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theme/themeOverride7.xml" ContentType="application/vnd.openxmlformats-officedocument.themeOverride+xml"/>
  <Override PartName="/ppt/notesSlides/notesSlide4.xml" ContentType="application/vnd.openxmlformats-officedocument.presentationml.notesSlide+xml"/>
  <Override PartName="/ppt/charts/chart9.xml" ContentType="application/vnd.openxmlformats-officedocument.drawingml.chart+xml"/>
  <Override PartName="/ppt/notesSlides/notesSlide5.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notesSlides/notesSlide8.xml" ContentType="application/vnd.openxmlformats-officedocument.presentationml.notesSlide+xml"/>
  <Override PartName="/ppt/charts/chart12.xml" ContentType="application/vnd.openxmlformats-officedocument.drawingml.chart+xml"/>
  <Override PartName="/ppt/theme/themeOverride10.xml" ContentType="application/vnd.openxmlformats-officedocument.themeOverride+xml"/>
  <Override PartName="/ppt/notesSlides/notesSlide9.xml" ContentType="application/vnd.openxmlformats-officedocument.presentationml.notesSlide+xml"/>
  <Override PartName="/ppt/charts/chart1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16.xml" ContentType="application/vnd.openxmlformats-officedocument.drawingml.chart+xml"/>
  <Override PartName="/ppt/theme/themeOverride11.xml" ContentType="application/vnd.openxmlformats-officedocument.themeOverride+xml"/>
  <Override PartName="/ppt/charts/chart17.xml" ContentType="application/vnd.openxmlformats-officedocument.drawingml.chart+xml"/>
  <Override PartName="/ppt/charts/chart18.xml" ContentType="application/vnd.openxmlformats-officedocument.drawingml.chart+xml"/>
  <Override PartName="/ppt/theme/themeOverride12.xml" ContentType="application/vnd.openxmlformats-officedocument.themeOverride+xml"/>
  <Override PartName="/ppt/notesSlides/notesSlide13.xml" ContentType="application/vnd.openxmlformats-officedocument.presentationml.notesSlide+xml"/>
  <Override PartName="/ppt/charts/chart19.xml" ContentType="application/vnd.openxmlformats-officedocument.drawingml.chart+xml"/>
  <Override PartName="/ppt/theme/themeOverride13.xml" ContentType="application/vnd.openxmlformats-officedocument.themeOverride+xml"/>
  <Override PartName="/ppt/notesSlides/notesSlide14.xml" ContentType="application/vnd.openxmlformats-officedocument.presentationml.notesSlide+xml"/>
  <Override PartName="/ppt/charts/chart20.xml" ContentType="application/vnd.openxmlformats-officedocument.drawingml.chart+xml"/>
  <Override PartName="/ppt/theme/themeOverride14.xml" ContentType="application/vnd.openxmlformats-officedocument.themeOverride+xml"/>
  <Override PartName="/ppt/notesSlides/notesSlide15.xml" ContentType="application/vnd.openxmlformats-officedocument.presentationml.notesSlide+xml"/>
  <Override PartName="/ppt/charts/chart21.xml" ContentType="application/vnd.openxmlformats-officedocument.drawingml.chart+xml"/>
  <Override PartName="/ppt/theme/themeOverride15.xml" ContentType="application/vnd.openxmlformats-officedocument.themeOverride+xml"/>
  <Override PartName="/ppt/notesSlides/notesSlide16.xml" ContentType="application/vnd.openxmlformats-officedocument.presentationml.notesSlide+xml"/>
  <Override PartName="/ppt/charts/chart22.xml" ContentType="application/vnd.openxmlformats-officedocument.drawingml.chart+xml"/>
  <Override PartName="/ppt/notesSlides/notesSlide17.xml" ContentType="application/vnd.openxmlformats-officedocument.presentationml.notesSlide+xml"/>
  <Override PartName="/ppt/charts/chart23.xml" ContentType="application/vnd.openxmlformats-officedocument.drawingml.chart+xml"/>
  <Override PartName="/ppt/theme/themeOverride16.xml" ContentType="application/vnd.openxmlformats-officedocument.themeOverride+xml"/>
  <Override PartName="/ppt/notesSlides/notesSlide18.xml" ContentType="application/vnd.openxmlformats-officedocument.presentationml.notesSlide+xml"/>
  <Override PartName="/ppt/charts/chart24.xml" ContentType="application/vnd.openxmlformats-officedocument.drawingml.chart+xml"/>
  <Override PartName="/ppt/theme/themeOverride17.xml" ContentType="application/vnd.openxmlformats-officedocument.themeOverride+xml"/>
  <Override PartName="/ppt/notesSlides/notesSlide19.xml" ContentType="application/vnd.openxmlformats-officedocument.presentationml.notesSlide+xml"/>
  <Override PartName="/ppt/charts/chart25.xml" ContentType="application/vnd.openxmlformats-officedocument.drawingml.chart+xml"/>
  <Override PartName="/ppt/theme/themeOverride18.xml" ContentType="application/vnd.openxmlformats-officedocument.themeOverride+xml"/>
  <Override PartName="/ppt/notesSlides/notesSlide20.xml" ContentType="application/vnd.openxmlformats-officedocument.presentationml.notesSlide+xml"/>
  <Override PartName="/ppt/charts/chart26.xml" ContentType="application/vnd.openxmlformats-officedocument.drawingml.chart+xml"/>
  <Override PartName="/ppt/theme/themeOverride19.xml" ContentType="application/vnd.openxmlformats-officedocument.themeOverride+xml"/>
  <Override PartName="/ppt/notesSlides/notesSlide21.xml" ContentType="application/vnd.openxmlformats-officedocument.presentationml.notesSlide+xml"/>
  <Override PartName="/ppt/charts/chart27.xml" ContentType="application/vnd.openxmlformats-officedocument.drawingml.chart+xml"/>
  <Override PartName="/ppt/theme/themeOverride20.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8.xml" ContentType="application/vnd.openxmlformats-officedocument.drawingml.chart+xml"/>
  <Override PartName="/ppt/notesSlides/notesSlide25.xml" ContentType="application/vnd.openxmlformats-officedocument.presentationml.notesSlide+xml"/>
  <Override PartName="/ppt/charts/chart29.xml" ContentType="application/vnd.openxmlformats-officedocument.drawingml.chart+xml"/>
  <Override PartName="/ppt/theme/themeOverride2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theme/themeOverride22.xml" ContentType="application/vnd.openxmlformats-officedocument.themeOverride+xml"/>
  <Override PartName="/ppt/notesSlides/notesSlide29.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02"/>
  </p:notesMasterIdLst>
  <p:handoutMasterIdLst>
    <p:handoutMasterId r:id="rId103"/>
  </p:handoutMasterIdLst>
  <p:sldIdLst>
    <p:sldId id="999" r:id="rId2"/>
    <p:sldId id="974" r:id="rId3"/>
    <p:sldId id="1043" r:id="rId4"/>
    <p:sldId id="1005" r:id="rId5"/>
    <p:sldId id="1165" r:id="rId6"/>
    <p:sldId id="1166" r:id="rId7"/>
    <p:sldId id="1167" r:id="rId8"/>
    <p:sldId id="1055" r:id="rId9"/>
    <p:sldId id="1093" r:id="rId10"/>
    <p:sldId id="975" r:id="rId11"/>
    <p:sldId id="1094" r:id="rId12"/>
    <p:sldId id="971" r:id="rId13"/>
    <p:sldId id="972" r:id="rId14"/>
    <p:sldId id="1155" r:id="rId15"/>
    <p:sldId id="1156" r:id="rId16"/>
    <p:sldId id="1157" r:id="rId17"/>
    <p:sldId id="1158" r:id="rId18"/>
    <p:sldId id="1159" r:id="rId19"/>
    <p:sldId id="1160" r:id="rId20"/>
    <p:sldId id="1161" r:id="rId21"/>
    <p:sldId id="1162" r:id="rId22"/>
    <p:sldId id="1083" r:id="rId23"/>
    <p:sldId id="1082" r:id="rId24"/>
    <p:sldId id="1088" r:id="rId25"/>
    <p:sldId id="1085" r:id="rId26"/>
    <p:sldId id="1089" r:id="rId27"/>
    <p:sldId id="1086" r:id="rId28"/>
    <p:sldId id="1087" r:id="rId29"/>
    <p:sldId id="1084" r:id="rId30"/>
    <p:sldId id="321" r:id="rId31"/>
    <p:sldId id="322" r:id="rId32"/>
    <p:sldId id="323" r:id="rId33"/>
    <p:sldId id="350" r:id="rId34"/>
    <p:sldId id="1168" r:id="rId35"/>
    <p:sldId id="952" r:id="rId36"/>
    <p:sldId id="1076" r:id="rId37"/>
    <p:sldId id="954" r:id="rId38"/>
    <p:sldId id="1108" r:id="rId39"/>
    <p:sldId id="976" r:id="rId40"/>
    <p:sldId id="1077" r:id="rId41"/>
    <p:sldId id="1078" r:id="rId42"/>
    <p:sldId id="1080" r:id="rId43"/>
    <p:sldId id="1081" r:id="rId44"/>
    <p:sldId id="1091" r:id="rId45"/>
    <p:sldId id="1169" r:id="rId46"/>
    <p:sldId id="1176" r:id="rId47"/>
    <p:sldId id="1185" r:id="rId48"/>
    <p:sldId id="1186" r:id="rId49"/>
    <p:sldId id="1187" r:id="rId50"/>
    <p:sldId id="1188" r:id="rId51"/>
    <p:sldId id="1189" r:id="rId52"/>
    <p:sldId id="1184" r:id="rId53"/>
    <p:sldId id="1190" r:id="rId54"/>
    <p:sldId id="1191" r:id="rId55"/>
    <p:sldId id="1192" r:id="rId56"/>
    <p:sldId id="1193" r:id="rId57"/>
    <p:sldId id="957" r:id="rId58"/>
    <p:sldId id="964" r:id="rId59"/>
    <p:sldId id="1099" r:id="rId60"/>
    <p:sldId id="968" r:id="rId61"/>
    <p:sldId id="980" r:id="rId62"/>
    <p:sldId id="1095" r:id="rId63"/>
    <p:sldId id="1096" r:id="rId64"/>
    <p:sldId id="1097" r:id="rId65"/>
    <p:sldId id="966" r:id="rId66"/>
    <p:sldId id="994" r:id="rId67"/>
    <p:sldId id="995" r:id="rId68"/>
    <p:sldId id="1035" r:id="rId69"/>
    <p:sldId id="1033" r:id="rId70"/>
    <p:sldId id="1034" r:id="rId71"/>
    <p:sldId id="1031" r:id="rId72"/>
    <p:sldId id="996" r:id="rId73"/>
    <p:sldId id="997" r:id="rId74"/>
    <p:sldId id="1107" r:id="rId75"/>
    <p:sldId id="1100" r:id="rId76"/>
    <p:sldId id="1101" r:id="rId77"/>
    <p:sldId id="1104" r:id="rId78"/>
    <p:sldId id="1105" r:id="rId79"/>
    <p:sldId id="1106" r:id="rId80"/>
    <p:sldId id="1045" r:id="rId81"/>
    <p:sldId id="1170" r:id="rId82"/>
    <p:sldId id="4510" r:id="rId83"/>
    <p:sldId id="4506" r:id="rId84"/>
    <p:sldId id="4507" r:id="rId85"/>
    <p:sldId id="4511" r:id="rId86"/>
    <p:sldId id="4509" r:id="rId87"/>
    <p:sldId id="1092" r:id="rId88"/>
    <p:sldId id="1135" r:id="rId89"/>
    <p:sldId id="1136" r:id="rId90"/>
    <p:sldId id="1137" r:id="rId91"/>
    <p:sldId id="1138" r:id="rId92"/>
    <p:sldId id="1139" r:id="rId93"/>
    <p:sldId id="1140" r:id="rId94"/>
    <p:sldId id="1149" r:id="rId95"/>
    <p:sldId id="1150" r:id="rId96"/>
    <p:sldId id="1151" r:id="rId97"/>
    <p:sldId id="1152" r:id="rId98"/>
    <p:sldId id="1153" r:id="rId99"/>
    <p:sldId id="1154" r:id="rId100"/>
    <p:sldId id="1109" r:id="rId101"/>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737F"/>
    <a:srgbClr val="326496"/>
    <a:srgbClr val="D8D8D8"/>
    <a:srgbClr val="A77664"/>
    <a:srgbClr val="968968"/>
    <a:srgbClr val="DBE4E9"/>
    <a:srgbClr val="6C6C6C"/>
    <a:srgbClr val="C2C2C2"/>
    <a:srgbClr val="676767"/>
    <a:srgbClr val="E2EA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38" autoAdjust="0"/>
    <p:restoredTop sz="94755" autoAdjust="0"/>
  </p:normalViewPr>
  <p:slideViewPr>
    <p:cSldViewPr snapToGrid="0" showGuides="1">
      <p:cViewPr varScale="1">
        <p:scale>
          <a:sx n="101" d="100"/>
          <a:sy n="101" d="100"/>
        </p:scale>
        <p:origin x="192" y="2176"/>
      </p:cViewPr>
      <p:guideLst>
        <p:guide orient="horz" pos="431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952"/>
    </p:cViewPr>
  </p:sorterViewPr>
  <p:notesViewPr>
    <p:cSldViewPr snapToGrid="0" showGuides="1">
      <p:cViewPr varScale="1">
        <p:scale>
          <a:sx n="78" d="100"/>
          <a:sy n="78" d="100"/>
        </p:scale>
        <p:origin x="-2680" y="-96"/>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xml"/><Relationship Id="rId1" Type="http://schemas.microsoft.com/office/2011/relationships/chartStyle" Target="style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xml"/><Relationship Id="rId1" Type="http://schemas.microsoft.com/office/2011/relationships/chartStyle" Target="style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xml"/><Relationship Id="rId1" Type="http://schemas.microsoft.com/office/2011/relationships/chartStyle" Target="style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1.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2.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4.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5.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6.xml"/></Relationships>
</file>

<file path=ppt/charts/_rels/chart2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7.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8.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9.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0.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2.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5.1481554558035297E-2"/>
          <c:w val="0.87636482939632498"/>
          <c:h val="0.76646610949929195"/>
        </c:manualLayout>
      </c:layout>
      <c:barChart>
        <c:barDir val="col"/>
        <c:grouping val="clustered"/>
        <c:varyColors val="0"/>
        <c:ser>
          <c:idx val="0"/>
          <c:order val="0"/>
          <c:tx>
            <c:strRef>
              <c:f>Sheet1!$B$1</c:f>
              <c:strCache>
                <c:ptCount val="1"/>
                <c:pt idx="0">
                  <c:v>Regimen</c:v>
                </c:pt>
              </c:strCache>
            </c:strRef>
          </c:tx>
          <c:spPr>
            <a:solidFill>
              <a:srgbClr val="376EA7"/>
            </a:solidFill>
            <a:ln w="12700">
              <a:noFill/>
            </a:ln>
            <a:effectLst/>
            <a:scene3d>
              <a:camera prst="orthographicFront"/>
              <a:lightRig rig="threePt" dir="t"/>
            </a:scene3d>
            <a:sp3d>
              <a:bevelT/>
            </a:sp3d>
          </c:spPr>
          <c:invertIfNegative val="0"/>
          <c:dPt>
            <c:idx val="0"/>
            <c:invertIfNegative val="0"/>
            <c:bubble3D val="0"/>
            <c:spPr>
              <a:solidFill>
                <a:srgbClr val="546B80"/>
              </a:solidFill>
              <a:ln w="12700">
                <a:noFill/>
              </a:ln>
              <a:effectLst/>
              <a:scene3d>
                <a:camera prst="orthographicFront"/>
                <a:lightRig rig="threePt" dir="t"/>
              </a:scene3d>
              <a:sp3d>
                <a:bevelT/>
              </a:sp3d>
            </c:spPr>
            <c:extLst>
              <c:ext xmlns:c16="http://schemas.microsoft.com/office/drawing/2014/chart" uri="{C3380CC4-5D6E-409C-BE32-E72D297353CC}">
                <c16:uniqueId val="{00000001-6431-7048-A1E8-A568947383BC}"/>
              </c:ext>
            </c:extLst>
          </c:dPt>
          <c:dPt>
            <c:idx val="1"/>
            <c:invertIfNegative val="0"/>
            <c:bubble3D val="0"/>
            <c:spPr>
              <a:solidFill>
                <a:srgbClr val="755E80"/>
              </a:solidFill>
              <a:ln w="12700">
                <a:noFill/>
              </a:ln>
              <a:effectLst/>
              <a:scene3d>
                <a:camera prst="orthographicFront"/>
                <a:lightRig rig="threePt" dir="t"/>
              </a:scene3d>
              <a:sp3d>
                <a:bevelT/>
              </a:sp3d>
            </c:spPr>
            <c:extLst>
              <c:ext xmlns:c16="http://schemas.microsoft.com/office/drawing/2014/chart" uri="{C3380CC4-5D6E-409C-BE32-E72D297353CC}">
                <c16:uniqueId val="{00000003-6431-7048-A1E8-A568947383BC}"/>
              </c:ext>
            </c:extLst>
          </c:dPt>
          <c:dPt>
            <c:idx val="2"/>
            <c:invertIfNegative val="0"/>
            <c:bubble3D val="0"/>
            <c:spPr>
              <a:solidFill>
                <a:srgbClr val="588072"/>
              </a:solidFill>
              <a:ln w="12700">
                <a:noFill/>
              </a:ln>
              <a:effectLst/>
              <a:scene3d>
                <a:camera prst="orthographicFront"/>
                <a:lightRig rig="threePt" dir="t"/>
              </a:scene3d>
              <a:sp3d>
                <a:bevelT/>
              </a:sp3d>
            </c:spPr>
            <c:extLst>
              <c:ext xmlns:c16="http://schemas.microsoft.com/office/drawing/2014/chart" uri="{C3380CC4-5D6E-409C-BE32-E72D297353CC}">
                <c16:uniqueId val="{00000005-6431-7048-A1E8-A568947383BC}"/>
              </c:ext>
            </c:extLst>
          </c:dPt>
          <c:dPt>
            <c:idx val="3"/>
            <c:invertIfNegative val="0"/>
            <c:bubble3D val="0"/>
            <c:spPr>
              <a:solidFill>
                <a:srgbClr val="836B40"/>
              </a:solidFill>
              <a:ln w="12700">
                <a:noFill/>
              </a:ln>
              <a:effectLst/>
              <a:scene3d>
                <a:camera prst="orthographicFront"/>
                <a:lightRig rig="threePt" dir="t"/>
              </a:scene3d>
              <a:sp3d>
                <a:bevelT/>
              </a:sp3d>
            </c:spPr>
            <c:extLst>
              <c:ext xmlns:c16="http://schemas.microsoft.com/office/drawing/2014/chart" uri="{C3380CC4-5D6E-409C-BE32-E72D297353CC}">
                <c16:uniqueId val="{00000007-6431-7048-A1E8-A568947383BC}"/>
              </c:ext>
            </c:extLst>
          </c:dPt>
          <c:dLbls>
            <c:spPr>
              <a:solidFill>
                <a:sysClr val="window" lastClr="FFFFFF">
                  <a:alpha val="50000"/>
                </a:sysClr>
              </a:solidFill>
            </c:spPr>
            <c:txPr>
              <a:bodyPr/>
              <a:lstStyle/>
              <a:p>
                <a:pPr>
                  <a:defRPr sz="1600">
                    <a:solidFill>
                      <a:srgbClr val="0000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4"/>
                <c:pt idx="0">
                  <c:v>Dolutegravir: 10 mg</c:v>
                </c:pt>
                <c:pt idx="1">
                  <c:v>Dolutegravir: 25 mg</c:v>
                </c:pt>
                <c:pt idx="2">
                  <c:v>Dolutegravir: 50 mg</c:v>
                </c:pt>
                <c:pt idx="3">
                  <c:v>Efavirenz: 600 mg</c:v>
                </c:pt>
              </c:strCache>
            </c:strRef>
          </c:cat>
          <c:val>
            <c:numRef>
              <c:f>Sheet1!$B$2:$B$5</c:f>
              <c:numCache>
                <c:formatCode>0</c:formatCode>
                <c:ptCount val="4"/>
                <c:pt idx="0">
                  <c:v>91</c:v>
                </c:pt>
                <c:pt idx="1">
                  <c:v>88</c:v>
                </c:pt>
                <c:pt idx="2">
                  <c:v>90</c:v>
                </c:pt>
                <c:pt idx="3">
                  <c:v>82</c:v>
                </c:pt>
              </c:numCache>
            </c:numRef>
          </c:val>
          <c:extLst>
            <c:ext xmlns:c16="http://schemas.microsoft.com/office/drawing/2014/chart" uri="{C3380CC4-5D6E-409C-BE32-E72D297353CC}">
              <c16:uniqueId val="{00000008-6431-7048-A1E8-A568947383BC}"/>
            </c:ext>
          </c:extLst>
        </c:ser>
        <c:dLbls>
          <c:showLegendKey val="0"/>
          <c:showVal val="1"/>
          <c:showCatName val="0"/>
          <c:showSerName val="0"/>
          <c:showPercent val="0"/>
          <c:showBubbleSize val="0"/>
        </c:dLbls>
        <c:gapWidth val="90"/>
        <c:axId val="-2088806664"/>
        <c:axId val="-2088847464"/>
      </c:barChart>
      <c:catAx>
        <c:axId val="-2088806664"/>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2088847464"/>
        <c:crosses val="autoZero"/>
        <c:auto val="1"/>
        <c:lblAlgn val="ctr"/>
        <c:lblOffset val="1"/>
        <c:tickLblSkip val="1"/>
        <c:tickMarkSkip val="1"/>
        <c:noMultiLvlLbl val="0"/>
      </c:catAx>
      <c:valAx>
        <c:axId val="-2088847464"/>
        <c:scaling>
          <c:orientation val="minMax"/>
          <c:max val="100"/>
          <c:min val="0"/>
        </c:scaling>
        <c:delete val="0"/>
        <c:axPos val="l"/>
        <c:title>
          <c:tx>
            <c:rich>
              <a:bodyPr/>
              <a:lstStyle/>
              <a:p>
                <a:pPr>
                  <a:defRPr sz="1600">
                    <a:latin typeface="Arial"/>
                    <a:cs typeface="Arial"/>
                  </a:defRPr>
                </a:pPr>
                <a:r>
                  <a:rPr lang="en-US" sz="1600" dirty="0">
                    <a:latin typeface="Arial"/>
                    <a:cs typeface="Arial"/>
                  </a:rPr>
                  <a:t>HIV RNA &lt;50 copies/mL (%)</a:t>
                </a:r>
              </a:p>
            </c:rich>
          </c:tx>
          <c:layout>
            <c:manualLayout>
              <c:xMode val="edge"/>
              <c:yMode val="edge"/>
              <c:x val="5.93953533586079E-4"/>
              <c:y val="0.10133065822516001"/>
            </c:manualLayout>
          </c:layout>
          <c:overlay val="0"/>
        </c:title>
        <c:numFmt formatCode="0" sourceLinked="0"/>
        <c:majorTickMark val="out"/>
        <c:minorTickMark val="none"/>
        <c:tickLblPos val="nextTo"/>
        <c:spPr>
          <a:ln w="12700" cmpd="sng">
            <a:solidFill>
              <a:srgbClr val="000000"/>
            </a:solidFill>
          </a:ln>
        </c:spPr>
        <c:txPr>
          <a:bodyPr/>
          <a:lstStyle/>
          <a:p>
            <a:pPr>
              <a:defRPr sz="1600"/>
            </a:pPr>
            <a:endParaRPr lang="en-US"/>
          </a:p>
        </c:txPr>
        <c:crossAx val="-208880666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94560597"/>
          <c:y val="3.4640469605754801E-2"/>
          <c:w val="0.83373371731311396"/>
          <c:h val="0.75381752677863501"/>
        </c:manualLayout>
      </c:layout>
      <c:barChart>
        <c:barDir val="col"/>
        <c:grouping val="clustered"/>
        <c:varyColors val="0"/>
        <c:ser>
          <c:idx val="0"/>
          <c:order val="0"/>
          <c:tx>
            <c:strRef>
              <c:f>Sheet1!$B$2</c:f>
              <c:strCache>
                <c:ptCount val="1"/>
                <c:pt idx="0">
                  <c:v>&lt; 400 copies/mL</c:v>
                </c:pt>
              </c:strCache>
            </c:strRef>
          </c:tx>
          <c:spPr>
            <a:solidFill>
              <a:srgbClr val="766080"/>
            </a:solidFill>
            <a:ln w="12700">
              <a:noFill/>
            </a:ln>
            <a:effectLst/>
            <a:scene3d>
              <a:camera prst="orthographicFront"/>
              <a:lightRig rig="threePt" dir="t"/>
            </a:scene3d>
            <a:sp3d>
              <a:bevelT/>
            </a:sp3d>
          </c:spPr>
          <c:invertIfNegative val="0"/>
          <c:dPt>
            <c:idx val="0"/>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1-35B4-D740-9230-7024F19AC557}"/>
              </c:ext>
            </c:extLst>
          </c:dPt>
          <c:dPt>
            <c:idx val="1"/>
            <c:invertIfNegative val="0"/>
            <c:bubble3D val="0"/>
            <c:spPr>
              <a:solidFill>
                <a:srgbClr val="816B40"/>
              </a:solidFill>
              <a:ln w="12700">
                <a:noFill/>
              </a:ln>
              <a:effectLst/>
              <a:scene3d>
                <a:camera prst="orthographicFront"/>
                <a:lightRig rig="threePt" dir="t"/>
              </a:scene3d>
              <a:sp3d>
                <a:bevelT/>
              </a:sp3d>
            </c:spPr>
            <c:extLst>
              <c:ext xmlns:c16="http://schemas.microsoft.com/office/drawing/2014/chart" uri="{C3380CC4-5D6E-409C-BE32-E72D297353CC}">
                <c16:uniqueId val="{00000003-35B4-D740-9230-7024F19AC557}"/>
              </c:ext>
            </c:extLst>
          </c:dPt>
          <c:dPt>
            <c:idx val="2"/>
            <c:invertIfNegative val="0"/>
            <c:bubble3D val="0"/>
            <c:spPr>
              <a:solidFill>
                <a:srgbClr val="658021"/>
              </a:solidFill>
              <a:ln w="12700">
                <a:noFill/>
              </a:ln>
              <a:effectLst/>
              <a:scene3d>
                <a:camera prst="orthographicFront"/>
                <a:lightRig rig="threePt" dir="t"/>
              </a:scene3d>
              <a:sp3d>
                <a:bevelT/>
              </a:sp3d>
            </c:spPr>
            <c:extLst>
              <c:ext xmlns:c16="http://schemas.microsoft.com/office/drawing/2014/chart" uri="{C3380CC4-5D6E-409C-BE32-E72D297353CC}">
                <c16:uniqueId val="{00000005-35B4-D740-9230-7024F19AC557}"/>
              </c:ext>
            </c:extLst>
          </c:dPt>
          <c:dLbls>
            <c:dLbl>
              <c:idx val="2"/>
              <c:layout>
                <c:manualLayout>
                  <c:x val="-4.6296296296296302E-3"/>
                  <c:y val="5.84796937321740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B4-D740-9230-7024F19AC557}"/>
                </c:ext>
              </c:extLst>
            </c:dLbl>
            <c:dLbl>
              <c:idx val="3"/>
              <c:layout>
                <c:manualLayout>
                  <c:x val="4.6296296296296302E-3"/>
                  <c:y val="-7.602360185182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B4-D740-9230-7024F19AC557}"/>
                </c:ext>
              </c:extLst>
            </c:dLbl>
            <c:spPr>
              <a:noFill/>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Sheet1!$A$3:$A$6</c:f>
              <c:strCache>
                <c:ptCount val="4"/>
                <c:pt idx="0">
                  <c:v>DTG 2mg</c:v>
                </c:pt>
                <c:pt idx="1">
                  <c:v>DTG 10mg</c:v>
                </c:pt>
                <c:pt idx="2">
                  <c:v>DTG 50mg</c:v>
                </c:pt>
                <c:pt idx="3">
                  <c:v>Placebo</c:v>
                </c:pt>
              </c:strCache>
            </c:strRef>
          </c:cat>
          <c:val>
            <c:numRef>
              <c:f>Sheet1!$B$3:$B$6</c:f>
              <c:numCache>
                <c:formatCode>0</c:formatCode>
                <c:ptCount val="4"/>
                <c:pt idx="0">
                  <c:v>56</c:v>
                </c:pt>
                <c:pt idx="1">
                  <c:v>56</c:v>
                </c:pt>
                <c:pt idx="2">
                  <c:v>90</c:v>
                </c:pt>
                <c:pt idx="3">
                  <c:v>0</c:v>
                </c:pt>
              </c:numCache>
            </c:numRef>
          </c:val>
          <c:extLst>
            <c:ext xmlns:c16="http://schemas.microsoft.com/office/drawing/2014/chart" uri="{C3380CC4-5D6E-409C-BE32-E72D297353CC}">
              <c16:uniqueId val="{00000007-35B4-D740-9230-7024F19AC557}"/>
            </c:ext>
          </c:extLst>
        </c:ser>
        <c:dLbls>
          <c:showLegendKey val="0"/>
          <c:showVal val="1"/>
          <c:showCatName val="0"/>
          <c:showSerName val="0"/>
          <c:showPercent val="0"/>
          <c:showBubbleSize val="0"/>
        </c:dLbls>
        <c:gapWidth val="125"/>
        <c:axId val="-2131657912"/>
        <c:axId val="-2131692920"/>
      </c:barChart>
      <c:catAx>
        <c:axId val="-2131657912"/>
        <c:scaling>
          <c:orientation val="minMax"/>
        </c:scaling>
        <c:delete val="0"/>
        <c:axPos val="b"/>
        <c:title>
          <c:tx>
            <c:rich>
              <a:bodyPr/>
              <a:lstStyle/>
              <a:p>
                <a:pPr>
                  <a:defRPr/>
                </a:pPr>
                <a:r>
                  <a:rPr lang="en-US" dirty="0"/>
                  <a:t>Regimen (once daily dosing)</a:t>
                </a:r>
                <a:r>
                  <a:rPr lang="en-US" baseline="0" dirty="0"/>
                  <a:t> </a:t>
                </a:r>
                <a:endParaRPr lang="en-US" dirty="0"/>
              </a:p>
            </c:rich>
          </c:tx>
          <c:layout>
            <c:manualLayout>
              <c:xMode val="edge"/>
              <c:yMode val="edge"/>
              <c:x val="0.360136701662292"/>
              <c:y val="0.909600063360676"/>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2131692920"/>
        <c:crosses val="autoZero"/>
        <c:auto val="1"/>
        <c:lblAlgn val="ctr"/>
        <c:lblOffset val="1"/>
        <c:tickLblSkip val="1"/>
        <c:tickMarkSkip val="1"/>
        <c:noMultiLvlLbl val="0"/>
      </c:catAx>
      <c:valAx>
        <c:axId val="-2131692920"/>
        <c:scaling>
          <c:orientation val="minMax"/>
          <c:max val="100"/>
          <c:min val="0"/>
        </c:scaling>
        <c:delete val="0"/>
        <c:axPos val="l"/>
        <c:title>
          <c:tx>
            <c:rich>
              <a:bodyPr/>
              <a:lstStyle/>
              <a:p>
                <a:pPr>
                  <a:defRPr sz="1600"/>
                </a:pPr>
                <a:r>
                  <a:rPr lang="en-US" sz="1600" dirty="0"/>
                  <a:t>HIV</a:t>
                </a:r>
                <a:r>
                  <a:rPr lang="en-US" sz="1600" baseline="0" dirty="0"/>
                  <a:t> RNA &lt; 400 copies/mL (%)</a:t>
                </a:r>
                <a:endParaRPr lang="en-US" sz="1600" dirty="0"/>
              </a:p>
            </c:rich>
          </c:tx>
          <c:layout>
            <c:manualLayout>
              <c:xMode val="edge"/>
              <c:yMode val="edge"/>
              <c:x val="1.2345679012345699E-2"/>
              <c:y val="6.9624680088447105E-2"/>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213165791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94560597"/>
          <c:y val="0.104816102084364"/>
          <c:w val="0.82601761556664899"/>
          <c:h val="0.68364189430002598"/>
        </c:manualLayout>
      </c:layout>
      <c:barChart>
        <c:barDir val="col"/>
        <c:grouping val="clustered"/>
        <c:varyColors val="0"/>
        <c:ser>
          <c:idx val="0"/>
          <c:order val="0"/>
          <c:spPr>
            <a:solidFill>
              <a:srgbClr val="6B5734"/>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7016-C84B-AF20-318AB31B19FC}"/>
              </c:ext>
            </c:extLst>
          </c:dPt>
          <c:dPt>
            <c:idx val="1"/>
            <c:invertIfNegative val="0"/>
            <c:bubble3D val="0"/>
            <c:spPr>
              <a:solidFill>
                <a:srgbClr val="9B7C49"/>
              </a:solidFill>
              <a:ln w="12700">
                <a:noFill/>
              </a:ln>
              <a:effectLst/>
              <a:scene3d>
                <a:camera prst="orthographicFront"/>
                <a:lightRig rig="threePt" dir="t"/>
              </a:scene3d>
              <a:sp3d>
                <a:bevelT/>
              </a:sp3d>
            </c:spPr>
            <c:extLst>
              <c:ext xmlns:c16="http://schemas.microsoft.com/office/drawing/2014/chart" uri="{C3380CC4-5D6E-409C-BE32-E72D297353CC}">
                <c16:uniqueId val="{00000002-7016-C84B-AF20-318AB31B19FC}"/>
              </c:ext>
            </c:extLst>
          </c:dPt>
          <c:dLbls>
            <c:dLbl>
              <c:idx val="1"/>
              <c:spPr>
                <a:noFill/>
              </c:spPr>
              <c:txPr>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7016-C84B-AF20-318AB31B19FC}"/>
                </c:ext>
              </c:extLst>
            </c:dLbl>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&lt;400 copies/mL</c:v>
                </c:pt>
                <c:pt idx="1">
                  <c:v>HIV &lt;50 copies/mL</c:v>
                </c:pt>
              </c:strCache>
            </c:strRef>
          </c:cat>
          <c:val>
            <c:numRef>
              <c:f>Sheet1!$B$2:$B$3</c:f>
              <c:numCache>
                <c:formatCode>0</c:formatCode>
                <c:ptCount val="2"/>
                <c:pt idx="0">
                  <c:v>74</c:v>
                </c:pt>
                <c:pt idx="1">
                  <c:v>61</c:v>
                </c:pt>
              </c:numCache>
            </c:numRef>
          </c:val>
          <c:extLst>
            <c:ext xmlns:c16="http://schemas.microsoft.com/office/drawing/2014/chart" uri="{C3380CC4-5D6E-409C-BE32-E72D297353CC}">
              <c16:uniqueId val="{00000003-7016-C84B-AF20-318AB31B19FC}"/>
            </c:ext>
          </c:extLst>
        </c:ser>
        <c:dLbls>
          <c:showLegendKey val="0"/>
          <c:showVal val="1"/>
          <c:showCatName val="0"/>
          <c:showSerName val="0"/>
          <c:showPercent val="0"/>
          <c:showBubbleSize val="0"/>
        </c:dLbls>
        <c:gapWidth val="175"/>
        <c:axId val="-2137084456"/>
        <c:axId val="-2137093928"/>
      </c:barChart>
      <c:catAx>
        <c:axId val="-2137084456"/>
        <c:scaling>
          <c:orientation val="minMax"/>
        </c:scaling>
        <c:delete val="0"/>
        <c:axPos val="b"/>
        <c:title>
          <c:tx>
            <c:rich>
              <a:bodyPr/>
              <a:lstStyle/>
              <a:p>
                <a:pPr>
                  <a:defRPr/>
                </a:pPr>
                <a:r>
                  <a:rPr lang="en-US" dirty="0"/>
                  <a:t>Virologic</a:t>
                </a:r>
                <a:r>
                  <a:rPr lang="en-US" baseline="0" dirty="0"/>
                  <a:t> Suppression Threshold </a:t>
                </a:r>
                <a:endParaRPr lang="en-US" dirty="0"/>
              </a:p>
            </c:rich>
          </c:tx>
          <c:layout>
            <c:manualLayout>
              <c:xMode val="edge"/>
              <c:yMode val="edge"/>
              <c:x val="0.33405378147176001"/>
              <c:y val="0.909600063360676"/>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2137093928"/>
        <c:crosses val="autoZero"/>
        <c:auto val="1"/>
        <c:lblAlgn val="ctr"/>
        <c:lblOffset val="1"/>
        <c:tickLblSkip val="1"/>
        <c:tickMarkSkip val="1"/>
        <c:noMultiLvlLbl val="0"/>
      </c:catAx>
      <c:valAx>
        <c:axId val="-2137093928"/>
        <c:scaling>
          <c:orientation val="minMax"/>
          <c:max val="100"/>
        </c:scaling>
        <c:delete val="0"/>
        <c:axPos val="l"/>
        <c:title>
          <c:tx>
            <c:rich>
              <a:bodyPr/>
              <a:lstStyle/>
              <a:p>
                <a:pPr>
                  <a:defRPr sz="1600"/>
                </a:pPr>
                <a:r>
                  <a:rPr lang="en-US" sz="1600" dirty="0"/>
                  <a:t>Virologic</a:t>
                </a:r>
                <a:r>
                  <a:rPr lang="en-US" sz="1600" baseline="0" dirty="0"/>
                  <a:t> Suppression (%) </a:t>
                </a:r>
                <a:endParaRPr lang="en-US" sz="1600" dirty="0"/>
              </a:p>
            </c:rich>
          </c:tx>
          <c:layout>
            <c:manualLayout>
              <c:xMode val="edge"/>
              <c:yMode val="edge"/>
              <c:x val="3.08641975308642E-3"/>
              <c:y val="0.154269432065475"/>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213708445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94560597"/>
          <c:y val="3.4640469605754801E-2"/>
          <c:w val="0.82601761556664899"/>
          <c:h val="0.75381752677863501"/>
        </c:manualLayout>
      </c:layout>
      <c:barChart>
        <c:barDir val="col"/>
        <c:grouping val="clustered"/>
        <c:varyColors val="0"/>
        <c:ser>
          <c:idx val="0"/>
          <c:order val="0"/>
          <c:spPr>
            <a:solidFill>
              <a:srgbClr val="766080"/>
            </a:solidFill>
            <a:ln w="12700">
              <a:noFill/>
            </a:ln>
            <a:effectLst/>
            <a:scene3d>
              <a:camera prst="orthographicFront"/>
              <a:lightRig rig="threePt" dir="t"/>
            </a:scene3d>
            <a:sp3d>
              <a:bevelT/>
            </a:sp3d>
          </c:spPr>
          <c:invertIfNegative val="0"/>
          <c:dPt>
            <c:idx val="0"/>
            <c:invertIfNegative val="0"/>
            <c:bubble3D val="0"/>
            <c:spPr>
              <a:solidFill>
                <a:srgbClr val="797979"/>
              </a:solidFill>
              <a:ln w="12700">
                <a:noFill/>
              </a:ln>
              <a:effectLst/>
              <a:scene3d>
                <a:camera prst="orthographicFront"/>
                <a:lightRig rig="threePt" dir="t"/>
              </a:scene3d>
              <a:sp3d>
                <a:bevelT/>
              </a:sp3d>
            </c:spPr>
            <c:extLst>
              <c:ext xmlns:c16="http://schemas.microsoft.com/office/drawing/2014/chart" uri="{C3380CC4-5D6E-409C-BE32-E72D297353CC}">
                <c16:uniqueId val="{00000001-0E3B-6247-805E-A0A53EBAE1ED}"/>
              </c:ext>
            </c:extLst>
          </c:dPt>
          <c:dPt>
            <c:idx val="2"/>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3-0E3B-6247-805E-A0A53EBAE1ED}"/>
              </c:ext>
            </c:extLst>
          </c:dPt>
          <c:dPt>
            <c:idx val="3"/>
            <c:invertIfNegative val="0"/>
            <c:bubble3D val="0"/>
            <c:spPr>
              <a:solidFill>
                <a:srgbClr val="718E25"/>
              </a:solidFill>
              <a:ln w="12700">
                <a:noFill/>
              </a:ln>
              <a:effectLst/>
              <a:scene3d>
                <a:camera prst="orthographicFront"/>
                <a:lightRig rig="threePt" dir="t"/>
              </a:scene3d>
              <a:sp3d>
                <a:bevelT/>
              </a:sp3d>
            </c:spPr>
            <c:extLst>
              <c:ext xmlns:c16="http://schemas.microsoft.com/office/drawing/2014/chart" uri="{C3380CC4-5D6E-409C-BE32-E72D297353CC}">
                <c16:uniqueId val="{00000005-0E3B-6247-805E-A0A53EBAE1ED}"/>
              </c:ext>
            </c:extLst>
          </c:dPt>
          <c:dLbls>
            <c:dLbl>
              <c:idx val="1"/>
              <c:spPr>
                <a:noFill/>
              </c:spPr>
              <c:txPr>
                <a:bodyPr/>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72AB-2F48-AD1A-78BFF4EEF8C4}"/>
                </c:ext>
              </c:extLst>
            </c:dLbl>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100</c:v>
                </c:pt>
                <c:pt idx="1">
                  <c:v>90-99</c:v>
                </c:pt>
                <c:pt idx="2">
                  <c:v>80-89</c:v>
                </c:pt>
                <c:pt idx="3">
                  <c:v>70-79</c:v>
                </c:pt>
              </c:strCache>
            </c:strRef>
          </c:cat>
          <c:val>
            <c:numRef>
              <c:f>Sheet1!$B$2:$B$5</c:f>
              <c:numCache>
                <c:formatCode>0</c:formatCode>
                <c:ptCount val="4"/>
                <c:pt idx="0">
                  <c:v>52</c:v>
                </c:pt>
                <c:pt idx="1">
                  <c:v>22</c:v>
                </c:pt>
                <c:pt idx="2">
                  <c:v>9</c:v>
                </c:pt>
                <c:pt idx="3">
                  <c:v>13</c:v>
                </c:pt>
              </c:numCache>
            </c:numRef>
          </c:val>
          <c:extLst>
            <c:ext xmlns:c16="http://schemas.microsoft.com/office/drawing/2014/chart" uri="{C3380CC4-5D6E-409C-BE32-E72D297353CC}">
              <c16:uniqueId val="{00000007-0E3B-6247-805E-A0A53EBAE1ED}"/>
            </c:ext>
          </c:extLst>
        </c:ser>
        <c:dLbls>
          <c:showLegendKey val="0"/>
          <c:showVal val="1"/>
          <c:showCatName val="0"/>
          <c:showSerName val="0"/>
          <c:showPercent val="0"/>
          <c:showBubbleSize val="0"/>
        </c:dLbls>
        <c:gapWidth val="110"/>
        <c:axId val="-2137229224"/>
        <c:axId val="-2137237336"/>
      </c:barChart>
      <c:catAx>
        <c:axId val="-2137229224"/>
        <c:scaling>
          <c:orientation val="minMax"/>
        </c:scaling>
        <c:delete val="0"/>
        <c:axPos val="b"/>
        <c:title>
          <c:tx>
            <c:rich>
              <a:bodyPr/>
              <a:lstStyle/>
              <a:p>
                <a:pPr>
                  <a:defRPr/>
                </a:pPr>
                <a:r>
                  <a:rPr lang="en-US" dirty="0"/>
                  <a:t>Level of Adherence (%)</a:t>
                </a:r>
              </a:p>
            </c:rich>
          </c:tx>
          <c:layout>
            <c:manualLayout>
              <c:xMode val="edge"/>
              <c:yMode val="edge"/>
              <c:x val="0.41569225721784803"/>
              <c:y val="0.89498013992763203"/>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2137237336"/>
        <c:crosses val="autoZero"/>
        <c:auto val="1"/>
        <c:lblAlgn val="ctr"/>
        <c:lblOffset val="1"/>
        <c:tickLblSkip val="1"/>
        <c:tickMarkSkip val="1"/>
        <c:noMultiLvlLbl val="0"/>
      </c:catAx>
      <c:valAx>
        <c:axId val="-2137237336"/>
        <c:scaling>
          <c:orientation val="minMax"/>
          <c:max val="100"/>
          <c:min val="0"/>
        </c:scaling>
        <c:delete val="0"/>
        <c:axPos val="l"/>
        <c:title>
          <c:tx>
            <c:rich>
              <a:bodyPr/>
              <a:lstStyle/>
              <a:p>
                <a:pPr>
                  <a:defRPr sz="1600"/>
                </a:pPr>
                <a:r>
                  <a:rPr lang="en-US" sz="1600" dirty="0"/>
                  <a:t>Patients</a:t>
                </a:r>
                <a:r>
                  <a:rPr lang="en-US" sz="1600" baseline="0" dirty="0"/>
                  <a:t> (%)</a:t>
                </a:r>
                <a:endParaRPr lang="en-US" sz="1600" dirty="0"/>
              </a:p>
            </c:rich>
          </c:tx>
          <c:layout>
            <c:manualLayout>
              <c:xMode val="edge"/>
              <c:yMode val="edge"/>
              <c:x val="1.6975308641975301E-2"/>
              <c:y val="0.26245686546999702"/>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2137229224"/>
        <c:crosses val="autoZero"/>
        <c:crossBetween val="between"/>
        <c:majorUnit val="20"/>
        <c:minorUnit val="0.2"/>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66656410749744"/>
          <c:y val="0.10655825033967183"/>
          <c:w val="0.85229776369686105"/>
          <c:h val="0.74546462942132219"/>
        </c:manualLayout>
      </c:layout>
      <c:barChart>
        <c:barDir val="col"/>
        <c:grouping val="clustered"/>
        <c:varyColors val="0"/>
        <c:ser>
          <c:idx val="0"/>
          <c:order val="0"/>
          <c:tx>
            <c:strRef>
              <c:f>Sheet1!$B$1</c:f>
              <c:strCache>
                <c:ptCount val="1"/>
                <c:pt idx="0">
                  <c:v>DTG + OBR</c:v>
                </c:pt>
              </c:strCache>
            </c:strRef>
          </c:tx>
          <c:spPr>
            <a:solidFill>
              <a:schemeClr val="accent1"/>
            </a:solidFill>
            <a:ln>
              <a:noFill/>
            </a:ln>
            <a:effectLst/>
            <a:scene3d>
              <a:camera prst="orthographicFront"/>
              <a:lightRig rig="threePt" dir="t"/>
            </a:scene3d>
            <a:sp3d>
              <a:bevelT/>
            </a:sp3d>
          </c:spPr>
          <c:invertIfNegative val="0"/>
          <c:dPt>
            <c:idx val="0"/>
            <c:invertIfNegative val="0"/>
            <c:bubble3D val="0"/>
            <c:spPr>
              <a:solidFill>
                <a:schemeClr val="accent1"/>
              </a:solidFill>
              <a:ln>
                <a:noFill/>
              </a:ln>
              <a:effectLst/>
              <a:scene3d>
                <a:camera prst="orthographicFront"/>
                <a:lightRig rig="threePt" dir="t"/>
              </a:scene3d>
              <a:sp3d>
                <a:bevelT/>
              </a:sp3d>
            </c:spPr>
            <c:extLst>
              <c:ext xmlns:c16="http://schemas.microsoft.com/office/drawing/2014/chart" uri="{C3380CC4-5D6E-409C-BE32-E72D297353CC}">
                <c16:uniqueId val="{00000001-ACE8-C749-AF1A-502801643BFF}"/>
              </c:ext>
            </c:extLst>
          </c:dPt>
          <c:dPt>
            <c:idx val="1"/>
            <c:invertIfNegative val="0"/>
            <c:bubble3D val="0"/>
            <c:spPr>
              <a:solidFill>
                <a:schemeClr val="accent1"/>
              </a:solidFill>
              <a:ln>
                <a:noFill/>
              </a:ln>
              <a:effectLst/>
              <a:scene3d>
                <a:camera prst="orthographicFront"/>
                <a:lightRig rig="threePt" dir="t"/>
              </a:scene3d>
              <a:sp3d>
                <a:bevelT/>
              </a:sp3d>
            </c:spPr>
            <c:extLst>
              <c:ext xmlns:c16="http://schemas.microsoft.com/office/drawing/2014/chart" uri="{C3380CC4-5D6E-409C-BE32-E72D297353CC}">
                <c16:uniqueId val="{00000006-ACE8-C749-AF1A-502801643BFF}"/>
              </c:ext>
            </c:extLst>
          </c:dPt>
          <c:dLbls>
            <c:dLbl>
              <c:idx val="1"/>
              <c:tx>
                <c:rich>
                  <a:bodyPr/>
                  <a:lstStyle/>
                  <a:p>
                    <a:fld id="{580BE6B9-236D-E545-88E5-FA4F04D0820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CE8-C749-AF1A-502801643BF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Baseline VL &gt;100k</c:v>
                </c:pt>
                <c:pt idx="1">
                  <c:v>Baseline VL &lt;100k</c:v>
                </c:pt>
              </c:strCache>
            </c:strRef>
          </c:cat>
          <c:val>
            <c:numRef>
              <c:f>Sheet1!$B$2:$B$3</c:f>
              <c:numCache>
                <c:formatCode>General</c:formatCode>
                <c:ptCount val="2"/>
                <c:pt idx="0">
                  <c:v>64</c:v>
                </c:pt>
                <c:pt idx="1">
                  <c:v>89</c:v>
                </c:pt>
              </c:numCache>
            </c:numRef>
          </c:val>
          <c:extLst>
            <c:ext xmlns:c16="http://schemas.microsoft.com/office/drawing/2014/chart" uri="{C3380CC4-5D6E-409C-BE32-E72D297353CC}">
              <c16:uniqueId val="{00000002-ACE8-C749-AF1A-502801643BFF}"/>
            </c:ext>
          </c:extLst>
        </c:ser>
        <c:ser>
          <c:idx val="1"/>
          <c:order val="1"/>
          <c:tx>
            <c:strRef>
              <c:f>Sheet1!$C$1</c:f>
              <c:strCache>
                <c:ptCount val="1"/>
                <c:pt idx="0">
                  <c:v>LPV/r + OBR</c:v>
                </c:pt>
              </c:strCache>
            </c:strRef>
          </c:tx>
          <c:spPr>
            <a:solidFill>
              <a:schemeClr val="accent5"/>
            </a:solidFill>
            <a:ln>
              <a:noFill/>
            </a:ln>
            <a:effectLst/>
            <a:scene3d>
              <a:camera prst="orthographicFront"/>
              <a:lightRig rig="threePt" dir="t"/>
            </a:scene3d>
            <a:sp3d>
              <a:bevelT/>
            </a:sp3d>
          </c:spPr>
          <c:invertIfNegative val="0"/>
          <c:dPt>
            <c:idx val="0"/>
            <c:invertIfNegative val="0"/>
            <c:bubble3D val="0"/>
            <c:spPr>
              <a:solidFill>
                <a:schemeClr val="accent5"/>
              </a:solidFill>
              <a:ln>
                <a:noFill/>
              </a:ln>
              <a:effectLst/>
              <a:scene3d>
                <a:camera prst="orthographicFront"/>
                <a:lightRig rig="threePt" dir="t"/>
              </a:scene3d>
              <a:sp3d>
                <a:bevelT/>
              </a:sp3d>
            </c:spPr>
            <c:extLst>
              <c:ext xmlns:c16="http://schemas.microsoft.com/office/drawing/2014/chart" uri="{C3380CC4-5D6E-409C-BE32-E72D297353CC}">
                <c16:uniqueId val="{00000004-ACE8-C749-AF1A-502801643BF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Baseline VL &gt;100k</c:v>
                </c:pt>
                <c:pt idx="1">
                  <c:v>Baseline VL &lt;100k</c:v>
                </c:pt>
              </c:strCache>
            </c:strRef>
          </c:cat>
          <c:val>
            <c:numRef>
              <c:f>Sheet1!$C$2:$C$3</c:f>
              <c:numCache>
                <c:formatCode>General</c:formatCode>
                <c:ptCount val="2"/>
                <c:pt idx="0">
                  <c:v>65</c:v>
                </c:pt>
                <c:pt idx="1">
                  <c:v>71</c:v>
                </c:pt>
              </c:numCache>
            </c:numRef>
          </c:val>
          <c:extLst>
            <c:ext xmlns:c16="http://schemas.microsoft.com/office/drawing/2014/chart" uri="{C3380CC4-5D6E-409C-BE32-E72D297353CC}">
              <c16:uniqueId val="{00000005-ACE8-C749-AF1A-502801643BFF}"/>
            </c:ext>
          </c:extLst>
        </c:ser>
        <c:dLbls>
          <c:dLblPos val="outEnd"/>
          <c:showLegendKey val="0"/>
          <c:showVal val="1"/>
          <c:showCatName val="0"/>
          <c:showSerName val="0"/>
          <c:showPercent val="0"/>
          <c:showBubbleSize val="0"/>
        </c:dLbls>
        <c:gapWidth val="175"/>
        <c:axId val="420337151"/>
        <c:axId val="420351535"/>
      </c:barChart>
      <c:catAx>
        <c:axId val="42033715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20351535"/>
        <c:crosses val="autoZero"/>
        <c:auto val="1"/>
        <c:lblAlgn val="ctr"/>
        <c:lblOffset val="100"/>
        <c:noMultiLvlLbl val="0"/>
      </c:catAx>
      <c:valAx>
        <c:axId val="420351535"/>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r>
                  <a:rPr lang="en-US" sz="1600" b="1" dirty="0">
                    <a:latin typeface="Arial" panose="020B0604020202020204" pitchFamily="34" charset="0"/>
                    <a:cs typeface="Arial" panose="020B0604020202020204" pitchFamily="34" charset="0"/>
                  </a:rPr>
                  <a:t>HIV RNA &lt;50 copies/mL (%)</a:t>
                </a:r>
              </a:p>
            </c:rich>
          </c:tx>
          <c:layout>
            <c:manualLayout>
              <c:xMode val="edge"/>
              <c:yMode val="edge"/>
              <c:x val="5.1915385576802899E-3"/>
              <c:y val="0.1471012783485482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20337151"/>
        <c:crosses val="autoZero"/>
        <c:crossBetween val="between"/>
        <c:majorUnit val="20"/>
      </c:valAx>
      <c:spPr>
        <a:solidFill>
          <a:srgbClr val="E6EBF2"/>
        </a:solidFill>
        <a:ln>
          <a:solidFill>
            <a:schemeClr val="tx1"/>
          </a:solidFill>
        </a:ln>
        <a:effectLst/>
      </c:spPr>
    </c:plotArea>
    <c:legend>
      <c:legendPos val="b"/>
      <c:layout>
        <c:manualLayout>
          <c:xMode val="edge"/>
          <c:yMode val="edge"/>
          <c:x val="0.49006568192604483"/>
          <c:y val="1.4425120336171183E-2"/>
          <c:w val="0.4806471801519937"/>
          <c:h val="7.758560563773829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6381656643075"/>
          <c:y val="8.9248105936266406E-2"/>
          <c:w val="0.84832616214005108"/>
          <c:h val="0.74324671521836561"/>
        </c:manualLayout>
      </c:layout>
      <c:barChart>
        <c:barDir val="col"/>
        <c:grouping val="clustered"/>
        <c:varyColors val="0"/>
        <c:ser>
          <c:idx val="0"/>
          <c:order val="0"/>
          <c:tx>
            <c:strRef>
              <c:f>Sheet1!$B$1</c:f>
              <c:strCache>
                <c:ptCount val="1"/>
                <c:pt idx="0">
                  <c:v>DTG + OBR</c:v>
                </c:pt>
              </c:strCache>
            </c:strRef>
          </c:tx>
          <c:spPr>
            <a:solidFill>
              <a:schemeClr val="accent1"/>
            </a:solidFill>
            <a:ln>
              <a:noFill/>
            </a:ln>
            <a:effectLst/>
            <a:scene3d>
              <a:camera prst="orthographicFront"/>
              <a:lightRig rig="threePt" dir="t"/>
            </a:scene3d>
            <a:sp3d>
              <a:bevelT/>
            </a:sp3d>
          </c:spPr>
          <c:invertIfNegative val="0"/>
          <c:dPt>
            <c:idx val="0"/>
            <c:invertIfNegative val="0"/>
            <c:bubble3D val="0"/>
            <c:spPr>
              <a:solidFill>
                <a:schemeClr val="accent1"/>
              </a:solidFill>
              <a:ln>
                <a:noFill/>
              </a:ln>
              <a:effectLst/>
              <a:scene3d>
                <a:camera prst="orthographicFront"/>
                <a:lightRig rig="threePt" dir="t"/>
              </a:scene3d>
              <a:sp3d>
                <a:bevelT/>
              </a:sp3d>
            </c:spPr>
            <c:extLst>
              <c:ext xmlns:c16="http://schemas.microsoft.com/office/drawing/2014/chart" uri="{C3380CC4-5D6E-409C-BE32-E72D297353CC}">
                <c16:uniqueId val="{00000001-ACE8-C749-AF1A-502801643BFF}"/>
              </c:ext>
            </c:extLst>
          </c:dPt>
          <c:dPt>
            <c:idx val="1"/>
            <c:invertIfNegative val="0"/>
            <c:bubble3D val="0"/>
            <c:spPr>
              <a:solidFill>
                <a:schemeClr val="accent1"/>
              </a:solidFill>
              <a:ln>
                <a:noFill/>
              </a:ln>
              <a:effectLst/>
              <a:scene3d>
                <a:camera prst="orthographicFront"/>
                <a:lightRig rig="threePt" dir="t"/>
              </a:scene3d>
              <a:sp3d>
                <a:bevelT/>
              </a:sp3d>
            </c:spPr>
            <c:extLst>
              <c:ext xmlns:c16="http://schemas.microsoft.com/office/drawing/2014/chart" uri="{C3380CC4-5D6E-409C-BE32-E72D297353CC}">
                <c16:uniqueId val="{00000006-ACE8-C749-AF1A-502801643BFF}"/>
              </c:ext>
            </c:extLst>
          </c:dPt>
          <c:dLbls>
            <c:dLbl>
              <c:idx val="0"/>
              <c:tx>
                <c:rich>
                  <a:bodyPr/>
                  <a:lstStyle/>
                  <a:p>
                    <a:fld id="{3471CB59-648E-894E-A6EE-A00C342DCE95}"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E8-C749-AF1A-502801643BFF}"/>
                </c:ext>
              </c:extLst>
            </c:dLbl>
            <c:dLbl>
              <c:idx val="1"/>
              <c:tx>
                <c:rich>
                  <a:bodyPr/>
                  <a:lstStyle/>
                  <a:p>
                    <a:fld id="{0881CB77-1E68-CC40-B4B5-48208CF40172}"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CE8-C749-AF1A-502801643BFF}"/>
                </c:ext>
              </c:extLst>
            </c:dLbl>
            <c:dLbl>
              <c:idx val="2"/>
              <c:tx>
                <c:rich>
                  <a:bodyPr/>
                  <a:lstStyle/>
                  <a:p>
                    <a:fld id="{38B49772-5D6C-CF4D-B062-B719A49621E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0F7-4A47-9454-46291BB22E8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&gt;350</c:v>
                </c:pt>
                <c:pt idx="1">
                  <c:v>200-350</c:v>
                </c:pt>
                <c:pt idx="2">
                  <c:v>&lt;200</c:v>
                </c:pt>
              </c:strCache>
            </c:strRef>
          </c:cat>
          <c:val>
            <c:numRef>
              <c:f>Sheet1!$B$2:$B$4</c:f>
              <c:numCache>
                <c:formatCode>General</c:formatCode>
                <c:ptCount val="3"/>
                <c:pt idx="0">
                  <c:v>89</c:v>
                </c:pt>
                <c:pt idx="1">
                  <c:v>86</c:v>
                </c:pt>
                <c:pt idx="2">
                  <c:v>80</c:v>
                </c:pt>
              </c:numCache>
            </c:numRef>
          </c:val>
          <c:extLst>
            <c:ext xmlns:c16="http://schemas.microsoft.com/office/drawing/2014/chart" uri="{C3380CC4-5D6E-409C-BE32-E72D297353CC}">
              <c16:uniqueId val="{00000002-ACE8-C749-AF1A-502801643BFF}"/>
            </c:ext>
          </c:extLst>
        </c:ser>
        <c:ser>
          <c:idx val="1"/>
          <c:order val="1"/>
          <c:tx>
            <c:strRef>
              <c:f>Sheet1!$C$1</c:f>
              <c:strCache>
                <c:ptCount val="1"/>
                <c:pt idx="0">
                  <c:v>LPV/r + OBR</c:v>
                </c:pt>
              </c:strCache>
            </c:strRef>
          </c:tx>
          <c:spPr>
            <a:solidFill>
              <a:schemeClr val="accent5"/>
            </a:solidFill>
            <a:ln>
              <a:noFill/>
            </a:ln>
            <a:effectLst/>
            <a:scene3d>
              <a:camera prst="orthographicFront"/>
              <a:lightRig rig="threePt" dir="t"/>
            </a:scene3d>
            <a:sp3d>
              <a:bevelT/>
            </a:sp3d>
          </c:spPr>
          <c:invertIfNegative val="0"/>
          <c:dPt>
            <c:idx val="0"/>
            <c:invertIfNegative val="0"/>
            <c:bubble3D val="0"/>
            <c:spPr>
              <a:solidFill>
                <a:schemeClr val="accent5"/>
              </a:solidFill>
              <a:ln>
                <a:noFill/>
              </a:ln>
              <a:effectLst/>
              <a:scene3d>
                <a:camera prst="orthographicFront"/>
                <a:lightRig rig="threePt" dir="t"/>
              </a:scene3d>
              <a:sp3d>
                <a:bevelT/>
              </a:sp3d>
            </c:spPr>
            <c:extLst>
              <c:ext xmlns:c16="http://schemas.microsoft.com/office/drawing/2014/chart" uri="{C3380CC4-5D6E-409C-BE32-E72D297353CC}">
                <c16:uniqueId val="{00000004-ACE8-C749-AF1A-502801643BF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&gt;350</c:v>
                </c:pt>
                <c:pt idx="1">
                  <c:v>200-350</c:v>
                </c:pt>
                <c:pt idx="2">
                  <c:v>&lt;200</c:v>
                </c:pt>
              </c:strCache>
            </c:strRef>
          </c:cat>
          <c:val>
            <c:numRef>
              <c:f>Sheet1!$C$2:$C$4</c:f>
              <c:numCache>
                <c:formatCode>General</c:formatCode>
                <c:ptCount val="3"/>
                <c:pt idx="0">
                  <c:v>70</c:v>
                </c:pt>
                <c:pt idx="1">
                  <c:v>74</c:v>
                </c:pt>
                <c:pt idx="2">
                  <c:v>69</c:v>
                </c:pt>
              </c:numCache>
            </c:numRef>
          </c:val>
          <c:extLst>
            <c:ext xmlns:c16="http://schemas.microsoft.com/office/drawing/2014/chart" uri="{C3380CC4-5D6E-409C-BE32-E72D297353CC}">
              <c16:uniqueId val="{00000005-ACE8-C749-AF1A-502801643BFF}"/>
            </c:ext>
          </c:extLst>
        </c:ser>
        <c:dLbls>
          <c:dLblPos val="outEnd"/>
          <c:showLegendKey val="0"/>
          <c:showVal val="1"/>
          <c:showCatName val="0"/>
          <c:showSerName val="0"/>
          <c:showPercent val="0"/>
          <c:showBubbleSize val="0"/>
        </c:dLbls>
        <c:gapWidth val="100"/>
        <c:axId val="420337151"/>
        <c:axId val="420351535"/>
      </c:barChart>
      <c:catAx>
        <c:axId val="420337151"/>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sz="1800" b="1" dirty="0">
                    <a:latin typeface="Arial" panose="020B0604020202020204" pitchFamily="34" charset="0"/>
                    <a:cs typeface="Arial" panose="020B0604020202020204" pitchFamily="34" charset="0"/>
                  </a:rPr>
                  <a:t>Baseline CD4 count (cells/mm</a:t>
                </a:r>
                <a:r>
                  <a:rPr lang="en-US" sz="1800" b="1" baseline="30000" dirty="0">
                    <a:latin typeface="Arial" panose="020B0604020202020204" pitchFamily="34" charset="0"/>
                    <a:cs typeface="Arial" panose="020B0604020202020204" pitchFamily="34" charset="0"/>
                  </a:rPr>
                  <a:t>3</a:t>
                </a:r>
                <a:r>
                  <a:rPr lang="en-US" sz="1800" b="1" dirty="0">
                    <a:latin typeface="Arial" panose="020B0604020202020204" pitchFamily="34" charset="0"/>
                    <a:cs typeface="Arial" panose="020B0604020202020204" pitchFamily="34" charset="0"/>
                  </a:rPr>
                  <a:t>)</a:t>
                </a:r>
              </a:p>
            </c:rich>
          </c:tx>
          <c:layout>
            <c:manualLayout>
              <c:xMode val="edge"/>
              <c:yMode val="edge"/>
              <c:x val="0.37623816044733538"/>
              <c:y val="0.9310497221358815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20351535"/>
        <c:crosses val="autoZero"/>
        <c:auto val="1"/>
        <c:lblAlgn val="ctr"/>
        <c:lblOffset val="100"/>
        <c:noMultiLvlLbl val="0"/>
      </c:catAx>
      <c:valAx>
        <c:axId val="420351535"/>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sz="1800" b="1" dirty="0">
                    <a:latin typeface="Arial" panose="020B0604020202020204" pitchFamily="34" charset="0"/>
                    <a:cs typeface="Arial" panose="020B0604020202020204" pitchFamily="34" charset="0"/>
                  </a:rPr>
                  <a:t>HIV RNA &lt;50 copies/mL (%)</a:t>
                </a:r>
              </a:p>
            </c:rich>
          </c:tx>
          <c:layout>
            <c:manualLayout>
              <c:xMode val="edge"/>
              <c:yMode val="edge"/>
              <c:x val="2.2086233785994152E-4"/>
              <c:y val="9.5991485740954161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20337151"/>
        <c:crosses val="autoZero"/>
        <c:crossBetween val="between"/>
        <c:majorUnit val="20"/>
      </c:valAx>
      <c:spPr>
        <a:solidFill>
          <a:srgbClr val="E6EBF2"/>
        </a:solidFill>
        <a:ln>
          <a:solidFill>
            <a:schemeClr val="tx1"/>
          </a:solidFill>
        </a:ln>
        <a:effectLst/>
      </c:spPr>
    </c:plotArea>
    <c:legend>
      <c:legendPos val="t"/>
      <c:layout>
        <c:manualLayout>
          <c:xMode val="edge"/>
          <c:yMode val="edge"/>
          <c:x val="0.50237973154660542"/>
          <c:y val="8.6550722017027099E-3"/>
          <c:w val="0.43825240810791544"/>
          <c:h val="6.196622795370240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03123466938123"/>
          <c:y val="4.1583419335067824E-2"/>
          <c:w val="0.86382296212460119"/>
          <c:h val="0.85611362724080609"/>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a:scene3d>
              <a:camera prst="orthographicFront"/>
              <a:lightRig rig="threePt" dir="t"/>
            </a:scene3d>
            <a:sp3d>
              <a:bevelT/>
            </a:sp3d>
          </c:spPr>
          <c:invertIfNegative val="0"/>
          <c:dPt>
            <c:idx val="0"/>
            <c:invertIfNegative val="0"/>
            <c:bubble3D val="0"/>
            <c:spPr>
              <a:solidFill>
                <a:schemeClr val="accent1"/>
              </a:solidFill>
              <a:ln>
                <a:noFill/>
              </a:ln>
              <a:effectLst/>
              <a:scene3d>
                <a:camera prst="orthographicFront"/>
                <a:lightRig rig="threePt" dir="t"/>
              </a:scene3d>
              <a:sp3d>
                <a:bevelT/>
              </a:sp3d>
            </c:spPr>
            <c:extLst>
              <c:ext xmlns:c16="http://schemas.microsoft.com/office/drawing/2014/chart" uri="{C3380CC4-5D6E-409C-BE32-E72D297353CC}">
                <c16:uniqueId val="{00000001-ACE8-C749-AF1A-502801643BFF}"/>
              </c:ext>
            </c:extLst>
          </c:dPt>
          <c:dPt>
            <c:idx val="1"/>
            <c:invertIfNegative val="0"/>
            <c:bubble3D val="0"/>
            <c:spPr>
              <a:solidFill>
                <a:schemeClr val="accent5"/>
              </a:solidFill>
              <a:ln>
                <a:noFill/>
              </a:ln>
              <a:effectLst/>
              <a:scene3d>
                <a:camera prst="orthographicFront"/>
                <a:lightRig rig="threePt" dir="t"/>
              </a:scene3d>
              <a:sp3d>
                <a:bevelT/>
              </a:sp3d>
            </c:spPr>
            <c:extLst>
              <c:ext xmlns:c16="http://schemas.microsoft.com/office/drawing/2014/chart" uri="{C3380CC4-5D6E-409C-BE32-E72D297353CC}">
                <c16:uniqueId val="{00000006-ACE8-C749-AF1A-502801643BFF}"/>
              </c:ext>
            </c:extLst>
          </c:dPt>
          <c:dLbls>
            <c:dLbl>
              <c:idx val="0"/>
              <c:tx>
                <c:rich>
                  <a:bodyPr/>
                  <a:lstStyle/>
                  <a:p>
                    <a:fld id="{D7963423-080E-B448-88FA-83BFFF9F945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E8-C749-AF1A-502801643BFF}"/>
                </c:ext>
              </c:extLst>
            </c:dLbl>
            <c:dLbl>
              <c:idx val="1"/>
              <c:tx>
                <c:rich>
                  <a:bodyPr/>
                  <a:lstStyle/>
                  <a:p>
                    <a:fld id="{580BE6B9-236D-E545-88E5-FA4F04D0820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CE8-C749-AF1A-502801643BF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DTG + OBR</c:v>
                </c:pt>
                <c:pt idx="1">
                  <c:v>LPV-RTV + OBR</c:v>
                </c:pt>
              </c:strCache>
            </c:strRef>
          </c:cat>
          <c:val>
            <c:numRef>
              <c:f>Sheet1!$B$2:$B$3</c:f>
              <c:numCache>
                <c:formatCode>General</c:formatCode>
                <c:ptCount val="2"/>
                <c:pt idx="0">
                  <c:v>29</c:v>
                </c:pt>
                <c:pt idx="1">
                  <c:v>111</c:v>
                </c:pt>
              </c:numCache>
            </c:numRef>
          </c:val>
          <c:extLst>
            <c:ext xmlns:c16="http://schemas.microsoft.com/office/drawing/2014/chart" uri="{C3380CC4-5D6E-409C-BE32-E72D297353CC}">
              <c16:uniqueId val="{00000002-ACE8-C749-AF1A-502801643BFF}"/>
            </c:ext>
          </c:extLst>
        </c:ser>
        <c:dLbls>
          <c:dLblPos val="outEnd"/>
          <c:showLegendKey val="0"/>
          <c:showVal val="1"/>
          <c:showCatName val="0"/>
          <c:showSerName val="0"/>
          <c:showPercent val="0"/>
          <c:showBubbleSize val="0"/>
        </c:dLbls>
        <c:gapWidth val="214"/>
        <c:axId val="420337151"/>
        <c:axId val="420351535"/>
      </c:barChart>
      <c:catAx>
        <c:axId val="42033715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20351535"/>
        <c:crosses val="autoZero"/>
        <c:auto val="1"/>
        <c:lblAlgn val="ctr"/>
        <c:lblOffset val="100"/>
        <c:noMultiLvlLbl val="0"/>
      </c:catAx>
      <c:valAx>
        <c:axId val="420351535"/>
        <c:scaling>
          <c:orientation val="minMax"/>
          <c:max val="14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a:t>Median Days to Viral Suppression</a:t>
                </a:r>
              </a:p>
            </c:rich>
          </c:tx>
          <c:layout>
            <c:manualLayout>
              <c:xMode val="edge"/>
              <c:yMode val="edge"/>
              <c:x val="5.1915469624476736E-3"/>
              <c:y val="6.1423525394913227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20337151"/>
        <c:crosses val="autoZero"/>
        <c:crossBetween val="between"/>
      </c:valAx>
      <c:spPr>
        <a:solidFill>
          <a:srgbClr val="E6EBF2"/>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48668222027799"/>
          <c:y val="0.104816102084364"/>
          <c:w val="0.85225223583163201"/>
          <c:h val="0.68364189430002598"/>
        </c:manualLayout>
      </c:layout>
      <c:barChart>
        <c:barDir val="col"/>
        <c:grouping val="clustered"/>
        <c:varyColors val="0"/>
        <c:ser>
          <c:idx val="0"/>
          <c:order val="0"/>
          <c:tx>
            <c:strRef>
              <c:f>Sheet1!$B$1</c:f>
              <c:strCache>
                <c:ptCount val="1"/>
                <c:pt idx="0">
                  <c:v>Cohort I</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&lt;400 copies/mL </c:v>
                </c:pt>
                <c:pt idx="1">
                  <c:v>HIV RNA &lt;50 copies/mL</c:v>
                </c:pt>
              </c:strCache>
            </c:strRef>
          </c:cat>
          <c:val>
            <c:numRef>
              <c:f>Sheet1!$B$2:$B$3</c:f>
              <c:numCache>
                <c:formatCode>0</c:formatCode>
                <c:ptCount val="2"/>
                <c:pt idx="0">
                  <c:v>52</c:v>
                </c:pt>
                <c:pt idx="1">
                  <c:v>41</c:v>
                </c:pt>
              </c:numCache>
            </c:numRef>
          </c:val>
          <c:extLst>
            <c:ext xmlns:c16="http://schemas.microsoft.com/office/drawing/2014/chart" uri="{C3380CC4-5D6E-409C-BE32-E72D297353CC}">
              <c16:uniqueId val="{00000000-B7D8-8846-9E4F-4BBF6E0B1216}"/>
            </c:ext>
          </c:extLst>
        </c:ser>
        <c:ser>
          <c:idx val="1"/>
          <c:order val="1"/>
          <c:tx>
            <c:strRef>
              <c:f>Sheet1!$C$1</c:f>
              <c:strCache>
                <c:ptCount val="1"/>
                <c:pt idx="0">
                  <c:v>Cohort II</c:v>
                </c:pt>
              </c:strCache>
            </c:strRef>
          </c:tx>
          <c:spPr>
            <a:solidFill>
              <a:srgbClr val="967C4A"/>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B7D8-8846-9E4F-4BBF6E0B1216}"/>
              </c:ext>
            </c:extLst>
          </c:dPt>
          <c:dPt>
            <c:idx val="1"/>
            <c:invertIfNegative val="0"/>
            <c:bubble3D val="0"/>
            <c:extLst>
              <c:ext xmlns:c16="http://schemas.microsoft.com/office/drawing/2014/chart" uri="{C3380CC4-5D6E-409C-BE32-E72D297353CC}">
                <c16:uniqueId val="{00000002-B7D8-8846-9E4F-4BBF6E0B1216}"/>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&lt;400 copies/mL </c:v>
                </c:pt>
                <c:pt idx="1">
                  <c:v>HIV RNA &lt;50 copies/mL</c:v>
                </c:pt>
              </c:strCache>
            </c:strRef>
          </c:cat>
          <c:val>
            <c:numRef>
              <c:f>Sheet1!$C$2:$C$3</c:f>
              <c:numCache>
                <c:formatCode>0</c:formatCode>
                <c:ptCount val="2"/>
                <c:pt idx="0">
                  <c:v>83</c:v>
                </c:pt>
                <c:pt idx="1">
                  <c:v>75</c:v>
                </c:pt>
              </c:numCache>
            </c:numRef>
          </c:val>
          <c:extLst>
            <c:ext xmlns:c16="http://schemas.microsoft.com/office/drawing/2014/chart" uri="{C3380CC4-5D6E-409C-BE32-E72D297353CC}">
              <c16:uniqueId val="{00000003-B7D8-8846-9E4F-4BBF6E0B1216}"/>
            </c:ext>
          </c:extLst>
        </c:ser>
        <c:dLbls>
          <c:showLegendKey val="0"/>
          <c:showVal val="1"/>
          <c:showCatName val="0"/>
          <c:showSerName val="0"/>
          <c:showPercent val="0"/>
          <c:showBubbleSize val="0"/>
        </c:dLbls>
        <c:gapWidth val="150"/>
        <c:axId val="1883913896"/>
        <c:axId val="1884267096"/>
      </c:barChart>
      <c:catAx>
        <c:axId val="1883913896"/>
        <c:scaling>
          <c:orientation val="minMax"/>
        </c:scaling>
        <c:delete val="0"/>
        <c:axPos val="b"/>
        <c:title>
          <c:tx>
            <c:rich>
              <a:bodyPr/>
              <a:lstStyle/>
              <a:p>
                <a:pPr>
                  <a:defRPr/>
                </a:pPr>
                <a:r>
                  <a:rPr lang="en-US" dirty="0"/>
                  <a:t>Viral Suppression</a:t>
                </a:r>
                <a:r>
                  <a:rPr lang="en-US" baseline="0" dirty="0"/>
                  <a:t> </a:t>
                </a:r>
                <a:r>
                  <a:rPr lang="en-US" dirty="0"/>
                  <a:t>Threshold </a:t>
                </a:r>
              </a:p>
            </c:rich>
          </c:tx>
          <c:layout>
            <c:manualLayout>
              <c:xMode val="edge"/>
              <c:yMode val="edge"/>
              <c:x val="0.369542262078351"/>
              <c:y val="0.90878677090053706"/>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1884267096"/>
        <c:crosses val="autoZero"/>
        <c:auto val="1"/>
        <c:lblAlgn val="ctr"/>
        <c:lblOffset val="1"/>
        <c:tickLblSkip val="1"/>
        <c:tickMarkSkip val="1"/>
        <c:noMultiLvlLbl val="0"/>
      </c:catAx>
      <c:valAx>
        <c:axId val="1884267096"/>
        <c:scaling>
          <c:orientation val="minMax"/>
          <c:max val="100"/>
        </c:scaling>
        <c:delete val="0"/>
        <c:axPos val="l"/>
        <c:title>
          <c:tx>
            <c:rich>
              <a:bodyPr/>
              <a:lstStyle/>
              <a:p>
                <a:pPr>
                  <a:defRPr sz="1600"/>
                </a:pPr>
                <a:r>
                  <a:rPr lang="en-US" sz="1600" dirty="0"/>
                  <a:t>Patients (%)</a:t>
                </a:r>
              </a:p>
            </c:rich>
          </c:tx>
          <c:layout>
            <c:manualLayout>
              <c:xMode val="edge"/>
              <c:yMode val="edge"/>
              <c:x val="6.0170603674540701E-3"/>
              <c:y val="0.31689663406839003"/>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188391389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57314814814814796"/>
          <c:y val="1.48809558682405E-2"/>
          <c:w val="0.405974652473996"/>
          <c:h val="8.4542372832825799E-2"/>
        </c:manualLayout>
      </c:layout>
      <c:overlay val="0"/>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Dolutegravir + Background ART</c:v>
                </c:pt>
              </c:strCache>
            </c:strRef>
          </c:tx>
          <c:spPr>
            <a:solidFill>
              <a:srgbClr val="80693E"/>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≤50,000 copies/mL </c:v>
                </c:pt>
                <c:pt idx="2">
                  <c:v>&gt;50,000 copies/mL </c:v>
                </c:pt>
              </c:strCache>
            </c:strRef>
          </c:cat>
          <c:val>
            <c:numRef>
              <c:f>Sheet1!$B$2:$B$4</c:f>
              <c:numCache>
                <c:formatCode>0</c:formatCode>
                <c:ptCount val="3"/>
                <c:pt idx="0">
                  <c:v>71</c:v>
                </c:pt>
                <c:pt idx="1">
                  <c:v>75</c:v>
                </c:pt>
                <c:pt idx="2">
                  <c:v>62</c:v>
                </c:pt>
              </c:numCache>
            </c:numRef>
          </c:val>
          <c:extLst>
            <c:ext xmlns:c16="http://schemas.microsoft.com/office/drawing/2014/chart" uri="{C3380CC4-5D6E-409C-BE32-E72D297353CC}">
              <c16:uniqueId val="{00000000-E279-B840-B177-2A498ACBBFCA}"/>
            </c:ext>
          </c:extLst>
        </c:ser>
        <c:ser>
          <c:idx val="1"/>
          <c:order val="1"/>
          <c:tx>
            <c:strRef>
              <c:f>Sheet1!$C$1</c:f>
              <c:strCache>
                <c:ptCount val="1"/>
                <c:pt idx="0">
                  <c:v>Raltegravir + Background ART</c:v>
                </c:pt>
              </c:strCache>
            </c:strRef>
          </c:tx>
          <c:spPr>
            <a:solidFill>
              <a:schemeClr val="accent1"/>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 </c:v>
                </c:pt>
                <c:pt idx="1">
                  <c:v>≤50,000 copies/mL </c:v>
                </c:pt>
                <c:pt idx="2">
                  <c:v>&gt;50,000 copies/mL </c:v>
                </c:pt>
              </c:strCache>
            </c:strRef>
          </c:cat>
          <c:val>
            <c:numRef>
              <c:f>Sheet1!$C$2:$C$4</c:f>
              <c:numCache>
                <c:formatCode>0</c:formatCode>
                <c:ptCount val="3"/>
                <c:pt idx="0">
                  <c:v>64</c:v>
                </c:pt>
                <c:pt idx="1">
                  <c:v>71</c:v>
                </c:pt>
                <c:pt idx="2">
                  <c:v>47</c:v>
                </c:pt>
              </c:numCache>
            </c:numRef>
          </c:val>
          <c:extLst>
            <c:ext xmlns:c16="http://schemas.microsoft.com/office/drawing/2014/chart" uri="{C3380CC4-5D6E-409C-BE32-E72D297353CC}">
              <c16:uniqueId val="{00000001-E279-B840-B177-2A498ACBBFCA}"/>
            </c:ext>
          </c:extLst>
        </c:ser>
        <c:dLbls>
          <c:showLegendKey val="0"/>
          <c:showVal val="1"/>
          <c:showCatName val="0"/>
          <c:showSerName val="0"/>
          <c:showPercent val="0"/>
          <c:showBubbleSize val="0"/>
        </c:dLbls>
        <c:gapWidth val="75"/>
        <c:axId val="2017394008"/>
        <c:axId val="1866748088"/>
      </c:barChart>
      <c:catAx>
        <c:axId val="2017394008"/>
        <c:scaling>
          <c:orientation val="minMax"/>
        </c:scaling>
        <c:delete val="0"/>
        <c:axPos val="b"/>
        <c:title>
          <c:tx>
            <c:rich>
              <a:bodyPr/>
              <a:lstStyle/>
              <a:p>
                <a:pPr>
                  <a:defRPr/>
                </a:pPr>
                <a:r>
                  <a:rPr lang="en-US" dirty="0"/>
                  <a:t>Baseline HIV RNA Level </a:t>
                </a:r>
              </a:p>
            </c:rich>
          </c:tx>
          <c:layout>
            <c:manualLayout>
              <c:xMode val="edge"/>
              <c:yMode val="edge"/>
              <c:x val="0.51800379119276796"/>
              <c:y val="0.91252404804728504"/>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1866748088"/>
        <c:crosses val="autoZero"/>
        <c:auto val="1"/>
        <c:lblAlgn val="ctr"/>
        <c:lblOffset val="1"/>
        <c:tickLblSkip val="1"/>
        <c:tickMarkSkip val="1"/>
        <c:noMultiLvlLbl val="0"/>
      </c:catAx>
      <c:valAx>
        <c:axId val="1866748088"/>
        <c:scaling>
          <c:orientation val="minMax"/>
          <c:max val="100"/>
          <c:min val="0"/>
        </c:scaling>
        <c:delete val="0"/>
        <c:axPos val="l"/>
        <c:title>
          <c:tx>
            <c:rich>
              <a:bodyPr/>
              <a:lstStyle/>
              <a:p>
                <a:pPr>
                  <a:defRPr/>
                </a:pPr>
                <a:r>
                  <a:rPr lang="en-US" sz="1600" b="1" i="0" baseline="0" dirty="0">
                    <a:effectLst/>
                  </a:rPr>
                  <a:t>HIV RNA &lt;50 copies/mL (%)</a:t>
                </a:r>
                <a:endParaRPr lang="en-US" sz="1600" dirty="0">
                  <a:effectLst/>
                </a:endParaRPr>
              </a:p>
            </c:rich>
          </c:tx>
          <c:layout>
            <c:manualLayout>
              <c:xMode val="edge"/>
              <c:yMode val="edge"/>
              <c:x val="1.21680276076602E-2"/>
              <c:y val="0.13380153925921401"/>
            </c:manualLayout>
          </c:layout>
          <c:overlay val="0"/>
        </c:title>
        <c:numFmt formatCode="0" sourceLinked="0"/>
        <c:majorTickMark val="out"/>
        <c:minorTickMark val="none"/>
        <c:tickLblPos val="nextTo"/>
        <c:spPr>
          <a:ln w="12700" cmpd="sng">
            <a:solidFill>
              <a:srgbClr val="000000"/>
            </a:solidFill>
          </a:ln>
        </c:spPr>
        <c:txPr>
          <a:bodyPr/>
          <a:lstStyle/>
          <a:p>
            <a:pPr>
              <a:defRPr sz="1600" b="0"/>
            </a:pPr>
            <a:endParaRPr lang="en-US"/>
          </a:p>
        </c:txPr>
        <c:crossAx val="2017394008"/>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4622934285992001"/>
          <c:y val="1.8543358318437099E-2"/>
          <c:w val="0.84142497812773398"/>
          <c:h val="8.1576179701191798E-2"/>
        </c:manualLayout>
      </c:layout>
      <c:overlay val="0"/>
      <c:spPr>
        <a:noFill/>
      </c:spPr>
      <c:txPr>
        <a:bodyPr/>
        <a:lstStyle/>
        <a:p>
          <a:pPr>
            <a:defRPr sz="16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Dolutegravir + Background ART</c:v>
                </c:pt>
              </c:strCache>
            </c:strRef>
          </c:tx>
          <c:spPr>
            <a:solidFill>
              <a:srgbClr val="80693E"/>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Per Protocol VF</c:v>
                </c:pt>
                <c:pt idx="1">
                  <c:v>VF due to Non-Response</c:v>
                </c:pt>
                <c:pt idx="2">
                  <c:v>VF with Treatment-Emergent Resistance</c:v>
                </c:pt>
              </c:strCache>
            </c:strRef>
          </c:cat>
          <c:val>
            <c:numRef>
              <c:f>Sheet1!$B$2:$B$4</c:f>
              <c:numCache>
                <c:formatCode>0</c:formatCode>
                <c:ptCount val="3"/>
                <c:pt idx="0">
                  <c:v>6</c:v>
                </c:pt>
                <c:pt idx="1">
                  <c:v>10</c:v>
                </c:pt>
                <c:pt idx="2">
                  <c:v>1</c:v>
                </c:pt>
              </c:numCache>
            </c:numRef>
          </c:val>
          <c:extLst>
            <c:ext xmlns:c16="http://schemas.microsoft.com/office/drawing/2014/chart" uri="{C3380CC4-5D6E-409C-BE32-E72D297353CC}">
              <c16:uniqueId val="{00000000-B409-394A-B848-3E6F998CEE98}"/>
            </c:ext>
          </c:extLst>
        </c:ser>
        <c:ser>
          <c:idx val="1"/>
          <c:order val="1"/>
          <c:tx>
            <c:strRef>
              <c:f>Sheet1!$C$1</c:f>
              <c:strCache>
                <c:ptCount val="1"/>
                <c:pt idx="0">
                  <c:v>Raltegravir + Background ART</c:v>
                </c:pt>
              </c:strCache>
            </c:strRef>
          </c:tx>
          <c:spPr>
            <a:solidFill>
              <a:srgbClr val="326496"/>
            </a:solidFill>
            <a:ln w="12700">
              <a:noFill/>
            </a:ln>
            <a:effectLst/>
            <a:scene3d>
              <a:camera prst="orthographicFront"/>
              <a:lightRig rig="threePt" dir="t"/>
            </a:scene3d>
            <a:sp3d>
              <a:bevelT/>
            </a:sp3d>
          </c:spPr>
          <c:invertIfNegative val="0"/>
          <c:dLbls>
            <c:numFmt formatCode="0" sourceLinked="0"/>
            <c:spPr>
              <a:noFill/>
            </c:spPr>
            <c:txPr>
              <a:bodyPr/>
              <a:lstStyle/>
              <a:p>
                <a:pPr>
                  <a:defRPr sz="16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Per Protocol VF</c:v>
                </c:pt>
                <c:pt idx="1">
                  <c:v>VF due to Non-Response</c:v>
                </c:pt>
                <c:pt idx="2">
                  <c:v>VF with Treatment-Emergent Resistance</c:v>
                </c:pt>
              </c:strCache>
            </c:strRef>
          </c:cat>
          <c:val>
            <c:numRef>
              <c:f>Sheet1!$C$2:$C$4</c:f>
              <c:numCache>
                <c:formatCode>0</c:formatCode>
                <c:ptCount val="3"/>
                <c:pt idx="0">
                  <c:v>12</c:v>
                </c:pt>
                <c:pt idx="1">
                  <c:v>42</c:v>
                </c:pt>
                <c:pt idx="2">
                  <c:v>5</c:v>
                </c:pt>
              </c:numCache>
            </c:numRef>
          </c:val>
          <c:extLst>
            <c:ext xmlns:c16="http://schemas.microsoft.com/office/drawing/2014/chart" uri="{C3380CC4-5D6E-409C-BE32-E72D297353CC}">
              <c16:uniqueId val="{00000001-B409-394A-B848-3E6F998CEE98}"/>
            </c:ext>
          </c:extLst>
        </c:ser>
        <c:dLbls>
          <c:showLegendKey val="0"/>
          <c:showVal val="1"/>
          <c:showCatName val="0"/>
          <c:showSerName val="0"/>
          <c:showPercent val="0"/>
          <c:showBubbleSize val="0"/>
        </c:dLbls>
        <c:gapWidth val="75"/>
        <c:axId val="2017092920"/>
        <c:axId val="2016455112"/>
      </c:barChart>
      <c:catAx>
        <c:axId val="2017092920"/>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b="0"/>
            </a:pPr>
            <a:endParaRPr lang="en-US"/>
          </a:p>
        </c:txPr>
        <c:crossAx val="2016455112"/>
        <c:crosses val="autoZero"/>
        <c:auto val="1"/>
        <c:lblAlgn val="ctr"/>
        <c:lblOffset val="1"/>
        <c:tickLblSkip val="1"/>
        <c:tickMarkSkip val="1"/>
        <c:noMultiLvlLbl val="0"/>
      </c:catAx>
      <c:valAx>
        <c:axId val="2016455112"/>
        <c:scaling>
          <c:orientation val="minMax"/>
          <c:max val="50"/>
          <c:min val="0"/>
        </c:scaling>
        <c:delete val="0"/>
        <c:axPos val="l"/>
        <c:title>
          <c:tx>
            <c:rich>
              <a:bodyPr/>
              <a:lstStyle/>
              <a:p>
                <a:pPr>
                  <a:defRPr/>
                </a:pPr>
                <a:r>
                  <a:rPr lang="en-US" sz="1600" b="1" i="0" baseline="0" dirty="0">
                    <a:effectLst/>
                  </a:rPr>
                  <a:t>Patients (%)</a:t>
                </a:r>
                <a:endParaRPr lang="en-US" sz="1600" dirty="0">
                  <a:effectLst/>
                </a:endParaRPr>
              </a:p>
            </c:rich>
          </c:tx>
          <c:layout>
            <c:manualLayout>
              <c:xMode val="edge"/>
              <c:yMode val="edge"/>
              <c:x val="1.9884076990376202E-2"/>
              <c:y val="0.31216460514234501"/>
            </c:manualLayout>
          </c:layout>
          <c:overlay val="0"/>
        </c:title>
        <c:numFmt formatCode="0" sourceLinked="0"/>
        <c:majorTickMark val="out"/>
        <c:minorTickMark val="none"/>
        <c:tickLblPos val="nextTo"/>
        <c:spPr>
          <a:ln w="12700" cmpd="sng">
            <a:solidFill>
              <a:srgbClr val="000000"/>
            </a:solidFill>
          </a:ln>
        </c:spPr>
        <c:txPr>
          <a:bodyPr/>
          <a:lstStyle/>
          <a:p>
            <a:pPr>
              <a:defRPr sz="1600" b="0"/>
            </a:pPr>
            <a:endParaRPr lang="en-US"/>
          </a:p>
        </c:txPr>
        <c:crossAx val="2017092920"/>
        <c:crosses val="autoZero"/>
        <c:crossBetween val="between"/>
        <c:majorUnit val="10"/>
        <c:minorUnit val="1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64747861378439"/>
          <c:y val="1.8543358318437099E-2"/>
          <c:w val="0.81519041022649896"/>
          <c:h val="8.1576179701191798E-2"/>
        </c:manualLayout>
      </c:layout>
      <c:overlay val="0"/>
      <c:spPr>
        <a:noFill/>
      </c:spPr>
      <c:txPr>
        <a:bodyPr/>
        <a:lstStyle/>
        <a:p>
          <a:pPr>
            <a:defRPr sz="1600"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b="1" i="0">
          <a:solidFill>
            <a:srgbClr val="000000"/>
          </a:solidFil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7636482939632498"/>
          <c:h val="0.77618180539932502"/>
        </c:manualLayout>
      </c:layout>
      <c:barChart>
        <c:barDir val="col"/>
        <c:grouping val="clustered"/>
        <c:varyColors val="0"/>
        <c:ser>
          <c:idx val="0"/>
          <c:order val="0"/>
          <c:tx>
            <c:strRef>
              <c:f>Sheet1!$B$1</c:f>
              <c:strCache>
                <c:ptCount val="1"/>
                <c:pt idx="0">
                  <c:v>Regimen</c:v>
                </c:pt>
              </c:strCache>
            </c:strRef>
          </c:tx>
          <c:spPr>
            <a:solidFill>
              <a:srgbClr val="B59452"/>
            </a:solidFill>
            <a:ln w="12700">
              <a:noFill/>
            </a:ln>
            <a:effectLst/>
            <a:scene3d>
              <a:camera prst="orthographicFront"/>
              <a:lightRig rig="threePt" dir="t"/>
            </a:scene3d>
            <a:sp3d>
              <a:bevelT/>
            </a:sp3d>
          </c:spPr>
          <c:invertIfNegative val="0"/>
          <c:dPt>
            <c:idx val="0"/>
            <c:invertIfNegative val="0"/>
            <c:bubble3D val="0"/>
            <c:spPr>
              <a:solidFill>
                <a:srgbClr val="000000">
                  <a:lumMod val="65000"/>
                  <a:lumOff val="35000"/>
                </a:srgbClr>
              </a:solidFill>
              <a:ln w="12700">
                <a:noFill/>
              </a:ln>
              <a:effectLst/>
              <a:scene3d>
                <a:camera prst="orthographicFront"/>
                <a:lightRig rig="threePt" dir="t"/>
              </a:scene3d>
              <a:sp3d>
                <a:bevelT/>
              </a:sp3d>
            </c:spPr>
            <c:extLst>
              <c:ext xmlns:c16="http://schemas.microsoft.com/office/drawing/2014/chart" uri="{C3380CC4-5D6E-409C-BE32-E72D297353CC}">
                <c16:uniqueId val="{00000001-7FD4-FA44-BE8B-E23EA7FFA992}"/>
              </c:ext>
            </c:extLst>
          </c:dPt>
          <c:dPt>
            <c:idx val="1"/>
            <c:invertIfNegative val="0"/>
            <c:bubble3D val="0"/>
            <c:spPr>
              <a:solidFill>
                <a:srgbClr val="917747"/>
              </a:solidFill>
              <a:ln w="12700">
                <a:noFill/>
              </a:ln>
              <a:effectLst/>
              <a:scene3d>
                <a:camera prst="orthographicFront"/>
                <a:lightRig rig="threePt" dir="t"/>
              </a:scene3d>
              <a:sp3d>
                <a:bevelT/>
              </a:sp3d>
            </c:spPr>
            <c:extLst>
              <c:ext xmlns:c16="http://schemas.microsoft.com/office/drawing/2014/chart" uri="{C3380CC4-5D6E-409C-BE32-E72D297353CC}">
                <c16:uniqueId val="{00000003-7FD4-FA44-BE8B-E23EA7FFA992}"/>
              </c:ext>
            </c:extLst>
          </c:dPt>
          <c:dPt>
            <c:idx val="2"/>
            <c:invertIfNegative val="0"/>
            <c:bubble3D val="0"/>
            <c:spPr>
              <a:solidFill>
                <a:srgbClr val="695633"/>
              </a:solidFill>
              <a:ln w="12700">
                <a:noFill/>
              </a:ln>
              <a:effectLst/>
              <a:scene3d>
                <a:camera prst="orthographicFront"/>
                <a:lightRig rig="threePt" dir="t"/>
              </a:scene3d>
              <a:sp3d>
                <a:bevelT/>
              </a:sp3d>
            </c:spPr>
            <c:extLst>
              <c:ext xmlns:c16="http://schemas.microsoft.com/office/drawing/2014/chart" uri="{C3380CC4-5D6E-409C-BE32-E72D297353CC}">
                <c16:uniqueId val="{00000005-7FD4-FA44-BE8B-E23EA7FFA992}"/>
              </c:ext>
            </c:extLst>
          </c:dPt>
          <c:dPt>
            <c:idx val="3"/>
            <c:invertIfNegative val="0"/>
            <c:bubble3D val="0"/>
            <c:spPr>
              <a:solidFill>
                <a:srgbClr val="382E1A"/>
              </a:solidFill>
              <a:ln w="12700">
                <a:noFill/>
              </a:ln>
              <a:effectLst/>
              <a:scene3d>
                <a:camera prst="orthographicFront"/>
                <a:lightRig rig="threePt" dir="t"/>
              </a:scene3d>
              <a:sp3d>
                <a:bevelT/>
              </a:sp3d>
            </c:spPr>
            <c:extLst>
              <c:ext xmlns:c16="http://schemas.microsoft.com/office/drawing/2014/chart" uri="{C3380CC4-5D6E-409C-BE32-E72D297353CC}">
                <c16:uniqueId val="{00000007-7FD4-FA44-BE8B-E23EA7FFA992}"/>
              </c:ext>
            </c:extLst>
          </c:dPt>
          <c:dPt>
            <c:idx val="4"/>
            <c:invertIfNegative val="0"/>
            <c:bubble3D val="0"/>
            <c:extLst>
              <c:ext xmlns:c16="http://schemas.microsoft.com/office/drawing/2014/chart" uri="{C3380CC4-5D6E-409C-BE32-E72D297353CC}">
                <c16:uniqueId val="{00000008-7FD4-FA44-BE8B-E23EA7FFA992}"/>
              </c:ext>
            </c:extLst>
          </c:dPt>
          <c:dLbls>
            <c:spPr>
              <a:noFill/>
              <a:ln>
                <a:noFill/>
              </a:ln>
              <a:effectLst/>
            </c:spPr>
            <c:txPr>
              <a:bodyPr/>
              <a:lstStyle/>
              <a:p>
                <a:pPr>
                  <a:defRPr sz="16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≤10,000</c:v>
                </c:pt>
                <c:pt idx="2">
                  <c:v>&gt;10,000 to ≤100,000</c:v>
                </c:pt>
                <c:pt idx="3">
                  <c:v>&gt;100,000</c:v>
                </c:pt>
              </c:strCache>
            </c:strRef>
          </c:cat>
          <c:val>
            <c:numRef>
              <c:f>Sheet1!$B$2:$B$5</c:f>
              <c:numCache>
                <c:formatCode>0</c:formatCode>
                <c:ptCount val="4"/>
                <c:pt idx="0">
                  <c:v>69</c:v>
                </c:pt>
                <c:pt idx="1">
                  <c:v>86</c:v>
                </c:pt>
                <c:pt idx="2">
                  <c:v>72</c:v>
                </c:pt>
                <c:pt idx="3">
                  <c:v>39</c:v>
                </c:pt>
              </c:numCache>
            </c:numRef>
          </c:val>
          <c:extLst>
            <c:ext xmlns:c16="http://schemas.microsoft.com/office/drawing/2014/chart" uri="{C3380CC4-5D6E-409C-BE32-E72D297353CC}">
              <c16:uniqueId val="{00000009-7FD4-FA44-BE8B-E23EA7FFA992}"/>
            </c:ext>
          </c:extLst>
        </c:ser>
        <c:dLbls>
          <c:showLegendKey val="0"/>
          <c:showVal val="1"/>
          <c:showCatName val="0"/>
          <c:showSerName val="0"/>
          <c:showPercent val="0"/>
          <c:showBubbleSize val="0"/>
        </c:dLbls>
        <c:gapWidth val="90"/>
        <c:axId val="1883994600"/>
        <c:axId val="1884036968"/>
      </c:barChart>
      <c:catAx>
        <c:axId val="1883994600"/>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00000"/>
                    </a:solidFill>
                    <a:latin typeface="+mn-lt"/>
                    <a:ea typeface="+mn-ea"/>
                    <a:cs typeface="+mn-cs"/>
                  </a:defRPr>
                </a:pPr>
                <a:r>
                  <a:rPr lang="en-US" sz="1600" dirty="0">
                    <a:effectLst/>
                  </a:rPr>
                  <a:t>Baseline HIV RNA Level (copies/mL)</a:t>
                </a:r>
              </a:p>
            </c:rich>
          </c:tx>
          <c:layout>
            <c:manualLayout>
              <c:xMode val="edge"/>
              <c:yMode val="edge"/>
              <c:x val="0.44672665916760401"/>
              <c:y val="0.92407407407407405"/>
            </c:manualLayout>
          </c:layout>
          <c:overlay val="0"/>
        </c:title>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1884036968"/>
        <c:crosses val="autoZero"/>
        <c:auto val="1"/>
        <c:lblAlgn val="ctr"/>
        <c:lblOffset val="1"/>
        <c:tickLblSkip val="1"/>
        <c:tickMarkSkip val="1"/>
        <c:noMultiLvlLbl val="0"/>
      </c:catAx>
      <c:valAx>
        <c:axId val="1884036968"/>
        <c:scaling>
          <c:orientation val="minMax"/>
          <c:max val="100"/>
          <c:min val="0"/>
        </c:scaling>
        <c:delete val="0"/>
        <c:axPos val="l"/>
        <c:title>
          <c:tx>
            <c:rich>
              <a:bodyPr/>
              <a:lstStyle/>
              <a:p>
                <a:pPr>
                  <a:defRPr sz="1600">
                    <a:latin typeface="Arial"/>
                    <a:cs typeface="Arial"/>
                  </a:defRPr>
                </a:pPr>
                <a:r>
                  <a:rPr lang="en-US" sz="1600" dirty="0">
                    <a:latin typeface="Arial"/>
                    <a:cs typeface="Arial"/>
                  </a:rPr>
                  <a:t>HIV RNA &lt;50 copies/mL (%)</a:t>
                </a:r>
              </a:p>
            </c:rich>
          </c:tx>
          <c:layout>
            <c:manualLayout>
              <c:xMode val="edge"/>
              <c:yMode val="edge"/>
              <c:x val="4.6193053993250797E-3"/>
              <c:y val="8.4590016525712006E-2"/>
            </c:manualLayout>
          </c:layout>
          <c:overlay val="0"/>
        </c:title>
        <c:numFmt formatCode="0" sourceLinked="0"/>
        <c:majorTickMark val="out"/>
        <c:minorTickMark val="none"/>
        <c:tickLblPos val="nextTo"/>
        <c:spPr>
          <a:ln w="12700" cmpd="sng">
            <a:solidFill>
              <a:srgbClr val="000000"/>
            </a:solidFill>
          </a:ln>
        </c:spPr>
        <c:txPr>
          <a:bodyPr/>
          <a:lstStyle/>
          <a:p>
            <a:pPr>
              <a:defRPr sz="1600"/>
            </a:pPr>
            <a:endParaRPr lang="en-US"/>
          </a:p>
        </c:txPr>
        <c:crossAx val="1883994600"/>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0.103565054022391"/>
          <c:w val="0.85784631087780705"/>
          <c:h val="0.71438261003493597"/>
        </c:manualLayout>
      </c:layout>
      <c:barChart>
        <c:barDir val="col"/>
        <c:grouping val="clustered"/>
        <c:varyColors val="0"/>
        <c:ser>
          <c:idx val="0"/>
          <c:order val="0"/>
          <c:tx>
            <c:strRef>
              <c:f>Sheet1!$B$1</c:f>
              <c:strCache>
                <c:ptCount val="1"/>
                <c:pt idx="0">
                  <c:v>Dolutegravir: 10 mg</c:v>
                </c:pt>
              </c:strCache>
            </c:strRef>
          </c:tx>
          <c:spPr>
            <a:solidFill>
              <a:srgbClr val="546B80"/>
            </a:solidFill>
            <a:ln w="12700">
              <a:noFill/>
            </a:ln>
            <a:effectLst/>
            <a:scene3d>
              <a:camera prst="orthographicFront"/>
              <a:lightRig rig="threePt" dir="t"/>
            </a:scene3d>
            <a:sp3d>
              <a:bevelT/>
            </a:sp3d>
          </c:spPr>
          <c:invertIfNegative val="0"/>
          <c:dPt>
            <c:idx val="1"/>
            <c:invertIfNegative val="0"/>
            <c:bubble3D val="0"/>
            <c:extLst>
              <c:ext xmlns:c16="http://schemas.microsoft.com/office/drawing/2014/chart" uri="{C3380CC4-5D6E-409C-BE32-E72D297353CC}">
                <c16:uniqueId val="{00000000-1825-C14D-B32A-2949DF70A50D}"/>
              </c:ext>
            </c:extLst>
          </c:dPt>
          <c:dPt>
            <c:idx val="2"/>
            <c:invertIfNegative val="0"/>
            <c:bubble3D val="0"/>
            <c:extLst>
              <c:ext xmlns:c16="http://schemas.microsoft.com/office/drawing/2014/chart" uri="{C3380CC4-5D6E-409C-BE32-E72D297353CC}">
                <c16:uniqueId val="{00000001-1825-C14D-B32A-2949DF70A50D}"/>
              </c:ext>
            </c:extLst>
          </c:dPt>
          <c:dPt>
            <c:idx val="3"/>
            <c:invertIfNegative val="0"/>
            <c:bubble3D val="0"/>
            <c:extLst>
              <c:ext xmlns:c16="http://schemas.microsoft.com/office/drawing/2014/chart" uri="{C3380CC4-5D6E-409C-BE32-E72D297353CC}">
                <c16:uniqueId val="{00000002-1825-C14D-B32A-2949DF70A50D}"/>
              </c:ext>
            </c:extLst>
          </c:dPt>
          <c:dLbls>
            <c:spPr>
              <a:solidFill>
                <a:sysClr val="window" lastClr="FFFFFF">
                  <a:alpha val="50000"/>
                </a:sysClr>
              </a:solidFill>
            </c:spPr>
            <c:txPr>
              <a:bodyPr/>
              <a:lstStyle/>
              <a:p>
                <a:pPr>
                  <a:defRPr sz="1400">
                    <a:solidFill>
                      <a:srgbClr val="0000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16</c:v>
                </c:pt>
                <c:pt idx="1">
                  <c:v>Week 48</c:v>
                </c:pt>
              </c:strCache>
            </c:strRef>
          </c:cat>
          <c:val>
            <c:numRef>
              <c:f>Sheet1!$B$2:$B$3</c:f>
              <c:numCache>
                <c:formatCode>0</c:formatCode>
                <c:ptCount val="2"/>
                <c:pt idx="0">
                  <c:v>96</c:v>
                </c:pt>
                <c:pt idx="1">
                  <c:v>91</c:v>
                </c:pt>
              </c:numCache>
            </c:numRef>
          </c:val>
          <c:extLst>
            <c:ext xmlns:c16="http://schemas.microsoft.com/office/drawing/2014/chart" uri="{C3380CC4-5D6E-409C-BE32-E72D297353CC}">
              <c16:uniqueId val="{00000003-1825-C14D-B32A-2949DF70A50D}"/>
            </c:ext>
          </c:extLst>
        </c:ser>
        <c:ser>
          <c:idx val="1"/>
          <c:order val="1"/>
          <c:tx>
            <c:v>Dolutegravir: 25 mg</c:v>
          </c:tx>
          <c:spPr>
            <a:solidFill>
              <a:srgbClr val="755E80"/>
            </a:solidFill>
            <a:ln w="12700">
              <a:noFill/>
            </a:ln>
            <a:effectLst/>
            <a:scene3d>
              <a:camera prst="orthographicFront"/>
              <a:lightRig rig="threePt" dir="t"/>
            </a:scene3d>
            <a:sp3d>
              <a:bevelT/>
            </a:sp3d>
          </c:spPr>
          <c:invertIfNegative val="0"/>
          <c:dLbls>
            <c:spPr>
              <a:solidFill>
                <a:sysClr val="window" lastClr="FFFFFF">
                  <a:alpha val="50000"/>
                </a:sysClr>
              </a:solidFill>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16</c:v>
                </c:pt>
                <c:pt idx="1">
                  <c:v>Week 48</c:v>
                </c:pt>
              </c:strCache>
            </c:strRef>
          </c:cat>
          <c:val>
            <c:numRef>
              <c:f>Sheet1!$C$2:$C$3</c:f>
              <c:numCache>
                <c:formatCode>0</c:formatCode>
                <c:ptCount val="2"/>
                <c:pt idx="0">
                  <c:v>92</c:v>
                </c:pt>
                <c:pt idx="1">
                  <c:v>88</c:v>
                </c:pt>
              </c:numCache>
            </c:numRef>
          </c:val>
          <c:extLst>
            <c:ext xmlns:c16="http://schemas.microsoft.com/office/drawing/2014/chart" uri="{C3380CC4-5D6E-409C-BE32-E72D297353CC}">
              <c16:uniqueId val="{00000004-1825-C14D-B32A-2949DF70A50D}"/>
            </c:ext>
          </c:extLst>
        </c:ser>
        <c:ser>
          <c:idx val="2"/>
          <c:order val="2"/>
          <c:tx>
            <c:v>Dolutegravir: 50 mg</c:v>
          </c:tx>
          <c:spPr>
            <a:solidFill>
              <a:srgbClr val="588072"/>
            </a:solidFill>
            <a:ln w="12700">
              <a:noFill/>
            </a:ln>
            <a:effectLst/>
            <a:scene3d>
              <a:camera prst="orthographicFront"/>
              <a:lightRig rig="threePt" dir="t"/>
            </a:scene3d>
            <a:sp3d>
              <a:bevelT/>
            </a:sp3d>
          </c:spPr>
          <c:invertIfNegative val="0"/>
          <c:dLbls>
            <c:spPr>
              <a:solidFill>
                <a:sysClr val="window" lastClr="FFFFFF">
                  <a:alpha val="50000"/>
                </a:sysClr>
              </a:solidFill>
            </c:spPr>
            <c:txPr>
              <a:bodyPr/>
              <a:lstStyle/>
              <a:p>
                <a:pPr>
                  <a:defRPr sz="140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16</c:v>
                </c:pt>
                <c:pt idx="1">
                  <c:v>Week 48</c:v>
                </c:pt>
              </c:strCache>
            </c:strRef>
          </c:cat>
          <c:val>
            <c:numRef>
              <c:f>Sheet1!$D$2:$D$3</c:f>
              <c:numCache>
                <c:formatCode>General</c:formatCode>
                <c:ptCount val="2"/>
                <c:pt idx="0">
                  <c:v>90</c:v>
                </c:pt>
                <c:pt idx="1">
                  <c:v>90</c:v>
                </c:pt>
              </c:numCache>
            </c:numRef>
          </c:val>
          <c:extLst>
            <c:ext xmlns:c16="http://schemas.microsoft.com/office/drawing/2014/chart" uri="{C3380CC4-5D6E-409C-BE32-E72D297353CC}">
              <c16:uniqueId val="{00000005-1825-C14D-B32A-2949DF70A50D}"/>
            </c:ext>
          </c:extLst>
        </c:ser>
        <c:ser>
          <c:idx val="3"/>
          <c:order val="3"/>
          <c:tx>
            <c:v>Efavirenz: 600 mg</c:v>
          </c:tx>
          <c:spPr>
            <a:solidFill>
              <a:srgbClr val="836B40"/>
            </a:solidFill>
            <a:ln w="12700">
              <a:noFill/>
            </a:ln>
            <a:effectLst/>
            <a:scene3d>
              <a:camera prst="orthographicFront"/>
              <a:lightRig rig="threePt" dir="t"/>
            </a:scene3d>
            <a:sp3d>
              <a:bevelT/>
            </a:sp3d>
          </c:spPr>
          <c:invertIfNegative val="0"/>
          <c:dLbls>
            <c:spPr>
              <a:solidFill>
                <a:sysClr val="window" lastClr="FFFFFF">
                  <a:alpha val="50000"/>
                </a:sysClr>
              </a:solidFill>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Week 16</c:v>
                </c:pt>
                <c:pt idx="1">
                  <c:v>Week 48</c:v>
                </c:pt>
              </c:strCache>
            </c:strRef>
          </c:cat>
          <c:val>
            <c:numRef>
              <c:f>Sheet1!$E$2:$E$3</c:f>
              <c:numCache>
                <c:formatCode>General</c:formatCode>
                <c:ptCount val="2"/>
                <c:pt idx="0" formatCode="0">
                  <c:v>60</c:v>
                </c:pt>
                <c:pt idx="1">
                  <c:v>82</c:v>
                </c:pt>
              </c:numCache>
            </c:numRef>
          </c:val>
          <c:extLst>
            <c:ext xmlns:c16="http://schemas.microsoft.com/office/drawing/2014/chart" uri="{C3380CC4-5D6E-409C-BE32-E72D297353CC}">
              <c16:uniqueId val="{00000006-1825-C14D-B32A-2949DF70A50D}"/>
            </c:ext>
          </c:extLst>
        </c:ser>
        <c:dLbls>
          <c:showLegendKey val="0"/>
          <c:showVal val="1"/>
          <c:showCatName val="0"/>
          <c:showSerName val="0"/>
          <c:showPercent val="0"/>
          <c:showBubbleSize val="0"/>
        </c:dLbls>
        <c:gapWidth val="150"/>
        <c:axId val="-2089103416"/>
        <c:axId val="-2089111576"/>
      </c:barChart>
      <c:catAx>
        <c:axId val="-2089103416"/>
        <c:scaling>
          <c:orientation val="minMax"/>
        </c:scaling>
        <c:delete val="0"/>
        <c:axPos val="b"/>
        <c:numFmt formatCode="General" sourceLinked="1"/>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2089111576"/>
        <c:crosses val="autoZero"/>
        <c:auto val="1"/>
        <c:lblAlgn val="ctr"/>
        <c:lblOffset val="1"/>
        <c:tickLblSkip val="1"/>
        <c:tickMarkSkip val="1"/>
        <c:noMultiLvlLbl val="0"/>
      </c:catAx>
      <c:valAx>
        <c:axId val="-2089111576"/>
        <c:scaling>
          <c:orientation val="minMax"/>
          <c:max val="100"/>
          <c:min val="0"/>
        </c:scaling>
        <c:delete val="0"/>
        <c:axPos val="l"/>
        <c:title>
          <c:tx>
            <c:rich>
              <a:bodyPr/>
              <a:lstStyle/>
              <a:p>
                <a:pPr>
                  <a:defRPr sz="1600">
                    <a:latin typeface="Arial"/>
                    <a:cs typeface="Arial"/>
                  </a:defRPr>
                </a:pPr>
                <a:r>
                  <a:rPr lang="en-US" sz="1600" dirty="0">
                    <a:latin typeface="Arial"/>
                    <a:cs typeface="Arial"/>
                  </a:rPr>
                  <a:t>HIV RNA &lt;50 copies/mL (%)</a:t>
                </a:r>
              </a:p>
            </c:rich>
          </c:tx>
          <c:layout>
            <c:manualLayout>
              <c:xMode val="edge"/>
              <c:yMode val="edge"/>
              <c:x val="5.93953533586079E-4"/>
              <c:y val="0.12158535246129799"/>
            </c:manualLayout>
          </c:layout>
          <c:overlay val="0"/>
        </c:title>
        <c:numFmt formatCode="General" sourceLinked="0"/>
        <c:majorTickMark val="out"/>
        <c:minorTickMark val="none"/>
        <c:tickLblPos val="nextTo"/>
        <c:spPr>
          <a:ln w="12700" cmpd="sng">
            <a:solidFill>
              <a:srgbClr val="000000"/>
            </a:solidFill>
          </a:ln>
        </c:spPr>
        <c:txPr>
          <a:bodyPr/>
          <a:lstStyle/>
          <a:p>
            <a:pPr>
              <a:defRPr sz="1600"/>
            </a:pPr>
            <a:endParaRPr lang="en-US"/>
          </a:p>
        </c:txPr>
        <c:crossAx val="-208910341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0077136191309401"/>
          <c:y val="0"/>
          <c:w val="0.88950665888986102"/>
          <c:h val="0.105273830251536"/>
        </c:manualLayout>
      </c:layout>
      <c:overlay val="0"/>
      <c:txPr>
        <a:bodyPr/>
        <a:lstStyle/>
        <a:p>
          <a:pPr>
            <a:defRPr sz="1400"/>
          </a:pPr>
          <a:endParaRPr lang="en-US"/>
        </a:p>
      </c:txPr>
    </c:legend>
    <c:plotVisOnly val="1"/>
    <c:dispBlanksAs val="span"/>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85608457821301"/>
          <c:y val="2.77778663809897E-2"/>
          <c:w val="0.85655238162494296"/>
          <c:h val="0.78891994750656202"/>
        </c:manualLayout>
      </c:layout>
      <c:barChart>
        <c:barDir val="col"/>
        <c:grouping val="clustered"/>
        <c:varyColors val="0"/>
        <c:ser>
          <c:idx val="0"/>
          <c:order val="0"/>
          <c:tx>
            <c:strRef>
              <c:f>Sheet1!$B$1</c:f>
              <c:strCache>
                <c:ptCount val="1"/>
                <c:pt idx="0">
                  <c:v>Regimen</c:v>
                </c:pt>
              </c:strCache>
            </c:strRef>
          </c:tx>
          <c:spPr>
            <a:solidFill>
              <a:srgbClr val="376EA7"/>
            </a:solidFill>
            <a:ln w="12700">
              <a:noFill/>
            </a:ln>
            <a:effectLst/>
            <a:scene3d>
              <a:camera prst="orthographicFront"/>
              <a:lightRig rig="threePt" dir="t"/>
            </a:scene3d>
            <a:sp3d>
              <a:bevelT/>
            </a:sp3d>
          </c:spPr>
          <c:invertIfNegative val="0"/>
          <c:dPt>
            <c:idx val="0"/>
            <c:invertIfNegative val="0"/>
            <c:bubble3D val="0"/>
            <c:spPr>
              <a:solidFill>
                <a:srgbClr val="000000">
                  <a:lumMod val="65000"/>
                  <a:lumOff val="35000"/>
                </a:srgbClr>
              </a:solidFill>
              <a:ln w="12700">
                <a:noFill/>
              </a:ln>
              <a:effectLst/>
              <a:scene3d>
                <a:camera prst="orthographicFront"/>
                <a:lightRig rig="threePt" dir="t"/>
              </a:scene3d>
              <a:sp3d>
                <a:bevelT/>
              </a:sp3d>
            </c:spPr>
            <c:extLst>
              <c:ext xmlns:c16="http://schemas.microsoft.com/office/drawing/2014/chart" uri="{C3380CC4-5D6E-409C-BE32-E72D297353CC}">
                <c16:uniqueId val="{00000001-962E-C54F-A77F-B009C085FF98}"/>
              </c:ext>
            </c:extLst>
          </c:dPt>
          <c:dPt>
            <c:idx val="1"/>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3-962E-C54F-A77F-B009C085FF98}"/>
              </c:ext>
            </c:extLst>
          </c:dPt>
          <c:dPt>
            <c:idx val="2"/>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5-962E-C54F-A77F-B009C085FF98}"/>
              </c:ext>
            </c:extLst>
          </c:dPt>
          <c:dPt>
            <c:idx val="3"/>
            <c:invertIfNegative val="0"/>
            <c:bubble3D val="0"/>
            <c:spPr>
              <a:solidFill>
                <a:srgbClr val="803831"/>
              </a:solidFill>
              <a:ln w="12700">
                <a:noFill/>
              </a:ln>
              <a:effectLst/>
              <a:scene3d>
                <a:camera prst="orthographicFront"/>
                <a:lightRig rig="threePt" dir="t"/>
              </a:scene3d>
              <a:sp3d>
                <a:bevelT/>
              </a:sp3d>
            </c:spPr>
            <c:extLst>
              <c:ext xmlns:c16="http://schemas.microsoft.com/office/drawing/2014/chart" uri="{C3380CC4-5D6E-409C-BE32-E72D297353CC}">
                <c16:uniqueId val="{00000007-962E-C54F-A77F-B009C085FF98}"/>
              </c:ext>
            </c:extLst>
          </c:dPt>
          <c:dPt>
            <c:idx val="4"/>
            <c:invertIfNegative val="0"/>
            <c:bubble3D val="0"/>
            <c:spPr>
              <a:solidFill>
                <a:srgbClr val="A65E5E"/>
              </a:solidFill>
              <a:ln w="12700">
                <a:noFill/>
              </a:ln>
              <a:effectLst/>
              <a:scene3d>
                <a:camera prst="orthographicFront"/>
                <a:lightRig rig="threePt" dir="t"/>
              </a:scene3d>
              <a:sp3d>
                <a:bevelT/>
              </a:sp3d>
            </c:spPr>
            <c:extLst>
              <c:ext xmlns:c16="http://schemas.microsoft.com/office/drawing/2014/chart" uri="{C3380CC4-5D6E-409C-BE32-E72D297353CC}">
                <c16:uniqueId val="{00000009-962E-C54F-A77F-B009C085FF98}"/>
              </c:ext>
            </c:extLst>
          </c:dPt>
          <c:dLbls>
            <c:spPr>
              <a:noFill/>
              <a:ln>
                <a:noFill/>
              </a:ln>
              <a:effectLst/>
            </c:spPr>
            <c:txPr>
              <a:bodyPr/>
              <a:lstStyle/>
              <a:p>
                <a:pPr>
                  <a:defRPr sz="16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No Q148 Mutation*</c:v>
                </c:pt>
                <c:pt idx="2">
                  <c:v>Q148 + 1 Mutation^</c:v>
                </c:pt>
                <c:pt idx="3">
                  <c:v>Q148 + ≥2 Mutations^</c:v>
                </c:pt>
              </c:strCache>
            </c:strRef>
          </c:cat>
          <c:val>
            <c:numRef>
              <c:f>Sheet1!$B$2:$B$5</c:f>
              <c:numCache>
                <c:formatCode>0</c:formatCode>
                <c:ptCount val="4"/>
                <c:pt idx="0">
                  <c:v>69</c:v>
                </c:pt>
                <c:pt idx="1">
                  <c:v>79</c:v>
                </c:pt>
                <c:pt idx="2">
                  <c:v>58</c:v>
                </c:pt>
                <c:pt idx="3">
                  <c:v>24</c:v>
                </c:pt>
              </c:numCache>
            </c:numRef>
          </c:val>
          <c:extLst>
            <c:ext xmlns:c16="http://schemas.microsoft.com/office/drawing/2014/chart" uri="{C3380CC4-5D6E-409C-BE32-E72D297353CC}">
              <c16:uniqueId val="{0000000A-962E-C54F-A77F-B009C085FF98}"/>
            </c:ext>
          </c:extLst>
        </c:ser>
        <c:dLbls>
          <c:showLegendKey val="0"/>
          <c:showVal val="1"/>
          <c:showCatName val="0"/>
          <c:showSerName val="0"/>
          <c:showPercent val="0"/>
          <c:showBubbleSize val="0"/>
        </c:dLbls>
        <c:gapWidth val="90"/>
        <c:axId val="-2060976136"/>
        <c:axId val="1828921288"/>
      </c:barChart>
      <c:catAx>
        <c:axId val="-2060976136"/>
        <c:scaling>
          <c:orientation val="minMax"/>
        </c:scaling>
        <c:delete val="0"/>
        <c:axPos val="b"/>
        <c:title>
          <c:tx>
            <c:rich>
              <a:bodyPr/>
              <a:lstStyle/>
              <a:p>
                <a:pPr>
                  <a:defRPr sz="1600"/>
                </a:pPr>
                <a:r>
                  <a:rPr lang="en-US" sz="1600" dirty="0"/>
                  <a:t>Baseline Genotype</a:t>
                </a:r>
              </a:p>
            </c:rich>
          </c:tx>
          <c:layout>
            <c:manualLayout>
              <c:xMode val="edge"/>
              <c:yMode val="edge"/>
              <c:x val="0.536738906468467"/>
              <c:y val="0.91800000000000004"/>
            </c:manualLayout>
          </c:layout>
          <c:overlay val="0"/>
        </c:title>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1828921288"/>
        <c:crosses val="autoZero"/>
        <c:auto val="1"/>
        <c:lblAlgn val="ctr"/>
        <c:lblOffset val="1"/>
        <c:tickLblSkip val="1"/>
        <c:tickMarkSkip val="1"/>
        <c:noMultiLvlLbl val="0"/>
      </c:catAx>
      <c:valAx>
        <c:axId val="1828921288"/>
        <c:scaling>
          <c:orientation val="minMax"/>
          <c:max val="100"/>
          <c:min val="0"/>
        </c:scaling>
        <c:delete val="0"/>
        <c:axPos val="l"/>
        <c:title>
          <c:tx>
            <c:rich>
              <a:bodyPr/>
              <a:lstStyle/>
              <a:p>
                <a:pPr>
                  <a:defRPr sz="1600">
                    <a:latin typeface="Arial"/>
                    <a:cs typeface="Arial"/>
                  </a:defRPr>
                </a:pPr>
                <a:r>
                  <a:rPr lang="en-US" sz="1600" dirty="0">
                    <a:latin typeface="Arial"/>
                    <a:cs typeface="Arial"/>
                  </a:rPr>
                  <a:t>HIV RNA &lt;50 copies/mL (%)</a:t>
                </a:r>
              </a:p>
            </c:rich>
          </c:tx>
          <c:layout>
            <c:manualLayout>
              <c:xMode val="edge"/>
              <c:yMode val="edge"/>
              <c:x val="7.6800489624895499E-3"/>
              <c:y val="6.7557480314960602E-2"/>
            </c:manualLayout>
          </c:layout>
          <c:overlay val="0"/>
        </c:title>
        <c:numFmt formatCode="0" sourceLinked="0"/>
        <c:majorTickMark val="out"/>
        <c:minorTickMark val="none"/>
        <c:tickLblPos val="nextTo"/>
        <c:spPr>
          <a:ln w="12700" cmpd="sng">
            <a:solidFill>
              <a:srgbClr val="000000"/>
            </a:solidFill>
          </a:ln>
        </c:spPr>
        <c:txPr>
          <a:bodyPr/>
          <a:lstStyle/>
          <a:p>
            <a:pPr>
              <a:defRPr sz="1600"/>
            </a:pPr>
            <a:endParaRPr lang="en-US"/>
          </a:p>
        </c:txPr>
        <c:crossAx val="-206097613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7636482939632498"/>
          <c:h val="0.77618180539932502"/>
        </c:manualLayout>
      </c:layout>
      <c:barChart>
        <c:barDir val="col"/>
        <c:grouping val="clustered"/>
        <c:varyColors val="0"/>
        <c:ser>
          <c:idx val="0"/>
          <c:order val="0"/>
          <c:tx>
            <c:strRef>
              <c:f>Sheet1!$B$1</c:f>
              <c:strCache>
                <c:ptCount val="1"/>
                <c:pt idx="0">
                  <c:v>Regimen</c:v>
                </c:pt>
              </c:strCache>
            </c:strRef>
          </c:tx>
          <c:spPr>
            <a:solidFill>
              <a:srgbClr val="000000">
                <a:lumMod val="75000"/>
                <a:lumOff val="25000"/>
              </a:srgbClr>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2C0C-BB4F-A12A-B6982AD9D1E4}"/>
              </c:ext>
            </c:extLst>
          </c:dPt>
          <c:dPt>
            <c:idx val="1"/>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2-2C0C-BB4F-A12A-B6982AD9D1E4}"/>
              </c:ext>
            </c:extLst>
          </c:dPt>
          <c:dPt>
            <c:idx val="2"/>
            <c:invertIfNegative val="0"/>
            <c:bubble3D val="0"/>
            <c:spPr>
              <a:solidFill>
                <a:srgbClr val="563964"/>
              </a:solidFill>
              <a:ln w="12700">
                <a:noFill/>
              </a:ln>
              <a:effectLst/>
              <a:scene3d>
                <a:camera prst="orthographicFront"/>
                <a:lightRig rig="threePt" dir="t"/>
              </a:scene3d>
              <a:sp3d>
                <a:bevelT/>
              </a:sp3d>
            </c:spPr>
            <c:extLst>
              <c:ext xmlns:c16="http://schemas.microsoft.com/office/drawing/2014/chart" uri="{C3380CC4-5D6E-409C-BE32-E72D297353CC}">
                <c16:uniqueId val="{00000004-2C0C-BB4F-A12A-B6982AD9D1E4}"/>
              </c:ext>
            </c:extLst>
          </c:dPt>
          <c:dPt>
            <c:idx val="3"/>
            <c:invertIfNegative val="0"/>
            <c:bubble3D val="0"/>
            <c:spPr>
              <a:solidFill>
                <a:srgbClr val="322138"/>
              </a:solidFill>
              <a:ln w="12700">
                <a:noFill/>
              </a:ln>
              <a:effectLst/>
              <a:scene3d>
                <a:camera prst="orthographicFront"/>
                <a:lightRig rig="threePt" dir="t"/>
              </a:scene3d>
              <a:sp3d>
                <a:bevelT/>
              </a:sp3d>
            </c:spPr>
            <c:extLst>
              <c:ext xmlns:c16="http://schemas.microsoft.com/office/drawing/2014/chart" uri="{C3380CC4-5D6E-409C-BE32-E72D297353CC}">
                <c16:uniqueId val="{00000006-2C0C-BB4F-A12A-B6982AD9D1E4}"/>
              </c:ext>
            </c:extLst>
          </c:dPt>
          <c:dPt>
            <c:idx val="4"/>
            <c:invertIfNegative val="0"/>
            <c:bubble3D val="0"/>
            <c:extLst>
              <c:ext xmlns:c16="http://schemas.microsoft.com/office/drawing/2014/chart" uri="{C3380CC4-5D6E-409C-BE32-E72D297353CC}">
                <c16:uniqueId val="{00000007-2C0C-BB4F-A12A-B6982AD9D1E4}"/>
              </c:ext>
            </c:extLst>
          </c:dPt>
          <c:dLbls>
            <c:spPr>
              <a:noFill/>
              <a:ln>
                <a:noFill/>
              </a:ln>
              <a:effectLst/>
            </c:spPr>
            <c:txPr>
              <a:bodyPr/>
              <a:lstStyle/>
              <a:p>
                <a:pPr>
                  <a:defRPr sz="16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0 to ≤4</c:v>
                </c:pt>
                <c:pt idx="2">
                  <c:v>&gt;4 to ≤10</c:v>
                </c:pt>
                <c:pt idx="3">
                  <c:v>&gt;10</c:v>
                </c:pt>
              </c:strCache>
            </c:strRef>
          </c:cat>
          <c:val>
            <c:numRef>
              <c:f>Sheet1!$B$2:$B$5</c:f>
              <c:numCache>
                <c:formatCode>0</c:formatCode>
                <c:ptCount val="4"/>
                <c:pt idx="0">
                  <c:v>69</c:v>
                </c:pt>
                <c:pt idx="1">
                  <c:v>76</c:v>
                </c:pt>
                <c:pt idx="2">
                  <c:v>54</c:v>
                </c:pt>
                <c:pt idx="3">
                  <c:v>27</c:v>
                </c:pt>
              </c:numCache>
            </c:numRef>
          </c:val>
          <c:extLst>
            <c:ext xmlns:c16="http://schemas.microsoft.com/office/drawing/2014/chart" uri="{C3380CC4-5D6E-409C-BE32-E72D297353CC}">
              <c16:uniqueId val="{00000008-2C0C-BB4F-A12A-B6982AD9D1E4}"/>
            </c:ext>
          </c:extLst>
        </c:ser>
        <c:dLbls>
          <c:showLegendKey val="0"/>
          <c:showVal val="1"/>
          <c:showCatName val="0"/>
          <c:showSerName val="0"/>
          <c:showPercent val="0"/>
          <c:showBubbleSize val="0"/>
        </c:dLbls>
        <c:gapWidth val="90"/>
        <c:axId val="-2105415832"/>
        <c:axId val="-2105434712"/>
      </c:barChart>
      <c:catAx>
        <c:axId val="-2105415832"/>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00000"/>
                    </a:solidFill>
                    <a:latin typeface="+mn-lt"/>
                    <a:ea typeface="+mn-ea"/>
                    <a:cs typeface="+mn-cs"/>
                  </a:defRPr>
                </a:pPr>
                <a:r>
                  <a:rPr lang="en-US" sz="1600" dirty="0">
                    <a:effectLst/>
                  </a:rPr>
                  <a:t>Baseline Dolutegravir Fold Change (Phenotype)</a:t>
                </a:r>
              </a:p>
            </c:rich>
          </c:tx>
          <c:layout>
            <c:manualLayout>
              <c:xMode val="edge"/>
              <c:yMode val="edge"/>
              <c:x val="0.37077088955429899"/>
              <c:y val="0.91317725909261305"/>
            </c:manualLayout>
          </c:layout>
          <c:overlay val="0"/>
        </c:title>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105434712"/>
        <c:crosses val="autoZero"/>
        <c:auto val="1"/>
        <c:lblAlgn val="ctr"/>
        <c:lblOffset val="1"/>
        <c:tickLblSkip val="1"/>
        <c:tickMarkSkip val="1"/>
        <c:noMultiLvlLbl val="0"/>
      </c:catAx>
      <c:valAx>
        <c:axId val="-2105434712"/>
        <c:scaling>
          <c:orientation val="minMax"/>
          <c:max val="100"/>
          <c:min val="0"/>
        </c:scaling>
        <c:delete val="0"/>
        <c:axPos val="l"/>
        <c:title>
          <c:tx>
            <c:rich>
              <a:bodyPr/>
              <a:lstStyle/>
              <a:p>
                <a:pPr>
                  <a:defRPr sz="1600">
                    <a:latin typeface="Arial"/>
                    <a:cs typeface="Arial"/>
                  </a:defRPr>
                </a:pPr>
                <a:r>
                  <a:rPr lang="en-US" sz="1600" dirty="0">
                    <a:latin typeface="Arial"/>
                    <a:cs typeface="Arial"/>
                  </a:rPr>
                  <a:t>HIV RNA &lt;50 copies/mL (%)</a:t>
                </a:r>
              </a:p>
            </c:rich>
          </c:tx>
          <c:layout>
            <c:manualLayout>
              <c:xMode val="edge"/>
              <c:yMode val="edge"/>
              <c:x val="6.1073527780858396E-3"/>
              <c:y val="8.7676462317210296E-2"/>
            </c:manualLayout>
          </c:layout>
          <c:overlay val="0"/>
        </c:title>
        <c:numFmt formatCode="0" sourceLinked="0"/>
        <c:majorTickMark val="out"/>
        <c:minorTickMark val="none"/>
        <c:tickLblPos val="nextTo"/>
        <c:spPr>
          <a:ln w="12700" cmpd="sng">
            <a:solidFill>
              <a:srgbClr val="000000"/>
            </a:solidFill>
          </a:ln>
        </c:spPr>
        <c:txPr>
          <a:bodyPr/>
          <a:lstStyle/>
          <a:p>
            <a:pPr>
              <a:defRPr sz="1600"/>
            </a:pPr>
            <a:endParaRPr lang="en-US"/>
          </a:p>
        </c:txPr>
        <c:crossAx val="-210541583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7464032273744"/>
          <c:y val="0.148581288530482"/>
          <c:w val="0.83327670846699697"/>
          <c:h val="0.81541857887054903"/>
        </c:manualLayout>
      </c:layout>
      <c:barChart>
        <c:barDir val="col"/>
        <c:grouping val="clustered"/>
        <c:varyColors val="0"/>
        <c:ser>
          <c:idx val="0"/>
          <c:order val="0"/>
          <c:spPr>
            <a:solidFill>
              <a:schemeClr val="accent1"/>
            </a:solidFill>
            <a:ln w="12700">
              <a:noFill/>
            </a:ln>
            <a:effectLst/>
            <a:scene3d>
              <a:camera prst="orthographicFront"/>
              <a:lightRig rig="threePt" dir="t"/>
            </a:scene3d>
            <a:sp3d>
              <a:bevelT/>
            </a:sp3d>
          </c:spPr>
          <c:invertIfNegative val="0"/>
          <c:dPt>
            <c:idx val="0"/>
            <c:invertIfNegative val="0"/>
            <c:bubble3D val="0"/>
            <c:spPr>
              <a:solidFill>
                <a:schemeClr val="accent6">
                  <a:lumMod val="75000"/>
                </a:schemeClr>
              </a:solidFill>
              <a:ln w="12700">
                <a:noFill/>
              </a:ln>
              <a:effectLst/>
              <a:scene3d>
                <a:camera prst="orthographicFront"/>
                <a:lightRig rig="threePt" dir="t"/>
              </a:scene3d>
              <a:sp3d>
                <a:bevelT/>
              </a:sp3d>
            </c:spPr>
            <c:extLst>
              <c:ext xmlns:c16="http://schemas.microsoft.com/office/drawing/2014/chart" uri="{C3380CC4-5D6E-409C-BE32-E72D297353CC}">
                <c16:uniqueId val="{00000001-FCB1-204D-9619-0264AE81E40F}"/>
              </c:ext>
            </c:extLst>
          </c:dPt>
          <c:dPt>
            <c:idx val="1"/>
            <c:invertIfNegative val="0"/>
            <c:bubble3D val="0"/>
            <c:spPr>
              <a:solidFill>
                <a:srgbClr val="546B80"/>
              </a:solidFill>
              <a:ln w="12700">
                <a:noFill/>
              </a:ln>
              <a:effectLst/>
              <a:scene3d>
                <a:camera prst="orthographicFront"/>
                <a:lightRig rig="threePt" dir="t"/>
              </a:scene3d>
              <a:sp3d>
                <a:bevelT/>
              </a:sp3d>
            </c:spPr>
            <c:extLst>
              <c:ext xmlns:c16="http://schemas.microsoft.com/office/drawing/2014/chart" uri="{C3380CC4-5D6E-409C-BE32-E72D297353CC}">
                <c16:uniqueId val="{00000003-FCB1-204D-9619-0264AE81E40F}"/>
              </c:ext>
            </c:extLst>
          </c:dPt>
          <c:dPt>
            <c:idx val="2"/>
            <c:invertIfNegative val="0"/>
            <c:bubble3D val="0"/>
            <c:spPr>
              <a:solidFill>
                <a:schemeClr val="accent2"/>
              </a:solidFill>
              <a:ln w="12700">
                <a:noFill/>
              </a:ln>
              <a:effectLst/>
              <a:scene3d>
                <a:camera prst="orthographicFront"/>
                <a:lightRig rig="threePt" dir="t"/>
              </a:scene3d>
              <a:sp3d>
                <a:bevelT/>
              </a:sp3d>
            </c:spPr>
            <c:extLst>
              <c:ext xmlns:c16="http://schemas.microsoft.com/office/drawing/2014/chart" uri="{C3380CC4-5D6E-409C-BE32-E72D297353CC}">
                <c16:uniqueId val="{00000005-FCB1-204D-9619-0264AE81E40F}"/>
              </c:ext>
            </c:extLst>
          </c:dPt>
          <c:dPt>
            <c:idx val="3"/>
            <c:invertIfNegative val="0"/>
            <c:bubble3D val="0"/>
            <c:spPr>
              <a:solidFill>
                <a:srgbClr val="963232"/>
              </a:solidFill>
              <a:ln w="12700">
                <a:noFill/>
              </a:ln>
              <a:effectLst/>
              <a:scene3d>
                <a:camera prst="orthographicFront"/>
                <a:lightRig rig="threePt" dir="t"/>
              </a:scene3d>
              <a:sp3d>
                <a:bevelT/>
              </a:sp3d>
            </c:spPr>
            <c:extLst>
              <c:ext xmlns:c16="http://schemas.microsoft.com/office/drawing/2014/chart" uri="{C3380CC4-5D6E-409C-BE32-E72D297353CC}">
                <c16:uniqueId val="{00000007-FCB1-204D-9619-0264AE81E40F}"/>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B1-204D-9619-0264AE81E40F}"/>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B1-204D-9619-0264AE81E40F}"/>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B1-204D-9619-0264AE81E40F}"/>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B1-204D-9619-0264AE81E40F}"/>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CB1-204D-9619-0264AE81E40F}"/>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CB1-204D-9619-0264AE81E40F}"/>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CB1-204D-9619-0264AE81E40F}"/>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CB1-204D-9619-0264AE81E40F}"/>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CB1-204D-9619-0264AE81E40F}"/>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CB1-204D-9619-0264AE81E40F}"/>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CB1-204D-9619-0264AE81E40F}"/>
                </c:ext>
              </c:extLst>
            </c:dLbl>
            <c:numFmt formatCode="0.00" sourceLinked="0"/>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Dolutegravir 50 mg BID </c:v>
                </c:pt>
                <c:pt idx="1">
                  <c:v>Placebo</c:v>
                </c:pt>
              </c:strCache>
            </c:strRef>
          </c:cat>
          <c:val>
            <c:numRef>
              <c:f>Sheet1!$B$2:$B$3</c:f>
              <c:numCache>
                <c:formatCode>0.00</c:formatCode>
                <c:ptCount val="2"/>
                <c:pt idx="0">
                  <c:v>-1.06</c:v>
                </c:pt>
                <c:pt idx="1">
                  <c:v>0.1</c:v>
                </c:pt>
              </c:numCache>
            </c:numRef>
          </c:val>
          <c:extLst>
            <c:ext xmlns:c16="http://schemas.microsoft.com/office/drawing/2014/chart" uri="{C3380CC4-5D6E-409C-BE32-E72D297353CC}">
              <c16:uniqueId val="{0000000F-FCB1-204D-9619-0264AE81E40F}"/>
            </c:ext>
          </c:extLst>
        </c:ser>
        <c:dLbls>
          <c:showLegendKey val="0"/>
          <c:showVal val="1"/>
          <c:showCatName val="0"/>
          <c:showSerName val="0"/>
          <c:showPercent val="0"/>
          <c:showBubbleSize val="0"/>
        </c:dLbls>
        <c:gapWidth val="150"/>
        <c:axId val="1888439448"/>
        <c:axId val="1888379592"/>
      </c:barChart>
      <c:catAx>
        <c:axId val="1888439448"/>
        <c:scaling>
          <c:orientation val="minMax"/>
        </c:scaling>
        <c:delete val="0"/>
        <c:axPos val="b"/>
        <c:numFmt formatCode="General" sourceLinked="1"/>
        <c:majorTickMark val="out"/>
        <c:minorTickMark val="none"/>
        <c:tickLblPos val="high"/>
        <c:spPr>
          <a:ln w="12700" cap="flat" cmpd="sng" algn="ctr">
            <a:solidFill>
              <a:prstClr val="black"/>
            </a:solidFill>
            <a:prstDash val="solid"/>
            <a:round/>
            <a:headEnd type="none" w="med" len="med"/>
            <a:tailEnd type="none" w="med" len="med"/>
          </a:ln>
        </c:spPr>
        <c:txPr>
          <a:bodyPr/>
          <a:lstStyle/>
          <a:p>
            <a:pPr>
              <a:defRPr sz="1800" b="1"/>
            </a:pPr>
            <a:endParaRPr lang="en-US"/>
          </a:p>
        </c:txPr>
        <c:crossAx val="1888379592"/>
        <c:crosses val="autoZero"/>
        <c:auto val="1"/>
        <c:lblAlgn val="ctr"/>
        <c:lblOffset val="10"/>
        <c:tickLblSkip val="1"/>
        <c:tickMarkSkip val="1"/>
        <c:noMultiLvlLbl val="0"/>
      </c:catAx>
      <c:valAx>
        <c:axId val="1888379592"/>
        <c:scaling>
          <c:orientation val="minMax"/>
          <c:max val="0.5"/>
          <c:min val="-1.5"/>
        </c:scaling>
        <c:delete val="0"/>
        <c:axPos val="l"/>
        <c:title>
          <c:tx>
            <c:rich>
              <a:bodyPr/>
              <a:lstStyle/>
              <a:p>
                <a:pPr>
                  <a:defRPr sz="1400"/>
                </a:pPr>
                <a:r>
                  <a:rPr lang="en-US" sz="1400" dirty="0"/>
                  <a:t>Change in HIV RNA from Baseline (Log10 copies/mL)</a:t>
                </a:r>
              </a:p>
            </c:rich>
          </c:tx>
          <c:layout>
            <c:manualLayout>
              <c:xMode val="edge"/>
              <c:yMode val="edge"/>
              <c:x val="9.7840721298726504E-3"/>
              <c:y val="0.18335488066580299"/>
            </c:manualLayout>
          </c:layout>
          <c:overlay val="0"/>
        </c:title>
        <c:numFmt formatCode="0.0" sourceLinked="0"/>
        <c:majorTickMark val="out"/>
        <c:minorTickMark val="none"/>
        <c:tickLblPos val="nextTo"/>
        <c:spPr>
          <a:ln w="12700" cmpd="sng">
            <a:solidFill>
              <a:schemeClr val="tx1"/>
            </a:solidFill>
          </a:ln>
        </c:spPr>
        <c:crossAx val="1888439448"/>
        <c:crosses val="autoZero"/>
        <c:crossBetween val="between"/>
        <c:majorUnit val="0.5"/>
        <c:minorUnit val="0.5"/>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94560597"/>
          <c:y val="9.3120157738213777E-2"/>
          <c:w val="0.82601761556664899"/>
          <c:h val="0.76474415544139507"/>
        </c:manualLayout>
      </c:layout>
      <c:barChart>
        <c:barDir val="col"/>
        <c:grouping val="clustered"/>
        <c:varyColors val="0"/>
        <c:ser>
          <c:idx val="0"/>
          <c:order val="0"/>
          <c:tx>
            <c:strRef>
              <c:f>Sheet1!$B$1</c:f>
              <c:strCache>
                <c:ptCount val="1"/>
                <c:pt idx="0">
                  <c:v>Week 24</c:v>
                </c:pt>
              </c:strCache>
            </c:strRef>
          </c:tx>
          <c:spPr>
            <a:solidFill>
              <a:srgbClr val="456E80"/>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 400 copies/mL</c:v>
                </c:pt>
                <c:pt idx="1">
                  <c:v>HIV RNA &lt; 50 copies/mL</c:v>
                </c:pt>
              </c:strCache>
            </c:strRef>
          </c:cat>
          <c:val>
            <c:numRef>
              <c:f>Sheet1!$B$2:$B$3</c:f>
              <c:numCache>
                <c:formatCode>0</c:formatCode>
                <c:ptCount val="2"/>
                <c:pt idx="0">
                  <c:v>57</c:v>
                </c:pt>
                <c:pt idx="1">
                  <c:v>47</c:v>
                </c:pt>
              </c:numCache>
            </c:numRef>
          </c:val>
          <c:extLst>
            <c:ext xmlns:c16="http://schemas.microsoft.com/office/drawing/2014/chart" uri="{C3380CC4-5D6E-409C-BE32-E72D297353CC}">
              <c16:uniqueId val="{00000000-DF20-9848-A4D0-C650841C6242}"/>
            </c:ext>
          </c:extLst>
        </c:ser>
        <c:ser>
          <c:idx val="1"/>
          <c:order val="1"/>
          <c:tx>
            <c:strRef>
              <c:f>Sheet1!$C$1</c:f>
              <c:strCache>
                <c:ptCount val="1"/>
                <c:pt idx="0">
                  <c:v>Week 48</c:v>
                </c:pt>
              </c:strCache>
            </c:strRef>
          </c:tx>
          <c:spPr>
            <a:solidFill>
              <a:srgbClr val="494A78"/>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DF20-9848-A4D0-C650841C6242}"/>
              </c:ext>
            </c:extLst>
          </c:dPt>
          <c:dPt>
            <c:idx val="1"/>
            <c:invertIfNegative val="0"/>
            <c:bubble3D val="0"/>
            <c:extLst>
              <c:ext xmlns:c16="http://schemas.microsoft.com/office/drawing/2014/chart" uri="{C3380CC4-5D6E-409C-BE32-E72D297353CC}">
                <c16:uniqueId val="{00000002-DF20-9848-A4D0-C650841C6242}"/>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 400 copies/mL</c:v>
                </c:pt>
                <c:pt idx="1">
                  <c:v>HIV RNA &lt; 50 copies/mL</c:v>
                </c:pt>
              </c:strCache>
            </c:strRef>
          </c:cat>
          <c:val>
            <c:numRef>
              <c:f>Sheet1!$C$2:$C$3</c:f>
              <c:numCache>
                <c:formatCode>0</c:formatCode>
                <c:ptCount val="2"/>
                <c:pt idx="0">
                  <c:v>53</c:v>
                </c:pt>
                <c:pt idx="1">
                  <c:v>40</c:v>
                </c:pt>
              </c:numCache>
            </c:numRef>
          </c:val>
          <c:extLst>
            <c:ext xmlns:c16="http://schemas.microsoft.com/office/drawing/2014/chart" uri="{C3380CC4-5D6E-409C-BE32-E72D297353CC}">
              <c16:uniqueId val="{00000003-DF20-9848-A4D0-C650841C6242}"/>
            </c:ext>
          </c:extLst>
        </c:ser>
        <c:dLbls>
          <c:showLegendKey val="0"/>
          <c:showVal val="1"/>
          <c:showCatName val="0"/>
          <c:showSerName val="0"/>
          <c:showPercent val="0"/>
          <c:showBubbleSize val="0"/>
        </c:dLbls>
        <c:gapWidth val="125"/>
        <c:axId val="-2062992952"/>
        <c:axId val="-2145732712"/>
      </c:barChart>
      <c:catAx>
        <c:axId val="-2062992952"/>
        <c:scaling>
          <c:orientation val="minMax"/>
        </c:scaling>
        <c:delete val="0"/>
        <c:axPos val="b"/>
        <c:title>
          <c:tx>
            <c:rich>
              <a:bodyPr/>
              <a:lstStyle/>
              <a:p>
                <a:pPr>
                  <a:defRPr/>
                </a:pPr>
                <a:r>
                  <a:rPr lang="en-US" dirty="0"/>
                  <a:t>Viral Suppression Threshold </a:t>
                </a:r>
              </a:p>
            </c:rich>
          </c:tx>
          <c:layout>
            <c:manualLayout>
              <c:xMode val="edge"/>
              <c:yMode val="edge"/>
              <c:x val="0.37866433362496299"/>
              <c:y val="0.92931032883300002"/>
            </c:manualLayout>
          </c:layout>
          <c:overlay val="0"/>
        </c:title>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600"/>
            </a:pPr>
            <a:endParaRPr lang="en-US"/>
          </a:p>
        </c:txPr>
        <c:crossAx val="-2145732712"/>
        <c:crosses val="autoZero"/>
        <c:auto val="1"/>
        <c:lblAlgn val="ctr"/>
        <c:lblOffset val="1"/>
        <c:tickLblSkip val="1"/>
        <c:tickMarkSkip val="1"/>
        <c:noMultiLvlLbl val="0"/>
      </c:catAx>
      <c:valAx>
        <c:axId val="-2145732712"/>
        <c:scaling>
          <c:orientation val="minMax"/>
          <c:max val="100"/>
        </c:scaling>
        <c:delete val="0"/>
        <c:axPos val="l"/>
        <c:title>
          <c:tx>
            <c:rich>
              <a:bodyPr/>
              <a:lstStyle/>
              <a:p>
                <a:pPr>
                  <a:defRPr sz="1600"/>
                </a:pPr>
                <a:r>
                  <a:rPr lang="en-US" sz="1600" dirty="0"/>
                  <a:t>Patients (%)</a:t>
                </a:r>
              </a:p>
            </c:rich>
          </c:tx>
          <c:layout>
            <c:manualLayout>
              <c:xMode val="edge"/>
              <c:yMode val="edge"/>
              <c:x val="1.9905949256343002E-2"/>
              <c:y val="0.276013325047964"/>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206299295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52685185185185202"/>
          <c:y val="0"/>
          <c:w val="0.44455489938757597"/>
          <c:h val="8.4542372832825799E-2"/>
        </c:manualLayout>
      </c:layout>
      <c:overlay val="0"/>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85608457821301"/>
          <c:y val="2.77778663809897E-2"/>
          <c:w val="0.865461402605048"/>
          <c:h val="0.70891994750656195"/>
        </c:manualLayout>
      </c:layout>
      <c:barChart>
        <c:barDir val="col"/>
        <c:grouping val="clustered"/>
        <c:varyColors val="0"/>
        <c:ser>
          <c:idx val="0"/>
          <c:order val="0"/>
          <c:tx>
            <c:strRef>
              <c:f>Sheet1!$B$1</c:f>
              <c:strCache>
                <c:ptCount val="1"/>
                <c:pt idx="0">
                  <c:v>Week 24</c:v>
                </c:pt>
              </c:strCache>
            </c:strRef>
          </c:tx>
          <c:spPr>
            <a:solidFill>
              <a:srgbClr val="376EA7"/>
            </a:solidFill>
            <a:ln w="12700">
              <a:noFill/>
            </a:ln>
            <a:effectLst/>
            <a:scene3d>
              <a:camera prst="orthographicFront"/>
              <a:lightRig rig="threePt" dir="t"/>
            </a:scene3d>
            <a:sp3d>
              <a:bevelT/>
            </a:sp3d>
          </c:spPr>
          <c:invertIfNegative val="0"/>
          <c:dPt>
            <c:idx val="0"/>
            <c:invertIfNegative val="0"/>
            <c:bubble3D val="0"/>
            <c:spPr>
              <a:solidFill>
                <a:srgbClr val="575757"/>
              </a:solidFill>
              <a:ln w="12700">
                <a:noFill/>
              </a:ln>
              <a:effectLst/>
              <a:scene3d>
                <a:camera prst="orthographicFront"/>
                <a:lightRig rig="threePt" dir="t"/>
              </a:scene3d>
              <a:sp3d>
                <a:bevelT/>
              </a:sp3d>
            </c:spPr>
            <c:extLst>
              <c:ext xmlns:c16="http://schemas.microsoft.com/office/drawing/2014/chart" uri="{C3380CC4-5D6E-409C-BE32-E72D297353CC}">
                <c16:uniqueId val="{00000001-DC79-E247-AA25-1E3FE1EA4AE0}"/>
              </c:ext>
            </c:extLst>
          </c:dPt>
          <c:dPt>
            <c:idx val="1"/>
            <c:invertIfNegative val="0"/>
            <c:bubble3D val="0"/>
            <c:spPr>
              <a:solidFill>
                <a:srgbClr val="963232"/>
              </a:solidFill>
              <a:ln w="12700">
                <a:noFill/>
              </a:ln>
              <a:effectLst/>
              <a:scene3d>
                <a:camera prst="orthographicFront"/>
                <a:lightRig rig="threePt" dir="t"/>
              </a:scene3d>
              <a:sp3d>
                <a:bevelT/>
              </a:sp3d>
            </c:spPr>
            <c:extLst>
              <c:ext xmlns:c16="http://schemas.microsoft.com/office/drawing/2014/chart" uri="{C3380CC4-5D6E-409C-BE32-E72D297353CC}">
                <c16:uniqueId val="{00000003-DC79-E247-AA25-1E3FE1EA4AE0}"/>
              </c:ext>
            </c:extLst>
          </c:dPt>
          <c:dPt>
            <c:idx val="2"/>
            <c:invertIfNegative val="0"/>
            <c:bubble3D val="0"/>
            <c:spPr>
              <a:solidFill>
                <a:srgbClr val="6A2323"/>
              </a:solidFill>
              <a:ln w="12700">
                <a:noFill/>
              </a:ln>
              <a:effectLst/>
              <a:scene3d>
                <a:camera prst="orthographicFront"/>
                <a:lightRig rig="threePt" dir="t"/>
              </a:scene3d>
              <a:sp3d>
                <a:bevelT/>
              </a:sp3d>
            </c:spPr>
            <c:extLst>
              <c:ext xmlns:c16="http://schemas.microsoft.com/office/drawing/2014/chart" uri="{C3380CC4-5D6E-409C-BE32-E72D297353CC}">
                <c16:uniqueId val="{00000005-DC79-E247-AA25-1E3FE1EA4AE0}"/>
              </c:ext>
            </c:extLst>
          </c:dPt>
          <c:dPt>
            <c:idx val="3"/>
            <c:invertIfNegative val="0"/>
            <c:bubble3D val="0"/>
            <c:spPr>
              <a:solidFill>
                <a:srgbClr val="300F0F"/>
              </a:solidFill>
              <a:ln w="12700">
                <a:noFill/>
              </a:ln>
              <a:effectLst/>
              <a:scene3d>
                <a:camera prst="orthographicFront"/>
                <a:lightRig rig="threePt" dir="t"/>
              </a:scene3d>
              <a:sp3d>
                <a:bevelT/>
              </a:sp3d>
            </c:spPr>
            <c:extLst>
              <c:ext xmlns:c16="http://schemas.microsoft.com/office/drawing/2014/chart" uri="{C3380CC4-5D6E-409C-BE32-E72D297353CC}">
                <c16:uniqueId val="{00000007-DC79-E247-AA25-1E3FE1EA4AE0}"/>
              </c:ext>
            </c:extLst>
          </c:dPt>
          <c:dPt>
            <c:idx val="4"/>
            <c:invertIfNegative val="0"/>
            <c:bubble3D val="0"/>
            <c:spPr>
              <a:solidFill>
                <a:srgbClr val="A65E5E"/>
              </a:solidFill>
              <a:ln w="12700">
                <a:noFill/>
              </a:ln>
              <a:effectLst/>
              <a:scene3d>
                <a:camera prst="orthographicFront"/>
                <a:lightRig rig="threePt" dir="t"/>
              </a:scene3d>
              <a:sp3d>
                <a:bevelT/>
              </a:sp3d>
            </c:spPr>
            <c:extLst>
              <c:ext xmlns:c16="http://schemas.microsoft.com/office/drawing/2014/chart" uri="{C3380CC4-5D6E-409C-BE32-E72D297353CC}">
                <c16:uniqueId val="{00000009-DC79-E247-AA25-1E3FE1EA4AE0}"/>
              </c:ext>
            </c:extLst>
          </c:dPt>
          <c:dLbls>
            <c:spPr>
              <a:noFill/>
              <a:ln>
                <a:noFill/>
              </a:ln>
              <a:effectLst/>
            </c:spPr>
            <c:txPr>
              <a:bodyPr/>
              <a:lstStyle/>
              <a:p>
                <a:pPr>
                  <a:defRPr sz="16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No Q148 _x000d_Mutation*</c:v>
                </c:pt>
                <c:pt idx="2">
                  <c:v>Q148 + _x000d_1 Mutation^</c:v>
                </c:pt>
                <c:pt idx="3">
                  <c:v>Q148 + _x000d_≥2 Mutations^</c:v>
                </c:pt>
              </c:strCache>
            </c:strRef>
          </c:cat>
          <c:val>
            <c:numRef>
              <c:f>Sheet1!$B$2:$B$5</c:f>
              <c:numCache>
                <c:formatCode>0</c:formatCode>
                <c:ptCount val="4"/>
                <c:pt idx="0">
                  <c:v>47</c:v>
                </c:pt>
                <c:pt idx="1">
                  <c:v>64</c:v>
                </c:pt>
                <c:pt idx="2">
                  <c:v>33</c:v>
                </c:pt>
                <c:pt idx="3">
                  <c:v>25</c:v>
                </c:pt>
              </c:numCache>
            </c:numRef>
          </c:val>
          <c:extLst>
            <c:ext xmlns:c16="http://schemas.microsoft.com/office/drawing/2014/chart" uri="{C3380CC4-5D6E-409C-BE32-E72D297353CC}">
              <c16:uniqueId val="{0000000A-DC79-E247-AA25-1E3FE1EA4AE0}"/>
            </c:ext>
          </c:extLst>
        </c:ser>
        <c:dLbls>
          <c:showLegendKey val="0"/>
          <c:showVal val="1"/>
          <c:showCatName val="0"/>
          <c:showSerName val="0"/>
          <c:showPercent val="0"/>
          <c:showBubbleSize val="0"/>
        </c:dLbls>
        <c:gapWidth val="90"/>
        <c:axId val="-2105435736"/>
        <c:axId val="-2104798712"/>
      </c:barChart>
      <c:catAx>
        <c:axId val="-2105435736"/>
        <c:scaling>
          <c:orientation val="minMax"/>
        </c:scaling>
        <c:delete val="0"/>
        <c:axPos val="b"/>
        <c:title>
          <c:tx>
            <c:rich>
              <a:bodyPr/>
              <a:lstStyle/>
              <a:p>
                <a:pPr>
                  <a:defRPr sz="1600"/>
                </a:pPr>
                <a:r>
                  <a:rPr lang="en-US" sz="1600" b="1" i="0" baseline="0" dirty="0">
                    <a:effectLst/>
                  </a:rPr>
                  <a:t>Baseline Dolutegravir Fold Change (Phenotype)</a:t>
                </a:r>
                <a:endParaRPr lang="en-US" sz="1600" dirty="0">
                  <a:effectLst/>
                </a:endParaRPr>
              </a:p>
            </c:rich>
          </c:tx>
          <c:layout>
            <c:manualLayout>
              <c:xMode val="edge"/>
              <c:yMode val="edge"/>
              <c:x val="0.378413422621238"/>
              <c:y val="0.91800000000000004"/>
            </c:manualLayout>
          </c:layout>
          <c:overlay val="0"/>
        </c:title>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104798712"/>
        <c:crosses val="autoZero"/>
        <c:auto val="1"/>
        <c:lblAlgn val="ctr"/>
        <c:lblOffset val="1"/>
        <c:tickLblSkip val="1"/>
        <c:tickMarkSkip val="1"/>
        <c:noMultiLvlLbl val="0"/>
      </c:catAx>
      <c:valAx>
        <c:axId val="-2104798712"/>
        <c:scaling>
          <c:orientation val="minMax"/>
          <c:max val="100"/>
          <c:min val="0"/>
        </c:scaling>
        <c:delete val="0"/>
        <c:axPos val="l"/>
        <c:title>
          <c:tx>
            <c:rich>
              <a:bodyPr/>
              <a:lstStyle/>
              <a:p>
                <a:pPr>
                  <a:defRPr sz="1600">
                    <a:latin typeface="Arial"/>
                    <a:cs typeface="Arial"/>
                  </a:defRPr>
                </a:pPr>
                <a:r>
                  <a:rPr lang="en-US" sz="1600" dirty="0">
                    <a:latin typeface="Arial"/>
                    <a:cs typeface="Arial"/>
                  </a:rPr>
                  <a:t>HIV RNA &lt;50 copies/mL (%)</a:t>
                </a:r>
              </a:p>
            </c:rich>
          </c:tx>
          <c:layout>
            <c:manualLayout>
              <c:xMode val="edge"/>
              <c:yMode val="edge"/>
              <c:x val="7.7015723501851997E-3"/>
              <c:y val="3.0890813648294001E-2"/>
            </c:manualLayout>
          </c:layout>
          <c:overlay val="0"/>
        </c:title>
        <c:numFmt formatCode="0" sourceLinked="0"/>
        <c:majorTickMark val="out"/>
        <c:minorTickMark val="none"/>
        <c:tickLblPos val="nextTo"/>
        <c:spPr>
          <a:ln w="12700" cmpd="sng">
            <a:solidFill>
              <a:srgbClr val="000000"/>
            </a:solidFill>
          </a:ln>
        </c:spPr>
        <c:txPr>
          <a:bodyPr/>
          <a:lstStyle/>
          <a:p>
            <a:pPr>
              <a:defRPr sz="1600"/>
            </a:pPr>
            <a:endParaRPr lang="en-US"/>
          </a:p>
        </c:txPr>
        <c:crossAx val="-210543573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85608457821301"/>
          <c:y val="2.77778663809897E-2"/>
          <c:w val="0.865461402605048"/>
          <c:h val="0.70891994750656195"/>
        </c:manualLayout>
      </c:layout>
      <c:barChart>
        <c:barDir val="col"/>
        <c:grouping val="clustered"/>
        <c:varyColors val="0"/>
        <c:ser>
          <c:idx val="0"/>
          <c:order val="0"/>
          <c:tx>
            <c:strRef>
              <c:f>Sheet1!$B$1</c:f>
              <c:strCache>
                <c:ptCount val="1"/>
                <c:pt idx="0">
                  <c:v>Week 48</c:v>
                </c:pt>
              </c:strCache>
            </c:strRef>
          </c:tx>
          <c:spPr>
            <a:solidFill>
              <a:srgbClr val="000000">
                <a:lumMod val="85000"/>
                <a:lumOff val="15000"/>
              </a:srgbClr>
            </a:solidFill>
            <a:ln w="12700">
              <a:noFill/>
            </a:ln>
            <a:effectLst/>
            <a:scene3d>
              <a:camera prst="orthographicFront"/>
              <a:lightRig rig="threePt" dir="t"/>
            </a:scene3d>
            <a:sp3d>
              <a:bevelT/>
            </a:sp3d>
          </c:spPr>
          <c:invertIfNegative val="0"/>
          <c:dPt>
            <c:idx val="0"/>
            <c:invertIfNegative val="0"/>
            <c:bubble3D val="0"/>
            <c:spPr>
              <a:solidFill>
                <a:srgbClr val="575757"/>
              </a:solidFill>
              <a:ln w="12700">
                <a:noFill/>
              </a:ln>
              <a:effectLst/>
              <a:scene3d>
                <a:camera prst="orthographicFront"/>
                <a:lightRig rig="threePt" dir="t"/>
              </a:scene3d>
              <a:sp3d>
                <a:bevelT/>
              </a:sp3d>
            </c:spPr>
            <c:extLst>
              <c:ext xmlns:c16="http://schemas.microsoft.com/office/drawing/2014/chart" uri="{C3380CC4-5D6E-409C-BE32-E72D297353CC}">
                <c16:uniqueId val="{00000001-1DF1-3444-B870-21951046C5C9}"/>
              </c:ext>
            </c:extLst>
          </c:dPt>
          <c:dPt>
            <c:idx val="1"/>
            <c:invertIfNegative val="0"/>
            <c:bubble3D val="0"/>
            <c:spPr>
              <a:solidFill>
                <a:srgbClr val="967C4A"/>
              </a:solidFill>
              <a:ln w="12700">
                <a:noFill/>
              </a:ln>
              <a:effectLst/>
              <a:scene3d>
                <a:camera prst="orthographicFront"/>
                <a:lightRig rig="threePt" dir="t"/>
              </a:scene3d>
              <a:sp3d>
                <a:bevelT/>
              </a:sp3d>
            </c:spPr>
            <c:extLst>
              <c:ext xmlns:c16="http://schemas.microsoft.com/office/drawing/2014/chart" uri="{C3380CC4-5D6E-409C-BE32-E72D297353CC}">
                <c16:uniqueId val="{00000003-1DF1-3444-B870-21951046C5C9}"/>
              </c:ext>
            </c:extLst>
          </c:dPt>
          <c:dPt>
            <c:idx val="2"/>
            <c:invertIfNegative val="0"/>
            <c:bubble3D val="0"/>
            <c:spPr>
              <a:solidFill>
                <a:srgbClr val="326496"/>
              </a:solidFill>
              <a:ln w="12700">
                <a:noFill/>
              </a:ln>
              <a:effectLst/>
              <a:scene3d>
                <a:camera prst="orthographicFront"/>
                <a:lightRig rig="threePt" dir="t"/>
              </a:scene3d>
              <a:sp3d>
                <a:bevelT/>
              </a:sp3d>
            </c:spPr>
            <c:extLst>
              <c:ext xmlns:c16="http://schemas.microsoft.com/office/drawing/2014/chart" uri="{C3380CC4-5D6E-409C-BE32-E72D297353CC}">
                <c16:uniqueId val="{00000005-1DF1-3444-B870-21951046C5C9}"/>
              </c:ext>
            </c:extLst>
          </c:dPt>
          <c:dPt>
            <c:idx val="3"/>
            <c:invertIfNegative val="0"/>
            <c:bubble3D val="0"/>
            <c:spPr>
              <a:solidFill>
                <a:srgbClr val="718E25"/>
              </a:solidFill>
              <a:ln w="12700">
                <a:noFill/>
              </a:ln>
              <a:effectLst/>
              <a:scene3d>
                <a:camera prst="orthographicFront"/>
                <a:lightRig rig="threePt" dir="t"/>
              </a:scene3d>
              <a:sp3d>
                <a:bevelT/>
              </a:sp3d>
            </c:spPr>
            <c:extLst>
              <c:ext xmlns:c16="http://schemas.microsoft.com/office/drawing/2014/chart" uri="{C3380CC4-5D6E-409C-BE32-E72D297353CC}">
                <c16:uniqueId val="{00000007-1DF1-3444-B870-21951046C5C9}"/>
              </c:ext>
            </c:extLst>
          </c:dPt>
          <c:dPt>
            <c:idx val="4"/>
            <c:invertIfNegative val="0"/>
            <c:bubble3D val="0"/>
            <c:extLst>
              <c:ext xmlns:c16="http://schemas.microsoft.com/office/drawing/2014/chart" uri="{C3380CC4-5D6E-409C-BE32-E72D297353CC}">
                <c16:uniqueId val="{00000008-1DF1-3444-B870-21951046C5C9}"/>
              </c:ext>
            </c:extLst>
          </c:dPt>
          <c:dLbls>
            <c:spPr>
              <a:noFill/>
              <a:ln>
                <a:noFill/>
              </a:ln>
              <a:effectLst/>
            </c:spPr>
            <c:txPr>
              <a:bodyPr/>
              <a:lstStyle/>
              <a:p>
                <a:pPr>
                  <a:defRPr sz="16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No Q148 _x000d_Mutation*</c:v>
                </c:pt>
                <c:pt idx="2">
                  <c:v>Q148 + _x000d_1 Mutation^</c:v>
                </c:pt>
                <c:pt idx="3">
                  <c:v>Q148 + _x000d_≥2 Mutations^</c:v>
                </c:pt>
              </c:strCache>
            </c:strRef>
          </c:cat>
          <c:val>
            <c:numRef>
              <c:f>Sheet1!$B$2:$B$5</c:f>
              <c:numCache>
                <c:formatCode>0</c:formatCode>
                <c:ptCount val="4"/>
                <c:pt idx="0">
                  <c:v>40</c:v>
                </c:pt>
                <c:pt idx="1">
                  <c:v>57</c:v>
                </c:pt>
                <c:pt idx="2">
                  <c:v>25</c:v>
                </c:pt>
                <c:pt idx="3">
                  <c:v>25</c:v>
                </c:pt>
              </c:numCache>
            </c:numRef>
          </c:val>
          <c:extLst>
            <c:ext xmlns:c16="http://schemas.microsoft.com/office/drawing/2014/chart" uri="{C3380CC4-5D6E-409C-BE32-E72D297353CC}">
              <c16:uniqueId val="{00000009-1DF1-3444-B870-21951046C5C9}"/>
            </c:ext>
          </c:extLst>
        </c:ser>
        <c:dLbls>
          <c:showLegendKey val="0"/>
          <c:showVal val="1"/>
          <c:showCatName val="0"/>
          <c:showSerName val="0"/>
          <c:showPercent val="0"/>
          <c:showBubbleSize val="0"/>
        </c:dLbls>
        <c:gapWidth val="90"/>
        <c:axId val="-2105409896"/>
        <c:axId val="-2104854200"/>
      </c:barChart>
      <c:catAx>
        <c:axId val="-2105409896"/>
        <c:scaling>
          <c:orientation val="minMax"/>
        </c:scaling>
        <c:delete val="0"/>
        <c:axPos val="b"/>
        <c:title>
          <c:tx>
            <c:rich>
              <a:bodyPr/>
              <a:lstStyle/>
              <a:p>
                <a:pPr>
                  <a:defRPr sz="1600"/>
                </a:pPr>
                <a:r>
                  <a:rPr lang="en-US" sz="1600" b="1" i="0" baseline="0" dirty="0">
                    <a:effectLst/>
                  </a:rPr>
                  <a:t>Baseline Dolutegravir Fold Change (Phenotype)</a:t>
                </a:r>
                <a:endParaRPr lang="en-US" sz="1600" dirty="0">
                  <a:effectLst/>
                </a:endParaRPr>
              </a:p>
            </c:rich>
          </c:tx>
          <c:layout>
            <c:manualLayout>
              <c:xMode val="edge"/>
              <c:yMode val="edge"/>
              <c:x val="0.38720153555571901"/>
              <c:y val="0.91800000000000004"/>
            </c:manualLayout>
          </c:layout>
          <c:overlay val="0"/>
        </c:title>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104854200"/>
        <c:crosses val="autoZero"/>
        <c:auto val="1"/>
        <c:lblAlgn val="ctr"/>
        <c:lblOffset val="1"/>
        <c:tickLblSkip val="1"/>
        <c:tickMarkSkip val="1"/>
        <c:noMultiLvlLbl val="0"/>
      </c:catAx>
      <c:valAx>
        <c:axId val="-2104854200"/>
        <c:scaling>
          <c:orientation val="minMax"/>
          <c:max val="100"/>
          <c:min val="0"/>
        </c:scaling>
        <c:delete val="0"/>
        <c:axPos val="l"/>
        <c:title>
          <c:tx>
            <c:rich>
              <a:bodyPr/>
              <a:lstStyle/>
              <a:p>
                <a:pPr>
                  <a:defRPr sz="1600">
                    <a:latin typeface="Arial"/>
                    <a:cs typeface="Arial"/>
                  </a:defRPr>
                </a:pPr>
                <a:r>
                  <a:rPr lang="en-US" sz="1600" dirty="0">
                    <a:latin typeface="Arial"/>
                    <a:cs typeface="Arial"/>
                  </a:rPr>
                  <a:t>HIV RNA &lt;50 copies/mL (%)</a:t>
                </a:r>
              </a:p>
            </c:rich>
          </c:tx>
          <c:layout>
            <c:manualLayout>
              <c:xMode val="edge"/>
              <c:yMode val="edge"/>
              <c:x val="7.7015723501851997E-3"/>
              <c:y val="3.0890813648294001E-2"/>
            </c:manualLayout>
          </c:layout>
          <c:overlay val="0"/>
        </c:title>
        <c:numFmt formatCode="0" sourceLinked="0"/>
        <c:majorTickMark val="out"/>
        <c:minorTickMark val="none"/>
        <c:tickLblPos val="nextTo"/>
        <c:spPr>
          <a:ln w="12700" cmpd="sng">
            <a:solidFill>
              <a:srgbClr val="000000"/>
            </a:solidFill>
          </a:ln>
        </c:spPr>
        <c:txPr>
          <a:bodyPr/>
          <a:lstStyle/>
          <a:p>
            <a:pPr>
              <a:defRPr sz="1600"/>
            </a:pPr>
            <a:endParaRPr lang="en-US"/>
          </a:p>
        </c:txPr>
        <c:crossAx val="-210540989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7636482939632498"/>
          <c:h val="0.78235873817659596"/>
        </c:manualLayout>
      </c:layout>
      <c:barChart>
        <c:barDir val="col"/>
        <c:grouping val="clustered"/>
        <c:varyColors val="0"/>
        <c:ser>
          <c:idx val="0"/>
          <c:order val="0"/>
          <c:spPr>
            <a:solidFill>
              <a:srgbClr val="806A3F"/>
            </a:solidFill>
            <a:ln w="12700">
              <a:noFill/>
            </a:ln>
            <a:effectLst/>
            <a:scene3d>
              <a:camera prst="orthographicFront"/>
              <a:lightRig rig="threePt" dir="t"/>
            </a:scene3d>
            <a:sp3d>
              <a:bevelT/>
            </a:sp3d>
          </c:spPr>
          <c:invertIfNegative val="0"/>
          <c:dPt>
            <c:idx val="0"/>
            <c:invertIfNegative val="0"/>
            <c:bubble3D val="0"/>
            <c:spPr>
              <a:solidFill>
                <a:srgbClr val="575757"/>
              </a:solidFill>
              <a:ln w="12700">
                <a:noFill/>
              </a:ln>
              <a:effectLst/>
              <a:scene3d>
                <a:camera prst="orthographicFront"/>
                <a:lightRig rig="threePt" dir="t"/>
              </a:scene3d>
              <a:sp3d>
                <a:bevelT/>
              </a:sp3d>
            </c:spPr>
            <c:extLst>
              <c:ext xmlns:c16="http://schemas.microsoft.com/office/drawing/2014/chart" uri="{C3380CC4-5D6E-409C-BE32-E72D297353CC}">
                <c16:uniqueId val="{00000001-4CD7-7945-B2B4-EC2AFF372384}"/>
              </c:ext>
            </c:extLst>
          </c:dPt>
          <c:dPt>
            <c:idx val="1"/>
            <c:invertIfNegative val="0"/>
            <c:bubble3D val="0"/>
            <c:spPr>
              <a:solidFill>
                <a:srgbClr val="718E25"/>
              </a:solidFill>
              <a:ln w="12700">
                <a:noFill/>
              </a:ln>
              <a:effectLst/>
              <a:scene3d>
                <a:camera prst="orthographicFront"/>
                <a:lightRig rig="threePt" dir="t"/>
              </a:scene3d>
              <a:sp3d>
                <a:bevelT/>
              </a:sp3d>
            </c:spPr>
            <c:extLst>
              <c:ext xmlns:c16="http://schemas.microsoft.com/office/drawing/2014/chart" uri="{C3380CC4-5D6E-409C-BE32-E72D297353CC}">
                <c16:uniqueId val="{00000003-4CD7-7945-B2B4-EC2AFF372384}"/>
              </c:ext>
            </c:extLst>
          </c:dPt>
          <c:dPt>
            <c:idx val="2"/>
            <c:invertIfNegative val="0"/>
            <c:bubble3D val="0"/>
            <c:spPr>
              <a:solidFill>
                <a:srgbClr val="967C4A"/>
              </a:solidFill>
              <a:ln w="12700">
                <a:noFill/>
              </a:ln>
              <a:effectLst/>
              <a:scene3d>
                <a:camera prst="orthographicFront"/>
                <a:lightRig rig="threePt" dir="t"/>
              </a:scene3d>
              <a:sp3d>
                <a:bevelT/>
              </a:sp3d>
            </c:spPr>
            <c:extLst>
              <c:ext xmlns:c16="http://schemas.microsoft.com/office/drawing/2014/chart" uri="{C3380CC4-5D6E-409C-BE32-E72D297353CC}">
                <c16:uniqueId val="{00000005-4CD7-7945-B2B4-EC2AFF372384}"/>
              </c:ext>
            </c:extLst>
          </c:dPt>
          <c:dPt>
            <c:idx val="3"/>
            <c:invertIfNegative val="0"/>
            <c:bubble3D val="0"/>
            <c:spPr>
              <a:solidFill>
                <a:srgbClr val="33659D"/>
              </a:solidFill>
              <a:ln w="12700">
                <a:noFill/>
              </a:ln>
              <a:effectLst/>
              <a:scene3d>
                <a:camera prst="orthographicFront"/>
                <a:lightRig rig="threePt" dir="t"/>
              </a:scene3d>
              <a:sp3d>
                <a:bevelT/>
              </a:sp3d>
            </c:spPr>
            <c:extLst>
              <c:ext xmlns:c16="http://schemas.microsoft.com/office/drawing/2014/chart" uri="{C3380CC4-5D6E-409C-BE32-E72D297353CC}">
                <c16:uniqueId val="{00000007-4CD7-7945-B2B4-EC2AFF372384}"/>
              </c:ext>
            </c:extLst>
          </c:dPt>
          <c:dPt>
            <c:idx val="4"/>
            <c:invertIfNegative val="0"/>
            <c:bubble3D val="0"/>
            <c:spPr>
              <a:solidFill>
                <a:srgbClr val="963232"/>
              </a:solidFill>
              <a:ln w="12700">
                <a:noFill/>
              </a:ln>
              <a:effectLst/>
              <a:scene3d>
                <a:camera prst="orthographicFront"/>
                <a:lightRig rig="threePt" dir="t"/>
              </a:scene3d>
              <a:sp3d>
                <a:bevelT/>
              </a:sp3d>
            </c:spPr>
            <c:extLst>
              <c:ext xmlns:c16="http://schemas.microsoft.com/office/drawing/2014/chart" uri="{C3380CC4-5D6E-409C-BE32-E72D297353CC}">
                <c16:uniqueId val="{00000009-4CD7-7945-B2B4-EC2AFF372384}"/>
              </c:ext>
            </c:extLst>
          </c:dPt>
          <c:dPt>
            <c:idx val="5"/>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B-4CD7-7945-B2B4-EC2AFF372384}"/>
              </c:ext>
            </c:extLst>
          </c:dPt>
          <c:dLbls>
            <c:spPr>
              <a:noFill/>
              <a:ln>
                <a:noFill/>
              </a:ln>
              <a:effectLst/>
            </c:spPr>
            <c:txPr>
              <a:bodyPr/>
              <a:lstStyle/>
              <a:p>
                <a:pPr>
                  <a:defRPr sz="16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 to 2.5</c:v>
                </c:pt>
                <c:pt idx="2">
                  <c:v>&gt; 2.5 to 4</c:v>
                </c:pt>
                <c:pt idx="3">
                  <c:v>&gt; 4 to 8</c:v>
                </c:pt>
                <c:pt idx="4">
                  <c:v>&gt; 10 to 20</c:v>
                </c:pt>
                <c:pt idx="5">
                  <c:v>&gt; 20 </c:v>
                </c:pt>
              </c:strCache>
            </c:strRef>
          </c:cat>
          <c:val>
            <c:numRef>
              <c:f>Sheet1!$B$2:$B$7</c:f>
              <c:numCache>
                <c:formatCode>0</c:formatCode>
                <c:ptCount val="6"/>
                <c:pt idx="0">
                  <c:v>47</c:v>
                </c:pt>
                <c:pt idx="1">
                  <c:v>55</c:v>
                </c:pt>
                <c:pt idx="2">
                  <c:v>60</c:v>
                </c:pt>
                <c:pt idx="3">
                  <c:v>22</c:v>
                </c:pt>
                <c:pt idx="4">
                  <c:v>50</c:v>
                </c:pt>
                <c:pt idx="5">
                  <c:v>50</c:v>
                </c:pt>
              </c:numCache>
            </c:numRef>
          </c:val>
          <c:extLst>
            <c:ext xmlns:c16="http://schemas.microsoft.com/office/drawing/2014/chart" uri="{C3380CC4-5D6E-409C-BE32-E72D297353CC}">
              <c16:uniqueId val="{0000000C-4CD7-7945-B2B4-EC2AFF372384}"/>
            </c:ext>
          </c:extLst>
        </c:ser>
        <c:dLbls>
          <c:showLegendKey val="0"/>
          <c:showVal val="1"/>
          <c:showCatName val="0"/>
          <c:showSerName val="0"/>
          <c:showPercent val="0"/>
          <c:showBubbleSize val="0"/>
        </c:dLbls>
        <c:gapWidth val="75"/>
        <c:axId val="1858398344"/>
        <c:axId val="1858373656"/>
      </c:barChart>
      <c:catAx>
        <c:axId val="1858398344"/>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00000"/>
                    </a:solidFill>
                    <a:latin typeface="+mn-lt"/>
                    <a:ea typeface="+mn-ea"/>
                    <a:cs typeface="+mn-cs"/>
                  </a:defRPr>
                </a:pPr>
                <a:r>
                  <a:rPr lang="en-US" sz="1600" dirty="0">
                    <a:effectLst/>
                  </a:rPr>
                  <a:t>Baseline </a:t>
                </a:r>
                <a:r>
                  <a:rPr lang="en-US" sz="1600" dirty="0" err="1">
                    <a:effectLst/>
                  </a:rPr>
                  <a:t>Dolutegravir</a:t>
                </a:r>
                <a:r>
                  <a:rPr lang="en-US" sz="1600" dirty="0">
                    <a:effectLst/>
                  </a:rPr>
                  <a:t> Fold Change on Phenotype</a:t>
                </a:r>
              </a:p>
            </c:rich>
          </c:tx>
          <c:layout>
            <c:manualLayout>
              <c:xMode val="edge"/>
              <c:yMode val="edge"/>
              <c:x val="0.333212204108289"/>
              <c:y val="0.92805821147356604"/>
            </c:manualLayout>
          </c:layout>
          <c:overlay val="0"/>
        </c:title>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1858373656"/>
        <c:crosses val="autoZero"/>
        <c:auto val="1"/>
        <c:lblAlgn val="ctr"/>
        <c:lblOffset val="1"/>
        <c:tickLblSkip val="1"/>
        <c:tickMarkSkip val="1"/>
        <c:noMultiLvlLbl val="0"/>
      </c:catAx>
      <c:valAx>
        <c:axId val="1858373656"/>
        <c:scaling>
          <c:orientation val="minMax"/>
          <c:max val="100"/>
          <c:min val="0"/>
        </c:scaling>
        <c:delete val="0"/>
        <c:axPos val="l"/>
        <c:title>
          <c:tx>
            <c:rich>
              <a:bodyPr/>
              <a:lstStyle/>
              <a:p>
                <a:pPr>
                  <a:defRPr sz="1600">
                    <a:latin typeface="Arial"/>
                    <a:cs typeface="Arial"/>
                  </a:defRPr>
                </a:pPr>
                <a:r>
                  <a:rPr lang="en-US" sz="1600" dirty="0">
                    <a:latin typeface="Arial"/>
                    <a:cs typeface="Arial"/>
                  </a:rPr>
                  <a:t>HIV RNA &lt;50 copies/mL (%)</a:t>
                </a:r>
              </a:p>
            </c:rich>
          </c:tx>
          <c:layout>
            <c:manualLayout>
              <c:xMode val="edge"/>
              <c:yMode val="edge"/>
              <c:x val="6.1073527780858396E-3"/>
              <c:y val="8.7676462317210296E-2"/>
            </c:manualLayout>
          </c:layout>
          <c:overlay val="0"/>
        </c:title>
        <c:numFmt formatCode="0" sourceLinked="0"/>
        <c:majorTickMark val="out"/>
        <c:minorTickMark val="none"/>
        <c:tickLblPos val="nextTo"/>
        <c:spPr>
          <a:ln w="12700" cmpd="sng">
            <a:solidFill>
              <a:srgbClr val="000000"/>
            </a:solidFill>
          </a:ln>
        </c:spPr>
        <c:txPr>
          <a:bodyPr/>
          <a:lstStyle/>
          <a:p>
            <a:pPr>
              <a:defRPr sz="1600"/>
            </a:pPr>
            <a:endParaRPr lang="en-US"/>
          </a:p>
        </c:txPr>
        <c:crossAx val="185839834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2.77778663809897E-2"/>
          <c:w val="0.87636482939632498"/>
          <c:h val="0.77618180539932502"/>
        </c:manualLayout>
      </c:layout>
      <c:barChart>
        <c:barDir val="col"/>
        <c:grouping val="clustered"/>
        <c:varyColors val="0"/>
        <c:ser>
          <c:idx val="0"/>
          <c:order val="0"/>
          <c:spPr>
            <a:solidFill>
              <a:srgbClr val="68252F"/>
            </a:solidFill>
            <a:ln w="12700">
              <a:noFill/>
            </a:ln>
            <a:effectLst/>
            <a:scene3d>
              <a:camera prst="orthographicFront"/>
              <a:lightRig rig="threePt" dir="t"/>
            </a:scene3d>
            <a:sp3d>
              <a:bevelT/>
            </a:sp3d>
          </c:spPr>
          <c:invertIfNegative val="0"/>
          <c:dPt>
            <c:idx val="0"/>
            <c:invertIfNegative val="0"/>
            <c:bubble3D val="0"/>
            <c:spPr>
              <a:solidFill>
                <a:srgbClr val="575757"/>
              </a:solidFill>
              <a:ln w="12700">
                <a:noFill/>
              </a:ln>
              <a:effectLst/>
              <a:scene3d>
                <a:camera prst="orthographicFront"/>
                <a:lightRig rig="threePt" dir="t"/>
              </a:scene3d>
              <a:sp3d>
                <a:bevelT/>
              </a:sp3d>
            </c:spPr>
            <c:extLst>
              <c:ext xmlns:c16="http://schemas.microsoft.com/office/drawing/2014/chart" uri="{C3380CC4-5D6E-409C-BE32-E72D297353CC}">
                <c16:uniqueId val="{00000001-8067-6848-ABA0-EA617D627908}"/>
              </c:ext>
            </c:extLst>
          </c:dPt>
          <c:dPt>
            <c:idx val="1"/>
            <c:invertIfNegative val="0"/>
            <c:bubble3D val="0"/>
            <c:spPr>
              <a:solidFill>
                <a:srgbClr val="718E25"/>
              </a:solidFill>
              <a:ln w="12700">
                <a:noFill/>
              </a:ln>
              <a:effectLst/>
              <a:scene3d>
                <a:camera prst="orthographicFront"/>
                <a:lightRig rig="threePt" dir="t"/>
              </a:scene3d>
              <a:sp3d>
                <a:bevelT/>
              </a:sp3d>
            </c:spPr>
            <c:extLst>
              <c:ext xmlns:c16="http://schemas.microsoft.com/office/drawing/2014/chart" uri="{C3380CC4-5D6E-409C-BE32-E72D297353CC}">
                <c16:uniqueId val="{00000003-8067-6848-ABA0-EA617D627908}"/>
              </c:ext>
            </c:extLst>
          </c:dPt>
          <c:dPt>
            <c:idx val="2"/>
            <c:invertIfNegative val="0"/>
            <c:bubble3D val="0"/>
            <c:spPr>
              <a:solidFill>
                <a:srgbClr val="967C4A"/>
              </a:solidFill>
              <a:ln w="12700">
                <a:noFill/>
              </a:ln>
              <a:effectLst/>
              <a:scene3d>
                <a:camera prst="orthographicFront"/>
                <a:lightRig rig="threePt" dir="t"/>
              </a:scene3d>
              <a:sp3d>
                <a:bevelT/>
              </a:sp3d>
            </c:spPr>
            <c:extLst>
              <c:ext xmlns:c16="http://schemas.microsoft.com/office/drawing/2014/chart" uri="{C3380CC4-5D6E-409C-BE32-E72D297353CC}">
                <c16:uniqueId val="{00000005-8067-6848-ABA0-EA617D627908}"/>
              </c:ext>
            </c:extLst>
          </c:dPt>
          <c:dPt>
            <c:idx val="3"/>
            <c:invertIfNegative val="0"/>
            <c:bubble3D val="0"/>
            <c:spPr>
              <a:solidFill>
                <a:srgbClr val="33659D"/>
              </a:solidFill>
              <a:ln w="12700">
                <a:noFill/>
              </a:ln>
              <a:effectLst/>
              <a:scene3d>
                <a:camera prst="orthographicFront"/>
                <a:lightRig rig="threePt" dir="t"/>
              </a:scene3d>
              <a:sp3d>
                <a:bevelT/>
              </a:sp3d>
            </c:spPr>
            <c:extLst>
              <c:ext xmlns:c16="http://schemas.microsoft.com/office/drawing/2014/chart" uri="{C3380CC4-5D6E-409C-BE32-E72D297353CC}">
                <c16:uniqueId val="{00000007-8067-6848-ABA0-EA617D627908}"/>
              </c:ext>
            </c:extLst>
          </c:dPt>
          <c:dPt>
            <c:idx val="4"/>
            <c:invertIfNegative val="0"/>
            <c:bubble3D val="0"/>
            <c:extLst>
              <c:ext xmlns:c16="http://schemas.microsoft.com/office/drawing/2014/chart" uri="{C3380CC4-5D6E-409C-BE32-E72D297353CC}">
                <c16:uniqueId val="{00000008-8067-6848-ABA0-EA617D627908}"/>
              </c:ext>
            </c:extLst>
          </c:dPt>
          <c:dPt>
            <c:idx val="5"/>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A-8067-6848-ABA0-EA617D627908}"/>
              </c:ext>
            </c:extLst>
          </c:dPt>
          <c:dLbls>
            <c:spPr>
              <a:noFill/>
              <a:ln>
                <a:noFill/>
              </a:ln>
              <a:effectLst/>
            </c:spPr>
            <c:txPr>
              <a:bodyPr/>
              <a:lstStyle/>
              <a:p>
                <a:pPr>
                  <a:defRPr sz="16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 to 2.5</c:v>
                </c:pt>
                <c:pt idx="2">
                  <c:v>&gt; 2.5 to 4</c:v>
                </c:pt>
                <c:pt idx="3">
                  <c:v>&gt; 4 to 8</c:v>
                </c:pt>
                <c:pt idx="4">
                  <c:v>&gt; 10 to 20</c:v>
                </c:pt>
                <c:pt idx="5">
                  <c:v>&gt; 20 </c:v>
                </c:pt>
              </c:strCache>
            </c:strRef>
          </c:cat>
          <c:val>
            <c:numRef>
              <c:f>Sheet1!$B$2:$B$7</c:f>
              <c:numCache>
                <c:formatCode>0</c:formatCode>
                <c:ptCount val="6"/>
                <c:pt idx="0">
                  <c:v>40</c:v>
                </c:pt>
                <c:pt idx="1">
                  <c:v>45</c:v>
                </c:pt>
                <c:pt idx="2">
                  <c:v>60</c:v>
                </c:pt>
                <c:pt idx="3">
                  <c:v>11</c:v>
                </c:pt>
                <c:pt idx="4">
                  <c:v>50</c:v>
                </c:pt>
                <c:pt idx="5">
                  <c:v>50</c:v>
                </c:pt>
              </c:numCache>
            </c:numRef>
          </c:val>
          <c:extLst>
            <c:ext xmlns:c16="http://schemas.microsoft.com/office/drawing/2014/chart" uri="{C3380CC4-5D6E-409C-BE32-E72D297353CC}">
              <c16:uniqueId val="{0000000B-8067-6848-ABA0-EA617D627908}"/>
            </c:ext>
          </c:extLst>
        </c:ser>
        <c:dLbls>
          <c:showLegendKey val="0"/>
          <c:showVal val="1"/>
          <c:showCatName val="0"/>
          <c:showSerName val="0"/>
          <c:showPercent val="0"/>
          <c:showBubbleSize val="0"/>
        </c:dLbls>
        <c:gapWidth val="75"/>
        <c:axId val="-2020377000"/>
        <c:axId val="-2020144552"/>
      </c:barChart>
      <c:catAx>
        <c:axId val="-2020377000"/>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00000"/>
                    </a:solidFill>
                    <a:latin typeface="+mn-lt"/>
                    <a:ea typeface="+mn-ea"/>
                    <a:cs typeface="+mn-cs"/>
                  </a:defRPr>
                </a:pPr>
                <a:r>
                  <a:rPr lang="en-US" sz="1600" dirty="0">
                    <a:effectLst/>
                  </a:rPr>
                  <a:t>Baseline </a:t>
                </a:r>
                <a:r>
                  <a:rPr lang="en-US" sz="1600" dirty="0" err="1">
                    <a:effectLst/>
                  </a:rPr>
                  <a:t>Dolutegravir</a:t>
                </a:r>
                <a:r>
                  <a:rPr lang="en-US" sz="1600" dirty="0">
                    <a:effectLst/>
                  </a:rPr>
                  <a:t> Fold Change on Phenotype</a:t>
                </a:r>
              </a:p>
            </c:rich>
          </c:tx>
          <c:layout>
            <c:manualLayout>
              <c:xMode val="edge"/>
              <c:yMode val="edge"/>
              <c:x val="0.32382255743274602"/>
              <c:y val="0.92678572956868199"/>
            </c:manualLayout>
          </c:layout>
          <c:overlay val="0"/>
        </c:title>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600" b="0" i="0">
                <a:latin typeface="Arial"/>
                <a:cs typeface="Arial"/>
              </a:defRPr>
            </a:pPr>
            <a:endParaRPr lang="en-US"/>
          </a:p>
        </c:txPr>
        <c:crossAx val="-2020144552"/>
        <c:crosses val="autoZero"/>
        <c:auto val="1"/>
        <c:lblAlgn val="ctr"/>
        <c:lblOffset val="1"/>
        <c:tickLblSkip val="1"/>
        <c:tickMarkSkip val="1"/>
        <c:noMultiLvlLbl val="0"/>
      </c:catAx>
      <c:valAx>
        <c:axId val="-2020144552"/>
        <c:scaling>
          <c:orientation val="minMax"/>
          <c:max val="100"/>
          <c:min val="0"/>
        </c:scaling>
        <c:delete val="0"/>
        <c:axPos val="l"/>
        <c:title>
          <c:tx>
            <c:rich>
              <a:bodyPr/>
              <a:lstStyle/>
              <a:p>
                <a:pPr>
                  <a:defRPr sz="1600">
                    <a:latin typeface="Arial"/>
                    <a:cs typeface="Arial"/>
                  </a:defRPr>
                </a:pPr>
                <a:r>
                  <a:rPr lang="en-US" sz="1600" dirty="0">
                    <a:latin typeface="Arial"/>
                    <a:cs typeface="Arial"/>
                  </a:rPr>
                  <a:t>HIV RNA &lt;50 copies/mL (%)</a:t>
                </a:r>
              </a:p>
            </c:rich>
          </c:tx>
          <c:layout>
            <c:manualLayout>
              <c:xMode val="edge"/>
              <c:yMode val="edge"/>
              <c:x val="1.47503653852256E-3"/>
              <c:y val="7.7795381698325602E-2"/>
            </c:manualLayout>
          </c:layout>
          <c:overlay val="0"/>
        </c:title>
        <c:numFmt formatCode="0" sourceLinked="0"/>
        <c:majorTickMark val="out"/>
        <c:minorTickMark val="none"/>
        <c:tickLblPos val="nextTo"/>
        <c:spPr>
          <a:ln w="12700" cmpd="sng">
            <a:solidFill>
              <a:srgbClr val="000000"/>
            </a:solidFill>
          </a:ln>
        </c:spPr>
        <c:txPr>
          <a:bodyPr/>
          <a:lstStyle/>
          <a:p>
            <a:pPr>
              <a:defRPr sz="1600"/>
            </a:pPr>
            <a:endParaRPr lang="en-US"/>
          </a:p>
        </c:txPr>
        <c:crossAx val="-2020377000"/>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533853407213"/>
          <c:y val="0.10919841725500599"/>
          <c:w val="0.86151149509089098"/>
          <c:h val="0.85850158607551397"/>
        </c:manualLayout>
      </c:layout>
      <c:barChart>
        <c:barDir val="col"/>
        <c:grouping val="clustered"/>
        <c:varyColors val="0"/>
        <c:ser>
          <c:idx val="0"/>
          <c:order val="0"/>
          <c:tx>
            <c:strRef>
              <c:f>Sheet1!$B$1</c:f>
              <c:strCache>
                <c:ptCount val="1"/>
                <c:pt idx="0">
                  <c:v>Boosted DRV + DTG</c:v>
                </c:pt>
              </c:strCache>
            </c:strRef>
          </c:tx>
          <c:spPr>
            <a:solidFill>
              <a:schemeClr val="accent4"/>
            </a:solidFill>
            <a:ln w="6096">
              <a:noFill/>
              <a:prstDash val="solid"/>
            </a:ln>
            <a:effectLst/>
            <a:scene3d>
              <a:camera prst="orthographicFront"/>
              <a:lightRig rig="threePt" dir="t"/>
            </a:scene3d>
            <a:sp3d>
              <a:bevelT/>
            </a:sp3d>
          </c:spPr>
          <c:invertIfNegative val="0"/>
          <c:dLbls>
            <c:dLbl>
              <c:idx val="0"/>
              <c:numFmt formatCode="0" sourceLinked="0"/>
              <c:spPr>
                <a:solidFill>
                  <a:srgbClr val="FFFFFF">
                    <a:alpha val="50000"/>
                  </a:srgbClr>
                </a:solidFill>
                <a:ln w="12191">
                  <a:noFill/>
                </a:ln>
              </c:spPr>
              <c:txPr>
                <a:bodyPr wrap="square" lIns="38100" tIns="19050" rIns="38100" bIns="19050" anchor="ctr">
                  <a:spAutoFit/>
                </a:bodyPr>
                <a:lstStyle/>
                <a:p>
                  <a:pPr>
                    <a:defRPr sz="1800" b="0" i="0" u="none" strike="noStrike" baseline="0">
                      <a:solidFill>
                        <a:srgbClr val="000000"/>
                      </a:solidFill>
                      <a:latin typeface="Arial"/>
                      <a:ea typeface="Arial"/>
                      <a:cs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DC-7B44-8581-4F8440A13AA9}"/>
                </c:ext>
              </c:extLst>
            </c:dLbl>
            <c:spPr>
              <a:solidFill>
                <a:srgbClr val="FFFFFF">
                  <a:alpha val="50000"/>
                </a:srgbClr>
              </a:solidFill>
              <a:ln w="12191">
                <a:noFill/>
              </a:ln>
            </c:spPr>
            <c:txPr>
              <a:bodyPr wrap="square" lIns="38100" tIns="19050" rIns="38100" bIns="19050" anchor="ctr">
                <a:spAutoFit/>
              </a:bodyPr>
              <a:lstStyle/>
              <a:p>
                <a:pPr>
                  <a:defRPr sz="1800" b="0" i="0" u="none" strike="noStrike" baseline="0">
                    <a:solidFill>
                      <a:srgbClr val="000000"/>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0.0</c:formatCode>
                <c:ptCount val="1"/>
                <c:pt idx="0">
                  <c:v>86.3</c:v>
                </c:pt>
              </c:numCache>
            </c:numRef>
          </c:val>
          <c:extLst>
            <c:ext xmlns:c16="http://schemas.microsoft.com/office/drawing/2014/chart" uri="{C3380CC4-5D6E-409C-BE32-E72D297353CC}">
              <c16:uniqueId val="{00000000-1642-7A4D-A017-3591DDFEB7A5}"/>
            </c:ext>
          </c:extLst>
        </c:ser>
        <c:ser>
          <c:idx val="1"/>
          <c:order val="1"/>
          <c:tx>
            <c:strRef>
              <c:f>Sheet1!$C$1</c:f>
              <c:strCache>
                <c:ptCount val="1"/>
                <c:pt idx="0">
                  <c:v>Boosted DRV + 2 NRTIs</c:v>
                </c:pt>
              </c:strCache>
            </c:strRef>
          </c:tx>
          <c:spPr>
            <a:solidFill>
              <a:srgbClr val="54737F"/>
            </a:solidFill>
            <a:ln w="6096">
              <a:noFill/>
              <a:prstDash val="solid"/>
            </a:ln>
            <a:effectLst/>
            <a:scene3d>
              <a:camera prst="orthographicFront"/>
              <a:lightRig rig="threePt" dir="t"/>
            </a:scene3d>
            <a:sp3d>
              <a:bevelT/>
            </a:sp3d>
          </c:spPr>
          <c:invertIfNegative val="0"/>
          <c:dPt>
            <c:idx val="0"/>
            <c:invertIfNegative val="0"/>
            <c:bubble3D val="0"/>
            <c:spPr>
              <a:solidFill>
                <a:srgbClr val="54737F"/>
              </a:solidFill>
              <a:ln w="6096">
                <a:noFill/>
                <a:prstDash val="solid"/>
              </a:ln>
              <a:effectLst/>
              <a:scene3d>
                <a:camera prst="orthographicFront"/>
                <a:lightRig rig="threePt" dir="t"/>
              </a:scene3d>
              <a:sp3d>
                <a:bevelT/>
              </a:sp3d>
            </c:spPr>
            <c:extLst>
              <c:ext xmlns:c16="http://schemas.microsoft.com/office/drawing/2014/chart" uri="{C3380CC4-5D6E-409C-BE32-E72D297353CC}">
                <c16:uniqueId val="{00000001-1642-7A4D-A017-3591DDFEB7A5}"/>
              </c:ext>
            </c:extLst>
          </c:dPt>
          <c:dLbls>
            <c:dLbl>
              <c:idx val="0"/>
              <c:numFmt formatCode="0" sourceLinked="0"/>
              <c:spPr>
                <a:solidFill>
                  <a:srgbClr val="FFFFFF">
                    <a:alpha val="50000"/>
                  </a:srgbClr>
                </a:solidFill>
                <a:ln w="12191">
                  <a:noFill/>
                </a:ln>
              </c:spPr>
              <c:txPr>
                <a:bodyPr wrap="square" lIns="38100" tIns="19050" rIns="38100" bIns="19050" anchor="ctr">
                  <a:spAutoFit/>
                </a:bodyPr>
                <a:lstStyle/>
                <a:p>
                  <a:pPr>
                    <a:defRPr sz="1800" b="0" i="0" u="none" strike="noStrike" baseline="0">
                      <a:solidFill>
                        <a:srgbClr val="000000"/>
                      </a:solidFill>
                      <a:latin typeface="Arial"/>
                      <a:ea typeface="Arial"/>
                      <a:cs typeface="Aria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1642-7A4D-A017-3591DDFEB7A5}"/>
                </c:ext>
              </c:extLst>
            </c:dLbl>
            <c:spPr>
              <a:solidFill>
                <a:srgbClr val="FFFFFF">
                  <a:alpha val="50000"/>
                </a:srgbClr>
              </a:solidFill>
              <a:ln w="12191">
                <a:noFill/>
              </a:ln>
            </c:spPr>
            <c:txPr>
              <a:bodyPr wrap="square" lIns="38100" tIns="19050" rIns="38100" bIns="19050" anchor="ctr">
                <a:spAutoFit/>
              </a:bodyPr>
              <a:lstStyle/>
              <a:p>
                <a:pPr>
                  <a:defRPr sz="1600" b="0" i="0" u="none" strike="noStrike" baseline="0">
                    <a:solidFill>
                      <a:srgbClr val="000000"/>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0.0</c:formatCode>
                <c:ptCount val="1"/>
                <c:pt idx="0">
                  <c:v>87.9</c:v>
                </c:pt>
              </c:numCache>
            </c:numRef>
          </c:val>
          <c:extLst>
            <c:ext xmlns:c16="http://schemas.microsoft.com/office/drawing/2014/chart" uri="{C3380CC4-5D6E-409C-BE32-E72D297353CC}">
              <c16:uniqueId val="{00000002-1642-7A4D-A017-3591DDFEB7A5}"/>
            </c:ext>
          </c:extLst>
        </c:ser>
        <c:dLbls>
          <c:showLegendKey val="0"/>
          <c:showVal val="0"/>
          <c:showCatName val="0"/>
          <c:showSerName val="0"/>
          <c:showPercent val="0"/>
          <c:showBubbleSize val="0"/>
        </c:dLbls>
        <c:gapWidth val="250"/>
        <c:overlap val="-100"/>
        <c:axId val="-2043870568"/>
        <c:axId val="-2043791928"/>
      </c:barChart>
      <c:catAx>
        <c:axId val="-2043870568"/>
        <c:scaling>
          <c:orientation val="minMax"/>
        </c:scaling>
        <c:delete val="1"/>
        <c:axPos val="b"/>
        <c:numFmt formatCode="General" sourceLinked="1"/>
        <c:majorTickMark val="out"/>
        <c:minorTickMark val="none"/>
        <c:tickLblPos val="nextTo"/>
        <c:crossAx val="-2043791928"/>
        <c:crosses val="autoZero"/>
        <c:auto val="1"/>
        <c:lblAlgn val="ctr"/>
        <c:lblOffset val="100"/>
        <c:noMultiLvlLbl val="0"/>
      </c:catAx>
      <c:valAx>
        <c:axId val="-2043791928"/>
        <c:scaling>
          <c:orientation val="minMax"/>
          <c:max val="100"/>
          <c:min val="0"/>
        </c:scaling>
        <c:delete val="0"/>
        <c:axPos val="l"/>
        <c:title>
          <c:tx>
            <c:rich>
              <a:bodyPr/>
              <a:lstStyle/>
              <a:p>
                <a:pPr>
                  <a:defRPr sz="1600" b="1" i="0" u="none" strike="noStrike" baseline="0">
                    <a:solidFill>
                      <a:srgbClr val="000000"/>
                    </a:solidFill>
                    <a:latin typeface="Arial"/>
                    <a:ea typeface="Arial"/>
                    <a:cs typeface="Arial"/>
                  </a:defRPr>
                </a:pPr>
                <a:r>
                  <a:rPr lang="en-US" sz="1600"/>
                  <a:t>HIV RNA &lt;50 copies/mL (%)</a:t>
                </a:r>
              </a:p>
            </c:rich>
          </c:tx>
          <c:layout>
            <c:manualLayout>
              <c:xMode val="edge"/>
              <c:yMode val="edge"/>
              <c:x val="1.54320987654321E-3"/>
              <c:y val="0.14678615082861901"/>
            </c:manualLayout>
          </c:layout>
          <c:overlay val="0"/>
          <c:spPr>
            <a:noFill/>
            <a:ln w="12191">
              <a:noFill/>
            </a:ln>
          </c:spPr>
        </c:title>
        <c:numFmt formatCode="0" sourceLinked="0"/>
        <c:majorTickMark val="out"/>
        <c:minorTickMark val="none"/>
        <c:tickLblPos val="nextTo"/>
        <c:spPr>
          <a:ln w="12700">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2043870568"/>
        <c:crosses val="autoZero"/>
        <c:crossBetween val="between"/>
        <c:majorUnit val="20"/>
        <c:minorUnit val="20"/>
      </c:valAx>
      <c:spPr>
        <a:solidFill>
          <a:srgbClr val="E6EBF2"/>
        </a:solidFill>
        <a:ln w="12700">
          <a:solidFill>
            <a:srgbClr val="000000"/>
          </a:solidFill>
          <a:prstDash val="solid"/>
        </a:ln>
      </c:spPr>
    </c:plotArea>
    <c:legend>
      <c:legendPos val="t"/>
      <c:layout>
        <c:manualLayout>
          <c:xMode val="edge"/>
          <c:yMode val="edge"/>
          <c:x val="0.17777947895401963"/>
          <c:y val="1.5857392825896776E-3"/>
          <c:w val="0.71851511616603481"/>
          <c:h val="8.5643970047282497E-2"/>
        </c:manualLayout>
      </c:layout>
      <c:overlay val="0"/>
      <c:txPr>
        <a:bodyPr/>
        <a:lstStyle/>
        <a:p>
          <a:pPr>
            <a:defRPr sz="1800"/>
          </a:pPr>
          <a:endParaRPr lang="en-US"/>
        </a:p>
      </c:txPr>
    </c:legend>
    <c:plotVisOnly val="1"/>
    <c:dispBlanksAs val="gap"/>
    <c:showDLblsOverMax val="0"/>
  </c:chart>
  <c:spPr>
    <a:noFill/>
    <a:ln>
      <a:noFill/>
    </a:ln>
  </c:spPr>
  <c:txPr>
    <a:bodyPr/>
    <a:lstStyle/>
    <a:p>
      <a:pPr>
        <a:defRPr sz="864"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39651668673101"/>
          <c:y val="0.112812017986181"/>
          <c:w val="0.83457549573196199"/>
          <c:h val="0.759338527783748"/>
        </c:manualLayout>
      </c:layout>
      <c:barChart>
        <c:barDir val="col"/>
        <c:grouping val="clustered"/>
        <c:varyColors val="0"/>
        <c:ser>
          <c:idx val="0"/>
          <c:order val="0"/>
          <c:tx>
            <c:strRef>
              <c:f>Sheet1!$B$1</c:f>
              <c:strCache>
                <c:ptCount val="1"/>
                <c:pt idx="0">
                  <c:v>Boosted DRV + DTG</c:v>
                </c:pt>
              </c:strCache>
            </c:strRef>
          </c:tx>
          <c:spPr>
            <a:solidFill>
              <a:srgbClr val="6E4B7D"/>
            </a:solidFill>
            <a:ln w="12700" cmpd="sng">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Sheet1!$B$2:$B$5</c:f>
              <c:numCache>
                <c:formatCode>0.0</c:formatCode>
                <c:ptCount val="4"/>
                <c:pt idx="0">
                  <c:v>20</c:v>
                </c:pt>
                <c:pt idx="1">
                  <c:v>13.3</c:v>
                </c:pt>
                <c:pt idx="2">
                  <c:v>4.9000000000000004</c:v>
                </c:pt>
                <c:pt idx="3">
                  <c:v>12.5</c:v>
                </c:pt>
              </c:numCache>
            </c:numRef>
          </c:val>
          <c:extLst>
            <c:ext xmlns:c16="http://schemas.microsoft.com/office/drawing/2014/chart" uri="{C3380CC4-5D6E-409C-BE32-E72D297353CC}">
              <c16:uniqueId val="{00000000-873D-874D-A8A8-D83963A46FAF}"/>
            </c:ext>
          </c:extLst>
        </c:ser>
        <c:ser>
          <c:idx val="1"/>
          <c:order val="1"/>
          <c:tx>
            <c:strRef>
              <c:f>Sheet1!$C$1</c:f>
              <c:strCache>
                <c:ptCount val="1"/>
                <c:pt idx="0">
                  <c:v>Boosted DRV + 2 NRTIs</c:v>
                </c:pt>
              </c:strCache>
            </c:strRef>
          </c:tx>
          <c:spPr>
            <a:solidFill>
              <a:srgbClr val="54737F"/>
            </a:solidFill>
            <a:ln w="12700" cmpd="sng">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Sheet1!$C$2:$C$5</c:f>
              <c:numCache>
                <c:formatCode>0.0</c:formatCode>
                <c:ptCount val="4"/>
                <c:pt idx="0">
                  <c:v>0</c:v>
                </c:pt>
                <c:pt idx="1">
                  <c:v>0</c:v>
                </c:pt>
                <c:pt idx="2">
                  <c:v>-1</c:v>
                </c:pt>
                <c:pt idx="3">
                  <c:v>11</c:v>
                </c:pt>
              </c:numCache>
            </c:numRef>
          </c:val>
          <c:extLst>
            <c:ext xmlns:c16="http://schemas.microsoft.com/office/drawing/2014/chart" uri="{C3380CC4-5D6E-409C-BE32-E72D297353CC}">
              <c16:uniqueId val="{00000001-873D-874D-A8A8-D83963A46FAF}"/>
            </c:ext>
          </c:extLst>
        </c:ser>
        <c:dLbls>
          <c:showLegendKey val="0"/>
          <c:showVal val="1"/>
          <c:showCatName val="0"/>
          <c:showSerName val="0"/>
          <c:showPercent val="0"/>
          <c:showBubbleSize val="0"/>
        </c:dLbls>
        <c:gapWidth val="80"/>
        <c:axId val="-2019890952"/>
        <c:axId val="-2019874376"/>
      </c:barChart>
      <c:catAx>
        <c:axId val="-2019890952"/>
        <c:scaling>
          <c:orientation val="minMax"/>
        </c:scaling>
        <c:delete val="0"/>
        <c:axPos val="b"/>
        <c:numFmt formatCode="General" sourceLinked="0"/>
        <c:majorTickMark val="out"/>
        <c:minorTickMark val="none"/>
        <c:tickLblPos val="low"/>
        <c:spPr>
          <a:ln w="12700" cap="flat" cmpd="sng" algn="ctr">
            <a:solidFill>
              <a:prstClr val="black"/>
            </a:solidFill>
            <a:prstDash val="solid"/>
            <a:round/>
            <a:headEnd type="none" w="med" len="med"/>
            <a:tailEnd type="none" w="med" len="med"/>
          </a:ln>
        </c:spPr>
        <c:txPr>
          <a:bodyPr/>
          <a:lstStyle/>
          <a:p>
            <a:pPr>
              <a:defRPr sz="1800" b="0" i="0"/>
            </a:pPr>
            <a:endParaRPr lang="en-US"/>
          </a:p>
        </c:txPr>
        <c:crossAx val="-2019874376"/>
        <c:crosses val="autoZero"/>
        <c:auto val="1"/>
        <c:lblAlgn val="ctr"/>
        <c:lblOffset val="1"/>
        <c:tickLblSkip val="1"/>
        <c:tickMarkSkip val="1"/>
        <c:noMultiLvlLbl val="0"/>
      </c:catAx>
      <c:valAx>
        <c:axId val="-2019874376"/>
        <c:scaling>
          <c:orientation val="minMax"/>
          <c:max val="30"/>
          <c:min val="-10"/>
        </c:scaling>
        <c:delete val="0"/>
        <c:axPos val="l"/>
        <c:title>
          <c:tx>
            <c:rich>
              <a:bodyPr/>
              <a:lstStyle/>
              <a:p>
                <a:pPr>
                  <a:defRPr sz="1800"/>
                </a:pPr>
                <a:r>
                  <a:rPr lang="en-US" sz="1600" dirty="0"/>
                  <a:t>Absolute</a:t>
                </a:r>
                <a:r>
                  <a:rPr lang="en-US" sz="1600" baseline="0" dirty="0"/>
                  <a:t> change from baseline (median)</a:t>
                </a:r>
                <a:endParaRPr lang="en-US" sz="1600" dirty="0"/>
              </a:p>
            </c:rich>
          </c:tx>
          <c:layout>
            <c:manualLayout>
              <c:xMode val="edge"/>
              <c:yMode val="edge"/>
              <c:x val="2.6356908226499401E-2"/>
              <c:y val="0.16658173578706101"/>
            </c:manualLayout>
          </c:layout>
          <c:overlay val="0"/>
        </c:title>
        <c:numFmt formatCode="0" sourceLinked="0"/>
        <c:majorTickMark val="out"/>
        <c:minorTickMark val="none"/>
        <c:tickLblPos val="nextTo"/>
        <c:spPr>
          <a:ln w="12700" cmpd="sng">
            <a:solidFill>
              <a:srgbClr val="000000"/>
            </a:solidFill>
          </a:ln>
        </c:spPr>
        <c:txPr>
          <a:bodyPr/>
          <a:lstStyle/>
          <a:p>
            <a:pPr>
              <a:defRPr sz="1600"/>
            </a:pPr>
            <a:endParaRPr lang="en-US"/>
          </a:p>
        </c:txPr>
        <c:crossAx val="-2019890952"/>
        <c:crosses val="autoZero"/>
        <c:crossBetween val="between"/>
        <c:majorUnit val="10"/>
        <c:minorUnit val="5"/>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31235500093750757"/>
          <c:y val="1.7082422976745101E-2"/>
          <c:w val="0.66647250164470262"/>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8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22945780426101"/>
          <c:y val="9.9155293088363905E-2"/>
          <c:w val="0.84253410891206204"/>
          <c:h val="0.72966163604549406"/>
        </c:manualLayout>
      </c:layout>
      <c:barChart>
        <c:barDir val="col"/>
        <c:grouping val="clustered"/>
        <c:varyColors val="0"/>
        <c:ser>
          <c:idx val="0"/>
          <c:order val="0"/>
          <c:tx>
            <c:strRef>
              <c:f>Sheet1!$B$1</c:f>
              <c:strCache>
                <c:ptCount val="1"/>
                <c:pt idx="0">
                  <c:v>Dolutegravir + 2NRTIs</c:v>
                </c:pt>
              </c:strCache>
            </c:strRef>
          </c:tx>
          <c:spPr>
            <a:solidFill>
              <a:srgbClr val="326496"/>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c:formatCode>
                <c:ptCount val="3"/>
                <c:pt idx="0">
                  <c:v>88</c:v>
                </c:pt>
                <c:pt idx="1">
                  <c:v>90</c:v>
                </c:pt>
                <c:pt idx="2">
                  <c:v>82</c:v>
                </c:pt>
              </c:numCache>
            </c:numRef>
          </c:val>
          <c:extLst>
            <c:ext xmlns:c16="http://schemas.microsoft.com/office/drawing/2014/chart" uri="{C3380CC4-5D6E-409C-BE32-E72D297353CC}">
              <c16:uniqueId val="{00000000-F889-3440-9AB7-6BB66F5BBABF}"/>
            </c:ext>
          </c:extLst>
        </c:ser>
        <c:ser>
          <c:idx val="1"/>
          <c:order val="1"/>
          <c:tx>
            <c:strRef>
              <c:f>Sheet1!$C$1</c:f>
              <c:strCache>
                <c:ptCount val="1"/>
                <c:pt idx="0">
                  <c:v>Raltegravir + 2NRTIs</c:v>
                </c:pt>
              </c:strCache>
            </c:strRef>
          </c:tx>
          <c:spPr>
            <a:solidFill>
              <a:srgbClr val="718E25"/>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F889-3440-9AB7-6BB66F5BBABF}"/>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c:formatCode>
                <c:ptCount val="3"/>
                <c:pt idx="0">
                  <c:v>85</c:v>
                </c:pt>
                <c:pt idx="1">
                  <c:v>89</c:v>
                </c:pt>
                <c:pt idx="2">
                  <c:v>75</c:v>
                </c:pt>
              </c:numCache>
            </c:numRef>
          </c:val>
          <c:extLst>
            <c:ext xmlns:c16="http://schemas.microsoft.com/office/drawing/2014/chart" uri="{C3380CC4-5D6E-409C-BE32-E72D297353CC}">
              <c16:uniqueId val="{00000002-F889-3440-9AB7-6BB66F5BBABF}"/>
            </c:ext>
          </c:extLst>
        </c:ser>
        <c:dLbls>
          <c:showLegendKey val="0"/>
          <c:showVal val="1"/>
          <c:showCatName val="0"/>
          <c:showSerName val="0"/>
          <c:showPercent val="0"/>
          <c:showBubbleSize val="0"/>
        </c:dLbls>
        <c:gapWidth val="100"/>
        <c:axId val="-2104325224"/>
        <c:axId val="-2104295176"/>
      </c:barChart>
      <c:catAx>
        <c:axId val="-2104325224"/>
        <c:scaling>
          <c:orientation val="minMax"/>
        </c:scaling>
        <c:delete val="0"/>
        <c:axPos val="b"/>
        <c:title>
          <c:tx>
            <c:rich>
              <a:bodyPr/>
              <a:lstStyle/>
              <a:p>
                <a:pPr>
                  <a:defRPr sz="1600"/>
                </a:pPr>
                <a:r>
                  <a:rPr lang="en-US" sz="1600" dirty="0"/>
                  <a:t>Baseline HIV RNA Level</a:t>
                </a:r>
              </a:p>
            </c:rich>
          </c:tx>
          <c:layout>
            <c:manualLayout>
              <c:xMode val="edge"/>
              <c:yMode val="edge"/>
              <c:x val="0.41060934950698702"/>
              <c:y val="0.91556124234470704"/>
            </c:manualLayout>
          </c:layout>
          <c:overlay val="0"/>
        </c:title>
        <c:numFmt formatCode="General" sourceLinked="0"/>
        <c:majorTickMark val="out"/>
        <c:minorTickMark val="none"/>
        <c:tickLblPos val="nextTo"/>
        <c:spPr>
          <a:ln w="12700" cmpd="sng">
            <a:solidFill>
              <a:srgbClr val="000000"/>
            </a:solidFill>
          </a:ln>
        </c:spPr>
        <c:txPr>
          <a:bodyPr/>
          <a:lstStyle/>
          <a:p>
            <a:pPr>
              <a:defRPr sz="1600"/>
            </a:pPr>
            <a:endParaRPr lang="en-US"/>
          </a:p>
        </c:txPr>
        <c:crossAx val="-2104295176"/>
        <c:crosses val="autoZero"/>
        <c:auto val="1"/>
        <c:lblAlgn val="ctr"/>
        <c:lblOffset val="1"/>
        <c:tickLblSkip val="1"/>
        <c:tickMarkSkip val="1"/>
        <c:noMultiLvlLbl val="0"/>
      </c:catAx>
      <c:valAx>
        <c:axId val="-2104295176"/>
        <c:scaling>
          <c:orientation val="minMax"/>
          <c:max val="100"/>
          <c:min val="0"/>
        </c:scaling>
        <c:delete val="0"/>
        <c:axPos val="l"/>
        <c:title>
          <c:tx>
            <c:rich>
              <a:bodyPr/>
              <a:lstStyle/>
              <a:p>
                <a:pPr>
                  <a:defRPr sz="1600"/>
                </a:pPr>
                <a:r>
                  <a:rPr lang="en-US" sz="1600" dirty="0"/>
                  <a:t>HIV RNA &lt;50 copies/mL</a:t>
                </a:r>
                <a:r>
                  <a:rPr lang="en-US" sz="1600" baseline="0" dirty="0"/>
                  <a:t> (%)</a:t>
                </a:r>
                <a:endParaRPr lang="en-US" sz="1600" dirty="0"/>
              </a:p>
            </c:rich>
          </c:tx>
          <c:layout>
            <c:manualLayout>
              <c:xMode val="edge"/>
              <c:yMode val="edge"/>
              <c:x val="1.3962781679317099E-4"/>
              <c:y val="0.14462029746281699"/>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210432522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34024112640125598"/>
          <c:y val="1.33158355205599E-3"/>
          <c:w val="0.63374187455539999"/>
          <c:h val="8.3052712160979897E-2"/>
        </c:manualLayout>
      </c:layout>
      <c:overlay val="0"/>
      <c:spPr>
        <a:noFill/>
      </c:spPr>
      <c:txPr>
        <a:bodyPr/>
        <a:lstStyle/>
        <a:p>
          <a:pPr>
            <a:defRPr sz="18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7745994560597"/>
          <c:y val="4.926039303879827E-2"/>
          <c:w val="0.82601761556664899"/>
          <c:h val="0.84446105206350441"/>
        </c:manualLayout>
      </c:layout>
      <c:barChart>
        <c:barDir val="col"/>
        <c:grouping val="clustered"/>
        <c:varyColors val="0"/>
        <c:ser>
          <c:idx val="0"/>
          <c:order val="0"/>
          <c:tx>
            <c:strRef>
              <c:f>Sheet1!$B$1</c:f>
              <c:strCache>
                <c:ptCount val="1"/>
                <c:pt idx="0">
                  <c:v>Column1</c:v>
                </c:pt>
              </c:strCache>
            </c:strRef>
          </c:tx>
          <c:spPr>
            <a:solidFill>
              <a:schemeClr val="accent4"/>
            </a:solidFill>
            <a:ln w="12700" cmpd="sng">
              <a:noFill/>
            </a:ln>
            <a:effectLst/>
            <a:scene3d>
              <a:camera prst="orthographicFront"/>
              <a:lightRig rig="threePt" dir="t"/>
            </a:scene3d>
            <a:sp3d>
              <a:bevelT/>
            </a:sp3d>
          </c:spPr>
          <c:invertIfNegative val="0"/>
          <c:dPt>
            <c:idx val="1"/>
            <c:invertIfNegative val="0"/>
            <c:bubble3D val="0"/>
            <c:spPr>
              <a:solidFill>
                <a:srgbClr val="54737F"/>
              </a:solidFill>
              <a:ln w="12700" cmpd="sng">
                <a:noFill/>
              </a:ln>
              <a:effectLst/>
              <a:scene3d>
                <a:camera prst="orthographicFront"/>
                <a:lightRig rig="threePt" dir="t"/>
              </a:scene3d>
              <a:sp3d>
                <a:bevelT/>
              </a:sp3d>
            </c:spPr>
            <c:extLst>
              <c:ext xmlns:c16="http://schemas.microsoft.com/office/drawing/2014/chart" uri="{C3380CC4-5D6E-409C-BE32-E72D297353CC}">
                <c16:uniqueId val="{00000000-68AE-5E44-A473-2568AC1A0A3A}"/>
              </c:ext>
            </c:extLst>
          </c:dPt>
          <c:dLbls>
            <c:spPr>
              <a:solidFill>
                <a:schemeClr val="bg1">
                  <a:alpha val="50000"/>
                </a:schemeClr>
              </a:solidFill>
            </c:spPr>
            <c:txPr>
              <a:bodyPr/>
              <a:lstStyle/>
              <a:p>
                <a:pPr>
                  <a:defRPr sz="18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Dolutegravir + 2 NRTI's</c:v>
                </c:pt>
                <c:pt idx="1">
                  <c:v>Ritonavir-Boosted PI + 2 NRTI's</c:v>
                </c:pt>
              </c:strCache>
            </c:strRef>
          </c:cat>
          <c:val>
            <c:numRef>
              <c:f>Sheet1!$B$2:$B$3</c:f>
              <c:numCache>
                <c:formatCode>0.0</c:formatCode>
                <c:ptCount val="2"/>
                <c:pt idx="0">
                  <c:v>93.1</c:v>
                </c:pt>
                <c:pt idx="1">
                  <c:v>95.2</c:v>
                </c:pt>
              </c:numCache>
            </c:numRef>
          </c:val>
          <c:extLst>
            <c:ext xmlns:c16="http://schemas.microsoft.com/office/drawing/2014/chart" uri="{C3380CC4-5D6E-409C-BE32-E72D297353CC}">
              <c16:uniqueId val="{00000001-8822-9C46-916F-ED381891CB8E}"/>
            </c:ext>
          </c:extLst>
        </c:ser>
        <c:dLbls>
          <c:showLegendKey val="0"/>
          <c:showVal val="1"/>
          <c:showCatName val="0"/>
          <c:showSerName val="0"/>
          <c:showPercent val="0"/>
          <c:showBubbleSize val="0"/>
        </c:dLbls>
        <c:gapWidth val="150"/>
        <c:axId val="1858603768"/>
        <c:axId val="1883250664"/>
      </c:barChart>
      <c:catAx>
        <c:axId val="1858603768"/>
        <c:scaling>
          <c:orientation val="minMax"/>
        </c:scaling>
        <c:delete val="0"/>
        <c:axPos val="b"/>
        <c:numFmt formatCode="General" sourceLinked="0"/>
        <c:majorTickMark val="out"/>
        <c:minorTickMark val="none"/>
        <c:tickLblPos val="nextTo"/>
        <c:spPr>
          <a:ln w="12700" cap="flat" cmpd="sng" algn="ctr">
            <a:solidFill>
              <a:srgbClr val="000000"/>
            </a:solidFill>
            <a:prstDash val="solid"/>
            <a:round/>
            <a:headEnd type="none" w="med" len="med"/>
            <a:tailEnd type="none" w="med" len="med"/>
          </a:ln>
        </c:spPr>
        <c:txPr>
          <a:bodyPr/>
          <a:lstStyle/>
          <a:p>
            <a:pPr>
              <a:defRPr sz="1800"/>
            </a:pPr>
            <a:endParaRPr lang="en-US"/>
          </a:p>
        </c:txPr>
        <c:crossAx val="1883250664"/>
        <c:crosses val="autoZero"/>
        <c:auto val="1"/>
        <c:lblAlgn val="ctr"/>
        <c:lblOffset val="1"/>
        <c:tickLblSkip val="1"/>
        <c:tickMarkSkip val="1"/>
        <c:noMultiLvlLbl val="0"/>
      </c:catAx>
      <c:valAx>
        <c:axId val="1883250664"/>
        <c:scaling>
          <c:orientation val="minMax"/>
          <c:max val="100"/>
          <c:min val="0"/>
        </c:scaling>
        <c:delete val="0"/>
        <c:axPos val="l"/>
        <c:title>
          <c:tx>
            <c:rich>
              <a:bodyPr/>
              <a:lstStyle/>
              <a:p>
                <a:pPr>
                  <a:defRPr sz="1800"/>
                </a:pPr>
                <a:r>
                  <a:rPr lang="en-US" sz="1800" dirty="0"/>
                  <a:t>HIV RNA &lt;50 copies/mL (%)</a:t>
                </a:r>
              </a:p>
            </c:rich>
          </c:tx>
          <c:layout>
            <c:manualLayout>
              <c:xMode val="edge"/>
              <c:yMode val="edge"/>
              <c:x val="5.9951881014873145E-3"/>
              <c:y val="9.8713723019909785E-2"/>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1858603768"/>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39651668673101"/>
          <c:y val="0.112812017986181"/>
          <c:w val="0.83457549573196199"/>
          <c:h val="0.759338527783748"/>
        </c:manualLayout>
      </c:layout>
      <c:barChart>
        <c:barDir val="col"/>
        <c:grouping val="clustered"/>
        <c:varyColors val="0"/>
        <c:ser>
          <c:idx val="0"/>
          <c:order val="0"/>
          <c:tx>
            <c:strRef>
              <c:f>Sheet1!$B$1</c:f>
              <c:strCache>
                <c:ptCount val="1"/>
                <c:pt idx="0">
                  <c:v>Dolutegravir + 2 NRTI's</c:v>
                </c:pt>
              </c:strCache>
            </c:strRef>
          </c:tx>
          <c:spPr>
            <a:solidFill>
              <a:srgbClr val="6E4B7D"/>
            </a:solidFill>
            <a:ln w="12700" cmpd="sng">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Sheet1!$B$2:$B$5</c:f>
              <c:numCache>
                <c:formatCode>0.0</c:formatCode>
                <c:ptCount val="4"/>
                <c:pt idx="0">
                  <c:v>-8.6999999999999993</c:v>
                </c:pt>
                <c:pt idx="1">
                  <c:v>-7.7</c:v>
                </c:pt>
                <c:pt idx="2">
                  <c:v>1.1000000000000001</c:v>
                </c:pt>
                <c:pt idx="3">
                  <c:v>-18.399999999999999</c:v>
                </c:pt>
              </c:numCache>
            </c:numRef>
          </c:val>
          <c:extLst>
            <c:ext xmlns:c16="http://schemas.microsoft.com/office/drawing/2014/chart" uri="{C3380CC4-5D6E-409C-BE32-E72D297353CC}">
              <c16:uniqueId val="{00000000-FCA9-7843-9C94-F741D83E124B}"/>
            </c:ext>
          </c:extLst>
        </c:ser>
        <c:ser>
          <c:idx val="1"/>
          <c:order val="1"/>
          <c:tx>
            <c:strRef>
              <c:f>Sheet1!$C$1</c:f>
              <c:strCache>
                <c:ptCount val="1"/>
                <c:pt idx="0">
                  <c:v>Ritonavir-Boosted PI + 2 NRTI's</c:v>
                </c:pt>
              </c:strCache>
            </c:strRef>
          </c:tx>
          <c:spPr>
            <a:solidFill>
              <a:srgbClr val="676767"/>
            </a:solidFill>
            <a:ln w="12700" cmpd="sng">
              <a:noFill/>
            </a:ln>
            <a:effectLst/>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Cholesterol</c:v>
                </c:pt>
                <c:pt idx="1">
                  <c:v>LDL </c:v>
                </c:pt>
                <c:pt idx="2">
                  <c:v>HDL </c:v>
                </c:pt>
                <c:pt idx="3">
                  <c:v>Triglycerides</c:v>
                </c:pt>
              </c:strCache>
            </c:strRef>
          </c:cat>
          <c:val>
            <c:numRef>
              <c:f>Sheet1!$C$2:$C$5</c:f>
              <c:numCache>
                <c:formatCode>0.0</c:formatCode>
                <c:ptCount val="4"/>
                <c:pt idx="0">
                  <c:v>0.7</c:v>
                </c:pt>
                <c:pt idx="1">
                  <c:v>2</c:v>
                </c:pt>
                <c:pt idx="2">
                  <c:v>2.5</c:v>
                </c:pt>
                <c:pt idx="3">
                  <c:v>4.2</c:v>
                </c:pt>
              </c:numCache>
            </c:numRef>
          </c:val>
          <c:extLst>
            <c:ext xmlns:c16="http://schemas.microsoft.com/office/drawing/2014/chart" uri="{C3380CC4-5D6E-409C-BE32-E72D297353CC}">
              <c16:uniqueId val="{00000001-FCA9-7843-9C94-F741D83E124B}"/>
            </c:ext>
          </c:extLst>
        </c:ser>
        <c:dLbls>
          <c:showLegendKey val="0"/>
          <c:showVal val="1"/>
          <c:showCatName val="0"/>
          <c:showSerName val="0"/>
          <c:showPercent val="0"/>
          <c:showBubbleSize val="0"/>
        </c:dLbls>
        <c:gapWidth val="125"/>
        <c:axId val="-2019890952"/>
        <c:axId val="-2019874376"/>
      </c:barChart>
      <c:catAx>
        <c:axId val="-2019890952"/>
        <c:scaling>
          <c:orientation val="minMax"/>
        </c:scaling>
        <c:delete val="0"/>
        <c:axPos val="b"/>
        <c:numFmt formatCode="General" sourceLinked="0"/>
        <c:majorTickMark val="out"/>
        <c:minorTickMark val="none"/>
        <c:tickLblPos val="low"/>
        <c:spPr>
          <a:ln w="12700" cap="flat" cmpd="sng" algn="ctr">
            <a:solidFill>
              <a:prstClr val="black"/>
            </a:solidFill>
            <a:prstDash val="solid"/>
            <a:round/>
            <a:headEnd type="none" w="med" len="med"/>
            <a:tailEnd type="none" w="med" len="med"/>
          </a:ln>
        </c:spPr>
        <c:txPr>
          <a:bodyPr/>
          <a:lstStyle/>
          <a:p>
            <a:pPr>
              <a:defRPr sz="1600" b="0" i="0"/>
            </a:pPr>
            <a:endParaRPr lang="en-US"/>
          </a:p>
        </c:txPr>
        <c:crossAx val="-2019874376"/>
        <c:crosses val="autoZero"/>
        <c:auto val="1"/>
        <c:lblAlgn val="ctr"/>
        <c:lblOffset val="1"/>
        <c:tickLblSkip val="1"/>
        <c:tickMarkSkip val="1"/>
        <c:noMultiLvlLbl val="0"/>
      </c:catAx>
      <c:valAx>
        <c:axId val="-2019874376"/>
        <c:scaling>
          <c:orientation val="minMax"/>
          <c:max val="15"/>
          <c:min val="-25"/>
        </c:scaling>
        <c:delete val="0"/>
        <c:axPos val="l"/>
        <c:title>
          <c:tx>
            <c:rich>
              <a:bodyPr/>
              <a:lstStyle/>
              <a:p>
                <a:pPr>
                  <a:defRPr sz="1800"/>
                </a:pPr>
                <a:r>
                  <a:rPr lang="en-US" sz="1600" dirty="0"/>
                  <a:t>Mean Percentage Change</a:t>
                </a:r>
              </a:p>
            </c:rich>
          </c:tx>
          <c:layout>
            <c:manualLayout>
              <c:xMode val="edge"/>
              <c:yMode val="edge"/>
              <c:x val="2.6356908226499401E-2"/>
              <c:y val="0.16658173578706101"/>
            </c:manualLayout>
          </c:layout>
          <c:overlay val="0"/>
        </c:title>
        <c:numFmt formatCode="0" sourceLinked="0"/>
        <c:majorTickMark val="out"/>
        <c:minorTickMark val="none"/>
        <c:tickLblPos val="nextTo"/>
        <c:spPr>
          <a:ln w="12700" cmpd="sng">
            <a:solidFill>
              <a:srgbClr val="000000"/>
            </a:solidFill>
          </a:ln>
        </c:spPr>
        <c:txPr>
          <a:bodyPr/>
          <a:lstStyle/>
          <a:p>
            <a:pPr>
              <a:defRPr sz="1600"/>
            </a:pPr>
            <a:endParaRPr lang="en-US"/>
          </a:p>
        </c:txPr>
        <c:crossAx val="-2019890952"/>
        <c:crosses val="autoZero"/>
        <c:crossBetween val="between"/>
        <c:majorUnit val="10"/>
        <c:minorUnit val="5"/>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23741460823443541"/>
          <c:y val="1.7082422976745101E-2"/>
          <c:w val="0.74141289434777458"/>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6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82869616990239003"/>
        </c:manualLayout>
      </c:layout>
      <c:barChart>
        <c:barDir val="col"/>
        <c:grouping val="clustered"/>
        <c:varyColors val="0"/>
        <c:ser>
          <c:idx val="0"/>
          <c:order val="0"/>
          <c:tx>
            <c:strRef>
              <c:f>Sheet1!$B$1</c:f>
              <c:strCache>
                <c:ptCount val="1"/>
                <c:pt idx="0">
                  <c:v>Dolutegravir Monotherapy (n=50*)</c:v>
                </c:pt>
              </c:strCache>
            </c:strRef>
          </c:tx>
          <c:spPr>
            <a:solidFill>
              <a:schemeClr val="accent4"/>
            </a:solidFill>
            <a:ln w="12700">
              <a:noFill/>
            </a:ln>
            <a:effectLst/>
            <a:scene3d>
              <a:camera prst="orthographicFront"/>
              <a:lightRig rig="threePt" dir="t"/>
            </a:scene3d>
            <a:sp3d>
              <a:bevelT/>
            </a:sp3d>
          </c:spPr>
          <c:invertIfNegative val="0"/>
          <c:dLbls>
            <c:numFmt formatCode="0" sourceLinked="0"/>
            <c:spPr>
              <a:solidFill>
                <a:schemeClr val="bg1">
                  <a:alpha val="50000"/>
                </a:schemeClr>
              </a:solidFill>
            </c:spPr>
            <c:txPr>
              <a:bodyPr/>
              <a:lstStyle/>
              <a:p>
                <a:pPr>
                  <a:defRPr sz="1600">
                    <a:solidFill>
                      <a:srgbClr val="0000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HIV RNA &lt;50</c:v>
                </c:pt>
              </c:strCache>
            </c:strRef>
          </c:cat>
          <c:val>
            <c:numRef>
              <c:f>Sheet1!$B$2:$B$2</c:f>
              <c:numCache>
                <c:formatCode>0.0</c:formatCode>
                <c:ptCount val="1"/>
                <c:pt idx="0">
                  <c:v>98</c:v>
                </c:pt>
              </c:numCache>
            </c:numRef>
          </c:val>
          <c:extLst>
            <c:ext xmlns:c16="http://schemas.microsoft.com/office/drawing/2014/chart" uri="{C3380CC4-5D6E-409C-BE32-E72D297353CC}">
              <c16:uniqueId val="{00000000-128E-C64E-BB33-49964F062684}"/>
            </c:ext>
          </c:extLst>
        </c:ser>
        <c:ser>
          <c:idx val="1"/>
          <c:order val="1"/>
          <c:tx>
            <c:strRef>
              <c:f>Sheet1!$C$1</c:f>
              <c:strCache>
                <c:ptCount val="1"/>
                <c:pt idx="0">
                  <c:v>3-Drug ART (n=53)</c:v>
                </c:pt>
              </c:strCache>
            </c:strRef>
          </c:tx>
          <c:spPr>
            <a:solidFill>
              <a:srgbClr val="54737F"/>
            </a:solidFill>
            <a:ln w="12700">
              <a:noFill/>
            </a:ln>
            <a:effectLst/>
            <a:scene3d>
              <a:camera prst="orthographicFront"/>
              <a:lightRig rig="threePt" dir="t"/>
            </a:scene3d>
            <a:sp3d>
              <a:bevelT/>
            </a:sp3d>
          </c:spPr>
          <c:invertIfNegative val="0"/>
          <c:dLbls>
            <c:numFmt formatCode="0" sourceLinked="0"/>
            <c:spPr>
              <a:solidFill>
                <a:schemeClr val="bg1">
                  <a:alpha val="50000"/>
                </a:schemeClr>
              </a:solidFill>
            </c:spPr>
            <c:txPr>
              <a:bodyPr/>
              <a:lstStyle/>
              <a:p>
                <a:pPr>
                  <a:defRPr lang="en-US" sz="1600">
                    <a:solidFill>
                      <a:srgbClr val="0000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HIV RNA &lt;50</c:v>
                </c:pt>
              </c:strCache>
            </c:strRef>
          </c:cat>
          <c:val>
            <c:numRef>
              <c:f>Sheet1!$C$2:$C$2</c:f>
              <c:numCache>
                <c:formatCode>0.0</c:formatCode>
                <c:ptCount val="1"/>
                <c:pt idx="0">
                  <c:v>100</c:v>
                </c:pt>
              </c:numCache>
            </c:numRef>
          </c:val>
          <c:extLst>
            <c:ext xmlns:c16="http://schemas.microsoft.com/office/drawing/2014/chart" uri="{C3380CC4-5D6E-409C-BE32-E72D297353CC}">
              <c16:uniqueId val="{00000001-128E-C64E-BB33-49964F062684}"/>
            </c:ext>
          </c:extLst>
        </c:ser>
        <c:dLbls>
          <c:showLegendKey val="0"/>
          <c:showVal val="1"/>
          <c:showCatName val="0"/>
          <c:showSerName val="0"/>
          <c:showPercent val="0"/>
          <c:showBubbleSize val="0"/>
        </c:dLbls>
        <c:gapWidth val="275"/>
        <c:overlap val="-100"/>
        <c:axId val="-2068391624"/>
        <c:axId val="-2068706504"/>
      </c:barChart>
      <c:catAx>
        <c:axId val="-2068391624"/>
        <c:scaling>
          <c:orientation val="minMax"/>
        </c:scaling>
        <c:delete val="1"/>
        <c:axPos val="b"/>
        <c:numFmt formatCode="General" sourceLinked="1"/>
        <c:majorTickMark val="out"/>
        <c:minorTickMark val="none"/>
        <c:tickLblPos val="nextTo"/>
        <c:crossAx val="-2068706504"/>
        <c:crosses val="autoZero"/>
        <c:auto val="1"/>
        <c:lblAlgn val="ctr"/>
        <c:lblOffset val="1"/>
        <c:tickLblSkip val="1"/>
        <c:tickMarkSkip val="1"/>
        <c:noMultiLvlLbl val="0"/>
      </c:catAx>
      <c:valAx>
        <c:axId val="-2068706504"/>
        <c:scaling>
          <c:orientation val="minMax"/>
          <c:max val="100"/>
          <c:min val="0"/>
        </c:scaling>
        <c:delete val="0"/>
        <c:axPos val="l"/>
        <c:title>
          <c:tx>
            <c:rich>
              <a:bodyPr/>
              <a:lstStyle/>
              <a:p>
                <a:pPr>
                  <a:defRPr sz="1800" b="1"/>
                </a:pPr>
                <a:r>
                  <a:rPr lang="en-US" sz="1600" b="1" dirty="0"/>
                  <a:t>HIV RNA &lt;200 copies/mL (%)</a:t>
                </a:r>
              </a:p>
            </c:rich>
          </c:tx>
          <c:layout>
            <c:manualLayout>
              <c:xMode val="edge"/>
              <c:yMode val="edge"/>
              <c:x val="9.0816078545737297E-3"/>
              <c:y val="0.17669846672689599"/>
            </c:manualLayout>
          </c:layout>
          <c:overlay val="0"/>
        </c:title>
        <c:numFmt formatCode="General" sourceLinked="0"/>
        <c:majorTickMark val="out"/>
        <c:minorTickMark val="none"/>
        <c:tickLblPos val="nextTo"/>
        <c:spPr>
          <a:ln w="19050">
            <a:solidFill>
              <a:srgbClr val="000000"/>
            </a:solidFill>
          </a:ln>
        </c:spPr>
        <c:txPr>
          <a:bodyPr/>
          <a:lstStyle/>
          <a:p>
            <a:pPr>
              <a:defRPr sz="1600">
                <a:solidFill>
                  <a:srgbClr val="000000"/>
                </a:solidFill>
              </a:defRPr>
            </a:pPr>
            <a:endParaRPr lang="en-US"/>
          </a:p>
        </c:txPr>
        <c:crossAx val="-2068391624"/>
        <c:crosses val="autoZero"/>
        <c:crossBetween val="between"/>
        <c:minorUnit val="20"/>
      </c:valAx>
      <c:spPr>
        <a:solidFill>
          <a:srgbClr val="E6EBF2"/>
        </a:solidFill>
        <a:ln w="19050" cap="flat" cmpd="sng" algn="ctr">
          <a:solidFill>
            <a:srgbClr val="000000"/>
          </a:solidFill>
          <a:prstDash val="solid"/>
          <a:round/>
          <a:headEnd type="none" w="med" len="med"/>
          <a:tailEnd type="none" w="med" len="med"/>
        </a:ln>
        <a:effectLst/>
      </c:spPr>
    </c:plotArea>
    <c:legend>
      <c:legendPos val="t"/>
      <c:layout>
        <c:manualLayout>
          <c:xMode val="edge"/>
          <c:yMode val="edge"/>
          <c:x val="0.26659971323029102"/>
          <c:y val="1.8543358318437099E-2"/>
          <c:w val="0.69655195878292997"/>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84202279029716398"/>
        </c:manualLayout>
      </c:layout>
      <c:barChart>
        <c:barDir val="col"/>
        <c:grouping val="clustered"/>
        <c:varyColors val="0"/>
        <c:ser>
          <c:idx val="0"/>
          <c:order val="0"/>
          <c:tx>
            <c:strRef>
              <c:f>Sheet1!$B$1</c:f>
              <c:strCache>
                <c:ptCount val="1"/>
                <c:pt idx="0">
                  <c:v>Dolutegravir Monotherapy (n = 95)</c:v>
                </c:pt>
              </c:strCache>
            </c:strRef>
          </c:tx>
          <c:spPr>
            <a:solidFill>
              <a:srgbClr val="6E4B7D"/>
            </a:solidFill>
            <a:ln w="12700" cmpd="sng">
              <a:noFill/>
            </a:ln>
            <a:effectLst/>
            <a:scene3d>
              <a:camera prst="orthographicFront"/>
              <a:lightRig rig="threePt" dir="t"/>
            </a:scene3d>
            <a:sp3d>
              <a:bevelT/>
            </a:sp3d>
          </c:spPr>
          <c:invertIfNegative val="0"/>
          <c:dLbls>
            <c:numFmt formatCode="0" sourceLinked="0"/>
            <c:spPr>
              <a:solidFill>
                <a:schemeClr val="bg1">
                  <a:alpha val="50000"/>
                </a:schemeClr>
              </a:solidFill>
            </c:spPr>
            <c:txPr>
              <a:bodyPr/>
              <a:lstStyle/>
              <a:p>
                <a:pPr>
                  <a:defRPr sz="1600">
                    <a:solidFill>
                      <a:srgbClr val="0000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HIV RNA &lt;50</c:v>
                </c:pt>
              </c:strCache>
            </c:strRef>
          </c:cat>
          <c:val>
            <c:numRef>
              <c:f>Sheet1!$B$2:$B$2</c:f>
              <c:numCache>
                <c:formatCode>0.0</c:formatCode>
                <c:ptCount val="1"/>
                <c:pt idx="0">
                  <c:v>92</c:v>
                </c:pt>
              </c:numCache>
            </c:numRef>
          </c:val>
          <c:extLst>
            <c:ext xmlns:c16="http://schemas.microsoft.com/office/drawing/2014/chart" uri="{C3380CC4-5D6E-409C-BE32-E72D297353CC}">
              <c16:uniqueId val="{00000000-47A8-AE4F-92CF-581165B15B8D}"/>
            </c:ext>
          </c:extLst>
        </c:ser>
        <c:ser>
          <c:idx val="1"/>
          <c:order val="1"/>
          <c:tx>
            <c:strRef>
              <c:f>Sheet1!$C$1</c:f>
              <c:strCache>
                <c:ptCount val="1"/>
                <c:pt idx="0">
                  <c:v>Concurrent Controls (n = 152)</c:v>
                </c:pt>
              </c:strCache>
            </c:strRef>
          </c:tx>
          <c:spPr>
            <a:solidFill>
              <a:srgbClr val="968968"/>
            </a:solidFill>
            <a:ln w="12700" cmpd="sng">
              <a:noFill/>
            </a:ln>
            <a:effectLst/>
            <a:scene3d>
              <a:camera prst="orthographicFront"/>
              <a:lightRig rig="threePt" dir="t"/>
            </a:scene3d>
            <a:sp3d>
              <a:bevelT/>
            </a:sp3d>
          </c:spPr>
          <c:invertIfNegative val="0"/>
          <c:dLbls>
            <c:numFmt formatCode="0" sourceLinked="0"/>
            <c:spPr>
              <a:solidFill>
                <a:schemeClr val="bg1">
                  <a:alpha val="50000"/>
                </a:schemeClr>
              </a:solidFill>
            </c:spPr>
            <c:txPr>
              <a:bodyPr/>
              <a:lstStyle/>
              <a:p>
                <a:pPr>
                  <a:defRPr lang="en-US" sz="1600">
                    <a:solidFill>
                      <a:srgbClr val="0000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HIV RNA &lt;50</c:v>
                </c:pt>
              </c:strCache>
            </c:strRef>
          </c:cat>
          <c:val>
            <c:numRef>
              <c:f>Sheet1!$C$2:$C$2</c:f>
              <c:numCache>
                <c:formatCode>0.0</c:formatCode>
                <c:ptCount val="1"/>
                <c:pt idx="0">
                  <c:v>98</c:v>
                </c:pt>
              </c:numCache>
            </c:numRef>
          </c:val>
          <c:extLst>
            <c:ext xmlns:c16="http://schemas.microsoft.com/office/drawing/2014/chart" uri="{C3380CC4-5D6E-409C-BE32-E72D297353CC}">
              <c16:uniqueId val="{00000001-47A8-AE4F-92CF-581165B15B8D}"/>
            </c:ext>
          </c:extLst>
        </c:ser>
        <c:dLbls>
          <c:showLegendKey val="0"/>
          <c:showVal val="1"/>
          <c:showCatName val="0"/>
          <c:showSerName val="0"/>
          <c:showPercent val="0"/>
          <c:showBubbleSize val="0"/>
        </c:dLbls>
        <c:gapWidth val="250"/>
        <c:overlap val="-100"/>
        <c:axId val="-2133674184"/>
        <c:axId val="-2133808456"/>
      </c:barChart>
      <c:catAx>
        <c:axId val="-2133674184"/>
        <c:scaling>
          <c:orientation val="minMax"/>
        </c:scaling>
        <c:delete val="1"/>
        <c:axPos val="b"/>
        <c:numFmt formatCode="General" sourceLinked="1"/>
        <c:majorTickMark val="out"/>
        <c:minorTickMark val="none"/>
        <c:tickLblPos val="nextTo"/>
        <c:crossAx val="-2133808456"/>
        <c:crosses val="autoZero"/>
        <c:auto val="1"/>
        <c:lblAlgn val="ctr"/>
        <c:lblOffset val="1"/>
        <c:tickLblSkip val="1"/>
        <c:tickMarkSkip val="1"/>
        <c:noMultiLvlLbl val="0"/>
      </c:catAx>
      <c:valAx>
        <c:axId val="-2133808456"/>
        <c:scaling>
          <c:orientation val="minMax"/>
          <c:max val="100"/>
          <c:min val="0"/>
        </c:scaling>
        <c:delete val="0"/>
        <c:axPos val="l"/>
        <c:title>
          <c:tx>
            <c:rich>
              <a:bodyPr/>
              <a:lstStyle/>
              <a:p>
                <a:pPr>
                  <a:defRPr sz="1800" b="1"/>
                </a:pPr>
                <a:r>
                  <a:rPr lang="en-US" sz="1600" b="1" dirty="0"/>
                  <a:t> HIV RNA &lt;200 copies/mL (%)</a:t>
                </a:r>
              </a:p>
            </c:rich>
          </c:tx>
          <c:layout>
            <c:manualLayout>
              <c:xMode val="edge"/>
              <c:yMode val="edge"/>
              <c:x val="2.67580349626108E-3"/>
              <c:y val="0.13454646829646399"/>
            </c:manualLayout>
          </c:layout>
          <c:overlay val="0"/>
        </c:title>
        <c:numFmt formatCode="General"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2133674184"/>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15845850047046001"/>
          <c:y val="2.03427831903388E-2"/>
          <c:w val="0.81380676472044799"/>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21124008843399"/>
          <c:y val="9.9155293088363905E-2"/>
          <c:w val="0.85155231482078297"/>
          <c:h val="0.72966163604549406"/>
        </c:manualLayout>
      </c:layout>
      <c:barChart>
        <c:barDir val="col"/>
        <c:grouping val="clustered"/>
        <c:varyColors val="0"/>
        <c:ser>
          <c:idx val="0"/>
          <c:order val="0"/>
          <c:tx>
            <c:strRef>
              <c:f>Sheet1!$B$1</c:f>
              <c:strCache>
                <c:ptCount val="1"/>
                <c:pt idx="0">
                  <c:v>Abacavir-Lamivudine</c:v>
                </c:pt>
              </c:strCache>
            </c:strRef>
          </c:tx>
          <c:spPr>
            <a:solidFill>
              <a:srgbClr val="A77664"/>
            </a:solidFill>
            <a:ln w="12700">
              <a:noFill/>
            </a:ln>
            <a:effectLst/>
            <a:scene3d>
              <a:camera prst="orthographicFront"/>
              <a:lightRig rig="threePt" dir="t"/>
            </a:scene3d>
            <a:sp3d>
              <a:bevelT/>
            </a:sp3d>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Dolutegravir</c:v>
                </c:pt>
                <c:pt idx="2">
                  <c:v>Raltegravir</c:v>
                </c:pt>
              </c:strCache>
            </c:strRef>
          </c:cat>
          <c:val>
            <c:numRef>
              <c:f>Sheet1!$B$2:$B$4</c:f>
              <c:numCache>
                <c:formatCode>0</c:formatCode>
                <c:ptCount val="3"/>
                <c:pt idx="0">
                  <c:v>86</c:v>
                </c:pt>
                <c:pt idx="1">
                  <c:v>86</c:v>
                </c:pt>
                <c:pt idx="2">
                  <c:v>87</c:v>
                </c:pt>
              </c:numCache>
            </c:numRef>
          </c:val>
          <c:extLst>
            <c:ext xmlns:c16="http://schemas.microsoft.com/office/drawing/2014/chart" uri="{C3380CC4-5D6E-409C-BE32-E72D297353CC}">
              <c16:uniqueId val="{00000000-BB78-F241-8C4C-7B7FD5CE15BD}"/>
            </c:ext>
          </c:extLst>
        </c:ser>
        <c:ser>
          <c:idx val="1"/>
          <c:order val="1"/>
          <c:tx>
            <c:strRef>
              <c:f>Sheet1!$C$1</c:f>
              <c:strCache>
                <c:ptCount val="1"/>
                <c:pt idx="0">
                  <c:v>Tenofovir DF-Emtricitabine</c:v>
                </c:pt>
              </c:strCache>
            </c:strRef>
          </c:tx>
          <c:spPr>
            <a:solidFill>
              <a:srgbClr val="5A6F99"/>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BB78-F241-8C4C-7B7FD5CE15BD}"/>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Dolutegravir</c:v>
                </c:pt>
                <c:pt idx="2">
                  <c:v>Raltegravir</c:v>
                </c:pt>
              </c:strCache>
            </c:strRef>
          </c:cat>
          <c:val>
            <c:numRef>
              <c:f>Sheet1!$C$2:$C$4</c:f>
              <c:numCache>
                <c:formatCode>0</c:formatCode>
                <c:ptCount val="3"/>
                <c:pt idx="0">
                  <c:v>87</c:v>
                </c:pt>
                <c:pt idx="1">
                  <c:v>89</c:v>
                </c:pt>
                <c:pt idx="2">
                  <c:v>85</c:v>
                </c:pt>
              </c:numCache>
            </c:numRef>
          </c:val>
          <c:extLst>
            <c:ext xmlns:c16="http://schemas.microsoft.com/office/drawing/2014/chart" uri="{C3380CC4-5D6E-409C-BE32-E72D297353CC}">
              <c16:uniqueId val="{00000002-BB78-F241-8C4C-7B7FD5CE15BD}"/>
            </c:ext>
          </c:extLst>
        </c:ser>
        <c:dLbls>
          <c:showLegendKey val="0"/>
          <c:showVal val="1"/>
          <c:showCatName val="0"/>
          <c:showSerName val="0"/>
          <c:showPercent val="0"/>
          <c:showBubbleSize val="0"/>
        </c:dLbls>
        <c:gapWidth val="125"/>
        <c:axId val="-2130866792"/>
        <c:axId val="-2130863848"/>
      </c:barChart>
      <c:catAx>
        <c:axId val="-2130866792"/>
        <c:scaling>
          <c:orientation val="minMax"/>
        </c:scaling>
        <c:delete val="0"/>
        <c:axPos val="b"/>
        <c:title>
          <c:tx>
            <c:rich>
              <a:bodyPr/>
              <a:lstStyle/>
              <a:p>
                <a:pPr>
                  <a:defRPr sz="1600"/>
                </a:pPr>
                <a:r>
                  <a:rPr lang="en-US" sz="1600" dirty="0"/>
                  <a:t>Regimen</a:t>
                </a:r>
              </a:p>
            </c:rich>
          </c:tx>
          <c:layout>
            <c:manualLayout>
              <c:xMode val="edge"/>
              <c:yMode val="edge"/>
              <c:x val="0.49138175485073698"/>
              <c:y val="0.93222790901137398"/>
            </c:manualLayout>
          </c:layout>
          <c:overlay val="0"/>
        </c:title>
        <c:numFmt formatCode="General" sourceLinked="0"/>
        <c:majorTickMark val="out"/>
        <c:minorTickMark val="none"/>
        <c:tickLblPos val="nextTo"/>
        <c:spPr>
          <a:ln w="12700" cmpd="sng">
            <a:solidFill>
              <a:srgbClr val="000000"/>
            </a:solidFill>
          </a:ln>
        </c:spPr>
        <c:txPr>
          <a:bodyPr/>
          <a:lstStyle/>
          <a:p>
            <a:pPr>
              <a:defRPr sz="1600"/>
            </a:pPr>
            <a:endParaRPr lang="en-US"/>
          </a:p>
        </c:txPr>
        <c:crossAx val="-2130863848"/>
        <c:crosses val="autoZero"/>
        <c:auto val="1"/>
        <c:lblAlgn val="ctr"/>
        <c:lblOffset val="1"/>
        <c:tickLblSkip val="1"/>
        <c:tickMarkSkip val="1"/>
        <c:noMultiLvlLbl val="0"/>
      </c:catAx>
      <c:valAx>
        <c:axId val="-2130863848"/>
        <c:scaling>
          <c:orientation val="minMax"/>
          <c:max val="100"/>
          <c:min val="0"/>
        </c:scaling>
        <c:delete val="0"/>
        <c:axPos val="l"/>
        <c:title>
          <c:tx>
            <c:rich>
              <a:bodyPr/>
              <a:lstStyle/>
              <a:p>
                <a:pPr>
                  <a:defRPr sz="1600"/>
                </a:pPr>
                <a:r>
                  <a:rPr lang="en-US" sz="1600" dirty="0"/>
                  <a:t>HIV RNA &lt;50 copies/mL (%)</a:t>
                </a:r>
              </a:p>
            </c:rich>
          </c:tx>
          <c:layout>
            <c:manualLayout>
              <c:xMode val="edge"/>
              <c:yMode val="edge"/>
              <c:x val="0"/>
              <c:y val="0.16128696412948401"/>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2130866792"/>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29351215443863898"/>
          <c:y val="1.33158355205599E-3"/>
          <c:w val="0.68047084651801704"/>
          <c:h val="7.1941601049868797E-2"/>
        </c:manualLayout>
      </c:layout>
      <c:overlay val="0"/>
      <c:spPr>
        <a:noFill/>
      </c:spPr>
      <c:txPr>
        <a:bodyPr/>
        <a:lstStyle/>
        <a:p>
          <a:pPr>
            <a:defRPr sz="18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22945780426101"/>
          <c:y val="0.10388579293599599"/>
          <c:w val="0.84253410891206204"/>
          <c:h val="0.77323509263731405"/>
        </c:manualLayout>
      </c:layout>
      <c:barChart>
        <c:barDir val="col"/>
        <c:grouping val="clustered"/>
        <c:varyColors val="0"/>
        <c:ser>
          <c:idx val="0"/>
          <c:order val="0"/>
          <c:tx>
            <c:strRef>
              <c:f>Sheet1!$B$1</c:f>
              <c:strCache>
                <c:ptCount val="1"/>
                <c:pt idx="0">
                  <c:v>Dolutegravir</c:v>
                </c:pt>
              </c:strCache>
            </c:strRef>
          </c:tx>
          <c:spPr>
            <a:solidFill>
              <a:srgbClr val="326496"/>
            </a:solidFill>
            <a:ln w="12700">
              <a:noFill/>
            </a:ln>
            <a:effectLst/>
            <a:scene3d>
              <a:camera prst="orthographicFront"/>
              <a:lightRig rig="threePt" dir="t"/>
            </a:scene3d>
            <a:sp3d>
              <a:bevelT/>
            </a:sp3d>
          </c:spPr>
          <c:invertIfNegative val="0"/>
          <c:dLbls>
            <c:spPr>
              <a:noFill/>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Abacavir-Lamivudine</c:v>
                </c:pt>
                <c:pt idx="2">
                  <c:v>Tenofovir DF-Emtricitabine</c:v>
                </c:pt>
              </c:strCache>
            </c:strRef>
          </c:cat>
          <c:val>
            <c:numRef>
              <c:f>Sheet1!$B$2:$B$4</c:f>
              <c:numCache>
                <c:formatCode>0</c:formatCode>
                <c:ptCount val="3"/>
                <c:pt idx="0">
                  <c:v>81</c:v>
                </c:pt>
                <c:pt idx="1">
                  <c:v>74</c:v>
                </c:pt>
                <c:pt idx="2">
                  <c:v>86</c:v>
                </c:pt>
              </c:numCache>
            </c:numRef>
          </c:val>
          <c:extLst>
            <c:ext xmlns:c16="http://schemas.microsoft.com/office/drawing/2014/chart" uri="{C3380CC4-5D6E-409C-BE32-E72D297353CC}">
              <c16:uniqueId val="{00000000-62BC-884B-8D74-DCC9D36CECAD}"/>
            </c:ext>
          </c:extLst>
        </c:ser>
        <c:ser>
          <c:idx val="1"/>
          <c:order val="1"/>
          <c:tx>
            <c:strRef>
              <c:f>Sheet1!$C$1</c:f>
              <c:strCache>
                <c:ptCount val="1"/>
                <c:pt idx="0">
                  <c:v>Raltegravir</c:v>
                </c:pt>
              </c:strCache>
            </c:strRef>
          </c:tx>
          <c:spPr>
            <a:solidFill>
              <a:srgbClr val="718E25"/>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62BC-884B-8D74-DCC9D36CECAD}"/>
              </c:ext>
            </c:extLst>
          </c:dPt>
          <c:dLbls>
            <c:spPr>
              <a:noFill/>
            </c:spPr>
            <c:txPr>
              <a:bodyPr/>
              <a:lstStyle/>
              <a:p>
                <a:pPr>
                  <a:defRPr sz="1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Abacavir-Lamivudine</c:v>
                </c:pt>
                <c:pt idx="2">
                  <c:v>Tenofovir DF-Emtricitabine</c:v>
                </c:pt>
              </c:strCache>
            </c:strRef>
          </c:cat>
          <c:val>
            <c:numRef>
              <c:f>Sheet1!$C$2:$C$4</c:f>
              <c:numCache>
                <c:formatCode>0</c:formatCode>
                <c:ptCount val="3"/>
                <c:pt idx="0">
                  <c:v>76</c:v>
                </c:pt>
                <c:pt idx="1">
                  <c:v>76</c:v>
                </c:pt>
                <c:pt idx="2">
                  <c:v>77</c:v>
                </c:pt>
              </c:numCache>
            </c:numRef>
          </c:val>
          <c:extLst>
            <c:ext xmlns:c16="http://schemas.microsoft.com/office/drawing/2014/chart" uri="{C3380CC4-5D6E-409C-BE32-E72D297353CC}">
              <c16:uniqueId val="{00000002-62BC-884B-8D74-DCC9D36CECAD}"/>
            </c:ext>
          </c:extLst>
        </c:ser>
        <c:dLbls>
          <c:showLegendKey val="0"/>
          <c:showVal val="1"/>
          <c:showCatName val="0"/>
          <c:showSerName val="0"/>
          <c:showPercent val="0"/>
          <c:showBubbleSize val="0"/>
        </c:dLbls>
        <c:gapWidth val="100"/>
        <c:axId val="-985195336"/>
        <c:axId val="-985193928"/>
      </c:barChart>
      <c:catAx>
        <c:axId val="-985195336"/>
        <c:scaling>
          <c:orientation val="minMax"/>
        </c:scaling>
        <c:delete val="0"/>
        <c:axPos val="b"/>
        <c:numFmt formatCode="General" sourceLinked="0"/>
        <c:majorTickMark val="out"/>
        <c:minorTickMark val="none"/>
        <c:tickLblPos val="nextTo"/>
        <c:spPr>
          <a:ln w="12700" cmpd="sng">
            <a:solidFill>
              <a:srgbClr val="000000"/>
            </a:solidFill>
          </a:ln>
        </c:spPr>
        <c:txPr>
          <a:bodyPr/>
          <a:lstStyle/>
          <a:p>
            <a:pPr>
              <a:defRPr sz="1400"/>
            </a:pPr>
            <a:endParaRPr lang="en-US"/>
          </a:p>
        </c:txPr>
        <c:crossAx val="-985193928"/>
        <c:crosses val="autoZero"/>
        <c:auto val="1"/>
        <c:lblAlgn val="ctr"/>
        <c:lblOffset val="1"/>
        <c:tickLblSkip val="1"/>
        <c:tickMarkSkip val="1"/>
        <c:noMultiLvlLbl val="0"/>
      </c:catAx>
      <c:valAx>
        <c:axId val="-985193928"/>
        <c:scaling>
          <c:orientation val="minMax"/>
          <c:max val="100"/>
          <c:min val="0"/>
        </c:scaling>
        <c:delete val="0"/>
        <c:axPos val="l"/>
        <c:title>
          <c:tx>
            <c:rich>
              <a:bodyPr/>
              <a:lstStyle/>
              <a:p>
                <a:pPr>
                  <a:defRPr sz="1600"/>
                </a:pPr>
                <a:r>
                  <a:rPr lang="en-US" sz="1600" dirty="0"/>
                  <a:t>HIV RNA &lt;50 copies/mL</a:t>
                </a:r>
                <a:r>
                  <a:rPr lang="en-US" sz="1600" baseline="0" dirty="0"/>
                  <a:t> (%)</a:t>
                </a:r>
                <a:endParaRPr lang="en-US" sz="1600" dirty="0"/>
              </a:p>
            </c:rich>
          </c:tx>
          <c:layout>
            <c:manualLayout>
              <c:xMode val="edge"/>
              <c:yMode val="edge"/>
              <c:x val="4.58797380057222E-3"/>
              <c:y val="0.167959164990162"/>
            </c:manualLayout>
          </c:layout>
          <c:overlay val="0"/>
        </c:title>
        <c:numFmt formatCode="0" sourceLinked="0"/>
        <c:majorTickMark val="out"/>
        <c:minorTickMark val="none"/>
        <c:tickLblPos val="nextTo"/>
        <c:spPr>
          <a:ln w="12700" cmpd="sng">
            <a:solidFill>
              <a:srgbClr val="000000"/>
            </a:solidFill>
          </a:ln>
        </c:spPr>
        <c:txPr>
          <a:bodyPr/>
          <a:lstStyle/>
          <a:p>
            <a:pPr>
              <a:defRPr>
                <a:solidFill>
                  <a:srgbClr val="000000"/>
                </a:solidFill>
              </a:defRPr>
            </a:pPr>
            <a:endParaRPr lang="en-US"/>
          </a:p>
        </c:txPr>
        <c:crossAx val="-98519533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55363675026732795"/>
          <c:y val="6.77141044217783E-4"/>
          <c:w val="0.41723097112860902"/>
          <c:h val="0.103442257659947"/>
        </c:manualLayout>
      </c:layout>
      <c:overlay val="0"/>
      <c:spPr>
        <a:noFill/>
      </c:spPr>
      <c:txPr>
        <a:bodyPr/>
        <a:lstStyle/>
        <a:p>
          <a:pPr>
            <a:defRPr sz="18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0748853112295501"/>
          <c:w val="0.82601761556664899"/>
          <c:h val="0.71586865484054096"/>
        </c:manualLayout>
      </c:layout>
      <c:barChart>
        <c:barDir val="col"/>
        <c:grouping val="clustered"/>
        <c:varyColors val="0"/>
        <c:ser>
          <c:idx val="0"/>
          <c:order val="0"/>
          <c:tx>
            <c:strRef>
              <c:f>Sheet1!$B$1</c:f>
              <c:strCache>
                <c:ptCount val="1"/>
                <c:pt idx="0">
                  <c:v>Dolutegravir + 2NRTIs</c:v>
                </c:pt>
              </c:strCache>
            </c:strRef>
          </c:tx>
          <c:spPr>
            <a:solidFill>
              <a:srgbClr val="326496"/>
            </a:solidFill>
            <a:ln w="12700">
              <a:noFill/>
            </a:ln>
            <a:effectLst/>
            <a:scene3d>
              <a:camera prst="orthographicFront"/>
              <a:lightRig rig="threePt" dir="t"/>
            </a:scene3d>
            <a:sp3d>
              <a:bevelT/>
            </a:sp3d>
          </c:spPr>
          <c:invertIfNegative val="0"/>
          <c:dLbls>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c:v>
                </c:pt>
                <c:pt idx="2">
                  <c:v> &gt;100,000 copies/mL</c:v>
                </c:pt>
              </c:strCache>
            </c:strRef>
          </c:cat>
          <c:val>
            <c:numRef>
              <c:f>Sheet1!$B$2:$B$4</c:f>
              <c:numCache>
                <c:formatCode>0</c:formatCode>
                <c:ptCount val="3"/>
                <c:pt idx="0">
                  <c:v>90</c:v>
                </c:pt>
                <c:pt idx="1">
                  <c:v>88</c:v>
                </c:pt>
                <c:pt idx="2">
                  <c:v>93</c:v>
                </c:pt>
              </c:numCache>
            </c:numRef>
          </c:val>
          <c:extLst>
            <c:ext xmlns:c16="http://schemas.microsoft.com/office/drawing/2014/chart" uri="{C3380CC4-5D6E-409C-BE32-E72D297353CC}">
              <c16:uniqueId val="{00000000-E15E-E942-B730-3207B10835A8}"/>
            </c:ext>
          </c:extLst>
        </c:ser>
        <c:ser>
          <c:idx val="1"/>
          <c:order val="1"/>
          <c:tx>
            <c:strRef>
              <c:f>Sheet1!$C$1</c:f>
              <c:strCache>
                <c:ptCount val="1"/>
                <c:pt idx="0">
                  <c:v>Darunavir + RTV + 2NRTIs</c:v>
                </c:pt>
              </c:strCache>
            </c:strRef>
          </c:tx>
          <c:spPr>
            <a:solidFill>
              <a:srgbClr val="718E25"/>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E15E-E942-B730-3207B10835A8}"/>
              </c:ext>
            </c:extLst>
          </c:dPt>
          <c:dLbls>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c:v>
                </c:pt>
                <c:pt idx="2">
                  <c:v> &gt;100,000 copies/mL</c:v>
                </c:pt>
              </c:strCache>
            </c:strRef>
          </c:cat>
          <c:val>
            <c:numRef>
              <c:f>Sheet1!$C$2:$C$4</c:f>
              <c:numCache>
                <c:formatCode>0</c:formatCode>
                <c:ptCount val="3"/>
                <c:pt idx="0">
                  <c:v>83</c:v>
                </c:pt>
                <c:pt idx="1">
                  <c:v>87</c:v>
                </c:pt>
                <c:pt idx="2">
                  <c:v>70</c:v>
                </c:pt>
              </c:numCache>
            </c:numRef>
          </c:val>
          <c:extLst>
            <c:ext xmlns:c16="http://schemas.microsoft.com/office/drawing/2014/chart" uri="{C3380CC4-5D6E-409C-BE32-E72D297353CC}">
              <c16:uniqueId val="{00000002-E15E-E942-B730-3207B10835A8}"/>
            </c:ext>
          </c:extLst>
        </c:ser>
        <c:dLbls>
          <c:showLegendKey val="0"/>
          <c:showVal val="1"/>
          <c:showCatName val="0"/>
          <c:showSerName val="0"/>
          <c:showPercent val="0"/>
          <c:showBubbleSize val="0"/>
        </c:dLbls>
        <c:gapWidth val="110"/>
        <c:axId val="-2137413208"/>
        <c:axId val="-2137433896"/>
      </c:barChart>
      <c:catAx>
        <c:axId val="-2137413208"/>
        <c:scaling>
          <c:orientation val="minMax"/>
        </c:scaling>
        <c:delete val="0"/>
        <c:axPos val="b"/>
        <c:title>
          <c:tx>
            <c:rich>
              <a:bodyPr/>
              <a:lstStyle/>
              <a:p>
                <a:pPr>
                  <a:defRPr sz="1600"/>
                </a:pPr>
                <a:r>
                  <a:rPr lang="en-US" sz="1600" dirty="0"/>
                  <a:t>Baseline HIV RNA </a:t>
                </a:r>
              </a:p>
            </c:rich>
          </c:tx>
          <c:layout>
            <c:manualLayout>
              <c:xMode val="edge"/>
              <c:yMode val="edge"/>
              <c:x val="0.59387819578108303"/>
              <c:y val="0.911262289247742"/>
            </c:manualLayout>
          </c:layout>
          <c:overlay val="0"/>
        </c:title>
        <c:numFmt formatCode="General" sourceLinked="0"/>
        <c:majorTickMark val="out"/>
        <c:minorTickMark val="none"/>
        <c:tickLblPos val="nextTo"/>
        <c:spPr>
          <a:ln w="12700" cmpd="sng">
            <a:solidFill>
              <a:srgbClr val="000000"/>
            </a:solidFill>
          </a:ln>
        </c:spPr>
        <c:txPr>
          <a:bodyPr/>
          <a:lstStyle/>
          <a:p>
            <a:pPr>
              <a:defRPr sz="1600"/>
            </a:pPr>
            <a:endParaRPr lang="en-US"/>
          </a:p>
        </c:txPr>
        <c:crossAx val="-2137433896"/>
        <c:crosses val="autoZero"/>
        <c:auto val="1"/>
        <c:lblAlgn val="ctr"/>
        <c:lblOffset val="1"/>
        <c:tickLblSkip val="1"/>
        <c:tickMarkSkip val="1"/>
        <c:noMultiLvlLbl val="0"/>
      </c:catAx>
      <c:valAx>
        <c:axId val="-2137433896"/>
        <c:scaling>
          <c:orientation val="minMax"/>
          <c:max val="100"/>
          <c:min val="0"/>
        </c:scaling>
        <c:delete val="0"/>
        <c:axPos val="l"/>
        <c:title>
          <c:tx>
            <c:rich>
              <a:bodyPr/>
              <a:lstStyle/>
              <a:p>
                <a:pPr>
                  <a:defRPr sz="1600"/>
                </a:pPr>
                <a:r>
                  <a:rPr lang="en-US" sz="1600" dirty="0"/>
                  <a:t>HIV RNA &lt;50 copies/mL</a:t>
                </a:r>
                <a:r>
                  <a:rPr lang="en-US" sz="1600" baseline="0" dirty="0"/>
                  <a:t> (%)</a:t>
                </a:r>
                <a:endParaRPr lang="en-US" sz="1600" dirty="0"/>
              </a:p>
            </c:rich>
          </c:tx>
          <c:layout>
            <c:manualLayout>
              <c:xMode val="edge"/>
              <c:yMode val="edge"/>
              <c:x val="1.2345679012345699E-2"/>
              <c:y val="0.14678611148182699"/>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2137413208"/>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27585897248954999"/>
          <c:y val="1.49179233951688E-2"/>
          <c:w val="0.69500874890638698"/>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47656542932101"/>
          <c:y val="0.10067158866096799"/>
          <c:w val="0.87056130483689498"/>
          <c:h val="0.75821194414788995"/>
        </c:manualLayout>
      </c:layout>
      <c:barChart>
        <c:barDir val="col"/>
        <c:grouping val="clustered"/>
        <c:varyColors val="0"/>
        <c:ser>
          <c:idx val="0"/>
          <c:order val="0"/>
          <c:tx>
            <c:strRef>
              <c:f>Sheet1!$B$1</c:f>
              <c:strCache>
                <c:ptCount val="1"/>
                <c:pt idx="0">
                  <c:v>Dolutegravir + 2 NRTIs</c:v>
                </c:pt>
              </c:strCache>
            </c:strRef>
          </c:tx>
          <c:spPr>
            <a:solidFill>
              <a:schemeClr val="accent1"/>
            </a:solidFill>
            <a:ln w="12700">
              <a:noFill/>
            </a:ln>
            <a:effectLst/>
            <a:scene3d>
              <a:camera prst="orthographicFront"/>
              <a:lightRig rig="threePt" dir="t"/>
            </a:scene3d>
            <a:sp3d>
              <a:bevelT/>
            </a:sp3d>
          </c:spPr>
          <c:invertIfNegative val="0"/>
          <c:dLbls>
            <c:numFmt formatCode="0" sourceLinked="0"/>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 RNA &lt;50 copies/mL</c:v>
                </c:pt>
                <c:pt idx="1">
                  <c:v>Virologic Failure</c:v>
                </c:pt>
                <c:pt idx="2">
                  <c:v>Missing </c:v>
                </c:pt>
              </c:strCache>
            </c:strRef>
          </c:cat>
          <c:val>
            <c:numRef>
              <c:f>Sheet1!$B$2:$B$4</c:f>
              <c:numCache>
                <c:formatCode>0</c:formatCode>
                <c:ptCount val="3"/>
                <c:pt idx="0">
                  <c:v>90</c:v>
                </c:pt>
                <c:pt idx="1">
                  <c:v>6</c:v>
                </c:pt>
                <c:pt idx="2">
                  <c:v>4</c:v>
                </c:pt>
              </c:numCache>
            </c:numRef>
          </c:val>
          <c:extLst>
            <c:ext xmlns:c16="http://schemas.microsoft.com/office/drawing/2014/chart" uri="{C3380CC4-5D6E-409C-BE32-E72D297353CC}">
              <c16:uniqueId val="{00000000-486B-AF4B-8FD5-EEF2E5DDFEF9}"/>
            </c:ext>
          </c:extLst>
        </c:ser>
        <c:ser>
          <c:idx val="1"/>
          <c:order val="1"/>
          <c:tx>
            <c:strRef>
              <c:f>Sheet1!$C$1</c:f>
              <c:strCache>
                <c:ptCount val="1"/>
                <c:pt idx="0">
                  <c:v>Darunavir + RTV + 2NRTIs</c:v>
                </c:pt>
              </c:strCache>
            </c:strRef>
          </c:tx>
          <c:spPr>
            <a:solidFill>
              <a:schemeClr val="accent2"/>
            </a:solidFill>
            <a:ln w="12700">
              <a:noFill/>
            </a:ln>
            <a:effectLst/>
            <a:scene3d>
              <a:camera prst="orthographicFront"/>
              <a:lightRig rig="threePt" dir="t"/>
            </a:scene3d>
            <a:sp3d>
              <a:bevelT/>
            </a:sp3d>
          </c:spPr>
          <c:invertIfNegative val="0"/>
          <c:dLbls>
            <c:numFmt formatCode="0" sourceLinked="0"/>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 RNA &lt;50 copies/mL</c:v>
                </c:pt>
                <c:pt idx="1">
                  <c:v>Virologic Failure</c:v>
                </c:pt>
                <c:pt idx="2">
                  <c:v>Missing </c:v>
                </c:pt>
              </c:strCache>
            </c:strRef>
          </c:cat>
          <c:val>
            <c:numRef>
              <c:f>Sheet1!$C$2:$C$4</c:f>
              <c:numCache>
                <c:formatCode>0</c:formatCode>
                <c:ptCount val="3"/>
                <c:pt idx="0">
                  <c:v>83</c:v>
                </c:pt>
                <c:pt idx="1">
                  <c:v>7</c:v>
                </c:pt>
                <c:pt idx="2">
                  <c:v>10</c:v>
                </c:pt>
              </c:numCache>
            </c:numRef>
          </c:val>
          <c:extLst>
            <c:ext xmlns:c16="http://schemas.microsoft.com/office/drawing/2014/chart" uri="{C3380CC4-5D6E-409C-BE32-E72D297353CC}">
              <c16:uniqueId val="{00000001-486B-AF4B-8FD5-EEF2E5DDFEF9}"/>
            </c:ext>
          </c:extLst>
        </c:ser>
        <c:dLbls>
          <c:showLegendKey val="0"/>
          <c:showVal val="1"/>
          <c:showCatName val="0"/>
          <c:showSerName val="0"/>
          <c:showPercent val="0"/>
          <c:showBubbleSize val="0"/>
        </c:dLbls>
        <c:gapWidth val="124"/>
        <c:axId val="-2089303656"/>
        <c:axId val="-2145493448"/>
      </c:barChart>
      <c:catAx>
        <c:axId val="-2089303656"/>
        <c:scaling>
          <c:orientation val="minMax"/>
        </c:scaling>
        <c:delete val="0"/>
        <c:axPos val="b"/>
        <c:numFmt formatCode="General" sourceLinked="0"/>
        <c:majorTickMark val="out"/>
        <c:minorTickMark val="none"/>
        <c:tickLblPos val="nextTo"/>
        <c:spPr>
          <a:ln w="12700" cap="flat" cmpd="sng" algn="ctr">
            <a:solidFill>
              <a:prstClr val="black"/>
            </a:solidFill>
            <a:prstDash val="solid"/>
            <a:round/>
            <a:headEnd type="none" w="med" len="med"/>
            <a:tailEnd type="none" w="med" len="med"/>
          </a:ln>
        </c:spPr>
        <c:txPr>
          <a:bodyPr/>
          <a:lstStyle/>
          <a:p>
            <a:pPr>
              <a:defRPr sz="1600" b="1" i="0">
                <a:latin typeface="Arial"/>
                <a:cs typeface="Arial"/>
              </a:defRPr>
            </a:pPr>
            <a:endParaRPr lang="en-US"/>
          </a:p>
        </c:txPr>
        <c:crossAx val="-2145493448"/>
        <c:crosses val="autoZero"/>
        <c:auto val="1"/>
        <c:lblAlgn val="ctr"/>
        <c:lblOffset val="1"/>
        <c:tickLblSkip val="1"/>
        <c:tickMarkSkip val="1"/>
        <c:noMultiLvlLbl val="0"/>
      </c:catAx>
      <c:valAx>
        <c:axId val="-2145493448"/>
        <c:scaling>
          <c:orientation val="minMax"/>
          <c:max val="100"/>
          <c:min val="0"/>
        </c:scaling>
        <c:delete val="0"/>
        <c:axPos val="l"/>
        <c:title>
          <c:tx>
            <c:rich>
              <a:bodyPr/>
              <a:lstStyle/>
              <a:p>
                <a:pPr>
                  <a:defRPr sz="1800">
                    <a:latin typeface="Arial"/>
                    <a:cs typeface="Arial"/>
                  </a:defRPr>
                </a:pPr>
                <a:r>
                  <a:rPr lang="en-US" sz="1800" dirty="0">
                    <a:latin typeface="Arial"/>
                    <a:cs typeface="Arial"/>
                  </a:rPr>
                  <a:t>Patients (%)</a:t>
                </a:r>
              </a:p>
            </c:rich>
          </c:tx>
          <c:layout>
            <c:manualLayout>
              <c:xMode val="edge"/>
              <c:yMode val="edge"/>
              <c:x val="1.94430774278215E-3"/>
              <c:y val="0.28489576213447299"/>
            </c:manualLayout>
          </c:layout>
          <c:overlay val="0"/>
        </c:title>
        <c:numFmt formatCode="0" sourceLinked="0"/>
        <c:majorTickMark val="out"/>
        <c:minorTickMark val="none"/>
        <c:tickLblPos val="nextTo"/>
        <c:spPr>
          <a:ln w="12700" cmpd="sng">
            <a:solidFill>
              <a:schemeClr val="tx1"/>
            </a:solidFill>
          </a:ln>
        </c:spPr>
        <c:txPr>
          <a:bodyPr/>
          <a:lstStyle/>
          <a:p>
            <a:pPr>
              <a:defRPr sz="1600"/>
            </a:pPr>
            <a:endParaRPr lang="en-US"/>
          </a:p>
        </c:txPr>
        <c:crossAx val="-2089303656"/>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egendEntry>
        <c:idx val="0"/>
        <c:txPr>
          <a:bodyPr/>
          <a:lstStyle/>
          <a:p>
            <a:pPr>
              <a:defRPr sz="1600"/>
            </a:pPr>
            <a:endParaRPr lang="en-US"/>
          </a:p>
        </c:txPr>
      </c:legendEntry>
      <c:layout>
        <c:manualLayout>
          <c:xMode val="edge"/>
          <c:yMode val="edge"/>
          <c:x val="0.241890388701412"/>
          <c:y val="1.6666670503907199E-2"/>
          <c:w val="0.75121472315960502"/>
          <c:h val="6.7494387023607799E-2"/>
        </c:manualLayout>
      </c:layout>
      <c:overlay val="0"/>
      <c:spPr>
        <a:ln>
          <a:noFill/>
        </a:ln>
      </c:spPr>
      <c:txPr>
        <a:bodyPr/>
        <a:lstStyle/>
        <a:p>
          <a:pPr>
            <a:defRPr sz="1800"/>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0748853112295501"/>
          <c:w val="0.82601761556664899"/>
          <c:h val="0.71586865484054096"/>
        </c:manualLayout>
      </c:layout>
      <c:barChart>
        <c:barDir val="col"/>
        <c:grouping val="clustered"/>
        <c:varyColors val="0"/>
        <c:ser>
          <c:idx val="0"/>
          <c:order val="0"/>
          <c:tx>
            <c:strRef>
              <c:f>Sheet1!$B$1</c:f>
              <c:strCache>
                <c:ptCount val="1"/>
                <c:pt idx="0">
                  <c:v>Dolutegravir + 2 NRTIs</c:v>
                </c:pt>
              </c:strCache>
            </c:strRef>
          </c:tx>
          <c:spPr>
            <a:solidFill>
              <a:srgbClr val="326496"/>
            </a:solidFill>
            <a:ln w="12700">
              <a:noFill/>
            </a:ln>
            <a:effectLst/>
            <a:scene3d>
              <a:camera prst="orthographicFront"/>
              <a:lightRig rig="threePt" dir="t"/>
            </a:scene3d>
            <a:sp3d>
              <a:bevelT/>
            </a:sp3d>
          </c:spPr>
          <c:invertIfNegative val="0"/>
          <c:dLbls>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ABC-3TC</c:v>
                </c:pt>
                <c:pt idx="2">
                  <c:v>TDF-FTC</c:v>
                </c:pt>
              </c:strCache>
            </c:strRef>
          </c:cat>
          <c:val>
            <c:numRef>
              <c:f>Sheet1!$B$2:$B$4</c:f>
              <c:numCache>
                <c:formatCode>0</c:formatCode>
                <c:ptCount val="3"/>
                <c:pt idx="0">
                  <c:v>90</c:v>
                </c:pt>
                <c:pt idx="1">
                  <c:v>90</c:v>
                </c:pt>
                <c:pt idx="2">
                  <c:v>90</c:v>
                </c:pt>
              </c:numCache>
            </c:numRef>
          </c:val>
          <c:extLst>
            <c:ext xmlns:c16="http://schemas.microsoft.com/office/drawing/2014/chart" uri="{C3380CC4-5D6E-409C-BE32-E72D297353CC}">
              <c16:uniqueId val="{00000000-EAC1-2C4B-A3F4-7BE4DDCEB478}"/>
            </c:ext>
          </c:extLst>
        </c:ser>
        <c:ser>
          <c:idx val="1"/>
          <c:order val="1"/>
          <c:tx>
            <c:strRef>
              <c:f>Sheet1!$C$1</c:f>
              <c:strCache>
                <c:ptCount val="1"/>
                <c:pt idx="0">
                  <c:v>Darunavir + RTV + 2 NRTIs</c:v>
                </c:pt>
              </c:strCache>
            </c:strRef>
          </c:tx>
          <c:spPr>
            <a:solidFill>
              <a:srgbClr val="718E25"/>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EAC1-2C4B-A3F4-7BE4DDCEB478}"/>
              </c:ext>
            </c:extLst>
          </c:dPt>
          <c:dLbls>
            <c:spPr>
              <a:solidFill>
                <a:sysClr val="window" lastClr="FFFFFF">
                  <a:alpha val="50000"/>
                </a:sys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Overall</c:v>
                </c:pt>
                <c:pt idx="1">
                  <c:v>ABC-3TC</c:v>
                </c:pt>
                <c:pt idx="2">
                  <c:v>TDF-FTC</c:v>
                </c:pt>
              </c:strCache>
            </c:strRef>
          </c:cat>
          <c:val>
            <c:numRef>
              <c:f>Sheet1!$C$2:$C$4</c:f>
              <c:numCache>
                <c:formatCode>0</c:formatCode>
                <c:ptCount val="3"/>
                <c:pt idx="0">
                  <c:v>83</c:v>
                </c:pt>
                <c:pt idx="1">
                  <c:v>85</c:v>
                </c:pt>
                <c:pt idx="2">
                  <c:v>81</c:v>
                </c:pt>
              </c:numCache>
            </c:numRef>
          </c:val>
          <c:extLst>
            <c:ext xmlns:c16="http://schemas.microsoft.com/office/drawing/2014/chart" uri="{C3380CC4-5D6E-409C-BE32-E72D297353CC}">
              <c16:uniqueId val="{00000002-EAC1-2C4B-A3F4-7BE4DDCEB478}"/>
            </c:ext>
          </c:extLst>
        </c:ser>
        <c:dLbls>
          <c:showLegendKey val="0"/>
          <c:showVal val="1"/>
          <c:showCatName val="0"/>
          <c:showSerName val="0"/>
          <c:showPercent val="0"/>
          <c:showBubbleSize val="0"/>
        </c:dLbls>
        <c:gapWidth val="110"/>
        <c:axId val="-2089625048"/>
        <c:axId val="-2089143224"/>
      </c:barChart>
      <c:catAx>
        <c:axId val="-2089625048"/>
        <c:scaling>
          <c:orientation val="minMax"/>
        </c:scaling>
        <c:delete val="0"/>
        <c:axPos val="b"/>
        <c:title>
          <c:tx>
            <c:rich>
              <a:bodyPr/>
              <a:lstStyle/>
              <a:p>
                <a:pPr>
                  <a:defRPr sz="1600"/>
                </a:pPr>
                <a:r>
                  <a:rPr lang="en-US" sz="1600" dirty="0"/>
                  <a:t>NRTI</a:t>
                </a:r>
                <a:r>
                  <a:rPr lang="en-US" sz="1600" baseline="0" dirty="0"/>
                  <a:t> Backbone </a:t>
                </a:r>
                <a:r>
                  <a:rPr lang="en-US" sz="1600" dirty="0"/>
                  <a:t> </a:t>
                </a:r>
              </a:p>
            </c:rich>
          </c:tx>
          <c:layout>
            <c:manualLayout>
              <c:xMode val="edge"/>
              <c:yMode val="edge"/>
              <c:x val="0.59387819578108303"/>
              <c:y val="0.93103630054717701"/>
            </c:manualLayout>
          </c:layout>
          <c:overlay val="0"/>
        </c:title>
        <c:numFmt formatCode="General" sourceLinked="0"/>
        <c:majorTickMark val="out"/>
        <c:minorTickMark val="none"/>
        <c:tickLblPos val="nextTo"/>
        <c:spPr>
          <a:ln w="12700" cmpd="sng">
            <a:solidFill>
              <a:srgbClr val="000000"/>
            </a:solidFill>
          </a:ln>
        </c:spPr>
        <c:txPr>
          <a:bodyPr/>
          <a:lstStyle/>
          <a:p>
            <a:pPr>
              <a:defRPr sz="1600"/>
            </a:pPr>
            <a:endParaRPr lang="en-US"/>
          </a:p>
        </c:txPr>
        <c:crossAx val="-2089143224"/>
        <c:crosses val="autoZero"/>
        <c:auto val="1"/>
        <c:lblAlgn val="ctr"/>
        <c:lblOffset val="1"/>
        <c:tickLblSkip val="1"/>
        <c:tickMarkSkip val="1"/>
        <c:noMultiLvlLbl val="0"/>
      </c:catAx>
      <c:valAx>
        <c:axId val="-2089143224"/>
        <c:scaling>
          <c:orientation val="minMax"/>
          <c:max val="100"/>
          <c:min val="0"/>
        </c:scaling>
        <c:delete val="0"/>
        <c:axPos val="l"/>
        <c:title>
          <c:tx>
            <c:rich>
              <a:bodyPr/>
              <a:lstStyle/>
              <a:p>
                <a:pPr>
                  <a:defRPr sz="1600"/>
                </a:pPr>
                <a:r>
                  <a:rPr lang="en-US" sz="1600" dirty="0"/>
                  <a:t>HIV RNA &lt;50 copies/mL</a:t>
                </a:r>
                <a:r>
                  <a:rPr lang="en-US" sz="1600" baseline="0" dirty="0"/>
                  <a:t> (%)</a:t>
                </a:r>
                <a:endParaRPr lang="en-US" sz="1600" dirty="0"/>
              </a:p>
            </c:rich>
          </c:tx>
          <c:layout>
            <c:manualLayout>
              <c:xMode val="edge"/>
              <c:yMode val="edge"/>
              <c:x val="1.85185185185185E-2"/>
              <c:y val="0.13548667645357901"/>
            </c:manualLayout>
          </c:layout>
          <c:overlay val="0"/>
        </c:title>
        <c:numFmt formatCode="0" sourceLinked="0"/>
        <c:majorTickMark val="out"/>
        <c:minorTickMark val="none"/>
        <c:tickLblPos val="nextTo"/>
        <c:spPr>
          <a:ln w="12700" cmpd="sng">
            <a:solidFill>
              <a:srgbClr val="000000"/>
            </a:solidFill>
          </a:ln>
        </c:spPr>
        <c:txPr>
          <a:bodyPr/>
          <a:lstStyle/>
          <a:p>
            <a:pPr>
              <a:defRPr sz="1600">
                <a:solidFill>
                  <a:srgbClr val="000000"/>
                </a:solidFill>
              </a:defRPr>
            </a:pPr>
            <a:endParaRPr lang="en-US"/>
          </a:p>
        </c:txPr>
        <c:crossAx val="-2089625048"/>
        <c:crosses val="autoZero"/>
        <c:crossBetween val="between"/>
        <c:majorUnit val="20"/>
        <c:minorUnit val="20"/>
      </c:valAx>
      <c:spPr>
        <a:solidFill>
          <a:srgbClr val="E6EBF2"/>
        </a:solidFill>
        <a:ln w="12700" cap="flat" cmpd="sng" algn="ctr">
          <a:solidFill>
            <a:srgbClr val="000000"/>
          </a:solidFill>
          <a:prstDash val="solid"/>
          <a:round/>
          <a:headEnd type="none" w="med" len="med"/>
          <a:tailEnd type="none" w="med" len="med"/>
        </a:ln>
        <a:effectLst/>
      </c:spPr>
    </c:plotArea>
    <c:legend>
      <c:legendPos val="t"/>
      <c:layout>
        <c:manualLayout>
          <c:xMode val="edge"/>
          <c:yMode val="edge"/>
          <c:x val="0.28511823174880901"/>
          <c:y val="1.49179233951688E-2"/>
          <c:w val="0.70426800816564605"/>
          <c:h val="7.1941601049868797E-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66723291533003"/>
          <c:y val="0.20829871481581999"/>
          <c:w val="0.82401744920773801"/>
          <c:h val="0.75570119467825103"/>
        </c:manualLayout>
      </c:layout>
      <c:barChart>
        <c:barDir val="col"/>
        <c:grouping val="clustered"/>
        <c:varyColors val="0"/>
        <c:ser>
          <c:idx val="0"/>
          <c:order val="0"/>
          <c:tx>
            <c:v>Series 1</c:v>
          </c:tx>
          <c:spPr>
            <a:solidFill>
              <a:schemeClr val="accent1"/>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FC07-9846-BB7B-48239CFDAB69}"/>
              </c:ext>
            </c:extLst>
          </c:dPt>
          <c:dPt>
            <c:idx val="1"/>
            <c:invertIfNegative val="0"/>
            <c:bubble3D val="0"/>
            <c:spPr>
              <a:solidFill>
                <a:schemeClr val="accent5"/>
              </a:solidFill>
              <a:ln w="12700">
                <a:noFill/>
              </a:ln>
              <a:effectLst/>
              <a:scene3d>
                <a:camera prst="orthographicFront"/>
                <a:lightRig rig="threePt" dir="t"/>
              </a:scene3d>
              <a:sp3d>
                <a:bevelT/>
              </a:sp3d>
            </c:spPr>
            <c:extLst>
              <c:ext xmlns:c16="http://schemas.microsoft.com/office/drawing/2014/chart" uri="{C3380CC4-5D6E-409C-BE32-E72D297353CC}">
                <c16:uniqueId val="{00000002-FC07-9846-BB7B-48239CFDAB69}"/>
              </c:ext>
            </c:extLst>
          </c:dPt>
          <c:dPt>
            <c:idx val="2"/>
            <c:invertIfNegative val="0"/>
            <c:bubble3D val="0"/>
            <c:spPr>
              <a:solidFill>
                <a:schemeClr val="accent2"/>
              </a:solidFill>
              <a:ln w="12700">
                <a:noFill/>
              </a:ln>
              <a:effectLst/>
              <a:scene3d>
                <a:camera prst="orthographicFront"/>
                <a:lightRig rig="threePt" dir="t"/>
              </a:scene3d>
              <a:sp3d>
                <a:bevelT/>
              </a:sp3d>
            </c:spPr>
            <c:extLst>
              <c:ext xmlns:c16="http://schemas.microsoft.com/office/drawing/2014/chart" uri="{C3380CC4-5D6E-409C-BE32-E72D297353CC}">
                <c16:uniqueId val="{00000004-FC07-9846-BB7B-48239CFDAB69}"/>
              </c:ext>
            </c:extLst>
          </c:dPt>
          <c:dPt>
            <c:idx val="3"/>
            <c:invertIfNegative val="0"/>
            <c:bubble3D val="0"/>
            <c:spPr>
              <a:solidFill>
                <a:srgbClr val="963232"/>
              </a:solidFill>
              <a:ln w="12700">
                <a:noFill/>
              </a:ln>
              <a:effectLst/>
              <a:scene3d>
                <a:camera prst="orthographicFront"/>
                <a:lightRig rig="threePt" dir="t"/>
              </a:scene3d>
              <a:sp3d>
                <a:bevelT/>
              </a:sp3d>
            </c:spPr>
            <c:extLst>
              <c:ext xmlns:c16="http://schemas.microsoft.com/office/drawing/2014/chart" uri="{C3380CC4-5D6E-409C-BE32-E72D297353CC}">
                <c16:uniqueId val="{00000006-FC07-9846-BB7B-48239CFDAB69}"/>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07-9846-BB7B-48239CFDAB69}"/>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07-9846-BB7B-48239CFDAB69}"/>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07-9846-BB7B-48239CFDAB69}"/>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C07-9846-BB7B-48239CFDAB69}"/>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07-9846-BB7B-48239CFDAB69}"/>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C07-9846-BB7B-48239CFDAB69}"/>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C07-9846-BB7B-48239CFDAB69}"/>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C07-9846-BB7B-48239CFDAB69}"/>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C07-9846-BB7B-48239CFDAB69}"/>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C07-9846-BB7B-48239CFDAB69}"/>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C07-9846-BB7B-48239CFDAB69}"/>
                </c:ext>
              </c:extLst>
            </c:dLbl>
            <c:numFmt formatCode="0.00" sourceLinked="0"/>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Dolutegravir: 2 mg</c:v>
                </c:pt>
                <c:pt idx="1">
                  <c:v>Dolutegravir: 10 mg</c:v>
                </c:pt>
                <c:pt idx="2">
                  <c:v>Dolutegravir: 50 mg</c:v>
                </c:pt>
                <c:pt idx="3">
                  <c:v>Placebo</c:v>
                </c:pt>
              </c:strCache>
            </c:strRef>
          </c:cat>
          <c:val>
            <c:numRef>
              <c:f>Sheet1!$B$2:$B$5</c:f>
              <c:numCache>
                <c:formatCode>0.00</c:formatCode>
                <c:ptCount val="4"/>
                <c:pt idx="0">
                  <c:v>-1.51</c:v>
                </c:pt>
                <c:pt idx="1">
                  <c:v>-2.0299999999999998</c:v>
                </c:pt>
                <c:pt idx="2">
                  <c:v>-2.46</c:v>
                </c:pt>
                <c:pt idx="3">
                  <c:v>0.05</c:v>
                </c:pt>
              </c:numCache>
            </c:numRef>
          </c:val>
          <c:extLst>
            <c:ext xmlns:c16="http://schemas.microsoft.com/office/drawing/2014/chart" uri="{C3380CC4-5D6E-409C-BE32-E72D297353CC}">
              <c16:uniqueId val="{0000000E-FC07-9846-BB7B-48239CFDAB69}"/>
            </c:ext>
          </c:extLst>
        </c:ser>
        <c:dLbls>
          <c:showLegendKey val="0"/>
          <c:showVal val="1"/>
          <c:showCatName val="0"/>
          <c:showSerName val="0"/>
          <c:showPercent val="0"/>
          <c:showBubbleSize val="0"/>
        </c:dLbls>
        <c:gapWidth val="100"/>
        <c:axId val="-2131553288"/>
        <c:axId val="-2131569384"/>
      </c:barChart>
      <c:catAx>
        <c:axId val="-2131553288"/>
        <c:scaling>
          <c:orientation val="minMax"/>
        </c:scaling>
        <c:delete val="0"/>
        <c:axPos val="b"/>
        <c:title>
          <c:tx>
            <c:rich>
              <a:bodyPr/>
              <a:lstStyle/>
              <a:p>
                <a:pPr>
                  <a:defRPr sz="1600"/>
                </a:pPr>
                <a:r>
                  <a:rPr lang="en-US" sz="1600" dirty="0"/>
                  <a:t>Regimen (once</a:t>
                </a:r>
                <a:r>
                  <a:rPr lang="en-US" sz="1600" baseline="0" dirty="0"/>
                  <a:t> daily dosing)</a:t>
                </a:r>
                <a:endParaRPr lang="en-US" sz="1600" dirty="0"/>
              </a:p>
            </c:rich>
          </c:tx>
          <c:layout>
            <c:manualLayout>
              <c:xMode val="edge"/>
              <c:yMode val="edge"/>
              <c:x val="0.36024946534461"/>
              <c:y val="3.5785817721060702E-2"/>
            </c:manualLayout>
          </c:layout>
          <c:overlay val="0"/>
        </c:title>
        <c:numFmt formatCode="General" sourceLinked="1"/>
        <c:majorTickMark val="out"/>
        <c:minorTickMark val="none"/>
        <c:tickLblPos val="high"/>
        <c:spPr>
          <a:ln w="12700" cap="flat" cmpd="sng" algn="ctr">
            <a:solidFill>
              <a:prstClr val="black"/>
            </a:solidFill>
            <a:prstDash val="solid"/>
            <a:round/>
            <a:headEnd type="none" w="med" len="med"/>
            <a:tailEnd type="none" w="med" len="med"/>
          </a:ln>
        </c:spPr>
        <c:txPr>
          <a:bodyPr/>
          <a:lstStyle/>
          <a:p>
            <a:pPr>
              <a:defRPr sz="1400"/>
            </a:pPr>
            <a:endParaRPr lang="en-US"/>
          </a:p>
        </c:txPr>
        <c:crossAx val="-2131569384"/>
        <c:crosses val="autoZero"/>
        <c:auto val="1"/>
        <c:lblAlgn val="ctr"/>
        <c:lblOffset val="1"/>
        <c:tickLblSkip val="1"/>
        <c:tickMarkSkip val="1"/>
        <c:noMultiLvlLbl val="0"/>
      </c:catAx>
      <c:valAx>
        <c:axId val="-2131569384"/>
        <c:scaling>
          <c:orientation val="minMax"/>
          <c:max val="0.5"/>
          <c:min val="-3"/>
        </c:scaling>
        <c:delete val="0"/>
        <c:axPos val="l"/>
        <c:title>
          <c:tx>
            <c:rich>
              <a:bodyPr/>
              <a:lstStyle/>
              <a:p>
                <a:pPr>
                  <a:defRPr sz="1600"/>
                </a:pPr>
                <a:r>
                  <a:rPr lang="en-US" sz="1600" dirty="0"/>
                  <a:t>Change in HIV RNA from Baseline (Log10 copies/mL)</a:t>
                </a:r>
              </a:p>
            </c:rich>
          </c:tx>
          <c:layout>
            <c:manualLayout>
              <c:xMode val="edge"/>
              <c:yMode val="edge"/>
              <c:x val="5.1544425002430201E-3"/>
              <c:y val="0.166113449180921"/>
            </c:manualLayout>
          </c:layout>
          <c:overlay val="0"/>
        </c:title>
        <c:numFmt formatCode="0.0" sourceLinked="0"/>
        <c:majorTickMark val="out"/>
        <c:minorTickMark val="none"/>
        <c:tickLblPos val="nextTo"/>
        <c:spPr>
          <a:ln w="12700" cmpd="sng">
            <a:solidFill>
              <a:schemeClr val="tx1"/>
            </a:solidFill>
          </a:ln>
        </c:spPr>
        <c:crossAx val="-2131553288"/>
        <c:crosses val="autoZero"/>
        <c:crossBetween val="between"/>
        <c:majorUnit val="0.5"/>
      </c:valAx>
      <c:spPr>
        <a:solidFill>
          <a:srgbClr val="E6EBF2"/>
        </a:solidFill>
        <a:ln w="1270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0.18591</cdr:x>
      <cdr:y>0.77193</cdr:y>
    </cdr:from>
    <cdr:to>
      <cdr:x>0.29067</cdr:x>
      <cdr:y>0.83216</cdr:y>
    </cdr:to>
    <cdr:sp macro="" textlink="">
      <cdr:nvSpPr>
        <cdr:cNvPr id="2" name="TextBox 1"/>
        <cdr:cNvSpPr txBox="1"/>
      </cdr:nvSpPr>
      <cdr:spPr>
        <a:xfrm xmlns:a="http://schemas.openxmlformats.org/drawingml/2006/main">
          <a:off x="1487487" y="3352800"/>
          <a:ext cx="838200" cy="2616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endParaRPr lang="en-US" sz="1100" dirty="0">
            <a:latin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10</a:t>
            </a:fld>
            <a:endParaRPr lang="en-US"/>
          </a:p>
        </p:txBody>
      </p:sp>
    </p:spTree>
    <p:extLst>
      <p:ext uri="{BB962C8B-B14F-4D97-AF65-F5344CB8AC3E}">
        <p14:creationId xmlns:p14="http://schemas.microsoft.com/office/powerpoint/2010/main" val="424034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**Limitations of DAWNING: comparison to LPV/r, no TAF, about 40% received AZT/3TC in new regimen, </a:t>
            </a:r>
            <a:r>
              <a:rPr lang="en-US" b="1" dirty="0" err="1"/>
              <a:t>ViiV</a:t>
            </a:r>
            <a:r>
              <a:rPr lang="en-US" b="1" dirty="0"/>
              <a:t> funded/led, low #’s with VL &gt;100k and no comparison to adding another agent</a:t>
            </a:r>
          </a:p>
          <a:p>
            <a:endParaRPr lang="en-US" dirty="0"/>
          </a:p>
          <a:p>
            <a:r>
              <a:rPr lang="en-US" dirty="0"/>
              <a:t>DTG arm: 2/11 with virologic </a:t>
            </a:r>
            <a:r>
              <a:rPr lang="en-US" dirty="0" err="1"/>
              <a:t>withdrawl</a:t>
            </a:r>
            <a:r>
              <a:rPr lang="en-US" dirty="0"/>
              <a:t> </a:t>
            </a:r>
          </a:p>
          <a:p>
            <a:endParaRPr lang="en-US" dirty="0"/>
          </a:p>
          <a:p>
            <a:r>
              <a:rPr lang="en-US" dirty="0"/>
              <a:t>DTG arm:</a:t>
            </a:r>
          </a:p>
          <a:p>
            <a:r>
              <a:rPr lang="en-US" dirty="0"/>
              <a:t>1) Subtype B: G118R, D67N (TAM) – DTG score 30 (receiving DTG + FTC/TDF)</a:t>
            </a:r>
          </a:p>
          <a:p>
            <a:r>
              <a:rPr lang="en-US" dirty="0"/>
              <a:t>2) Subtype C: H51H/Y, G118R, E138E/K, R263R/K – DTG 100</a:t>
            </a:r>
          </a:p>
          <a:p>
            <a:endParaRPr lang="en-US" dirty="0"/>
          </a:p>
          <a:p>
            <a:r>
              <a:rPr lang="en-US" dirty="0"/>
              <a:t>**FROM CROI: Brown D, et al. CROI 2019, Seattle, Abstract 144.</a:t>
            </a:r>
          </a:p>
          <a:p>
            <a:endParaRPr lang="en-US" dirty="0"/>
          </a:p>
          <a:p>
            <a:pPr fontAlgn="base"/>
            <a:r>
              <a:rPr lang="en-US" sz="1200" b="0" kern="1200" dirty="0">
                <a:solidFill>
                  <a:schemeClr val="tx1"/>
                </a:solidFill>
                <a:effectLst/>
                <a:latin typeface="+mn-lt"/>
                <a:ea typeface="+mn-ea"/>
                <a:cs typeface="+mn-cs"/>
              </a:rPr>
              <a:t>Of 624 subjects </a:t>
            </a:r>
            <a:r>
              <a:rPr lang="en-US" sz="1200" b="0" kern="1200" dirty="0" err="1">
                <a:solidFill>
                  <a:schemeClr val="tx1"/>
                </a:solidFill>
                <a:effectLst/>
                <a:latin typeface="+mn-lt"/>
                <a:ea typeface="+mn-ea"/>
                <a:cs typeface="+mn-cs"/>
              </a:rPr>
              <a:t>randomised</a:t>
            </a:r>
            <a:r>
              <a:rPr lang="en-US" sz="1200" b="0" kern="1200" dirty="0">
                <a:solidFill>
                  <a:schemeClr val="tx1"/>
                </a:solidFill>
                <a:effectLst/>
                <a:latin typeface="+mn-lt"/>
                <a:ea typeface="+mn-ea"/>
                <a:cs typeface="+mn-cs"/>
              </a:rPr>
              <a:t> and treated, 499 (80%) received &lt;2 active NRTIs at baseline. Overall, 84% (261/312) of subjects on DTG versus 70% (219/312) on LPV/r achieved HIV-1 RNA &lt;50 c/mL at Week 48 (adjusted difference 13.8%, 95% CI: 7.3% to 20.3%, p&lt;0.001 for superiority). This difference was consistent regardless of the use of &lt;2 or 2 fully active NRTIs in the BR. NRTI resistance was present in 561 subjects (90%) at baseline, M184V/I (alone or plus additional NRTI resistance-associated mutations [RAMs]) in 513 (82%), K65R in 187 (30%), and ≥1 thymidine-analogue mutations (TAMs) in 152 subjects (24%). Of subjects with M184V/I alone or plus ≥1 NRTI RAMs, 430 subjects (84%) took lamivudine (3TC) or emtricitabine (FTC) as part of their BR. Tenofovir disoproxil fumarate (TDF) was included in BR in the presence of K65R in 15 subjects while 86 subjects with 1 or more TAMs took zidovudine (AZT). Among subjects receiving 3TC or FTC in the presence of M184V/I, 85% (187/220) of subjects on DTG versus 72% (152/210) on LPV/r had HIV-1 RNA &lt;50 c/mL at Week 48 (difference 12.6%, 95% CI: 4.9% to 20.3%). High responses were also observed in the DTG arm, when AZT or TDF were included in the BR in the presence of TAMs or K65R, respectively; however, subject numbers in these subgroups were small (Table 1).</a:t>
            </a:r>
          </a:p>
          <a:p>
            <a:pPr fontAlgn="base"/>
            <a:r>
              <a:rPr lang="en-US" sz="1200" b="0" kern="1200" dirty="0">
                <a:solidFill>
                  <a:schemeClr val="tx1"/>
                </a:solidFill>
                <a:effectLst/>
                <a:latin typeface="+mn-lt"/>
                <a:ea typeface="+mn-ea"/>
                <a:cs typeface="+mn-cs"/>
              </a:rPr>
              <a:t> </a:t>
            </a:r>
          </a:p>
          <a:p>
            <a:pPr fontAlgn="base"/>
            <a:r>
              <a:rPr lang="en-US" sz="1200" b="0" kern="1200" dirty="0">
                <a:solidFill>
                  <a:schemeClr val="tx1"/>
                </a:solidFill>
                <a:effectLst/>
                <a:latin typeface="+mn-lt"/>
                <a:ea typeface="+mn-ea"/>
                <a:cs typeface="+mn-cs"/>
              </a:rPr>
              <a:t>In DAWNING, response rates were high in subjects receiving DTG+2NRTIs regardless of pre-existing resistance to one of the NRTIs in the BR, including in subjects using 3TC or FTC in the presence of M184V/I.</a:t>
            </a:r>
          </a:p>
          <a:p>
            <a:endParaRPr lang="en-US" dirty="0"/>
          </a:p>
        </p:txBody>
      </p:sp>
      <p:sp>
        <p:nvSpPr>
          <p:cNvPr id="4" name="Slide Number Placeholder 3"/>
          <p:cNvSpPr>
            <a:spLocks noGrp="1"/>
          </p:cNvSpPr>
          <p:nvPr>
            <p:ph type="sldNum" sz="quarter" idx="5"/>
          </p:nvPr>
        </p:nvSpPr>
        <p:spPr/>
        <p:txBody>
          <a:bodyPr/>
          <a:lstStyle/>
          <a:p>
            <a:fld id="{C241AA91-BF12-6146-86B1-C79E2511F7BE}" type="slidenum">
              <a:rPr lang="en-US" smtClean="0"/>
              <a:t>53</a:t>
            </a:fld>
            <a:endParaRPr lang="en-US"/>
          </a:p>
        </p:txBody>
      </p:sp>
    </p:spTree>
    <p:extLst>
      <p:ext uri="{BB962C8B-B14F-4D97-AF65-F5344CB8AC3E}">
        <p14:creationId xmlns:p14="http://schemas.microsoft.com/office/powerpoint/2010/main" val="3612192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41AA91-BF12-6146-86B1-C79E2511F7BE}" type="slidenum">
              <a:rPr lang="en-US" smtClean="0"/>
              <a:t>54</a:t>
            </a:fld>
            <a:endParaRPr lang="en-US"/>
          </a:p>
        </p:txBody>
      </p:sp>
    </p:spTree>
    <p:extLst>
      <p:ext uri="{BB962C8B-B14F-4D97-AF65-F5344CB8AC3E}">
        <p14:creationId xmlns:p14="http://schemas.microsoft.com/office/powerpoint/2010/main" val="195310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59</a:t>
            </a:fld>
            <a:endParaRPr lang="en-US"/>
          </a:p>
        </p:txBody>
      </p:sp>
    </p:spTree>
    <p:extLst>
      <p:ext uri="{BB962C8B-B14F-4D97-AF65-F5344CB8AC3E}">
        <p14:creationId xmlns:p14="http://schemas.microsoft.com/office/powerpoint/2010/main" val="4182420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68</a:t>
            </a:fld>
            <a:endParaRPr lang="en-US"/>
          </a:p>
        </p:txBody>
      </p:sp>
    </p:spTree>
    <p:extLst>
      <p:ext uri="{BB962C8B-B14F-4D97-AF65-F5344CB8AC3E}">
        <p14:creationId xmlns:p14="http://schemas.microsoft.com/office/powerpoint/2010/main" val="4012483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69</a:t>
            </a:fld>
            <a:endParaRPr lang="en-US"/>
          </a:p>
        </p:txBody>
      </p:sp>
    </p:spTree>
    <p:extLst>
      <p:ext uri="{BB962C8B-B14F-4D97-AF65-F5344CB8AC3E}">
        <p14:creationId xmlns:p14="http://schemas.microsoft.com/office/powerpoint/2010/main" val="2465785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70</a:t>
            </a:fld>
            <a:endParaRPr lang="en-US"/>
          </a:p>
        </p:txBody>
      </p:sp>
    </p:spTree>
    <p:extLst>
      <p:ext uri="{BB962C8B-B14F-4D97-AF65-F5344CB8AC3E}">
        <p14:creationId xmlns:p14="http://schemas.microsoft.com/office/powerpoint/2010/main" val="1666888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74</a:t>
            </a:fld>
            <a:endParaRPr lang="en-US"/>
          </a:p>
        </p:txBody>
      </p:sp>
    </p:spTree>
    <p:extLst>
      <p:ext uri="{BB962C8B-B14F-4D97-AF65-F5344CB8AC3E}">
        <p14:creationId xmlns:p14="http://schemas.microsoft.com/office/powerpoint/2010/main" val="1512326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75</a:t>
            </a:fld>
            <a:endParaRPr lang="en-US"/>
          </a:p>
        </p:txBody>
      </p:sp>
    </p:spTree>
    <p:extLst>
      <p:ext uri="{BB962C8B-B14F-4D97-AF65-F5344CB8AC3E}">
        <p14:creationId xmlns:p14="http://schemas.microsoft.com/office/powerpoint/2010/main" val="3402026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76</a:t>
            </a:fld>
            <a:endParaRPr lang="en-US"/>
          </a:p>
        </p:txBody>
      </p:sp>
    </p:spTree>
    <p:extLst>
      <p:ext uri="{BB962C8B-B14F-4D97-AF65-F5344CB8AC3E}">
        <p14:creationId xmlns:p14="http://schemas.microsoft.com/office/powerpoint/2010/main" val="1812320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77</a:t>
            </a:fld>
            <a:endParaRPr lang="en-US"/>
          </a:p>
        </p:txBody>
      </p:sp>
    </p:spTree>
    <p:extLst>
      <p:ext uri="{BB962C8B-B14F-4D97-AF65-F5344CB8AC3E}">
        <p14:creationId xmlns:p14="http://schemas.microsoft.com/office/powerpoint/2010/main" val="175090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11</a:t>
            </a:fld>
            <a:endParaRPr lang="en-US"/>
          </a:p>
        </p:txBody>
      </p:sp>
    </p:spTree>
    <p:extLst>
      <p:ext uri="{BB962C8B-B14F-4D97-AF65-F5344CB8AC3E}">
        <p14:creationId xmlns:p14="http://schemas.microsoft.com/office/powerpoint/2010/main" val="943270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78</a:t>
            </a:fld>
            <a:endParaRPr lang="en-US"/>
          </a:p>
        </p:txBody>
      </p:sp>
    </p:spTree>
    <p:extLst>
      <p:ext uri="{BB962C8B-B14F-4D97-AF65-F5344CB8AC3E}">
        <p14:creationId xmlns:p14="http://schemas.microsoft.com/office/powerpoint/2010/main" val="1527592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79</a:t>
            </a:fld>
            <a:endParaRPr lang="en-US"/>
          </a:p>
        </p:txBody>
      </p:sp>
    </p:spTree>
    <p:extLst>
      <p:ext uri="{BB962C8B-B14F-4D97-AF65-F5344CB8AC3E}">
        <p14:creationId xmlns:p14="http://schemas.microsoft.com/office/powerpoint/2010/main" val="3135893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87781BCB-CAC4-AC48-831E-987115CC90FC}"/>
              </a:ext>
            </a:extLst>
          </p:cNvPr>
          <p:cNvSpPr>
            <a:spLocks noGrp="1" noRot="1" noChangeAspect="1" noChangeArrowheads="1" noTextEdit="1"/>
          </p:cNvSpPr>
          <p:nvPr>
            <p:ph type="sldImg"/>
          </p:nvPr>
        </p:nvSpPr>
        <p:spPr>
          <a:ln/>
        </p:spPr>
      </p:sp>
      <p:sp>
        <p:nvSpPr>
          <p:cNvPr id="27650" name="Notes Placeholder 2">
            <a:extLst>
              <a:ext uri="{FF2B5EF4-FFF2-40B4-BE49-F238E27FC236}">
                <a16:creationId xmlns:a16="http://schemas.microsoft.com/office/drawing/2014/main" id="{6FF0AEB3-7FC1-A245-BD06-64A758720833}"/>
              </a:ext>
            </a:extLst>
          </p:cNvPr>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pPr>
              <a:spcBef>
                <a:spcPts val="1775"/>
              </a:spcBef>
            </a:pPr>
            <a:r>
              <a:rPr lang="en-US" altLang="en-US" dirty="0">
                <a:latin typeface="Times New Roman" panose="02020603050405020304" pitchFamily="18" charset="0"/>
                <a:ea typeface="ＭＳ Ｐゴシック" panose="020B0600070205080204" pitchFamily="34" charset="-128"/>
              </a:rPr>
              <a:t>Conducted in Germany (27 sites)</a:t>
            </a:r>
          </a:p>
        </p:txBody>
      </p:sp>
    </p:spTree>
    <p:extLst>
      <p:ext uri="{BB962C8B-B14F-4D97-AF65-F5344CB8AC3E}">
        <p14:creationId xmlns:p14="http://schemas.microsoft.com/office/powerpoint/2010/main" val="224516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34CAB2ED-4855-2840-95FA-CF77F27A2F64}"/>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D93B54EC-23E0-9B4A-B992-034EF617729C}"/>
              </a:ext>
            </a:extLst>
          </p:cNvPr>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66109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2DC99639-81E7-FA45-B928-333FB59DE0DB}"/>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6E2560E5-B4EB-F047-9BB8-CEC052C16E2A}"/>
              </a:ext>
            </a:extLst>
          </p:cNvPr>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52019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D614FF91-41AD-9C4D-AD9E-02DF2ECB0AA9}"/>
              </a:ext>
            </a:extLst>
          </p:cNvPr>
          <p:cNvSpPr>
            <a:spLocks noGrp="1" noRot="1" noChangeAspect="1" noChangeArrowheads="1" noTextEdit="1"/>
          </p:cNvSpPr>
          <p:nvPr>
            <p:ph type="sldImg"/>
          </p:nvPr>
        </p:nvSpPr>
        <p:spPr>
          <a:ln/>
        </p:spPr>
      </p:sp>
      <p:sp>
        <p:nvSpPr>
          <p:cNvPr id="35842" name="Notes Placeholder 2">
            <a:extLst>
              <a:ext uri="{FF2B5EF4-FFF2-40B4-BE49-F238E27FC236}">
                <a16:creationId xmlns:a16="http://schemas.microsoft.com/office/drawing/2014/main" id="{B2D03E8A-0740-BE43-8459-C78D291591C4}"/>
              </a:ext>
            </a:extLst>
          </p:cNvPr>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971182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596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4251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5258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5627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25</a:t>
            </a:fld>
            <a:endParaRPr lang="en-US"/>
          </a:p>
        </p:txBody>
      </p:sp>
    </p:spTree>
    <p:extLst>
      <p:ext uri="{BB962C8B-B14F-4D97-AF65-F5344CB8AC3E}">
        <p14:creationId xmlns:p14="http://schemas.microsoft.com/office/powerpoint/2010/main" val="1678806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567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37</a:t>
            </a:fld>
            <a:endParaRPr lang="en-US"/>
          </a:p>
        </p:txBody>
      </p:sp>
    </p:spTree>
    <p:extLst>
      <p:ext uri="{BB962C8B-B14F-4D97-AF65-F5344CB8AC3E}">
        <p14:creationId xmlns:p14="http://schemas.microsoft.com/office/powerpoint/2010/main" val="3584303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38</a:t>
            </a:fld>
            <a:endParaRPr lang="en-US"/>
          </a:p>
        </p:txBody>
      </p:sp>
    </p:spTree>
    <p:extLst>
      <p:ext uri="{BB962C8B-B14F-4D97-AF65-F5344CB8AC3E}">
        <p14:creationId xmlns:p14="http://schemas.microsoft.com/office/powerpoint/2010/main" val="2206981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74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42</a:t>
            </a:fld>
            <a:endParaRPr lang="en-US"/>
          </a:p>
        </p:txBody>
      </p:sp>
    </p:spTree>
    <p:extLst>
      <p:ext uri="{BB962C8B-B14F-4D97-AF65-F5344CB8AC3E}">
        <p14:creationId xmlns:p14="http://schemas.microsoft.com/office/powerpoint/2010/main" val="1603751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43</a:t>
            </a:fld>
            <a:endParaRPr lang="en-US"/>
          </a:p>
        </p:txBody>
      </p:sp>
    </p:spTree>
    <p:extLst>
      <p:ext uri="{BB962C8B-B14F-4D97-AF65-F5344CB8AC3E}">
        <p14:creationId xmlns:p14="http://schemas.microsoft.com/office/powerpoint/2010/main" val="188148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**Limitations of DAWNING: comparison to LPV/r, no TAF, about 40% received AZT/3TC in new regimen, </a:t>
            </a:r>
            <a:r>
              <a:rPr lang="en-US" b="1" dirty="0" err="1"/>
              <a:t>ViiV</a:t>
            </a:r>
            <a:r>
              <a:rPr lang="en-US" b="1" dirty="0"/>
              <a:t> funded/led, low #’s with VL &gt;100k and no comparison to adding another agent</a:t>
            </a:r>
          </a:p>
          <a:p>
            <a:endParaRPr lang="en-US" dirty="0"/>
          </a:p>
          <a:p>
            <a:r>
              <a:rPr lang="en-US" dirty="0"/>
              <a:t>DTG arm: 2/11 with virologic </a:t>
            </a:r>
            <a:r>
              <a:rPr lang="en-US" dirty="0" err="1"/>
              <a:t>withdrawl</a:t>
            </a:r>
            <a:r>
              <a:rPr lang="en-US" dirty="0"/>
              <a:t> </a:t>
            </a:r>
          </a:p>
          <a:p>
            <a:endParaRPr lang="en-US" dirty="0"/>
          </a:p>
          <a:p>
            <a:r>
              <a:rPr lang="en-US" dirty="0"/>
              <a:t>DTG arm:</a:t>
            </a:r>
          </a:p>
          <a:p>
            <a:r>
              <a:rPr lang="en-US" dirty="0"/>
              <a:t>1) Subtype B: G118R, D67N (TAM) – DTG score 30 (receiving DTG + FTC/TDF)</a:t>
            </a:r>
          </a:p>
          <a:p>
            <a:r>
              <a:rPr lang="en-US" dirty="0"/>
              <a:t>2) Subtype C: H51H/Y, G118R, E138E/K, R263R/K – DTG 100</a:t>
            </a:r>
          </a:p>
          <a:p>
            <a:endParaRPr lang="en-US" dirty="0"/>
          </a:p>
          <a:p>
            <a:r>
              <a:rPr lang="en-US" dirty="0"/>
              <a:t>**FROM CROI: Brown D, et al. CROI 2019, Seattle, Abstract 144.</a:t>
            </a:r>
          </a:p>
          <a:p>
            <a:endParaRPr lang="en-US" dirty="0"/>
          </a:p>
          <a:p>
            <a:pPr fontAlgn="base"/>
            <a:r>
              <a:rPr lang="en-US" sz="1200" b="0" kern="1200" dirty="0">
                <a:solidFill>
                  <a:schemeClr val="tx1"/>
                </a:solidFill>
                <a:effectLst/>
                <a:latin typeface="+mn-lt"/>
                <a:ea typeface="+mn-ea"/>
                <a:cs typeface="+mn-cs"/>
              </a:rPr>
              <a:t>Of 624 subjects </a:t>
            </a:r>
            <a:r>
              <a:rPr lang="en-US" sz="1200" b="0" kern="1200" dirty="0" err="1">
                <a:solidFill>
                  <a:schemeClr val="tx1"/>
                </a:solidFill>
                <a:effectLst/>
                <a:latin typeface="+mn-lt"/>
                <a:ea typeface="+mn-ea"/>
                <a:cs typeface="+mn-cs"/>
              </a:rPr>
              <a:t>randomised</a:t>
            </a:r>
            <a:r>
              <a:rPr lang="en-US" sz="1200" b="0" kern="1200" dirty="0">
                <a:solidFill>
                  <a:schemeClr val="tx1"/>
                </a:solidFill>
                <a:effectLst/>
                <a:latin typeface="+mn-lt"/>
                <a:ea typeface="+mn-ea"/>
                <a:cs typeface="+mn-cs"/>
              </a:rPr>
              <a:t> and treated, 499 (80%) received &lt;2 active NRTIs at baseline. Overall, 84% (261/312) of subjects on DTG versus 70% (219/312) on LPV/r achieved HIV-1 RNA &lt;50 c/mL at Week 48 (adjusted difference 13.8%, 95% CI: 7.3% to 20.3%, p&lt;0.001 for superiority). This difference was consistent regardless of the use of &lt;2 or 2 fully active NRTIs in the BR. NRTI resistance was present in 561 subjects (90%) at baseline, M184V/I (alone or plus additional NRTI resistance-associated mutations [RAMs]) in 513 (82%), K65R in 187 (30%), and ≥1 thymidine-analogue mutations (TAMs) in 152 subjects (24%). Of subjects with M184V/I alone or plus ≥1 NRTI RAMs, 430 subjects (84%) took lamivudine (3TC) or emtricitabine (FTC) as part of their BR. Tenofovir disoproxil fumarate (TDF) was included in BR in the presence of K65R in 15 subjects while 86 subjects with 1 or more TAMs took zidovudine (AZT). Among subjects receiving 3TC or FTC in the presence of M184V/I, 85% (187/220) of subjects on DTG versus 72% (152/210) on LPV/r had HIV-1 RNA &lt;50 c/mL at Week 48 (difference 12.6%, 95% CI: 4.9% to 20.3%). High responses were also observed in the DTG arm, when AZT or TDF were included in the BR in the presence of TAMs or K65R, respectively; however, subject numbers in these subgroups were small (Table 1).</a:t>
            </a:r>
          </a:p>
          <a:p>
            <a:pPr fontAlgn="base"/>
            <a:r>
              <a:rPr lang="en-US" sz="1200" b="0" kern="1200" dirty="0">
                <a:solidFill>
                  <a:schemeClr val="tx1"/>
                </a:solidFill>
                <a:effectLst/>
                <a:latin typeface="+mn-lt"/>
                <a:ea typeface="+mn-ea"/>
                <a:cs typeface="+mn-cs"/>
              </a:rPr>
              <a:t> </a:t>
            </a:r>
          </a:p>
          <a:p>
            <a:pPr fontAlgn="base"/>
            <a:r>
              <a:rPr lang="en-US" sz="1200" b="0" kern="1200" dirty="0">
                <a:solidFill>
                  <a:schemeClr val="tx1"/>
                </a:solidFill>
                <a:effectLst/>
                <a:latin typeface="+mn-lt"/>
                <a:ea typeface="+mn-ea"/>
                <a:cs typeface="+mn-cs"/>
              </a:rPr>
              <a:t>In DAWNING, response rates were high in subjects receiving DTG+2NRTIs regardless of pre-existing resistance to one of the NRTIs in the BR, including in subjects using 3TC or FTC in the presence of M184V/I.</a:t>
            </a:r>
          </a:p>
          <a:p>
            <a:endParaRPr lang="en-US" dirty="0"/>
          </a:p>
        </p:txBody>
      </p:sp>
      <p:sp>
        <p:nvSpPr>
          <p:cNvPr id="4" name="Slide Number Placeholder 3"/>
          <p:cNvSpPr>
            <a:spLocks noGrp="1"/>
          </p:cNvSpPr>
          <p:nvPr>
            <p:ph type="sldNum" sz="quarter" idx="5"/>
          </p:nvPr>
        </p:nvSpPr>
        <p:spPr/>
        <p:txBody>
          <a:bodyPr/>
          <a:lstStyle/>
          <a:p>
            <a:fld id="{C241AA91-BF12-6146-86B1-C79E2511F7BE}" type="slidenum">
              <a:rPr lang="en-US" smtClean="0"/>
              <a:t>52</a:t>
            </a:fld>
            <a:endParaRPr lang="en-US"/>
          </a:p>
        </p:txBody>
      </p:sp>
    </p:spTree>
    <p:extLst>
      <p:ext uri="{BB962C8B-B14F-4D97-AF65-F5344CB8AC3E}">
        <p14:creationId xmlns:p14="http://schemas.microsoft.com/office/powerpoint/2010/main" val="2292656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1_No_URL">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920403"/>
            <a:ext cx="9154751" cy="4982073"/>
          </a:xfrm>
          <a:prstGeom prst="rect">
            <a:avLst/>
          </a:prstGeom>
          <a:noFill/>
          <a:ln>
            <a:noFill/>
          </a:ln>
          <a:effectLst/>
        </p:spPr>
      </p:pic>
      <p:sp>
        <p:nvSpPr>
          <p:cNvPr id="282" name="Title 1"/>
          <p:cNvSpPr>
            <a:spLocks noGrp="1"/>
          </p:cNvSpPr>
          <p:nvPr>
            <p:ph type="ctrTitle" hasCustomPrompt="1"/>
          </p:nvPr>
        </p:nvSpPr>
        <p:spPr>
          <a:xfrm>
            <a:off x="438219" y="1242188"/>
            <a:ext cx="8222726" cy="1828800"/>
          </a:xfrm>
          <a:prstGeom prst="rect">
            <a:avLst/>
          </a:prstGeom>
        </p:spPr>
        <p:txBody>
          <a:bodyPr lIns="91440" anchor="ctr" anchorCtr="0">
            <a:normAutofit/>
          </a:bodyPr>
          <a:lstStyle>
            <a:lvl1pPr algn="l">
              <a:lnSpc>
                <a:spcPts val="4000"/>
              </a:lnSpc>
              <a:defRPr sz="32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3194041"/>
            <a:ext cx="8221886" cy="1645920"/>
          </a:xfrm>
          <a:prstGeom prst="rect">
            <a:avLst/>
          </a:prstGeom>
        </p:spPr>
        <p:txBody>
          <a:bodyPr lIns="91440" tIns="91440" rIns="91440" bIns="91440" anchor="ctr" anchorCtr="0">
            <a:noAutofit/>
          </a:bodyPr>
          <a:lstStyle>
            <a:lvl1pPr marL="0" indent="0" algn="l">
              <a:lnSpc>
                <a:spcPts val="2800"/>
              </a:lnSpc>
              <a:spcBef>
                <a:spcPts val="0"/>
              </a:spcBef>
              <a:spcAft>
                <a:spcPts val="0"/>
              </a:spcAft>
              <a:buNone/>
              <a:defRPr sz="2400" baseline="0">
                <a:solidFill>
                  <a:schemeClr val="bg1">
                    <a:lumMod val="95000"/>
                  </a:schemeClr>
                </a:solidFill>
                <a:latin typeface="Arial"/>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5289933"/>
            <a:ext cx="8229600" cy="292606"/>
          </a:xfrm>
          <a:prstGeom prst="rect">
            <a:avLst/>
          </a:prstGeom>
        </p:spPr>
        <p:txBody>
          <a:bodyPr anchor="ctr">
            <a:noAutofit/>
          </a:bodyPr>
          <a:lstStyle>
            <a:lvl1pPr marL="0" indent="0" algn="l">
              <a:lnSpc>
                <a:spcPts val="1600"/>
              </a:lnSpc>
              <a:buNone/>
              <a:defRPr sz="140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92512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5905327"/>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3" y="290179"/>
            <a:ext cx="3858507" cy="36576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3" name="Picture 32" descr="AETC_Program-color-outline-01.png">
            <a:extLst>
              <a:ext uri="{FF2B5EF4-FFF2-40B4-BE49-F238E27FC236}">
                <a16:creationId xmlns:a16="http://schemas.microsoft.com/office/drawing/2014/main" id="{30249935-4EB8-CC49-A8DC-1C3056D33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904" y="6104631"/>
            <a:ext cx="1575509" cy="604369"/>
          </a:xfrm>
          <a:prstGeom prst="rect">
            <a:avLst/>
          </a:prstGeom>
        </p:spPr>
      </p:pic>
    </p:spTree>
    <p:extLst>
      <p:ext uri="{BB962C8B-B14F-4D97-AF65-F5344CB8AC3E}">
        <p14:creationId xmlns:p14="http://schemas.microsoft.com/office/powerpoint/2010/main" val="2231869889"/>
      </p:ext>
    </p:extLst>
  </p:cSld>
  <p:clrMapOvr>
    <a:masterClrMapping/>
  </p:clrMapOvr>
  <p:transition spd="slow"/>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Graph/Table/Image: click to add title</a:t>
            </a:r>
          </a:p>
        </p:txBody>
      </p:sp>
      <p:grpSp>
        <p:nvGrpSpPr>
          <p:cNvPr id="8" name="Logo Stacked V2"/>
          <p:cNvGrpSpPr>
            <a:grpSpLocks noChangeAspect="1"/>
          </p:cNvGrpSpPr>
          <p:nvPr/>
        </p:nvGrpSpPr>
        <p:grpSpPr>
          <a:xfrm>
            <a:off x="7725251" y="6495425"/>
            <a:ext cx="1324004" cy="301752"/>
            <a:chOff x="680865" y="3439338"/>
            <a:chExt cx="4686473" cy="1068091"/>
          </a:xfrm>
        </p:grpSpPr>
        <p:pic>
          <p:nvPicPr>
            <p:cNvPr id="9"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13" name="Nat HIV Cur logo type stacked"/>
            <p:cNvGrpSpPr>
              <a:grpSpLocks noChangeAspect="1"/>
            </p:cNvGrpSpPr>
            <p:nvPr/>
          </p:nvGrpSpPr>
          <p:grpSpPr bwMode="auto">
            <a:xfrm>
              <a:off x="1898650" y="3455065"/>
              <a:ext cx="3468688" cy="1036638"/>
              <a:chOff x="1196" y="1585"/>
              <a:chExt cx="2185" cy="653"/>
            </a:xfrm>
          </p:grpSpPr>
          <p:sp>
            <p:nvSpPr>
              <p:cNvPr id="14"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35" name="Straight Connector 34"/>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6"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cSld>
  <p:clrMapOvr>
    <a:masterClrMapping/>
  </p:clrMapOvr>
  <p:transition spd="slow"/>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a:solidFill>
                  <a:schemeClr val="bg1"/>
                </a:solidFill>
                <a:latin typeface="Arial"/>
                <a:cs typeface="Arial"/>
              </a:defRPr>
            </a:lvl1pPr>
          </a:lstStyle>
          <a:p>
            <a:r>
              <a:rPr lang="en-US" dirty="0"/>
              <a:t>Data Slide: click to add title</a:t>
            </a:r>
          </a:p>
        </p:txBody>
      </p:sp>
      <p:grpSp>
        <p:nvGrpSpPr>
          <p:cNvPr id="83" name="Logo Stacked V2"/>
          <p:cNvGrpSpPr>
            <a:grpSpLocks noChangeAspect="1"/>
          </p:cNvGrpSpPr>
          <p:nvPr/>
        </p:nvGrpSpPr>
        <p:grpSpPr>
          <a:xfrm>
            <a:off x="7725251" y="6495425"/>
            <a:ext cx="1324004" cy="301752"/>
            <a:chOff x="680865" y="3439338"/>
            <a:chExt cx="4686473" cy="1068091"/>
          </a:xfrm>
        </p:grpSpPr>
        <p:pic>
          <p:nvPicPr>
            <p:cNvPr id="84"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5" name="Nat HIV Cur logo type stacked"/>
            <p:cNvGrpSpPr>
              <a:grpSpLocks noChangeAspect="1"/>
            </p:cNvGrpSpPr>
            <p:nvPr/>
          </p:nvGrpSpPr>
          <p:grpSpPr bwMode="auto">
            <a:xfrm>
              <a:off x="1898650" y="3455065"/>
              <a:ext cx="3468688" cy="1036638"/>
              <a:chOff x="1196" y="1585"/>
              <a:chExt cx="2185" cy="653"/>
            </a:xfrm>
          </p:grpSpPr>
          <p:sp>
            <p:nvSpPr>
              <p:cNvPr id="86"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 name="Rectangle 2"/>
          <p:cNvSpPr/>
          <p:nvPr/>
        </p:nvSpPr>
        <p:spPr>
          <a:xfrm>
            <a:off x="0" y="1227668"/>
            <a:ext cx="9162288" cy="50292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4" name="Text Placeholder 5"/>
          <p:cNvSpPr>
            <a:spLocks noGrp="1"/>
          </p:cNvSpPr>
          <p:nvPr>
            <p:ph type="body" sz="quarter" idx="15" hasCustomPrompt="1"/>
          </p:nvPr>
        </p:nvSpPr>
        <p:spPr>
          <a:xfrm>
            <a:off x="318914" y="1254758"/>
            <a:ext cx="8503916" cy="457195"/>
          </a:xfrm>
          <a:prstGeom prst="rect">
            <a:avLst/>
          </a:prstGeom>
        </p:spPr>
        <p:txBody>
          <a:bodyPr vert="horz" anchor="ctr"/>
          <a:lstStyle>
            <a:lvl1pPr marL="0" indent="0" algn="l">
              <a:spcBef>
                <a:spcPts val="0"/>
              </a:spcBef>
              <a:buNone/>
              <a:defRPr sz="20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1" y="6461765"/>
            <a:ext cx="7360835" cy="320034"/>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428485266"/>
      </p:ext>
    </p:extLst>
  </p:cSld>
  <p:clrMapOvr>
    <a:masterClrMapping/>
  </p:clrMapOvr>
  <p:transition spd="slow"/>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Blu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0" y="1219199"/>
            <a:ext cx="9162288" cy="56692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8" name="Straight Connector 7"/>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11"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706548074"/>
      </p:ext>
    </p:extLst>
  </p:cSld>
  <p:clrMapOvr>
    <a:masterClrMapping/>
  </p:clrMapOvr>
  <p:transition spd="slow"/>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 Blue_Title">
    <p:spTree>
      <p:nvGrpSpPr>
        <p:cNvPr id="1" name=""/>
        <p:cNvGrpSpPr/>
        <p:nvPr/>
      </p:nvGrpSpPr>
      <p:grpSpPr>
        <a:xfrm>
          <a:off x="0" y="0"/>
          <a:ext cx="0" cy="0"/>
          <a:chOff x="0" y="0"/>
          <a:chExt cx="0" cy="0"/>
        </a:xfrm>
      </p:grpSpPr>
      <p:pic>
        <p:nvPicPr>
          <p:cNvPr id="3" name="Picture 2"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6880688"/>
          </a:xfrm>
          <a:prstGeom prst="rect">
            <a:avLst/>
          </a:prstGeom>
        </p:spPr>
      </p:pic>
      <p:pic>
        <p:nvPicPr>
          <p:cNvPr id="15" name="Picture 14"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394246"/>
            <a:ext cx="1414549" cy="459025"/>
          </a:xfrm>
          <a:prstGeom prst="rect">
            <a:avLst/>
          </a:prstGeom>
        </p:spPr>
      </p:pic>
      <p:sp>
        <p:nvSpPr>
          <p:cNvPr id="98" name="Title 1"/>
          <p:cNvSpPr>
            <a:spLocks noGrp="1"/>
          </p:cNvSpPr>
          <p:nvPr>
            <p:ph type="title" hasCustomPrompt="1"/>
          </p:nvPr>
        </p:nvSpPr>
        <p:spPr>
          <a:xfrm>
            <a:off x="323850" y="153200"/>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Open Blue Layout: click to add title</a:t>
            </a:r>
          </a:p>
        </p:txBody>
      </p:sp>
      <p:sp>
        <p:nvSpPr>
          <p:cNvPr id="14"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FFFFFF"/>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81912583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6880688"/>
          </a:xfrm>
          <a:prstGeom prst="rect">
            <a:avLst/>
          </a:prstGeom>
        </p:spPr>
      </p:pic>
      <p:pic>
        <p:nvPicPr>
          <p:cNvPr id="15" name="Picture 14"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394246"/>
            <a:ext cx="1414549" cy="459025"/>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129684"/>
            <a:ext cx="8497062" cy="1091184"/>
          </a:xfrm>
          <a:prstGeom prst="rect">
            <a:avLst/>
          </a:prstGeom>
        </p:spPr>
        <p:txBody>
          <a:bodyPr anchor="ctr" anchorCtr="0">
            <a:normAutofit/>
          </a:bodyPr>
          <a:lstStyle>
            <a:lvl1pPr algn="l">
              <a:defRPr sz="3200" baseline="0">
                <a:solidFill>
                  <a:schemeClr val="tx1"/>
                </a:solidFill>
                <a:latin typeface="Arial"/>
                <a:cs typeface="Arial"/>
              </a:defRPr>
            </a:lvl1pPr>
          </a:lstStyle>
          <a:p>
            <a:r>
              <a:rPr lang="en-US" dirty="0"/>
              <a:t>Open White Layout: click to add title</a:t>
            </a:r>
          </a:p>
        </p:txBody>
      </p:sp>
      <p:grpSp>
        <p:nvGrpSpPr>
          <p:cNvPr id="28" name="Logo Stacked V2"/>
          <p:cNvGrpSpPr>
            <a:grpSpLocks noChangeAspect="1"/>
          </p:cNvGrpSpPr>
          <p:nvPr/>
        </p:nvGrpSpPr>
        <p:grpSpPr>
          <a:xfrm>
            <a:off x="7725251" y="6495425"/>
            <a:ext cx="1324004" cy="301752"/>
            <a:chOff x="680865" y="3439338"/>
            <a:chExt cx="4686473" cy="1068091"/>
          </a:xfrm>
        </p:grpSpPr>
        <p:pic>
          <p:nvPicPr>
            <p:cNvPr id="29" name="Logomark V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0" name="Nat HIV Cur logo type stacked"/>
            <p:cNvGrpSpPr>
              <a:grpSpLocks noChangeAspect="1"/>
            </p:cNvGrpSpPr>
            <p:nvPr/>
          </p:nvGrpSpPr>
          <p:grpSpPr bwMode="auto">
            <a:xfrm>
              <a:off x="1898650" y="3455065"/>
              <a:ext cx="3468688" cy="1036638"/>
              <a:chOff x="1196" y="1585"/>
              <a:chExt cx="2185" cy="653"/>
            </a:xfrm>
          </p:grpSpPr>
          <p:sp>
            <p:nvSpPr>
              <p:cNvPr id="31"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2"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110182743"/>
      </p:ext>
    </p:extLst>
  </p:cSld>
  <p:clrMapOvr>
    <a:masterClrMapping/>
  </p:clrMapOvr>
  <p:transition spd="slow"/>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35" name="Rectangle 34"/>
          <p:cNvSpPr/>
          <p:nvPr userDrawn="1"/>
        </p:nvSpPr>
        <p:spPr>
          <a:xfrm>
            <a:off x="295189" y="119196"/>
            <a:ext cx="8503918" cy="1096832"/>
          </a:xfrm>
          <a:prstGeom prst="rect">
            <a:avLst/>
          </a:prstGeom>
        </p:spPr>
        <p:txBody>
          <a:bodyPr wrap="square" lIns="91440" anchor="ctr">
            <a:norm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Acknowledgment</a:t>
            </a:r>
          </a:p>
        </p:txBody>
      </p:sp>
      <p:sp>
        <p:nvSpPr>
          <p:cNvPr id="36" name="TextBox 35"/>
          <p:cNvSpPr txBox="1"/>
          <p:nvPr userDrawn="1"/>
        </p:nvSpPr>
        <p:spPr>
          <a:xfrm>
            <a:off x="266572" y="1608527"/>
            <a:ext cx="8633487" cy="2574423"/>
          </a:xfrm>
          <a:prstGeom prst="rect">
            <a:avLst/>
          </a:prstGeom>
          <a:noFill/>
        </p:spPr>
        <p:txBody>
          <a:bodyPr wrap="square" rtlCol="0">
            <a:spAutoFit/>
          </a:bodyPr>
          <a:lstStyle/>
          <a:p>
            <a:pPr>
              <a:lnSpc>
                <a:spcPts val="2800"/>
              </a:lnSpc>
            </a:pPr>
            <a:r>
              <a:rPr lang="en-US" sz="2000" dirty="0">
                <a:solidFill>
                  <a:schemeClr val="tx1"/>
                </a:solidFill>
                <a:latin typeface="Arial"/>
              </a:rPr>
              <a:t>The </a:t>
            </a:r>
            <a:r>
              <a:rPr lang="en-US" sz="2000" b="1" dirty="0">
                <a:solidFill>
                  <a:srgbClr val="222869"/>
                </a:solidFill>
                <a:latin typeface="Arial"/>
              </a:rPr>
              <a:t>National </a:t>
            </a:r>
            <a:r>
              <a:rPr lang="en-US" sz="2000" b="1" dirty="0">
                <a:solidFill>
                  <a:srgbClr val="C1171E"/>
                </a:solidFill>
                <a:latin typeface="Arial"/>
              </a:rPr>
              <a:t>HIV </a:t>
            </a:r>
            <a:r>
              <a:rPr lang="en-US" sz="2000" b="1" dirty="0">
                <a:solidFill>
                  <a:srgbClr val="222869"/>
                </a:solidFill>
                <a:latin typeface="Arial"/>
              </a:rPr>
              <a:t>Curriculum </a:t>
            </a:r>
            <a:r>
              <a:rPr lang="en-US" sz="2000" dirty="0">
                <a:solidFill>
                  <a:schemeClr val="tx1"/>
                </a:solidFill>
                <a:latin typeface="Arial"/>
              </a:rPr>
              <a:t>is an AIDS Education and Training Center (AETC) Program </a:t>
            </a:r>
            <a:r>
              <a:rPr lang="en-US" altLang="en-US" sz="2000" dirty="0">
                <a:solidFill>
                  <a:srgbClr val="000000"/>
                </a:solidFill>
                <a:latin typeface="Arial" panose="020B0604020202020204" pitchFamily="34" charset="0"/>
                <a:cs typeface="Arial" panose="020B0604020202020204" pitchFamily="34" charset="0"/>
              </a:rPr>
              <a:t>supported by the Health Resources and Services Administration (HRSA) of the U.S. Department of Health and Human Services (HHS) as part of an award totaling $800,000 with 0% financed with non-governmental sources.</a:t>
            </a:r>
            <a:r>
              <a:rPr lang="en-US" sz="2000" dirty="0">
                <a:solidFill>
                  <a:schemeClr val="tx1"/>
                </a:solidFill>
                <a:latin typeface="Arial"/>
              </a:rPr>
              <a:t> This project is led by the University of Washington’s Infectious Diseases Education and Assessment (IDEA) Program</a:t>
            </a:r>
            <a:r>
              <a:rPr lang="en-US" sz="2000" i="0" dirty="0">
                <a:solidFill>
                  <a:schemeClr val="tx1"/>
                </a:solidFill>
                <a:latin typeface="Arial"/>
              </a:rPr>
              <a:t>.</a:t>
            </a:r>
          </a:p>
        </p:txBody>
      </p:sp>
      <p:cxnSp>
        <p:nvCxnSpPr>
          <p:cNvPr id="9" name="Straight Connector 8"/>
          <p:cNvCxnSpPr/>
          <p:nvPr userDrawn="1"/>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251179" y="4384624"/>
            <a:ext cx="8641079" cy="836126"/>
          </a:xfrm>
          <a:prstGeom prst="rect">
            <a:avLst/>
          </a:prstGeom>
          <a:solidFill>
            <a:schemeClr val="bg1">
              <a:lumMod val="95000"/>
            </a:schemeClr>
          </a:solidFill>
        </p:spPr>
        <p:txBody>
          <a:bodyPr wrap="square" lIns="91440" tIns="91440" rIns="91440" bIns="137160" rtlCol="0">
            <a:spAutoFit/>
          </a:bodyPr>
          <a:lstStyle/>
          <a:p>
            <a:pPr algn="l">
              <a:lnSpc>
                <a:spcPts val="2400"/>
              </a:lnSpc>
            </a:pPr>
            <a:r>
              <a:rPr lang="en-US" sz="1600" i="1" dirty="0">
                <a:solidFill>
                  <a:schemeClr val="tx1"/>
                </a:solidFill>
                <a:latin typeface="Arial"/>
              </a:rPr>
              <a:t>The content in this presentation are those of the author(s) and do not necessarily represent the official views of, nor an endorsement, by HRSA, HHS, or the U.S. Government. </a:t>
            </a:r>
          </a:p>
        </p:txBody>
      </p:sp>
      <p:pic>
        <p:nvPicPr>
          <p:cNvPr id="42" name="Picture 41" descr="AETC_Program-color-outline-01.png">
            <a:extLst>
              <a:ext uri="{FF2B5EF4-FFF2-40B4-BE49-F238E27FC236}">
                <a16:creationId xmlns:a16="http://schemas.microsoft.com/office/drawing/2014/main" id="{2899E127-2C3E-714D-A384-79FBE6A7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8423" y="5654608"/>
            <a:ext cx="2183514" cy="837603"/>
          </a:xfrm>
          <a:prstGeom prst="rect">
            <a:avLst/>
          </a:prstGeom>
        </p:spPr>
      </p:pic>
      <p:grpSp>
        <p:nvGrpSpPr>
          <p:cNvPr id="43" name="Logo Stacked V2">
            <a:extLst>
              <a:ext uri="{FF2B5EF4-FFF2-40B4-BE49-F238E27FC236}">
                <a16:creationId xmlns:a16="http://schemas.microsoft.com/office/drawing/2014/main" id="{4B49C6DF-94C3-AB4A-8D5B-7D6C964A240A}"/>
              </a:ext>
            </a:extLst>
          </p:cNvPr>
          <p:cNvGrpSpPr>
            <a:grpSpLocks noChangeAspect="1"/>
          </p:cNvGrpSpPr>
          <p:nvPr userDrawn="1"/>
        </p:nvGrpSpPr>
        <p:grpSpPr>
          <a:xfrm>
            <a:off x="1150312" y="5675790"/>
            <a:ext cx="2808485" cy="640080"/>
            <a:chOff x="680865" y="3439338"/>
            <a:chExt cx="4686473" cy="1068091"/>
          </a:xfrm>
        </p:grpSpPr>
        <p:pic>
          <p:nvPicPr>
            <p:cNvPr id="44" name="Logomark V2">
              <a:extLst>
                <a:ext uri="{FF2B5EF4-FFF2-40B4-BE49-F238E27FC236}">
                  <a16:creationId xmlns:a16="http://schemas.microsoft.com/office/drawing/2014/main" id="{364EE4CD-B9EF-6840-928E-48008487E24A}"/>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45" name="Nat HIV Cur logo type stacked">
              <a:extLst>
                <a:ext uri="{FF2B5EF4-FFF2-40B4-BE49-F238E27FC236}">
                  <a16:creationId xmlns:a16="http://schemas.microsoft.com/office/drawing/2014/main" id="{0D17D895-D7B3-534D-9006-5B7731B53141}"/>
                </a:ext>
              </a:extLst>
            </p:cNvPr>
            <p:cNvGrpSpPr>
              <a:grpSpLocks noChangeAspect="1"/>
            </p:cNvGrpSpPr>
            <p:nvPr/>
          </p:nvGrpSpPr>
          <p:grpSpPr bwMode="auto">
            <a:xfrm>
              <a:off x="1898650" y="3455065"/>
              <a:ext cx="3468688" cy="1036638"/>
              <a:chOff x="1196" y="1585"/>
              <a:chExt cx="2185" cy="653"/>
            </a:xfrm>
          </p:grpSpPr>
          <p:sp>
            <p:nvSpPr>
              <p:cNvPr id="46" name="Freeform 5">
                <a:extLst>
                  <a:ext uri="{FF2B5EF4-FFF2-40B4-BE49-F238E27FC236}">
                    <a16:creationId xmlns:a16="http://schemas.microsoft.com/office/drawing/2014/main" id="{53DCCF81-6AD7-8B4C-A6AC-CF0A10EF42F2}"/>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5759CF37-E01C-7D4A-AAE2-81AAA5B8470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465036CA-0932-E544-8DDE-F94A28497D7D}"/>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B1BAE9A5-B123-6946-ACA5-3C5A52AA06E0}"/>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DC68CC7E-F31B-0D42-820B-46156B235B8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D7E9859C-EBA8-514A-9898-9FB95F0DAD2E}"/>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87BF4617-C110-2C42-B92B-4ABDF1DEBFB3}"/>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01286F0D-71EB-B043-A586-F68D45282C39}"/>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FBC91008-A251-194E-8D7A-DEE6A40015A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8EECC80B-A690-694D-9189-EBB0AD82228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3ED1EA17-1292-6D49-A4C4-CA17496F40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4736BF32-574F-5F4A-9BEE-A1D5552EA9A4}"/>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6444FEB4-5494-284B-9E46-FC2BC494FB18}"/>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F2015306-5EE1-F045-89AB-F4A7D7B2838B}"/>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13B8334D-1032-BB4B-AFCA-A6C0E35A515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FCD65450-E736-444D-93E2-2F98CE6146B3}"/>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7BC6164E-300A-224C-BB15-83952A82C25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C059914D-986D-7F43-9ECA-432C6B5EA56F}"/>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473B0FCD-05A3-C24D-93B6-8AE9A71959D5}"/>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E1E80AE9-13D2-B94D-B996-14EC3C0F363E}"/>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8A076AD0-D328-7641-993C-13FFDAFCF3D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916106333"/>
      </p:ext>
    </p:extLst>
  </p:cSld>
  <p:clrMapOvr>
    <a:masterClrMapping/>
  </p:clrMapOvr>
  <p:transition spd="slow"/>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2_URL_Below">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920403"/>
            <a:ext cx="9154751" cy="4982073"/>
          </a:xfrm>
          <a:prstGeom prst="rect">
            <a:avLst/>
          </a:prstGeom>
          <a:noFill/>
          <a:ln>
            <a:noFill/>
          </a:ln>
          <a:effectLst/>
        </p:spPr>
      </p:pic>
      <p:sp>
        <p:nvSpPr>
          <p:cNvPr id="282" name="Title 1"/>
          <p:cNvSpPr>
            <a:spLocks noGrp="1"/>
          </p:cNvSpPr>
          <p:nvPr>
            <p:ph type="ctrTitle" hasCustomPrompt="1"/>
          </p:nvPr>
        </p:nvSpPr>
        <p:spPr>
          <a:xfrm>
            <a:off x="438219" y="1242188"/>
            <a:ext cx="8222726" cy="1828800"/>
          </a:xfrm>
          <a:prstGeom prst="rect">
            <a:avLst/>
          </a:prstGeom>
        </p:spPr>
        <p:txBody>
          <a:bodyPr lIns="91440" anchor="ctr" anchorCtr="0">
            <a:normAutofit/>
          </a:bodyPr>
          <a:lstStyle>
            <a:lvl1pPr algn="l">
              <a:lnSpc>
                <a:spcPts val="4000"/>
              </a:lnSpc>
              <a:defRPr sz="3200" b="0">
                <a:solidFill>
                  <a:schemeClr val="bg1"/>
                </a:solidFill>
              </a:defRPr>
            </a:lvl1pPr>
          </a:lstStyle>
          <a:p>
            <a:r>
              <a:rPr lang="en-US" dirty="0"/>
              <a:t>Click and Add Title of Talk</a:t>
            </a:r>
          </a:p>
        </p:txBody>
      </p:sp>
      <p:sp>
        <p:nvSpPr>
          <p:cNvPr id="273" name="Date"/>
          <p:cNvSpPr>
            <a:spLocks noGrp="1"/>
          </p:cNvSpPr>
          <p:nvPr>
            <p:ph type="body" sz="quarter" idx="14" hasCustomPrompt="1"/>
          </p:nvPr>
        </p:nvSpPr>
        <p:spPr>
          <a:xfrm>
            <a:off x="462320" y="5289933"/>
            <a:ext cx="8229600" cy="292606"/>
          </a:xfrm>
          <a:prstGeom prst="rect">
            <a:avLst/>
          </a:prstGeom>
        </p:spPr>
        <p:txBody>
          <a:bodyPr anchor="ctr">
            <a:noAutofit/>
          </a:bodyPr>
          <a:lstStyle>
            <a:lvl1pPr marL="0" indent="0" algn="l">
              <a:lnSpc>
                <a:spcPts val="1600"/>
              </a:lnSpc>
              <a:buNone/>
              <a:defRPr sz="140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92512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5905327"/>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3" y="265909"/>
            <a:ext cx="3858507" cy="36576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5" name="TextBox 34">
            <a:extLst>
              <a:ext uri="{FF2B5EF4-FFF2-40B4-BE49-F238E27FC236}">
                <a16:creationId xmlns:a16="http://schemas.microsoft.com/office/drawing/2014/main" id="{13C415AF-4480-6D42-B6E8-516737E74359}"/>
              </a:ext>
            </a:extLst>
          </p:cNvPr>
          <p:cNvSpPr txBox="1"/>
          <p:nvPr userDrawn="1"/>
        </p:nvSpPr>
        <p:spPr>
          <a:xfrm>
            <a:off x="935451" y="553165"/>
            <a:ext cx="1727394" cy="307777"/>
          </a:xfrm>
          <a:prstGeom prst="rect">
            <a:avLst/>
          </a:prstGeom>
          <a:noFill/>
        </p:spPr>
        <p:txBody>
          <a:bodyPr wrap="square" rtlCol="0">
            <a:spAutoFit/>
          </a:bodyPr>
          <a:lstStyle/>
          <a:p>
            <a:r>
              <a:rPr lang="en-US" sz="1400" dirty="0" err="1">
                <a:solidFill>
                  <a:srgbClr val="253F7F"/>
                </a:solidFill>
                <a:latin typeface="Arial"/>
              </a:rPr>
              <a:t>www.hiv.uw.edu</a:t>
            </a:r>
            <a:endParaRPr lang="en-US" sz="1400" dirty="0">
              <a:solidFill>
                <a:srgbClr val="253F7F"/>
              </a:solidFill>
              <a:latin typeface="Arial"/>
            </a:endParaRPr>
          </a:p>
        </p:txBody>
      </p:sp>
      <p:pic>
        <p:nvPicPr>
          <p:cNvPr id="61" name="Picture 60" descr="AETC_Program-color-outline-01.png">
            <a:extLst>
              <a:ext uri="{FF2B5EF4-FFF2-40B4-BE49-F238E27FC236}">
                <a16:creationId xmlns:a16="http://schemas.microsoft.com/office/drawing/2014/main" id="{6112F5C8-8F3B-9346-85EE-FC6BC3E2B5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82806" y="6088967"/>
            <a:ext cx="1575509" cy="604369"/>
          </a:xfrm>
          <a:prstGeom prst="rect">
            <a:avLst/>
          </a:prstGeom>
        </p:spPr>
      </p:pic>
      <p:sp>
        <p:nvSpPr>
          <p:cNvPr id="34" name="Text Placeholder 15"/>
          <p:cNvSpPr>
            <a:spLocks noGrp="1"/>
          </p:cNvSpPr>
          <p:nvPr>
            <p:ph type="body" sz="quarter" idx="18" hasCustomPrompt="1"/>
          </p:nvPr>
        </p:nvSpPr>
        <p:spPr>
          <a:xfrm>
            <a:off x="443736" y="3194041"/>
            <a:ext cx="8221886" cy="1645920"/>
          </a:xfrm>
          <a:prstGeom prst="rect">
            <a:avLst/>
          </a:prstGeom>
        </p:spPr>
        <p:txBody>
          <a:bodyPr lIns="91440" tIns="91440" rIns="91440" bIns="91440" anchor="ctr" anchorCtr="0">
            <a:noAutofit/>
          </a:bodyPr>
          <a:lstStyle>
            <a:lvl1pPr marL="0" indent="0" algn="l">
              <a:lnSpc>
                <a:spcPts val="2800"/>
              </a:lnSpc>
              <a:spcBef>
                <a:spcPts val="0"/>
              </a:spcBef>
              <a:spcAft>
                <a:spcPts val="0"/>
              </a:spcAft>
              <a:buNone/>
              <a:defRPr sz="2400" baseline="0">
                <a:solidFill>
                  <a:schemeClr val="bg1">
                    <a:lumMod val="95000"/>
                  </a:schemeClr>
                </a:solidFill>
                <a:latin typeface="Arial"/>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Tree>
    <p:extLst>
      <p:ext uri="{BB962C8B-B14F-4D97-AF65-F5344CB8AC3E}">
        <p14:creationId xmlns:p14="http://schemas.microsoft.com/office/powerpoint/2010/main" val="3946574258"/>
      </p:ext>
    </p:extLst>
  </p:cSld>
  <p:clrMapOvr>
    <a:masterClrMapping/>
  </p:clrMapOvr>
  <p:transition spd="slow"/>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3_URL_Side ">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920403"/>
            <a:ext cx="9154751" cy="4982073"/>
          </a:xfrm>
          <a:prstGeom prst="rect">
            <a:avLst/>
          </a:prstGeom>
          <a:noFill/>
          <a:ln>
            <a:noFill/>
          </a:ln>
          <a:effectLst/>
        </p:spPr>
      </p:pic>
      <p:sp>
        <p:nvSpPr>
          <p:cNvPr id="282" name="Title 1"/>
          <p:cNvSpPr>
            <a:spLocks noGrp="1"/>
          </p:cNvSpPr>
          <p:nvPr>
            <p:ph type="ctrTitle" hasCustomPrompt="1"/>
          </p:nvPr>
        </p:nvSpPr>
        <p:spPr>
          <a:xfrm>
            <a:off x="438219" y="1242188"/>
            <a:ext cx="8222726" cy="1828800"/>
          </a:xfrm>
          <a:prstGeom prst="rect">
            <a:avLst/>
          </a:prstGeom>
        </p:spPr>
        <p:txBody>
          <a:bodyPr lIns="91440" anchor="ctr" anchorCtr="0">
            <a:normAutofit/>
          </a:bodyPr>
          <a:lstStyle>
            <a:lvl1pPr algn="l">
              <a:lnSpc>
                <a:spcPts val="4000"/>
              </a:lnSpc>
              <a:defRPr sz="3200" b="0">
                <a:solidFill>
                  <a:schemeClr val="bg1"/>
                </a:solidFill>
              </a:defRPr>
            </a:lvl1pPr>
          </a:lstStyle>
          <a:p>
            <a:r>
              <a:rPr lang="en-US" dirty="0"/>
              <a:t>Click and Add Title of Talk</a:t>
            </a:r>
          </a:p>
        </p:txBody>
      </p:sp>
      <p:sp>
        <p:nvSpPr>
          <p:cNvPr id="273" name="Date"/>
          <p:cNvSpPr>
            <a:spLocks noGrp="1"/>
          </p:cNvSpPr>
          <p:nvPr>
            <p:ph type="body" sz="quarter" idx="14" hasCustomPrompt="1"/>
          </p:nvPr>
        </p:nvSpPr>
        <p:spPr>
          <a:xfrm>
            <a:off x="462320" y="5289933"/>
            <a:ext cx="8229600" cy="292606"/>
          </a:xfrm>
          <a:prstGeom prst="rect">
            <a:avLst/>
          </a:prstGeom>
        </p:spPr>
        <p:txBody>
          <a:bodyPr anchor="ctr">
            <a:noAutofit/>
          </a:bodyPr>
          <a:lstStyle>
            <a:lvl1pPr marL="0" indent="0" algn="l">
              <a:lnSpc>
                <a:spcPts val="1600"/>
              </a:lnSpc>
              <a:buNone/>
              <a:defRPr sz="140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92512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5905327"/>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3" y="265909"/>
            <a:ext cx="3858507" cy="36576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34" name="Picture 33" descr="AETC_Program-color-outline-01.png">
            <a:extLst>
              <a:ext uri="{FF2B5EF4-FFF2-40B4-BE49-F238E27FC236}">
                <a16:creationId xmlns:a16="http://schemas.microsoft.com/office/drawing/2014/main" id="{98E96793-9A1D-E443-86A8-88BD7E89A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82806" y="6088967"/>
            <a:ext cx="1575509" cy="604369"/>
          </a:xfrm>
          <a:prstGeom prst="rect">
            <a:avLst/>
          </a:prstGeom>
        </p:spPr>
      </p:pic>
      <p:sp>
        <p:nvSpPr>
          <p:cNvPr id="35" name="TextBox 34">
            <a:extLst>
              <a:ext uri="{FF2B5EF4-FFF2-40B4-BE49-F238E27FC236}">
                <a16:creationId xmlns:a16="http://schemas.microsoft.com/office/drawing/2014/main" id="{13C415AF-4480-6D42-B6E8-516737E74359}"/>
              </a:ext>
            </a:extLst>
          </p:cNvPr>
          <p:cNvSpPr txBox="1"/>
          <p:nvPr userDrawn="1"/>
        </p:nvSpPr>
        <p:spPr>
          <a:xfrm>
            <a:off x="7187624" y="323892"/>
            <a:ext cx="1531088" cy="307777"/>
          </a:xfrm>
          <a:prstGeom prst="rect">
            <a:avLst/>
          </a:prstGeom>
          <a:noFill/>
        </p:spPr>
        <p:txBody>
          <a:bodyPr wrap="square" rtlCol="0">
            <a:spAutoFit/>
          </a:bodyPr>
          <a:lstStyle/>
          <a:p>
            <a:r>
              <a:rPr lang="en-US" sz="1400" dirty="0" err="1">
                <a:solidFill>
                  <a:srgbClr val="253F7F"/>
                </a:solidFill>
                <a:latin typeface="Arial"/>
              </a:rPr>
              <a:t>www.hiv.uw.edu</a:t>
            </a:r>
            <a:endParaRPr lang="en-US" sz="1400" dirty="0">
              <a:solidFill>
                <a:srgbClr val="253F7F"/>
              </a:solidFill>
              <a:latin typeface="Arial"/>
            </a:endParaRPr>
          </a:p>
        </p:txBody>
      </p:sp>
      <p:sp>
        <p:nvSpPr>
          <p:cNvPr id="60" name="Text Placeholder 15"/>
          <p:cNvSpPr>
            <a:spLocks noGrp="1"/>
          </p:cNvSpPr>
          <p:nvPr>
            <p:ph type="body" sz="quarter" idx="18" hasCustomPrompt="1"/>
          </p:nvPr>
        </p:nvSpPr>
        <p:spPr>
          <a:xfrm>
            <a:off x="443736" y="3194041"/>
            <a:ext cx="8221886" cy="1645920"/>
          </a:xfrm>
          <a:prstGeom prst="rect">
            <a:avLst/>
          </a:prstGeom>
        </p:spPr>
        <p:txBody>
          <a:bodyPr lIns="91440" tIns="91440" rIns="91440" bIns="91440" anchor="ctr" anchorCtr="0">
            <a:noAutofit/>
          </a:bodyPr>
          <a:lstStyle>
            <a:lvl1pPr marL="0" indent="0" algn="l">
              <a:lnSpc>
                <a:spcPts val="2800"/>
              </a:lnSpc>
              <a:spcBef>
                <a:spcPts val="0"/>
              </a:spcBef>
              <a:spcAft>
                <a:spcPts val="0"/>
              </a:spcAft>
              <a:buNone/>
              <a:defRPr sz="2400" baseline="0">
                <a:solidFill>
                  <a:schemeClr val="bg1">
                    <a:lumMod val="95000"/>
                  </a:schemeClr>
                </a:solidFill>
                <a:latin typeface="Arial"/>
              </a:defRPr>
            </a:lvl1pPr>
            <a:lvl2pPr marL="0" indent="0" algn="l">
              <a:spcBef>
                <a:spcPts val="0"/>
              </a:spcBef>
              <a:buNone/>
              <a:defRPr sz="1800" i="1">
                <a:solidFill>
                  <a:schemeClr val="accent2"/>
                </a:solidFill>
                <a:latin typeface="Arial"/>
              </a:defRPr>
            </a:lvl2pPr>
            <a:lvl3pPr marL="0" indent="0" algn="l">
              <a:spcBef>
                <a:spcPts val="0"/>
              </a:spcBef>
              <a:buNone/>
              <a:defRPr sz="1600" i="1">
                <a:solidFill>
                  <a:schemeClr val="accent2"/>
                </a:solidFill>
                <a:latin typeface="Arial"/>
              </a:defRPr>
            </a:lvl3pPr>
            <a:lvl4pPr marL="628650" indent="0" algn="ctr">
              <a:buNone/>
              <a:defRPr/>
            </a:lvl4pPr>
            <a:lvl5pPr marL="803275" indent="0" algn="ctr">
              <a:buNone/>
              <a:defRPr/>
            </a:lvl5pPr>
          </a:lstStyle>
          <a:p>
            <a:pPr lvl="0"/>
            <a:r>
              <a:rPr lang="en-US" dirty="0"/>
              <a:t>Click and Add Speaker Info</a:t>
            </a:r>
          </a:p>
        </p:txBody>
      </p:sp>
    </p:spTree>
    <p:extLst>
      <p:ext uri="{BB962C8B-B14F-4D97-AF65-F5344CB8AC3E}">
        <p14:creationId xmlns:p14="http://schemas.microsoft.com/office/powerpoint/2010/main" val="3975617618"/>
      </p:ext>
    </p:extLst>
  </p:cSld>
  <p:clrMapOvr>
    <a:masterClrMapping/>
  </p:clrMapOvr>
  <p:transition spd="slow"/>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66" name="Rectangle 65"/>
          <p:cNvSpPr/>
          <p:nvPr/>
        </p:nvSpPr>
        <p:spPr>
          <a:xfrm>
            <a:off x="0" y="1234258"/>
            <a:ext cx="9162288" cy="5617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323850" y="118389"/>
            <a:ext cx="8503918" cy="1096832"/>
          </a:xfrm>
          <a:prstGeom prst="rect">
            <a:avLst/>
          </a:prstGeom>
        </p:spPr>
        <p:txBody>
          <a:bodyPr wrap="square" lIns="91440" anchor="ctr">
            <a:spAutoFit/>
          </a:bodyPr>
          <a:lstStyle/>
          <a:p>
            <a:pPr defTabSz="457200">
              <a:spcAft>
                <a:spcPts val="0"/>
              </a:spcAft>
            </a:pPr>
            <a:r>
              <a:rPr lang="en-US" sz="32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688442"/>
            <a:ext cx="8515350" cy="3739896"/>
          </a:xfrm>
          <a:prstGeom prst="rect">
            <a:avLst/>
          </a:prstGeom>
        </p:spPr>
        <p:txBody>
          <a:bodyPr anchor="t" anchorCtr="0">
            <a:normAutofit/>
          </a:bodyPr>
          <a:lstStyle>
            <a:lvl1pPr algn="l">
              <a:defRPr sz="2800" baseline="0">
                <a:solidFill>
                  <a:schemeClr val="bg1"/>
                </a:solidFill>
                <a:latin typeface="Arial"/>
                <a:cs typeface="Arial"/>
              </a:defRPr>
            </a:lvl1pPr>
          </a:lstStyle>
          <a:p>
            <a:r>
              <a:rPr lang="en-US" dirty="0"/>
              <a:t>Type in Speaker name, disclosure information</a:t>
            </a:r>
          </a:p>
        </p:txBody>
      </p:sp>
      <p:pic>
        <p:nvPicPr>
          <p:cNvPr id="8" name="Picture 7"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9" name="Straight Connector 8"/>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2332" y="3098977"/>
            <a:ext cx="8223499" cy="1137666"/>
          </a:xfrm>
          <a:prstGeom prst="rect">
            <a:avLst/>
          </a:prstGeom>
        </p:spPr>
        <p:txBody>
          <a:bodyPr lIns="91440" tIns="45720" rIns="91440" bIns="45720" anchor="t">
            <a:normAutofit/>
          </a:bodyPr>
          <a:lstStyle>
            <a:lvl1pPr algn="ctr">
              <a:defRPr sz="32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2" y="2542817"/>
            <a:ext cx="8223499" cy="543683"/>
          </a:xfrm>
          <a:prstGeom prst="rect">
            <a:avLst/>
          </a:prstGeom>
        </p:spPr>
        <p:txBody>
          <a:bodyPr tIns="91440" bIns="91440" anchor="t"/>
          <a:lstStyle>
            <a:lvl1pPr marL="0" indent="0" algn="ctr">
              <a:lnSpc>
                <a:spcPct val="100000"/>
              </a:lnSpc>
              <a:spcBef>
                <a:spcPts val="0"/>
              </a:spcBef>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9" name="Straight Connector 8"/>
          <p:cNvCxnSpPr/>
          <p:nvPr/>
        </p:nvCxnSpPr>
        <p:spPr>
          <a:xfrm>
            <a:off x="1" y="183442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 y="5037619"/>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6339042"/>
      </p:ext>
    </p:extLst>
  </p:cSld>
  <p:clrMapOvr>
    <a:masterClrMapping/>
  </p:clrMapOvr>
  <p:transition spd="slow"/>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Red">
    <p:spTree>
      <p:nvGrpSpPr>
        <p:cNvPr id="1" name=""/>
        <p:cNvGrpSpPr/>
        <p:nvPr/>
      </p:nvGrpSpPr>
      <p:grpSpPr>
        <a:xfrm>
          <a:off x="0" y="0"/>
          <a:ext cx="0" cy="0"/>
          <a:chOff x="0" y="0"/>
          <a:chExt cx="0" cy="0"/>
        </a:xfrm>
      </p:grpSpPr>
      <p:sp>
        <p:nvSpPr>
          <p:cNvPr id="12" name="Title 4"/>
          <p:cNvSpPr txBox="1">
            <a:spLocks/>
          </p:cNvSpPr>
          <p:nvPr/>
        </p:nvSpPr>
        <p:spPr>
          <a:xfrm>
            <a:off x="0" y="2794000"/>
            <a:ext cx="9143999" cy="1295400"/>
          </a:xfrm>
          <a:prstGeom prst="rect">
            <a:avLst/>
          </a:prstGeom>
          <a:solidFill>
            <a:srgbClr val="E5DBDE"/>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9306" y="2806700"/>
            <a:ext cx="8229568" cy="1274826"/>
          </a:xfrm>
          <a:prstGeom prst="rect">
            <a:avLst/>
          </a:prstGeom>
        </p:spPr>
        <p:txBody>
          <a:bodyPr tIns="0" anchor="ctr">
            <a:normAutofit/>
          </a:bodyPr>
          <a:lstStyle>
            <a:lvl1pPr algn="ctr">
              <a:defRPr sz="32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2249765"/>
            <a:ext cx="8229600" cy="543688"/>
          </a:xfrm>
          <a:prstGeom prst="rect">
            <a:avLst/>
          </a:prstGeom>
        </p:spPr>
        <p:txBody>
          <a:bodyPr bIns="0" anchor="ctr"/>
          <a:lstStyle>
            <a:lvl1pPr marL="0" indent="0" algn="ctr">
              <a:lnSpc>
                <a:spcPct val="100000"/>
              </a:lnSpc>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cxnSp>
        <p:nvCxnSpPr>
          <p:cNvPr id="14" name="Straight Connector 13"/>
          <p:cNvCxnSpPr/>
          <p:nvPr/>
        </p:nvCxnSpPr>
        <p:spPr>
          <a:xfrm>
            <a:off x="1" y="183442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5037642"/>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0517799"/>
      </p:ext>
    </p:extLst>
  </p:cSld>
  <p:clrMapOvr>
    <a:masterClrMapping/>
  </p:clrMapOvr>
  <p:transition spd="slow"/>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White and Red">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sp>
        <p:nvSpPr>
          <p:cNvPr id="2" name="Title 1"/>
          <p:cNvSpPr>
            <a:spLocks noGrp="1"/>
          </p:cNvSpPr>
          <p:nvPr>
            <p:ph type="title" hasCustomPrompt="1"/>
          </p:nvPr>
        </p:nvSpPr>
        <p:spPr>
          <a:xfrm>
            <a:off x="452332" y="3098977"/>
            <a:ext cx="8223499" cy="1137666"/>
          </a:xfrm>
          <a:prstGeom prst="rect">
            <a:avLst/>
          </a:prstGeom>
        </p:spPr>
        <p:txBody>
          <a:bodyPr lIns="91440" tIns="45720" rIns="91440" bIns="45720" anchor="t">
            <a:normAutofit/>
          </a:bodyPr>
          <a:lstStyle>
            <a:lvl1pPr algn="ctr">
              <a:defRPr sz="32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2" y="2542817"/>
            <a:ext cx="8223499" cy="543683"/>
          </a:xfrm>
          <a:prstGeom prst="rect">
            <a:avLst/>
          </a:prstGeom>
        </p:spPr>
        <p:txBody>
          <a:bodyPr tIns="91440" bIns="91440" anchor="t"/>
          <a:lstStyle>
            <a:lvl1pPr marL="0" indent="0" algn="ctr">
              <a:lnSpc>
                <a:spcPct val="100000"/>
              </a:lnSpc>
              <a:spcBef>
                <a:spcPts val="0"/>
              </a:spcBef>
              <a:buNone/>
              <a:defRPr sz="1800" cap="all"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69745" y="6404636"/>
            <a:ext cx="1414549" cy="459025"/>
          </a:xfrm>
          <a:prstGeom prst="rect">
            <a:avLst/>
          </a:prstGeom>
        </p:spPr>
      </p:pic>
      <p:sp>
        <p:nvSpPr>
          <p:cNvPr id="10" name="Rectangle 9"/>
          <p:cNvSpPr/>
          <p:nvPr userDrawn="1"/>
        </p:nvSpPr>
        <p:spPr>
          <a:xfrm>
            <a:off x="-876" y="1828801"/>
            <a:ext cx="9162288" cy="371855"/>
          </a:xfrm>
          <a:prstGeom prst="rect">
            <a:avLst/>
          </a:prstGeom>
          <a:solidFill>
            <a:srgbClr val="A82C20"/>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
        <p:nvSpPr>
          <p:cNvPr id="11" name="Rectangle 10"/>
          <p:cNvSpPr/>
          <p:nvPr userDrawn="1"/>
        </p:nvSpPr>
        <p:spPr>
          <a:xfrm>
            <a:off x="-876" y="4665764"/>
            <a:ext cx="9162288" cy="371855"/>
          </a:xfrm>
          <a:prstGeom prst="rect">
            <a:avLst/>
          </a:prstGeom>
          <a:solidFill>
            <a:srgbClr val="A82C20"/>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endParaRPr lang="en-US" sz="1400" dirty="0">
              <a:solidFill>
                <a:schemeClr val="bg1"/>
              </a:solidFill>
            </a:endParaRP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grpSp>
        <p:nvGrpSpPr>
          <p:cNvPr id="82" name="Logo Stacked V2"/>
          <p:cNvGrpSpPr>
            <a:grpSpLocks noChangeAspect="1"/>
          </p:cNvGrpSpPr>
          <p:nvPr/>
        </p:nvGrpSpPr>
        <p:grpSpPr>
          <a:xfrm>
            <a:off x="7725251" y="6495425"/>
            <a:ext cx="1324004" cy="301752"/>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 name="Content Placeholder 3"/>
          <p:cNvSpPr>
            <a:spLocks noGrp="1"/>
          </p:cNvSpPr>
          <p:nvPr>
            <p:ph sz="half" idx="2" hasCustomPrompt="1"/>
          </p:nvPr>
        </p:nvSpPr>
        <p:spPr>
          <a:xfrm>
            <a:off x="323850" y="1514139"/>
            <a:ext cx="8515350"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 hit return then tab for 2nd level</a:t>
            </a: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66368"/>
      </p:ext>
    </p:extLst>
  </p:cSld>
  <p:clrMapOvr>
    <a:masterClrMapping/>
  </p:clrMapOvr>
  <p:transition spd="slow"/>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31392"/>
          </a:xfrm>
          <a:prstGeom prst="rect">
            <a:avLst/>
          </a:prstGeom>
        </p:spPr>
      </p:pic>
      <p:sp>
        <p:nvSpPr>
          <p:cNvPr id="2" name="Title 1"/>
          <p:cNvSpPr>
            <a:spLocks noGrp="1"/>
          </p:cNvSpPr>
          <p:nvPr>
            <p:ph type="title" hasCustomPrompt="1"/>
          </p:nvPr>
        </p:nvSpPr>
        <p:spPr>
          <a:xfrm>
            <a:off x="323850" y="119172"/>
            <a:ext cx="8497062"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Text and Figure Slide: click to enter title</a:t>
            </a:r>
          </a:p>
        </p:txBody>
      </p:sp>
      <p:grpSp>
        <p:nvGrpSpPr>
          <p:cNvPr id="82" name="Logo Stacked V2"/>
          <p:cNvGrpSpPr>
            <a:grpSpLocks noChangeAspect="1"/>
          </p:cNvGrpSpPr>
          <p:nvPr/>
        </p:nvGrpSpPr>
        <p:grpSpPr>
          <a:xfrm>
            <a:off x="7725251" y="6495425"/>
            <a:ext cx="1324004" cy="301752"/>
            <a:chOff x="680865" y="3439338"/>
            <a:chExt cx="4686473" cy="1068091"/>
          </a:xfrm>
        </p:grpSpPr>
        <p:pic>
          <p:nvPicPr>
            <p:cNvPr id="83"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84" name="Nat HIV Cur logo type stacked"/>
            <p:cNvGrpSpPr>
              <a:grpSpLocks noChangeAspect="1"/>
            </p:cNvGrpSpPr>
            <p:nvPr/>
          </p:nvGrpSpPr>
          <p:grpSpPr bwMode="auto">
            <a:xfrm>
              <a:off x="1898650" y="3455065"/>
              <a:ext cx="3468688" cy="1036638"/>
              <a:chOff x="1196" y="1585"/>
              <a:chExt cx="2185" cy="653"/>
            </a:xfrm>
          </p:grpSpPr>
          <p:sp>
            <p:nvSpPr>
              <p:cNvPr id="85"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 name="Content Placeholder 3"/>
          <p:cNvSpPr>
            <a:spLocks noGrp="1"/>
          </p:cNvSpPr>
          <p:nvPr>
            <p:ph sz="half" idx="2" hasCustomPrompt="1"/>
          </p:nvPr>
        </p:nvSpPr>
        <p:spPr>
          <a:xfrm>
            <a:off x="323849" y="1514139"/>
            <a:ext cx="4244975" cy="4800600"/>
          </a:xfrm>
          <a:prstGeom prst="rect">
            <a:avLst/>
          </a:prstGeom>
        </p:spPr>
        <p:txBody>
          <a:bodyPr anchor="t" anchorCtr="0">
            <a:normAutofit/>
          </a:bodyPr>
          <a:lstStyle>
            <a:lvl1pPr marL="274320" indent="-228600">
              <a:lnSpc>
                <a:spcPct val="100000"/>
              </a:lnSpc>
              <a:spcBef>
                <a:spcPts val="1600"/>
              </a:spcBef>
              <a:buClr>
                <a:schemeClr val="bg2"/>
              </a:buClr>
              <a:buSzPct val="110000"/>
              <a:buFont typeface="Arial"/>
              <a:buChar char="•"/>
              <a:defRPr sz="2400" baseline="0">
                <a:solidFill>
                  <a:srgbClr val="000000"/>
                </a:solidFill>
              </a:defRPr>
            </a:lvl1pPr>
            <a:lvl2pPr marL="617220" marR="0" indent="-228600" algn="l" defTabSz="914400" rtl="0" eaLnBrk="1" fontAlgn="auto" latinLnBrk="0" hangingPunct="1">
              <a:lnSpc>
                <a:spcPct val="100000"/>
              </a:lnSpc>
              <a:spcBef>
                <a:spcPts val="400"/>
              </a:spcBef>
              <a:spcAft>
                <a:spcPts val="0"/>
              </a:spcAft>
              <a:buClr>
                <a:schemeClr val="bg2"/>
              </a:buClr>
              <a:buSzPct val="85000"/>
              <a:buFont typeface="Lucida Grande"/>
              <a:buChar char="-"/>
              <a:tabLst/>
              <a:defRPr sz="2200" baseline="0">
                <a:solidFill>
                  <a:srgbClr val="000000"/>
                </a:solidFill>
              </a:defRPr>
            </a:lvl2pPr>
            <a:lvl3pPr marL="960120" indent="-137160">
              <a:lnSpc>
                <a:spcPct val="100000"/>
              </a:lnSpc>
              <a:spcBef>
                <a:spcPts val="400"/>
              </a:spcBef>
              <a:buClr>
                <a:schemeClr val="bg2"/>
              </a:buClr>
              <a:buSzPct val="70000"/>
              <a:defRPr sz="20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a:t>Click to enter first level text</a:t>
            </a:r>
          </a:p>
        </p:txBody>
      </p:sp>
      <p:cxnSp>
        <p:nvCxnSpPr>
          <p:cNvPr id="32" name="Straight Connector 31"/>
          <p:cNvCxnSpPr/>
          <p:nvPr/>
        </p:nvCxnSpPr>
        <p:spPr>
          <a:xfrm>
            <a:off x="1" y="1227648"/>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3" name="Text Placeholder 5"/>
          <p:cNvSpPr>
            <a:spLocks noGrp="1"/>
          </p:cNvSpPr>
          <p:nvPr>
            <p:ph type="body" sz="quarter" idx="14" hasCustomPrompt="1"/>
          </p:nvPr>
        </p:nvSpPr>
        <p:spPr>
          <a:xfrm>
            <a:off x="323850" y="6461760"/>
            <a:ext cx="7357838"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067622040"/>
      </p:ext>
    </p:extLst>
  </p:cSld>
  <p:clrMapOvr>
    <a:masterClrMapping/>
  </p:clrMapOvr>
  <p:transition spd="slow"/>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694" r:id="rId4"/>
    <p:sldLayoutId id="2147483695" r:id="rId5"/>
    <p:sldLayoutId id="2147483696" r:id="rId6"/>
    <p:sldLayoutId id="2147483714" r:id="rId7"/>
    <p:sldLayoutId id="2147483697" r:id="rId8"/>
    <p:sldLayoutId id="2147483698" r:id="rId9"/>
    <p:sldLayoutId id="2147483699" r:id="rId10"/>
    <p:sldLayoutId id="2147483700" r:id="rId11"/>
    <p:sldLayoutId id="2147483707" r:id="rId12"/>
    <p:sldLayoutId id="2147483728" r:id="rId13"/>
    <p:sldLayoutId id="2147483727" r:id="rId14"/>
    <p:sldLayoutId id="2147483703" r:id="rId15"/>
    <p:sldLayoutId id="2147483706" r:id="rId16"/>
  </p:sldLayoutIdLst>
  <p:transition spd="slow"/>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Dolutegravir (</a:t>
            </a:r>
            <a:r>
              <a:rPr lang="en-US" i="1" dirty="0" err="1"/>
              <a:t>Tivicay</a:t>
            </a:r>
            <a:r>
              <a:rPr lang="en-US" dirty="0"/>
              <a:t>)</a:t>
            </a:r>
          </a:p>
        </p:txBody>
      </p:sp>
      <p:sp>
        <p:nvSpPr>
          <p:cNvPr id="5" name="Text Placeholder 4">
            <a:extLst>
              <a:ext uri="{FF2B5EF4-FFF2-40B4-BE49-F238E27FC236}">
                <a16:creationId xmlns:a16="http://schemas.microsoft.com/office/drawing/2014/main" id="{C21979F4-E09C-4F40-A2BC-1B62E96FA4B4}"/>
              </a:ext>
            </a:extLst>
          </p:cNvPr>
          <p:cNvSpPr>
            <a:spLocks noGrp="1"/>
          </p:cNvSpPr>
          <p:nvPr>
            <p:ph type="body" sz="quarter" idx="18"/>
          </p:nvPr>
        </p:nvSpPr>
        <p:spPr/>
        <p:txBody>
          <a:bodyPr/>
          <a:lstStyle/>
          <a:p>
            <a:r>
              <a:rPr lang="en-US" dirty="0"/>
              <a:t>Prepared by:</a:t>
            </a:r>
          </a:p>
          <a:p>
            <a:pPr>
              <a:spcBef>
                <a:spcPts val="600"/>
              </a:spcBef>
            </a:pPr>
            <a:r>
              <a:rPr lang="en-US" dirty="0"/>
              <a:t>Brian R. Wood, MD</a:t>
            </a:r>
          </a:p>
          <a:p>
            <a:r>
              <a:rPr lang="en-US" dirty="0"/>
              <a:t>David H. Spach, MD</a:t>
            </a:r>
          </a:p>
        </p:txBody>
      </p:sp>
      <p:sp>
        <p:nvSpPr>
          <p:cNvPr id="4" name="Text Placeholder 3"/>
          <p:cNvSpPr>
            <a:spLocks noGrp="1"/>
          </p:cNvSpPr>
          <p:nvPr>
            <p:ph type="body" sz="quarter" idx="14"/>
          </p:nvPr>
        </p:nvSpPr>
        <p:spPr/>
        <p:txBody>
          <a:bodyPr/>
          <a:lstStyle/>
          <a:p>
            <a:r>
              <a:rPr lang="en-US" dirty="0">
                <a:cs typeface="Arial"/>
              </a:rPr>
              <a:t>Last Updated: January 28, 2021</a:t>
            </a:r>
          </a:p>
        </p:txBody>
      </p:sp>
    </p:spTree>
    <p:extLst>
      <p:ext uri="{BB962C8B-B14F-4D97-AF65-F5344CB8AC3E}">
        <p14:creationId xmlns:p14="http://schemas.microsoft.com/office/powerpoint/2010/main" val="483075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Dolutegravir versus Efavirenz in ARV-Naïve </a:t>
            </a:r>
            <a:br>
              <a:rPr lang="en-US" dirty="0">
                <a:solidFill>
                  <a:srgbClr val="FAFD00"/>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SPRING-1: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Week 48 </a:t>
            </a:r>
            <a:r>
              <a:rPr lang="en-US" dirty="0">
                <a:solidFill>
                  <a:schemeClr val="bg1"/>
                </a:solidFill>
                <a:latin typeface="Arial" pitchFamily="-110" charset="0"/>
                <a:ea typeface="ＭＳ Ｐゴシック" pitchFamily="-110" charset="-128"/>
                <a:cs typeface="ＭＳ Ｐゴシック" pitchFamily="-110" charset="-128"/>
              </a:rPr>
              <a:t>Virologic Response (TLOVR)</a:t>
            </a:r>
          </a:p>
        </p:txBody>
      </p:sp>
      <p:sp>
        <p:nvSpPr>
          <p:cNvPr id="6" name="Content Placeholder 5"/>
          <p:cNvSpPr>
            <a:spLocks noGrp="1"/>
          </p:cNvSpPr>
          <p:nvPr>
            <p:ph type="body" sz="quarter" idx="16"/>
          </p:nvPr>
        </p:nvSpPr>
        <p:spPr/>
        <p:txBody>
          <a:bodyPr/>
          <a:lstStyle/>
          <a:p>
            <a:r>
              <a:rPr lang="en-US" dirty="0"/>
              <a:t>Source: </a:t>
            </a:r>
            <a:r>
              <a:rPr lang="en-US" dirty="0">
                <a:latin typeface="Arial" pitchFamily="22" charset="0"/>
              </a:rPr>
              <a:t>van </a:t>
            </a:r>
            <a:r>
              <a:rPr lang="en-US" dirty="0" err="1">
                <a:latin typeface="Arial" pitchFamily="22" charset="0"/>
              </a:rPr>
              <a:t>Lunzen</a:t>
            </a:r>
            <a:r>
              <a:rPr lang="en-US" dirty="0">
                <a:latin typeface="Arial" pitchFamily="22" charset="0"/>
              </a:rPr>
              <a:t> J, et al. Lancet Infect Dis.</a:t>
            </a:r>
            <a:r>
              <a:rPr lang="en-US" dirty="0">
                <a:latin typeface="Arial" pitchFamily="31" charset="0"/>
              </a:rPr>
              <a:t> 2012;12:111-8.</a:t>
            </a:r>
            <a:endParaRPr lang="en-US" dirty="0">
              <a:latin typeface="Arial" pitchFamily="22" charset="0"/>
            </a:endParaRPr>
          </a:p>
        </p:txBody>
      </p:sp>
      <p:grpSp>
        <p:nvGrpSpPr>
          <p:cNvPr id="3" name="Group 2"/>
          <p:cNvGrpSpPr/>
          <p:nvPr/>
        </p:nvGrpSpPr>
        <p:grpSpPr>
          <a:xfrm>
            <a:off x="457200" y="1828804"/>
            <a:ext cx="8229600" cy="4389106"/>
            <a:chOff x="457200" y="1828804"/>
            <a:chExt cx="8229600" cy="4389106"/>
          </a:xfrm>
        </p:grpSpPr>
        <p:graphicFrame>
          <p:nvGraphicFramePr>
            <p:cNvPr id="30" name="Chart 29"/>
            <p:cNvGraphicFramePr>
              <a:graphicFrameLocks/>
            </p:cNvGraphicFramePr>
            <p:nvPr>
              <p:extLst/>
            </p:nvPr>
          </p:nvGraphicFramePr>
          <p:xfrm>
            <a:off x="457200" y="1828804"/>
            <a:ext cx="8229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919520" y="5009700"/>
              <a:ext cx="7950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48/53</a:t>
              </a:r>
            </a:p>
          </p:txBody>
        </p:sp>
        <p:sp>
          <p:nvSpPr>
            <p:cNvPr id="8" name="Rectangle 7"/>
            <p:cNvSpPr/>
            <p:nvPr/>
          </p:nvSpPr>
          <p:spPr>
            <a:xfrm>
              <a:off x="3714300" y="5009700"/>
              <a:ext cx="7950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45/51</a:t>
              </a:r>
            </a:p>
          </p:txBody>
        </p:sp>
        <p:sp>
          <p:nvSpPr>
            <p:cNvPr id="9" name="Rectangle 8"/>
            <p:cNvSpPr/>
            <p:nvPr/>
          </p:nvSpPr>
          <p:spPr>
            <a:xfrm>
              <a:off x="5509080" y="5009700"/>
              <a:ext cx="7950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46/51</a:t>
              </a:r>
            </a:p>
          </p:txBody>
        </p:sp>
        <p:sp>
          <p:nvSpPr>
            <p:cNvPr id="11" name="Rectangle 10"/>
            <p:cNvSpPr/>
            <p:nvPr/>
          </p:nvSpPr>
          <p:spPr>
            <a:xfrm>
              <a:off x="7292520" y="5009700"/>
              <a:ext cx="7950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41/50</a:t>
              </a:r>
            </a:p>
          </p:txBody>
        </p:sp>
      </p:grpSp>
    </p:spTree>
    <p:extLst>
      <p:ext uri="{BB962C8B-B14F-4D97-AF65-F5344CB8AC3E}">
        <p14:creationId xmlns:p14="http://schemas.microsoft.com/office/powerpoint/2010/main" val="567318363"/>
      </p:ext>
    </p:extLst>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17460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versus Efavirenz in ARV-Naïve</a:t>
            </a:r>
            <a:br>
              <a:rPr lang="en-US"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SPRING-1: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16, 24, and 48 Virologic Response (TLOVR)</a:t>
            </a:r>
          </a:p>
        </p:txBody>
      </p:sp>
      <p:sp>
        <p:nvSpPr>
          <p:cNvPr id="6" name="Content Placeholder 5"/>
          <p:cNvSpPr>
            <a:spLocks noGrp="1"/>
          </p:cNvSpPr>
          <p:nvPr>
            <p:ph type="body" sz="quarter" idx="16"/>
          </p:nvPr>
        </p:nvSpPr>
        <p:spPr/>
        <p:txBody>
          <a:bodyPr/>
          <a:lstStyle/>
          <a:p>
            <a:r>
              <a:rPr lang="en-US" dirty="0"/>
              <a:t>Source: </a:t>
            </a:r>
            <a:r>
              <a:rPr lang="en-US" dirty="0">
                <a:latin typeface="Arial" pitchFamily="22" charset="0"/>
              </a:rPr>
              <a:t>van </a:t>
            </a:r>
            <a:r>
              <a:rPr lang="en-US" dirty="0" err="1">
                <a:latin typeface="Arial" pitchFamily="22" charset="0"/>
              </a:rPr>
              <a:t>Lunzen</a:t>
            </a:r>
            <a:r>
              <a:rPr lang="en-US" dirty="0">
                <a:latin typeface="Arial" pitchFamily="22" charset="0"/>
              </a:rPr>
              <a:t> J, et al. Lancet Infect Dis.</a:t>
            </a:r>
            <a:r>
              <a:rPr lang="en-US" dirty="0">
                <a:latin typeface="Arial" pitchFamily="31" charset="0"/>
              </a:rPr>
              <a:t> 2012;12:111-8.</a:t>
            </a:r>
            <a:endParaRPr lang="en-US" dirty="0">
              <a:latin typeface="Arial" pitchFamily="22" charset="0"/>
            </a:endParaRPr>
          </a:p>
        </p:txBody>
      </p:sp>
      <p:grpSp>
        <p:nvGrpSpPr>
          <p:cNvPr id="3" name="Group 2"/>
          <p:cNvGrpSpPr/>
          <p:nvPr/>
        </p:nvGrpSpPr>
        <p:grpSpPr>
          <a:xfrm>
            <a:off x="457200" y="1885504"/>
            <a:ext cx="8229600" cy="4389106"/>
            <a:chOff x="457200" y="1828804"/>
            <a:chExt cx="8229600" cy="4389106"/>
          </a:xfrm>
        </p:grpSpPr>
        <p:graphicFrame>
          <p:nvGraphicFramePr>
            <p:cNvPr id="30" name="Chart 29"/>
            <p:cNvGraphicFramePr>
              <a:graphicFrameLocks/>
            </p:cNvGraphicFramePr>
            <p:nvPr>
              <p:extLst/>
            </p:nvPr>
          </p:nvGraphicFramePr>
          <p:xfrm>
            <a:off x="457200" y="1828804"/>
            <a:ext cx="8229600" cy="438910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354429" y="5009700"/>
              <a:ext cx="73108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48/53</a:t>
              </a:r>
            </a:p>
          </p:txBody>
        </p:sp>
        <p:sp>
          <p:nvSpPr>
            <p:cNvPr id="9" name="Rectangle 8"/>
            <p:cNvSpPr/>
            <p:nvPr/>
          </p:nvSpPr>
          <p:spPr>
            <a:xfrm>
              <a:off x="6020729" y="5009700"/>
              <a:ext cx="73108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45/51</a:t>
              </a:r>
            </a:p>
          </p:txBody>
        </p:sp>
        <p:sp>
          <p:nvSpPr>
            <p:cNvPr id="11" name="Rectangle 10"/>
            <p:cNvSpPr/>
            <p:nvPr/>
          </p:nvSpPr>
          <p:spPr>
            <a:xfrm>
              <a:off x="6661169" y="5009700"/>
              <a:ext cx="73108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46/51</a:t>
              </a:r>
            </a:p>
          </p:txBody>
        </p:sp>
        <p:sp>
          <p:nvSpPr>
            <p:cNvPr id="12" name="Rectangle 11"/>
            <p:cNvSpPr/>
            <p:nvPr/>
          </p:nvSpPr>
          <p:spPr>
            <a:xfrm>
              <a:off x="7315200" y="5009700"/>
              <a:ext cx="73108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41/50</a:t>
              </a:r>
            </a:p>
          </p:txBody>
        </p:sp>
        <p:sp>
          <p:nvSpPr>
            <p:cNvPr id="13" name="Rectangle 12"/>
            <p:cNvSpPr/>
            <p:nvPr/>
          </p:nvSpPr>
          <p:spPr>
            <a:xfrm>
              <a:off x="1810122" y="5009700"/>
              <a:ext cx="73108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51/53</a:t>
              </a:r>
            </a:p>
          </p:txBody>
        </p:sp>
        <p:sp>
          <p:nvSpPr>
            <p:cNvPr id="14" name="Rectangle 13"/>
            <p:cNvSpPr/>
            <p:nvPr/>
          </p:nvSpPr>
          <p:spPr>
            <a:xfrm>
              <a:off x="2476422" y="5009700"/>
              <a:ext cx="73108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47/51</a:t>
              </a:r>
            </a:p>
          </p:txBody>
        </p:sp>
        <p:sp>
          <p:nvSpPr>
            <p:cNvPr id="15" name="Rectangle 14"/>
            <p:cNvSpPr/>
            <p:nvPr/>
          </p:nvSpPr>
          <p:spPr>
            <a:xfrm>
              <a:off x="3116862" y="5009700"/>
              <a:ext cx="73108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46/51</a:t>
              </a:r>
            </a:p>
          </p:txBody>
        </p:sp>
        <p:sp>
          <p:nvSpPr>
            <p:cNvPr id="16" name="Rectangle 15"/>
            <p:cNvSpPr/>
            <p:nvPr/>
          </p:nvSpPr>
          <p:spPr>
            <a:xfrm>
              <a:off x="3770893" y="5009700"/>
              <a:ext cx="73108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30/50</a:t>
              </a:r>
            </a:p>
          </p:txBody>
        </p:sp>
      </p:grpSp>
    </p:spTree>
    <p:extLst>
      <p:ext uri="{BB962C8B-B14F-4D97-AF65-F5344CB8AC3E}">
        <p14:creationId xmlns:p14="http://schemas.microsoft.com/office/powerpoint/2010/main" val="78440352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ea typeface="ＭＳ Ｐゴシック" pitchFamily="22" charset="-128"/>
                <a:cs typeface="ＭＳ Ｐゴシック" pitchFamily="22" charset="-128"/>
              </a:rPr>
              <a:t>Dolutegravir</a:t>
            </a:r>
            <a:r>
              <a:rPr lang="en-US" sz="2400" dirty="0">
                <a:ea typeface="ＭＳ Ｐゴシック" pitchFamily="22" charset="-128"/>
                <a:cs typeface="ＭＳ Ｐゴシック" pitchFamily="22" charset="-128"/>
              </a:rPr>
              <a:t> versus </a:t>
            </a:r>
            <a:r>
              <a:rPr lang="en-US" sz="2400" dirty="0" err="1">
                <a:ea typeface="ＭＳ Ｐゴシック" pitchFamily="22" charset="-128"/>
                <a:cs typeface="ＭＳ Ｐゴシック" pitchFamily="22" charset="-128"/>
              </a:rPr>
              <a:t>Efavirenz</a:t>
            </a:r>
            <a:r>
              <a:rPr lang="en-US" sz="2400" dirty="0">
                <a:ea typeface="ＭＳ Ｐゴシック" pitchFamily="22" charset="-128"/>
                <a:cs typeface="ＭＳ Ｐゴシック" pitchFamily="22" charset="-128"/>
              </a:rPr>
              <a:t> in ARV-Naive </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SPRING-1: Adverse Events</a:t>
            </a:r>
            <a:endParaRPr lang="en-US" sz="2800" dirty="0"/>
          </a:p>
        </p:txBody>
      </p:sp>
      <p:sp>
        <p:nvSpPr>
          <p:cNvPr id="9" name="Content Placeholder 8"/>
          <p:cNvSpPr>
            <a:spLocks noGrp="1"/>
          </p:cNvSpPr>
          <p:nvPr>
            <p:ph type="body" sz="quarter" idx="14"/>
          </p:nvPr>
        </p:nvSpPr>
        <p:spPr/>
        <p:txBody>
          <a:bodyPr/>
          <a:lstStyle/>
          <a:p>
            <a:r>
              <a:rPr lang="en-US" dirty="0"/>
              <a:t>Source: </a:t>
            </a:r>
            <a:r>
              <a:rPr lang="en-US" dirty="0">
                <a:latin typeface="Arial" pitchFamily="22" charset="0"/>
              </a:rPr>
              <a:t>van </a:t>
            </a:r>
            <a:r>
              <a:rPr lang="en-US" dirty="0" err="1">
                <a:latin typeface="Arial" pitchFamily="22" charset="0"/>
              </a:rPr>
              <a:t>Lunzen</a:t>
            </a:r>
            <a:r>
              <a:rPr lang="en-US" dirty="0">
                <a:latin typeface="Arial" pitchFamily="22" charset="0"/>
              </a:rPr>
              <a:t> J, et al. Lancet Infect Dis.</a:t>
            </a:r>
            <a:r>
              <a:rPr lang="en-US" dirty="0">
                <a:latin typeface="Arial" pitchFamily="31" charset="0"/>
              </a:rPr>
              <a:t> 2012;12:111-8.</a:t>
            </a:r>
            <a:endParaRPr lang="en-US" dirty="0">
              <a:latin typeface="Arial" pitchFamily="22" charset="0"/>
            </a:endParaRPr>
          </a:p>
        </p:txBody>
      </p:sp>
      <p:graphicFrame>
        <p:nvGraphicFramePr>
          <p:cNvPr id="10" name="Group 76"/>
          <p:cNvGraphicFramePr>
            <a:graphicFrameLocks noGrp="1"/>
          </p:cNvGraphicFramePr>
          <p:nvPr>
            <p:extLst/>
          </p:nvPr>
        </p:nvGraphicFramePr>
        <p:xfrm>
          <a:off x="533401" y="1600200"/>
          <a:ext cx="8077199" cy="4421199"/>
        </p:xfrm>
        <a:graphic>
          <a:graphicData uri="http://schemas.openxmlformats.org/drawingml/2006/table">
            <a:tbl>
              <a:tblPr>
                <a:effectLst/>
              </a:tblPr>
              <a:tblGrid>
                <a:gridCol w="2514599">
                  <a:extLst>
                    <a:ext uri="{9D8B030D-6E8A-4147-A177-3AD203B41FA5}">
                      <a16:colId xmlns:a16="http://schemas.microsoft.com/office/drawing/2014/main" val="20000"/>
                    </a:ext>
                  </a:extLst>
                </a:gridCol>
                <a:gridCol w="1112520">
                  <a:extLst>
                    <a:ext uri="{9D8B030D-6E8A-4147-A177-3AD203B41FA5}">
                      <a16:colId xmlns:a16="http://schemas.microsoft.com/office/drawing/2014/main" val="20001"/>
                    </a:ext>
                  </a:extLst>
                </a:gridCol>
                <a:gridCol w="1112520">
                  <a:extLst>
                    <a:ext uri="{9D8B030D-6E8A-4147-A177-3AD203B41FA5}">
                      <a16:colId xmlns:a16="http://schemas.microsoft.com/office/drawing/2014/main" val="20002"/>
                    </a:ext>
                  </a:extLst>
                </a:gridCol>
                <a:gridCol w="1112520">
                  <a:extLst>
                    <a:ext uri="{9D8B030D-6E8A-4147-A177-3AD203B41FA5}">
                      <a16:colId xmlns:a16="http://schemas.microsoft.com/office/drawing/2014/main" val="20003"/>
                    </a:ext>
                  </a:extLst>
                </a:gridCol>
                <a:gridCol w="1112520">
                  <a:extLst>
                    <a:ext uri="{9D8B030D-6E8A-4147-A177-3AD203B41FA5}">
                      <a16:colId xmlns:a16="http://schemas.microsoft.com/office/drawing/2014/main" val="20004"/>
                    </a:ext>
                  </a:extLst>
                </a:gridCol>
                <a:gridCol w="1112520">
                  <a:extLst>
                    <a:ext uri="{9D8B030D-6E8A-4147-A177-3AD203B41FA5}">
                      <a16:colId xmlns:a16="http://schemas.microsoft.com/office/drawing/2014/main" val="20005"/>
                    </a:ext>
                  </a:extLst>
                </a:gridCol>
              </a:tblGrid>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dirty="0">
                          <a:ln>
                            <a:noFill/>
                          </a:ln>
                          <a:solidFill>
                            <a:srgbClr val="FFFFFF"/>
                          </a:solidFill>
                          <a:effectLst/>
                          <a:latin typeface="Arial"/>
                          <a:ea typeface="MS PGothic" pitchFamily="34" charset="-128"/>
                          <a:cs typeface="Arial"/>
                        </a:rPr>
                        <a:t>Adverse Effect</a:t>
                      </a:r>
                    </a:p>
                  </a:txBody>
                  <a:tcPr marR="9144" marT="27432" marB="274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dirty="0">
                          <a:ln>
                            <a:noFill/>
                          </a:ln>
                          <a:solidFill>
                            <a:schemeClr val="bg1"/>
                          </a:solidFill>
                          <a:effectLst/>
                          <a:latin typeface="Arial"/>
                          <a:ea typeface="MS PGothic" pitchFamily="34" charset="-128"/>
                          <a:cs typeface="Arial"/>
                        </a:rPr>
                        <a:t>DTG</a:t>
                      </a:r>
                      <a:br>
                        <a:rPr kumimoji="0" lang="en-US" altLang="ja-JP" sz="1400" b="1" i="0" u="none" strike="noStrike" cap="none" normalizeH="0" baseline="0" dirty="0">
                          <a:ln>
                            <a:noFill/>
                          </a:ln>
                          <a:solidFill>
                            <a:schemeClr val="bg1"/>
                          </a:solidFill>
                          <a:effectLst/>
                          <a:latin typeface="Arial"/>
                          <a:ea typeface="MS PGothic" pitchFamily="34" charset="-128"/>
                          <a:cs typeface="Arial"/>
                        </a:rPr>
                      </a:br>
                      <a:r>
                        <a:rPr kumimoji="0" lang="en-US" altLang="ja-JP" sz="1400" b="1" i="0" u="none" strike="noStrike" cap="none" normalizeH="0" baseline="0" dirty="0">
                          <a:ln>
                            <a:noFill/>
                          </a:ln>
                          <a:solidFill>
                            <a:schemeClr val="bg1"/>
                          </a:solidFill>
                          <a:effectLst/>
                          <a:latin typeface="Arial"/>
                          <a:ea typeface="MS PGothic" pitchFamily="34" charset="-128"/>
                          <a:cs typeface="Arial"/>
                        </a:rPr>
                        <a:t>10 mg</a:t>
                      </a:r>
                    </a:p>
                  </a:txBody>
                  <a:tcPr marL="9144" marR="9144" marT="27432" marB="2743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dirty="0">
                          <a:ln>
                            <a:noFill/>
                          </a:ln>
                          <a:solidFill>
                            <a:schemeClr val="bg1"/>
                          </a:solidFill>
                          <a:effectLst/>
                          <a:latin typeface="Arial"/>
                          <a:ea typeface="MS PGothic" pitchFamily="34" charset="-128"/>
                          <a:cs typeface="Arial"/>
                        </a:rPr>
                        <a:t>DTG</a:t>
                      </a:r>
                      <a:br>
                        <a:rPr kumimoji="0" lang="en-US" altLang="ja-JP" sz="1400" b="1" i="0" u="none" strike="noStrike" cap="none" normalizeH="0" baseline="0" dirty="0">
                          <a:ln>
                            <a:noFill/>
                          </a:ln>
                          <a:solidFill>
                            <a:schemeClr val="bg1"/>
                          </a:solidFill>
                          <a:effectLst/>
                          <a:latin typeface="Arial"/>
                          <a:ea typeface="MS PGothic" pitchFamily="34" charset="-128"/>
                          <a:cs typeface="Arial"/>
                        </a:rPr>
                      </a:br>
                      <a:r>
                        <a:rPr kumimoji="0" lang="en-US" altLang="ja-JP" sz="1400" b="1" i="0" u="none" strike="noStrike" cap="none" normalizeH="0" baseline="0" dirty="0">
                          <a:ln>
                            <a:noFill/>
                          </a:ln>
                          <a:solidFill>
                            <a:schemeClr val="bg1"/>
                          </a:solidFill>
                          <a:effectLst/>
                          <a:latin typeface="Arial"/>
                          <a:ea typeface="MS PGothic" pitchFamily="34" charset="-128"/>
                          <a:cs typeface="Arial"/>
                        </a:rPr>
                        <a:t>25 mg</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dirty="0">
                          <a:ln>
                            <a:noFill/>
                          </a:ln>
                          <a:solidFill>
                            <a:schemeClr val="bg1"/>
                          </a:solidFill>
                          <a:effectLst/>
                          <a:latin typeface="Arial"/>
                          <a:ea typeface="MS PGothic" pitchFamily="34" charset="-128"/>
                          <a:cs typeface="Arial"/>
                        </a:rPr>
                        <a:t>DTG</a:t>
                      </a:r>
                      <a:br>
                        <a:rPr kumimoji="0" lang="en-US" altLang="ja-JP" sz="1400" b="1" i="0" u="none" strike="noStrike" cap="none" normalizeH="0" baseline="0" dirty="0">
                          <a:ln>
                            <a:noFill/>
                          </a:ln>
                          <a:solidFill>
                            <a:schemeClr val="bg1"/>
                          </a:solidFill>
                          <a:effectLst/>
                          <a:latin typeface="Arial"/>
                          <a:ea typeface="MS PGothic" pitchFamily="34" charset="-128"/>
                          <a:cs typeface="Arial"/>
                        </a:rPr>
                      </a:br>
                      <a:r>
                        <a:rPr kumimoji="0" lang="en-US" altLang="ja-JP" sz="1400" b="1" i="0" u="none" strike="noStrike" cap="none" normalizeH="0" baseline="0" dirty="0">
                          <a:ln>
                            <a:noFill/>
                          </a:ln>
                          <a:solidFill>
                            <a:schemeClr val="bg1"/>
                          </a:solidFill>
                          <a:effectLst/>
                          <a:latin typeface="Arial"/>
                          <a:ea typeface="MS PGothic" pitchFamily="34" charset="-128"/>
                          <a:cs typeface="Arial"/>
                        </a:rPr>
                        <a:t>50 mg</a:t>
                      </a:r>
                    </a:p>
                  </a:txBody>
                  <a:tcPr marL="9144" marR="9144" marT="27432" marB="27432"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C6F6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dirty="0">
                          <a:ln>
                            <a:noFill/>
                          </a:ln>
                          <a:solidFill>
                            <a:schemeClr val="bg1"/>
                          </a:solidFill>
                          <a:effectLst/>
                          <a:latin typeface="Arial"/>
                          <a:ea typeface="MS PGothic" pitchFamily="34" charset="-128"/>
                          <a:cs typeface="Arial"/>
                        </a:rPr>
                        <a:t>DTG</a:t>
                      </a:r>
                      <a:br>
                        <a:rPr kumimoji="0" lang="en-US" altLang="ja-JP" sz="1400" b="1" i="0" u="none" strike="noStrike" cap="none" normalizeH="0" baseline="0" dirty="0">
                          <a:ln>
                            <a:noFill/>
                          </a:ln>
                          <a:solidFill>
                            <a:schemeClr val="bg1"/>
                          </a:solidFill>
                          <a:effectLst/>
                          <a:latin typeface="Arial"/>
                          <a:ea typeface="MS PGothic" pitchFamily="34" charset="-128"/>
                          <a:cs typeface="Arial"/>
                        </a:rPr>
                      </a:br>
                      <a:r>
                        <a:rPr kumimoji="0" lang="en-US" altLang="ja-JP" sz="1400" b="1" i="0" u="none" strike="noStrike" cap="none" normalizeH="0" baseline="0" dirty="0">
                          <a:ln>
                            <a:noFill/>
                          </a:ln>
                          <a:solidFill>
                            <a:schemeClr val="bg1"/>
                          </a:solidFill>
                          <a:effectLst/>
                          <a:latin typeface="Arial"/>
                          <a:ea typeface="MS PGothic" pitchFamily="34" charset="-128"/>
                          <a:cs typeface="Arial"/>
                        </a:rPr>
                        <a:t>Subtotal</a:t>
                      </a:r>
                    </a:p>
                  </a:txBody>
                  <a:tcPr marL="9144" marR="9144" marT="27432" marB="27432"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dirty="0">
                          <a:ln>
                            <a:noFill/>
                          </a:ln>
                          <a:solidFill>
                            <a:schemeClr val="bg1"/>
                          </a:solidFill>
                          <a:effectLst/>
                          <a:latin typeface="Arial"/>
                          <a:ea typeface="MS PGothic" pitchFamily="34" charset="-128"/>
                          <a:cs typeface="Arial"/>
                        </a:rPr>
                        <a:t>EFV</a:t>
                      </a:r>
                      <a:br>
                        <a:rPr kumimoji="0" lang="en-US" altLang="ja-JP" sz="1400" b="1" i="0" u="none" strike="noStrike" cap="none" normalizeH="0" baseline="0" dirty="0">
                          <a:ln>
                            <a:noFill/>
                          </a:ln>
                          <a:solidFill>
                            <a:schemeClr val="bg1"/>
                          </a:solidFill>
                          <a:effectLst/>
                          <a:latin typeface="Arial"/>
                          <a:ea typeface="MS PGothic" pitchFamily="34" charset="-128"/>
                          <a:cs typeface="Arial"/>
                        </a:rPr>
                      </a:br>
                      <a:r>
                        <a:rPr kumimoji="0" lang="en-US" altLang="ja-JP" sz="1400" b="1" i="0" u="none" strike="noStrike" cap="none" normalizeH="0" baseline="0" dirty="0">
                          <a:ln>
                            <a:noFill/>
                          </a:ln>
                          <a:solidFill>
                            <a:schemeClr val="bg1"/>
                          </a:solidFill>
                          <a:effectLst/>
                          <a:latin typeface="Arial"/>
                          <a:ea typeface="MS PGothic" pitchFamily="34" charset="-128"/>
                          <a:cs typeface="Arial"/>
                        </a:rPr>
                        <a:t>600 mg</a:t>
                      </a:r>
                    </a:p>
                  </a:txBody>
                  <a:tcPr marL="9144" marR="9144" marT="27432" marB="27432"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0"/>
                  </a:ext>
                </a:extLst>
              </a:tr>
              <a:tr h="423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mn-lt"/>
                          <a:ea typeface="MS PGothic" pitchFamily="34" charset="-128"/>
                          <a:cs typeface="Arial"/>
                        </a:rPr>
                        <a:t>Serious Adverse Events </a:t>
                      </a:r>
                    </a:p>
                  </a:txBody>
                  <a:tcPr marR="9144" marT="27432" marB="2743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3 (6%)</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1 (2%)</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4 (8%)</a:t>
                      </a:r>
                    </a:p>
                  </a:txBody>
                  <a:tcPr marL="9144" marR="9144" marT="27432" marB="27432"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9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8 (5%)</a:t>
                      </a:r>
                    </a:p>
                  </a:txBody>
                  <a:tcPr marL="9144" marR="9144" marT="27432" marB="27432"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4 (8%)</a:t>
                      </a:r>
                    </a:p>
                  </a:txBody>
                  <a:tcPr marL="9144" marR="9144" marT="27432" marB="27432"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423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Nausea</a:t>
                      </a:r>
                    </a:p>
                  </a:txBody>
                  <a:tcPr marR="9144" marT="27432" marB="2743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7 (13%)</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6 (12%)</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6 (12%)</a:t>
                      </a:r>
                    </a:p>
                  </a:txBody>
                  <a:tcPr marL="9144" marR="9144" marT="27432" marB="27432"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9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19 (12%)</a:t>
                      </a:r>
                    </a:p>
                  </a:txBody>
                  <a:tcPr marL="9144" marR="9144" marT="27432" marB="27432"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3 (6%)</a:t>
                      </a:r>
                    </a:p>
                  </a:txBody>
                  <a:tcPr marL="9144" marR="9144" marT="27432" marB="27432"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423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Diarrhea</a:t>
                      </a:r>
                    </a:p>
                  </a:txBody>
                  <a:tcPr marR="9144" marT="27432" marB="2743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4 (8%)</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3 (6%)</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5 (10%)</a:t>
                      </a:r>
                    </a:p>
                  </a:txBody>
                  <a:tcPr marL="9144" marR="9144" marT="27432" marB="27432"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9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12 (8%)</a:t>
                      </a:r>
                    </a:p>
                  </a:txBody>
                  <a:tcPr marL="9144" marR="9144" marT="27432" marB="27432"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3 (6%)</a:t>
                      </a:r>
                    </a:p>
                  </a:txBody>
                  <a:tcPr marL="9144" marR="9144" marT="27432" marB="27432"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423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Dizziness</a:t>
                      </a:r>
                    </a:p>
                  </a:txBody>
                  <a:tcPr marR="9144" marT="27432" marB="2743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2 (4%)</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0</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3 (6%)</a:t>
                      </a:r>
                    </a:p>
                  </a:txBody>
                  <a:tcPr marL="9144" marR="9144" marT="27432" marB="27432"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9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5 (3%)</a:t>
                      </a:r>
                    </a:p>
                  </a:txBody>
                  <a:tcPr marL="9144" marR="9144" marT="27432" marB="27432"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9 (18%)</a:t>
                      </a:r>
                    </a:p>
                  </a:txBody>
                  <a:tcPr marL="9144" marR="9144" marT="27432" marB="27432"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4"/>
                  </a:ext>
                </a:extLst>
              </a:tr>
              <a:tr h="423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Headache</a:t>
                      </a:r>
                    </a:p>
                  </a:txBody>
                  <a:tcPr marR="9144" marT="27432" marB="2743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mn-lt"/>
                          <a:ea typeface="MS PGothic" pitchFamily="34" charset="-128"/>
                          <a:cs typeface="Arial"/>
                        </a:rPr>
                        <a:t>2 (4%)</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mn-lt"/>
                          <a:ea typeface="MS PGothic" pitchFamily="34" charset="-128"/>
                          <a:cs typeface="Arial"/>
                        </a:rPr>
                        <a:t>4 (8%)</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mn-lt"/>
                          <a:ea typeface="MS PGothic" pitchFamily="34" charset="-128"/>
                          <a:cs typeface="Arial"/>
                        </a:rPr>
                        <a:t>4 (8%)</a:t>
                      </a:r>
                    </a:p>
                  </a:txBody>
                  <a:tcPr marL="9144" marR="9144" marT="27432" marB="27432"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9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mn-lt"/>
                          <a:ea typeface="MS PGothic" pitchFamily="34" charset="-128"/>
                          <a:cs typeface="Arial"/>
                        </a:rPr>
                        <a:t>10 (6%)</a:t>
                      </a:r>
                    </a:p>
                  </a:txBody>
                  <a:tcPr marL="9144" marR="9144" marT="27432" marB="27432"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mn-lt"/>
                          <a:ea typeface="MS PGothic" pitchFamily="34" charset="-128"/>
                          <a:cs typeface="Arial"/>
                        </a:rPr>
                        <a:t>1 (2%)</a:t>
                      </a:r>
                    </a:p>
                  </a:txBody>
                  <a:tcPr marL="9144" marR="9144" marT="27432" marB="27432"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5"/>
                  </a:ext>
                </a:extLst>
              </a:tr>
              <a:tr h="423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Fatigue</a:t>
                      </a:r>
                    </a:p>
                  </a:txBody>
                  <a:tcPr marR="9144" marT="27432" marB="2743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mn-lt"/>
                          <a:ea typeface="MS PGothic" pitchFamily="34" charset="-128"/>
                          <a:cs typeface="Arial"/>
                        </a:rPr>
                        <a:t>1 (2%)</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mn-lt"/>
                          <a:ea typeface="MS PGothic" pitchFamily="34" charset="-128"/>
                          <a:cs typeface="Arial"/>
                        </a:rPr>
                        <a:t>3 (6%)</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mn-lt"/>
                          <a:ea typeface="MS PGothic" pitchFamily="34" charset="-128"/>
                          <a:cs typeface="Arial"/>
                        </a:rPr>
                        <a:t>1 (2%)</a:t>
                      </a:r>
                    </a:p>
                  </a:txBody>
                  <a:tcPr marL="9144" marR="9144" marT="27432" marB="27432"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9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mn-lt"/>
                          <a:ea typeface="MS PGothic" pitchFamily="34" charset="-128"/>
                          <a:cs typeface="Arial"/>
                        </a:rPr>
                        <a:t>5 (3%)</a:t>
                      </a:r>
                    </a:p>
                  </a:txBody>
                  <a:tcPr marL="9144" marR="9144" marT="27432" marB="27432"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mn-lt"/>
                          <a:ea typeface="MS PGothic" pitchFamily="34" charset="-128"/>
                          <a:cs typeface="Arial"/>
                        </a:rPr>
                        <a:t>4 (8%)</a:t>
                      </a:r>
                    </a:p>
                  </a:txBody>
                  <a:tcPr marL="9144" marR="9144" marT="27432" marB="27432"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6"/>
                  </a:ext>
                </a:extLst>
              </a:tr>
              <a:tr h="423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Insomnia</a:t>
                      </a:r>
                    </a:p>
                  </a:txBody>
                  <a:tcPr marR="9144" marT="27432" marB="2743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0</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0</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3 (6%)</a:t>
                      </a:r>
                    </a:p>
                  </a:txBody>
                  <a:tcPr marL="9144" marR="9144" marT="27432" marB="27432"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9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3 (2%)</a:t>
                      </a:r>
                    </a:p>
                  </a:txBody>
                  <a:tcPr marL="9144" marR="9144" marT="27432" marB="27432"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4 (8%)</a:t>
                      </a:r>
                    </a:p>
                  </a:txBody>
                  <a:tcPr marL="9144" marR="9144" marT="27432" marB="27432"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7"/>
                  </a:ext>
                </a:extLst>
              </a:tr>
              <a:tr h="423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Abnormal Dreams</a:t>
                      </a:r>
                    </a:p>
                  </a:txBody>
                  <a:tcPr marR="9144" marT="27432" marB="2743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1 (2%)</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0</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0</a:t>
                      </a:r>
                    </a:p>
                  </a:txBody>
                  <a:tcPr marL="9144" marR="9144" marT="27432" marB="27432"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9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1 (&lt;1%)</a:t>
                      </a:r>
                    </a:p>
                  </a:txBody>
                  <a:tcPr marL="9144" marR="9144" marT="27432" marB="27432"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3 (6%)</a:t>
                      </a:r>
                    </a:p>
                  </a:txBody>
                  <a:tcPr marL="9144" marR="9144" marT="27432" marB="27432"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8"/>
                  </a:ext>
                </a:extLst>
              </a:tr>
              <a:tr h="423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Rash</a:t>
                      </a:r>
                    </a:p>
                  </a:txBody>
                  <a:tcPr marR="9144" marT="27432" marB="27432"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1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2 (4%)</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0</a:t>
                      </a:r>
                    </a:p>
                  </a:txBody>
                  <a:tcPr marL="9144" marR="9144" marT="27432" marB="27432"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0</a:t>
                      </a:r>
                    </a:p>
                  </a:txBody>
                  <a:tcPr marL="9144" marR="9144" marT="27432" marB="27432"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E9D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2 (1%)</a:t>
                      </a:r>
                    </a:p>
                  </a:txBody>
                  <a:tcPr marL="9144" marR="9144" marT="27432" marB="27432" anchor="ctr" horzOverflow="overflow">
                    <a:lnL w="285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a:ea typeface="MS PGothic" pitchFamily="34" charset="-128"/>
                          <a:cs typeface="Arial"/>
                        </a:rPr>
                        <a:t>4 (8%)</a:t>
                      </a:r>
                    </a:p>
                  </a:txBody>
                  <a:tcPr marL="9144" marR="9144" marT="27432" marB="27432"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4675296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versus Efavirenz in ARV-Naive </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SPRING-1: Conclusions</a:t>
            </a:r>
            <a:endParaRPr lang="en-US" sz="2800" dirty="0"/>
          </a:p>
        </p:txBody>
      </p:sp>
      <p:sp>
        <p:nvSpPr>
          <p:cNvPr id="9" name="Content Placeholder 8"/>
          <p:cNvSpPr>
            <a:spLocks noGrp="1"/>
          </p:cNvSpPr>
          <p:nvPr>
            <p:ph type="body" sz="quarter" idx="14"/>
          </p:nvPr>
        </p:nvSpPr>
        <p:spPr/>
        <p:txBody>
          <a:bodyPr/>
          <a:lstStyle/>
          <a:p>
            <a:r>
              <a:rPr lang="en-US" dirty="0"/>
              <a:t>Source: </a:t>
            </a:r>
            <a:r>
              <a:rPr lang="en-US" dirty="0">
                <a:latin typeface="Arial" pitchFamily="22" charset="0"/>
              </a:rPr>
              <a:t>van </a:t>
            </a:r>
            <a:r>
              <a:rPr lang="en-US" dirty="0" err="1">
                <a:latin typeface="Arial" pitchFamily="22" charset="0"/>
              </a:rPr>
              <a:t>Lunzen</a:t>
            </a:r>
            <a:r>
              <a:rPr lang="en-US" dirty="0">
                <a:latin typeface="Arial" pitchFamily="22" charset="0"/>
              </a:rPr>
              <a:t> J, et al. Lancet Infect Dis.</a:t>
            </a:r>
            <a:r>
              <a:rPr lang="en-US" dirty="0">
                <a:latin typeface="Arial" pitchFamily="31" charset="0"/>
              </a:rPr>
              <a:t> 2012;12:111-8.</a:t>
            </a:r>
            <a:endParaRPr lang="en-US" dirty="0">
              <a:latin typeface="Arial" pitchFamily="22" charset="0"/>
            </a:endParaRPr>
          </a:p>
        </p:txBody>
      </p:sp>
      <p:graphicFrame>
        <p:nvGraphicFramePr>
          <p:cNvPr id="6" name="Table 5"/>
          <p:cNvGraphicFramePr>
            <a:graphicFrameLocks noGrp="1"/>
          </p:cNvGraphicFramePr>
          <p:nvPr>
            <p:extLst/>
          </p:nvPr>
        </p:nvGraphicFramePr>
        <p:xfrm>
          <a:off x="0" y="2487168"/>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200"/>
                        </a:lnSpc>
                      </a:pPr>
                      <a:r>
                        <a:rPr lang="en-US" sz="2000" b="1" i="0" dirty="0">
                          <a:solidFill>
                            <a:srgbClr val="800000"/>
                          </a:solidFill>
                          <a:latin typeface="Arial"/>
                          <a:cs typeface="Arial"/>
                        </a:rPr>
                        <a:t>Interpretation</a:t>
                      </a:r>
                      <a:r>
                        <a:rPr lang="en-US" sz="2000" b="0" i="0" dirty="0">
                          <a:solidFill>
                            <a:srgbClr val="000000"/>
                          </a:solidFill>
                          <a:latin typeface="Arial"/>
                          <a:cs typeface="Arial"/>
                        </a:rPr>
                        <a:t>: </a:t>
                      </a:r>
                      <a:r>
                        <a:rPr lang="en-US" sz="2000" b="0" dirty="0">
                          <a:solidFill>
                            <a:schemeClr val="tx1"/>
                          </a:solidFill>
                          <a:latin typeface="Arial"/>
                          <a:cs typeface="Arial"/>
                        </a:rPr>
                        <a:t>“</a:t>
                      </a:r>
                      <a:r>
                        <a:rPr lang="en-US" sz="2000" b="0" kern="1200" dirty="0" err="1">
                          <a:solidFill>
                            <a:schemeClr val="tx1"/>
                          </a:solidFill>
                          <a:latin typeface="Arial"/>
                          <a:ea typeface="+mn-ea"/>
                          <a:cs typeface="Arial"/>
                        </a:rPr>
                        <a:t>Dolutegravir</a:t>
                      </a:r>
                      <a:r>
                        <a:rPr lang="en-US" sz="2000" b="0" kern="1200" dirty="0">
                          <a:solidFill>
                            <a:schemeClr val="tx1"/>
                          </a:solidFill>
                          <a:latin typeface="Arial"/>
                          <a:ea typeface="+mn-ea"/>
                          <a:cs typeface="Arial"/>
                        </a:rPr>
                        <a:t> was effective when given once daily without a pharmacokinetic booster and was well tolerated at all assessed doses. Our findings support the assessment of once daily 50 mg </a:t>
                      </a:r>
                      <a:r>
                        <a:rPr lang="en-US" sz="2000" b="0" kern="1200" dirty="0" err="1">
                          <a:solidFill>
                            <a:schemeClr val="tx1"/>
                          </a:solidFill>
                          <a:latin typeface="Arial"/>
                          <a:ea typeface="+mn-ea"/>
                          <a:cs typeface="Arial"/>
                        </a:rPr>
                        <a:t>dolutegravir</a:t>
                      </a:r>
                      <a:r>
                        <a:rPr lang="en-US" sz="2000" b="0" kern="1200" dirty="0">
                          <a:solidFill>
                            <a:schemeClr val="tx1"/>
                          </a:solidFill>
                          <a:latin typeface="Arial"/>
                          <a:ea typeface="+mn-ea"/>
                          <a:cs typeface="Arial"/>
                        </a:rPr>
                        <a:t> in phase 3 trials</a:t>
                      </a:r>
                      <a:r>
                        <a:rPr lang="en-US" sz="2000" b="0" dirty="0">
                          <a:solidFill>
                            <a:schemeClr val="tx1"/>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6329308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pitchFamily="22" charset="-128"/>
                <a:cs typeface="ＭＳ Ｐゴシック" pitchFamily="22" charset="-128"/>
              </a:rPr>
              <a:t> </a:t>
            </a:r>
            <a:r>
              <a:rPr lang="en-US" sz="2800" b="0" dirty="0" err="1"/>
              <a:t>Dolutegravir</a:t>
            </a:r>
            <a:r>
              <a:rPr lang="en-US" sz="2800" b="0" dirty="0"/>
              <a:t> </a:t>
            </a:r>
            <a:r>
              <a:rPr lang="en-US" sz="2800" b="0" dirty="0">
                <a:ea typeface="ＭＳ Ｐゴシック" pitchFamily="22" charset="-128"/>
                <a:cs typeface="ＭＳ Ｐゴシック" pitchFamily="22" charset="-128"/>
              </a:rPr>
              <a:t>vs. </a:t>
            </a:r>
            <a:r>
              <a:rPr lang="en-US" sz="2800" b="0" dirty="0" err="1">
                <a:ea typeface="ＭＳ Ｐゴシック" pitchFamily="22" charset="-128"/>
                <a:cs typeface="ＭＳ Ｐゴシック" pitchFamily="22" charset="-128"/>
              </a:rPr>
              <a:t>Raltegravir</a:t>
            </a:r>
            <a:br>
              <a:rPr lang="en-US" sz="2800" b="0" dirty="0"/>
            </a:br>
            <a:r>
              <a:rPr lang="en-US" dirty="0"/>
              <a:t>SPRING-2 Study</a:t>
            </a:r>
          </a:p>
        </p:txBody>
      </p:sp>
      <p:sp>
        <p:nvSpPr>
          <p:cNvPr id="4" name="Text Placeholder 3">
            <a:extLst>
              <a:ext uri="{FF2B5EF4-FFF2-40B4-BE49-F238E27FC236}">
                <a16:creationId xmlns:a16="http://schemas.microsoft.com/office/drawing/2014/main" id="{E689A6E4-3917-DC4D-B2E6-A574B1335C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1981480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ea typeface="ＭＳ Ｐゴシック" pitchFamily="22" charset="-128"/>
                <a:cs typeface="ＭＳ Ｐゴシック" pitchFamily="22" charset="-128"/>
              </a:rPr>
              <a:t>Dolutegravir</a:t>
            </a:r>
            <a:r>
              <a:rPr lang="en-US" sz="2400" dirty="0">
                <a:ea typeface="ＭＳ Ｐゴシック" pitchFamily="22" charset="-128"/>
                <a:cs typeface="ＭＳ Ｐゴシック" pitchFamily="22" charset="-128"/>
              </a:rPr>
              <a:t> versus Raltegravir</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SPRING-2: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latin typeface="Arial" pitchFamily="22" charset="0"/>
              </a:rPr>
              <a:t>Raffi</a:t>
            </a:r>
            <a:r>
              <a:rPr lang="en-US" dirty="0">
                <a:latin typeface="Arial" pitchFamily="22" charset="0"/>
              </a:rPr>
              <a:t> F, et al. Lancet. 2013;381:735-43.</a:t>
            </a:r>
          </a:p>
        </p:txBody>
      </p:sp>
      <p:sp>
        <p:nvSpPr>
          <p:cNvPr id="24" name="Rectangle 7"/>
          <p:cNvSpPr>
            <a:spLocks noChangeArrowheads="1"/>
          </p:cNvSpPr>
          <p:nvPr/>
        </p:nvSpPr>
        <p:spPr bwMode="ltGray">
          <a:xfrm>
            <a:off x="5563955" y="2337822"/>
            <a:ext cx="3199045" cy="1091179"/>
          </a:xfrm>
          <a:prstGeom prst="rect">
            <a:avLst/>
          </a:prstGeom>
          <a:solidFill>
            <a:schemeClr val="accent1">
              <a:lumMod val="40000"/>
              <a:lumOff val="60000"/>
              <a:alpha val="50000"/>
            </a:schemeClr>
          </a:solidFill>
          <a:ln w="1905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r>
              <a:rPr lang="en-US" sz="1800" b="1" dirty="0" err="1">
                <a:solidFill>
                  <a:srgbClr val="000000"/>
                </a:solidFill>
                <a:latin typeface="Arial"/>
                <a:cs typeface="Arial"/>
              </a:rPr>
              <a:t>Dolutegravir</a:t>
            </a:r>
            <a:r>
              <a:rPr lang="en-US" sz="1800" b="1" dirty="0">
                <a:solidFill>
                  <a:srgbClr val="000000"/>
                </a:solidFill>
                <a:latin typeface="Arial"/>
                <a:cs typeface="Arial"/>
              </a:rPr>
              <a:t>: 50 mg QD</a:t>
            </a:r>
            <a:br>
              <a:rPr lang="en-US" sz="1800" b="1" dirty="0">
                <a:solidFill>
                  <a:srgbClr val="000000"/>
                </a:solidFill>
                <a:latin typeface="Arial"/>
                <a:cs typeface="Arial"/>
              </a:rPr>
            </a:br>
            <a:r>
              <a:rPr lang="en-US" sz="1800" dirty="0">
                <a:solidFill>
                  <a:srgbClr val="000000"/>
                </a:solidFill>
                <a:latin typeface="Arial"/>
                <a:cs typeface="Arial"/>
              </a:rPr>
              <a:t>Fixed-dose NRTI backbone*</a:t>
            </a:r>
            <a:br>
              <a:rPr lang="en-US" sz="1800" b="1" dirty="0">
                <a:solidFill>
                  <a:srgbClr val="000000"/>
                </a:solidFill>
                <a:latin typeface="Arial"/>
                <a:cs typeface="Arial"/>
              </a:rPr>
            </a:br>
            <a:r>
              <a:rPr lang="en-US" sz="1400" dirty="0">
                <a:solidFill>
                  <a:srgbClr val="000000"/>
                </a:solidFill>
                <a:latin typeface="Arial"/>
                <a:cs typeface="Arial"/>
              </a:rPr>
              <a:t>(n = 411)</a:t>
            </a:r>
          </a:p>
        </p:txBody>
      </p:sp>
      <p:sp>
        <p:nvSpPr>
          <p:cNvPr id="33" name="Rectangle 7"/>
          <p:cNvSpPr>
            <a:spLocks noChangeArrowheads="1"/>
          </p:cNvSpPr>
          <p:nvPr/>
        </p:nvSpPr>
        <p:spPr bwMode="ltGray">
          <a:xfrm>
            <a:off x="5563955" y="3861821"/>
            <a:ext cx="3199045" cy="1091179"/>
          </a:xfrm>
          <a:prstGeom prst="rect">
            <a:avLst/>
          </a:prstGeom>
          <a:solidFill>
            <a:schemeClr val="accent2">
              <a:lumMod val="40000"/>
              <a:lumOff val="60000"/>
              <a:alpha val="52000"/>
            </a:schemeClr>
          </a:solidFill>
          <a:ln w="1905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r>
              <a:rPr lang="en-US" sz="1800" b="1" dirty="0">
                <a:solidFill>
                  <a:srgbClr val="000000"/>
                </a:solidFill>
                <a:latin typeface="Arial"/>
                <a:cs typeface="Arial"/>
              </a:rPr>
              <a:t>Raltegravir</a:t>
            </a:r>
            <a:r>
              <a:rPr lang="en-US" sz="1800" b="1" dirty="0">
                <a:solidFill>
                  <a:srgbClr val="000000"/>
                </a:solidFill>
                <a:cs typeface="Arial"/>
              </a:rPr>
              <a:t>: </a:t>
            </a:r>
            <a:r>
              <a:rPr lang="en-US" sz="1800" b="1" dirty="0">
                <a:solidFill>
                  <a:srgbClr val="000000"/>
                </a:solidFill>
                <a:latin typeface="Arial"/>
                <a:cs typeface="Arial"/>
              </a:rPr>
              <a:t>400 mg BID</a:t>
            </a:r>
            <a:br>
              <a:rPr lang="en-US" sz="1800" b="1" dirty="0">
                <a:solidFill>
                  <a:srgbClr val="000000"/>
                </a:solidFill>
                <a:latin typeface="Arial"/>
                <a:cs typeface="Arial"/>
              </a:rPr>
            </a:br>
            <a:r>
              <a:rPr lang="en-US" sz="1800" dirty="0">
                <a:solidFill>
                  <a:srgbClr val="000000"/>
                </a:solidFill>
                <a:latin typeface="Arial"/>
                <a:cs typeface="Arial"/>
              </a:rPr>
              <a:t>Fixed-dose NRTI backbone*</a:t>
            </a:r>
            <a:br>
              <a:rPr lang="en-US" sz="1800" dirty="0">
                <a:solidFill>
                  <a:srgbClr val="000000"/>
                </a:solidFill>
                <a:latin typeface="Arial"/>
                <a:cs typeface="Arial"/>
              </a:rPr>
            </a:br>
            <a:r>
              <a:rPr lang="en-US" sz="1400" dirty="0">
                <a:solidFill>
                  <a:srgbClr val="000000"/>
                </a:solidFill>
                <a:latin typeface="Arial"/>
                <a:cs typeface="Arial"/>
              </a:rPr>
              <a:t>(n = 411)</a:t>
            </a:r>
          </a:p>
        </p:txBody>
      </p:sp>
      <p:sp>
        <p:nvSpPr>
          <p:cNvPr id="12" name="Line 11"/>
          <p:cNvSpPr>
            <a:spLocks noChangeShapeType="1"/>
          </p:cNvSpPr>
          <p:nvPr/>
        </p:nvSpPr>
        <p:spPr bwMode="auto">
          <a:xfrm rot="1169337" flipV="1">
            <a:off x="4974592" y="3022003"/>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3" name="Line 11"/>
          <p:cNvSpPr>
            <a:spLocks noChangeShapeType="1"/>
          </p:cNvSpPr>
          <p:nvPr/>
        </p:nvSpPr>
        <p:spPr bwMode="auto">
          <a:xfrm rot="20430663">
            <a:off x="4974592" y="3627312"/>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graphicFrame>
        <p:nvGraphicFramePr>
          <p:cNvPr id="10" name="Group 31"/>
          <p:cNvGraphicFramePr>
            <a:graphicFrameLocks noGrp="1"/>
          </p:cNvGraphicFramePr>
          <p:nvPr>
            <p:extLst>
              <p:ext uri="{D42A27DB-BD31-4B8C-83A1-F6EECF244321}">
                <p14:modId xmlns:p14="http://schemas.microsoft.com/office/powerpoint/2010/main" val="1880986870"/>
              </p:ext>
            </p:extLst>
          </p:nvPr>
        </p:nvGraphicFramePr>
        <p:xfrm>
          <a:off x="419100" y="1612900"/>
          <a:ext cx="4610100" cy="4163139"/>
        </p:xfrm>
        <a:graphic>
          <a:graphicData uri="http://schemas.openxmlformats.org/drawingml/2006/table">
            <a:tbl>
              <a:tblPr>
                <a:effectLst/>
              </a:tblPr>
              <a:tblGrid>
                <a:gridCol w="46101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Arial"/>
                          <a:ea typeface="ＭＳ Ｐゴシック" pitchFamily="-108" charset="-128"/>
                          <a:cs typeface="Arial"/>
                        </a:rPr>
                        <a:t>Study Design: SPRING-2</a:t>
                      </a:r>
                    </a:p>
                  </a:txBody>
                  <a:tcPr marL="81280" marR="8128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437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R</a:t>
                      </a:r>
                      <a:r>
                        <a:rPr lang="en-US" sz="1600" dirty="0">
                          <a:solidFill>
                            <a:srgbClr val="000000"/>
                          </a:solidFill>
                          <a:latin typeface="Arial"/>
                          <a:cs typeface="Arial"/>
                        </a:rPr>
                        <a:t>andomized,</a:t>
                      </a:r>
                      <a:r>
                        <a:rPr lang="en-US" sz="1600" baseline="0" dirty="0">
                          <a:solidFill>
                            <a:srgbClr val="000000"/>
                          </a:solidFill>
                          <a:latin typeface="Arial"/>
                          <a:cs typeface="Arial"/>
                        </a:rPr>
                        <a:t> </a:t>
                      </a:r>
                      <a:r>
                        <a:rPr lang="en-US" sz="1600" dirty="0">
                          <a:solidFill>
                            <a:srgbClr val="000000"/>
                          </a:solidFill>
                          <a:latin typeface="Arial"/>
                          <a:cs typeface="Arial"/>
                        </a:rPr>
                        <a:t>double-blind</a:t>
                      </a:r>
                      <a:r>
                        <a:rPr lang="en-US" sz="1600" baseline="0" dirty="0">
                          <a:solidFill>
                            <a:srgbClr val="000000"/>
                          </a:solidFill>
                          <a:latin typeface="Arial"/>
                          <a:cs typeface="Arial"/>
                        </a:rPr>
                        <a:t> study, phase 3 trial comparing dolutegravir versus raltegravir, both with 2NRTI backbone in persons with HIV.</a:t>
                      </a:r>
                      <a:endParaRPr lang="en-US" sz="1600" u="sng" baseline="0" dirty="0">
                        <a:solidFill>
                          <a:srgbClr val="000000"/>
                        </a:solidFill>
                        <a:latin typeface="Arial"/>
                        <a:cs typeface="Arial"/>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822)</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a:cs typeface="Arial"/>
                        </a:rPr>
                        <a:t> </a:t>
                      </a:r>
                      <a:r>
                        <a:rPr lang="en-US" sz="1600" dirty="0">
                          <a:solidFill>
                            <a:srgbClr val="000000"/>
                          </a:solidFill>
                          <a:latin typeface="Arial"/>
                          <a:cs typeface="Arial"/>
                        </a:rPr>
                        <a:t>Antiretroviral-naïve</a:t>
                      </a:r>
                      <a:br>
                        <a:rPr lang="en-US" sz="1600" dirty="0">
                          <a:solidFill>
                            <a:srgbClr val="000000"/>
                          </a:solidFill>
                          <a:latin typeface="Arial"/>
                          <a:cs typeface="Arial"/>
                        </a:rPr>
                      </a:br>
                      <a:r>
                        <a:rPr lang="en-US" sz="1600" dirty="0">
                          <a:solidFill>
                            <a:srgbClr val="000000"/>
                          </a:solidFill>
                          <a:latin typeface="Arial"/>
                          <a:cs typeface="Arial"/>
                        </a:rPr>
                        <a:t>- Age ≥18</a:t>
                      </a:r>
                      <a:br>
                        <a:rPr lang="en-US" sz="1600" dirty="0">
                          <a:solidFill>
                            <a:srgbClr val="000000"/>
                          </a:solidFill>
                          <a:latin typeface="Arial"/>
                          <a:cs typeface="Arial"/>
                        </a:rPr>
                      </a:br>
                      <a:r>
                        <a:rPr lang="en-US" sz="1600" dirty="0">
                          <a:solidFill>
                            <a:srgbClr val="000000"/>
                          </a:solidFill>
                          <a:latin typeface="Arial"/>
                          <a:cs typeface="Arial"/>
                        </a:rPr>
                        <a:t>- HIV RNA ≥1,000 copies/mL</a:t>
                      </a:r>
                      <a:br>
                        <a:rPr lang="en-US" sz="1600" dirty="0">
                          <a:solidFill>
                            <a:srgbClr val="000000"/>
                          </a:solidFill>
                          <a:latin typeface="Arial"/>
                          <a:cs typeface="Arial"/>
                        </a:rPr>
                      </a:br>
                      <a:r>
                        <a:rPr lang="en-US" sz="1600" dirty="0">
                          <a:solidFill>
                            <a:srgbClr val="000000"/>
                          </a:solidFill>
                          <a:latin typeface="Arial"/>
                          <a:cs typeface="Arial"/>
                        </a:rPr>
                        <a:t>- No active</a:t>
                      </a:r>
                      <a:r>
                        <a:rPr lang="en-US" sz="1600" baseline="0" dirty="0">
                          <a:solidFill>
                            <a:srgbClr val="000000"/>
                          </a:solidFill>
                          <a:latin typeface="Arial"/>
                          <a:cs typeface="Arial"/>
                        </a:rPr>
                        <a:t> CDC AIDS condition</a:t>
                      </a:r>
                      <a:endParaRPr lang="en-US" sz="1600" dirty="0">
                        <a:solidFill>
                          <a:srgbClr val="000000"/>
                        </a:solidFill>
                        <a:latin typeface="Arial"/>
                        <a:cs typeface="Arial"/>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a:cs typeface="Arial"/>
                        </a:rPr>
                        <a:t>Treatment Arms</a:t>
                      </a:r>
                      <a:br>
                        <a:rPr lang="en-US" sz="1600" b="0" dirty="0">
                          <a:solidFill>
                            <a:srgbClr val="000000"/>
                          </a:solidFill>
                          <a:latin typeface="Arial"/>
                          <a:cs typeface="Arial"/>
                        </a:rPr>
                      </a:br>
                      <a:r>
                        <a:rPr lang="en-US" sz="1600" b="0" dirty="0">
                          <a:solidFill>
                            <a:srgbClr val="000000"/>
                          </a:solidFill>
                          <a:latin typeface="Arial"/>
                          <a:cs typeface="Arial"/>
                        </a:rPr>
                        <a:t>-</a:t>
                      </a:r>
                      <a:r>
                        <a:rPr lang="en-US" sz="1600" b="0" baseline="0" dirty="0">
                          <a:solidFill>
                            <a:srgbClr val="000000"/>
                          </a:solidFill>
                          <a:latin typeface="Arial"/>
                          <a:cs typeface="Arial"/>
                        </a:rPr>
                        <a:t> </a:t>
                      </a:r>
                      <a:r>
                        <a:rPr lang="en-US" sz="1600" dirty="0">
                          <a:solidFill>
                            <a:srgbClr val="000000"/>
                          </a:solidFill>
                          <a:latin typeface="Arial"/>
                          <a:cs typeface="Arial"/>
                        </a:rPr>
                        <a:t>Dolutegravir</a:t>
                      </a:r>
                      <a:r>
                        <a:rPr lang="en-US" sz="1600" baseline="0" dirty="0">
                          <a:solidFill>
                            <a:srgbClr val="000000"/>
                          </a:solidFill>
                          <a:latin typeface="Arial"/>
                          <a:cs typeface="Arial"/>
                        </a:rPr>
                        <a:t> + 2NRTIs </a:t>
                      </a:r>
                      <a:br>
                        <a:rPr lang="en-US" sz="1600" baseline="0" dirty="0">
                          <a:solidFill>
                            <a:srgbClr val="000000"/>
                          </a:solidFill>
                          <a:latin typeface="Arial"/>
                          <a:cs typeface="Arial"/>
                        </a:rPr>
                      </a:br>
                      <a:r>
                        <a:rPr lang="en-US" sz="1600" baseline="0" dirty="0">
                          <a:solidFill>
                            <a:srgbClr val="000000"/>
                          </a:solidFill>
                          <a:latin typeface="Arial"/>
                          <a:cs typeface="Arial"/>
                        </a:rPr>
                        <a:t>- Raltegravir + 2NRTIs </a:t>
                      </a:r>
                      <a:br>
                        <a:rPr lang="en-US" sz="1600" baseline="0" dirty="0">
                          <a:solidFill>
                            <a:srgbClr val="000000"/>
                          </a:solidFill>
                          <a:latin typeface="Arial"/>
                          <a:cs typeface="Arial"/>
                        </a:rPr>
                      </a:br>
                      <a:r>
                        <a:rPr lang="en-US" sz="1600" dirty="0">
                          <a:solidFill>
                            <a:srgbClr val="000000"/>
                          </a:solidFill>
                          <a:latin typeface="Arial"/>
                          <a:cs typeface="Arial"/>
                        </a:rPr>
                        <a:t>- Fixed dose 2NRTIs* </a:t>
                      </a:r>
                      <a:r>
                        <a:rPr lang="en-US" sz="1600" baseline="0" dirty="0">
                          <a:solidFill>
                            <a:srgbClr val="000000"/>
                          </a:solidFill>
                          <a:latin typeface="Arial"/>
                          <a:cs typeface="Arial"/>
                        </a:rPr>
                        <a:t>= TDF-FTC or ABC-3TC</a:t>
                      </a:r>
                      <a:endParaRPr lang="en-US" sz="1600" dirty="0">
                        <a:solidFill>
                          <a:srgbClr val="000000"/>
                        </a:solidFill>
                        <a:latin typeface="Arial"/>
                        <a:cs typeface="Arial"/>
                      </a:endParaRPr>
                    </a:p>
                  </a:txBody>
                  <a:tcPr marL="81280" marR="8128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8804394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versus Raltegravir</a:t>
            </a:r>
            <a:br>
              <a:rPr lang="en-US" sz="28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SPRING-2: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48: Virologic Response, by Baseline HIV RNA</a:t>
            </a:r>
          </a:p>
        </p:txBody>
      </p:sp>
      <p:sp>
        <p:nvSpPr>
          <p:cNvPr id="7" name="Content Placeholder 6"/>
          <p:cNvSpPr>
            <a:spLocks noGrp="1"/>
          </p:cNvSpPr>
          <p:nvPr>
            <p:ph type="body" sz="quarter" idx="16"/>
          </p:nvPr>
        </p:nvSpPr>
        <p:spPr/>
        <p:txBody>
          <a:bodyPr/>
          <a:lstStyle/>
          <a:p>
            <a:r>
              <a:rPr lang="en-US" dirty="0"/>
              <a:t>Source: </a:t>
            </a:r>
            <a:r>
              <a:rPr lang="en-US" dirty="0" err="1">
                <a:latin typeface="Arial" pitchFamily="22" charset="0"/>
              </a:rPr>
              <a:t>Raffi</a:t>
            </a:r>
            <a:r>
              <a:rPr lang="en-US" dirty="0">
                <a:latin typeface="Arial" pitchFamily="22" charset="0"/>
              </a:rPr>
              <a:t> F, et al. Lancet. 2013;381:735-43.</a:t>
            </a:r>
          </a:p>
        </p:txBody>
      </p:sp>
      <p:grpSp>
        <p:nvGrpSpPr>
          <p:cNvPr id="4" name="Group 3"/>
          <p:cNvGrpSpPr/>
          <p:nvPr/>
        </p:nvGrpSpPr>
        <p:grpSpPr>
          <a:xfrm>
            <a:off x="341313" y="1828800"/>
            <a:ext cx="8458200" cy="4572000"/>
            <a:chOff x="495301" y="1828800"/>
            <a:chExt cx="8458200" cy="4572000"/>
          </a:xfrm>
        </p:grpSpPr>
        <p:graphicFrame>
          <p:nvGraphicFramePr>
            <p:cNvPr id="9" name="Chart 8"/>
            <p:cNvGraphicFramePr>
              <a:graphicFrameLocks/>
            </p:cNvGraphicFramePr>
            <p:nvPr>
              <p:extLst/>
            </p:nvPr>
          </p:nvGraphicFramePr>
          <p:xfrm>
            <a:off x="495301" y="1828800"/>
            <a:ext cx="8458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965924" y="5231538"/>
              <a:ext cx="82252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361/411</a:t>
              </a:r>
            </a:p>
          </p:txBody>
        </p:sp>
        <p:sp>
          <p:nvSpPr>
            <p:cNvPr id="8" name="Rectangle 7"/>
            <p:cNvSpPr/>
            <p:nvPr/>
          </p:nvSpPr>
          <p:spPr>
            <a:xfrm>
              <a:off x="2768599" y="5231538"/>
              <a:ext cx="82252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351/411</a:t>
              </a:r>
            </a:p>
          </p:txBody>
        </p:sp>
        <p:sp>
          <p:nvSpPr>
            <p:cNvPr id="10" name="Rectangle 9"/>
            <p:cNvSpPr/>
            <p:nvPr/>
          </p:nvSpPr>
          <p:spPr>
            <a:xfrm>
              <a:off x="4360755" y="5231538"/>
              <a:ext cx="82252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267/297</a:t>
              </a:r>
            </a:p>
          </p:txBody>
        </p:sp>
        <p:sp>
          <p:nvSpPr>
            <p:cNvPr id="11" name="Rectangle 10"/>
            <p:cNvSpPr/>
            <p:nvPr/>
          </p:nvSpPr>
          <p:spPr>
            <a:xfrm>
              <a:off x="5150730" y="5231538"/>
              <a:ext cx="82252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264/295</a:t>
              </a:r>
            </a:p>
          </p:txBody>
        </p:sp>
        <p:sp>
          <p:nvSpPr>
            <p:cNvPr id="12" name="Rectangle 11"/>
            <p:cNvSpPr/>
            <p:nvPr/>
          </p:nvSpPr>
          <p:spPr>
            <a:xfrm>
              <a:off x="6742885" y="5231538"/>
              <a:ext cx="82252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94/114</a:t>
              </a:r>
            </a:p>
          </p:txBody>
        </p:sp>
        <p:sp>
          <p:nvSpPr>
            <p:cNvPr id="13" name="Rectangle 12"/>
            <p:cNvSpPr/>
            <p:nvPr/>
          </p:nvSpPr>
          <p:spPr>
            <a:xfrm>
              <a:off x="7522365" y="5231538"/>
              <a:ext cx="82252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87/116</a:t>
              </a:r>
            </a:p>
          </p:txBody>
        </p:sp>
      </p:grpSp>
    </p:spTree>
    <p:extLst>
      <p:ext uri="{BB962C8B-B14F-4D97-AF65-F5344CB8AC3E}">
        <p14:creationId xmlns:p14="http://schemas.microsoft.com/office/powerpoint/2010/main" val="73079497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versus Raltegravir</a:t>
            </a:r>
            <a:br>
              <a:rPr lang="en-US" sz="28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SPRING-2: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48: Virologic Response, by NRTI Component</a:t>
            </a:r>
          </a:p>
        </p:txBody>
      </p:sp>
      <p:sp>
        <p:nvSpPr>
          <p:cNvPr id="7" name="Content Placeholder 6"/>
          <p:cNvSpPr>
            <a:spLocks noGrp="1"/>
          </p:cNvSpPr>
          <p:nvPr>
            <p:ph type="body" sz="quarter" idx="16"/>
          </p:nvPr>
        </p:nvSpPr>
        <p:spPr/>
        <p:txBody>
          <a:bodyPr/>
          <a:lstStyle/>
          <a:p>
            <a:r>
              <a:rPr lang="en-US" dirty="0"/>
              <a:t>Source: </a:t>
            </a:r>
            <a:r>
              <a:rPr lang="en-US" dirty="0" err="1">
                <a:latin typeface="Arial" pitchFamily="22" charset="0"/>
              </a:rPr>
              <a:t>Raffi</a:t>
            </a:r>
            <a:r>
              <a:rPr lang="en-US" dirty="0">
                <a:latin typeface="Arial" pitchFamily="22" charset="0"/>
              </a:rPr>
              <a:t> F, et al. Lancet. 2013;381:735-43.</a:t>
            </a:r>
          </a:p>
        </p:txBody>
      </p:sp>
      <p:grpSp>
        <p:nvGrpSpPr>
          <p:cNvPr id="4" name="Group 3"/>
          <p:cNvGrpSpPr/>
          <p:nvPr/>
        </p:nvGrpSpPr>
        <p:grpSpPr>
          <a:xfrm>
            <a:off x="342839" y="1828800"/>
            <a:ext cx="8455147" cy="4572000"/>
            <a:chOff x="342839" y="1828800"/>
            <a:chExt cx="8455147" cy="4572000"/>
          </a:xfrm>
        </p:grpSpPr>
        <p:graphicFrame>
          <p:nvGraphicFramePr>
            <p:cNvPr id="9" name="Chart 8"/>
            <p:cNvGraphicFramePr>
              <a:graphicFrameLocks/>
            </p:cNvGraphicFramePr>
            <p:nvPr>
              <p:extLst>
                <p:ext uri="{D42A27DB-BD31-4B8C-83A1-F6EECF244321}">
                  <p14:modId xmlns:p14="http://schemas.microsoft.com/office/powerpoint/2010/main" val="3791659802"/>
                </p:ext>
              </p:extLst>
            </p:nvPr>
          </p:nvGraphicFramePr>
          <p:xfrm>
            <a:off x="342839" y="1828800"/>
            <a:ext cx="8455147"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786820" y="5231538"/>
              <a:ext cx="78594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287/333</a:t>
              </a:r>
            </a:p>
          </p:txBody>
        </p:sp>
        <p:sp>
          <p:nvSpPr>
            <p:cNvPr id="8" name="Rectangle 7"/>
            <p:cNvSpPr/>
            <p:nvPr/>
          </p:nvSpPr>
          <p:spPr>
            <a:xfrm>
              <a:off x="2525095" y="5231538"/>
              <a:ext cx="78594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425/489</a:t>
              </a:r>
            </a:p>
          </p:txBody>
        </p:sp>
        <p:sp>
          <p:nvSpPr>
            <p:cNvPr id="10" name="Rectangle 9"/>
            <p:cNvSpPr/>
            <p:nvPr/>
          </p:nvSpPr>
          <p:spPr>
            <a:xfrm>
              <a:off x="4217600" y="5231538"/>
              <a:ext cx="78594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145/169</a:t>
              </a:r>
            </a:p>
          </p:txBody>
        </p:sp>
        <p:sp>
          <p:nvSpPr>
            <p:cNvPr id="11" name="Rectangle 10"/>
            <p:cNvSpPr/>
            <p:nvPr/>
          </p:nvSpPr>
          <p:spPr>
            <a:xfrm>
              <a:off x="4951740" y="5231538"/>
              <a:ext cx="78594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216/242</a:t>
              </a:r>
            </a:p>
          </p:txBody>
        </p:sp>
        <p:sp>
          <p:nvSpPr>
            <p:cNvPr id="12" name="Rectangle 11"/>
            <p:cNvSpPr/>
            <p:nvPr/>
          </p:nvSpPr>
          <p:spPr>
            <a:xfrm>
              <a:off x="6589650" y="5231538"/>
              <a:ext cx="78594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142/164</a:t>
              </a:r>
            </a:p>
          </p:txBody>
        </p:sp>
        <p:sp>
          <p:nvSpPr>
            <p:cNvPr id="13" name="Rectangle 12"/>
            <p:cNvSpPr/>
            <p:nvPr/>
          </p:nvSpPr>
          <p:spPr>
            <a:xfrm>
              <a:off x="7351500" y="5231538"/>
              <a:ext cx="785945"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209/247</a:t>
              </a:r>
            </a:p>
          </p:txBody>
        </p:sp>
      </p:grpSp>
    </p:spTree>
    <p:extLst>
      <p:ext uri="{BB962C8B-B14F-4D97-AF65-F5344CB8AC3E}">
        <p14:creationId xmlns:p14="http://schemas.microsoft.com/office/powerpoint/2010/main" val="248502361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ea typeface="ＭＳ Ｐゴシック" pitchFamily="22" charset="-128"/>
                <a:cs typeface="ＭＳ Ｐゴシック" pitchFamily="22" charset="-128"/>
              </a:rPr>
              <a:t>Dolutegravir</a:t>
            </a:r>
            <a:r>
              <a:rPr lang="en-US" sz="2400" dirty="0">
                <a:ea typeface="ＭＳ Ｐゴシック" pitchFamily="22" charset="-128"/>
                <a:cs typeface="ＭＳ Ｐゴシック" pitchFamily="22" charset="-128"/>
              </a:rPr>
              <a:t> versus Raltegra</a:t>
            </a:r>
            <a:r>
              <a:rPr lang="en-US" sz="2800" dirty="0">
                <a:ea typeface="ＭＳ Ｐゴシック" pitchFamily="22" charset="-128"/>
                <a:cs typeface="ＭＳ Ｐゴシック" pitchFamily="22" charset="-128"/>
              </a:rPr>
              <a:t>vir</a:t>
            </a:r>
            <a:br>
              <a:rPr lang="en-US" sz="28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SPRING-2: Conclusions</a:t>
            </a:r>
            <a:endParaRPr lang="en-US" sz="2800" dirty="0"/>
          </a:p>
        </p:txBody>
      </p:sp>
      <p:sp>
        <p:nvSpPr>
          <p:cNvPr id="9" name="Content Placeholder 8"/>
          <p:cNvSpPr>
            <a:spLocks noGrp="1"/>
          </p:cNvSpPr>
          <p:nvPr>
            <p:ph type="body" sz="quarter" idx="14"/>
          </p:nvPr>
        </p:nvSpPr>
        <p:spPr/>
        <p:txBody>
          <a:bodyPr/>
          <a:lstStyle/>
          <a:p>
            <a:r>
              <a:rPr lang="en-US" dirty="0"/>
              <a:t>Source: </a:t>
            </a:r>
            <a:r>
              <a:rPr lang="en-US" dirty="0" err="1">
                <a:latin typeface="Arial" pitchFamily="22" charset="0"/>
              </a:rPr>
              <a:t>Raffi</a:t>
            </a:r>
            <a:r>
              <a:rPr lang="en-US" dirty="0">
                <a:latin typeface="Arial" pitchFamily="22" charset="0"/>
              </a:rPr>
              <a:t> F, et al. Lancet. 2013;381:735-43.</a:t>
            </a:r>
          </a:p>
        </p:txBody>
      </p:sp>
      <p:graphicFrame>
        <p:nvGraphicFramePr>
          <p:cNvPr id="6" name="Table 5"/>
          <p:cNvGraphicFramePr>
            <a:graphicFrameLocks noGrp="1"/>
          </p:cNvGraphicFramePr>
          <p:nvPr>
            <p:extLst/>
          </p:nvPr>
        </p:nvGraphicFramePr>
        <p:xfrm>
          <a:off x="0" y="2504441"/>
          <a:ext cx="9144000" cy="2112645"/>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2800"/>
                        </a:lnSpc>
                      </a:pPr>
                      <a:r>
                        <a:rPr lang="en-US" sz="2000" b="1" i="0" dirty="0">
                          <a:solidFill>
                            <a:srgbClr val="800000"/>
                          </a:solidFill>
                          <a:latin typeface="Arial"/>
                          <a:cs typeface="Arial"/>
                        </a:rPr>
                        <a:t>Interpretation</a:t>
                      </a:r>
                      <a:r>
                        <a:rPr lang="en-US" sz="2000" b="0" i="0" dirty="0">
                          <a:solidFill>
                            <a:srgbClr val="000000"/>
                          </a:solidFill>
                          <a:latin typeface="Arial"/>
                          <a:cs typeface="Arial"/>
                        </a:rPr>
                        <a:t>: </a:t>
                      </a:r>
                      <a:r>
                        <a:rPr lang="en-US" sz="2000" b="0" dirty="0">
                          <a:solidFill>
                            <a:srgbClr val="000000"/>
                          </a:solidFill>
                          <a:latin typeface="Arial"/>
                          <a:cs typeface="Arial"/>
                        </a:rPr>
                        <a:t>“T</a:t>
                      </a:r>
                      <a:r>
                        <a:rPr lang="en-US" sz="2000" b="0" kern="1200" dirty="0">
                          <a:solidFill>
                            <a:srgbClr val="000000"/>
                          </a:solidFill>
                          <a:latin typeface="Arial"/>
                          <a:ea typeface="+mn-ea"/>
                          <a:cs typeface="Arial"/>
                        </a:rPr>
                        <a:t>he non-inferior efficacy and similar safety profile of </a:t>
                      </a:r>
                      <a:r>
                        <a:rPr lang="en-US" sz="2000" b="0" kern="1200" dirty="0" err="1">
                          <a:solidFill>
                            <a:srgbClr val="000000"/>
                          </a:solidFill>
                          <a:latin typeface="Arial"/>
                          <a:ea typeface="+mn-ea"/>
                          <a:cs typeface="Arial"/>
                        </a:rPr>
                        <a:t>dolutegravir</a:t>
                      </a:r>
                      <a:r>
                        <a:rPr lang="en-US" sz="2000" b="0" kern="1200" dirty="0">
                          <a:solidFill>
                            <a:srgbClr val="000000"/>
                          </a:solidFill>
                          <a:latin typeface="Arial"/>
                          <a:ea typeface="+mn-ea"/>
                          <a:cs typeface="Arial"/>
                        </a:rPr>
                        <a:t> compared with raltegravir means that if approved, combination treatment with once-daily </a:t>
                      </a:r>
                      <a:r>
                        <a:rPr lang="en-US" sz="2000" b="0" kern="1200" dirty="0" err="1">
                          <a:solidFill>
                            <a:srgbClr val="000000"/>
                          </a:solidFill>
                          <a:latin typeface="Arial"/>
                          <a:ea typeface="+mn-ea"/>
                          <a:cs typeface="Arial"/>
                        </a:rPr>
                        <a:t>dolutegravir</a:t>
                      </a:r>
                      <a:r>
                        <a:rPr lang="en-US" sz="2000" b="0" kern="1200" dirty="0">
                          <a:solidFill>
                            <a:srgbClr val="000000"/>
                          </a:solidFill>
                          <a:latin typeface="Arial"/>
                          <a:ea typeface="+mn-ea"/>
                          <a:cs typeface="Arial"/>
                        </a:rPr>
                        <a:t> and fixed-dose nucleoside reverse transcriptase inhibitors would be an effective new option for treatment of HIV-1 in treatment-naive patients</a:t>
                      </a:r>
                      <a:r>
                        <a:rPr lang="en-US" sz="2000" b="0" dirty="0">
                          <a:solidFill>
                            <a:srgbClr val="000000"/>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0425450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pitchFamily="22" charset="-128"/>
                <a:cs typeface="ＭＳ Ｐゴシック" pitchFamily="22" charset="-128"/>
              </a:rPr>
              <a:t> </a:t>
            </a:r>
            <a:r>
              <a:rPr lang="en-US" sz="2800" b="0" dirty="0" err="1"/>
              <a:t>Dolutegravir</a:t>
            </a:r>
            <a:r>
              <a:rPr lang="en-US" sz="2800" b="0" dirty="0"/>
              <a:t> </a:t>
            </a:r>
            <a:r>
              <a:rPr lang="en-US" sz="2800" b="0" dirty="0">
                <a:ea typeface="ＭＳ Ｐゴシック" pitchFamily="22" charset="-128"/>
                <a:cs typeface="ＭＳ Ｐゴシック" pitchFamily="22" charset="-128"/>
              </a:rPr>
              <a:t>vs. </a:t>
            </a:r>
            <a:r>
              <a:rPr lang="en-US" sz="2800" b="0" dirty="0" err="1">
                <a:ea typeface="ＭＳ Ｐゴシック" pitchFamily="22" charset="-128"/>
                <a:cs typeface="ＭＳ Ｐゴシック" pitchFamily="22" charset="-128"/>
              </a:rPr>
              <a:t>Raltegravir</a:t>
            </a:r>
            <a:br>
              <a:rPr lang="en-US" dirty="0"/>
            </a:br>
            <a:r>
              <a:rPr lang="en-US" dirty="0"/>
              <a:t>SPRING-2 Study: Week 96 Data</a:t>
            </a:r>
          </a:p>
        </p:txBody>
      </p:sp>
      <p:sp>
        <p:nvSpPr>
          <p:cNvPr id="4" name="Text Placeholder 3">
            <a:extLst>
              <a:ext uri="{FF2B5EF4-FFF2-40B4-BE49-F238E27FC236}">
                <a16:creationId xmlns:a16="http://schemas.microsoft.com/office/drawing/2014/main" id="{6F12DF8C-80C4-D542-9E68-3130399947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368168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9172"/>
            <a:ext cx="8839200" cy="1091184"/>
          </a:xfrm>
        </p:spPr>
        <p:txBody>
          <a:bodyPr>
            <a:normAutofit/>
          </a:bodyPr>
          <a:lstStyle/>
          <a:p>
            <a:r>
              <a:rPr lang="en-US" sz="2400" dirty="0">
                <a:solidFill>
                  <a:schemeClr val="bg1">
                    <a:lumMod val="95000"/>
                  </a:schemeClr>
                </a:solidFill>
              </a:rPr>
              <a:t> Dolutegravir (</a:t>
            </a:r>
            <a:r>
              <a:rPr lang="en-US" sz="2400" i="1" dirty="0" err="1">
                <a:solidFill>
                  <a:schemeClr val="bg1">
                    <a:lumMod val="95000"/>
                  </a:schemeClr>
                </a:solidFill>
                <a:ea typeface="ＭＳ Ｐゴシック" pitchFamily="-108" charset="-128"/>
              </a:rPr>
              <a:t>Tivicay</a:t>
            </a:r>
            <a:r>
              <a:rPr lang="en-US" sz="2400" i="1" dirty="0">
                <a:solidFill>
                  <a:schemeClr val="bg1">
                    <a:lumMod val="95000"/>
                  </a:schemeClr>
                </a:solidFill>
                <a:ea typeface="ＭＳ Ｐゴシック" pitchFamily="-108" charset="-128"/>
              </a:rPr>
              <a:t>) </a:t>
            </a:r>
            <a:endParaRPr lang="en-US" sz="2800" dirty="0">
              <a:solidFill>
                <a:schemeClr val="bg1">
                  <a:lumMod val="95000"/>
                </a:schemeClr>
              </a:solidFill>
            </a:endParaRPr>
          </a:p>
        </p:txBody>
      </p:sp>
      <p:sp>
        <p:nvSpPr>
          <p:cNvPr id="3" name="Text Placeholder 2"/>
          <p:cNvSpPr>
            <a:spLocks noGrp="1"/>
          </p:cNvSpPr>
          <p:nvPr>
            <p:ph type="body" sz="quarter" idx="14"/>
          </p:nvPr>
        </p:nvSpPr>
        <p:spPr/>
        <p:txBody>
          <a:bodyPr/>
          <a:lstStyle/>
          <a:p>
            <a:endParaRPr lang="en-US" sz="1600"/>
          </a:p>
        </p:txBody>
      </p:sp>
      <p:sp>
        <p:nvSpPr>
          <p:cNvPr id="8" name="Bent Arrow 7"/>
          <p:cNvSpPr/>
          <p:nvPr/>
        </p:nvSpPr>
        <p:spPr>
          <a:xfrm flipV="1">
            <a:off x="4522392" y="4177525"/>
            <a:ext cx="457200" cy="463296"/>
          </a:xfrm>
          <a:prstGeom prst="bentArrow">
            <a:avLst/>
          </a:prstGeom>
          <a:solidFill>
            <a:srgbClr val="A078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a:off x="4979592" y="4371072"/>
            <a:ext cx="1225296" cy="2986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00000"/>
                </a:solidFill>
              </a:rPr>
              <a:t>INSTI</a:t>
            </a:r>
          </a:p>
        </p:txBody>
      </p:sp>
      <p:sp>
        <p:nvSpPr>
          <p:cNvPr id="17" name="Rounded Rectangle 16"/>
          <p:cNvSpPr/>
          <p:nvPr/>
        </p:nvSpPr>
        <p:spPr>
          <a:xfrm>
            <a:off x="2310778" y="1359515"/>
            <a:ext cx="4522444" cy="72847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00"/>
              </a:lnSpc>
            </a:pPr>
            <a:r>
              <a:rPr lang="en-US" b="1" dirty="0" err="1">
                <a:solidFill>
                  <a:srgbClr val="000000"/>
                </a:solidFill>
              </a:rPr>
              <a:t>Tivicay</a:t>
            </a:r>
            <a:r>
              <a:rPr lang="en-US" dirty="0">
                <a:solidFill>
                  <a:srgbClr val="000000"/>
                </a:solidFill>
              </a:rPr>
              <a:t> </a:t>
            </a:r>
            <a:br>
              <a:rPr lang="en-US" dirty="0">
                <a:solidFill>
                  <a:srgbClr val="000000"/>
                </a:solidFill>
              </a:rPr>
            </a:br>
            <a:r>
              <a:rPr lang="en-US" sz="1800" dirty="0">
                <a:solidFill>
                  <a:srgbClr val="000000"/>
                </a:solidFill>
              </a:rPr>
              <a:t>[TIV-eh-kay]</a:t>
            </a:r>
          </a:p>
        </p:txBody>
      </p:sp>
      <p:sp>
        <p:nvSpPr>
          <p:cNvPr id="27" name="Rectangle 3"/>
          <p:cNvSpPr>
            <a:spLocks noChangeArrowheads="1"/>
          </p:cNvSpPr>
          <p:nvPr/>
        </p:nvSpPr>
        <p:spPr bwMode="auto">
          <a:xfrm>
            <a:off x="527305" y="3409873"/>
            <a:ext cx="8103844" cy="609600"/>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000"/>
              </a:lnSpc>
            </a:pPr>
            <a:r>
              <a:rPr lang="en-US" dirty="0">
                <a:solidFill>
                  <a:srgbClr val="000000"/>
                </a:solidFill>
                <a:latin typeface="Arial" pitchFamily="-107" charset="0"/>
                <a:ea typeface="Arial" pitchFamily="-107" charset="0"/>
                <a:cs typeface="Arial" pitchFamily="-107" charset="0"/>
              </a:rPr>
              <a:t>Dolutegravir</a:t>
            </a:r>
          </a:p>
        </p:txBody>
      </p:sp>
      <p:sp>
        <p:nvSpPr>
          <p:cNvPr id="18" name="Rectangle 3">
            <a:extLst>
              <a:ext uri="{FF2B5EF4-FFF2-40B4-BE49-F238E27FC236}">
                <a16:creationId xmlns:a16="http://schemas.microsoft.com/office/drawing/2014/main" id="{5BE1F455-01F0-5144-AF4C-4438D7182D58}"/>
              </a:ext>
            </a:extLst>
          </p:cNvPr>
          <p:cNvSpPr>
            <a:spLocks noChangeArrowheads="1"/>
          </p:cNvSpPr>
          <p:nvPr/>
        </p:nvSpPr>
        <p:spPr bwMode="auto">
          <a:xfrm>
            <a:off x="0" y="4986904"/>
            <a:ext cx="9144000" cy="1371600"/>
          </a:xfrm>
          <a:prstGeom prst="rect">
            <a:avLst/>
          </a:prstGeom>
          <a:solidFill>
            <a:schemeClr val="accent5">
              <a:lumMod val="20000"/>
              <a:lumOff val="80000"/>
            </a:schemeClr>
          </a:solidFill>
          <a:ln w="19050">
            <a:noFill/>
            <a:miter lim="800000"/>
            <a:headEnd/>
            <a:tailEnd/>
          </a:ln>
          <a:effectLst/>
        </p:spPr>
        <p:txBody>
          <a:bodyPr wrap="square" anchor="ctr">
            <a:prstTxWarp prst="textNoShape">
              <a:avLst/>
            </a:prstTxWarp>
          </a:bodyPr>
          <a:lstStyle/>
          <a:p>
            <a:pPr marL="274320" indent="-137160" eaLnBrk="1" hangingPunct="1">
              <a:lnSpc>
                <a:spcPts val="2400"/>
              </a:lnSpc>
              <a:buFont typeface="Arial" panose="020B0604020202020204" pitchFamily="34" charset="0"/>
              <a:buChar char="•"/>
            </a:pPr>
            <a:r>
              <a:rPr lang="en-US" sz="1600" dirty="0">
                <a:latin typeface="Arial" panose="020B0604020202020204" pitchFamily="34" charset="0"/>
                <a:cs typeface="Arial" panose="020B0604020202020204" pitchFamily="34" charset="0"/>
              </a:rPr>
              <a:t>Treatment Naïve</a:t>
            </a:r>
            <a:r>
              <a:rPr lang="en-US" sz="1600" dirty="0">
                <a:solidFill>
                  <a:srgbClr val="000000"/>
                </a:solidFill>
                <a:latin typeface="Arial" panose="020B0604020202020204" pitchFamily="34" charset="0"/>
                <a:ea typeface="Arial" pitchFamily="-107" charset="0"/>
                <a:cs typeface="Arial" panose="020B0604020202020204" pitchFamily="34" charset="0"/>
              </a:rPr>
              <a:t>: 50 mg once daily with or without food</a:t>
            </a:r>
          </a:p>
          <a:p>
            <a:pPr marL="274320" indent="-137160" eaLnBrk="1" hangingPunct="1">
              <a:lnSpc>
                <a:spcPts val="2400"/>
              </a:lnSpc>
              <a:buFont typeface="Arial" panose="020B0604020202020204" pitchFamily="34" charset="0"/>
              <a:buChar char="•"/>
            </a:pPr>
            <a:r>
              <a:rPr lang="en-US" sz="1600" dirty="0" err="1">
                <a:solidFill>
                  <a:srgbClr val="000000"/>
                </a:solidFill>
                <a:latin typeface="Arial" panose="020B0604020202020204" pitchFamily="34" charset="0"/>
                <a:ea typeface="Arial" pitchFamily="-107" charset="0"/>
                <a:cs typeface="Arial" panose="020B0604020202020204" pitchFamily="34" charset="0"/>
              </a:rPr>
              <a:t>Coadministered</a:t>
            </a:r>
            <a:r>
              <a:rPr lang="en-US" sz="1600" dirty="0">
                <a:solidFill>
                  <a:srgbClr val="000000"/>
                </a:solidFill>
                <a:latin typeface="Arial" panose="020B0604020202020204" pitchFamily="34" charset="0"/>
                <a:ea typeface="Arial" pitchFamily="-107" charset="0"/>
                <a:cs typeface="Arial" panose="020B0604020202020204" pitchFamily="34" charset="0"/>
              </a:rPr>
              <a:t> with certain UGT1A or CYP3A inducers: 50 mg twice daily with or without food</a:t>
            </a:r>
          </a:p>
          <a:p>
            <a:pPr marL="274320" indent="-137160" eaLnBrk="1" hangingPunct="1">
              <a:lnSpc>
                <a:spcPts val="2400"/>
              </a:lnSpc>
              <a:buFont typeface="Arial" panose="020B0604020202020204" pitchFamily="34" charset="0"/>
              <a:buChar char="•"/>
            </a:pPr>
            <a:r>
              <a:rPr lang="en-US" sz="1600" dirty="0">
                <a:solidFill>
                  <a:srgbClr val="000000"/>
                </a:solidFill>
                <a:latin typeface="Arial" panose="020B0604020202020204" pitchFamily="34" charset="0"/>
                <a:ea typeface="Arial" pitchFamily="-107" charset="0"/>
                <a:cs typeface="Arial" panose="020B0604020202020204" pitchFamily="34" charset="0"/>
              </a:rPr>
              <a:t>INSTI-experienced with certain substitutions: 50 mg twice daily with or without food</a:t>
            </a:r>
          </a:p>
          <a:p>
            <a:pPr marL="274320" indent="-137160" eaLnBrk="1" hangingPunct="1">
              <a:lnSpc>
                <a:spcPts val="2400"/>
              </a:lnSpc>
              <a:buFont typeface="Arial" panose="020B0604020202020204" pitchFamily="34" charset="0"/>
              <a:buChar char="•"/>
            </a:pPr>
            <a:r>
              <a:rPr lang="en-US" sz="1600" dirty="0">
                <a:solidFill>
                  <a:srgbClr val="000000"/>
                </a:solidFill>
                <a:latin typeface="Arial" panose="020B0604020202020204" pitchFamily="34" charset="0"/>
                <a:ea typeface="Arial" pitchFamily="-107" charset="0"/>
                <a:cs typeface="Arial" panose="020B0604020202020204" pitchFamily="34" charset="0"/>
              </a:rPr>
              <a:t>Clinically suspected INSTI resistance: 50 mg twice daily with or without food</a:t>
            </a:r>
          </a:p>
        </p:txBody>
      </p:sp>
      <p:sp>
        <p:nvSpPr>
          <p:cNvPr id="16" name="Rounded Rectangle 15">
            <a:extLst>
              <a:ext uri="{FF2B5EF4-FFF2-40B4-BE49-F238E27FC236}">
                <a16:creationId xmlns:a16="http://schemas.microsoft.com/office/drawing/2014/main" id="{9743E72C-0F3D-224A-9A8B-C63932DAA8D5}"/>
              </a:ext>
            </a:extLst>
          </p:cNvPr>
          <p:cNvSpPr/>
          <p:nvPr/>
        </p:nvSpPr>
        <p:spPr>
          <a:xfrm>
            <a:off x="3959352" y="3747422"/>
            <a:ext cx="1225296" cy="39928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91584E"/>
                </a:solidFill>
              </a:rPr>
              <a:t>50 mg</a:t>
            </a:r>
          </a:p>
        </p:txBody>
      </p:sp>
      <p:pic>
        <p:nvPicPr>
          <p:cNvPr id="6" name="Picture 5">
            <a:extLst>
              <a:ext uri="{FF2B5EF4-FFF2-40B4-BE49-F238E27FC236}">
                <a16:creationId xmlns:a16="http://schemas.microsoft.com/office/drawing/2014/main" id="{8C70A51F-BEA7-DD4B-A0E9-10007DC2B222}"/>
              </a:ext>
            </a:extLst>
          </p:cNvPr>
          <p:cNvPicPr>
            <a:picLocks noChangeAspect="1"/>
          </p:cNvPicPr>
          <p:nvPr/>
        </p:nvPicPr>
        <p:blipFill>
          <a:blip r:embed="rId2"/>
          <a:stretch>
            <a:fillRect/>
          </a:stretch>
        </p:blipFill>
        <p:spPr>
          <a:xfrm>
            <a:off x="3952076" y="2121424"/>
            <a:ext cx="1232572" cy="1281875"/>
          </a:xfrm>
          <a:prstGeom prst="rect">
            <a:avLst/>
          </a:prstGeom>
        </p:spPr>
      </p:pic>
    </p:spTree>
    <p:extLst>
      <p:ext uri="{BB962C8B-B14F-4D97-AF65-F5344CB8AC3E}">
        <p14:creationId xmlns:p14="http://schemas.microsoft.com/office/powerpoint/2010/main" val="124216720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ea typeface="ＭＳ Ｐゴシック" pitchFamily="22" charset="-128"/>
                <a:cs typeface="ＭＳ Ｐゴシック" pitchFamily="22" charset="-128"/>
              </a:rPr>
              <a:t>Dolutegravir</a:t>
            </a:r>
            <a:r>
              <a:rPr lang="en-US" sz="2400" dirty="0">
                <a:ea typeface="ＭＳ Ｐゴシック" pitchFamily="22" charset="-128"/>
                <a:cs typeface="ＭＳ Ｐゴシック" pitchFamily="22" charset="-128"/>
              </a:rPr>
              <a:t> + 2NRTIs versus Raltegravir + 2NRTIs </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SPRING-2 (Week 96): Results</a:t>
            </a:r>
            <a:endParaRPr lang="en-US" sz="2800" dirty="0"/>
          </a:p>
        </p:txBody>
      </p:sp>
      <p:sp>
        <p:nvSpPr>
          <p:cNvPr id="4" name="Text Placeholder 3"/>
          <p:cNvSpPr>
            <a:spLocks noGrp="1"/>
          </p:cNvSpPr>
          <p:nvPr>
            <p:ph type="body" sz="quarter" idx="15"/>
          </p:nvPr>
        </p:nvSpPr>
        <p:spPr/>
        <p:txBody>
          <a:bodyPr/>
          <a:lstStyle/>
          <a:p>
            <a:r>
              <a:rPr lang="en-US" sz="2200" dirty="0"/>
              <a:t>Week 96 Virologic Response: Background Dual NRTI Therapy</a:t>
            </a:r>
          </a:p>
        </p:txBody>
      </p:sp>
      <p:sp>
        <p:nvSpPr>
          <p:cNvPr id="7" name="Content Placeholder 6"/>
          <p:cNvSpPr>
            <a:spLocks noGrp="1"/>
          </p:cNvSpPr>
          <p:nvPr>
            <p:ph type="body" sz="quarter" idx="16"/>
          </p:nvPr>
        </p:nvSpPr>
        <p:spPr/>
        <p:txBody>
          <a:bodyPr/>
          <a:lstStyle/>
          <a:p>
            <a:r>
              <a:rPr lang="en-US" dirty="0"/>
              <a:t>Source: </a:t>
            </a:r>
            <a:r>
              <a:rPr lang="en-US" dirty="0" err="1"/>
              <a:t>Raffi</a:t>
            </a:r>
            <a:r>
              <a:rPr lang="en-US" dirty="0"/>
              <a:t> F, et al. Lancet Infect Dis. 2013;13:927-35.</a:t>
            </a:r>
            <a:endParaRPr lang="en-US" dirty="0">
              <a:latin typeface="Arial" pitchFamily="22" charset="0"/>
            </a:endParaRPr>
          </a:p>
        </p:txBody>
      </p:sp>
      <p:graphicFrame>
        <p:nvGraphicFramePr>
          <p:cNvPr id="6" name="Chart 5"/>
          <p:cNvGraphicFramePr>
            <a:graphicFrameLocks/>
          </p:cNvGraphicFramePr>
          <p:nvPr>
            <p:extLst/>
          </p:nvPr>
        </p:nvGraphicFramePr>
        <p:xfrm>
          <a:off x="341313" y="1905000"/>
          <a:ext cx="8458200" cy="443482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52525" y="5378482"/>
            <a:ext cx="80423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332/411</a:t>
            </a:r>
          </a:p>
        </p:txBody>
      </p:sp>
      <p:sp>
        <p:nvSpPr>
          <p:cNvPr id="9" name="Rectangle 8"/>
          <p:cNvSpPr/>
          <p:nvPr/>
        </p:nvSpPr>
        <p:spPr>
          <a:xfrm>
            <a:off x="2619721" y="5378482"/>
            <a:ext cx="80423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314/411</a:t>
            </a:r>
          </a:p>
        </p:txBody>
      </p:sp>
      <p:sp>
        <p:nvSpPr>
          <p:cNvPr id="10" name="Rectangle 9"/>
          <p:cNvSpPr/>
          <p:nvPr/>
        </p:nvSpPr>
        <p:spPr>
          <a:xfrm>
            <a:off x="4200665" y="5378482"/>
            <a:ext cx="80423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125/169</a:t>
            </a:r>
          </a:p>
        </p:txBody>
      </p:sp>
      <p:sp>
        <p:nvSpPr>
          <p:cNvPr id="11" name="Rectangle 10"/>
          <p:cNvSpPr/>
          <p:nvPr/>
        </p:nvSpPr>
        <p:spPr>
          <a:xfrm>
            <a:off x="4982546" y="5378482"/>
            <a:ext cx="80423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124/164</a:t>
            </a:r>
          </a:p>
        </p:txBody>
      </p:sp>
      <p:sp>
        <p:nvSpPr>
          <p:cNvPr id="12" name="Rectangle 11"/>
          <p:cNvSpPr/>
          <p:nvPr/>
        </p:nvSpPr>
        <p:spPr>
          <a:xfrm>
            <a:off x="6566156" y="5378482"/>
            <a:ext cx="80423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207/242</a:t>
            </a:r>
          </a:p>
        </p:txBody>
      </p:sp>
      <p:sp>
        <p:nvSpPr>
          <p:cNvPr id="13" name="Rectangle 12"/>
          <p:cNvSpPr/>
          <p:nvPr/>
        </p:nvSpPr>
        <p:spPr>
          <a:xfrm>
            <a:off x="7393882" y="5378482"/>
            <a:ext cx="80423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190/247</a:t>
            </a:r>
          </a:p>
        </p:txBody>
      </p:sp>
    </p:spTree>
    <p:extLst>
      <p:ext uri="{BB962C8B-B14F-4D97-AF65-F5344CB8AC3E}">
        <p14:creationId xmlns:p14="http://schemas.microsoft.com/office/powerpoint/2010/main" val="219357457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ea typeface="ＭＳ Ｐゴシック" pitchFamily="22" charset="-128"/>
                <a:cs typeface="ＭＳ Ｐゴシック" pitchFamily="22" charset="-128"/>
              </a:rPr>
              <a:t>Dolutegravir</a:t>
            </a:r>
            <a:r>
              <a:rPr lang="en-US" sz="2400" dirty="0">
                <a:ea typeface="ＭＳ Ｐゴシック" pitchFamily="22" charset="-128"/>
                <a:cs typeface="ＭＳ Ｐゴシック" pitchFamily="22" charset="-128"/>
              </a:rPr>
              <a:t> versus Raltegravir</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SPRING-2 (Week 96): Conclusions</a:t>
            </a:r>
            <a:endParaRPr lang="en-US" sz="2800" dirty="0"/>
          </a:p>
        </p:txBody>
      </p:sp>
      <p:sp>
        <p:nvSpPr>
          <p:cNvPr id="9" name="Content Placeholder 8"/>
          <p:cNvSpPr>
            <a:spLocks noGrp="1"/>
          </p:cNvSpPr>
          <p:nvPr>
            <p:ph type="body" sz="quarter" idx="14"/>
          </p:nvPr>
        </p:nvSpPr>
        <p:spPr/>
        <p:txBody>
          <a:bodyPr/>
          <a:lstStyle/>
          <a:p>
            <a:r>
              <a:rPr lang="en-US" dirty="0"/>
              <a:t>Source: </a:t>
            </a:r>
            <a:r>
              <a:rPr lang="en-US" dirty="0" err="1"/>
              <a:t>Raffi</a:t>
            </a:r>
            <a:r>
              <a:rPr lang="en-US" dirty="0"/>
              <a:t> F, et al. Lancet Infect Dis. 2013;13:927-35.</a:t>
            </a:r>
            <a:endParaRPr lang="en-US" dirty="0">
              <a:latin typeface="Arial" pitchFamily="22" charset="0"/>
            </a:endParaRPr>
          </a:p>
        </p:txBody>
      </p:sp>
      <p:graphicFrame>
        <p:nvGraphicFramePr>
          <p:cNvPr id="6" name="Table 5"/>
          <p:cNvGraphicFramePr>
            <a:graphicFrameLocks noGrp="1"/>
          </p:cNvGraphicFramePr>
          <p:nvPr>
            <p:extLst/>
          </p:nvPr>
        </p:nvGraphicFramePr>
        <p:xfrm>
          <a:off x="0" y="2504441"/>
          <a:ext cx="9144000" cy="2233295"/>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000"/>
                        </a:lnSpc>
                      </a:pPr>
                      <a:r>
                        <a:rPr lang="en-US" sz="2000" b="1" i="0" dirty="0">
                          <a:solidFill>
                            <a:srgbClr val="800000"/>
                          </a:solidFill>
                          <a:latin typeface="Arial"/>
                          <a:cs typeface="Arial"/>
                        </a:rPr>
                        <a:t>Interpretation</a:t>
                      </a:r>
                      <a:r>
                        <a:rPr lang="en-US" sz="2000" b="0" i="0" dirty="0">
                          <a:solidFill>
                            <a:srgbClr val="000000"/>
                          </a:solidFill>
                          <a:latin typeface="Arial"/>
                          <a:cs typeface="Arial"/>
                        </a:rPr>
                        <a:t>: </a:t>
                      </a:r>
                      <a:r>
                        <a:rPr lang="en-US" sz="2000" b="0" dirty="0">
                          <a:solidFill>
                            <a:srgbClr val="000000"/>
                          </a:solidFill>
                          <a:latin typeface="Arial"/>
                          <a:cs typeface="Arial"/>
                        </a:rPr>
                        <a:t>“</a:t>
                      </a:r>
                      <a:r>
                        <a:rPr lang="en-US" sz="2000" b="0" kern="1200" dirty="0">
                          <a:solidFill>
                            <a:schemeClr val="tx1"/>
                          </a:solidFill>
                          <a:latin typeface="Arial"/>
                          <a:ea typeface="+mn-ea"/>
                          <a:cs typeface="Arial"/>
                        </a:rPr>
                        <a:t>At week 96, once-daily </a:t>
                      </a:r>
                      <a:r>
                        <a:rPr lang="en-US" sz="2000" b="0" kern="1200" dirty="0" err="1">
                          <a:solidFill>
                            <a:schemeClr val="tx1"/>
                          </a:solidFill>
                          <a:latin typeface="Arial"/>
                          <a:ea typeface="+mn-ea"/>
                          <a:cs typeface="Arial"/>
                        </a:rPr>
                        <a:t>dolutegravir</a:t>
                      </a:r>
                      <a:r>
                        <a:rPr lang="en-US" sz="2000" b="0" kern="1200" dirty="0">
                          <a:solidFill>
                            <a:schemeClr val="tx1"/>
                          </a:solidFill>
                          <a:latin typeface="Arial"/>
                          <a:ea typeface="+mn-ea"/>
                          <a:cs typeface="Arial"/>
                        </a:rPr>
                        <a:t> was non-inferior to twice-daily raltegravir in treatment-naive, patients with HIV-1. Once-daily dosing without requirement for a pharmacokinetic booster makes </a:t>
                      </a:r>
                      <a:r>
                        <a:rPr lang="en-US" sz="2000" b="0" kern="1200" dirty="0" err="1">
                          <a:solidFill>
                            <a:schemeClr val="tx1"/>
                          </a:solidFill>
                          <a:latin typeface="Arial"/>
                          <a:ea typeface="+mn-ea"/>
                          <a:cs typeface="Arial"/>
                        </a:rPr>
                        <a:t>dolutegravir</a:t>
                      </a:r>
                      <a:r>
                        <a:rPr lang="en-US" sz="2000" b="0" kern="1200" dirty="0">
                          <a:solidFill>
                            <a:schemeClr val="tx1"/>
                          </a:solidFill>
                          <a:latin typeface="Arial"/>
                          <a:ea typeface="+mn-ea"/>
                          <a:cs typeface="Arial"/>
                        </a:rPr>
                        <a:t>-based therapy an attractive treatment option for HIV-1-infected treatment-naive patients</a:t>
                      </a:r>
                      <a:r>
                        <a:rPr lang="en-US" sz="2000" b="0" dirty="0">
                          <a:solidFill>
                            <a:schemeClr val="tx1"/>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0056291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700" b="0" dirty="0">
                <a:ea typeface="ＭＳ Ｐゴシック" pitchFamily="22" charset="-128"/>
                <a:cs typeface="ＭＳ Ｐゴシック" pitchFamily="22" charset="-128"/>
              </a:rPr>
              <a:t>Dolutegravir + 2 NRTIs versus Darunavir + RTV + 2 NRTIs</a:t>
            </a:r>
            <a:br>
              <a:rPr lang="en-US" sz="2700" b="0" dirty="0"/>
            </a:br>
            <a:r>
              <a:rPr lang="en-US" sz="3600" dirty="0"/>
              <a:t>FLAMINGO</a:t>
            </a:r>
          </a:p>
        </p:txBody>
      </p:sp>
      <p:sp>
        <p:nvSpPr>
          <p:cNvPr id="3" name="Text Placeholder 2">
            <a:extLst>
              <a:ext uri="{FF2B5EF4-FFF2-40B4-BE49-F238E27FC236}">
                <a16:creationId xmlns:a16="http://schemas.microsoft.com/office/drawing/2014/main" id="{E26AEC4D-C6D1-594B-8E0A-B76688E1A0F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8120215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317675" y="3178694"/>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ShapeType="1"/>
          </p:cNvSpPr>
          <p:nvPr/>
        </p:nvSpPr>
        <p:spPr bwMode="auto">
          <a:xfrm rot="20430663">
            <a:off x="5317675" y="3784003"/>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+ 2 NRTIs versus Darunavir + RTV + 2 NRTIs </a:t>
            </a:r>
            <a:r>
              <a:rPr lang="en-US" sz="2800" dirty="0">
                <a:ea typeface="ＭＳ Ｐゴシック" pitchFamily="31" charset="-128"/>
                <a:cs typeface="ＭＳ Ｐゴシック" pitchFamily="31" charset="-128"/>
              </a:rPr>
              <a:t>FLAMINGO: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Clotet</a:t>
            </a:r>
            <a:r>
              <a:rPr lang="en-US" dirty="0"/>
              <a:t> B, et al. </a:t>
            </a:r>
            <a:r>
              <a:rPr lang="cs-CZ" dirty="0"/>
              <a:t>Lancet. 2014;383:2222-31. </a:t>
            </a:r>
            <a:endParaRPr lang="en-US" dirty="0">
              <a:latin typeface="Arial" pitchFamily="22" charset="0"/>
            </a:endParaRPr>
          </a:p>
        </p:txBody>
      </p:sp>
      <p:sp>
        <p:nvSpPr>
          <p:cNvPr id="24" name="Rectangle 7"/>
          <p:cNvSpPr>
            <a:spLocks noChangeArrowheads="1"/>
          </p:cNvSpPr>
          <p:nvPr/>
        </p:nvSpPr>
        <p:spPr bwMode="ltGray">
          <a:xfrm>
            <a:off x="5894155" y="2514600"/>
            <a:ext cx="2945045" cy="109117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r>
              <a:rPr lang="en-US" sz="1800" b="1" dirty="0">
                <a:solidFill>
                  <a:srgbClr val="000000"/>
                </a:solidFill>
                <a:latin typeface="Arial"/>
                <a:cs typeface="Arial"/>
              </a:rPr>
              <a:t>Dolutegravir + </a:t>
            </a:r>
            <a:br>
              <a:rPr lang="en-US" sz="1800" b="1" dirty="0">
                <a:solidFill>
                  <a:srgbClr val="000000"/>
                </a:solidFill>
                <a:latin typeface="Arial"/>
                <a:cs typeface="Arial"/>
              </a:rPr>
            </a:br>
            <a:r>
              <a:rPr lang="en-US" sz="1800" b="1" dirty="0">
                <a:solidFill>
                  <a:srgbClr val="000000"/>
                </a:solidFill>
                <a:latin typeface="Arial"/>
                <a:cs typeface="Arial"/>
              </a:rPr>
              <a:t>TDF-FTC or ABC-3TC</a:t>
            </a:r>
            <a:br>
              <a:rPr lang="en-US" sz="1800" b="1" dirty="0">
                <a:solidFill>
                  <a:srgbClr val="000000"/>
                </a:solidFill>
                <a:latin typeface="Arial"/>
                <a:cs typeface="Arial"/>
              </a:rPr>
            </a:br>
            <a:r>
              <a:rPr lang="en-US" sz="1400" dirty="0">
                <a:solidFill>
                  <a:srgbClr val="000000"/>
                </a:solidFill>
                <a:latin typeface="Arial"/>
                <a:cs typeface="Arial"/>
              </a:rPr>
              <a:t>(n = 242)</a:t>
            </a:r>
          </a:p>
        </p:txBody>
      </p:sp>
      <p:sp>
        <p:nvSpPr>
          <p:cNvPr id="33" name="Rectangle 7"/>
          <p:cNvSpPr>
            <a:spLocks noChangeArrowheads="1"/>
          </p:cNvSpPr>
          <p:nvPr/>
        </p:nvSpPr>
        <p:spPr bwMode="ltGray">
          <a:xfrm>
            <a:off x="5894155" y="4090421"/>
            <a:ext cx="2945045" cy="1091179"/>
          </a:xfrm>
          <a:prstGeom prst="rect">
            <a:avLst/>
          </a:prstGeom>
          <a:solidFill>
            <a:schemeClr val="accent2">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r>
              <a:rPr lang="en-US" sz="1800" b="1" dirty="0">
                <a:solidFill>
                  <a:srgbClr val="000000"/>
                </a:solidFill>
                <a:latin typeface="Arial"/>
                <a:cs typeface="Arial"/>
              </a:rPr>
              <a:t>Darunavir + Ritonavir + </a:t>
            </a:r>
            <a:br>
              <a:rPr lang="en-US" sz="1800" b="1" dirty="0">
                <a:solidFill>
                  <a:srgbClr val="000000"/>
                </a:solidFill>
                <a:latin typeface="Arial"/>
                <a:cs typeface="Arial"/>
              </a:rPr>
            </a:br>
            <a:r>
              <a:rPr lang="en-US" sz="1800" b="1" dirty="0">
                <a:solidFill>
                  <a:srgbClr val="000000"/>
                </a:solidFill>
                <a:latin typeface="Arial"/>
                <a:cs typeface="Arial"/>
              </a:rPr>
              <a:t>TDF-FTC or ABC-3TC</a:t>
            </a:r>
            <a:br>
              <a:rPr lang="en-US" sz="1800" b="1" dirty="0">
                <a:solidFill>
                  <a:srgbClr val="000000"/>
                </a:solidFill>
                <a:latin typeface="Arial"/>
                <a:cs typeface="Arial"/>
              </a:rPr>
            </a:br>
            <a:r>
              <a:rPr lang="en-US" sz="1400" dirty="0">
                <a:solidFill>
                  <a:srgbClr val="000000"/>
                </a:solidFill>
                <a:latin typeface="Arial"/>
                <a:cs typeface="Arial"/>
              </a:rPr>
              <a:t>(n = 242)</a:t>
            </a:r>
          </a:p>
        </p:txBody>
      </p:sp>
      <p:graphicFrame>
        <p:nvGraphicFramePr>
          <p:cNvPr id="10" name="Group 31"/>
          <p:cNvGraphicFramePr>
            <a:graphicFrameLocks noGrp="1"/>
          </p:cNvGraphicFramePr>
          <p:nvPr>
            <p:extLst>
              <p:ext uri="{D42A27DB-BD31-4B8C-83A1-F6EECF244321}">
                <p14:modId xmlns:p14="http://schemas.microsoft.com/office/powerpoint/2010/main" val="3170617449"/>
              </p:ext>
            </p:extLst>
          </p:nvPr>
        </p:nvGraphicFramePr>
        <p:xfrm>
          <a:off x="410633" y="1676400"/>
          <a:ext cx="4923367" cy="4163139"/>
        </p:xfrm>
        <a:graphic>
          <a:graphicData uri="http://schemas.openxmlformats.org/drawingml/2006/table">
            <a:tbl>
              <a:tblPr>
                <a:effectLst/>
              </a:tblPr>
              <a:tblGrid>
                <a:gridCol w="4923367">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FLAMINGO</a:t>
                      </a:r>
                    </a:p>
                  </a:txBody>
                  <a:tcPr marL="81280" marR="8128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437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R</a:t>
                      </a:r>
                      <a:r>
                        <a:rPr lang="en-US" sz="1600" dirty="0">
                          <a:solidFill>
                            <a:srgbClr val="000000"/>
                          </a:solidFill>
                          <a:latin typeface="Arial" pitchFamily="22" charset="0"/>
                        </a:rPr>
                        <a:t>andomized,</a:t>
                      </a:r>
                      <a:r>
                        <a:rPr lang="en-US" sz="1600" baseline="0" dirty="0">
                          <a:solidFill>
                            <a:srgbClr val="000000"/>
                          </a:solidFill>
                          <a:latin typeface="Arial" pitchFamily="22" charset="0"/>
                        </a:rPr>
                        <a:t> </a:t>
                      </a:r>
                      <a:r>
                        <a:rPr lang="en-US" sz="1600" dirty="0">
                          <a:solidFill>
                            <a:srgbClr val="000000"/>
                          </a:solidFill>
                          <a:latin typeface="Arial" pitchFamily="22" charset="0"/>
                        </a:rPr>
                        <a:t>open label phase 3b study</a:t>
                      </a:r>
                      <a:r>
                        <a:rPr lang="en-US" sz="1600" baseline="0" dirty="0">
                          <a:solidFill>
                            <a:srgbClr val="000000"/>
                          </a:solidFill>
                          <a:latin typeface="Arial" pitchFamily="22" charset="0"/>
                        </a:rPr>
                        <a:t> comparing dolutegravir to darunavir-ritonavir with fixed-dose NRTI backbone in antiretroviral-naïve persons with HIV. </a:t>
                      </a:r>
                      <a:endParaRPr lang="en-US" sz="1600" u="sng" baseline="0" dirty="0">
                        <a:solidFill>
                          <a:srgbClr val="000000"/>
                        </a:solidFill>
                        <a:latin typeface="Arial"/>
                        <a:cs typeface="Arial"/>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484 analyzed)</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Antiretroviral-naïve</a:t>
                      </a:r>
                      <a:br>
                        <a:rPr lang="en-US" sz="1600" baseline="0" dirty="0">
                          <a:solidFill>
                            <a:srgbClr val="000000"/>
                          </a:solidFill>
                          <a:latin typeface="Arial" pitchFamily="22" charset="0"/>
                        </a:rPr>
                      </a:br>
                      <a:r>
                        <a:rPr lang="en-US" sz="1600" dirty="0">
                          <a:solidFill>
                            <a:srgbClr val="000000"/>
                          </a:solidFill>
                          <a:latin typeface="Arial" pitchFamily="22" charset="0"/>
                        </a:rPr>
                        <a:t>- Age ≥18</a:t>
                      </a:r>
                      <a:br>
                        <a:rPr lang="en-US" sz="1600" dirty="0">
                          <a:solidFill>
                            <a:srgbClr val="000000"/>
                          </a:solidFill>
                          <a:latin typeface="Arial" pitchFamily="22" charset="0"/>
                        </a:rPr>
                      </a:br>
                      <a:r>
                        <a:rPr lang="en-US" sz="1600" dirty="0">
                          <a:solidFill>
                            <a:srgbClr val="000000"/>
                          </a:solidFill>
                          <a:latin typeface="Arial" pitchFamily="22" charset="0"/>
                        </a:rPr>
                        <a:t>- HIV RNA ≥1,000 copies/mL</a:t>
                      </a:r>
                      <a:br>
                        <a:rPr lang="en-US" sz="1600" dirty="0">
                          <a:solidFill>
                            <a:srgbClr val="000000"/>
                          </a:solidFill>
                          <a:latin typeface="Arial" pitchFamily="22" charset="0"/>
                        </a:rPr>
                      </a:br>
                      <a:r>
                        <a:rPr lang="en-US" sz="1600" dirty="0">
                          <a:solidFill>
                            <a:srgbClr val="000000"/>
                          </a:solidFill>
                          <a:latin typeface="Arial" pitchFamily="22" charset="0"/>
                        </a:rPr>
                        <a:t>- No active class C conditions</a:t>
                      </a:r>
                      <a:br>
                        <a:rPr lang="en-US" sz="1600" dirty="0">
                          <a:solidFill>
                            <a:srgbClr val="000000"/>
                          </a:solidFill>
                          <a:latin typeface="Arial" pitchFamily="22" charset="0"/>
                        </a:rPr>
                      </a:br>
                      <a:r>
                        <a:rPr lang="en-US" sz="1600" baseline="0" dirty="0">
                          <a:solidFill>
                            <a:srgbClr val="000000"/>
                          </a:solidFill>
                          <a:latin typeface="Arial" pitchFamily="22" charset="0"/>
                        </a:rPr>
                        <a:t>- No resistance to NRTIs or protease inhibitors</a:t>
                      </a:r>
                      <a:endParaRPr lang="en-US" sz="1600" b="0" baseline="30000" dirty="0">
                        <a:solidFill>
                          <a:srgbClr val="000000"/>
                        </a:solidFill>
                        <a:latin typeface="+mn-lt"/>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Arms (once daily)</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Dolutegravir 50 mg + 2 NRTIs* </a:t>
                      </a:r>
                      <a:br>
                        <a:rPr lang="en-US" sz="1600" b="0" baseline="0" dirty="0">
                          <a:solidFill>
                            <a:srgbClr val="000000"/>
                          </a:solidFill>
                          <a:latin typeface="Arial" pitchFamily="22" charset="0"/>
                        </a:rPr>
                      </a:br>
                      <a:r>
                        <a:rPr lang="en-US" sz="1600" dirty="0">
                          <a:solidFill>
                            <a:srgbClr val="000000"/>
                          </a:solidFill>
                          <a:latin typeface="Arial" pitchFamily="22" charset="0"/>
                        </a:rPr>
                        <a:t>- </a:t>
                      </a:r>
                      <a:r>
                        <a:rPr lang="en-US" sz="1600" b="0" baseline="0" dirty="0">
                          <a:solidFill>
                            <a:srgbClr val="000000"/>
                          </a:solidFill>
                          <a:latin typeface="Arial" pitchFamily="22" charset="0"/>
                        </a:rPr>
                        <a:t>Darunavir 800 mg + Ritonavir 100 mg + 2 NRTIs*</a:t>
                      </a:r>
                      <a:endParaRPr lang="en-US" sz="1600" dirty="0">
                        <a:solidFill>
                          <a:srgbClr val="000000"/>
                        </a:solidFill>
                        <a:latin typeface="Arial" pitchFamily="22" charset="0"/>
                      </a:endParaRPr>
                    </a:p>
                  </a:txBody>
                  <a:tcPr marL="81280" marR="8128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0" y="6096000"/>
            <a:ext cx="9144000" cy="307777"/>
          </a:xfrm>
          <a:prstGeom prst="rect">
            <a:avLst/>
          </a:prstGeom>
          <a:solidFill>
            <a:schemeClr val="bg1">
              <a:lumMod val="95000"/>
            </a:schemeClr>
          </a:solidFill>
        </p:spPr>
        <p:txBody>
          <a:bodyPr wrap="square" lIns="365760" rtlCol="0">
            <a:spAutoFit/>
          </a:bodyPr>
          <a:lstStyle/>
          <a:p>
            <a:r>
              <a:rPr lang="en-US" sz="1400" dirty="0">
                <a:latin typeface="Arial"/>
              </a:rPr>
              <a:t>*2 NRTIs = tenofovir-emtricitabine or abacavir-lamivudine (with negative HLA-B*5701 testing).  </a:t>
            </a:r>
          </a:p>
        </p:txBody>
      </p:sp>
    </p:spTree>
    <p:extLst>
      <p:ext uri="{BB962C8B-B14F-4D97-AF65-F5344CB8AC3E}">
        <p14:creationId xmlns:p14="http://schemas.microsoft.com/office/powerpoint/2010/main" val="202537285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+ 2 NRTIs versus Darunavir + RTV + 2 NRTIs </a:t>
            </a:r>
            <a:r>
              <a:rPr lang="en-US" sz="2400" dirty="0">
                <a:ea typeface="ＭＳ Ｐゴシック" pitchFamily="31" charset="-128"/>
                <a:cs typeface="ＭＳ Ｐゴシック" pitchFamily="31" charset="-128"/>
              </a:rPr>
              <a:t> </a:t>
            </a:r>
            <a:br>
              <a:rPr lang="en-US" sz="24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FLAMINGO: </a:t>
            </a:r>
            <a:r>
              <a:rPr lang="en-US" sz="2800" dirty="0">
                <a:ea typeface="ＭＳ Ｐゴシック" pitchFamily="22" charset="-128"/>
                <a:cs typeface="ＭＳ Ｐゴシック" pitchFamily="22" charset="-128"/>
              </a:rPr>
              <a:t>Results</a:t>
            </a:r>
            <a:endParaRPr lang="en-US" sz="2800" dirty="0"/>
          </a:p>
        </p:txBody>
      </p:sp>
      <p:sp>
        <p:nvSpPr>
          <p:cNvPr id="4" name="Text Placeholder 3"/>
          <p:cNvSpPr>
            <a:spLocks noGrp="1"/>
          </p:cNvSpPr>
          <p:nvPr>
            <p:ph type="body" sz="quarter" idx="15"/>
          </p:nvPr>
        </p:nvSpPr>
        <p:spPr/>
        <p:txBody>
          <a:bodyPr/>
          <a:lstStyle/>
          <a:p>
            <a:r>
              <a:rPr lang="en-US" dirty="0"/>
              <a:t>Week 48 Virologic Response, by Baseline HIV RNA Level</a:t>
            </a:r>
          </a:p>
        </p:txBody>
      </p:sp>
      <p:sp>
        <p:nvSpPr>
          <p:cNvPr id="7" name="Content Placeholder 6"/>
          <p:cNvSpPr>
            <a:spLocks noGrp="1"/>
          </p:cNvSpPr>
          <p:nvPr>
            <p:ph type="body" sz="quarter" idx="16"/>
          </p:nvPr>
        </p:nvSpPr>
        <p:spPr/>
        <p:txBody>
          <a:bodyPr/>
          <a:lstStyle/>
          <a:p>
            <a:r>
              <a:rPr lang="en-US" dirty="0"/>
              <a:t>Source: </a:t>
            </a:r>
            <a:r>
              <a:rPr lang="en-US" dirty="0" err="1"/>
              <a:t>Clotet</a:t>
            </a:r>
            <a:r>
              <a:rPr lang="en-US" dirty="0"/>
              <a:t> B, et al. </a:t>
            </a:r>
            <a:r>
              <a:rPr lang="cs-CZ" dirty="0"/>
              <a:t>Lancet. 2014;383:2222-31</a:t>
            </a:r>
            <a:r>
              <a:rPr lang="is-IS" dirty="0">
                <a:latin typeface="Arial" pitchFamily="22" charset="0"/>
              </a:rPr>
              <a:t>.</a:t>
            </a:r>
            <a:endParaRPr lang="en-US" dirty="0">
              <a:latin typeface="Arial" pitchFamily="22" charset="0"/>
            </a:endParaRPr>
          </a:p>
        </p:txBody>
      </p:sp>
      <p:grpSp>
        <p:nvGrpSpPr>
          <p:cNvPr id="3" name="Group 2"/>
          <p:cNvGrpSpPr/>
          <p:nvPr/>
        </p:nvGrpSpPr>
        <p:grpSpPr>
          <a:xfrm>
            <a:off x="457200" y="1828800"/>
            <a:ext cx="8229600" cy="4495800"/>
            <a:chOff x="457200" y="1828800"/>
            <a:chExt cx="8229600" cy="4495800"/>
          </a:xfrm>
        </p:grpSpPr>
        <p:graphicFrame>
          <p:nvGraphicFramePr>
            <p:cNvPr id="6" name="Chart 5"/>
            <p:cNvGraphicFramePr>
              <a:graphicFrameLocks/>
            </p:cNvGraphicFramePr>
            <p:nvPr>
              <p:extLst/>
            </p:nvPr>
          </p:nvGraphicFramePr>
          <p:xfrm>
            <a:off x="457200" y="1828800"/>
            <a:ext cx="82296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034540" y="5130800"/>
              <a:ext cx="7950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217/242</a:t>
              </a:r>
            </a:p>
          </p:txBody>
        </p:sp>
        <p:sp>
          <p:nvSpPr>
            <p:cNvPr id="9" name="Rectangle 8"/>
            <p:cNvSpPr/>
            <p:nvPr/>
          </p:nvSpPr>
          <p:spPr>
            <a:xfrm>
              <a:off x="2776220" y="5130800"/>
              <a:ext cx="7950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200/242</a:t>
              </a:r>
            </a:p>
          </p:txBody>
        </p:sp>
        <p:sp>
          <p:nvSpPr>
            <p:cNvPr id="10" name="Rectangle 9"/>
            <p:cNvSpPr/>
            <p:nvPr/>
          </p:nvSpPr>
          <p:spPr>
            <a:xfrm>
              <a:off x="4297609" y="5130800"/>
              <a:ext cx="7950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160/181</a:t>
              </a:r>
            </a:p>
          </p:txBody>
        </p:sp>
        <p:sp>
          <p:nvSpPr>
            <p:cNvPr id="11" name="Rectangle 10"/>
            <p:cNvSpPr/>
            <p:nvPr/>
          </p:nvSpPr>
          <p:spPr>
            <a:xfrm>
              <a:off x="5039289" y="5130800"/>
              <a:ext cx="7950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157/181</a:t>
              </a:r>
            </a:p>
          </p:txBody>
        </p:sp>
        <p:sp>
          <p:nvSpPr>
            <p:cNvPr id="12" name="Rectangle 11"/>
            <p:cNvSpPr/>
            <p:nvPr/>
          </p:nvSpPr>
          <p:spPr>
            <a:xfrm>
              <a:off x="6550660" y="5130800"/>
              <a:ext cx="7950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57/61</a:t>
              </a:r>
            </a:p>
          </p:txBody>
        </p:sp>
        <p:sp>
          <p:nvSpPr>
            <p:cNvPr id="13" name="Rectangle 12"/>
            <p:cNvSpPr/>
            <p:nvPr/>
          </p:nvSpPr>
          <p:spPr>
            <a:xfrm>
              <a:off x="7310120" y="5130800"/>
              <a:ext cx="7950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43/61</a:t>
              </a:r>
            </a:p>
          </p:txBody>
        </p:sp>
        <p:cxnSp>
          <p:nvCxnSpPr>
            <p:cNvPr id="15" name="Straight Connector 14"/>
            <p:cNvCxnSpPr/>
            <p:nvPr/>
          </p:nvCxnSpPr>
          <p:spPr>
            <a:xfrm>
              <a:off x="4130041" y="5923280"/>
              <a:ext cx="423062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6251124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+ 2 NRTIs versus Darunavir + RTV + 2 NRTIs </a:t>
            </a:r>
            <a:br>
              <a:rPr lang="en-US" sz="2400" dirty="0">
                <a:ea typeface="ＭＳ Ｐゴシック" pitchFamily="22" charset="-128"/>
                <a:cs typeface="ＭＳ Ｐゴシック" pitchFamily="22" charset="-128"/>
              </a:rPr>
            </a:br>
            <a:r>
              <a:rPr lang="en-US" sz="2800" dirty="0">
                <a:ea typeface="ＭＳ Ｐゴシック" pitchFamily="31" charset="-128"/>
                <a:cs typeface="ＭＳ Ｐゴシック" pitchFamily="31" charset="-128"/>
              </a:rPr>
              <a:t>FLAMINGO: </a:t>
            </a:r>
            <a:r>
              <a:rPr lang="en-US" sz="2800" dirty="0">
                <a:ea typeface="ＭＳ Ｐゴシック" pitchFamily="22" charset="-128"/>
                <a:cs typeface="ＭＳ Ｐゴシック" pitchFamily="22" charset="-128"/>
              </a:rPr>
              <a:t>Results</a:t>
            </a:r>
            <a:endParaRPr lang="en-US" sz="2400" dirty="0"/>
          </a:p>
        </p:txBody>
      </p:sp>
      <p:sp>
        <p:nvSpPr>
          <p:cNvPr id="5" name="Text Placeholder 4"/>
          <p:cNvSpPr>
            <a:spLocks noGrp="1"/>
          </p:cNvSpPr>
          <p:nvPr>
            <p:ph type="body" sz="quarter" idx="15"/>
          </p:nvPr>
        </p:nvSpPr>
        <p:spPr>
          <a:prstGeom prst="rect">
            <a:avLst/>
          </a:prstGeom>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48 Week </a:t>
            </a:r>
            <a:r>
              <a:rPr lang="en-US" dirty="0">
                <a:latin typeface="Arial" pitchFamily="-110" charset="0"/>
                <a:ea typeface="ＭＳ Ｐゴシック" pitchFamily="-110" charset="-128"/>
                <a:cs typeface="ＭＳ Ｐゴシック" pitchFamily="-110" charset="-128"/>
              </a:rPr>
              <a:t>Virologic Outcomes (Modified Intent-to-Treat Analysis)</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a:prstGeom prst="rect">
            <a:avLst/>
          </a:prstGeom>
        </p:spPr>
        <p:txBody>
          <a:bodyPr/>
          <a:lstStyle/>
          <a:p>
            <a:r>
              <a:rPr lang="en-US" dirty="0"/>
              <a:t>Source: </a:t>
            </a:r>
            <a:r>
              <a:rPr lang="en-US" dirty="0" err="1"/>
              <a:t>Clotet</a:t>
            </a:r>
            <a:r>
              <a:rPr lang="en-US" dirty="0"/>
              <a:t> B, et al. </a:t>
            </a:r>
            <a:r>
              <a:rPr lang="cs-CZ" dirty="0"/>
              <a:t>Lancet. 2014;383:2222-31. </a:t>
            </a:r>
            <a:endParaRPr lang="en-US" dirty="0">
              <a:latin typeface="Arial" pitchFamily="22" charset="0"/>
            </a:endParaRPr>
          </a:p>
        </p:txBody>
      </p:sp>
      <p:graphicFrame>
        <p:nvGraphicFramePr>
          <p:cNvPr id="30" name="Chart 29"/>
          <p:cNvGraphicFramePr>
            <a:graphicFrameLocks/>
          </p:cNvGraphicFramePr>
          <p:nvPr>
            <p:extLst/>
          </p:nvPr>
        </p:nvGraphicFramePr>
        <p:xfrm>
          <a:off x="569913" y="1828800"/>
          <a:ext cx="8001000" cy="4343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303502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+ 2 NRTIs versus Darunavir + RTV + 2 NRTIs </a:t>
            </a:r>
            <a:r>
              <a:rPr lang="en-US" sz="2800" dirty="0">
                <a:ea typeface="ＭＳ Ｐゴシック" pitchFamily="31" charset="-128"/>
                <a:cs typeface="ＭＳ Ｐゴシック" pitchFamily="31" charset="-128"/>
              </a:rPr>
              <a:t>FLAMINGO: </a:t>
            </a:r>
            <a:r>
              <a:rPr lang="en-US" sz="2800" dirty="0">
                <a:ea typeface="ＭＳ Ｐゴシック" pitchFamily="22" charset="-128"/>
                <a:cs typeface="ＭＳ Ｐゴシック" pitchFamily="22" charset="-128"/>
              </a:rPr>
              <a:t>Results</a:t>
            </a:r>
            <a:endParaRPr lang="en-US" sz="2800" dirty="0"/>
          </a:p>
        </p:txBody>
      </p:sp>
      <p:sp>
        <p:nvSpPr>
          <p:cNvPr id="4" name="Text Placeholder 3"/>
          <p:cNvSpPr>
            <a:spLocks noGrp="1"/>
          </p:cNvSpPr>
          <p:nvPr>
            <p:ph type="body" sz="quarter" idx="15"/>
          </p:nvPr>
        </p:nvSpPr>
        <p:spPr/>
        <p:txBody>
          <a:bodyPr/>
          <a:lstStyle/>
          <a:p>
            <a:r>
              <a:rPr lang="en-US" dirty="0"/>
              <a:t>Week 48 Virologic Response, by Background Dual NRTI Therapy</a:t>
            </a:r>
          </a:p>
        </p:txBody>
      </p:sp>
      <p:sp>
        <p:nvSpPr>
          <p:cNvPr id="7" name="Content Placeholder 6"/>
          <p:cNvSpPr>
            <a:spLocks noGrp="1"/>
          </p:cNvSpPr>
          <p:nvPr>
            <p:ph type="body" sz="quarter" idx="16"/>
          </p:nvPr>
        </p:nvSpPr>
        <p:spPr/>
        <p:txBody>
          <a:bodyPr/>
          <a:lstStyle/>
          <a:p>
            <a:r>
              <a:rPr lang="en-US" dirty="0"/>
              <a:t>Source: </a:t>
            </a:r>
            <a:r>
              <a:rPr lang="en-US" dirty="0" err="1"/>
              <a:t>Clotet</a:t>
            </a:r>
            <a:r>
              <a:rPr lang="en-US" dirty="0"/>
              <a:t> B, et al. </a:t>
            </a:r>
            <a:r>
              <a:rPr lang="cs-CZ" dirty="0"/>
              <a:t>Lancet. 2014;383:2222-31</a:t>
            </a:r>
            <a:r>
              <a:rPr lang="is-IS" dirty="0">
                <a:latin typeface="Arial" pitchFamily="22" charset="0"/>
              </a:rPr>
              <a:t>.</a:t>
            </a:r>
            <a:endParaRPr lang="en-US" dirty="0">
              <a:latin typeface="Arial" pitchFamily="22" charset="0"/>
            </a:endParaRPr>
          </a:p>
        </p:txBody>
      </p:sp>
      <p:grpSp>
        <p:nvGrpSpPr>
          <p:cNvPr id="3" name="Group 2"/>
          <p:cNvGrpSpPr/>
          <p:nvPr/>
        </p:nvGrpSpPr>
        <p:grpSpPr>
          <a:xfrm>
            <a:off x="457200" y="1828800"/>
            <a:ext cx="8229600" cy="4495800"/>
            <a:chOff x="457200" y="1828800"/>
            <a:chExt cx="8229600" cy="4495800"/>
          </a:xfrm>
        </p:grpSpPr>
        <p:graphicFrame>
          <p:nvGraphicFramePr>
            <p:cNvPr id="6" name="Chart 5"/>
            <p:cNvGraphicFramePr>
              <a:graphicFrameLocks/>
            </p:cNvGraphicFramePr>
            <p:nvPr>
              <p:extLst/>
            </p:nvPr>
          </p:nvGraphicFramePr>
          <p:xfrm>
            <a:off x="457200" y="1828800"/>
            <a:ext cx="82296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034540" y="5130800"/>
              <a:ext cx="7950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217/242</a:t>
              </a:r>
            </a:p>
          </p:txBody>
        </p:sp>
        <p:sp>
          <p:nvSpPr>
            <p:cNvPr id="9" name="Rectangle 8"/>
            <p:cNvSpPr/>
            <p:nvPr/>
          </p:nvSpPr>
          <p:spPr>
            <a:xfrm>
              <a:off x="2776220" y="5130800"/>
              <a:ext cx="7950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200/242</a:t>
              </a:r>
            </a:p>
          </p:txBody>
        </p:sp>
        <p:sp>
          <p:nvSpPr>
            <p:cNvPr id="10" name="Rectangle 9"/>
            <p:cNvSpPr/>
            <p:nvPr/>
          </p:nvSpPr>
          <p:spPr>
            <a:xfrm>
              <a:off x="4297609" y="5130800"/>
              <a:ext cx="7950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71/79</a:t>
              </a:r>
            </a:p>
          </p:txBody>
        </p:sp>
        <p:sp>
          <p:nvSpPr>
            <p:cNvPr id="11" name="Rectangle 10"/>
            <p:cNvSpPr/>
            <p:nvPr/>
          </p:nvSpPr>
          <p:spPr>
            <a:xfrm>
              <a:off x="5039289" y="5130800"/>
              <a:ext cx="7950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68/80</a:t>
              </a:r>
            </a:p>
          </p:txBody>
        </p:sp>
        <p:sp>
          <p:nvSpPr>
            <p:cNvPr id="12" name="Rectangle 11"/>
            <p:cNvSpPr/>
            <p:nvPr/>
          </p:nvSpPr>
          <p:spPr>
            <a:xfrm>
              <a:off x="6550660" y="5130800"/>
              <a:ext cx="7950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146/163</a:t>
              </a:r>
            </a:p>
          </p:txBody>
        </p:sp>
        <p:sp>
          <p:nvSpPr>
            <p:cNvPr id="13" name="Rectangle 12"/>
            <p:cNvSpPr/>
            <p:nvPr/>
          </p:nvSpPr>
          <p:spPr>
            <a:xfrm>
              <a:off x="7310120" y="5130800"/>
              <a:ext cx="795091"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132/162</a:t>
              </a:r>
            </a:p>
          </p:txBody>
        </p:sp>
      </p:grpSp>
      <p:cxnSp>
        <p:nvCxnSpPr>
          <p:cNvPr id="15" name="Straight Connector 14"/>
          <p:cNvCxnSpPr/>
          <p:nvPr/>
        </p:nvCxnSpPr>
        <p:spPr>
          <a:xfrm>
            <a:off x="4379554" y="5900600"/>
            <a:ext cx="3700204"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554643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+ 2 NRTIs versus Darunavir + RTV + 2 NRTIs </a:t>
            </a:r>
            <a:r>
              <a:rPr lang="en-US" sz="2800" dirty="0">
                <a:ea typeface="ＭＳ Ｐゴシック" pitchFamily="31" charset="-128"/>
                <a:cs typeface="ＭＳ Ｐゴシック" pitchFamily="31" charset="-128"/>
              </a:rPr>
              <a:t>FLAMINGO: </a:t>
            </a:r>
            <a:r>
              <a:rPr lang="en-US" sz="2800" dirty="0">
                <a:ea typeface="ＭＳ Ｐゴシック" pitchFamily="22" charset="-128"/>
                <a:cs typeface="ＭＳ Ｐゴシック" pitchFamily="22" charset="-128"/>
              </a:rPr>
              <a:t>Common Adverse Events </a:t>
            </a:r>
            <a:endParaRPr lang="en-US" sz="2800" dirty="0"/>
          </a:p>
        </p:txBody>
      </p:sp>
      <p:sp>
        <p:nvSpPr>
          <p:cNvPr id="4" name="Content Placeholder 3"/>
          <p:cNvSpPr>
            <a:spLocks noGrp="1"/>
          </p:cNvSpPr>
          <p:nvPr>
            <p:ph type="body" sz="quarter" idx="14"/>
          </p:nvPr>
        </p:nvSpPr>
        <p:spPr/>
        <p:txBody>
          <a:bodyPr/>
          <a:lstStyle/>
          <a:p>
            <a:r>
              <a:rPr lang="en-US" dirty="0"/>
              <a:t>Source: </a:t>
            </a:r>
            <a:r>
              <a:rPr lang="en-US" dirty="0" err="1"/>
              <a:t>Clotet</a:t>
            </a:r>
            <a:r>
              <a:rPr lang="en-US" dirty="0"/>
              <a:t> B, et al. </a:t>
            </a:r>
            <a:r>
              <a:rPr lang="cs-CZ" dirty="0"/>
              <a:t>Lancet. 2014;383:2222-31. </a:t>
            </a:r>
            <a:endParaRPr lang="en-US" dirty="0">
              <a:latin typeface="Arial" pitchFamily="22" charset="0"/>
            </a:endParaRPr>
          </a:p>
        </p:txBody>
      </p:sp>
      <p:graphicFrame>
        <p:nvGraphicFramePr>
          <p:cNvPr id="6" name="Group 65"/>
          <p:cNvGraphicFramePr>
            <a:graphicFrameLocks noGrp="1"/>
          </p:cNvGraphicFramePr>
          <p:nvPr>
            <p:extLst/>
          </p:nvPr>
        </p:nvGraphicFramePr>
        <p:xfrm>
          <a:off x="533400" y="1405024"/>
          <a:ext cx="8023802" cy="4963156"/>
        </p:xfrm>
        <a:graphic>
          <a:graphicData uri="http://schemas.openxmlformats.org/drawingml/2006/table">
            <a:tbl>
              <a:tblPr>
                <a:effectLst/>
              </a:tblPr>
              <a:tblGrid>
                <a:gridCol w="3276600">
                  <a:extLst>
                    <a:ext uri="{9D8B030D-6E8A-4147-A177-3AD203B41FA5}">
                      <a16:colId xmlns:a16="http://schemas.microsoft.com/office/drawing/2014/main" val="20000"/>
                    </a:ext>
                  </a:extLst>
                </a:gridCol>
                <a:gridCol w="2373601">
                  <a:extLst>
                    <a:ext uri="{9D8B030D-6E8A-4147-A177-3AD203B41FA5}">
                      <a16:colId xmlns:a16="http://schemas.microsoft.com/office/drawing/2014/main" val="20001"/>
                    </a:ext>
                  </a:extLst>
                </a:gridCol>
                <a:gridCol w="2373601">
                  <a:extLst>
                    <a:ext uri="{9D8B030D-6E8A-4147-A177-3AD203B41FA5}">
                      <a16:colId xmlns:a16="http://schemas.microsoft.com/office/drawing/2014/main" val="20002"/>
                    </a:ext>
                  </a:extLst>
                </a:gridCol>
              </a:tblGrid>
              <a:tr h="45193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rPr>
                        <a:t>Treatment Emergent Adverse Events</a:t>
                      </a:r>
                      <a:r>
                        <a:rPr lang="en-US" sz="1600" b="1" baseline="0" dirty="0">
                          <a:solidFill>
                            <a:srgbClr val="FFFFFF"/>
                          </a:solidFill>
                        </a:rPr>
                        <a:t> in ≥ 5% of Subjects in Either Arm</a:t>
                      </a:r>
                      <a:endParaRPr lang="en-US" sz="1600" b="1" dirty="0">
                        <a:solidFill>
                          <a:srgbClr val="FFFFFF"/>
                        </a:solidFill>
                      </a:endParaRPr>
                    </a:p>
                  </a:txBody>
                  <a:tcPr marL="182880" marR="65762" marT="32871" marB="3287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518345">
                <a:tc>
                  <a:txBody>
                    <a:bodyPr/>
                    <a:lstStyle/>
                    <a:p>
                      <a:pPr marL="0" indent="0" algn="l"/>
                      <a:endParaRPr kumimoji="0" lang="en-US" sz="1600" b="1" i="0" u="none" strike="noStrike" cap="none" normalizeH="0" baseline="0" dirty="0">
                        <a:ln>
                          <a:noFill/>
                        </a:ln>
                        <a:solidFill>
                          <a:srgbClr val="000000"/>
                        </a:solidFill>
                        <a:effectLst/>
                        <a:latin typeface="+mn-lt"/>
                        <a:ea typeface="ＭＳ Ｐゴシック" pitchFamily="-108" charset="-128"/>
                        <a:cs typeface="Arial"/>
                      </a:endParaRPr>
                    </a:p>
                  </a:txBody>
                  <a:tcPr marL="65762"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indent="0" algn="ctr">
                        <a:lnSpc>
                          <a:spcPts val="1600"/>
                        </a:lnSpc>
                      </a:pPr>
                      <a:r>
                        <a:rPr kumimoji="0" lang="en-US" sz="1600" b="1" i="0" u="none" strike="noStrike" cap="none" normalizeH="0" baseline="0" dirty="0">
                          <a:ln>
                            <a:noFill/>
                          </a:ln>
                          <a:solidFill>
                            <a:srgbClr val="FFFFFF"/>
                          </a:solidFill>
                          <a:effectLst/>
                          <a:latin typeface="+mn-lt"/>
                          <a:ea typeface="ＭＳ Ｐゴシック" pitchFamily="-108" charset="-128"/>
                          <a:cs typeface="Arial"/>
                        </a:rPr>
                        <a:t>DTG + 2 NRTIs</a:t>
                      </a:r>
                      <a:br>
                        <a:rPr kumimoji="0" lang="en-US" sz="1600" b="1" i="0" u="none" strike="noStrike" cap="none" normalizeH="0" baseline="0" dirty="0">
                          <a:ln>
                            <a:noFill/>
                          </a:ln>
                          <a:solidFill>
                            <a:srgbClr val="FFFFFF"/>
                          </a:solidFill>
                          <a:effectLst/>
                          <a:latin typeface="+mn-lt"/>
                          <a:ea typeface="ＭＳ Ｐゴシック" pitchFamily="-108" charset="-128"/>
                          <a:cs typeface="Arial"/>
                        </a:rPr>
                      </a:br>
                      <a:r>
                        <a:rPr kumimoji="0" lang="en-US" sz="1400" b="0" i="0" u="none" strike="noStrike" cap="none" normalizeH="0" baseline="0" dirty="0">
                          <a:ln>
                            <a:noFill/>
                          </a:ln>
                          <a:solidFill>
                            <a:srgbClr val="FFFFFF"/>
                          </a:solidFill>
                          <a:effectLst/>
                          <a:latin typeface="+mn-lt"/>
                          <a:ea typeface="ＭＳ Ｐゴシック" pitchFamily="-108" charset="-128"/>
                          <a:cs typeface="Arial"/>
                        </a:rPr>
                        <a:t>(n = 242)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2A5580"/>
                    </a:solidFill>
                  </a:tcPr>
                </a:tc>
                <a:tc>
                  <a:txBody>
                    <a:bodyPr/>
                    <a:lstStyle/>
                    <a:p>
                      <a:pPr marL="0" indent="0" algn="ctr">
                        <a:lnSpc>
                          <a:spcPts val="1600"/>
                        </a:lnSpc>
                      </a:pPr>
                      <a:r>
                        <a:rPr kumimoji="0" lang="en-US" sz="1600" b="1" i="0" u="none" strike="noStrike" cap="none" normalizeH="0" baseline="0" dirty="0">
                          <a:ln>
                            <a:noFill/>
                          </a:ln>
                          <a:solidFill>
                            <a:srgbClr val="FFFFFF"/>
                          </a:solidFill>
                          <a:effectLst/>
                          <a:latin typeface="+mn-lt"/>
                          <a:ea typeface="ＭＳ Ｐゴシック" pitchFamily="-108" charset="-128"/>
                          <a:cs typeface="Arial"/>
                        </a:rPr>
                        <a:t>DRV + RTV + 2 NRTIs </a:t>
                      </a:r>
                      <a:r>
                        <a:rPr kumimoji="0" lang="en-US" sz="1400" b="0" i="0" u="none" strike="noStrike" cap="none" normalizeH="0" baseline="0" dirty="0">
                          <a:ln>
                            <a:noFill/>
                          </a:ln>
                          <a:solidFill>
                            <a:srgbClr val="FFFFFF"/>
                          </a:solidFill>
                          <a:effectLst/>
                          <a:latin typeface="+mn-lt"/>
                          <a:ea typeface="ＭＳ Ｐゴシック" pitchFamily="-108" charset="-128"/>
                          <a:cs typeface="Arial"/>
                        </a:rPr>
                        <a:t>(n= 242)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668223"/>
                    </a:solidFill>
                  </a:tcPr>
                </a:tc>
                <a:extLst>
                  <a:ext uri="{0D108BD9-81ED-4DB2-BD59-A6C34878D82A}">
                    <a16:rowId xmlns:a16="http://schemas.microsoft.com/office/drawing/2014/main" val="10001"/>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Dizziness</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17%</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29%</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Nausea</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16%</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18%</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Headache</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15%</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10%</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err="1">
                          <a:solidFill>
                            <a:srgbClr val="000000"/>
                          </a:solidFill>
                          <a:latin typeface="+mn-lt"/>
                          <a:ea typeface="+mn-ea"/>
                          <a:cs typeface="Arial"/>
                        </a:rPr>
                        <a:t>Nasopharyngitis</a:t>
                      </a:r>
                      <a:endParaRPr lang="en-US" sz="1600" kern="1200" spc="-30" dirty="0">
                        <a:solidFill>
                          <a:srgbClr val="000000"/>
                        </a:solidFill>
                        <a:latin typeface="+mn-lt"/>
                        <a:ea typeface="+mn-ea"/>
                        <a:cs typeface="Arial"/>
                      </a:endParaRP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9%</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8%</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5"/>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Upper respiratory</a:t>
                      </a:r>
                      <a:r>
                        <a:rPr lang="en-US" sz="1600" kern="1200" spc="-30" baseline="0" dirty="0">
                          <a:solidFill>
                            <a:srgbClr val="000000"/>
                          </a:solidFill>
                          <a:latin typeface="+mn-lt"/>
                          <a:ea typeface="+mn-ea"/>
                          <a:cs typeface="Arial"/>
                        </a:rPr>
                        <a:t> infection </a:t>
                      </a:r>
                      <a:endParaRPr lang="en-US" sz="1600" kern="1200" spc="-30" dirty="0">
                        <a:solidFill>
                          <a:srgbClr val="000000"/>
                        </a:solidFill>
                        <a:latin typeface="+mn-lt"/>
                        <a:ea typeface="+mn-ea"/>
                        <a:cs typeface="Arial"/>
                      </a:endParaRP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5%</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10%</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6"/>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Insomnia </a:t>
                      </a:r>
                      <a:endParaRPr lang="en-US" sz="1600" kern="1200" spc="-30" baseline="30000" dirty="0">
                        <a:solidFill>
                          <a:srgbClr val="000000"/>
                        </a:solidFill>
                        <a:latin typeface="+mn-lt"/>
                        <a:ea typeface="+mn-ea"/>
                        <a:cs typeface="Arial"/>
                      </a:endParaRP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7%</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6%</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7"/>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Cough </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5%</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7%</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8"/>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Vomiting </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6%</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6%</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9"/>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Fatigue</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6%</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5%</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6010468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+ 2 NRTIs versus Darunavir + RTV + 2 NRTIs </a:t>
            </a:r>
            <a:r>
              <a:rPr lang="en-US" sz="2800" dirty="0">
                <a:ea typeface="ＭＳ Ｐゴシック" pitchFamily="31" charset="-128"/>
                <a:cs typeface="ＭＳ Ｐゴシック" pitchFamily="31" charset="-128"/>
              </a:rPr>
              <a:t>FLAMINGO: </a:t>
            </a:r>
            <a:r>
              <a:rPr lang="en-US" sz="2800" dirty="0">
                <a:ea typeface="ＭＳ Ｐゴシック" pitchFamily="22" charset="-128"/>
                <a:cs typeface="ＭＳ Ｐゴシック" pitchFamily="22" charset="-128"/>
              </a:rPr>
              <a:t>Common Adverse Events (continued)</a:t>
            </a:r>
            <a:endParaRPr lang="en-US" sz="2800" dirty="0"/>
          </a:p>
        </p:txBody>
      </p:sp>
      <p:sp>
        <p:nvSpPr>
          <p:cNvPr id="4" name="Content Placeholder 3"/>
          <p:cNvSpPr>
            <a:spLocks noGrp="1"/>
          </p:cNvSpPr>
          <p:nvPr>
            <p:ph type="body" sz="quarter" idx="14"/>
          </p:nvPr>
        </p:nvSpPr>
        <p:spPr/>
        <p:txBody>
          <a:bodyPr/>
          <a:lstStyle/>
          <a:p>
            <a:r>
              <a:rPr lang="en-US" dirty="0"/>
              <a:t>Source: </a:t>
            </a:r>
            <a:r>
              <a:rPr lang="en-US" dirty="0" err="1"/>
              <a:t>Clotet</a:t>
            </a:r>
            <a:r>
              <a:rPr lang="en-US" dirty="0"/>
              <a:t> B, et al. </a:t>
            </a:r>
            <a:r>
              <a:rPr lang="cs-CZ" dirty="0"/>
              <a:t>Lancet. 2014;383:2222-31. </a:t>
            </a:r>
            <a:endParaRPr lang="en-US" dirty="0">
              <a:latin typeface="Arial" pitchFamily="22" charset="0"/>
            </a:endParaRPr>
          </a:p>
        </p:txBody>
      </p:sp>
      <p:graphicFrame>
        <p:nvGraphicFramePr>
          <p:cNvPr id="6" name="Group 65"/>
          <p:cNvGraphicFramePr>
            <a:graphicFrameLocks noGrp="1"/>
          </p:cNvGraphicFramePr>
          <p:nvPr>
            <p:extLst/>
          </p:nvPr>
        </p:nvGraphicFramePr>
        <p:xfrm>
          <a:off x="558465" y="1404217"/>
          <a:ext cx="8023801" cy="4963156"/>
        </p:xfrm>
        <a:graphic>
          <a:graphicData uri="http://schemas.openxmlformats.org/drawingml/2006/table">
            <a:tbl>
              <a:tblPr>
                <a:effectLst/>
              </a:tblPr>
              <a:tblGrid>
                <a:gridCol w="3327735">
                  <a:extLst>
                    <a:ext uri="{9D8B030D-6E8A-4147-A177-3AD203B41FA5}">
                      <a16:colId xmlns:a16="http://schemas.microsoft.com/office/drawing/2014/main" val="20000"/>
                    </a:ext>
                  </a:extLst>
                </a:gridCol>
                <a:gridCol w="2348033">
                  <a:extLst>
                    <a:ext uri="{9D8B030D-6E8A-4147-A177-3AD203B41FA5}">
                      <a16:colId xmlns:a16="http://schemas.microsoft.com/office/drawing/2014/main" val="20001"/>
                    </a:ext>
                  </a:extLst>
                </a:gridCol>
                <a:gridCol w="2348033">
                  <a:extLst>
                    <a:ext uri="{9D8B030D-6E8A-4147-A177-3AD203B41FA5}">
                      <a16:colId xmlns:a16="http://schemas.microsoft.com/office/drawing/2014/main" val="20002"/>
                    </a:ext>
                  </a:extLst>
                </a:gridCol>
              </a:tblGrid>
              <a:tr h="45193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rPr>
                        <a:t>Treatment Emergent Adverse Events</a:t>
                      </a:r>
                      <a:r>
                        <a:rPr lang="en-US" sz="1600" b="1" baseline="0" dirty="0">
                          <a:solidFill>
                            <a:srgbClr val="FFFFFF"/>
                          </a:solidFill>
                        </a:rPr>
                        <a:t> in ≥ 5% of Subjects in Either Arm</a:t>
                      </a:r>
                      <a:endParaRPr lang="en-US" sz="1600" b="1" dirty="0">
                        <a:solidFill>
                          <a:srgbClr val="FFFFFF"/>
                        </a:solidFill>
                      </a:endParaRPr>
                    </a:p>
                  </a:txBody>
                  <a:tcPr marL="182880" marR="65762" marT="32871" marB="3287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518345">
                <a:tc>
                  <a:txBody>
                    <a:bodyPr/>
                    <a:lstStyle/>
                    <a:p>
                      <a:pPr marL="0" indent="0" algn="l"/>
                      <a:endParaRPr kumimoji="0" lang="en-US" sz="1600" b="1" i="0" u="none" strike="noStrike" cap="none" normalizeH="0" baseline="0" dirty="0">
                        <a:ln>
                          <a:noFill/>
                        </a:ln>
                        <a:solidFill>
                          <a:srgbClr val="000000"/>
                        </a:solidFill>
                        <a:effectLst/>
                        <a:latin typeface="+mn-lt"/>
                        <a:ea typeface="ＭＳ Ｐゴシック" pitchFamily="-108" charset="-128"/>
                        <a:cs typeface="Arial"/>
                      </a:endParaRPr>
                    </a:p>
                  </a:txBody>
                  <a:tcPr marL="65762"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indent="0" algn="ctr">
                        <a:lnSpc>
                          <a:spcPts val="1600"/>
                        </a:lnSpc>
                      </a:pPr>
                      <a:r>
                        <a:rPr kumimoji="0" lang="en-US" sz="1600" b="1" i="0" u="none" strike="noStrike" cap="none" normalizeH="0" baseline="0" dirty="0">
                          <a:ln>
                            <a:noFill/>
                          </a:ln>
                          <a:solidFill>
                            <a:srgbClr val="FFFFFF"/>
                          </a:solidFill>
                          <a:effectLst/>
                          <a:latin typeface="+mn-lt"/>
                          <a:ea typeface="ＭＳ Ｐゴシック" pitchFamily="-108" charset="-128"/>
                          <a:cs typeface="Arial"/>
                        </a:rPr>
                        <a:t>DTG + 2 NRTIs </a:t>
                      </a:r>
                    </a:p>
                    <a:p>
                      <a:pPr marL="0" indent="0" algn="ctr">
                        <a:lnSpc>
                          <a:spcPts val="1600"/>
                        </a:lnSpc>
                      </a:pPr>
                      <a:r>
                        <a:rPr kumimoji="0" lang="en-US" sz="1400" b="0" i="0" u="none" strike="noStrike" cap="none" normalizeH="0" baseline="0" dirty="0">
                          <a:ln>
                            <a:noFill/>
                          </a:ln>
                          <a:solidFill>
                            <a:srgbClr val="FFFFFF"/>
                          </a:solidFill>
                          <a:effectLst/>
                          <a:latin typeface="+mn-lt"/>
                          <a:ea typeface="ＭＳ Ｐゴシック" pitchFamily="-108" charset="-128"/>
                          <a:cs typeface="Arial"/>
                        </a:rPr>
                        <a:t>(n = 242)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2A5580"/>
                    </a:solidFill>
                  </a:tcPr>
                </a:tc>
                <a:tc>
                  <a:txBody>
                    <a:bodyPr/>
                    <a:lstStyle/>
                    <a:p>
                      <a:pPr marL="0" indent="0" algn="ctr">
                        <a:lnSpc>
                          <a:spcPts val="1600"/>
                        </a:lnSpc>
                      </a:pPr>
                      <a:r>
                        <a:rPr kumimoji="0" lang="en-US" sz="1600" b="1" i="0" u="none" strike="noStrike" cap="none" normalizeH="0" baseline="0" dirty="0">
                          <a:ln>
                            <a:noFill/>
                          </a:ln>
                          <a:solidFill>
                            <a:srgbClr val="FFFFFF"/>
                          </a:solidFill>
                          <a:effectLst/>
                          <a:latin typeface="+mn-lt"/>
                          <a:ea typeface="ＭＳ Ｐゴシック" pitchFamily="-108" charset="-128"/>
                          <a:cs typeface="Arial"/>
                        </a:rPr>
                        <a:t>DRV + RTV + 2 NRTIs</a:t>
                      </a:r>
                      <a:br>
                        <a:rPr kumimoji="0" lang="en-US" sz="1600" b="1" i="0" u="none" strike="noStrike" cap="none" normalizeH="0" baseline="0" dirty="0">
                          <a:ln>
                            <a:noFill/>
                          </a:ln>
                          <a:solidFill>
                            <a:srgbClr val="FFFFFF"/>
                          </a:solidFill>
                          <a:effectLst/>
                          <a:latin typeface="+mn-lt"/>
                          <a:ea typeface="ＭＳ Ｐゴシック" pitchFamily="-108" charset="-128"/>
                          <a:cs typeface="Arial"/>
                        </a:rPr>
                      </a:br>
                      <a:r>
                        <a:rPr kumimoji="0" lang="en-US" sz="1400" b="0" i="0" u="none" strike="noStrike" cap="none" normalizeH="0" baseline="0" dirty="0">
                          <a:ln>
                            <a:noFill/>
                          </a:ln>
                          <a:solidFill>
                            <a:srgbClr val="FFFFFF"/>
                          </a:solidFill>
                          <a:effectLst/>
                          <a:latin typeface="+mn-lt"/>
                          <a:ea typeface="ＭＳ Ｐゴシック" pitchFamily="-108" charset="-128"/>
                          <a:cs typeface="Arial"/>
                        </a:rPr>
                        <a:t>(n = 242)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668223"/>
                    </a:solidFill>
                  </a:tcPr>
                </a:tc>
                <a:extLst>
                  <a:ext uri="{0D108BD9-81ED-4DB2-BD59-A6C34878D82A}">
                    <a16:rowId xmlns:a16="http://schemas.microsoft.com/office/drawing/2014/main" val="10001"/>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Pyrexia</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5%</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6%</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Dizziness</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6%</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5%</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Rash </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4%</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6%</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Back Pain</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4%</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5%</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5"/>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Pharyngitis</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5%</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6"/>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Bronchitis</a:t>
                      </a:r>
                      <a:endParaRPr lang="en-US" sz="1600" kern="1200" spc="-30" baseline="30000" dirty="0">
                        <a:solidFill>
                          <a:srgbClr val="000000"/>
                        </a:solidFill>
                        <a:latin typeface="+mn-lt"/>
                        <a:ea typeface="+mn-ea"/>
                        <a:cs typeface="Arial"/>
                      </a:endParaRP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5%</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7"/>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Sinusitis</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5%</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8"/>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Depression</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5%</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9"/>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Arthralgia </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5%</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934932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+ 2 NRTIs versus Darunavir + RTV + 2 NRTIs </a:t>
            </a:r>
            <a:br>
              <a:rPr lang="en-US" sz="2400" dirty="0">
                <a:ea typeface="ＭＳ Ｐゴシック" pitchFamily="31" charset="-128"/>
                <a:cs typeface="ＭＳ Ｐゴシック" pitchFamily="31" charset="-128"/>
              </a:rPr>
            </a:br>
            <a:r>
              <a:rPr lang="en-US" sz="2800" dirty="0">
                <a:ea typeface="ＭＳ Ｐゴシック" pitchFamily="31" charset="-128"/>
                <a:cs typeface="ＭＳ Ｐゴシック" pitchFamily="31" charset="-128"/>
              </a:rPr>
              <a:t>FLAMINGO: </a:t>
            </a:r>
            <a:r>
              <a:rPr lang="en-US" sz="2800" dirty="0">
                <a:ea typeface="ＭＳ Ｐゴシック" pitchFamily="-108" charset="-128"/>
              </a:rPr>
              <a:t>Conclusions</a:t>
            </a:r>
            <a:endParaRPr lang="en-US" sz="2800" dirty="0"/>
          </a:p>
        </p:txBody>
      </p:sp>
      <p:sp>
        <p:nvSpPr>
          <p:cNvPr id="9" name="Content Placeholder 8"/>
          <p:cNvSpPr>
            <a:spLocks noGrp="1"/>
          </p:cNvSpPr>
          <p:nvPr>
            <p:ph type="body" sz="quarter" idx="14"/>
          </p:nvPr>
        </p:nvSpPr>
        <p:spPr/>
        <p:txBody>
          <a:bodyPr/>
          <a:lstStyle/>
          <a:p>
            <a:r>
              <a:rPr lang="en-US" dirty="0"/>
              <a:t>Source: </a:t>
            </a:r>
            <a:r>
              <a:rPr lang="en-US" dirty="0" err="1"/>
              <a:t>Clotet</a:t>
            </a:r>
            <a:r>
              <a:rPr lang="en-US" dirty="0"/>
              <a:t> B, et al. </a:t>
            </a:r>
            <a:r>
              <a:rPr lang="cs-CZ" dirty="0"/>
              <a:t>Lancet. 2014;383:2222-31. </a:t>
            </a:r>
            <a:endParaRPr lang="en-US" dirty="0">
              <a:latin typeface="Arial" pitchFamily="22" charset="0"/>
            </a:endParaRPr>
          </a:p>
        </p:txBody>
      </p:sp>
      <p:graphicFrame>
        <p:nvGraphicFramePr>
          <p:cNvPr id="6" name="Table 5"/>
          <p:cNvGraphicFramePr>
            <a:graphicFrameLocks noGrp="1"/>
          </p:cNvGraphicFramePr>
          <p:nvPr>
            <p:extLst/>
          </p:nvPr>
        </p:nvGraphicFramePr>
        <p:xfrm>
          <a:off x="0" y="2715768"/>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2800"/>
                        </a:lnSpc>
                      </a:pPr>
                      <a:r>
                        <a:rPr lang="en-US" sz="2000" b="1" i="0" dirty="0">
                          <a:solidFill>
                            <a:srgbClr val="800000"/>
                          </a:solidFill>
                          <a:latin typeface="Arial"/>
                          <a:cs typeface="Arial"/>
                        </a:rPr>
                        <a:t>Interpretation</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i="0" u="none" strike="noStrike" kern="1200" baseline="0" dirty="0">
                          <a:solidFill>
                            <a:srgbClr val="000000"/>
                          </a:solidFill>
                          <a:latin typeface="+mn-lt"/>
                          <a:ea typeface="+mn-ea"/>
                          <a:cs typeface="Arial"/>
                        </a:rPr>
                        <a:t>Once-daily dolutegravir was superior to once-daily darunavir plus ritonavir. Once-daily dolutegravir in combination with fixed-dose NRTIs represents an effective new treatment option for HIV-1-infected, treatment-naive patients.”</a:t>
                      </a:r>
                      <a:endParaRPr lang="en-US" sz="2000" b="0" dirty="0">
                        <a:solidFill>
                          <a:srgbClr val="000000"/>
                        </a:solidFill>
                        <a:latin typeface="Arial"/>
                        <a:cs typeface="Arial"/>
                      </a:endParaRP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228353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Dolutegravir</a:t>
            </a:r>
            <a:r>
              <a:rPr lang="en-US" dirty="0"/>
              <a:t> (</a:t>
            </a:r>
            <a:r>
              <a:rPr lang="en-US" i="1" dirty="0" err="1"/>
              <a:t>Tivicay</a:t>
            </a:r>
            <a:r>
              <a:rPr lang="en-US" dirty="0"/>
              <a:t>)</a:t>
            </a:r>
          </a:p>
        </p:txBody>
      </p:sp>
      <p:sp>
        <p:nvSpPr>
          <p:cNvPr id="3" name="Text Placeholder 2"/>
          <p:cNvSpPr>
            <a:spLocks noGrp="1"/>
          </p:cNvSpPr>
          <p:nvPr>
            <p:ph type="body" sz="quarter" idx="14"/>
          </p:nvPr>
        </p:nvSpPr>
        <p:spPr/>
        <p:txBody>
          <a:bodyPr/>
          <a:lstStyle/>
          <a:p>
            <a:endParaRPr lang="en-US"/>
          </a:p>
        </p:txBody>
      </p:sp>
      <p:sp>
        <p:nvSpPr>
          <p:cNvPr id="4" name="Content Placeholder 3"/>
          <p:cNvSpPr>
            <a:spLocks noGrp="1"/>
          </p:cNvSpPr>
          <p:nvPr>
            <p:ph sz="half" idx="2"/>
          </p:nvPr>
        </p:nvSpPr>
        <p:spPr/>
        <p:txBody>
          <a:bodyPr>
            <a:normAutofit lnSpcReduction="10000"/>
          </a:bodyPr>
          <a:lstStyle/>
          <a:p>
            <a:r>
              <a:rPr lang="en-US" b="1" dirty="0"/>
              <a:t>Class</a:t>
            </a:r>
            <a:r>
              <a:rPr lang="en-US" dirty="0"/>
              <a:t>: integrase strand transfer inhibitor (INSTI)</a:t>
            </a:r>
          </a:p>
          <a:p>
            <a:r>
              <a:rPr lang="en-US" b="1" dirty="0"/>
              <a:t>Approval Status</a:t>
            </a:r>
            <a:r>
              <a:rPr lang="en-US" dirty="0"/>
              <a:t>: approved for persons 12 and older</a:t>
            </a:r>
          </a:p>
          <a:p>
            <a:r>
              <a:rPr lang="en-US" b="1" dirty="0"/>
              <a:t>Dose (with or without food)</a:t>
            </a:r>
            <a:r>
              <a:rPr lang="en-US" dirty="0"/>
              <a:t>: </a:t>
            </a:r>
          </a:p>
          <a:p>
            <a:pPr lvl="1"/>
            <a:r>
              <a:rPr lang="en-US" dirty="0"/>
              <a:t>Treatment Naïve: 50 mg once daily </a:t>
            </a:r>
          </a:p>
          <a:p>
            <a:pPr lvl="1"/>
            <a:r>
              <a:rPr lang="en-US" dirty="0"/>
              <a:t>Treatment Experienced, INSTI-Naive: 50 mg once daily </a:t>
            </a:r>
          </a:p>
          <a:p>
            <a:pPr lvl="1"/>
            <a:r>
              <a:rPr lang="en-US" dirty="0"/>
              <a:t>INSTI Resistant: 50 mg twice daily</a:t>
            </a:r>
          </a:p>
          <a:p>
            <a:pPr lvl="1"/>
            <a:r>
              <a:rPr lang="en-US" dirty="0" err="1"/>
              <a:t>Coadministration</a:t>
            </a:r>
            <a:r>
              <a:rPr lang="en-US" dirty="0"/>
              <a:t> of </a:t>
            </a:r>
            <a:r>
              <a:rPr lang="en-US" dirty="0" err="1"/>
              <a:t>Certains</a:t>
            </a:r>
            <a:r>
              <a:rPr lang="en-US" dirty="0"/>
              <a:t> Inducers: 50 mg twice daily</a:t>
            </a:r>
          </a:p>
          <a:p>
            <a:r>
              <a:rPr lang="en-US" b="1" dirty="0"/>
              <a:t>Metabolism</a:t>
            </a:r>
            <a:r>
              <a:rPr lang="en-US" dirty="0"/>
              <a:t>: </a:t>
            </a:r>
            <a:r>
              <a:rPr lang="en-US" dirty="0" err="1"/>
              <a:t>glucuronidation</a:t>
            </a:r>
            <a:r>
              <a:rPr lang="en-US" dirty="0"/>
              <a:t> via UGT 1A1</a:t>
            </a:r>
          </a:p>
          <a:p>
            <a:r>
              <a:rPr lang="en-US" b="1" dirty="0"/>
              <a:t>Adverse Events</a:t>
            </a:r>
            <a:r>
              <a:rPr lang="en-US" dirty="0"/>
              <a:t>: </a:t>
            </a:r>
          </a:p>
          <a:p>
            <a:pPr lvl="1"/>
            <a:r>
              <a:rPr lang="en-US" dirty="0"/>
              <a:t>Small increases in serum </a:t>
            </a:r>
            <a:r>
              <a:rPr lang="en-US" dirty="0" err="1"/>
              <a:t>creatinine</a:t>
            </a:r>
            <a:r>
              <a:rPr lang="en-US" dirty="0"/>
              <a:t> (benign inhibition of </a:t>
            </a:r>
            <a:r>
              <a:rPr lang="en-US" dirty="0" err="1"/>
              <a:t>creatinine</a:t>
            </a:r>
            <a:r>
              <a:rPr lang="en-US" dirty="0"/>
              <a:t> secretion)</a:t>
            </a:r>
          </a:p>
          <a:p>
            <a:endParaRPr lang="en-US" dirty="0"/>
          </a:p>
        </p:txBody>
      </p:sp>
    </p:spTree>
    <p:extLst>
      <p:ext uri="{BB962C8B-B14F-4D97-AF65-F5344CB8AC3E}">
        <p14:creationId xmlns:p14="http://schemas.microsoft.com/office/powerpoint/2010/main" val="384562656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0" dirty="0"/>
              <a:t>Dolutegravir + ABC-3TC </a:t>
            </a:r>
            <a:r>
              <a:rPr lang="en-US" sz="2400" b="0" dirty="0">
                <a:ea typeface="ＭＳ Ｐゴシック" pitchFamily="22" charset="-128"/>
                <a:cs typeface="ＭＳ Ｐゴシック" pitchFamily="22" charset="-128"/>
              </a:rPr>
              <a:t>and CSF HIV-1 RNA Levels</a:t>
            </a:r>
            <a:br>
              <a:rPr lang="en-US" sz="2400" b="0" dirty="0">
                <a:ea typeface="ＭＳ Ｐゴシック" pitchFamily="22" charset="-128"/>
                <a:cs typeface="ＭＳ Ｐゴシック" pitchFamily="22" charset="-128"/>
              </a:rPr>
            </a:br>
            <a:r>
              <a:rPr lang="en-US" dirty="0"/>
              <a:t>ING116070 Study</a:t>
            </a:r>
          </a:p>
        </p:txBody>
      </p:sp>
      <p:sp>
        <p:nvSpPr>
          <p:cNvPr id="4" name="Text Placeholder 3">
            <a:extLst>
              <a:ext uri="{FF2B5EF4-FFF2-40B4-BE49-F238E27FC236}">
                <a16:creationId xmlns:a16="http://schemas.microsoft.com/office/drawing/2014/main" id="{54207E49-C1B0-7642-9129-4E2F916C27C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6608311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Aspect="1" noChangeShapeType="1"/>
          </p:cNvSpPr>
          <p:nvPr/>
        </p:nvSpPr>
        <p:spPr bwMode="auto">
          <a:xfrm rot="1169337" flipV="1">
            <a:off x="5198440" y="3661591"/>
            <a:ext cx="551104" cy="195599"/>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 ABC-3TC and Impact on CSF HIV RNA Levels</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ING116070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Letendre</a:t>
            </a:r>
            <a:r>
              <a:rPr lang="en-US" dirty="0"/>
              <a:t> SL, et al.  </a:t>
            </a:r>
            <a:r>
              <a:rPr lang="en-US" dirty="0" err="1"/>
              <a:t>Clin</a:t>
            </a:r>
            <a:r>
              <a:rPr lang="en-US" dirty="0"/>
              <a:t> Infect Dis. 2014;59;1032-7.</a:t>
            </a:r>
            <a:endParaRPr lang="en-US" dirty="0">
              <a:latin typeface="Arial" pitchFamily="22" charset="0"/>
            </a:endParaRPr>
          </a:p>
        </p:txBody>
      </p:sp>
      <p:sp>
        <p:nvSpPr>
          <p:cNvPr id="24" name="Rectangle 7"/>
          <p:cNvSpPr>
            <a:spLocks noChangeArrowheads="1"/>
          </p:cNvSpPr>
          <p:nvPr/>
        </p:nvSpPr>
        <p:spPr bwMode="ltGray">
          <a:xfrm>
            <a:off x="5791200" y="3203128"/>
            <a:ext cx="3048000" cy="1091179"/>
          </a:xfrm>
          <a:prstGeom prst="rect">
            <a:avLst/>
          </a:prstGeom>
          <a:solidFill>
            <a:schemeClr val="accent1">
              <a:lumMod val="40000"/>
              <a:lumOff val="60000"/>
              <a:alpha val="50000"/>
            </a:schemeClr>
          </a:solidFill>
          <a:ln w="1905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r>
              <a:rPr lang="en-US" sz="1800" b="1" dirty="0">
                <a:latin typeface="Arial"/>
                <a:cs typeface="Arial"/>
              </a:rPr>
              <a:t>Dolutegravir + ABC-3TC</a:t>
            </a:r>
            <a:br>
              <a:rPr lang="en-US" sz="1800" b="1" dirty="0">
                <a:latin typeface="Arial"/>
                <a:cs typeface="Arial"/>
              </a:rPr>
            </a:br>
            <a:r>
              <a:rPr lang="en-US" sz="1800" b="1" dirty="0">
                <a:latin typeface="Arial"/>
                <a:cs typeface="Arial"/>
              </a:rPr>
              <a:t> </a:t>
            </a:r>
            <a:r>
              <a:rPr lang="en-US" sz="1400" dirty="0">
                <a:latin typeface="Arial"/>
                <a:cs typeface="Arial"/>
              </a:rPr>
              <a:t>(n = 12)</a:t>
            </a:r>
          </a:p>
        </p:txBody>
      </p:sp>
      <p:graphicFrame>
        <p:nvGraphicFramePr>
          <p:cNvPr id="10" name="Group 31"/>
          <p:cNvGraphicFramePr>
            <a:graphicFrameLocks noGrp="1"/>
          </p:cNvGraphicFramePr>
          <p:nvPr>
            <p:extLst>
              <p:ext uri="{D42A27DB-BD31-4B8C-83A1-F6EECF244321}">
                <p14:modId xmlns:p14="http://schemas.microsoft.com/office/powerpoint/2010/main" val="3076168780"/>
              </p:ext>
            </p:extLst>
          </p:nvPr>
        </p:nvGraphicFramePr>
        <p:xfrm>
          <a:off x="381000" y="1460500"/>
          <a:ext cx="4876800" cy="4816618"/>
        </p:xfrm>
        <a:graphic>
          <a:graphicData uri="http://schemas.openxmlformats.org/drawingml/2006/table">
            <a:tbl>
              <a:tblPr>
                <a:effectLst/>
              </a:tblPr>
              <a:tblGrid>
                <a:gridCol w="48768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4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Arial"/>
                          <a:ea typeface="ＭＳ Ｐゴシック" pitchFamily="-108" charset="-128"/>
                          <a:cs typeface="Arial"/>
                        </a:rPr>
                        <a:t>Study Design: ING116070</a:t>
                      </a:r>
                    </a:p>
                  </a:txBody>
                  <a:tcPr marL="81280" marR="8128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43729">
                <a:tc>
                  <a:txBody>
                    <a:bodyPr/>
                    <a:lstStyle/>
                    <a:p>
                      <a:pPr marL="182880" marR="0" lvl="0" indent="-182880" algn="l" defTabSz="457200" rtl="0" eaLnBrk="1" fontAlgn="base" latinLnBrk="0" hangingPunct="1">
                        <a:lnSpc>
                          <a:spcPts val="2400"/>
                        </a:lnSpc>
                        <a:spcBef>
                          <a:spcPts val="1200"/>
                        </a:spcBef>
                        <a:spcAft>
                          <a:spcPct val="0"/>
                        </a:spcAft>
                        <a:buClrTx/>
                        <a:buSzTx/>
                        <a:buFont typeface="Arial"/>
                        <a:buChar char="•"/>
                        <a:tabLst/>
                      </a:pPr>
                      <a:r>
                        <a:rPr lang="en-US" sz="1800" b="1" u="none" dirty="0">
                          <a:solidFill>
                            <a:srgbClr val="000000"/>
                          </a:solidFill>
                          <a:latin typeface="Arial"/>
                          <a:cs typeface="Arial"/>
                        </a:rPr>
                        <a:t>Background</a:t>
                      </a:r>
                      <a:r>
                        <a:rPr lang="en-US" sz="1800" u="none" dirty="0">
                          <a:solidFill>
                            <a:srgbClr val="000000"/>
                          </a:solidFill>
                          <a:latin typeface="Arial"/>
                          <a:cs typeface="Arial"/>
                        </a:rPr>
                        <a:t>:</a:t>
                      </a:r>
                      <a:r>
                        <a:rPr lang="en-US" sz="1800" u="none" baseline="0" dirty="0">
                          <a:solidFill>
                            <a:srgbClr val="000000"/>
                          </a:solidFill>
                          <a:latin typeface="Arial"/>
                          <a:cs typeface="Arial"/>
                        </a:rPr>
                        <a:t> Single arm</a:t>
                      </a:r>
                      <a:r>
                        <a:rPr lang="en-US" sz="1800" dirty="0">
                          <a:solidFill>
                            <a:srgbClr val="000000"/>
                          </a:solidFill>
                          <a:latin typeface="Arial"/>
                          <a:cs typeface="Arial"/>
                        </a:rPr>
                        <a:t>,</a:t>
                      </a:r>
                      <a:r>
                        <a:rPr lang="en-US" sz="1800" baseline="0" dirty="0">
                          <a:solidFill>
                            <a:srgbClr val="000000"/>
                          </a:solidFill>
                          <a:latin typeface="Arial"/>
                          <a:cs typeface="Arial"/>
                        </a:rPr>
                        <a:t> phase 3b, </a:t>
                      </a:r>
                      <a:r>
                        <a:rPr lang="en-US" sz="1800" dirty="0">
                          <a:solidFill>
                            <a:srgbClr val="000000"/>
                          </a:solidFill>
                          <a:latin typeface="Arial"/>
                          <a:cs typeface="Arial"/>
                        </a:rPr>
                        <a:t>open-label</a:t>
                      </a:r>
                      <a:r>
                        <a:rPr lang="en-US" sz="1800" baseline="0" dirty="0">
                          <a:solidFill>
                            <a:srgbClr val="000000"/>
                          </a:solidFill>
                          <a:latin typeface="Arial"/>
                          <a:cs typeface="Arial"/>
                        </a:rPr>
                        <a:t>, multi-center trial to evaluate the distribution and antiviral activity of dolutegravir + abacavir-lamivudine in CSF in persons with HIV.</a:t>
                      </a:r>
                      <a:endParaRPr lang="en-US" sz="1800" u="sng" baseline="0" dirty="0">
                        <a:solidFill>
                          <a:srgbClr val="000000"/>
                        </a:solidFill>
                        <a:latin typeface="Arial"/>
                        <a:cs typeface="Arial"/>
                      </a:endParaRPr>
                    </a:p>
                    <a:p>
                      <a:pPr marL="182880" marR="0" lvl="0" indent="-182880" algn="l" defTabSz="457200" rtl="0" eaLnBrk="1" fontAlgn="base" latinLnBrk="0" hangingPunct="1">
                        <a:lnSpc>
                          <a:spcPts val="2400"/>
                        </a:lnSpc>
                        <a:spcBef>
                          <a:spcPts val="1200"/>
                        </a:spcBef>
                        <a:spcAft>
                          <a:spcPct val="0"/>
                        </a:spcAft>
                        <a:buClrTx/>
                        <a:buSzTx/>
                        <a:buFont typeface="Arial"/>
                        <a:buChar char="•"/>
                        <a:tabLst/>
                      </a:pPr>
                      <a:r>
                        <a:rPr lang="en-US" sz="1800" b="1" u="none" dirty="0">
                          <a:solidFill>
                            <a:srgbClr val="000000"/>
                          </a:solidFill>
                          <a:latin typeface="Arial"/>
                          <a:cs typeface="Arial"/>
                        </a:rPr>
                        <a:t>Inclusion</a:t>
                      </a:r>
                      <a:r>
                        <a:rPr lang="en-US" sz="1800" b="1" u="none" baseline="0" dirty="0">
                          <a:solidFill>
                            <a:srgbClr val="000000"/>
                          </a:solidFill>
                          <a:latin typeface="Arial"/>
                          <a:cs typeface="Arial"/>
                        </a:rPr>
                        <a:t> Criteria (n = 13)</a:t>
                      </a:r>
                      <a:br>
                        <a:rPr lang="en-US" sz="1800" b="0" u="sng" baseline="0" dirty="0">
                          <a:solidFill>
                            <a:srgbClr val="000000"/>
                          </a:solidFill>
                          <a:latin typeface="Arial"/>
                          <a:cs typeface="Arial"/>
                        </a:rPr>
                      </a:br>
                      <a:r>
                        <a:rPr lang="en-US" sz="1800" b="0" u="none" baseline="0" dirty="0">
                          <a:solidFill>
                            <a:srgbClr val="000000"/>
                          </a:solidFill>
                          <a:latin typeface="Arial"/>
                          <a:cs typeface="Arial"/>
                        </a:rPr>
                        <a:t>-</a:t>
                      </a:r>
                      <a:r>
                        <a:rPr lang="en-US" sz="1800" u="none" dirty="0">
                          <a:solidFill>
                            <a:srgbClr val="000000"/>
                          </a:solidFill>
                          <a:latin typeface="Arial"/>
                          <a:cs typeface="Arial"/>
                        </a:rPr>
                        <a:t> </a:t>
                      </a:r>
                      <a:r>
                        <a:rPr lang="en-US" sz="1800" dirty="0">
                          <a:solidFill>
                            <a:srgbClr val="000000"/>
                          </a:solidFill>
                          <a:latin typeface="Arial"/>
                          <a:cs typeface="Arial"/>
                        </a:rPr>
                        <a:t>Antiretroviral-naïve</a:t>
                      </a:r>
                      <a:br>
                        <a:rPr lang="en-US" sz="1800" dirty="0">
                          <a:solidFill>
                            <a:srgbClr val="000000"/>
                          </a:solidFill>
                          <a:latin typeface="Arial"/>
                          <a:cs typeface="Arial"/>
                        </a:rPr>
                      </a:br>
                      <a:r>
                        <a:rPr lang="en-US" sz="1800" dirty="0">
                          <a:solidFill>
                            <a:srgbClr val="000000"/>
                          </a:solidFill>
                          <a:latin typeface="Arial"/>
                          <a:cs typeface="Arial"/>
                        </a:rPr>
                        <a:t>- </a:t>
                      </a:r>
                      <a:r>
                        <a:rPr lang="en-US" sz="1800" u="none" dirty="0">
                          <a:solidFill>
                            <a:srgbClr val="000000"/>
                          </a:solidFill>
                          <a:latin typeface="Arial"/>
                          <a:cs typeface="Arial"/>
                        </a:rPr>
                        <a:t>Age ≥18 years</a:t>
                      </a:r>
                      <a:br>
                        <a:rPr lang="en-US" sz="1800" dirty="0">
                          <a:solidFill>
                            <a:srgbClr val="000000"/>
                          </a:solidFill>
                          <a:latin typeface="Arial"/>
                          <a:cs typeface="Arial"/>
                        </a:rPr>
                      </a:br>
                      <a:r>
                        <a:rPr lang="en-US" sz="1800" dirty="0">
                          <a:solidFill>
                            <a:srgbClr val="000000"/>
                          </a:solidFill>
                          <a:latin typeface="Arial"/>
                          <a:cs typeface="Arial"/>
                        </a:rPr>
                        <a:t>- HIV RNA ≥5,000 copies/mL</a:t>
                      </a:r>
                      <a:br>
                        <a:rPr lang="en-US" sz="1800" dirty="0">
                          <a:solidFill>
                            <a:srgbClr val="000000"/>
                          </a:solidFill>
                          <a:latin typeface="Arial"/>
                          <a:cs typeface="Arial"/>
                        </a:rPr>
                      </a:br>
                      <a:r>
                        <a:rPr lang="en-US" sz="1800" dirty="0">
                          <a:solidFill>
                            <a:srgbClr val="000000"/>
                          </a:solidFill>
                          <a:latin typeface="Arial"/>
                          <a:cs typeface="Arial"/>
                        </a:rPr>
                        <a:t>-</a:t>
                      </a:r>
                      <a:r>
                        <a:rPr lang="en-US" sz="1800" baseline="0" dirty="0">
                          <a:solidFill>
                            <a:srgbClr val="000000"/>
                          </a:solidFill>
                          <a:latin typeface="Arial"/>
                          <a:cs typeface="Arial"/>
                        </a:rPr>
                        <a:t> CD4 count ≥200 cells/mm</a:t>
                      </a:r>
                      <a:r>
                        <a:rPr lang="en-US" sz="1800" baseline="30000" dirty="0">
                          <a:solidFill>
                            <a:srgbClr val="000000"/>
                          </a:solidFill>
                          <a:latin typeface="Arial"/>
                          <a:cs typeface="Arial"/>
                        </a:rPr>
                        <a:t>3</a:t>
                      </a:r>
                      <a:br>
                        <a:rPr lang="en-US" sz="1800" baseline="0" dirty="0">
                          <a:solidFill>
                            <a:srgbClr val="000000"/>
                          </a:solidFill>
                          <a:latin typeface="Arial"/>
                          <a:cs typeface="Arial"/>
                        </a:rPr>
                      </a:br>
                      <a:r>
                        <a:rPr lang="en-US" sz="1800" dirty="0">
                          <a:solidFill>
                            <a:srgbClr val="000000"/>
                          </a:solidFill>
                          <a:latin typeface="Arial"/>
                          <a:cs typeface="Arial"/>
                        </a:rPr>
                        <a:t>- No active</a:t>
                      </a:r>
                      <a:r>
                        <a:rPr lang="en-US" sz="1800" baseline="0" dirty="0">
                          <a:solidFill>
                            <a:srgbClr val="000000"/>
                          </a:solidFill>
                          <a:latin typeface="Arial"/>
                          <a:cs typeface="Arial"/>
                        </a:rPr>
                        <a:t> CDC AIDS condition (except KS)</a:t>
                      </a:r>
                      <a:endParaRPr lang="en-US" sz="1800" dirty="0">
                        <a:solidFill>
                          <a:srgbClr val="000000"/>
                        </a:solidFill>
                        <a:latin typeface="Arial"/>
                        <a:cs typeface="Arial"/>
                      </a:endParaRPr>
                    </a:p>
                    <a:p>
                      <a:pPr marL="182880" marR="0" lvl="0" indent="-182880" algn="l" defTabSz="457200" rtl="0" eaLnBrk="1" fontAlgn="base" latinLnBrk="0" hangingPunct="1">
                        <a:lnSpc>
                          <a:spcPts val="2400"/>
                        </a:lnSpc>
                        <a:spcBef>
                          <a:spcPts val="1200"/>
                        </a:spcBef>
                        <a:spcAft>
                          <a:spcPct val="0"/>
                        </a:spcAft>
                        <a:buClrTx/>
                        <a:buSzTx/>
                        <a:buFont typeface="Arial"/>
                        <a:buChar char="•"/>
                        <a:tabLst/>
                        <a:defRPr/>
                      </a:pPr>
                      <a:r>
                        <a:rPr lang="en-US" sz="1800" b="1" dirty="0">
                          <a:solidFill>
                            <a:srgbClr val="000000"/>
                          </a:solidFill>
                          <a:latin typeface="Arial"/>
                          <a:cs typeface="Arial"/>
                        </a:rPr>
                        <a:t>Treatment Arm</a:t>
                      </a:r>
                      <a:r>
                        <a:rPr lang="en-US" sz="1800" b="1" baseline="0" dirty="0">
                          <a:solidFill>
                            <a:srgbClr val="000000"/>
                          </a:solidFill>
                          <a:latin typeface="Arial"/>
                          <a:cs typeface="Arial"/>
                        </a:rPr>
                        <a:t> (n = 12)</a:t>
                      </a:r>
                      <a:br>
                        <a:rPr lang="en-US" sz="1800" b="0" dirty="0">
                          <a:solidFill>
                            <a:srgbClr val="000000"/>
                          </a:solidFill>
                          <a:latin typeface="Arial"/>
                          <a:cs typeface="Arial"/>
                        </a:rPr>
                      </a:br>
                      <a:r>
                        <a:rPr lang="en-US" sz="1800" b="0" dirty="0">
                          <a:solidFill>
                            <a:srgbClr val="000000"/>
                          </a:solidFill>
                          <a:latin typeface="Arial"/>
                          <a:cs typeface="Arial"/>
                        </a:rPr>
                        <a:t>-</a:t>
                      </a:r>
                      <a:r>
                        <a:rPr lang="en-US" sz="1800" b="0" baseline="0" dirty="0">
                          <a:solidFill>
                            <a:srgbClr val="000000"/>
                          </a:solidFill>
                          <a:latin typeface="Arial"/>
                          <a:cs typeface="Arial"/>
                        </a:rPr>
                        <a:t> </a:t>
                      </a:r>
                      <a:r>
                        <a:rPr lang="en-US" sz="1800" dirty="0">
                          <a:solidFill>
                            <a:srgbClr val="000000"/>
                          </a:solidFill>
                          <a:latin typeface="Arial"/>
                          <a:cs typeface="Arial"/>
                        </a:rPr>
                        <a:t>Dolutegravir</a:t>
                      </a:r>
                      <a:r>
                        <a:rPr lang="en-US" sz="1800" baseline="0" dirty="0">
                          <a:solidFill>
                            <a:srgbClr val="000000"/>
                          </a:solidFill>
                          <a:latin typeface="Arial"/>
                          <a:cs typeface="Arial"/>
                        </a:rPr>
                        <a:t> (QD) + Abacavir-lamivudine</a:t>
                      </a:r>
                      <a:endParaRPr lang="en-US" sz="1800" dirty="0">
                        <a:solidFill>
                          <a:srgbClr val="000000"/>
                        </a:solidFill>
                        <a:latin typeface="Arial"/>
                        <a:cs typeface="Arial"/>
                      </a:endParaRPr>
                    </a:p>
                  </a:txBody>
                  <a:tcPr marL="81280" marR="8128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3140940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 ABC-3TC and Impact on CSF HIV RNA Levels</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ING116070 Study: Design</a:t>
            </a:r>
            <a:endParaRPr lang="en-US" dirty="0"/>
          </a:p>
        </p:txBody>
      </p:sp>
      <p:sp>
        <p:nvSpPr>
          <p:cNvPr id="4" name="Text Placeholder 3"/>
          <p:cNvSpPr>
            <a:spLocks noGrp="1"/>
          </p:cNvSpPr>
          <p:nvPr>
            <p:ph type="body" sz="quarter" idx="14"/>
          </p:nvPr>
        </p:nvSpPr>
        <p:spPr/>
        <p:txBody>
          <a:bodyPr/>
          <a:lstStyle/>
          <a:p>
            <a:r>
              <a:rPr lang="en-US" dirty="0"/>
              <a:t>Source: </a:t>
            </a:r>
            <a:r>
              <a:rPr lang="en-US" dirty="0" err="1"/>
              <a:t>Letendre</a:t>
            </a:r>
            <a:r>
              <a:rPr lang="en-US" dirty="0"/>
              <a:t> SL, et al.  </a:t>
            </a:r>
            <a:r>
              <a:rPr lang="en-US" dirty="0" err="1"/>
              <a:t>Clin</a:t>
            </a:r>
            <a:r>
              <a:rPr lang="en-US" dirty="0"/>
              <a:t> Infect Dis. 2014;59;1032-7.</a:t>
            </a:r>
          </a:p>
        </p:txBody>
      </p:sp>
      <p:graphicFrame>
        <p:nvGraphicFramePr>
          <p:cNvPr id="15" name="Group 65"/>
          <p:cNvGraphicFramePr>
            <a:graphicFrameLocks noGrp="1"/>
          </p:cNvGraphicFramePr>
          <p:nvPr>
            <p:extLst/>
          </p:nvPr>
        </p:nvGraphicFramePr>
        <p:xfrm>
          <a:off x="324896" y="1607834"/>
          <a:ext cx="8450509" cy="4114801"/>
        </p:xfrm>
        <a:graphic>
          <a:graphicData uri="http://schemas.openxmlformats.org/drawingml/2006/table">
            <a:tbl>
              <a:tblPr>
                <a:effectLst/>
              </a:tblPr>
              <a:tblGrid>
                <a:gridCol w="4894563">
                  <a:extLst>
                    <a:ext uri="{9D8B030D-6E8A-4147-A177-3AD203B41FA5}">
                      <a16:colId xmlns:a16="http://schemas.microsoft.com/office/drawing/2014/main" val="20000"/>
                    </a:ext>
                  </a:extLst>
                </a:gridCol>
                <a:gridCol w="1777973">
                  <a:extLst>
                    <a:ext uri="{9D8B030D-6E8A-4147-A177-3AD203B41FA5}">
                      <a16:colId xmlns:a16="http://schemas.microsoft.com/office/drawing/2014/main" val="20001"/>
                    </a:ext>
                  </a:extLst>
                </a:gridCol>
                <a:gridCol w="1777973">
                  <a:extLst>
                    <a:ext uri="{9D8B030D-6E8A-4147-A177-3AD203B41FA5}">
                      <a16:colId xmlns:a16="http://schemas.microsoft.com/office/drawing/2014/main" val="20002"/>
                    </a:ext>
                  </a:extLst>
                </a:gridCol>
              </a:tblGrid>
              <a:tr h="72909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FFFF"/>
                          </a:solidFill>
                        </a:rPr>
                        <a:t>CSF</a:t>
                      </a:r>
                      <a:r>
                        <a:rPr lang="en-US" sz="1800" b="1" baseline="0" dirty="0">
                          <a:solidFill>
                            <a:srgbClr val="FFFFFF"/>
                          </a:solidFill>
                        </a:rPr>
                        <a:t> Findings in </a:t>
                      </a:r>
                      <a:r>
                        <a:rPr lang="en-US" sz="1800" b="1" dirty="0">
                          <a:solidFill>
                            <a:srgbClr val="FFFFFF"/>
                          </a:solidFill>
                        </a:rPr>
                        <a:t>Patients on Dolutegravir + Abacavir-Lamivudine</a:t>
                      </a:r>
                    </a:p>
                  </a:txBody>
                  <a:tcPr marL="182880" marR="65762" marT="32871" marB="3287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575757"/>
                    </a:solidFill>
                  </a:tcPr>
                </a:tc>
                <a:tc hMerge="1">
                  <a:txBody>
                    <a:bodyPr/>
                    <a:lstStyle/>
                    <a:p>
                      <a:endParaRPr lang="en-US"/>
                    </a:p>
                  </a:txBody>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0"/>
                  </a:ext>
                </a:extLst>
              </a:tr>
              <a:tr h="733055">
                <a:tc>
                  <a:txBody>
                    <a:bodyPr/>
                    <a:lstStyle/>
                    <a:p>
                      <a:pPr marL="0" indent="0" algn="l"/>
                      <a:r>
                        <a:rPr kumimoji="0" lang="en-US" sz="1800" b="1" i="0" u="none" strike="noStrike" cap="none" normalizeH="0" baseline="0" dirty="0">
                          <a:ln>
                            <a:noFill/>
                          </a:ln>
                          <a:solidFill>
                            <a:srgbClr val="FFFFFF"/>
                          </a:solidFill>
                          <a:effectLst/>
                          <a:latin typeface="+mn-lt"/>
                          <a:ea typeface="ＭＳ Ｐゴシック" pitchFamily="-108" charset="-128"/>
                          <a:cs typeface="Arial"/>
                        </a:rPr>
                        <a:t>Cerebrospinal Fluid (CSF) Parameter</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indent="0" algn="ctr"/>
                      <a:r>
                        <a:rPr kumimoji="0" lang="en-US" sz="1800" b="1" i="0" u="none" strike="noStrike" cap="none" normalizeH="0" baseline="0" dirty="0">
                          <a:ln>
                            <a:noFill/>
                          </a:ln>
                          <a:solidFill>
                            <a:srgbClr val="FFFFFF"/>
                          </a:solidFill>
                          <a:effectLst/>
                          <a:latin typeface="+mn-lt"/>
                          <a:ea typeface="ＭＳ Ｐゴシック" pitchFamily="-108" charset="-128"/>
                          <a:cs typeface="Arial"/>
                        </a:rPr>
                        <a:t>Week 2</a:t>
                      </a:r>
                    </a:p>
                  </a:txBody>
                  <a:tcPr marL="182880"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indent="0" algn="ctr"/>
                      <a:r>
                        <a:rPr kumimoji="0" lang="en-US" sz="1800" b="1" i="0" u="none" strike="noStrike" cap="none" normalizeH="0" baseline="0" dirty="0">
                          <a:ln>
                            <a:noFill/>
                          </a:ln>
                          <a:solidFill>
                            <a:schemeClr val="bg1"/>
                          </a:solidFill>
                          <a:effectLst/>
                          <a:latin typeface="+mn-lt"/>
                          <a:ea typeface="ＭＳ Ｐゴシック" pitchFamily="-108" charset="-128"/>
                          <a:cs typeface="Arial"/>
                        </a:rPr>
                        <a:t>Week 16</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66316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Mean CSF DTG Concentration total, </a:t>
                      </a:r>
                      <a:r>
                        <a:rPr lang="en-US" sz="1800" kern="1200" spc="-30" dirty="0" err="1">
                          <a:solidFill>
                            <a:srgbClr val="000000"/>
                          </a:solidFill>
                          <a:latin typeface="+mn-lt"/>
                          <a:ea typeface="+mn-ea"/>
                          <a:cs typeface="Arial"/>
                        </a:rPr>
                        <a:t>ng</a:t>
                      </a:r>
                      <a:r>
                        <a:rPr lang="en-US" sz="1800" kern="1200" spc="-30" dirty="0">
                          <a:solidFill>
                            <a:srgbClr val="000000"/>
                          </a:solidFill>
                          <a:latin typeface="+mn-lt"/>
                          <a:ea typeface="+mn-ea"/>
                          <a:cs typeface="Arial"/>
                        </a:rPr>
                        <a:t>/mL</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ts val="18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16.2</a:t>
                      </a:r>
                    </a:p>
                  </a:txBody>
                  <a:tcPr marL="182880"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12.6</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6316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CSF/Total</a:t>
                      </a:r>
                      <a:r>
                        <a:rPr lang="en-US" sz="1800" kern="1200" spc="-30" baseline="0" dirty="0">
                          <a:solidFill>
                            <a:srgbClr val="000000"/>
                          </a:solidFill>
                          <a:latin typeface="+mn-lt"/>
                          <a:ea typeface="+mn-ea"/>
                          <a:cs typeface="Arial"/>
                        </a:rPr>
                        <a:t> Plasma Ratio for DTG </a:t>
                      </a:r>
                      <a:r>
                        <a:rPr lang="en-US" sz="1800" kern="1200" spc="-30" dirty="0">
                          <a:solidFill>
                            <a:srgbClr val="000000"/>
                          </a:solidFill>
                          <a:latin typeface="+mn-lt"/>
                          <a:ea typeface="+mn-ea"/>
                          <a:cs typeface="Arial"/>
                        </a:rPr>
                        <a:t>Concentration </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1" indent="0" algn="ctr" defTabSz="914400" rtl="0" eaLnBrk="1" fontAlgn="auto" latinLnBrk="0" hangingPunct="1">
                        <a:lnSpc>
                          <a:spcPts val="18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0.47</a:t>
                      </a:r>
                    </a:p>
                  </a:txBody>
                  <a:tcPr marL="182880"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0.55</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66316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CSF HIV-1 RNA &lt;50 copies/mL</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14400" rtl="0" eaLnBrk="1" fontAlgn="auto" latinLnBrk="0" hangingPunct="1">
                        <a:lnSpc>
                          <a:spcPts val="18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11/12 (92%)</a:t>
                      </a:r>
                    </a:p>
                  </a:txBody>
                  <a:tcPr marL="182880"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11/11 (100%)</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6316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CSF HIV-1 RNA &lt;2 copies/mL</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1" indent="0" algn="ctr" defTabSz="914400" rtl="0" eaLnBrk="1" fontAlgn="auto" latinLnBrk="0" hangingPunct="1">
                        <a:lnSpc>
                          <a:spcPts val="18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ND</a:t>
                      </a:r>
                    </a:p>
                  </a:txBody>
                  <a:tcPr marL="182880"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11/12 (92%)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0727639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 ABC-3TC and Impact on CSF HIV RNA Levels</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ING116070 Study: </a:t>
            </a:r>
            <a:r>
              <a:rPr lang="en-US" sz="2400" dirty="0">
                <a:ea typeface="ＭＳ Ｐゴシック" pitchFamily="22" charset="-128"/>
                <a:cs typeface="ＭＳ Ｐゴシック" pitchFamily="22" charset="-128"/>
              </a:rPr>
              <a:t> Conclusions</a:t>
            </a:r>
            <a:endParaRPr lang="en-US" sz="2800" dirty="0"/>
          </a:p>
        </p:txBody>
      </p:sp>
      <p:sp>
        <p:nvSpPr>
          <p:cNvPr id="9" name="Content Placeholder 8"/>
          <p:cNvSpPr>
            <a:spLocks noGrp="1"/>
          </p:cNvSpPr>
          <p:nvPr>
            <p:ph type="body" sz="quarter" idx="14"/>
          </p:nvPr>
        </p:nvSpPr>
        <p:spPr/>
        <p:txBody>
          <a:bodyPr/>
          <a:lstStyle/>
          <a:p>
            <a:r>
              <a:rPr lang="en-US" dirty="0"/>
              <a:t>Source: </a:t>
            </a:r>
            <a:r>
              <a:rPr lang="en-US" dirty="0" err="1"/>
              <a:t>Letendre</a:t>
            </a:r>
            <a:r>
              <a:rPr lang="en-US" dirty="0"/>
              <a:t> SL, et al.  </a:t>
            </a:r>
            <a:r>
              <a:rPr lang="en-US" dirty="0" err="1"/>
              <a:t>Clin</a:t>
            </a:r>
            <a:r>
              <a:rPr lang="en-US" dirty="0"/>
              <a:t> Infect Dis. 2014;59;1032-7.</a:t>
            </a:r>
            <a:endParaRPr lang="en-US" dirty="0">
              <a:latin typeface="Arial" pitchFamily="22" charset="0"/>
            </a:endParaRPr>
          </a:p>
        </p:txBody>
      </p:sp>
      <p:graphicFrame>
        <p:nvGraphicFramePr>
          <p:cNvPr id="6" name="Table 5"/>
          <p:cNvGraphicFramePr>
            <a:graphicFrameLocks noGrp="1"/>
          </p:cNvGraphicFramePr>
          <p:nvPr>
            <p:extLst/>
          </p:nvPr>
        </p:nvGraphicFramePr>
        <p:xfrm>
          <a:off x="0" y="2428241"/>
          <a:ext cx="9144000" cy="2353945"/>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200"/>
                        </a:lnSpc>
                      </a:pPr>
                      <a:r>
                        <a:rPr lang="en-US" sz="2000" b="1" i="0" dirty="0">
                          <a:solidFill>
                            <a:srgbClr val="800000"/>
                          </a:solidFill>
                          <a:latin typeface="Arial"/>
                          <a:cs typeface="Arial"/>
                        </a:rPr>
                        <a:t>Conclusions</a:t>
                      </a:r>
                      <a:r>
                        <a:rPr lang="en-US" sz="2000" b="0" i="0" dirty="0">
                          <a:solidFill>
                            <a:schemeClr val="tx1"/>
                          </a:solidFill>
                          <a:latin typeface="Arial"/>
                          <a:cs typeface="Arial"/>
                        </a:rPr>
                        <a:t>: </a:t>
                      </a:r>
                      <a:r>
                        <a:rPr lang="en-US" sz="2000" b="0" dirty="0">
                          <a:solidFill>
                            <a:srgbClr val="000000"/>
                          </a:solidFill>
                          <a:latin typeface="+mn-lt"/>
                          <a:cs typeface="Arial"/>
                        </a:rPr>
                        <a:t>“The dolutegravir concentrations in CSF were similar to unbound plasma concentrations and exceeded the in vitro 50% inhibitory concentration for wild-type HIV (0.2 </a:t>
                      </a:r>
                      <a:r>
                        <a:rPr lang="en-US" sz="2000" b="0" dirty="0" err="1">
                          <a:solidFill>
                            <a:srgbClr val="000000"/>
                          </a:solidFill>
                          <a:latin typeface="+mn-lt"/>
                          <a:cs typeface="Arial"/>
                        </a:rPr>
                        <a:t>ng</a:t>
                      </a:r>
                      <a:r>
                        <a:rPr lang="en-US" sz="2000" b="0" dirty="0">
                          <a:solidFill>
                            <a:srgbClr val="000000"/>
                          </a:solidFill>
                          <a:latin typeface="+mn-lt"/>
                          <a:cs typeface="Arial"/>
                        </a:rPr>
                        <a:t>/mL), suggesting that dolutegravir achieves therapeutic concentrations in the central nervous system. The HIV-1 RNA reductions were similar in CSF and plasma</a:t>
                      </a:r>
                      <a:r>
                        <a:rPr lang="en-US" sz="2000" b="0" dirty="0">
                          <a:solidFill>
                            <a:srgbClr val="000000"/>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4856060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Dolutegravir</a:t>
            </a:r>
          </a:p>
        </p:txBody>
      </p:sp>
      <p:sp>
        <p:nvSpPr>
          <p:cNvPr id="3" name="Text Placeholder 2"/>
          <p:cNvSpPr>
            <a:spLocks noGrp="1"/>
          </p:cNvSpPr>
          <p:nvPr>
            <p:ph type="body" idx="1"/>
          </p:nvPr>
        </p:nvSpPr>
        <p:spPr/>
        <p:txBody>
          <a:bodyPr/>
          <a:lstStyle/>
          <a:p>
            <a:r>
              <a:rPr lang="en-US" dirty="0"/>
              <a:t>Treatment-Naïve and Treatment Experienced</a:t>
            </a:r>
          </a:p>
          <a:p>
            <a:endParaRPr lang="en-US" dirty="0"/>
          </a:p>
        </p:txBody>
      </p:sp>
    </p:spTree>
    <p:extLst>
      <p:ext uri="{BB962C8B-B14F-4D97-AF65-F5344CB8AC3E}">
        <p14:creationId xmlns:p14="http://schemas.microsoft.com/office/powerpoint/2010/main" val="229454039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700" b="0" dirty="0"/>
              <a:t>Dolutegravir</a:t>
            </a:r>
            <a:r>
              <a:rPr lang="en-US" sz="2700" b="0" dirty="0">
                <a:ea typeface="ＭＳ Ｐゴシック" pitchFamily="22" charset="-128"/>
                <a:cs typeface="ＭＳ Ｐゴシック" pitchFamily="22" charset="-128"/>
              </a:rPr>
              <a:t> </a:t>
            </a:r>
            <a:r>
              <a:rPr lang="en-US" sz="2700" b="0" dirty="0"/>
              <a:t>10-Day, Dose-Ranging, Monotherapy Study</a:t>
            </a:r>
            <a:br>
              <a:rPr lang="en-US" sz="2700" b="0" dirty="0"/>
            </a:br>
            <a:r>
              <a:rPr lang="en-US" sz="3600" dirty="0"/>
              <a:t>ING111521</a:t>
            </a:r>
          </a:p>
        </p:txBody>
      </p:sp>
      <p:sp>
        <p:nvSpPr>
          <p:cNvPr id="2" name="Text Placeholder 1">
            <a:extLst>
              <a:ext uri="{FF2B5EF4-FFF2-40B4-BE49-F238E27FC236}">
                <a16:creationId xmlns:a16="http://schemas.microsoft.com/office/drawing/2014/main" id="{40D48109-0664-6441-AA98-92CD2AF98E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0101456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501814" y="2717717"/>
            <a:ext cx="197772" cy="1039966"/>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Dose-Ranging </a:t>
            </a:r>
            <a:r>
              <a:rPr lang="en-US" sz="2400" dirty="0" err="1">
                <a:ea typeface="ＭＳ Ｐゴシック" pitchFamily="22" charset="-128"/>
                <a:cs typeface="ＭＳ Ｐゴシック" pitchFamily="22" charset="-128"/>
              </a:rPr>
              <a:t>Monotherapy</a:t>
            </a:r>
            <a:r>
              <a:rPr lang="en-US" sz="2400" dirty="0">
                <a:ea typeface="ＭＳ Ｐゴシック" pitchFamily="22" charset="-128"/>
                <a:cs typeface="ＭＳ Ｐゴシック" pitchFamily="22" charset="-128"/>
              </a:rPr>
              <a:t> </a:t>
            </a:r>
            <a:br>
              <a:rPr lang="en-US" sz="28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ING111521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a:latin typeface="Arial" pitchFamily="22" charset="0"/>
              </a:rPr>
              <a:t>Min S, et al. AIDS. 2011;25:1737-45.</a:t>
            </a:r>
          </a:p>
        </p:txBody>
      </p:sp>
      <p:sp>
        <p:nvSpPr>
          <p:cNvPr id="24" name="Rectangle 7"/>
          <p:cNvSpPr>
            <a:spLocks noChangeArrowheads="1"/>
          </p:cNvSpPr>
          <p:nvPr/>
        </p:nvSpPr>
        <p:spPr bwMode="ltGray">
          <a:xfrm>
            <a:off x="5894155" y="2052920"/>
            <a:ext cx="2990088" cy="777240"/>
          </a:xfrm>
          <a:prstGeom prst="rect">
            <a:avLst/>
          </a:prstGeom>
          <a:solidFill>
            <a:schemeClr val="accent1">
              <a:lumMod val="20000"/>
              <a:lumOff val="80000"/>
            </a:schemeClr>
          </a:solidFill>
          <a:ln w="19050" cap="flat" cmpd="sng" algn="ctr">
            <a:solidFill>
              <a:schemeClr val="tx1"/>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r>
              <a:rPr lang="en-US" sz="1800" b="1" dirty="0">
                <a:solidFill>
                  <a:srgbClr val="000000"/>
                </a:solidFill>
                <a:latin typeface="Arial"/>
                <a:cs typeface="Arial"/>
              </a:rPr>
              <a:t>Dolutegravir: 2 mg QD</a:t>
            </a:r>
            <a:br>
              <a:rPr lang="en-US" sz="1800" b="1" dirty="0">
                <a:solidFill>
                  <a:srgbClr val="000000"/>
                </a:solidFill>
                <a:latin typeface="Arial"/>
                <a:cs typeface="Arial"/>
              </a:rPr>
            </a:br>
            <a:r>
              <a:rPr lang="en-US" sz="1400" dirty="0">
                <a:solidFill>
                  <a:srgbClr val="000000"/>
                </a:solidFill>
                <a:latin typeface="Arial"/>
                <a:cs typeface="Arial"/>
              </a:rPr>
              <a:t>(n = 9)</a:t>
            </a:r>
          </a:p>
        </p:txBody>
      </p:sp>
      <p:sp>
        <p:nvSpPr>
          <p:cNvPr id="33" name="Rectangle 7"/>
          <p:cNvSpPr>
            <a:spLocks noChangeArrowheads="1"/>
          </p:cNvSpPr>
          <p:nvPr/>
        </p:nvSpPr>
        <p:spPr bwMode="ltGray">
          <a:xfrm>
            <a:off x="5894155" y="2967320"/>
            <a:ext cx="2990088" cy="777240"/>
          </a:xfrm>
          <a:prstGeom prst="rect">
            <a:avLst/>
          </a:prstGeom>
          <a:solidFill>
            <a:schemeClr val="accent5">
              <a:lumMod val="20000"/>
              <a:lumOff val="80000"/>
            </a:schemeClr>
          </a:solidFill>
          <a:ln w="19050" cap="flat" cmpd="sng" algn="ctr">
            <a:solidFill>
              <a:schemeClr val="tx1"/>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r>
              <a:rPr lang="en-US" sz="1800" b="1" dirty="0">
                <a:solidFill>
                  <a:srgbClr val="000000"/>
                </a:solidFill>
                <a:latin typeface="Arial"/>
                <a:cs typeface="Arial"/>
              </a:rPr>
              <a:t>Dolutegravir: 10 mg QD</a:t>
            </a:r>
          </a:p>
          <a:p>
            <a:pPr algn="ctr"/>
            <a:r>
              <a:rPr lang="en-US" sz="1400" dirty="0">
                <a:solidFill>
                  <a:srgbClr val="000000"/>
                </a:solidFill>
                <a:latin typeface="Arial"/>
                <a:cs typeface="Arial"/>
              </a:rPr>
              <a:t>(n = 9)</a:t>
            </a:r>
          </a:p>
        </p:txBody>
      </p:sp>
      <p:sp>
        <p:nvSpPr>
          <p:cNvPr id="3" name="TextBox 2"/>
          <p:cNvSpPr txBox="1">
            <a:spLocks/>
          </p:cNvSpPr>
          <p:nvPr/>
        </p:nvSpPr>
        <p:spPr>
          <a:xfrm>
            <a:off x="5894155" y="3881720"/>
            <a:ext cx="2990088" cy="777240"/>
          </a:xfrm>
          <a:prstGeom prst="rect">
            <a:avLst/>
          </a:prstGeom>
          <a:solidFill>
            <a:schemeClr val="accent2">
              <a:lumMod val="20000"/>
              <a:lumOff val="80000"/>
            </a:schemeClr>
          </a:solidFill>
          <a:ln w="19050" cmpd="sng">
            <a:solidFill>
              <a:schemeClr val="tx1"/>
            </a:solidFill>
          </a:ln>
        </p:spPr>
        <p:txBody>
          <a:bodyPr wrap="square" rtlCol="0" anchor="ctr" anchorCtr="1">
            <a:spAutoFit/>
          </a:bodyPr>
          <a:lstStyle/>
          <a:p>
            <a:pPr algn="ctr"/>
            <a:r>
              <a:rPr lang="en-US" sz="1800" b="1" dirty="0">
                <a:latin typeface="Arial"/>
              </a:rPr>
              <a:t>Dolutegravir: 50 mg QD </a:t>
            </a:r>
            <a:r>
              <a:rPr lang="en-US" sz="1400" dirty="0">
                <a:latin typeface="Arial"/>
              </a:rPr>
              <a:t>(n=10)</a:t>
            </a:r>
          </a:p>
        </p:txBody>
      </p:sp>
      <p:sp>
        <p:nvSpPr>
          <p:cNvPr id="4" name="TextBox 3"/>
          <p:cNvSpPr txBox="1">
            <a:spLocks/>
          </p:cNvSpPr>
          <p:nvPr/>
        </p:nvSpPr>
        <p:spPr>
          <a:xfrm>
            <a:off x="5894155" y="4796120"/>
            <a:ext cx="2990088" cy="777240"/>
          </a:xfrm>
          <a:prstGeom prst="rect">
            <a:avLst/>
          </a:prstGeom>
          <a:solidFill>
            <a:schemeClr val="accent6">
              <a:lumMod val="20000"/>
              <a:lumOff val="80000"/>
            </a:schemeClr>
          </a:solidFill>
          <a:ln w="19050" cmpd="sng">
            <a:solidFill>
              <a:schemeClr val="tx1"/>
            </a:solidFill>
          </a:ln>
        </p:spPr>
        <p:txBody>
          <a:bodyPr wrap="square" rtlCol="0" anchor="ctr" anchorCtr="1">
            <a:spAutoFit/>
          </a:bodyPr>
          <a:lstStyle/>
          <a:p>
            <a:pPr algn="ctr"/>
            <a:r>
              <a:rPr lang="en-US" sz="1800" b="1" dirty="0">
                <a:latin typeface="Arial"/>
              </a:rPr>
              <a:t>Placebo</a:t>
            </a:r>
            <a:br>
              <a:rPr lang="en-US" dirty="0">
                <a:latin typeface="Arial"/>
              </a:rPr>
            </a:br>
            <a:r>
              <a:rPr lang="en-US" sz="1400" dirty="0">
                <a:latin typeface="Arial"/>
              </a:rPr>
              <a:t>(n=7)</a:t>
            </a:r>
          </a:p>
        </p:txBody>
      </p:sp>
      <p:sp>
        <p:nvSpPr>
          <p:cNvPr id="11" name="Line 11"/>
          <p:cNvSpPr>
            <a:spLocks noChangeShapeType="1"/>
          </p:cNvSpPr>
          <p:nvPr/>
        </p:nvSpPr>
        <p:spPr bwMode="auto">
          <a:xfrm rot="1169337" flipV="1">
            <a:off x="5412836" y="3320391"/>
            <a:ext cx="375729" cy="537128"/>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graphicFrame>
        <p:nvGraphicFramePr>
          <p:cNvPr id="10" name="Group 31"/>
          <p:cNvGraphicFramePr>
            <a:graphicFrameLocks noGrp="1"/>
          </p:cNvGraphicFramePr>
          <p:nvPr>
            <p:extLst>
              <p:ext uri="{D42A27DB-BD31-4B8C-83A1-F6EECF244321}">
                <p14:modId xmlns:p14="http://schemas.microsoft.com/office/powerpoint/2010/main" val="1899664958"/>
              </p:ext>
            </p:extLst>
          </p:nvPr>
        </p:nvGraphicFramePr>
        <p:xfrm>
          <a:off x="410633" y="1600200"/>
          <a:ext cx="4923367" cy="4417139"/>
        </p:xfrm>
        <a:graphic>
          <a:graphicData uri="http://schemas.openxmlformats.org/drawingml/2006/table">
            <a:tbl>
              <a:tblPr>
                <a:effectLst/>
              </a:tblPr>
              <a:tblGrid>
                <a:gridCol w="4923367">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ING111521</a:t>
                      </a:r>
                    </a:p>
                  </a:txBody>
                  <a:tcPr marL="81280" marR="8128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7850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R</a:t>
                      </a:r>
                      <a:r>
                        <a:rPr lang="en-US" sz="1600" dirty="0">
                          <a:solidFill>
                            <a:srgbClr val="000000"/>
                          </a:solidFill>
                          <a:latin typeface="Arial" pitchFamily="22" charset="0"/>
                        </a:rPr>
                        <a:t>andomized,</a:t>
                      </a:r>
                      <a:r>
                        <a:rPr lang="en-US" sz="1600" baseline="0" dirty="0">
                          <a:solidFill>
                            <a:srgbClr val="000000"/>
                          </a:solidFill>
                          <a:latin typeface="Arial" pitchFamily="22" charset="0"/>
                        </a:rPr>
                        <a:t> double-blind, dose- ranging,10-day, phase 2a</a:t>
                      </a:r>
                      <a:r>
                        <a:rPr lang="en-US" sz="1600" dirty="0">
                          <a:solidFill>
                            <a:srgbClr val="000000"/>
                          </a:solidFill>
                          <a:latin typeface="Arial" pitchFamily="22" charset="0"/>
                        </a:rPr>
                        <a:t> study</a:t>
                      </a:r>
                      <a:r>
                        <a:rPr lang="en-US" sz="1600" baseline="0" dirty="0">
                          <a:solidFill>
                            <a:srgbClr val="000000"/>
                          </a:solidFill>
                          <a:latin typeface="Arial" pitchFamily="22" charset="0"/>
                        </a:rPr>
                        <a:t> to evaluate antiviral activity, safety, and pharmacokinetics and pharmacodynamics of dolutegravir in </a:t>
                      </a:r>
                      <a:r>
                        <a:rPr lang="en-US" sz="1600" baseline="0" dirty="0" err="1">
                          <a:solidFill>
                            <a:srgbClr val="000000"/>
                          </a:solidFill>
                          <a:latin typeface="Arial" pitchFamily="22" charset="0"/>
                        </a:rPr>
                        <a:t>pesons</a:t>
                      </a:r>
                      <a:r>
                        <a:rPr lang="en-US" sz="1600" baseline="0" dirty="0">
                          <a:solidFill>
                            <a:srgbClr val="000000"/>
                          </a:solidFill>
                          <a:latin typeface="Arial" pitchFamily="22" charset="0"/>
                        </a:rPr>
                        <a:t> with HIV.</a:t>
                      </a:r>
                      <a:endParaRPr lang="en-US" sz="1600" u="sng" baseline="0" dirty="0">
                        <a:solidFill>
                          <a:srgbClr val="000000"/>
                        </a:solidFill>
                        <a:latin typeface="Arial"/>
                        <a:cs typeface="Arial"/>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35)</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Antiretroviral-naïve and antiretroviral-experienced</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Integrase strand transfer inhibitor-naïve</a:t>
                      </a:r>
                      <a:br>
                        <a:rPr lang="en-US" sz="1600" baseline="0" dirty="0">
                          <a:solidFill>
                            <a:srgbClr val="000000"/>
                          </a:solidFill>
                          <a:latin typeface="Arial" pitchFamily="22" charset="0"/>
                        </a:rPr>
                      </a:br>
                      <a:r>
                        <a:rPr lang="en-US" sz="1600" dirty="0">
                          <a:solidFill>
                            <a:srgbClr val="000000"/>
                          </a:solidFill>
                          <a:latin typeface="Arial" pitchFamily="22" charset="0"/>
                        </a:rPr>
                        <a:t>- Age ≥18 and ≤65 years</a:t>
                      </a:r>
                      <a:br>
                        <a:rPr lang="en-US" sz="1600" dirty="0">
                          <a:solidFill>
                            <a:srgbClr val="000000"/>
                          </a:solidFill>
                          <a:latin typeface="Arial" pitchFamily="22" charset="0"/>
                        </a:rPr>
                      </a:br>
                      <a:r>
                        <a:rPr lang="en-US" sz="1600" dirty="0">
                          <a:solidFill>
                            <a:srgbClr val="000000"/>
                          </a:solidFill>
                          <a:latin typeface="Arial" pitchFamily="22" charset="0"/>
                        </a:rPr>
                        <a:t>- CD4 ≥</a:t>
                      </a:r>
                      <a:r>
                        <a:rPr lang="en-US" sz="1600" u="none" dirty="0">
                          <a:solidFill>
                            <a:srgbClr val="000000"/>
                          </a:solidFill>
                          <a:latin typeface="Arial" pitchFamily="22" charset="0"/>
                        </a:rPr>
                        <a:t>100 cells/mm</a:t>
                      </a:r>
                      <a:r>
                        <a:rPr lang="en-US" sz="1600" u="none" baseline="30000" dirty="0">
                          <a:solidFill>
                            <a:srgbClr val="000000"/>
                          </a:solidFill>
                          <a:latin typeface="Arial" pitchFamily="22" charset="0"/>
                        </a:rPr>
                        <a:t>3</a:t>
                      </a:r>
                      <a:br>
                        <a:rPr lang="en-US" sz="1600" u="none" baseline="30000" dirty="0">
                          <a:solidFill>
                            <a:srgbClr val="000000"/>
                          </a:solidFill>
                          <a:latin typeface="Arial" pitchFamily="22" charset="0"/>
                        </a:rPr>
                      </a:br>
                      <a:r>
                        <a:rPr lang="en-US" sz="1600" dirty="0">
                          <a:solidFill>
                            <a:srgbClr val="000000"/>
                          </a:solidFill>
                          <a:latin typeface="Arial" pitchFamily="22" charset="0"/>
                        </a:rPr>
                        <a:t>- HIV RNA ≥5,000 copies/mL</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No </a:t>
                      </a:r>
                      <a:r>
                        <a:rPr lang="en-US" sz="1600" dirty="0">
                          <a:solidFill>
                            <a:srgbClr val="000000"/>
                          </a:solidFill>
                          <a:latin typeface="Arial" pitchFamily="22" charset="0"/>
                        </a:rPr>
                        <a:t>AIDS</a:t>
                      </a:r>
                      <a:r>
                        <a:rPr lang="en-US" sz="1600" baseline="0" dirty="0">
                          <a:solidFill>
                            <a:srgbClr val="000000"/>
                          </a:solidFill>
                          <a:latin typeface="Arial" pitchFamily="22" charset="0"/>
                        </a:rPr>
                        <a:t> conditions </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Dolutegravir 2, 10, or 50 mg daily, or placebo</a:t>
                      </a:r>
                      <a:endParaRPr lang="en-US" sz="1600" dirty="0">
                        <a:solidFill>
                          <a:srgbClr val="000000"/>
                        </a:solidFill>
                        <a:latin typeface="Arial" pitchFamily="22" charset="0"/>
                      </a:endParaRPr>
                    </a:p>
                  </a:txBody>
                  <a:tcPr marL="81280" marR="8128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16" name="Line 11"/>
          <p:cNvSpPr>
            <a:spLocks noChangeShapeType="1"/>
          </p:cNvSpPr>
          <p:nvPr/>
        </p:nvSpPr>
        <p:spPr bwMode="auto">
          <a:xfrm rot="20430663">
            <a:off x="5412836" y="3736794"/>
            <a:ext cx="375729" cy="537128"/>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7" name="Line 11"/>
          <p:cNvSpPr>
            <a:spLocks noChangeShapeType="1"/>
          </p:cNvSpPr>
          <p:nvPr/>
        </p:nvSpPr>
        <p:spPr bwMode="auto">
          <a:xfrm rot="20430663">
            <a:off x="5501814" y="3884919"/>
            <a:ext cx="197772" cy="1039966"/>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Tree>
    <p:extLst>
      <p:ext uri="{BB962C8B-B14F-4D97-AF65-F5344CB8AC3E}">
        <p14:creationId xmlns:p14="http://schemas.microsoft.com/office/powerpoint/2010/main" val="382445466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Dose-Ranging Monotherapy </a:t>
            </a:r>
            <a:br>
              <a:rPr lang="en-US" sz="28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ING111521 Study: Results</a:t>
            </a:r>
            <a:endParaRPr lang="en-US" sz="2800" dirty="0"/>
          </a:p>
        </p:txBody>
      </p:sp>
      <p:sp>
        <p:nvSpPr>
          <p:cNvPr id="3" name="Text Placeholder 2"/>
          <p:cNvSpPr>
            <a:spLocks noGrp="1"/>
          </p:cNvSpPr>
          <p:nvPr>
            <p:ph type="body" sz="quarter" idx="15"/>
          </p:nvPr>
        </p:nvSpPr>
        <p:spPr/>
        <p:txBody>
          <a:bodyPr/>
          <a:lstStyle/>
          <a:p>
            <a:r>
              <a:rPr lang="en-US" dirty="0">
                <a:latin typeface="Arial" pitchFamily="22" charset="0"/>
              </a:rPr>
              <a:t>Baseline to Day 11: Change in Baseline HIV RNA Level</a:t>
            </a:r>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Min S, et al. AIDS. 2011;25:1737-45.</a:t>
            </a:r>
          </a:p>
        </p:txBody>
      </p:sp>
      <p:graphicFrame>
        <p:nvGraphicFramePr>
          <p:cNvPr id="10" name="Chart 9"/>
          <p:cNvGraphicFramePr>
            <a:graphicFrameLocks/>
          </p:cNvGraphicFramePr>
          <p:nvPr>
            <p:extLst/>
          </p:nvPr>
        </p:nvGraphicFramePr>
        <p:xfrm>
          <a:off x="457200" y="1752600"/>
          <a:ext cx="822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8798349"/>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ea typeface="ＭＳ Ｐゴシック" pitchFamily="22" charset="-128"/>
                <a:cs typeface="ＭＳ Ｐゴシック" pitchFamily="22" charset="-128"/>
              </a:rPr>
              <a:t>Dolutegravir Dose-Ranging Monotherapy </a:t>
            </a:r>
            <a:br>
              <a:rPr lang="en-US" sz="28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ING111521 Study: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Baseline to Day 11: Patients with Suppressed Viral Load at Nadir </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type="body" sz="quarter" idx="16"/>
          </p:nvPr>
        </p:nvSpPr>
        <p:spPr>
          <a:prstGeom prst="rect">
            <a:avLst/>
          </a:prstGeom>
        </p:spPr>
        <p:txBody>
          <a:bodyPr/>
          <a:lstStyle/>
          <a:p>
            <a:r>
              <a:rPr lang="en-US" dirty="0"/>
              <a:t>Source: </a:t>
            </a:r>
            <a:r>
              <a:rPr lang="en-US" dirty="0">
                <a:latin typeface="Arial" pitchFamily="22" charset="0"/>
              </a:rPr>
              <a:t>Min S, et al. AIDS. 2011;25:1737-45.</a:t>
            </a:r>
          </a:p>
        </p:txBody>
      </p:sp>
      <p:grpSp>
        <p:nvGrpSpPr>
          <p:cNvPr id="4" name="Group 3"/>
          <p:cNvGrpSpPr/>
          <p:nvPr/>
        </p:nvGrpSpPr>
        <p:grpSpPr>
          <a:xfrm>
            <a:off x="457200" y="1981200"/>
            <a:ext cx="8229600" cy="4343388"/>
            <a:chOff x="457200" y="1981200"/>
            <a:chExt cx="8229600" cy="4343388"/>
          </a:xfrm>
        </p:grpSpPr>
        <p:graphicFrame>
          <p:nvGraphicFramePr>
            <p:cNvPr id="6" name="Chart 5"/>
            <p:cNvGraphicFramePr>
              <a:graphicFrameLocks/>
            </p:cNvGraphicFramePr>
            <p:nvPr>
              <p:extLst/>
            </p:nvPr>
          </p:nvGraphicFramePr>
          <p:xfrm>
            <a:off x="457200" y="1981200"/>
            <a:ext cx="8229600" cy="43433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133600" y="5102423"/>
              <a:ext cx="822960" cy="307777"/>
            </a:xfrm>
            <a:prstGeom prst="rect">
              <a:avLst/>
            </a:prstGeom>
            <a:noFill/>
          </p:spPr>
          <p:txBody>
            <a:bodyPr wrap="square" rtlCol="0" anchor="ctr">
              <a:spAutoFit/>
            </a:bodyPr>
            <a:lstStyle/>
            <a:p>
              <a:pPr algn="ctr"/>
              <a:r>
                <a:rPr lang="en-US" sz="1400" dirty="0">
                  <a:solidFill>
                    <a:srgbClr val="FFFFFF"/>
                  </a:solidFill>
                  <a:latin typeface="Arial"/>
                </a:rPr>
                <a:t>5/9</a:t>
              </a:r>
            </a:p>
          </p:txBody>
        </p:sp>
        <p:sp>
          <p:nvSpPr>
            <p:cNvPr id="9" name="TextBox 8"/>
            <p:cNvSpPr txBox="1"/>
            <p:nvPr/>
          </p:nvSpPr>
          <p:spPr>
            <a:xfrm>
              <a:off x="3810000" y="5102423"/>
              <a:ext cx="822960" cy="307777"/>
            </a:xfrm>
            <a:prstGeom prst="rect">
              <a:avLst/>
            </a:prstGeom>
            <a:noFill/>
          </p:spPr>
          <p:txBody>
            <a:bodyPr wrap="square" rtlCol="0" anchor="ctr">
              <a:spAutoFit/>
            </a:bodyPr>
            <a:lstStyle/>
            <a:p>
              <a:pPr algn="ctr"/>
              <a:r>
                <a:rPr lang="en-US" sz="1400" dirty="0">
                  <a:solidFill>
                    <a:srgbClr val="FFFFFF"/>
                  </a:solidFill>
                  <a:latin typeface="Arial"/>
                </a:rPr>
                <a:t>5/9</a:t>
              </a:r>
            </a:p>
          </p:txBody>
        </p:sp>
        <p:sp>
          <p:nvSpPr>
            <p:cNvPr id="10" name="TextBox 9"/>
            <p:cNvSpPr txBox="1"/>
            <p:nvPr/>
          </p:nvSpPr>
          <p:spPr>
            <a:xfrm>
              <a:off x="5531760" y="5102423"/>
              <a:ext cx="822960" cy="307777"/>
            </a:xfrm>
            <a:prstGeom prst="rect">
              <a:avLst/>
            </a:prstGeom>
            <a:noFill/>
          </p:spPr>
          <p:txBody>
            <a:bodyPr wrap="square" rtlCol="0" anchor="ctr">
              <a:spAutoFit/>
            </a:bodyPr>
            <a:lstStyle/>
            <a:p>
              <a:pPr algn="ctr"/>
              <a:r>
                <a:rPr lang="en-US" sz="1400" dirty="0">
                  <a:solidFill>
                    <a:srgbClr val="FFFFFF"/>
                  </a:solidFill>
                  <a:latin typeface="Arial"/>
                </a:rPr>
                <a:t>9/10</a:t>
              </a:r>
            </a:p>
          </p:txBody>
        </p:sp>
        <p:sp>
          <p:nvSpPr>
            <p:cNvPr id="11" name="TextBox 10"/>
            <p:cNvSpPr txBox="1"/>
            <p:nvPr/>
          </p:nvSpPr>
          <p:spPr>
            <a:xfrm>
              <a:off x="7391400" y="5070979"/>
              <a:ext cx="630936" cy="307777"/>
            </a:xfrm>
            <a:prstGeom prst="rect">
              <a:avLst/>
            </a:prstGeom>
            <a:solidFill>
              <a:schemeClr val="bg1">
                <a:alpha val="50000"/>
              </a:schemeClr>
            </a:solidFill>
          </p:spPr>
          <p:txBody>
            <a:bodyPr wrap="square" rtlCol="0" anchor="ctr">
              <a:spAutoFit/>
            </a:bodyPr>
            <a:lstStyle/>
            <a:p>
              <a:pPr algn="ctr"/>
              <a:r>
                <a:rPr lang="en-US" sz="1400" dirty="0">
                  <a:latin typeface="Arial"/>
                </a:rPr>
                <a:t>0/7</a:t>
              </a:r>
            </a:p>
          </p:txBody>
        </p:sp>
      </p:grpSp>
    </p:spTree>
    <p:extLst>
      <p:ext uri="{BB962C8B-B14F-4D97-AF65-F5344CB8AC3E}">
        <p14:creationId xmlns:p14="http://schemas.microsoft.com/office/powerpoint/2010/main" val="264659160"/>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Dose-Ranging Monotherapy </a:t>
            </a:r>
            <a:br>
              <a:rPr lang="en-US" sz="28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ING111521 Study: Conclusion</a:t>
            </a:r>
            <a:endParaRPr lang="en-US" sz="2800" dirty="0"/>
          </a:p>
        </p:txBody>
      </p:sp>
      <p:sp>
        <p:nvSpPr>
          <p:cNvPr id="9" name="Content Placeholder 8"/>
          <p:cNvSpPr>
            <a:spLocks noGrp="1"/>
          </p:cNvSpPr>
          <p:nvPr>
            <p:ph type="body" sz="quarter" idx="14"/>
          </p:nvPr>
        </p:nvSpPr>
        <p:spPr/>
        <p:txBody>
          <a:bodyPr/>
          <a:lstStyle/>
          <a:p>
            <a:r>
              <a:rPr lang="en-US" dirty="0"/>
              <a:t>Source: </a:t>
            </a:r>
            <a:r>
              <a:rPr lang="en-US" dirty="0">
                <a:latin typeface="Arial" pitchFamily="22" charset="0"/>
              </a:rPr>
              <a:t>Min S, et al. AIDS. 2011;25:1737-45.</a:t>
            </a:r>
          </a:p>
        </p:txBody>
      </p:sp>
      <p:graphicFrame>
        <p:nvGraphicFramePr>
          <p:cNvPr id="6" name="Table 5"/>
          <p:cNvGraphicFramePr>
            <a:graphicFrameLocks noGrp="1"/>
          </p:cNvGraphicFramePr>
          <p:nvPr>
            <p:extLst/>
          </p:nvPr>
        </p:nvGraphicFramePr>
        <p:xfrm>
          <a:off x="0" y="2428241"/>
          <a:ext cx="9144000" cy="2353945"/>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200"/>
                        </a:lnSpc>
                      </a:pPr>
                      <a:r>
                        <a:rPr lang="en-US" sz="2000" b="1" i="0" dirty="0">
                          <a:solidFill>
                            <a:srgbClr val="800000"/>
                          </a:solidFill>
                          <a:latin typeface="Arial"/>
                          <a:cs typeface="Arial"/>
                        </a:rPr>
                        <a:t>Conclusion</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i="0" u="none" strike="noStrike" kern="1200" baseline="0" dirty="0">
                          <a:solidFill>
                            <a:srgbClr val="000000"/>
                          </a:solidFill>
                          <a:latin typeface="Arial"/>
                          <a:ea typeface="+mn-ea"/>
                          <a:cs typeface="Arial"/>
                        </a:rPr>
                        <a:t>Dolutegravir demonstrated potent antiviral activity, good short-term tolerability, low pharmacokinetic variability, and a predictable pharmacokinetics/pharmacodynamics relationship, which support once daily dosing without a pharmacokinetic booster in integrase-naive patients in future studies</a:t>
                      </a:r>
                      <a:r>
                        <a:rPr lang="en-US" sz="2000" b="0" dirty="0">
                          <a:solidFill>
                            <a:srgbClr val="000000"/>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1107726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Arial" pitchFamily="-108" charset="0"/>
                <a:ea typeface="ＭＳ Ｐゴシック" pitchFamily="-108" charset="-128"/>
                <a:cs typeface="ＭＳ Ｐゴシック" pitchFamily="-108" charset="-128"/>
              </a:rPr>
              <a:t>Dolutegravir</a:t>
            </a:r>
            <a:endParaRPr lang="en-US" dirty="0"/>
          </a:p>
        </p:txBody>
      </p:sp>
      <p:sp>
        <p:nvSpPr>
          <p:cNvPr id="9" name="Content Placeholder 8"/>
          <p:cNvSpPr>
            <a:spLocks noGrp="1"/>
          </p:cNvSpPr>
          <p:nvPr>
            <p:ph type="body" sz="quarter" idx="14"/>
          </p:nvPr>
        </p:nvSpPr>
        <p:spPr/>
        <p:txBody>
          <a:bodyPr/>
          <a:lstStyle/>
          <a:p>
            <a:r>
              <a:rPr lang="en-US" dirty="0"/>
              <a:t>Source: </a:t>
            </a:r>
            <a:r>
              <a:rPr lang="en-US" dirty="0" err="1"/>
              <a:t>Dolutegravir</a:t>
            </a:r>
            <a:r>
              <a:rPr lang="en-US" dirty="0"/>
              <a:t> Prescribing Information</a:t>
            </a:r>
          </a:p>
        </p:txBody>
      </p:sp>
      <p:graphicFrame>
        <p:nvGraphicFramePr>
          <p:cNvPr id="5" name="Group 76"/>
          <p:cNvGraphicFramePr>
            <a:graphicFrameLocks noGrp="1"/>
          </p:cNvGraphicFramePr>
          <p:nvPr>
            <p:extLst>
              <p:ext uri="{D42A27DB-BD31-4B8C-83A1-F6EECF244321}">
                <p14:modId xmlns:p14="http://schemas.microsoft.com/office/powerpoint/2010/main" val="451815319"/>
              </p:ext>
            </p:extLst>
          </p:nvPr>
        </p:nvGraphicFramePr>
        <p:xfrm>
          <a:off x="457200" y="1446465"/>
          <a:ext cx="8229600" cy="4677171"/>
        </p:xfrm>
        <a:graphic>
          <a:graphicData uri="http://schemas.openxmlformats.org/drawingml/2006/table">
            <a:tbl>
              <a:tblPr/>
              <a:tblGrid>
                <a:gridCol w="5638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40377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1" i="0" u="none" strike="noStrike" cap="none" normalizeH="0" baseline="0" dirty="0">
                          <a:ln>
                            <a:noFill/>
                          </a:ln>
                          <a:solidFill>
                            <a:srgbClr val="FFFFFF"/>
                          </a:solidFill>
                          <a:effectLst/>
                          <a:latin typeface="Arial"/>
                          <a:ea typeface="MS PGothic" pitchFamily="34" charset="-128"/>
                          <a:cs typeface="Arial"/>
                        </a:rPr>
                        <a:t>Recommended </a:t>
                      </a:r>
                      <a:r>
                        <a:rPr kumimoji="0" lang="en-US" altLang="ja-JP" sz="1800" b="1" i="0" u="none" strike="noStrike" cap="none" normalizeH="0" baseline="0" dirty="0" err="1">
                          <a:ln>
                            <a:noFill/>
                          </a:ln>
                          <a:solidFill>
                            <a:srgbClr val="FFFFFF"/>
                          </a:solidFill>
                          <a:effectLst/>
                          <a:latin typeface="Arial"/>
                          <a:ea typeface="MS PGothic" pitchFamily="34" charset="-128"/>
                          <a:cs typeface="Arial"/>
                        </a:rPr>
                        <a:t>Dolutegravir</a:t>
                      </a:r>
                      <a:r>
                        <a:rPr kumimoji="0" lang="en-US" altLang="ja-JP" sz="1800" b="1" i="0" u="none" strike="noStrike" cap="none" normalizeH="0" baseline="0" dirty="0">
                          <a:ln>
                            <a:noFill/>
                          </a:ln>
                          <a:solidFill>
                            <a:srgbClr val="FFFFFF"/>
                          </a:solidFill>
                          <a:effectLst/>
                          <a:latin typeface="Arial"/>
                          <a:ea typeface="MS PGothic" pitchFamily="34" charset="-128"/>
                          <a:cs typeface="Arial"/>
                        </a:rPr>
                        <a:t> Dosing</a:t>
                      </a:r>
                    </a:p>
                  </a:txBody>
                  <a:tcPr marL="182880" marR="9144" marT="27432" marB="2743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800" b="1" i="0" u="none" strike="noStrike" cap="none" normalizeH="0" baseline="0" dirty="0">
                        <a:ln>
                          <a:noFill/>
                        </a:ln>
                        <a:solidFill>
                          <a:schemeClr val="bg1"/>
                        </a:solidFill>
                        <a:effectLst/>
                        <a:latin typeface="Arial"/>
                        <a:ea typeface="MS PGothic" pitchFamily="34" charset="-128"/>
                        <a:cs typeface="Arial"/>
                      </a:endParaRPr>
                    </a:p>
                  </a:txBody>
                  <a:tcPr marL="9144" marR="9144" marT="27432" marB="27432"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0"/>
                  </a:ext>
                </a:extLst>
              </a:tr>
              <a:tr h="43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800" b="1" i="0" u="none" strike="noStrike" cap="none" normalizeH="0" baseline="0" dirty="0">
                          <a:ln>
                            <a:noFill/>
                          </a:ln>
                          <a:solidFill>
                            <a:srgbClr val="FFFFFF"/>
                          </a:solidFill>
                          <a:effectLst/>
                          <a:latin typeface="Arial"/>
                          <a:ea typeface="MS PGothic" pitchFamily="34" charset="-128"/>
                          <a:cs typeface="Arial"/>
                        </a:rPr>
                        <a:t>Adult Population</a:t>
                      </a:r>
                    </a:p>
                  </a:txBody>
                  <a:tcPr marL="182880" marR="9144" marT="27432" marB="2743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32649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1" i="0" u="none" strike="noStrike" cap="none" normalizeH="0" baseline="0" dirty="0">
                          <a:ln>
                            <a:noFill/>
                          </a:ln>
                          <a:solidFill>
                            <a:schemeClr val="bg1"/>
                          </a:solidFill>
                          <a:effectLst/>
                          <a:latin typeface="Arial"/>
                          <a:ea typeface="MS PGothic" pitchFamily="34" charset="-128"/>
                          <a:cs typeface="Arial"/>
                        </a:rPr>
                        <a:t>Recommended Dose</a:t>
                      </a:r>
                    </a:p>
                  </a:txBody>
                  <a:tcPr marL="9144" marR="9144" marT="27432" marB="2743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326496"/>
                    </a:solidFill>
                  </a:tcPr>
                </a:tc>
                <a:extLst>
                  <a:ext uri="{0D108BD9-81ED-4DB2-BD59-A6C34878D82A}">
                    <a16:rowId xmlns:a16="http://schemas.microsoft.com/office/drawing/2014/main" val="10001"/>
                  </a:ext>
                </a:extLst>
              </a:tr>
              <a:tr h="9281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a:solidFill>
                            <a:schemeClr val="tx1"/>
                          </a:solidFill>
                          <a:latin typeface="Arial"/>
                          <a:ea typeface="+mn-ea"/>
                          <a:cs typeface="Arial"/>
                        </a:rPr>
                        <a:t>Treatment-naïve </a:t>
                      </a:r>
                      <a:br>
                        <a:rPr lang="en-US" sz="1800" kern="1200" dirty="0">
                          <a:solidFill>
                            <a:schemeClr val="tx1"/>
                          </a:solidFill>
                          <a:latin typeface="Arial"/>
                          <a:ea typeface="+mn-ea"/>
                          <a:cs typeface="Arial"/>
                        </a:rPr>
                      </a:br>
                      <a:r>
                        <a:rPr lang="en-US" sz="1800" kern="1200" dirty="0">
                          <a:solidFill>
                            <a:schemeClr val="tx1"/>
                          </a:solidFill>
                          <a:latin typeface="Arial"/>
                          <a:ea typeface="+mn-ea"/>
                          <a:cs typeface="Arial"/>
                        </a:rPr>
                        <a:t>  </a:t>
                      </a:r>
                      <a:r>
                        <a:rPr lang="en-US" sz="1800" i="1" kern="1200" dirty="0">
                          <a:solidFill>
                            <a:schemeClr val="tx1"/>
                          </a:solidFill>
                          <a:latin typeface="Arial"/>
                          <a:ea typeface="+mn-ea"/>
                          <a:cs typeface="Arial"/>
                        </a:rPr>
                        <a:t>or</a:t>
                      </a:r>
                      <a:r>
                        <a:rPr lang="en-US" sz="1800" kern="1200" dirty="0">
                          <a:solidFill>
                            <a:schemeClr val="tx1"/>
                          </a:solidFill>
                          <a:latin typeface="Arial"/>
                          <a:ea typeface="+mn-ea"/>
                          <a:cs typeface="Arial"/>
                        </a:rPr>
                        <a:t> </a:t>
                      </a:r>
                      <a:br>
                        <a:rPr lang="en-US" sz="1800" kern="1200" dirty="0">
                          <a:solidFill>
                            <a:schemeClr val="tx1"/>
                          </a:solidFill>
                          <a:latin typeface="Arial"/>
                          <a:ea typeface="+mn-ea"/>
                          <a:cs typeface="Arial"/>
                        </a:rPr>
                      </a:br>
                      <a:r>
                        <a:rPr lang="en-US" sz="1800" kern="1200" dirty="0">
                          <a:solidFill>
                            <a:schemeClr val="tx1"/>
                          </a:solidFill>
                          <a:latin typeface="Arial"/>
                          <a:ea typeface="+mn-ea"/>
                          <a:cs typeface="Arial"/>
                        </a:rPr>
                        <a:t>Treatment-experienced INSTI-naïve</a:t>
                      </a:r>
                      <a:endParaRPr kumimoji="0" lang="en-US" altLang="ja-JP" sz="1800" b="0" i="0" u="none" strike="noStrike" cap="none" normalizeH="0" baseline="0" dirty="0">
                        <a:ln>
                          <a:noFill/>
                        </a:ln>
                        <a:solidFill>
                          <a:srgbClr val="000000"/>
                        </a:solidFill>
                        <a:effectLst/>
                        <a:latin typeface="Arial"/>
                        <a:ea typeface="MS PGothic" pitchFamily="34" charset="-128"/>
                        <a:cs typeface="Arial"/>
                      </a:endParaRPr>
                    </a:p>
                  </a:txBody>
                  <a:tcPr marL="182880" marR="9144" marT="27432" marB="2743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Arial"/>
                          <a:ea typeface="MS PGothic" pitchFamily="34" charset="-128"/>
                          <a:cs typeface="Arial"/>
                        </a:rPr>
                        <a:t>50 mg once daily</a:t>
                      </a:r>
                    </a:p>
                  </a:txBody>
                  <a:tcPr marL="9144" marR="9144" marT="27432" marB="2743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50821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kern="1200" dirty="0" err="1">
                          <a:solidFill>
                            <a:schemeClr val="tx1"/>
                          </a:solidFill>
                          <a:latin typeface="Arial"/>
                          <a:ea typeface="+mn-ea"/>
                          <a:cs typeface="Arial"/>
                        </a:rPr>
                        <a:t>Coadministered</a:t>
                      </a:r>
                      <a:r>
                        <a:rPr lang="en-US" sz="1800" kern="1200" dirty="0">
                          <a:solidFill>
                            <a:schemeClr val="tx1"/>
                          </a:solidFill>
                          <a:latin typeface="Arial"/>
                          <a:ea typeface="+mn-ea"/>
                          <a:cs typeface="Arial"/>
                        </a:rPr>
                        <a:t> with potent UGT1A/CYP3A inducer:   </a:t>
                      </a:r>
                      <a:br>
                        <a:rPr lang="en-US" sz="1800" kern="1200" dirty="0">
                          <a:solidFill>
                            <a:schemeClr val="tx1"/>
                          </a:solidFill>
                          <a:latin typeface="Arial"/>
                          <a:ea typeface="+mn-ea"/>
                          <a:cs typeface="Arial"/>
                        </a:rPr>
                      </a:br>
                      <a:r>
                        <a:rPr lang="en-US" sz="1800" kern="1200" baseline="0" dirty="0">
                          <a:solidFill>
                            <a:schemeClr val="tx1"/>
                          </a:solidFill>
                          <a:latin typeface="Arial"/>
                          <a:ea typeface="+mn-ea"/>
                          <a:cs typeface="Arial"/>
                        </a:rPr>
                        <a:t>   </a:t>
                      </a:r>
                      <a:r>
                        <a:rPr lang="en-US" sz="1800" kern="1200" dirty="0">
                          <a:solidFill>
                            <a:schemeClr val="tx1"/>
                          </a:solidFill>
                          <a:latin typeface="Arial"/>
                          <a:ea typeface="+mn-ea"/>
                          <a:cs typeface="Arial"/>
                        </a:rPr>
                        <a:t>Efavirenz</a:t>
                      </a:r>
                      <a:br>
                        <a:rPr lang="en-US" sz="1800" kern="1200" dirty="0">
                          <a:solidFill>
                            <a:schemeClr val="tx1"/>
                          </a:solidFill>
                          <a:latin typeface="Arial"/>
                          <a:ea typeface="+mn-ea"/>
                          <a:cs typeface="Arial"/>
                        </a:rPr>
                      </a:br>
                      <a:r>
                        <a:rPr lang="en-US" sz="1800" kern="1200" baseline="0" dirty="0">
                          <a:solidFill>
                            <a:schemeClr val="tx1"/>
                          </a:solidFill>
                          <a:latin typeface="Arial"/>
                          <a:ea typeface="+mn-ea"/>
                          <a:cs typeface="Arial"/>
                        </a:rPr>
                        <a:t>   </a:t>
                      </a:r>
                      <a:r>
                        <a:rPr lang="en-US" sz="1800" kern="1200" dirty="0">
                          <a:solidFill>
                            <a:schemeClr val="tx1"/>
                          </a:solidFill>
                          <a:latin typeface="Arial"/>
                          <a:ea typeface="+mn-ea"/>
                          <a:cs typeface="Arial"/>
                        </a:rPr>
                        <a:t>Fosamprenavir/ritonavir</a:t>
                      </a:r>
                      <a:br>
                        <a:rPr lang="en-US" sz="1800" kern="1200" dirty="0">
                          <a:solidFill>
                            <a:schemeClr val="tx1"/>
                          </a:solidFill>
                          <a:latin typeface="Arial"/>
                          <a:ea typeface="+mn-ea"/>
                          <a:cs typeface="Arial"/>
                        </a:rPr>
                      </a:br>
                      <a:r>
                        <a:rPr lang="en-US" sz="1800" kern="1200" baseline="0" dirty="0">
                          <a:solidFill>
                            <a:schemeClr val="tx1"/>
                          </a:solidFill>
                          <a:latin typeface="Arial"/>
                          <a:ea typeface="+mn-ea"/>
                          <a:cs typeface="Arial"/>
                        </a:rPr>
                        <a:t>   </a:t>
                      </a:r>
                      <a:r>
                        <a:rPr lang="en-US" sz="1800" kern="1200" dirty="0">
                          <a:solidFill>
                            <a:schemeClr val="tx1"/>
                          </a:solidFill>
                          <a:latin typeface="Arial"/>
                          <a:ea typeface="+mn-ea"/>
                          <a:cs typeface="Arial"/>
                        </a:rPr>
                        <a:t>Tipranavir/ritonavir</a:t>
                      </a:r>
                      <a:br>
                        <a:rPr lang="en-US" sz="1800" kern="1200" dirty="0">
                          <a:solidFill>
                            <a:schemeClr val="tx1"/>
                          </a:solidFill>
                          <a:latin typeface="Arial"/>
                          <a:ea typeface="+mn-ea"/>
                          <a:cs typeface="Arial"/>
                        </a:rPr>
                      </a:br>
                      <a:r>
                        <a:rPr lang="en-US" sz="1800" kern="1200" baseline="0" dirty="0">
                          <a:solidFill>
                            <a:schemeClr val="tx1"/>
                          </a:solidFill>
                          <a:latin typeface="Arial"/>
                          <a:ea typeface="+mn-ea"/>
                          <a:cs typeface="Arial"/>
                        </a:rPr>
                        <a:t>   </a:t>
                      </a:r>
                      <a:r>
                        <a:rPr lang="en-US" sz="1800" kern="1200" dirty="0">
                          <a:solidFill>
                            <a:schemeClr val="tx1"/>
                          </a:solidFill>
                          <a:latin typeface="Arial"/>
                          <a:ea typeface="+mn-ea"/>
                          <a:cs typeface="Arial"/>
                        </a:rPr>
                        <a:t>Rifampin</a:t>
                      </a:r>
                      <a:endParaRPr kumimoji="0" lang="en-US" altLang="ja-JP" sz="1800" b="0" i="0" u="none" strike="noStrike" cap="none" normalizeH="0" baseline="0" dirty="0">
                        <a:ln>
                          <a:noFill/>
                        </a:ln>
                        <a:solidFill>
                          <a:srgbClr val="000000"/>
                        </a:solidFill>
                        <a:effectLst/>
                        <a:latin typeface="Arial"/>
                        <a:ea typeface="MS PGothic" pitchFamily="34" charset="-128"/>
                        <a:cs typeface="Arial"/>
                      </a:endParaRPr>
                    </a:p>
                  </a:txBody>
                  <a:tcPr marL="182880" marR="9144" marT="27432" marB="2743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1E3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Arial"/>
                          <a:ea typeface="MS PGothic" pitchFamily="34" charset="-128"/>
                          <a:cs typeface="Arial"/>
                        </a:rPr>
                        <a:t>50 mg twice daily</a:t>
                      </a:r>
                    </a:p>
                  </a:txBody>
                  <a:tcPr marL="9144" marR="9144" marT="27432" marB="2743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1E3EE"/>
                    </a:solidFill>
                  </a:tcPr>
                </a:tc>
                <a:extLst>
                  <a:ext uri="{0D108BD9-81ED-4DB2-BD59-A6C34878D82A}">
                    <a16:rowId xmlns:a16="http://schemas.microsoft.com/office/drawing/2014/main" val="10003"/>
                  </a:ext>
                </a:extLst>
              </a:tr>
              <a:tr h="9281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a:solidFill>
                            <a:schemeClr val="tx1"/>
                          </a:solidFill>
                          <a:latin typeface="Arial"/>
                          <a:ea typeface="+mn-ea"/>
                          <a:cs typeface="Arial"/>
                        </a:rPr>
                        <a:t>INSTI-experienced with certain INSTI</a:t>
                      </a:r>
                      <a:r>
                        <a:rPr lang="en-US" sz="1800" kern="1200" baseline="0" dirty="0">
                          <a:solidFill>
                            <a:schemeClr val="tx1"/>
                          </a:solidFill>
                          <a:latin typeface="Arial"/>
                          <a:ea typeface="+mn-ea"/>
                          <a:cs typeface="Arial"/>
                        </a:rPr>
                        <a:t> mutations*</a:t>
                      </a:r>
                      <a:br>
                        <a:rPr lang="en-US" sz="1800" kern="1200" dirty="0">
                          <a:solidFill>
                            <a:schemeClr val="tx1"/>
                          </a:solidFill>
                          <a:latin typeface="Arial"/>
                          <a:ea typeface="+mn-ea"/>
                          <a:cs typeface="Arial"/>
                        </a:rPr>
                      </a:br>
                      <a:r>
                        <a:rPr lang="en-US" sz="1800" kern="1200" dirty="0">
                          <a:solidFill>
                            <a:schemeClr val="tx1"/>
                          </a:solidFill>
                          <a:latin typeface="Arial"/>
                          <a:ea typeface="+mn-ea"/>
                          <a:cs typeface="Arial"/>
                        </a:rPr>
                        <a:t>  </a:t>
                      </a:r>
                      <a:r>
                        <a:rPr lang="en-US" sz="1800" i="1" kern="1200" dirty="0">
                          <a:solidFill>
                            <a:schemeClr val="tx1"/>
                          </a:solidFill>
                          <a:latin typeface="Arial"/>
                          <a:ea typeface="+mn-ea"/>
                          <a:cs typeface="Arial"/>
                        </a:rPr>
                        <a:t>or</a:t>
                      </a:r>
                      <a:r>
                        <a:rPr lang="en-US" sz="1800" kern="1200" dirty="0">
                          <a:solidFill>
                            <a:schemeClr val="tx1"/>
                          </a:solidFill>
                          <a:latin typeface="Arial"/>
                          <a:ea typeface="+mn-ea"/>
                          <a:cs typeface="Arial"/>
                        </a:rPr>
                        <a:t> </a:t>
                      </a:r>
                      <a:br>
                        <a:rPr lang="en-US" sz="1800" kern="1200" dirty="0">
                          <a:solidFill>
                            <a:schemeClr val="tx1"/>
                          </a:solidFill>
                          <a:latin typeface="Arial"/>
                          <a:ea typeface="+mn-ea"/>
                          <a:cs typeface="Arial"/>
                        </a:rPr>
                      </a:br>
                      <a:r>
                        <a:rPr lang="en-US" sz="1800" kern="1200" dirty="0">
                          <a:solidFill>
                            <a:schemeClr val="tx1"/>
                          </a:solidFill>
                          <a:latin typeface="Arial"/>
                          <a:ea typeface="+mn-ea"/>
                          <a:cs typeface="Arial"/>
                        </a:rPr>
                        <a:t>Clinically suspected INSTI resistance</a:t>
                      </a:r>
                      <a:endParaRPr kumimoji="0" lang="en-US" altLang="ja-JP" sz="1800" b="0" i="0" u="none" strike="noStrike" cap="none" normalizeH="0" baseline="0" dirty="0">
                        <a:ln>
                          <a:noFill/>
                        </a:ln>
                        <a:solidFill>
                          <a:srgbClr val="000000"/>
                        </a:solidFill>
                        <a:effectLst/>
                        <a:latin typeface="Arial"/>
                        <a:ea typeface="MS PGothic" pitchFamily="34" charset="-128"/>
                        <a:cs typeface="Arial"/>
                      </a:endParaRPr>
                    </a:p>
                  </a:txBody>
                  <a:tcPr marL="182880" marR="9144" marT="27432" marB="2743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800" b="0" i="0" u="none" strike="noStrike" cap="none" normalizeH="0" baseline="0" dirty="0">
                          <a:ln>
                            <a:noFill/>
                          </a:ln>
                          <a:solidFill>
                            <a:srgbClr val="000000"/>
                          </a:solidFill>
                          <a:effectLst/>
                          <a:latin typeface="Arial"/>
                          <a:ea typeface="MS PGothic" pitchFamily="34" charset="-128"/>
                          <a:cs typeface="Arial"/>
                        </a:rPr>
                        <a:t>50 mg twice daily</a:t>
                      </a:r>
                    </a:p>
                  </a:txBody>
                  <a:tcPr marL="9144" marR="9144" marT="27432" marB="2743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47314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mn-lt"/>
                          <a:ea typeface="MS PGothic" pitchFamily="34" charset="-128"/>
                          <a:cs typeface="Arial"/>
                        </a:rPr>
                        <a:t>Poor virologic response </a:t>
                      </a:r>
                      <a:r>
                        <a:rPr kumimoji="0" lang="en-US" altLang="ja-JP" sz="1400" b="0" i="0" u="none" strike="noStrike" cap="none" normalizeH="0" baseline="0" dirty="0">
                          <a:ln>
                            <a:noFill/>
                          </a:ln>
                          <a:solidFill>
                            <a:srgbClr val="000000"/>
                          </a:solidFill>
                          <a:effectLst/>
                          <a:latin typeface="Arial"/>
                          <a:ea typeface="MS PGothic" pitchFamily="34" charset="-128"/>
                          <a:cs typeface="Arial"/>
                        </a:rPr>
                        <a:t>associated with Q148 Substitution plus ≥2 INSTI mutations</a:t>
                      </a:r>
                    </a:p>
                  </a:txBody>
                  <a:tcPr marL="182880" marR="9144" marT="27432" marB="27432"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00000"/>
                        </a:solidFill>
                        <a:effectLst/>
                        <a:latin typeface="Arial"/>
                        <a:ea typeface="MS PGothic" pitchFamily="34" charset="-128"/>
                        <a:cs typeface="Arial"/>
                      </a:endParaRPr>
                    </a:p>
                  </a:txBody>
                  <a:tcPr marL="9144" marR="9144" marT="27432" marB="27432" anchor="ctr" horzOverflow="overflow">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69097430"/>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0" dirty="0"/>
              <a:t>Dolutegravir</a:t>
            </a:r>
            <a:r>
              <a:rPr lang="en-US" sz="2400" b="0" dirty="0">
                <a:ea typeface="ＭＳ Ｐゴシック" pitchFamily="22" charset="-128"/>
                <a:cs typeface="ＭＳ Ｐゴシック" pitchFamily="22" charset="-128"/>
              </a:rPr>
              <a:t> </a:t>
            </a:r>
            <a:r>
              <a:rPr lang="en-US" sz="2400" b="0" dirty="0"/>
              <a:t>in Treatment-Experienced Adolescents </a:t>
            </a:r>
            <a:br>
              <a:rPr lang="en-US" sz="2700" b="0" dirty="0"/>
            </a:br>
            <a:r>
              <a:rPr lang="en-US" dirty="0"/>
              <a:t>IMPAACT P1093</a:t>
            </a:r>
          </a:p>
        </p:txBody>
      </p:sp>
      <p:sp>
        <p:nvSpPr>
          <p:cNvPr id="4" name="Text Placeholder 3">
            <a:extLst>
              <a:ext uri="{FF2B5EF4-FFF2-40B4-BE49-F238E27FC236}">
                <a16:creationId xmlns:a16="http://schemas.microsoft.com/office/drawing/2014/main" id="{310232A0-899C-2747-B255-484E813E379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49808060"/>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400" dirty="0">
                <a:ea typeface="ＭＳ Ｐゴシック" pitchFamily="31" charset="-128"/>
                <a:cs typeface="ＭＳ Ｐゴシック" pitchFamily="31" charset="-128"/>
              </a:rPr>
              <a:t>Dolutegravir in Treatment-Experienced Adolescents</a:t>
            </a:r>
            <a:br>
              <a:rPr lang="en-US" sz="2400" dirty="0">
                <a:ea typeface="ＭＳ Ｐゴシック" pitchFamily="31" charset="-128"/>
                <a:cs typeface="ＭＳ Ｐゴシック" pitchFamily="31" charset="-128"/>
              </a:rPr>
            </a:br>
            <a:r>
              <a:rPr lang="en-US" sz="2800" dirty="0">
                <a:ea typeface="ＭＳ Ｐゴシック" pitchFamily="-108" charset="-128"/>
              </a:rPr>
              <a:t>IMPAACT P1093: Study </a:t>
            </a:r>
            <a:r>
              <a:rPr lang="en-US" sz="2800" dirty="0">
                <a:ea typeface="ＭＳ Ｐゴシック" pitchFamily="22" charset="-128"/>
                <a:cs typeface="ＭＳ Ｐゴシック" pitchFamily="22" charset="-128"/>
              </a:rPr>
              <a:t>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Viani</a:t>
            </a:r>
            <a:r>
              <a:rPr lang="en-US" dirty="0"/>
              <a:t> RM, et al. </a:t>
            </a:r>
            <a:r>
              <a:rPr lang="en-US" dirty="0" err="1"/>
              <a:t>Pediatr</a:t>
            </a:r>
            <a:r>
              <a:rPr lang="en-US" dirty="0"/>
              <a:t> Infect Dis J. 2015;34:1207-13.</a:t>
            </a:r>
          </a:p>
        </p:txBody>
      </p:sp>
      <p:graphicFrame>
        <p:nvGraphicFramePr>
          <p:cNvPr id="30" name="Group 31"/>
          <p:cNvGraphicFramePr>
            <a:graphicFrameLocks noGrp="1"/>
          </p:cNvGraphicFramePr>
          <p:nvPr>
            <p:extLst>
              <p:ext uri="{D42A27DB-BD31-4B8C-83A1-F6EECF244321}">
                <p14:modId xmlns:p14="http://schemas.microsoft.com/office/powerpoint/2010/main" val="2559247755"/>
              </p:ext>
            </p:extLst>
          </p:nvPr>
        </p:nvGraphicFramePr>
        <p:xfrm>
          <a:off x="228600" y="1600200"/>
          <a:ext cx="4191000" cy="4417139"/>
        </p:xfrm>
        <a:graphic>
          <a:graphicData uri="http://schemas.openxmlformats.org/drawingml/2006/table">
            <a:tbl>
              <a:tblPr>
                <a:effectLst/>
              </a:tblPr>
              <a:tblGrid>
                <a:gridCol w="41910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IMPAACT P1093 </a:t>
                      </a:r>
                    </a:p>
                  </a:txBody>
                  <a:tcPr marL="81280" marR="8128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7850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dirty="0">
                          <a:solidFill>
                            <a:srgbClr val="000000"/>
                          </a:solidFill>
                          <a:latin typeface="Arial" pitchFamily="22" charset="0"/>
                        </a:rPr>
                        <a:t>Open-label, non-randomized phase I/II study </a:t>
                      </a:r>
                      <a:r>
                        <a:rPr lang="en-US" sz="1600" baseline="0" dirty="0">
                          <a:solidFill>
                            <a:srgbClr val="000000"/>
                          </a:solidFill>
                          <a:latin typeface="Arial" pitchFamily="22" charset="0"/>
                        </a:rPr>
                        <a:t>treatment-experienced adolescents with HIV</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Inclusion</a:t>
                      </a:r>
                      <a:r>
                        <a:rPr lang="en-US" sz="1600" b="1" u="none" baseline="0" dirty="0">
                          <a:solidFill>
                            <a:srgbClr val="000000"/>
                          </a:solidFill>
                          <a:latin typeface="+mn-lt"/>
                          <a:cs typeface="Arial"/>
                        </a:rPr>
                        <a:t> Criteria (n = 23)</a:t>
                      </a:r>
                      <a:br>
                        <a:rPr lang="en-US" sz="1600" b="1" u="none" baseline="0" dirty="0">
                          <a:solidFill>
                            <a:srgbClr val="000000"/>
                          </a:solidFill>
                          <a:latin typeface="+mn-lt"/>
                          <a:cs typeface="Arial"/>
                        </a:rPr>
                      </a:br>
                      <a:r>
                        <a:rPr lang="en-US" sz="1600" dirty="0">
                          <a:solidFill>
                            <a:srgbClr val="000000"/>
                          </a:solidFill>
                          <a:latin typeface="Arial" pitchFamily="22" charset="0"/>
                        </a:rPr>
                        <a:t>-</a:t>
                      </a:r>
                      <a:r>
                        <a:rPr lang="en-US" sz="1600" baseline="0" dirty="0">
                          <a:solidFill>
                            <a:srgbClr val="000000"/>
                          </a:solidFill>
                          <a:latin typeface="Arial" pitchFamily="22" charset="0"/>
                        </a:rPr>
                        <a:t> Age 12 to &lt;18 years of age </a:t>
                      </a:r>
                      <a:br>
                        <a:rPr lang="en-US" sz="1600" baseline="0" dirty="0">
                          <a:solidFill>
                            <a:srgbClr val="000000"/>
                          </a:solidFill>
                          <a:latin typeface="Arial" pitchFamily="22" charset="0"/>
                        </a:rPr>
                      </a:br>
                      <a:r>
                        <a:rPr lang="en-US" sz="1600" baseline="0" dirty="0">
                          <a:solidFill>
                            <a:srgbClr val="000000"/>
                          </a:solidFill>
                          <a:latin typeface="Arial" pitchFamily="22" charset="0"/>
                        </a:rPr>
                        <a:t>- Antiretroviral-experienced</a:t>
                      </a:r>
                      <a:br>
                        <a:rPr lang="en-US" sz="1600" baseline="0" dirty="0">
                          <a:solidFill>
                            <a:srgbClr val="000000"/>
                          </a:solidFill>
                          <a:latin typeface="Arial" pitchFamily="22" charset="0"/>
                        </a:rPr>
                      </a:br>
                      <a:r>
                        <a:rPr lang="en-US" sz="1600" baseline="0" dirty="0">
                          <a:solidFill>
                            <a:srgbClr val="000000"/>
                          </a:solidFill>
                          <a:latin typeface="Arial" pitchFamily="22" charset="0"/>
                        </a:rPr>
                        <a:t>- Naïve to integrase inhibitors</a:t>
                      </a:r>
                      <a:br>
                        <a:rPr lang="en-US" sz="1600" baseline="0" dirty="0">
                          <a:solidFill>
                            <a:srgbClr val="000000"/>
                          </a:solidFill>
                          <a:latin typeface="Arial" pitchFamily="22" charset="0"/>
                        </a:rPr>
                      </a:br>
                      <a:r>
                        <a:rPr lang="en-US" sz="1600" dirty="0">
                          <a:solidFill>
                            <a:srgbClr val="000000"/>
                          </a:solidFill>
                          <a:latin typeface="Arial" pitchFamily="22" charset="0"/>
                        </a:rPr>
                        <a:t>- HIV RNA</a:t>
                      </a:r>
                      <a:r>
                        <a:rPr lang="en-US" sz="1600" baseline="0" dirty="0">
                          <a:solidFill>
                            <a:srgbClr val="000000"/>
                          </a:solidFill>
                          <a:latin typeface="Arial" pitchFamily="22" charset="0"/>
                        </a:rPr>
                        <a:t> &gt;1,000 copies/mL</a:t>
                      </a:r>
                      <a:br>
                        <a:rPr lang="en-US" sz="1600" baseline="0" dirty="0">
                          <a:solidFill>
                            <a:srgbClr val="000000"/>
                          </a:solidFill>
                          <a:latin typeface="Arial" pitchFamily="22" charset="0"/>
                        </a:rPr>
                      </a:br>
                      <a:r>
                        <a:rPr lang="en-US" sz="1600" baseline="0" dirty="0">
                          <a:solidFill>
                            <a:srgbClr val="000000"/>
                          </a:solidFill>
                          <a:latin typeface="Arial" pitchFamily="22" charset="0"/>
                        </a:rPr>
                        <a:t>- Genotype showing sensitivity to at least</a:t>
                      </a:r>
                      <a:br>
                        <a:rPr lang="en-US" sz="1600" baseline="0" dirty="0">
                          <a:solidFill>
                            <a:srgbClr val="000000"/>
                          </a:solidFill>
                          <a:latin typeface="Arial" pitchFamily="22" charset="0"/>
                        </a:rPr>
                      </a:br>
                      <a:r>
                        <a:rPr lang="en-US" sz="1600" baseline="0" dirty="0">
                          <a:solidFill>
                            <a:srgbClr val="000000"/>
                          </a:solidFill>
                          <a:latin typeface="Arial" pitchFamily="22" charset="0"/>
                        </a:rPr>
                        <a:t>  one other active antiretroviral agent</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Dolutegravir monotherapy, then</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dolutegravir with optimized background</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regimen </a:t>
                      </a:r>
                      <a:r>
                        <a:rPr lang="en-US" sz="1600" baseline="0" dirty="0">
                          <a:solidFill>
                            <a:srgbClr val="000000"/>
                          </a:solidFill>
                          <a:latin typeface="Arial" pitchFamily="22" charset="0"/>
                        </a:rPr>
                        <a:t> </a:t>
                      </a:r>
                      <a:endParaRPr lang="en-US" sz="1600" dirty="0">
                        <a:solidFill>
                          <a:srgbClr val="000000"/>
                        </a:solidFill>
                        <a:latin typeface="Arial" pitchFamily="22" charset="0"/>
                      </a:endParaRPr>
                    </a:p>
                  </a:txBody>
                  <a:tcPr marL="81280" marR="8128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13" name="Rectangle 7"/>
          <p:cNvSpPr>
            <a:spLocks noChangeArrowheads="1"/>
          </p:cNvSpPr>
          <p:nvPr/>
        </p:nvSpPr>
        <p:spPr bwMode="ltGray">
          <a:xfrm>
            <a:off x="4572000" y="2057400"/>
            <a:ext cx="2130553" cy="1091179"/>
          </a:xfrm>
          <a:prstGeom prst="rect">
            <a:avLst/>
          </a:prstGeom>
          <a:solidFill>
            <a:schemeClr val="accent5">
              <a:lumMod val="20000"/>
              <a:lumOff val="80000"/>
            </a:schemeClr>
          </a:solidFill>
          <a:ln w="2540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600" b="1" dirty="0">
                <a:solidFill>
                  <a:srgbClr val="000000"/>
                </a:solidFill>
                <a:latin typeface="Arial"/>
                <a:cs typeface="Arial"/>
              </a:rPr>
              <a:t>Functional </a:t>
            </a:r>
            <a:r>
              <a:rPr lang="en-US" sz="1600" b="1" dirty="0" err="1">
                <a:solidFill>
                  <a:srgbClr val="000000"/>
                </a:solidFill>
                <a:latin typeface="Arial"/>
                <a:cs typeface="Arial"/>
              </a:rPr>
              <a:t>monotherapy</a:t>
            </a:r>
            <a:r>
              <a:rPr lang="en-US" sz="1600" b="1" dirty="0">
                <a:solidFill>
                  <a:srgbClr val="000000"/>
                </a:solidFill>
                <a:latin typeface="Arial"/>
                <a:cs typeface="Arial"/>
              </a:rPr>
              <a:t> or </a:t>
            </a:r>
            <a:r>
              <a:rPr lang="en-US" sz="1600" b="1" dirty="0" err="1">
                <a:solidFill>
                  <a:srgbClr val="000000"/>
                </a:solidFill>
                <a:latin typeface="Arial"/>
                <a:cs typeface="Arial"/>
              </a:rPr>
              <a:t>monotherapy</a:t>
            </a:r>
            <a:r>
              <a:rPr lang="en-US" sz="1600" b="1" dirty="0">
                <a:solidFill>
                  <a:srgbClr val="000000"/>
                </a:solidFill>
                <a:latin typeface="Arial"/>
                <a:cs typeface="Arial"/>
              </a:rPr>
              <a:t> phase</a:t>
            </a:r>
            <a:endParaRPr lang="en-US" sz="1400" dirty="0">
              <a:solidFill>
                <a:srgbClr val="000000"/>
              </a:solidFill>
              <a:latin typeface="Arial"/>
              <a:cs typeface="Arial"/>
            </a:endParaRPr>
          </a:p>
        </p:txBody>
      </p:sp>
      <p:sp>
        <p:nvSpPr>
          <p:cNvPr id="14" name="Line 11"/>
          <p:cNvSpPr>
            <a:spLocks noChangeAspect="1" noChangeShapeType="1"/>
          </p:cNvSpPr>
          <p:nvPr/>
        </p:nvSpPr>
        <p:spPr bwMode="auto">
          <a:xfrm rot="1169337" flipH="1" flipV="1">
            <a:off x="4521993" y="3214827"/>
            <a:ext cx="161722" cy="438130"/>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5" name="Line 11"/>
          <p:cNvSpPr>
            <a:spLocks noChangeAspect="1" noChangeShapeType="1"/>
          </p:cNvSpPr>
          <p:nvPr/>
        </p:nvSpPr>
        <p:spPr bwMode="auto">
          <a:xfrm rot="1169337" flipH="1" flipV="1">
            <a:off x="8752859" y="3191579"/>
            <a:ext cx="166533" cy="451165"/>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6" name="Rectangle 15"/>
          <p:cNvSpPr/>
          <p:nvPr/>
        </p:nvSpPr>
        <p:spPr>
          <a:xfrm>
            <a:off x="7807052" y="3733800"/>
            <a:ext cx="1626043" cy="3596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Week 48</a:t>
            </a:r>
          </a:p>
        </p:txBody>
      </p:sp>
      <p:sp>
        <p:nvSpPr>
          <p:cNvPr id="5" name="TextBox 4"/>
          <p:cNvSpPr txBox="1"/>
          <p:nvPr/>
        </p:nvSpPr>
        <p:spPr>
          <a:xfrm>
            <a:off x="4469730" y="3700046"/>
            <a:ext cx="995503" cy="338554"/>
          </a:xfrm>
          <a:prstGeom prst="rect">
            <a:avLst/>
          </a:prstGeom>
          <a:noFill/>
        </p:spPr>
        <p:txBody>
          <a:bodyPr wrap="square" rtlCol="0">
            <a:spAutoFit/>
          </a:bodyPr>
          <a:lstStyle/>
          <a:p>
            <a:r>
              <a:rPr lang="en-US" sz="1600" dirty="0">
                <a:latin typeface="Arial"/>
              </a:rPr>
              <a:t>Day 1 </a:t>
            </a:r>
          </a:p>
        </p:txBody>
      </p:sp>
      <p:sp>
        <p:nvSpPr>
          <p:cNvPr id="3" name="TextBox 2"/>
          <p:cNvSpPr txBox="1"/>
          <p:nvPr/>
        </p:nvSpPr>
        <p:spPr>
          <a:xfrm>
            <a:off x="4648200" y="5181600"/>
            <a:ext cx="4267200" cy="731520"/>
          </a:xfrm>
          <a:prstGeom prst="rect">
            <a:avLst/>
          </a:prstGeom>
          <a:solidFill>
            <a:srgbClr val="AABFE6">
              <a:alpha val="50000"/>
            </a:srgbClr>
          </a:solidFill>
          <a:ln w="25400">
            <a:solidFill>
              <a:schemeClr val="tx1"/>
            </a:solidFill>
          </a:ln>
        </p:spPr>
        <p:txBody>
          <a:bodyPr wrap="square" rtlCol="0" anchor="ctr" anchorCtr="1">
            <a:spAutoFit/>
          </a:bodyPr>
          <a:lstStyle/>
          <a:p>
            <a:pPr algn="ctr"/>
            <a:r>
              <a:rPr lang="en-US" sz="1600" b="1" dirty="0">
                <a:latin typeface="Arial"/>
              </a:rPr>
              <a:t>DTG and OBR from day 1</a:t>
            </a:r>
          </a:p>
        </p:txBody>
      </p:sp>
      <p:sp>
        <p:nvSpPr>
          <p:cNvPr id="4" name="TextBox 3"/>
          <p:cNvSpPr txBox="1"/>
          <p:nvPr/>
        </p:nvSpPr>
        <p:spPr>
          <a:xfrm>
            <a:off x="6705600" y="2057400"/>
            <a:ext cx="2130552" cy="1088136"/>
          </a:xfrm>
          <a:prstGeom prst="rect">
            <a:avLst/>
          </a:prstGeom>
          <a:solidFill>
            <a:schemeClr val="accent5">
              <a:lumMod val="40000"/>
              <a:lumOff val="60000"/>
            </a:schemeClr>
          </a:solidFill>
          <a:ln w="25400">
            <a:solidFill>
              <a:schemeClr val="tx1"/>
            </a:solidFill>
          </a:ln>
        </p:spPr>
        <p:txBody>
          <a:bodyPr wrap="square" rtlCol="0">
            <a:spAutoFit/>
          </a:bodyPr>
          <a:lstStyle/>
          <a:p>
            <a:pPr algn="ctr"/>
            <a:r>
              <a:rPr lang="en-US" sz="1600" b="1" dirty="0">
                <a:latin typeface="Arial"/>
              </a:rPr>
              <a:t>Optimize therapy continuation phase  48 week </a:t>
            </a:r>
          </a:p>
          <a:p>
            <a:pPr algn="ctr"/>
            <a:r>
              <a:rPr lang="en-US" sz="1600" b="1" dirty="0">
                <a:latin typeface="Arial"/>
              </a:rPr>
              <a:t>DTG + OBR</a:t>
            </a:r>
          </a:p>
        </p:txBody>
      </p:sp>
      <p:sp>
        <p:nvSpPr>
          <p:cNvPr id="12" name="Line 11"/>
          <p:cNvSpPr>
            <a:spLocks noChangeAspect="1" noChangeShapeType="1"/>
          </p:cNvSpPr>
          <p:nvPr/>
        </p:nvSpPr>
        <p:spPr bwMode="auto">
          <a:xfrm rot="1169337" flipH="1" flipV="1">
            <a:off x="6627825" y="3214827"/>
            <a:ext cx="161722" cy="438130"/>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7" name="TextBox 6"/>
          <p:cNvSpPr txBox="1"/>
          <p:nvPr/>
        </p:nvSpPr>
        <p:spPr>
          <a:xfrm>
            <a:off x="5943600" y="3682424"/>
            <a:ext cx="1828800" cy="584776"/>
          </a:xfrm>
          <a:prstGeom prst="rect">
            <a:avLst/>
          </a:prstGeom>
          <a:noFill/>
        </p:spPr>
        <p:txBody>
          <a:bodyPr wrap="square" rtlCol="0">
            <a:spAutoFit/>
          </a:bodyPr>
          <a:lstStyle/>
          <a:p>
            <a:pPr algn="ctr"/>
            <a:r>
              <a:rPr lang="en-US" sz="1600" dirty="0">
                <a:latin typeface="Arial"/>
              </a:rPr>
              <a:t>Day 5-10</a:t>
            </a:r>
          </a:p>
          <a:p>
            <a:pPr algn="ctr"/>
            <a:r>
              <a:rPr lang="en-US" sz="1600" dirty="0">
                <a:latin typeface="Arial"/>
              </a:rPr>
              <a:t>Intensive PK visit</a:t>
            </a:r>
          </a:p>
        </p:txBody>
      </p:sp>
      <p:sp>
        <p:nvSpPr>
          <p:cNvPr id="8" name="TextBox 7"/>
          <p:cNvSpPr txBox="1"/>
          <p:nvPr/>
        </p:nvSpPr>
        <p:spPr>
          <a:xfrm>
            <a:off x="4648200" y="1371600"/>
            <a:ext cx="4114800" cy="584776"/>
          </a:xfrm>
          <a:prstGeom prst="rect">
            <a:avLst/>
          </a:prstGeom>
          <a:noFill/>
        </p:spPr>
        <p:txBody>
          <a:bodyPr wrap="square" rtlCol="0">
            <a:spAutoFit/>
          </a:bodyPr>
          <a:lstStyle/>
          <a:p>
            <a:pPr algn="ctr"/>
            <a:r>
              <a:rPr lang="en-US" sz="1600" b="1" dirty="0">
                <a:latin typeface="Arial"/>
              </a:rPr>
              <a:t>Stage I</a:t>
            </a:r>
          </a:p>
          <a:p>
            <a:pPr algn="ctr"/>
            <a:r>
              <a:rPr lang="en-US" sz="1600" dirty="0">
                <a:latin typeface="Arial"/>
              </a:rPr>
              <a:t>Intensive PK group n=10</a:t>
            </a:r>
          </a:p>
        </p:txBody>
      </p:sp>
      <p:sp>
        <p:nvSpPr>
          <p:cNvPr id="9" name="TextBox 8"/>
          <p:cNvSpPr txBox="1"/>
          <p:nvPr/>
        </p:nvSpPr>
        <p:spPr>
          <a:xfrm>
            <a:off x="4572000" y="4419600"/>
            <a:ext cx="4267200" cy="584776"/>
          </a:xfrm>
          <a:prstGeom prst="rect">
            <a:avLst/>
          </a:prstGeom>
          <a:noFill/>
        </p:spPr>
        <p:txBody>
          <a:bodyPr wrap="square" rtlCol="0">
            <a:spAutoFit/>
          </a:bodyPr>
          <a:lstStyle/>
          <a:p>
            <a:r>
              <a:rPr lang="en-US" sz="1600" b="1" dirty="0">
                <a:latin typeface="Arial"/>
              </a:rPr>
              <a:t>Stage II</a:t>
            </a:r>
            <a:r>
              <a:rPr lang="en-US" sz="1600" dirty="0">
                <a:latin typeface="Arial"/>
              </a:rPr>
              <a:t>: opens after dose/safety criteria met in stage I; n=13</a:t>
            </a:r>
          </a:p>
        </p:txBody>
      </p:sp>
    </p:spTree>
    <p:extLst>
      <p:ext uri="{BB962C8B-B14F-4D97-AF65-F5344CB8AC3E}">
        <p14:creationId xmlns:p14="http://schemas.microsoft.com/office/powerpoint/2010/main" val="2190302485"/>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ea typeface="ＭＳ Ｐゴシック" pitchFamily="31" charset="-128"/>
                <a:cs typeface="ＭＳ Ｐゴシック" pitchFamily="31" charset="-128"/>
              </a:rPr>
              <a:t>Dolutegravir in Treatment-Experienced Adolescents</a:t>
            </a:r>
            <a:br>
              <a:rPr lang="en-US" sz="2400" dirty="0">
                <a:ea typeface="ＭＳ Ｐゴシック" pitchFamily="31" charset="-128"/>
                <a:cs typeface="ＭＳ Ｐゴシック" pitchFamily="31" charset="-128"/>
              </a:rPr>
            </a:br>
            <a:r>
              <a:rPr lang="en-US" sz="2800" dirty="0">
                <a:ea typeface="ＭＳ Ｐゴシック" pitchFamily="-108" charset="-128"/>
              </a:rPr>
              <a:t>IMPAACT P1093: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48</a:t>
            </a:r>
            <a:r>
              <a:rPr lang="en-US" dirty="0">
                <a:solidFill>
                  <a:schemeClr val="bg1"/>
                </a:solidFill>
                <a:latin typeface="Arial" pitchFamily="-110" charset="0"/>
                <a:ea typeface="ＭＳ Ｐゴシック" pitchFamily="-110" charset="-128"/>
                <a:cs typeface="ＭＳ Ｐゴシック" pitchFamily="-110" charset="-128"/>
              </a:rPr>
              <a:t>: Virologic Response </a:t>
            </a:r>
          </a:p>
        </p:txBody>
      </p:sp>
      <p:sp>
        <p:nvSpPr>
          <p:cNvPr id="7" name="Content Placeholder 6"/>
          <p:cNvSpPr>
            <a:spLocks noGrp="1"/>
          </p:cNvSpPr>
          <p:nvPr>
            <p:ph type="body" sz="quarter" idx="16"/>
          </p:nvPr>
        </p:nvSpPr>
        <p:spPr>
          <a:prstGeom prst="rect">
            <a:avLst/>
          </a:prstGeom>
        </p:spPr>
        <p:txBody>
          <a:bodyPr/>
          <a:lstStyle/>
          <a:p>
            <a:r>
              <a:rPr lang="en-US" dirty="0"/>
              <a:t>Source: </a:t>
            </a:r>
            <a:r>
              <a:rPr lang="en-US" dirty="0" err="1"/>
              <a:t>Viani</a:t>
            </a:r>
            <a:r>
              <a:rPr lang="en-US" dirty="0"/>
              <a:t> RM, et al. </a:t>
            </a:r>
            <a:r>
              <a:rPr lang="en-US" dirty="0" err="1"/>
              <a:t>Pediatr</a:t>
            </a:r>
            <a:r>
              <a:rPr lang="en-US" dirty="0"/>
              <a:t> Infect Dis J. 2015;34:1207-13.</a:t>
            </a:r>
          </a:p>
        </p:txBody>
      </p:sp>
      <p:grpSp>
        <p:nvGrpSpPr>
          <p:cNvPr id="3" name="Group 2"/>
          <p:cNvGrpSpPr/>
          <p:nvPr/>
        </p:nvGrpSpPr>
        <p:grpSpPr>
          <a:xfrm>
            <a:off x="457200" y="1828801"/>
            <a:ext cx="8229600" cy="4343388"/>
            <a:chOff x="457200" y="1828801"/>
            <a:chExt cx="8229600" cy="4343388"/>
          </a:xfrm>
        </p:grpSpPr>
        <p:graphicFrame>
          <p:nvGraphicFramePr>
            <p:cNvPr id="6" name="Chart 5"/>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895600" y="4898171"/>
              <a:ext cx="914400" cy="307777"/>
            </a:xfrm>
            <a:prstGeom prst="rect">
              <a:avLst/>
            </a:prstGeom>
            <a:noFill/>
          </p:spPr>
          <p:txBody>
            <a:bodyPr wrap="square" rtlCol="0" anchor="ctr">
              <a:spAutoFit/>
            </a:bodyPr>
            <a:lstStyle/>
            <a:p>
              <a:pPr algn="ctr"/>
              <a:r>
                <a:rPr lang="en-US" sz="1400" dirty="0">
                  <a:solidFill>
                    <a:srgbClr val="FFFFFF"/>
                  </a:solidFill>
                  <a:latin typeface="Arial"/>
                </a:rPr>
                <a:t>17/23</a:t>
              </a:r>
            </a:p>
          </p:txBody>
        </p:sp>
        <p:sp>
          <p:nvSpPr>
            <p:cNvPr id="9" name="TextBox 8"/>
            <p:cNvSpPr txBox="1"/>
            <p:nvPr/>
          </p:nvSpPr>
          <p:spPr>
            <a:xfrm>
              <a:off x="6316440" y="4898171"/>
              <a:ext cx="914400"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FFFFFF"/>
                  </a:solidFill>
                  <a:latin typeface="Arial"/>
                </a:rPr>
                <a:t>14/23</a:t>
              </a:r>
            </a:p>
          </p:txBody>
        </p:sp>
      </p:grpSp>
    </p:spTree>
    <p:extLst>
      <p:ext uri="{BB962C8B-B14F-4D97-AF65-F5344CB8AC3E}">
        <p14:creationId xmlns:p14="http://schemas.microsoft.com/office/powerpoint/2010/main" val="488780667"/>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ea typeface="ＭＳ Ｐゴシック" pitchFamily="31" charset="-128"/>
                <a:cs typeface="ＭＳ Ｐゴシック" pitchFamily="31" charset="-128"/>
              </a:rPr>
              <a:t>Dolutegravir in Treatment-Experienced Adolescents</a:t>
            </a:r>
            <a:br>
              <a:rPr lang="en-US" sz="2400" dirty="0">
                <a:ea typeface="ＭＳ Ｐゴシック" pitchFamily="31" charset="-128"/>
                <a:cs typeface="ＭＳ Ｐゴシック" pitchFamily="31" charset="-128"/>
              </a:rPr>
            </a:br>
            <a:r>
              <a:rPr lang="en-US" sz="2800" dirty="0">
                <a:ea typeface="ＭＳ Ｐゴシック" pitchFamily="-108" charset="-128"/>
              </a:rPr>
              <a:t>IMPAACT P1093: Results </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Patient-Reported Adherence </a:t>
            </a:r>
          </a:p>
        </p:txBody>
      </p:sp>
      <p:sp>
        <p:nvSpPr>
          <p:cNvPr id="7" name="Content Placeholder 6"/>
          <p:cNvSpPr>
            <a:spLocks noGrp="1"/>
          </p:cNvSpPr>
          <p:nvPr>
            <p:ph type="body" sz="quarter" idx="16"/>
          </p:nvPr>
        </p:nvSpPr>
        <p:spPr>
          <a:prstGeom prst="rect">
            <a:avLst/>
          </a:prstGeom>
        </p:spPr>
        <p:txBody>
          <a:bodyPr/>
          <a:lstStyle/>
          <a:p>
            <a:r>
              <a:rPr lang="en-US" dirty="0"/>
              <a:t>Source: </a:t>
            </a:r>
            <a:r>
              <a:rPr lang="en-US" dirty="0" err="1"/>
              <a:t>Viani</a:t>
            </a:r>
            <a:r>
              <a:rPr lang="en-US" dirty="0"/>
              <a:t> RM, et al. </a:t>
            </a:r>
            <a:r>
              <a:rPr lang="en-US" dirty="0" err="1"/>
              <a:t>Pediatr</a:t>
            </a:r>
            <a:r>
              <a:rPr lang="en-US" dirty="0"/>
              <a:t> Infect Dis J. 2015;34:1207-13.</a:t>
            </a:r>
          </a:p>
        </p:txBody>
      </p:sp>
      <p:graphicFrame>
        <p:nvGraphicFramePr>
          <p:cNvPr id="6" name="Chart 5"/>
          <p:cNvGraphicFramePr>
            <a:graphicFrameLocks/>
          </p:cNvGraphicFramePr>
          <p:nvPr>
            <p:extLst/>
          </p:nvPr>
        </p:nvGraphicFramePr>
        <p:xfrm>
          <a:off x="457200" y="1905000"/>
          <a:ext cx="8229600" cy="4343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7883532"/>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31" charset="-128"/>
                <a:cs typeface="ＭＳ Ｐゴシック" pitchFamily="31" charset="-128"/>
              </a:rPr>
              <a:t>Dolutegravir in Treatment-Experienced Adolescents</a:t>
            </a:r>
            <a:br>
              <a:rPr lang="en-US" sz="2400" dirty="0">
                <a:ea typeface="ＭＳ Ｐゴシック" pitchFamily="31" charset="-128"/>
                <a:cs typeface="ＭＳ Ｐゴシック" pitchFamily="31" charset="-128"/>
              </a:rPr>
            </a:br>
            <a:r>
              <a:rPr lang="en-US" sz="2800" dirty="0">
                <a:ea typeface="ＭＳ Ｐゴシック" pitchFamily="-108" charset="-128"/>
              </a:rPr>
              <a:t>IMPAACT P1093: Conclusions</a:t>
            </a:r>
            <a:endParaRPr lang="en-US" sz="2800" dirty="0"/>
          </a:p>
        </p:txBody>
      </p:sp>
      <p:sp>
        <p:nvSpPr>
          <p:cNvPr id="9" name="Content Placeholder 8"/>
          <p:cNvSpPr>
            <a:spLocks noGrp="1"/>
          </p:cNvSpPr>
          <p:nvPr>
            <p:ph type="body" sz="quarter" idx="14"/>
          </p:nvPr>
        </p:nvSpPr>
        <p:spPr/>
        <p:txBody>
          <a:bodyPr/>
          <a:lstStyle/>
          <a:p>
            <a:r>
              <a:rPr lang="en-US" dirty="0"/>
              <a:t>Source: </a:t>
            </a:r>
            <a:r>
              <a:rPr lang="en-US" dirty="0" err="1"/>
              <a:t>Viani</a:t>
            </a:r>
            <a:r>
              <a:rPr lang="en-US" dirty="0"/>
              <a:t> RM, et al. </a:t>
            </a:r>
            <a:r>
              <a:rPr lang="en-US" dirty="0" err="1"/>
              <a:t>Pediatr</a:t>
            </a:r>
            <a:r>
              <a:rPr lang="en-US" dirty="0"/>
              <a:t> Infect Dis J. 2015;34:1207-13.</a:t>
            </a:r>
          </a:p>
        </p:txBody>
      </p:sp>
      <p:graphicFrame>
        <p:nvGraphicFramePr>
          <p:cNvPr id="6" name="Table 5"/>
          <p:cNvGraphicFramePr>
            <a:graphicFrameLocks noGrp="1"/>
          </p:cNvGraphicFramePr>
          <p:nvPr>
            <p:extLst/>
          </p:nvPr>
        </p:nvGraphicFramePr>
        <p:xfrm>
          <a:off x="0" y="2590800"/>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200"/>
                        </a:lnSpc>
                      </a:pPr>
                      <a:r>
                        <a:rPr lang="en-US" sz="2000" b="1" i="0" dirty="0">
                          <a:solidFill>
                            <a:srgbClr val="800000"/>
                          </a:solidFill>
                          <a:latin typeface="Arial"/>
                          <a:cs typeface="Arial"/>
                        </a:rPr>
                        <a:t>Conclusions</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i="0" u="none" strike="noStrike" kern="1200" baseline="0" dirty="0">
                          <a:solidFill>
                            <a:srgbClr val="000000"/>
                          </a:solidFill>
                          <a:latin typeface="+mn-lt"/>
                          <a:ea typeface="+mn-ea"/>
                          <a:cs typeface="Arial"/>
                        </a:rPr>
                        <a:t>Dolutegravir achieved target PK exposures in adolescents. Dolutegravir was safe and well tolerated, providing good virologic efficacy through week 48</a:t>
                      </a:r>
                      <a:r>
                        <a:rPr lang="en-US" sz="2000" b="0" dirty="0">
                          <a:solidFill>
                            <a:srgbClr val="000000"/>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5902346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Dolutegravir</a:t>
            </a:r>
          </a:p>
        </p:txBody>
      </p:sp>
      <p:sp>
        <p:nvSpPr>
          <p:cNvPr id="3" name="Text Placeholder 2"/>
          <p:cNvSpPr>
            <a:spLocks noGrp="1"/>
          </p:cNvSpPr>
          <p:nvPr>
            <p:ph type="body" idx="1"/>
          </p:nvPr>
        </p:nvSpPr>
        <p:spPr/>
        <p:txBody>
          <a:bodyPr/>
          <a:lstStyle/>
          <a:p>
            <a:r>
              <a:rPr lang="en-US" dirty="0"/>
              <a:t>Treatment Experienced</a:t>
            </a:r>
          </a:p>
          <a:p>
            <a:endParaRPr lang="en-US" dirty="0"/>
          </a:p>
        </p:txBody>
      </p:sp>
    </p:spTree>
    <p:extLst>
      <p:ext uri="{BB962C8B-B14F-4D97-AF65-F5344CB8AC3E}">
        <p14:creationId xmlns:p14="http://schemas.microsoft.com/office/powerpoint/2010/main" val="273425275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b="0" dirty="0"/>
              <a:t>Dolutegravir</a:t>
            </a:r>
            <a:r>
              <a:rPr lang="en-US" sz="2000" b="0" dirty="0">
                <a:ea typeface="ＭＳ Ｐゴシック" pitchFamily="22" charset="-128"/>
                <a:cs typeface="ＭＳ Ｐゴシック" pitchFamily="22" charset="-128"/>
              </a:rPr>
              <a:t> </a:t>
            </a:r>
            <a:r>
              <a:rPr lang="en-US" sz="2000" b="0" dirty="0"/>
              <a:t>versus Lopinavir-Ritonavir in Second-Line Treatment</a:t>
            </a:r>
            <a:br>
              <a:rPr lang="en-US" sz="2700" b="0" dirty="0"/>
            </a:br>
            <a:r>
              <a:rPr lang="en-US" sz="3600" dirty="0"/>
              <a:t>DAWNING</a:t>
            </a:r>
          </a:p>
        </p:txBody>
      </p:sp>
      <p:sp>
        <p:nvSpPr>
          <p:cNvPr id="2" name="Text Placeholder 1">
            <a:extLst>
              <a:ext uri="{FF2B5EF4-FFF2-40B4-BE49-F238E27FC236}">
                <a16:creationId xmlns:a16="http://schemas.microsoft.com/office/drawing/2014/main" id="{959C7935-E861-5B4F-B65A-60001FBBC7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16125520"/>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317675" y="3178694"/>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ShapeType="1"/>
          </p:cNvSpPr>
          <p:nvPr/>
        </p:nvSpPr>
        <p:spPr bwMode="auto">
          <a:xfrm rot="20430663">
            <a:off x="5317675" y="3784003"/>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vs Lopinavir-Ritonavir in Second-Line Treatment </a:t>
            </a:r>
            <a:r>
              <a:rPr lang="en-US" sz="2800" dirty="0">
                <a:ea typeface="ＭＳ Ｐゴシック" pitchFamily="31" charset="-128"/>
                <a:cs typeface="ＭＳ Ｐゴシック" pitchFamily="31" charset="-128"/>
              </a:rPr>
              <a:t>DAWNING: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t>Aboud</a:t>
            </a:r>
            <a:r>
              <a:rPr lang="en-US" dirty="0"/>
              <a:t> M, et al. Lancet Infect Dis. 2019;19:253-64.</a:t>
            </a:r>
          </a:p>
        </p:txBody>
      </p:sp>
      <p:sp>
        <p:nvSpPr>
          <p:cNvPr id="24" name="Rectangle 7"/>
          <p:cNvSpPr>
            <a:spLocks noChangeArrowheads="1"/>
          </p:cNvSpPr>
          <p:nvPr/>
        </p:nvSpPr>
        <p:spPr bwMode="ltGray">
          <a:xfrm>
            <a:off x="5894155" y="2514600"/>
            <a:ext cx="2945045" cy="109117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r>
              <a:rPr lang="en-US" sz="1800" b="1" dirty="0">
                <a:solidFill>
                  <a:srgbClr val="000000"/>
                </a:solidFill>
                <a:latin typeface="Arial"/>
                <a:cs typeface="Arial"/>
              </a:rPr>
              <a:t>Dolutegravir + </a:t>
            </a:r>
            <a:br>
              <a:rPr lang="en-US" sz="1800" b="1" dirty="0">
                <a:solidFill>
                  <a:srgbClr val="000000"/>
                </a:solidFill>
                <a:latin typeface="Arial"/>
                <a:cs typeface="Arial"/>
              </a:rPr>
            </a:br>
            <a:r>
              <a:rPr lang="en-US" sz="1800" b="1" dirty="0">
                <a:solidFill>
                  <a:srgbClr val="000000"/>
                </a:solidFill>
                <a:latin typeface="Arial"/>
                <a:cs typeface="Arial"/>
              </a:rPr>
              <a:t>OBR</a:t>
            </a:r>
            <a:br>
              <a:rPr lang="en-US" sz="1800" b="1" dirty="0">
                <a:solidFill>
                  <a:srgbClr val="000000"/>
                </a:solidFill>
                <a:latin typeface="Arial"/>
                <a:cs typeface="Arial"/>
              </a:rPr>
            </a:br>
            <a:r>
              <a:rPr lang="en-US" sz="1400" dirty="0">
                <a:solidFill>
                  <a:srgbClr val="000000"/>
                </a:solidFill>
                <a:latin typeface="Arial"/>
                <a:cs typeface="Arial"/>
              </a:rPr>
              <a:t>(n = 312)</a:t>
            </a:r>
          </a:p>
        </p:txBody>
      </p:sp>
      <p:sp>
        <p:nvSpPr>
          <p:cNvPr id="33" name="Rectangle 7"/>
          <p:cNvSpPr>
            <a:spLocks noChangeArrowheads="1"/>
          </p:cNvSpPr>
          <p:nvPr/>
        </p:nvSpPr>
        <p:spPr bwMode="ltGray">
          <a:xfrm>
            <a:off x="5894155" y="4090421"/>
            <a:ext cx="2945045" cy="1091179"/>
          </a:xfrm>
          <a:prstGeom prst="rect">
            <a:avLst/>
          </a:prstGeom>
          <a:solidFill>
            <a:schemeClr val="accent5">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r>
              <a:rPr lang="en-US" sz="1800" b="1" dirty="0">
                <a:solidFill>
                  <a:srgbClr val="000000"/>
                </a:solidFill>
                <a:latin typeface="Arial"/>
                <a:cs typeface="Arial"/>
              </a:rPr>
              <a:t>Lopinavir-ritonavir + OBR</a:t>
            </a:r>
            <a:br>
              <a:rPr lang="en-US" sz="1800" b="1" dirty="0">
                <a:solidFill>
                  <a:srgbClr val="000000"/>
                </a:solidFill>
                <a:latin typeface="Arial"/>
                <a:cs typeface="Arial"/>
              </a:rPr>
            </a:br>
            <a:r>
              <a:rPr lang="en-US" sz="1400" dirty="0">
                <a:solidFill>
                  <a:srgbClr val="000000"/>
                </a:solidFill>
                <a:latin typeface="Arial"/>
                <a:cs typeface="Arial"/>
              </a:rPr>
              <a:t>(n = 312)</a:t>
            </a:r>
          </a:p>
        </p:txBody>
      </p:sp>
      <p:graphicFrame>
        <p:nvGraphicFramePr>
          <p:cNvPr id="10" name="Group 31"/>
          <p:cNvGraphicFramePr>
            <a:graphicFrameLocks noGrp="1"/>
          </p:cNvGraphicFramePr>
          <p:nvPr>
            <p:extLst>
              <p:ext uri="{D42A27DB-BD31-4B8C-83A1-F6EECF244321}">
                <p14:modId xmlns:p14="http://schemas.microsoft.com/office/powerpoint/2010/main" val="2945915502"/>
              </p:ext>
            </p:extLst>
          </p:nvPr>
        </p:nvGraphicFramePr>
        <p:xfrm>
          <a:off x="410633" y="1346789"/>
          <a:ext cx="4923367" cy="5042408"/>
        </p:xfrm>
        <a:graphic>
          <a:graphicData uri="http://schemas.openxmlformats.org/drawingml/2006/table">
            <a:tbl>
              <a:tblPr>
                <a:effectLst/>
              </a:tblPr>
              <a:tblGrid>
                <a:gridCol w="4923367">
                  <a:extLst>
                    <a:ext uri="{9D8B030D-6E8A-4147-A177-3AD203B41FA5}">
                      <a16:colId xmlns:a16="http://schemas.microsoft.com/office/drawing/2014/main" val="20000"/>
                    </a:ext>
                  </a:extLst>
                </a:gridCol>
              </a:tblGrid>
              <a:tr h="313457">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DAWNING</a:t>
                      </a:r>
                    </a:p>
                  </a:txBody>
                  <a:tcPr marL="81280" marR="8128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426208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Randomized, open-label, multinational, non-inferiority phase 3b trial comparing dolutegravir to boosted lopinavir, each with optimized background regimen (OBR) after failure of NNRTI-based first-line ART</a:t>
                      </a:r>
                      <a:endParaRPr lang="en-US" sz="1600" u="sng" baseline="0" dirty="0">
                        <a:solidFill>
                          <a:srgbClr val="000000"/>
                        </a:solidFill>
                        <a:latin typeface="Arial"/>
                        <a:cs typeface="Arial"/>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Antiretroviral-experienced adults</a:t>
                      </a:r>
                      <a:br>
                        <a:rPr lang="en-US" sz="1600" baseline="0" dirty="0">
                          <a:solidFill>
                            <a:srgbClr val="000000"/>
                          </a:solidFill>
                          <a:latin typeface="Arial" pitchFamily="22" charset="0"/>
                        </a:rPr>
                      </a:br>
                      <a:r>
                        <a:rPr lang="en-US" sz="1600" dirty="0">
                          <a:solidFill>
                            <a:srgbClr val="000000"/>
                          </a:solidFill>
                          <a:latin typeface="Arial" pitchFamily="22" charset="0"/>
                        </a:rPr>
                        <a:t>- Virologic failure on NNRTI plus 2 NRTI’s</a:t>
                      </a:r>
                      <a:br>
                        <a:rPr lang="en-US" sz="1600" dirty="0">
                          <a:solidFill>
                            <a:srgbClr val="000000"/>
                          </a:solidFill>
                          <a:latin typeface="Arial" pitchFamily="22" charset="0"/>
                        </a:rPr>
                      </a:br>
                      <a:r>
                        <a:rPr lang="en-US" sz="1600" dirty="0">
                          <a:solidFill>
                            <a:srgbClr val="000000"/>
                          </a:solidFill>
                          <a:latin typeface="Arial" pitchFamily="22" charset="0"/>
                        </a:rPr>
                        <a:t>- HIV RNA ≥400 copies/mL at 2 consecutive visits</a:t>
                      </a:r>
                      <a:br>
                        <a:rPr lang="en-US" sz="1600" dirty="0">
                          <a:solidFill>
                            <a:srgbClr val="000000"/>
                          </a:solidFill>
                          <a:latin typeface="Arial" pitchFamily="22" charset="0"/>
                        </a:rPr>
                      </a:br>
                      <a:r>
                        <a:rPr lang="en-US" sz="1600" dirty="0">
                          <a:solidFill>
                            <a:srgbClr val="000000"/>
                          </a:solidFill>
                          <a:latin typeface="Arial" pitchFamily="22" charset="0"/>
                        </a:rPr>
                        <a:t>- INSTI and PI-naïve</a:t>
                      </a:r>
                      <a:br>
                        <a:rPr lang="en-US" sz="1600" dirty="0">
                          <a:solidFill>
                            <a:srgbClr val="000000"/>
                          </a:solidFill>
                          <a:latin typeface="Arial" pitchFamily="22" charset="0"/>
                        </a:rPr>
                      </a:br>
                      <a:r>
                        <a:rPr lang="en-US" sz="1600" dirty="0">
                          <a:solidFill>
                            <a:srgbClr val="000000"/>
                          </a:solidFill>
                          <a:latin typeface="Arial" pitchFamily="22" charset="0"/>
                        </a:rPr>
                        <a:t>- ≥1 </a:t>
                      </a:r>
                      <a:r>
                        <a:rPr lang="en-US" sz="1600" baseline="0" dirty="0">
                          <a:solidFill>
                            <a:srgbClr val="000000"/>
                          </a:solidFill>
                          <a:latin typeface="Arial" pitchFamily="22" charset="0"/>
                        </a:rPr>
                        <a:t>active NRTI available based on genotype</a:t>
                      </a:r>
                      <a:br>
                        <a:rPr lang="en-US" sz="1600" baseline="0" dirty="0">
                          <a:solidFill>
                            <a:srgbClr val="000000"/>
                          </a:solidFill>
                          <a:latin typeface="Arial" pitchFamily="22" charset="0"/>
                        </a:rPr>
                      </a:br>
                      <a:r>
                        <a:rPr lang="en-US" sz="1600" baseline="0" dirty="0">
                          <a:solidFill>
                            <a:srgbClr val="000000"/>
                          </a:solidFill>
                          <a:latin typeface="Arial" pitchFamily="22" charset="0"/>
                        </a:rPr>
                        <a:t>- HBV and HCV allowed</a:t>
                      </a:r>
                      <a:endParaRPr lang="en-US" sz="1600" b="0" baseline="30000" dirty="0">
                        <a:solidFill>
                          <a:srgbClr val="000000"/>
                        </a:solidFill>
                        <a:latin typeface="+mn-lt"/>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Arms </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Dolutegravir 50 mg daily + investigator-selected OBR (including at least 1 active NRTI)</a:t>
                      </a:r>
                      <a:br>
                        <a:rPr lang="en-US" sz="1600" b="0" baseline="0" dirty="0">
                          <a:solidFill>
                            <a:srgbClr val="000000"/>
                          </a:solidFill>
                          <a:latin typeface="Arial" pitchFamily="22" charset="0"/>
                        </a:rPr>
                      </a:br>
                      <a:r>
                        <a:rPr lang="en-US" sz="1600" dirty="0">
                          <a:solidFill>
                            <a:srgbClr val="000000"/>
                          </a:solidFill>
                          <a:latin typeface="Arial" pitchFamily="22" charset="0"/>
                        </a:rPr>
                        <a:t>- </a:t>
                      </a:r>
                      <a:r>
                        <a:rPr lang="en-US" sz="1600" b="0" baseline="0" dirty="0">
                          <a:solidFill>
                            <a:srgbClr val="000000"/>
                          </a:solidFill>
                          <a:latin typeface="Arial" pitchFamily="22" charset="0"/>
                        </a:rPr>
                        <a:t>Lopinavir + ritonavir* + investigator-selected OBR (including at least 1 active NRTI)</a:t>
                      </a:r>
                      <a:endParaRPr lang="en-US" sz="1600" dirty="0">
                        <a:solidFill>
                          <a:srgbClr val="000000"/>
                        </a:solidFill>
                        <a:latin typeface="Arial" pitchFamily="22" charset="0"/>
                      </a:endParaRPr>
                    </a:p>
                  </a:txBody>
                  <a:tcPr marL="81280" marR="8128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1A66FE5D-8C80-4540-8D44-CD5053B9A5C4}"/>
              </a:ext>
            </a:extLst>
          </p:cNvPr>
          <p:cNvSpPr txBox="1"/>
          <p:nvPr/>
        </p:nvSpPr>
        <p:spPr>
          <a:xfrm>
            <a:off x="5548037" y="5609807"/>
            <a:ext cx="3432350" cy="738664"/>
          </a:xfrm>
          <a:prstGeom prst="rect">
            <a:avLst/>
          </a:prstGeom>
          <a:solidFill>
            <a:schemeClr val="bg1">
              <a:lumMod val="95000"/>
            </a:schemeClr>
          </a:solidFill>
        </p:spPr>
        <p:txBody>
          <a:bodyPr wrap="none" rtlCol="0">
            <a:spAutoFit/>
          </a:bodyPr>
          <a:lstStyle/>
          <a:p>
            <a:r>
              <a:rPr lang="en-US" sz="1400" dirty="0">
                <a:latin typeface="Arial"/>
              </a:rPr>
              <a:t>*Once-daily lopinavir 800 mg + ritonavir </a:t>
            </a:r>
            <a:br>
              <a:rPr lang="en-US" sz="1400" dirty="0">
                <a:latin typeface="Arial"/>
              </a:rPr>
            </a:br>
            <a:r>
              <a:rPr lang="en-US" sz="1400" dirty="0">
                <a:latin typeface="Arial"/>
              </a:rPr>
              <a:t>200 mg or twice daily lopinavir 400 mg + </a:t>
            </a:r>
            <a:br>
              <a:rPr lang="en-US" sz="1400" dirty="0">
                <a:latin typeface="Arial"/>
              </a:rPr>
            </a:br>
            <a:r>
              <a:rPr lang="en-US" sz="1400" dirty="0">
                <a:latin typeface="Arial"/>
              </a:rPr>
              <a:t>100 mg, based on investigator discretion</a:t>
            </a:r>
          </a:p>
        </p:txBody>
      </p:sp>
    </p:spTree>
    <p:extLst>
      <p:ext uri="{BB962C8B-B14F-4D97-AF65-F5344CB8AC3E}">
        <p14:creationId xmlns:p14="http://schemas.microsoft.com/office/powerpoint/2010/main" val="47727702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D0C0-EB21-F145-8A85-93907C8D3369}"/>
              </a:ext>
            </a:extLst>
          </p:cNvPr>
          <p:cNvSpPr>
            <a:spLocks noGrp="1"/>
          </p:cNvSpPr>
          <p:nvPr>
            <p:ph type="title"/>
          </p:nvPr>
        </p:nvSpPr>
        <p:spPr/>
        <p:txBody>
          <a:bodyPr>
            <a:normAutofit fontScale="90000"/>
          </a:bodyPr>
          <a:lstStyle/>
          <a:p>
            <a:r>
              <a:rPr lang="en-US" sz="2700" dirty="0">
                <a:ea typeface="ＭＳ Ｐゴシック" pitchFamily="22" charset="-128"/>
                <a:cs typeface="ＭＳ Ｐゴシック" pitchFamily="22" charset="-128"/>
              </a:rPr>
              <a:t>Dolutegravir vs Lopinavir-Ritonavir in Second-Line Treatment</a:t>
            </a:r>
            <a:br>
              <a:rPr lang="en-US" dirty="0">
                <a:ea typeface="ＭＳ Ｐゴシック" pitchFamily="22" charset="-128"/>
                <a:cs typeface="ＭＳ Ｐゴシック" pitchFamily="22" charset="-128"/>
              </a:rPr>
            </a:br>
            <a:r>
              <a:rPr lang="en-US" sz="3100" dirty="0">
                <a:ea typeface="ＭＳ Ｐゴシック" pitchFamily="31" charset="-128"/>
                <a:cs typeface="ＭＳ Ｐゴシック" pitchFamily="31" charset="-128"/>
              </a:rPr>
              <a:t>DAWNING: Baseline Characteristics</a:t>
            </a:r>
            <a:endParaRPr lang="en-US" sz="3100" dirty="0"/>
          </a:p>
        </p:txBody>
      </p:sp>
      <p:sp>
        <p:nvSpPr>
          <p:cNvPr id="3" name="Text Placeholder 2">
            <a:extLst>
              <a:ext uri="{FF2B5EF4-FFF2-40B4-BE49-F238E27FC236}">
                <a16:creationId xmlns:a16="http://schemas.microsoft.com/office/drawing/2014/main" id="{A45F162B-AF95-A845-8335-56DFAFF573A6}"/>
              </a:ext>
            </a:extLst>
          </p:cNvPr>
          <p:cNvSpPr>
            <a:spLocks noGrp="1"/>
          </p:cNvSpPr>
          <p:nvPr>
            <p:ph type="body" sz="quarter" idx="14"/>
          </p:nvPr>
        </p:nvSpPr>
        <p:spPr/>
        <p:txBody>
          <a:bodyPr/>
          <a:lstStyle/>
          <a:p>
            <a:r>
              <a:rPr lang="en-US" dirty="0"/>
              <a:t>Source: </a:t>
            </a:r>
            <a:r>
              <a:rPr lang="en-US" dirty="0" err="1"/>
              <a:t>Aboud</a:t>
            </a:r>
            <a:r>
              <a:rPr lang="en-US" dirty="0"/>
              <a:t> M, et al. Lancet Infect Dis. 2019;19:253-64.</a:t>
            </a:r>
          </a:p>
        </p:txBody>
      </p:sp>
      <p:graphicFrame>
        <p:nvGraphicFramePr>
          <p:cNvPr id="6" name="Group 65">
            <a:extLst>
              <a:ext uri="{FF2B5EF4-FFF2-40B4-BE49-F238E27FC236}">
                <a16:creationId xmlns:a16="http://schemas.microsoft.com/office/drawing/2014/main" id="{1D479BE3-E411-684E-9716-33B54BC07A8F}"/>
              </a:ext>
            </a:extLst>
          </p:cNvPr>
          <p:cNvGraphicFramePr>
            <a:graphicFrameLocks noGrp="1"/>
          </p:cNvGraphicFramePr>
          <p:nvPr>
            <p:extLst>
              <p:ext uri="{D42A27DB-BD31-4B8C-83A1-F6EECF244321}">
                <p14:modId xmlns:p14="http://schemas.microsoft.com/office/powerpoint/2010/main" val="4014583308"/>
              </p:ext>
            </p:extLst>
          </p:nvPr>
        </p:nvGraphicFramePr>
        <p:xfrm>
          <a:off x="556846" y="1369855"/>
          <a:ext cx="8023802" cy="5061422"/>
        </p:xfrm>
        <a:graphic>
          <a:graphicData uri="http://schemas.openxmlformats.org/drawingml/2006/table">
            <a:tbl>
              <a:tblPr>
                <a:effectLst/>
              </a:tblPr>
              <a:tblGrid>
                <a:gridCol w="3276600">
                  <a:extLst>
                    <a:ext uri="{9D8B030D-6E8A-4147-A177-3AD203B41FA5}">
                      <a16:colId xmlns:a16="http://schemas.microsoft.com/office/drawing/2014/main" val="20000"/>
                    </a:ext>
                  </a:extLst>
                </a:gridCol>
                <a:gridCol w="2373601">
                  <a:extLst>
                    <a:ext uri="{9D8B030D-6E8A-4147-A177-3AD203B41FA5}">
                      <a16:colId xmlns:a16="http://schemas.microsoft.com/office/drawing/2014/main" val="20001"/>
                    </a:ext>
                  </a:extLst>
                </a:gridCol>
                <a:gridCol w="2373601">
                  <a:extLst>
                    <a:ext uri="{9D8B030D-6E8A-4147-A177-3AD203B41FA5}">
                      <a16:colId xmlns:a16="http://schemas.microsoft.com/office/drawing/2014/main" val="20002"/>
                    </a:ext>
                  </a:extLst>
                </a:gridCol>
              </a:tblGrid>
              <a:tr h="45193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rPr>
                        <a:t>Baseline Characteristics in DAWNING Study</a:t>
                      </a:r>
                    </a:p>
                  </a:txBody>
                  <a:tcPr marL="182880" marR="65762" marT="32871" marB="3287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616611">
                <a:tc>
                  <a:txBody>
                    <a:bodyPr/>
                    <a:lstStyle/>
                    <a:p>
                      <a:pPr marL="0" indent="0" algn="l"/>
                      <a:endParaRPr kumimoji="0" lang="en-US" sz="1600" b="1" i="0" u="none" strike="noStrike" cap="none" normalizeH="0" baseline="0" dirty="0">
                        <a:ln>
                          <a:noFill/>
                        </a:ln>
                        <a:solidFill>
                          <a:srgbClr val="000000"/>
                        </a:solidFill>
                        <a:effectLst/>
                        <a:latin typeface="+mn-lt"/>
                        <a:ea typeface="ＭＳ Ｐゴシック" pitchFamily="-108" charset="-128"/>
                        <a:cs typeface="Arial"/>
                      </a:endParaRPr>
                    </a:p>
                  </a:txBody>
                  <a:tcPr marL="65762"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indent="0" algn="ctr">
                        <a:lnSpc>
                          <a:spcPts val="1600"/>
                        </a:lnSpc>
                      </a:pPr>
                      <a:r>
                        <a:rPr kumimoji="0" lang="en-US" sz="1600" b="1" i="0" u="none" strike="noStrike" cap="none" normalizeH="0" baseline="0" dirty="0">
                          <a:ln>
                            <a:noFill/>
                          </a:ln>
                          <a:solidFill>
                            <a:srgbClr val="FFFFFF"/>
                          </a:solidFill>
                          <a:effectLst/>
                          <a:latin typeface="+mn-lt"/>
                          <a:ea typeface="ＭＳ Ｐゴシック" pitchFamily="-108" charset="-128"/>
                          <a:cs typeface="Arial"/>
                        </a:rPr>
                        <a:t>DTG + OBR</a:t>
                      </a:r>
                      <a:br>
                        <a:rPr kumimoji="0" lang="en-US" sz="1600" b="1" i="0" u="none" strike="noStrike" cap="none" normalizeH="0" baseline="0" dirty="0">
                          <a:ln>
                            <a:noFill/>
                          </a:ln>
                          <a:solidFill>
                            <a:srgbClr val="FFFFFF"/>
                          </a:solidFill>
                          <a:effectLst/>
                          <a:latin typeface="+mn-lt"/>
                          <a:ea typeface="ＭＳ Ｐゴシック" pitchFamily="-108" charset="-128"/>
                          <a:cs typeface="Arial"/>
                        </a:rPr>
                      </a:br>
                      <a:r>
                        <a:rPr kumimoji="0" lang="en-US" sz="1400" b="0" i="0" u="none" strike="noStrike" cap="none" normalizeH="0" baseline="0" dirty="0">
                          <a:ln>
                            <a:noFill/>
                          </a:ln>
                          <a:solidFill>
                            <a:srgbClr val="FFFFFF"/>
                          </a:solidFill>
                          <a:effectLst/>
                          <a:latin typeface="+mn-lt"/>
                          <a:ea typeface="ＭＳ Ｐゴシック" pitchFamily="-108" charset="-128"/>
                          <a:cs typeface="Arial"/>
                        </a:rPr>
                        <a:t>(n = 312)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2A5580"/>
                    </a:solidFill>
                  </a:tcPr>
                </a:tc>
                <a:tc>
                  <a:txBody>
                    <a:bodyPr/>
                    <a:lstStyle/>
                    <a:p>
                      <a:pPr marL="0" indent="0" algn="ctr">
                        <a:lnSpc>
                          <a:spcPts val="1600"/>
                        </a:lnSpc>
                      </a:pPr>
                      <a:r>
                        <a:rPr kumimoji="0" lang="en-US" sz="1600" b="1" i="0" u="none" strike="noStrike" cap="none" normalizeH="0" baseline="0" dirty="0">
                          <a:ln>
                            <a:noFill/>
                          </a:ln>
                          <a:solidFill>
                            <a:srgbClr val="FFFFFF"/>
                          </a:solidFill>
                          <a:effectLst/>
                          <a:latin typeface="+mn-lt"/>
                          <a:ea typeface="ＭＳ Ｐゴシック" pitchFamily="-108" charset="-128"/>
                          <a:cs typeface="Arial"/>
                        </a:rPr>
                        <a:t>LPV-RTV + OBR</a:t>
                      </a:r>
                      <a:br>
                        <a:rPr kumimoji="0" lang="en-US" sz="1600" b="1" i="0" u="none" strike="noStrike" cap="none" normalizeH="0" baseline="0" dirty="0">
                          <a:ln>
                            <a:noFill/>
                          </a:ln>
                          <a:solidFill>
                            <a:srgbClr val="FFFFFF"/>
                          </a:solidFill>
                          <a:effectLst/>
                          <a:latin typeface="+mn-lt"/>
                          <a:ea typeface="ＭＳ Ｐゴシック" pitchFamily="-108" charset="-128"/>
                          <a:cs typeface="Arial"/>
                        </a:rPr>
                      </a:br>
                      <a:r>
                        <a:rPr kumimoji="0" lang="en-US" sz="1400" b="0" i="0" u="none" strike="noStrike" cap="none" normalizeH="0" baseline="0" dirty="0">
                          <a:ln>
                            <a:noFill/>
                          </a:ln>
                          <a:solidFill>
                            <a:srgbClr val="FFFFFF"/>
                          </a:solidFill>
                          <a:effectLst/>
                          <a:latin typeface="+mn-lt"/>
                          <a:ea typeface="ＭＳ Ｐゴシック" pitchFamily="-108" charset="-128"/>
                          <a:cs typeface="Arial"/>
                        </a:rPr>
                        <a:t>(n = 312)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1"/>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Age, mean</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37.5</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38.7</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Women, n, %</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116 (37%)</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103 (33%)</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Hispanic or Latino</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105 (34%)</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109 (35%)</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4"/>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African American or African</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130 (42%)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112 (36%)</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5"/>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Viral hepatitis (HBV, HCV, or both)</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35 (11%)</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38 (12%)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6"/>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WHO category C (AIDS)</a:t>
                      </a:r>
                      <a:endParaRPr lang="en-US" sz="1600" kern="1200" spc="-30" baseline="30000" dirty="0">
                        <a:solidFill>
                          <a:srgbClr val="000000"/>
                        </a:solidFill>
                        <a:latin typeface="+mn-lt"/>
                        <a:ea typeface="+mn-ea"/>
                        <a:cs typeface="Arial"/>
                      </a:endParaRP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107 (34%)</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95 (30%)</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7"/>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Mean HIV RNA, log</a:t>
                      </a:r>
                      <a:r>
                        <a:rPr lang="en-US" sz="1600" kern="1200" spc="-30" baseline="-25000" dirty="0">
                          <a:solidFill>
                            <a:srgbClr val="000000"/>
                          </a:solidFill>
                          <a:latin typeface="+mn-lt"/>
                          <a:ea typeface="+mn-ea"/>
                          <a:cs typeface="Arial"/>
                        </a:rPr>
                        <a:t>10</a:t>
                      </a:r>
                      <a:r>
                        <a:rPr lang="en-US" sz="1600" kern="1200" spc="-30" baseline="0" dirty="0">
                          <a:solidFill>
                            <a:srgbClr val="000000"/>
                          </a:solidFill>
                          <a:latin typeface="+mn-lt"/>
                          <a:ea typeface="+mn-ea"/>
                          <a:cs typeface="Arial"/>
                        </a:rPr>
                        <a:t> copies/mL</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4.2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4.2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8"/>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HIV RNA &gt;100,000 copies/mL</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70 (22%)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63 (20%)</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9"/>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CD4 count &lt;200 cells/mm</a:t>
                      </a:r>
                      <a:r>
                        <a:rPr lang="en-US" sz="1600" kern="1200" spc="-30" baseline="30000" dirty="0">
                          <a:solidFill>
                            <a:srgbClr val="000000"/>
                          </a:solidFill>
                          <a:latin typeface="+mn-lt"/>
                          <a:ea typeface="+mn-ea"/>
                          <a:cs typeface="Arial"/>
                        </a:rPr>
                        <a:t>3</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166 (53%)</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151 (48%)</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4575237"/>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D0C0-EB21-F145-8A85-93907C8D3369}"/>
              </a:ext>
            </a:extLst>
          </p:cNvPr>
          <p:cNvSpPr>
            <a:spLocks noGrp="1"/>
          </p:cNvSpPr>
          <p:nvPr>
            <p:ph type="title"/>
          </p:nvPr>
        </p:nvSpPr>
        <p:spPr/>
        <p:txBody>
          <a:bodyPr>
            <a:normAutofit fontScale="90000"/>
          </a:bodyPr>
          <a:lstStyle/>
          <a:p>
            <a:r>
              <a:rPr lang="en-US" sz="2700" dirty="0">
                <a:ea typeface="ＭＳ Ｐゴシック" pitchFamily="22" charset="-128"/>
                <a:cs typeface="ＭＳ Ｐゴシック" pitchFamily="22" charset="-128"/>
              </a:rPr>
              <a:t>Dolutegravir vs Lopinavir-Ritonavir in Second-Line Treatment</a:t>
            </a:r>
            <a:br>
              <a:rPr lang="en-US" dirty="0">
                <a:ea typeface="ＭＳ Ｐゴシック" pitchFamily="22" charset="-128"/>
                <a:cs typeface="ＭＳ Ｐゴシック" pitchFamily="22" charset="-128"/>
              </a:rPr>
            </a:br>
            <a:r>
              <a:rPr lang="en-US" sz="3100" dirty="0">
                <a:ea typeface="ＭＳ Ｐゴシック" pitchFamily="31" charset="-128"/>
                <a:cs typeface="ＭＳ Ｐゴシック" pitchFamily="31" charset="-128"/>
              </a:rPr>
              <a:t>DAWNING: Previous ART History</a:t>
            </a:r>
            <a:endParaRPr lang="en-US" sz="3100" dirty="0"/>
          </a:p>
        </p:txBody>
      </p:sp>
      <p:sp>
        <p:nvSpPr>
          <p:cNvPr id="3" name="Text Placeholder 2">
            <a:extLst>
              <a:ext uri="{FF2B5EF4-FFF2-40B4-BE49-F238E27FC236}">
                <a16:creationId xmlns:a16="http://schemas.microsoft.com/office/drawing/2014/main" id="{A45F162B-AF95-A845-8335-56DFAFF573A6}"/>
              </a:ext>
            </a:extLst>
          </p:cNvPr>
          <p:cNvSpPr>
            <a:spLocks noGrp="1"/>
          </p:cNvSpPr>
          <p:nvPr>
            <p:ph type="body" sz="quarter" idx="14"/>
          </p:nvPr>
        </p:nvSpPr>
        <p:spPr/>
        <p:txBody>
          <a:bodyPr/>
          <a:lstStyle/>
          <a:p>
            <a:r>
              <a:rPr lang="en-US" dirty="0"/>
              <a:t>Source: </a:t>
            </a:r>
            <a:r>
              <a:rPr lang="en-US" dirty="0" err="1"/>
              <a:t>Aboud</a:t>
            </a:r>
            <a:r>
              <a:rPr lang="en-US" dirty="0"/>
              <a:t> M, et al. Lancet Infect Dis. 2019;19:253-64.</a:t>
            </a:r>
          </a:p>
        </p:txBody>
      </p:sp>
      <p:graphicFrame>
        <p:nvGraphicFramePr>
          <p:cNvPr id="6" name="Group 65">
            <a:extLst>
              <a:ext uri="{FF2B5EF4-FFF2-40B4-BE49-F238E27FC236}">
                <a16:creationId xmlns:a16="http://schemas.microsoft.com/office/drawing/2014/main" id="{1D479BE3-E411-684E-9716-33B54BC07A8F}"/>
              </a:ext>
            </a:extLst>
          </p:cNvPr>
          <p:cNvGraphicFramePr>
            <a:graphicFrameLocks noGrp="1"/>
          </p:cNvGraphicFramePr>
          <p:nvPr>
            <p:extLst>
              <p:ext uri="{D42A27DB-BD31-4B8C-83A1-F6EECF244321}">
                <p14:modId xmlns:p14="http://schemas.microsoft.com/office/powerpoint/2010/main" val="2452176806"/>
              </p:ext>
            </p:extLst>
          </p:nvPr>
        </p:nvGraphicFramePr>
        <p:xfrm>
          <a:off x="556846" y="1322963"/>
          <a:ext cx="8023802" cy="5037976"/>
        </p:xfrm>
        <a:graphic>
          <a:graphicData uri="http://schemas.openxmlformats.org/drawingml/2006/table">
            <a:tbl>
              <a:tblPr>
                <a:effectLst/>
              </a:tblPr>
              <a:tblGrid>
                <a:gridCol w="3276600">
                  <a:extLst>
                    <a:ext uri="{9D8B030D-6E8A-4147-A177-3AD203B41FA5}">
                      <a16:colId xmlns:a16="http://schemas.microsoft.com/office/drawing/2014/main" val="20000"/>
                    </a:ext>
                  </a:extLst>
                </a:gridCol>
                <a:gridCol w="2373601">
                  <a:extLst>
                    <a:ext uri="{9D8B030D-6E8A-4147-A177-3AD203B41FA5}">
                      <a16:colId xmlns:a16="http://schemas.microsoft.com/office/drawing/2014/main" val="20001"/>
                    </a:ext>
                  </a:extLst>
                </a:gridCol>
                <a:gridCol w="2373601">
                  <a:extLst>
                    <a:ext uri="{9D8B030D-6E8A-4147-A177-3AD203B41FA5}">
                      <a16:colId xmlns:a16="http://schemas.microsoft.com/office/drawing/2014/main" val="20002"/>
                    </a:ext>
                  </a:extLst>
                </a:gridCol>
              </a:tblGrid>
              <a:tr h="45193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rPr>
                        <a:t>Previous Antiretroviral History in DAWNING Study</a:t>
                      </a:r>
                    </a:p>
                  </a:txBody>
                  <a:tcPr marL="182880" marR="65762" marT="32871" marB="3287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593165">
                <a:tc>
                  <a:txBody>
                    <a:bodyPr/>
                    <a:lstStyle/>
                    <a:p>
                      <a:pPr marL="0" indent="0" algn="l"/>
                      <a:endParaRPr kumimoji="0" lang="en-US" sz="1600" b="1" i="0" u="none" strike="noStrike" cap="none" normalizeH="0" baseline="0" dirty="0">
                        <a:ln>
                          <a:noFill/>
                        </a:ln>
                        <a:solidFill>
                          <a:srgbClr val="000000"/>
                        </a:solidFill>
                        <a:effectLst/>
                        <a:latin typeface="+mn-lt"/>
                        <a:ea typeface="ＭＳ Ｐゴシック" pitchFamily="-108" charset="-128"/>
                        <a:cs typeface="Arial"/>
                      </a:endParaRPr>
                    </a:p>
                  </a:txBody>
                  <a:tcPr marL="65762"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indent="0" algn="ctr">
                        <a:lnSpc>
                          <a:spcPts val="1600"/>
                        </a:lnSpc>
                      </a:pPr>
                      <a:r>
                        <a:rPr kumimoji="0" lang="en-US" sz="1600" b="1" i="0" u="none" strike="noStrike" cap="none" normalizeH="0" baseline="0" dirty="0">
                          <a:ln>
                            <a:noFill/>
                          </a:ln>
                          <a:solidFill>
                            <a:srgbClr val="FFFFFF"/>
                          </a:solidFill>
                          <a:effectLst/>
                          <a:latin typeface="+mn-lt"/>
                          <a:ea typeface="ＭＳ Ｐゴシック" pitchFamily="-108" charset="-128"/>
                          <a:cs typeface="Arial"/>
                        </a:rPr>
                        <a:t>DTG + OBR</a:t>
                      </a:r>
                      <a:br>
                        <a:rPr kumimoji="0" lang="en-US" sz="1600" b="1" i="0" u="none" strike="noStrike" cap="none" normalizeH="0" baseline="0" dirty="0">
                          <a:ln>
                            <a:noFill/>
                          </a:ln>
                          <a:solidFill>
                            <a:srgbClr val="FFFFFF"/>
                          </a:solidFill>
                          <a:effectLst/>
                          <a:latin typeface="+mn-lt"/>
                          <a:ea typeface="ＭＳ Ｐゴシック" pitchFamily="-108" charset="-128"/>
                          <a:cs typeface="Arial"/>
                        </a:rPr>
                      </a:br>
                      <a:r>
                        <a:rPr kumimoji="0" lang="en-US" sz="1400" b="0" i="0" u="none" strike="noStrike" cap="none" normalizeH="0" baseline="0" dirty="0">
                          <a:ln>
                            <a:noFill/>
                          </a:ln>
                          <a:solidFill>
                            <a:srgbClr val="FFFFFF"/>
                          </a:solidFill>
                          <a:effectLst/>
                          <a:latin typeface="+mn-lt"/>
                          <a:ea typeface="ＭＳ Ｐゴシック" pitchFamily="-108" charset="-128"/>
                          <a:cs typeface="Arial"/>
                        </a:rPr>
                        <a:t>(n = 312)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2A5580"/>
                    </a:solidFill>
                  </a:tcPr>
                </a:tc>
                <a:tc>
                  <a:txBody>
                    <a:bodyPr/>
                    <a:lstStyle/>
                    <a:p>
                      <a:pPr marL="0" indent="0" algn="ctr">
                        <a:lnSpc>
                          <a:spcPts val="1600"/>
                        </a:lnSpc>
                      </a:pPr>
                      <a:r>
                        <a:rPr kumimoji="0" lang="en-US" sz="1600" b="1" i="0" u="none" strike="noStrike" cap="none" normalizeH="0" baseline="0" dirty="0">
                          <a:ln>
                            <a:noFill/>
                          </a:ln>
                          <a:solidFill>
                            <a:srgbClr val="FFFFFF"/>
                          </a:solidFill>
                          <a:effectLst/>
                          <a:latin typeface="+mn-lt"/>
                          <a:ea typeface="ＭＳ Ｐゴシック" pitchFamily="-108" charset="-128"/>
                          <a:cs typeface="Arial"/>
                        </a:rPr>
                        <a:t>LPV-RTV + OBR</a:t>
                      </a:r>
                      <a:br>
                        <a:rPr kumimoji="0" lang="en-US" sz="1600" b="1" i="0" u="none" strike="noStrike" cap="none" normalizeH="0" baseline="0" dirty="0">
                          <a:ln>
                            <a:noFill/>
                          </a:ln>
                          <a:solidFill>
                            <a:srgbClr val="FFFFFF"/>
                          </a:solidFill>
                          <a:effectLst/>
                          <a:latin typeface="+mn-lt"/>
                          <a:ea typeface="ＭＳ Ｐゴシック" pitchFamily="-108" charset="-128"/>
                          <a:cs typeface="Arial"/>
                        </a:rPr>
                      </a:br>
                      <a:r>
                        <a:rPr kumimoji="0" lang="en-US" sz="1400" b="0" i="0" u="none" strike="noStrike" cap="none" normalizeH="0" baseline="0" dirty="0">
                          <a:ln>
                            <a:noFill/>
                          </a:ln>
                          <a:solidFill>
                            <a:srgbClr val="FFFFFF"/>
                          </a:solidFill>
                          <a:effectLst/>
                          <a:latin typeface="+mn-lt"/>
                          <a:ea typeface="ＭＳ Ｐゴシック" pitchFamily="-108" charset="-128"/>
                          <a:cs typeface="Arial"/>
                        </a:rPr>
                        <a:t>(n = 312)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1"/>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Duration prior ART, median, weeks</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86.4</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90.9</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Previous NNRTI therapy</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endParaRPr kumimoji="0" lang="en-US" sz="16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endParaRPr kumimoji="0" lang="en-US" sz="16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443653">
                <a:tc>
                  <a:txBody>
                    <a:bodyPr/>
                    <a:lstStyle/>
                    <a:p>
                      <a:pPr marL="18288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Efavirenz</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242 (78%)</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242 (78%)</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4"/>
                  </a:ext>
                </a:extLst>
              </a:tr>
              <a:tr h="443653">
                <a:tc>
                  <a:txBody>
                    <a:bodyPr/>
                    <a:lstStyle/>
                    <a:p>
                      <a:pPr marL="18288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Nevirapine</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70 (22%)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69 (22%)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5"/>
                  </a:ext>
                </a:extLst>
              </a:tr>
              <a:tr h="443653">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Previous NRTI therapy</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endParaRPr kumimoji="0" lang="en-US" sz="16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endParaRPr kumimoji="0" lang="en-US" sz="16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6"/>
                  </a:ext>
                </a:extLst>
              </a:tr>
              <a:tr h="443653">
                <a:tc>
                  <a:txBody>
                    <a:bodyPr/>
                    <a:lstStyle/>
                    <a:p>
                      <a:pPr marL="18288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Tenofovir DF</a:t>
                      </a:r>
                      <a:endParaRPr lang="en-US" sz="1600" kern="1200" spc="-30" baseline="30000" dirty="0">
                        <a:solidFill>
                          <a:srgbClr val="000000"/>
                        </a:solidFill>
                        <a:latin typeface="+mn-lt"/>
                        <a:ea typeface="+mn-ea"/>
                        <a:cs typeface="Arial"/>
                      </a:endParaRP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181 (58%)</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186 (60%)</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7"/>
                  </a:ext>
                </a:extLst>
              </a:tr>
              <a:tr h="443653">
                <a:tc>
                  <a:txBody>
                    <a:bodyPr/>
                    <a:lstStyle/>
                    <a:p>
                      <a:pPr marL="18288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Zidovudine</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89 (29%)</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89 (29%)</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8"/>
                  </a:ext>
                </a:extLst>
              </a:tr>
              <a:tr h="443653">
                <a:tc>
                  <a:txBody>
                    <a:bodyPr/>
                    <a:lstStyle/>
                    <a:p>
                      <a:pPr marL="18288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Stavudine</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15 (5%)</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9 (3%)</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9"/>
                  </a:ext>
                </a:extLst>
              </a:tr>
              <a:tr h="443653">
                <a:tc>
                  <a:txBody>
                    <a:bodyPr/>
                    <a:lstStyle/>
                    <a:p>
                      <a:pPr marL="18288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Lamivudine or emtricitabine</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311 (99%)</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310 (99%)</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3546527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282678" y="1377210"/>
            <a:ext cx="8595360" cy="3840480"/>
          </a:xfrm>
          <a:prstGeom prst="rect">
            <a:avLst/>
          </a:prstGeom>
          <a:solidFill>
            <a:schemeClr val="tx1">
              <a:alpha val="18000"/>
            </a:schemeClr>
          </a:solidFill>
          <a:ln>
            <a:solidFill>
              <a:schemeClr val="bg1"/>
            </a:solidFill>
          </a:ln>
          <a:effectLst/>
        </p:spPr>
        <p:txBody>
          <a:bodyPr tIns="18288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6032" indent="-256032">
              <a:lnSpc>
                <a:spcPts val="2400"/>
              </a:lnSpc>
              <a:spcBef>
                <a:spcPts val="1800"/>
              </a:spcBef>
              <a:buClr>
                <a:schemeClr val="accent2">
                  <a:lumMod val="60000"/>
                  <a:lumOff val="40000"/>
                </a:schemeClr>
              </a:buClr>
            </a:pPr>
            <a:r>
              <a:rPr lang="en-US" sz="2000" dirty="0">
                <a:solidFill>
                  <a:schemeClr val="accent2">
                    <a:lumMod val="40000"/>
                    <a:lumOff val="60000"/>
                  </a:schemeClr>
                </a:solidFill>
              </a:rPr>
              <a:t>Phase 2b Trials in Treatment Naïve</a:t>
            </a:r>
            <a:br>
              <a:rPr lang="en-US" sz="2000" dirty="0">
                <a:solidFill>
                  <a:schemeClr val="accent2">
                    <a:lumMod val="40000"/>
                    <a:lumOff val="60000"/>
                  </a:schemeClr>
                </a:solidFill>
              </a:rPr>
            </a:br>
            <a:r>
              <a:rPr lang="en-US" sz="2000" dirty="0">
                <a:solidFill>
                  <a:schemeClr val="bg1"/>
                </a:solidFill>
              </a:rPr>
              <a:t>- SPRING-1: Dose-ranging Dolutegravir vs. Efavirenz  + 2NRTIs</a:t>
            </a:r>
          </a:p>
          <a:p>
            <a:pPr marL="256032" indent="-256032">
              <a:lnSpc>
                <a:spcPts val="2400"/>
              </a:lnSpc>
              <a:spcBef>
                <a:spcPts val="1800"/>
              </a:spcBef>
              <a:buClr>
                <a:schemeClr val="accent2">
                  <a:lumMod val="60000"/>
                  <a:lumOff val="40000"/>
                </a:schemeClr>
              </a:buClr>
            </a:pPr>
            <a:r>
              <a:rPr lang="en-US" sz="2000" dirty="0">
                <a:solidFill>
                  <a:srgbClr val="CEE496"/>
                </a:solidFill>
              </a:rPr>
              <a:t>Phase 3 Trials in Treatment Naïve</a:t>
            </a:r>
            <a:br>
              <a:rPr lang="en-US" sz="2000" dirty="0">
                <a:solidFill>
                  <a:schemeClr val="bg1"/>
                </a:solidFill>
              </a:rPr>
            </a:br>
            <a:r>
              <a:rPr lang="en-US" sz="2000" dirty="0">
                <a:solidFill>
                  <a:schemeClr val="bg1"/>
                </a:solidFill>
              </a:rPr>
              <a:t>- SPRING 2: Dolutegravir + 2NRTIs vs Raltegravir + 2NRTIs </a:t>
            </a:r>
            <a:br>
              <a:rPr lang="en-US" sz="2000" dirty="0">
                <a:solidFill>
                  <a:schemeClr val="bg1"/>
                </a:solidFill>
              </a:rPr>
            </a:br>
            <a:r>
              <a:rPr lang="en-US" sz="2000" dirty="0">
                <a:solidFill>
                  <a:schemeClr val="bg1"/>
                </a:solidFill>
              </a:rPr>
              <a:t>- FLAMINGO: Dolutegravir vs. Ritonavir-boosted </a:t>
            </a:r>
            <a:r>
              <a:rPr lang="en-US" sz="2000" dirty="0" err="1">
                <a:solidFill>
                  <a:schemeClr val="bg1"/>
                </a:solidFill>
              </a:rPr>
              <a:t>Darunavi</a:t>
            </a:r>
            <a:br>
              <a:rPr lang="en-US" sz="2000" dirty="0">
                <a:solidFill>
                  <a:schemeClr val="bg1"/>
                </a:solidFill>
              </a:rPr>
            </a:br>
            <a:r>
              <a:rPr lang="en-US" sz="2000" dirty="0">
                <a:solidFill>
                  <a:schemeClr val="bg1"/>
                </a:solidFill>
              </a:rPr>
              <a:t>- GS-380-1489: Dolutegravir + TAF-FTC versus </a:t>
            </a:r>
            <a:r>
              <a:rPr lang="en-US" sz="2000" dirty="0" err="1">
                <a:solidFill>
                  <a:schemeClr val="bg1"/>
                </a:solidFill>
              </a:rPr>
              <a:t>Bictegravir</a:t>
            </a:r>
            <a:r>
              <a:rPr lang="en-US" sz="2000" dirty="0">
                <a:solidFill>
                  <a:schemeClr val="bg1"/>
                </a:solidFill>
              </a:rPr>
              <a:t>-TAF-FTC</a:t>
            </a:r>
            <a:br>
              <a:rPr lang="en-US" sz="2000" dirty="0">
                <a:solidFill>
                  <a:schemeClr val="bg1"/>
                </a:solidFill>
              </a:rPr>
            </a:br>
            <a:r>
              <a:rPr lang="en-US" sz="2000" dirty="0">
                <a:solidFill>
                  <a:schemeClr val="bg1"/>
                </a:solidFill>
              </a:rPr>
              <a:t>- ING 116070: Dolutegravir CSF levels and virologic response in CSF</a:t>
            </a:r>
          </a:p>
          <a:p>
            <a:pPr marL="256032" indent="-256032">
              <a:lnSpc>
                <a:spcPts val="2400"/>
              </a:lnSpc>
              <a:spcBef>
                <a:spcPts val="1800"/>
              </a:spcBef>
              <a:buClr>
                <a:schemeClr val="bg1">
                  <a:lumMod val="75000"/>
                </a:schemeClr>
              </a:buClr>
            </a:pPr>
            <a:r>
              <a:rPr lang="en-US" sz="2000" dirty="0">
                <a:solidFill>
                  <a:schemeClr val="bg1">
                    <a:lumMod val="85000"/>
                  </a:schemeClr>
                </a:solidFill>
              </a:rPr>
              <a:t>Phase 2a Trial in Treatment Naïve &amp; Experienced</a:t>
            </a:r>
            <a:br>
              <a:rPr lang="en-US" sz="2000" dirty="0">
                <a:solidFill>
                  <a:schemeClr val="bg1">
                    <a:lumMod val="85000"/>
                  </a:schemeClr>
                </a:solidFill>
              </a:rPr>
            </a:br>
            <a:r>
              <a:rPr lang="en-US" sz="2000" dirty="0">
                <a:solidFill>
                  <a:schemeClr val="bg1"/>
                </a:solidFill>
              </a:rPr>
              <a:t>- ING 111521: 10-Day, dose-ranging, dolutegravir monotherapy trial</a:t>
            </a:r>
            <a:br>
              <a:rPr lang="en-US" sz="2000" dirty="0">
                <a:solidFill>
                  <a:schemeClr val="bg1"/>
                </a:solidFill>
              </a:rPr>
            </a:br>
            <a:r>
              <a:rPr lang="en-US" sz="2000" dirty="0">
                <a:solidFill>
                  <a:schemeClr val="bg1"/>
                </a:solidFill>
              </a:rPr>
              <a:t>- IMPAACT P1093: Dolutegravir in infants, children, and adolescents</a:t>
            </a:r>
          </a:p>
        </p:txBody>
      </p:sp>
      <p:sp>
        <p:nvSpPr>
          <p:cNvPr id="7" name="Title 1">
            <a:extLst>
              <a:ext uri="{FF2B5EF4-FFF2-40B4-BE49-F238E27FC236}">
                <a16:creationId xmlns:a16="http://schemas.microsoft.com/office/drawing/2014/main" id="{16559E34-AED1-454B-96A8-16301CD18E10}"/>
              </a:ext>
            </a:extLst>
          </p:cNvPr>
          <p:cNvSpPr txBox="1">
            <a:spLocks/>
          </p:cNvSpPr>
          <p:nvPr/>
        </p:nvSpPr>
        <p:spPr>
          <a:xfrm>
            <a:off x="282678" y="457199"/>
            <a:ext cx="8595360" cy="914400"/>
          </a:xfrm>
          <a:prstGeom prst="rect">
            <a:avLst/>
          </a:prstGeom>
          <a:solidFill>
            <a:srgbClr val="00122E"/>
          </a:solidFill>
          <a:ln>
            <a:solidFill>
              <a:schemeClr val="bg1"/>
            </a:solidFill>
          </a:ln>
        </p:spPr>
        <p:txBody>
          <a:bodyPr anchor="ctr" anchorCtr="0">
            <a:norm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r>
              <a:rPr lang="en-US" sz="2400" dirty="0">
                <a:solidFill>
                  <a:srgbClr val="FFFFFF"/>
                </a:solidFill>
              </a:rPr>
              <a:t>Dolutegravir</a:t>
            </a:r>
            <a:br>
              <a:rPr lang="en-US" sz="2400" dirty="0"/>
            </a:br>
            <a:r>
              <a:rPr lang="en-US" sz="2400" dirty="0"/>
              <a:t>Summary of Key Studies</a:t>
            </a:r>
          </a:p>
        </p:txBody>
      </p:sp>
    </p:spTree>
    <p:extLst>
      <p:ext uri="{BB962C8B-B14F-4D97-AF65-F5344CB8AC3E}">
        <p14:creationId xmlns:p14="http://schemas.microsoft.com/office/powerpoint/2010/main" val="2758988888"/>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D0C0-EB21-F145-8A85-93907C8D3369}"/>
              </a:ext>
            </a:extLst>
          </p:cNvPr>
          <p:cNvSpPr>
            <a:spLocks noGrp="1"/>
          </p:cNvSpPr>
          <p:nvPr>
            <p:ph type="title"/>
          </p:nvPr>
        </p:nvSpPr>
        <p:spPr/>
        <p:txBody>
          <a:bodyPr>
            <a:normAutofit fontScale="90000"/>
          </a:bodyPr>
          <a:lstStyle/>
          <a:p>
            <a:r>
              <a:rPr lang="en-US" sz="2700" dirty="0">
                <a:ea typeface="ＭＳ Ｐゴシック" pitchFamily="22" charset="-128"/>
                <a:cs typeface="ＭＳ Ｐゴシック" pitchFamily="22" charset="-128"/>
              </a:rPr>
              <a:t>Dolutegravir vs Lopinavir-Ritonavir in Second-Line Treatment</a:t>
            </a:r>
            <a:br>
              <a:rPr lang="en-US" dirty="0">
                <a:ea typeface="ＭＳ Ｐゴシック" pitchFamily="22" charset="-128"/>
                <a:cs typeface="ＭＳ Ｐゴシック" pitchFamily="22" charset="-128"/>
              </a:rPr>
            </a:br>
            <a:r>
              <a:rPr lang="en-US" sz="3100" dirty="0">
                <a:ea typeface="ＭＳ Ｐゴシック" pitchFamily="31" charset="-128"/>
                <a:cs typeface="ＭＳ Ｐゴシック" pitchFamily="31" charset="-128"/>
              </a:rPr>
              <a:t>DAWNING: Optimized Background Regimens</a:t>
            </a:r>
            <a:endParaRPr lang="en-US" sz="3100" dirty="0"/>
          </a:p>
        </p:txBody>
      </p:sp>
      <p:sp>
        <p:nvSpPr>
          <p:cNvPr id="3" name="Text Placeholder 2">
            <a:extLst>
              <a:ext uri="{FF2B5EF4-FFF2-40B4-BE49-F238E27FC236}">
                <a16:creationId xmlns:a16="http://schemas.microsoft.com/office/drawing/2014/main" id="{A45F162B-AF95-A845-8335-56DFAFF573A6}"/>
              </a:ext>
            </a:extLst>
          </p:cNvPr>
          <p:cNvSpPr>
            <a:spLocks noGrp="1"/>
          </p:cNvSpPr>
          <p:nvPr>
            <p:ph type="body" sz="quarter" idx="14"/>
          </p:nvPr>
        </p:nvSpPr>
        <p:spPr/>
        <p:txBody>
          <a:bodyPr/>
          <a:lstStyle/>
          <a:p>
            <a:r>
              <a:rPr lang="en-US" dirty="0"/>
              <a:t>Source: </a:t>
            </a:r>
            <a:r>
              <a:rPr lang="en-US" dirty="0" err="1"/>
              <a:t>Aboud</a:t>
            </a:r>
            <a:r>
              <a:rPr lang="en-US" dirty="0"/>
              <a:t> M, et al. Lancet Infect Dis. 2019;19:253-64.</a:t>
            </a:r>
          </a:p>
        </p:txBody>
      </p:sp>
      <p:graphicFrame>
        <p:nvGraphicFramePr>
          <p:cNvPr id="6" name="Group 65">
            <a:extLst>
              <a:ext uri="{FF2B5EF4-FFF2-40B4-BE49-F238E27FC236}">
                <a16:creationId xmlns:a16="http://schemas.microsoft.com/office/drawing/2014/main" id="{1D479BE3-E411-684E-9716-33B54BC07A8F}"/>
              </a:ext>
            </a:extLst>
          </p:cNvPr>
          <p:cNvGraphicFramePr>
            <a:graphicFrameLocks noGrp="1"/>
          </p:cNvGraphicFramePr>
          <p:nvPr>
            <p:extLst>
              <p:ext uri="{D42A27DB-BD31-4B8C-83A1-F6EECF244321}">
                <p14:modId xmlns:p14="http://schemas.microsoft.com/office/powerpoint/2010/main" val="882817583"/>
              </p:ext>
            </p:extLst>
          </p:nvPr>
        </p:nvGraphicFramePr>
        <p:xfrm>
          <a:off x="556846" y="1381578"/>
          <a:ext cx="8023802" cy="4978197"/>
        </p:xfrm>
        <a:graphic>
          <a:graphicData uri="http://schemas.openxmlformats.org/drawingml/2006/table">
            <a:tbl>
              <a:tblPr>
                <a:effectLst/>
              </a:tblPr>
              <a:tblGrid>
                <a:gridCol w="3276600">
                  <a:extLst>
                    <a:ext uri="{9D8B030D-6E8A-4147-A177-3AD203B41FA5}">
                      <a16:colId xmlns:a16="http://schemas.microsoft.com/office/drawing/2014/main" val="20000"/>
                    </a:ext>
                  </a:extLst>
                </a:gridCol>
                <a:gridCol w="2373601">
                  <a:extLst>
                    <a:ext uri="{9D8B030D-6E8A-4147-A177-3AD203B41FA5}">
                      <a16:colId xmlns:a16="http://schemas.microsoft.com/office/drawing/2014/main" val="20001"/>
                    </a:ext>
                  </a:extLst>
                </a:gridCol>
                <a:gridCol w="2373601">
                  <a:extLst>
                    <a:ext uri="{9D8B030D-6E8A-4147-A177-3AD203B41FA5}">
                      <a16:colId xmlns:a16="http://schemas.microsoft.com/office/drawing/2014/main" val="20002"/>
                    </a:ext>
                  </a:extLst>
                </a:gridCol>
              </a:tblGrid>
              <a:tr h="35609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rPr>
                        <a:t>Optimized background regimens (OBRs) in DAWNING Study Second-Line ART</a:t>
                      </a:r>
                    </a:p>
                  </a:txBody>
                  <a:tcPr marL="182880" marR="65762" marT="32871" marB="3287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665559">
                <a:tc>
                  <a:txBody>
                    <a:bodyPr/>
                    <a:lstStyle/>
                    <a:p>
                      <a:pPr marL="0" indent="0" algn="l"/>
                      <a:endParaRPr kumimoji="0" lang="en-US" sz="1600" b="1" i="0" u="none" strike="noStrike" cap="none" normalizeH="0" baseline="0" dirty="0">
                        <a:ln>
                          <a:noFill/>
                        </a:ln>
                        <a:solidFill>
                          <a:srgbClr val="000000"/>
                        </a:solidFill>
                        <a:effectLst/>
                        <a:latin typeface="+mn-lt"/>
                        <a:ea typeface="ＭＳ Ｐゴシック" pitchFamily="-108" charset="-128"/>
                        <a:cs typeface="Arial"/>
                      </a:endParaRPr>
                    </a:p>
                  </a:txBody>
                  <a:tcPr marL="65762"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indent="0" algn="ctr">
                        <a:lnSpc>
                          <a:spcPts val="1600"/>
                        </a:lnSpc>
                      </a:pPr>
                      <a:r>
                        <a:rPr kumimoji="0" lang="en-US" sz="1600" b="1" i="0" u="none" strike="noStrike" cap="none" normalizeH="0" baseline="0" dirty="0">
                          <a:ln>
                            <a:noFill/>
                          </a:ln>
                          <a:solidFill>
                            <a:srgbClr val="FFFFFF"/>
                          </a:solidFill>
                          <a:effectLst/>
                          <a:latin typeface="+mn-lt"/>
                          <a:ea typeface="ＭＳ Ｐゴシック" pitchFamily="-108" charset="-128"/>
                          <a:cs typeface="Arial"/>
                        </a:rPr>
                        <a:t>DTG + OBR</a:t>
                      </a:r>
                      <a:br>
                        <a:rPr kumimoji="0" lang="en-US" sz="1600" b="1" i="0" u="none" strike="noStrike" cap="none" normalizeH="0" baseline="0" dirty="0">
                          <a:ln>
                            <a:noFill/>
                          </a:ln>
                          <a:solidFill>
                            <a:srgbClr val="FFFFFF"/>
                          </a:solidFill>
                          <a:effectLst/>
                          <a:latin typeface="+mn-lt"/>
                          <a:ea typeface="ＭＳ Ｐゴシック" pitchFamily="-108" charset="-128"/>
                          <a:cs typeface="Arial"/>
                        </a:rPr>
                      </a:br>
                      <a:r>
                        <a:rPr kumimoji="0" lang="en-US" sz="1400" b="0" i="0" u="none" strike="noStrike" cap="none" normalizeH="0" baseline="0" dirty="0">
                          <a:ln>
                            <a:noFill/>
                          </a:ln>
                          <a:solidFill>
                            <a:srgbClr val="FFFFFF"/>
                          </a:solidFill>
                          <a:effectLst/>
                          <a:latin typeface="+mn-lt"/>
                          <a:ea typeface="ＭＳ Ｐゴシック" pitchFamily="-108" charset="-128"/>
                          <a:cs typeface="Arial"/>
                        </a:rPr>
                        <a:t>(n = 312)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2A5580"/>
                    </a:solidFill>
                  </a:tcPr>
                </a:tc>
                <a:tc>
                  <a:txBody>
                    <a:bodyPr/>
                    <a:lstStyle/>
                    <a:p>
                      <a:pPr marL="0" indent="0" algn="ctr">
                        <a:lnSpc>
                          <a:spcPts val="1600"/>
                        </a:lnSpc>
                      </a:pPr>
                      <a:r>
                        <a:rPr kumimoji="0" lang="en-US" sz="1600" b="1" i="0" u="none" strike="noStrike" cap="none" normalizeH="0" baseline="0" dirty="0">
                          <a:ln>
                            <a:noFill/>
                          </a:ln>
                          <a:solidFill>
                            <a:srgbClr val="FFFFFF"/>
                          </a:solidFill>
                          <a:effectLst/>
                          <a:latin typeface="+mn-lt"/>
                          <a:ea typeface="ＭＳ Ｐゴシック" pitchFamily="-108" charset="-128"/>
                          <a:cs typeface="Arial"/>
                        </a:rPr>
                        <a:t>LPV-RTV + OBR</a:t>
                      </a:r>
                      <a:br>
                        <a:rPr kumimoji="0" lang="en-US" sz="1600" b="1" i="0" u="none" strike="noStrike" cap="none" normalizeH="0" baseline="0" dirty="0">
                          <a:ln>
                            <a:noFill/>
                          </a:ln>
                          <a:solidFill>
                            <a:srgbClr val="FFFFFF"/>
                          </a:solidFill>
                          <a:effectLst/>
                          <a:latin typeface="+mn-lt"/>
                          <a:ea typeface="ＭＳ Ｐゴシック" pitchFamily="-108" charset="-128"/>
                          <a:cs typeface="Arial"/>
                        </a:rPr>
                      </a:br>
                      <a:r>
                        <a:rPr kumimoji="0" lang="en-US" sz="1400" b="0" i="0" u="none" strike="noStrike" cap="none" normalizeH="0" baseline="0" dirty="0">
                          <a:ln>
                            <a:noFill/>
                          </a:ln>
                          <a:solidFill>
                            <a:srgbClr val="FFFFFF"/>
                          </a:solidFill>
                          <a:effectLst/>
                          <a:latin typeface="+mn-lt"/>
                          <a:ea typeface="ＭＳ Ｐゴシック" pitchFamily="-108" charset="-128"/>
                          <a:cs typeface="Arial"/>
                        </a:rPr>
                        <a:t>(n = 312)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1"/>
                  </a:ext>
                </a:extLst>
              </a:tr>
              <a:tr h="349569">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NRTIs in second-line regimen</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endParaRPr kumimoji="0" lang="en-US" sz="16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endParaRPr kumimoji="0" lang="en-US" sz="16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349569">
                <a:tc>
                  <a:txBody>
                    <a:bodyPr/>
                    <a:lstStyle/>
                    <a:p>
                      <a:pPr marL="18288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Zidovudine plus lamivudine</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132 (42%)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121 (39%)</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579996">
                <a:tc>
                  <a:txBody>
                    <a:bodyPr/>
                    <a:lstStyle/>
                    <a:p>
                      <a:pPr marL="18288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Tenofovir DF plus lamivudine or emtricitabine</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128 (41%)</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134 (43%)</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4"/>
                  </a:ext>
                </a:extLst>
              </a:tr>
              <a:tr h="349569">
                <a:tc>
                  <a:txBody>
                    <a:bodyPr/>
                    <a:lstStyle/>
                    <a:p>
                      <a:pPr marL="18288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Tenofovir DF plus zidovudine</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36 (12%)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41 (13%)</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5"/>
                  </a:ext>
                </a:extLst>
              </a:tr>
              <a:tr h="349569">
                <a:tc>
                  <a:txBody>
                    <a:bodyPr/>
                    <a:lstStyle/>
                    <a:p>
                      <a:pPr marL="18288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Abacavir plus lamivudine</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7 (2%)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7 (2%)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6"/>
                  </a:ext>
                </a:extLst>
              </a:tr>
              <a:tr h="57999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Stanford genotype susceptibility score in background ART</a:t>
                      </a:r>
                      <a:endParaRPr lang="en-US" sz="1600" kern="1200" spc="-30" baseline="30000" dirty="0">
                        <a:solidFill>
                          <a:srgbClr val="000000"/>
                        </a:solidFill>
                        <a:latin typeface="+mn-lt"/>
                        <a:ea typeface="+mn-ea"/>
                        <a:cs typeface="Arial"/>
                      </a:endParaRP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endParaRPr kumimoji="0" lang="en-US" sz="16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endParaRPr kumimoji="0" lang="en-US" sz="16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7"/>
                  </a:ext>
                </a:extLst>
              </a:tr>
              <a:tr h="349569">
                <a:tc>
                  <a:txBody>
                    <a:bodyPr/>
                    <a:lstStyle/>
                    <a:p>
                      <a:pPr marL="18288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0 to &lt;1</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30 (10%)</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36 (12%)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8"/>
                  </a:ext>
                </a:extLst>
              </a:tr>
              <a:tr h="349569">
                <a:tc>
                  <a:txBody>
                    <a:bodyPr/>
                    <a:lstStyle/>
                    <a:p>
                      <a:pPr marL="18288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1 to &lt;2</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223 (71%)</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212 (68%)</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9"/>
                  </a:ext>
                </a:extLst>
              </a:tr>
              <a:tr h="349569">
                <a:tc>
                  <a:txBody>
                    <a:bodyPr/>
                    <a:lstStyle/>
                    <a:p>
                      <a:pPr marL="18288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2</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61 (20%)</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64 (21%)</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0"/>
                  </a:ext>
                </a:extLst>
              </a:tr>
              <a:tr h="349569">
                <a:tc>
                  <a:txBody>
                    <a:bodyPr/>
                    <a:lstStyle/>
                    <a:p>
                      <a:pPr marL="18288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&gt;2</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D8D8D8"/>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0</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0</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2031072086"/>
                  </a:ext>
                </a:extLst>
              </a:tr>
            </a:tbl>
          </a:graphicData>
        </a:graphic>
      </p:graphicFrame>
    </p:spTree>
    <p:extLst>
      <p:ext uri="{BB962C8B-B14F-4D97-AF65-F5344CB8AC3E}">
        <p14:creationId xmlns:p14="http://schemas.microsoft.com/office/powerpoint/2010/main" val="2617028721"/>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D0C0-EB21-F145-8A85-93907C8D3369}"/>
              </a:ext>
            </a:extLst>
          </p:cNvPr>
          <p:cNvSpPr>
            <a:spLocks noGrp="1"/>
          </p:cNvSpPr>
          <p:nvPr>
            <p:ph type="title"/>
          </p:nvPr>
        </p:nvSpPr>
        <p:spPr/>
        <p:txBody>
          <a:bodyPr>
            <a:normAutofit fontScale="90000"/>
          </a:bodyPr>
          <a:lstStyle/>
          <a:p>
            <a:r>
              <a:rPr lang="en-US" sz="2700" dirty="0">
                <a:ea typeface="ＭＳ Ｐゴシック" pitchFamily="22" charset="-128"/>
                <a:cs typeface="ＭＳ Ｐゴシック" pitchFamily="22" charset="-128"/>
              </a:rPr>
              <a:t>Dolutegravir vs Lopinavir-Ritonavir in Second-Line Treatment</a:t>
            </a:r>
            <a:br>
              <a:rPr lang="en-US" dirty="0">
                <a:ea typeface="ＭＳ Ｐゴシック" pitchFamily="22" charset="-128"/>
                <a:cs typeface="ＭＳ Ｐゴシック" pitchFamily="22" charset="-128"/>
              </a:rPr>
            </a:br>
            <a:r>
              <a:rPr lang="en-US" sz="3100" dirty="0">
                <a:ea typeface="ＭＳ Ｐゴシック" pitchFamily="31" charset="-128"/>
                <a:cs typeface="ＭＳ Ｐゴシック" pitchFamily="31" charset="-128"/>
              </a:rPr>
              <a:t>DAWNING: Baseline NRTI Resistance</a:t>
            </a:r>
            <a:endParaRPr lang="en-US" sz="3100" dirty="0"/>
          </a:p>
        </p:txBody>
      </p:sp>
      <p:sp>
        <p:nvSpPr>
          <p:cNvPr id="3" name="Text Placeholder 2">
            <a:extLst>
              <a:ext uri="{FF2B5EF4-FFF2-40B4-BE49-F238E27FC236}">
                <a16:creationId xmlns:a16="http://schemas.microsoft.com/office/drawing/2014/main" id="{A45F162B-AF95-A845-8335-56DFAFF573A6}"/>
              </a:ext>
            </a:extLst>
          </p:cNvPr>
          <p:cNvSpPr>
            <a:spLocks noGrp="1"/>
          </p:cNvSpPr>
          <p:nvPr>
            <p:ph type="body" sz="quarter" idx="14"/>
          </p:nvPr>
        </p:nvSpPr>
        <p:spPr/>
        <p:txBody>
          <a:bodyPr/>
          <a:lstStyle/>
          <a:p>
            <a:r>
              <a:rPr lang="en-US" dirty="0"/>
              <a:t>Source: </a:t>
            </a:r>
            <a:r>
              <a:rPr lang="en-US" dirty="0" err="1"/>
              <a:t>Aboud</a:t>
            </a:r>
            <a:r>
              <a:rPr lang="en-US" dirty="0"/>
              <a:t> M, et al. Lancet Infect Dis. 2019;19:253-64.</a:t>
            </a:r>
          </a:p>
        </p:txBody>
      </p:sp>
      <p:graphicFrame>
        <p:nvGraphicFramePr>
          <p:cNvPr id="6" name="Group 65">
            <a:extLst>
              <a:ext uri="{FF2B5EF4-FFF2-40B4-BE49-F238E27FC236}">
                <a16:creationId xmlns:a16="http://schemas.microsoft.com/office/drawing/2014/main" id="{1D479BE3-E411-684E-9716-33B54BC07A8F}"/>
              </a:ext>
            </a:extLst>
          </p:cNvPr>
          <p:cNvGraphicFramePr>
            <a:graphicFrameLocks noGrp="1"/>
          </p:cNvGraphicFramePr>
          <p:nvPr>
            <p:extLst>
              <p:ext uri="{D42A27DB-BD31-4B8C-83A1-F6EECF244321}">
                <p14:modId xmlns:p14="http://schemas.microsoft.com/office/powerpoint/2010/main" val="1197772843"/>
              </p:ext>
            </p:extLst>
          </p:nvPr>
        </p:nvGraphicFramePr>
        <p:xfrm>
          <a:off x="357555" y="1405024"/>
          <a:ext cx="8412480" cy="4571999"/>
        </p:xfrm>
        <a:graphic>
          <a:graphicData uri="http://schemas.openxmlformats.org/drawingml/2006/table">
            <a:tbl>
              <a:tblPr>
                <a:effectLst/>
              </a:tblPr>
              <a:tblGrid>
                <a:gridCol w="3616568">
                  <a:extLst>
                    <a:ext uri="{9D8B030D-6E8A-4147-A177-3AD203B41FA5}">
                      <a16:colId xmlns:a16="http://schemas.microsoft.com/office/drawing/2014/main" val="20000"/>
                    </a:ext>
                  </a:extLst>
                </a:gridCol>
                <a:gridCol w="2397956">
                  <a:extLst>
                    <a:ext uri="{9D8B030D-6E8A-4147-A177-3AD203B41FA5}">
                      <a16:colId xmlns:a16="http://schemas.microsoft.com/office/drawing/2014/main" val="20001"/>
                    </a:ext>
                  </a:extLst>
                </a:gridCol>
                <a:gridCol w="2397956">
                  <a:extLst>
                    <a:ext uri="{9D8B030D-6E8A-4147-A177-3AD203B41FA5}">
                      <a16:colId xmlns:a16="http://schemas.microsoft.com/office/drawing/2014/main" val="20002"/>
                    </a:ext>
                  </a:extLst>
                </a:gridCol>
              </a:tblGrid>
              <a:tr h="450811">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rPr>
                        <a:t>Baseline NRTI Resistance-Associated Mutations in DAWNING Study</a:t>
                      </a:r>
                    </a:p>
                  </a:txBody>
                  <a:tcPr marL="182880" marR="65762" marT="32871" marB="3287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662944">
                <a:tc>
                  <a:txBody>
                    <a:bodyPr/>
                    <a:lstStyle/>
                    <a:p>
                      <a:pPr marL="0" indent="0" algn="l"/>
                      <a:endParaRPr kumimoji="0" lang="en-US" sz="1600" b="1" i="0" u="none" strike="noStrike" cap="none" normalizeH="0" baseline="0" dirty="0">
                        <a:ln>
                          <a:noFill/>
                        </a:ln>
                        <a:solidFill>
                          <a:srgbClr val="000000"/>
                        </a:solidFill>
                        <a:effectLst/>
                        <a:latin typeface="+mn-lt"/>
                        <a:ea typeface="ＭＳ Ｐゴシック" pitchFamily="-108" charset="-128"/>
                        <a:cs typeface="Arial"/>
                      </a:endParaRPr>
                    </a:p>
                  </a:txBody>
                  <a:tcPr marL="65762"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lnSpc>
                          <a:spcPts val="1600"/>
                        </a:lnSpc>
                      </a:pPr>
                      <a:r>
                        <a:rPr kumimoji="0" lang="en-US" sz="1600" b="1" i="0" u="none" strike="noStrike" cap="none" normalizeH="0" baseline="0" dirty="0">
                          <a:ln>
                            <a:noFill/>
                          </a:ln>
                          <a:solidFill>
                            <a:srgbClr val="FFFFFF"/>
                          </a:solidFill>
                          <a:effectLst/>
                          <a:latin typeface="+mn-lt"/>
                          <a:ea typeface="ＭＳ Ｐゴシック" pitchFamily="-108" charset="-128"/>
                          <a:cs typeface="Arial"/>
                        </a:rPr>
                        <a:t>DTG + OBR</a:t>
                      </a:r>
                      <a:br>
                        <a:rPr kumimoji="0" lang="en-US" sz="1600" b="1" i="0" u="none" strike="noStrike" cap="none" normalizeH="0" baseline="0" dirty="0">
                          <a:ln>
                            <a:noFill/>
                          </a:ln>
                          <a:solidFill>
                            <a:srgbClr val="FFFFFF"/>
                          </a:solidFill>
                          <a:effectLst/>
                          <a:latin typeface="+mn-lt"/>
                          <a:ea typeface="ＭＳ Ｐゴシック" pitchFamily="-108" charset="-128"/>
                          <a:cs typeface="Arial"/>
                        </a:rPr>
                      </a:br>
                      <a:r>
                        <a:rPr kumimoji="0" lang="en-US" sz="1400" b="0" i="0" u="none" strike="noStrike" cap="none" normalizeH="0" baseline="0" dirty="0">
                          <a:ln>
                            <a:noFill/>
                          </a:ln>
                          <a:solidFill>
                            <a:srgbClr val="FFFFFF"/>
                          </a:solidFill>
                          <a:effectLst/>
                          <a:latin typeface="+mn-lt"/>
                          <a:ea typeface="ＭＳ Ｐゴシック" pitchFamily="-108" charset="-128"/>
                          <a:cs typeface="Arial"/>
                        </a:rPr>
                        <a:t>(n = 312)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2A5580"/>
                    </a:solidFill>
                  </a:tcPr>
                </a:tc>
                <a:tc>
                  <a:txBody>
                    <a:bodyPr/>
                    <a:lstStyle/>
                    <a:p>
                      <a:pPr marL="0" indent="0" algn="ctr">
                        <a:lnSpc>
                          <a:spcPts val="1600"/>
                        </a:lnSpc>
                      </a:pPr>
                      <a:r>
                        <a:rPr kumimoji="0" lang="en-US" sz="1600" b="1" i="0" u="none" strike="noStrike" cap="none" normalizeH="0" baseline="0" dirty="0">
                          <a:ln>
                            <a:noFill/>
                          </a:ln>
                          <a:solidFill>
                            <a:srgbClr val="FFFFFF"/>
                          </a:solidFill>
                          <a:effectLst/>
                          <a:latin typeface="+mn-lt"/>
                          <a:ea typeface="ＭＳ Ｐゴシック" pitchFamily="-108" charset="-128"/>
                          <a:cs typeface="Arial"/>
                        </a:rPr>
                        <a:t>LPV-RTV + OBR</a:t>
                      </a:r>
                      <a:br>
                        <a:rPr kumimoji="0" lang="en-US" sz="1600" b="1" i="0" u="none" strike="noStrike" cap="none" normalizeH="0" baseline="0" dirty="0">
                          <a:ln>
                            <a:noFill/>
                          </a:ln>
                          <a:solidFill>
                            <a:srgbClr val="FFFFFF"/>
                          </a:solidFill>
                          <a:effectLst/>
                          <a:latin typeface="+mn-lt"/>
                          <a:ea typeface="ＭＳ Ｐゴシック" pitchFamily="-108" charset="-128"/>
                          <a:cs typeface="Arial"/>
                        </a:rPr>
                      </a:br>
                      <a:r>
                        <a:rPr kumimoji="0" lang="en-US" sz="1400" b="0" i="0" u="none" strike="noStrike" cap="none" normalizeH="0" baseline="0" dirty="0">
                          <a:ln>
                            <a:noFill/>
                          </a:ln>
                          <a:solidFill>
                            <a:srgbClr val="FFFFFF"/>
                          </a:solidFill>
                          <a:effectLst/>
                          <a:latin typeface="+mn-lt"/>
                          <a:ea typeface="ＭＳ Ｐゴシック" pitchFamily="-108" charset="-128"/>
                          <a:cs typeface="Arial"/>
                        </a:rPr>
                        <a:t>(n = 312)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1"/>
                  </a:ext>
                </a:extLst>
              </a:tr>
              <a:tr h="57637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K65R</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95 (30%)</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92 (29%)</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57637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K70E</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33 (11%)</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37 (12%)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4"/>
                  </a:ext>
                </a:extLst>
              </a:tr>
              <a:tr h="57637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M184I/V only</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77 (25%)</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85 (27%)</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5"/>
                  </a:ext>
                </a:extLst>
              </a:tr>
              <a:tr h="57637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dirty="0">
                          <a:solidFill>
                            <a:srgbClr val="000000"/>
                          </a:solidFill>
                          <a:latin typeface="+mn-lt"/>
                          <a:ea typeface="+mn-ea"/>
                          <a:cs typeface="Arial"/>
                        </a:rPr>
                        <a:t>M184I/V plus any other NRTI mutation</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184 (59%)</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167 (54%)</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6"/>
                  </a:ext>
                </a:extLst>
              </a:tr>
              <a:tr h="57637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TAM’s</a:t>
                      </a:r>
                      <a:endParaRPr lang="en-US" sz="1600" kern="1200" spc="-30" baseline="30000" dirty="0">
                        <a:solidFill>
                          <a:srgbClr val="000000"/>
                        </a:solidFill>
                        <a:latin typeface="+mn-lt"/>
                        <a:ea typeface="+mn-ea"/>
                        <a:cs typeface="Arial"/>
                      </a:endParaRP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71 (23%)</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81 (26%)</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7"/>
                  </a:ext>
                </a:extLst>
              </a:tr>
              <a:tr h="576374">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600" kern="1200" spc="-30" baseline="0" dirty="0">
                          <a:solidFill>
                            <a:srgbClr val="000000"/>
                          </a:solidFill>
                          <a:latin typeface="+mn-lt"/>
                          <a:ea typeface="+mn-ea"/>
                          <a:cs typeface="Arial"/>
                        </a:rPr>
                        <a:t>Other major NRTI mutation</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90 (29%)</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600" b="0" i="0" u="none" strike="noStrike" kern="1200" cap="none" spc="-30" normalizeH="0" baseline="0" noProof="0" dirty="0">
                          <a:ln>
                            <a:noFill/>
                          </a:ln>
                          <a:solidFill>
                            <a:srgbClr val="000000"/>
                          </a:solidFill>
                          <a:effectLst/>
                          <a:uLnTx/>
                          <a:uFillTx/>
                          <a:latin typeface="+mn-lt"/>
                          <a:ea typeface="+mn-ea"/>
                          <a:cs typeface="Arial"/>
                        </a:rPr>
                        <a:t>88 (28%)</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25555925"/>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EEFC-81F8-DA43-98A1-8C4E4BFA37DE}"/>
              </a:ext>
            </a:extLst>
          </p:cNvPr>
          <p:cNvSpPr>
            <a:spLocks noGrp="1"/>
          </p:cNvSpPr>
          <p:nvPr>
            <p:ph type="title"/>
          </p:nvPr>
        </p:nvSpPr>
        <p:spPr/>
        <p:txBody>
          <a:bodyPr>
            <a:normAutofit fontScale="90000"/>
          </a:bodyPr>
          <a:lstStyle/>
          <a:p>
            <a:r>
              <a:rPr lang="en-US" sz="2700" dirty="0">
                <a:ea typeface="ＭＳ Ｐゴシック" pitchFamily="22" charset="-128"/>
                <a:cs typeface="ＭＳ Ｐゴシック" pitchFamily="22" charset="-128"/>
              </a:rPr>
              <a:t>Dolutegravir vs Lopinavir-Ritonavir in Second-Line Treatment</a:t>
            </a:r>
            <a:br>
              <a:rPr lang="en-US" sz="2800" dirty="0">
                <a:ea typeface="ＭＳ Ｐゴシック" pitchFamily="22" charset="-128"/>
                <a:cs typeface="ＭＳ Ｐゴシック" pitchFamily="22" charset="-128"/>
              </a:rPr>
            </a:br>
            <a:r>
              <a:rPr lang="en-US" sz="3100" dirty="0">
                <a:ea typeface="ＭＳ Ｐゴシック" pitchFamily="31" charset="-128"/>
                <a:cs typeface="ＭＳ Ｐゴシック" pitchFamily="31" charset="-128"/>
              </a:rPr>
              <a:t>DAWNING: Results</a:t>
            </a:r>
            <a:endParaRPr lang="en-US" sz="3100" dirty="0"/>
          </a:p>
        </p:txBody>
      </p:sp>
      <p:sp>
        <p:nvSpPr>
          <p:cNvPr id="7" name="Text Placeholder 6">
            <a:extLst>
              <a:ext uri="{FF2B5EF4-FFF2-40B4-BE49-F238E27FC236}">
                <a16:creationId xmlns:a16="http://schemas.microsoft.com/office/drawing/2014/main" id="{0E1C5AE0-B6FA-E641-9D0C-F4614A69A883}"/>
              </a:ext>
            </a:extLst>
          </p:cNvPr>
          <p:cNvSpPr>
            <a:spLocks noGrp="1"/>
          </p:cNvSpPr>
          <p:nvPr>
            <p:ph type="body" sz="quarter" idx="15"/>
          </p:nvPr>
        </p:nvSpPr>
        <p:spPr/>
        <p:txBody>
          <a:bodyPr/>
          <a:lstStyle/>
          <a:p>
            <a:r>
              <a:rPr lang="en-US" dirty="0"/>
              <a:t>Virologic Suppression Rate at 48 Weeks by Baseline Viral Load</a:t>
            </a:r>
          </a:p>
        </p:txBody>
      </p:sp>
      <p:sp>
        <p:nvSpPr>
          <p:cNvPr id="9" name="Text Placeholder 8">
            <a:extLst>
              <a:ext uri="{FF2B5EF4-FFF2-40B4-BE49-F238E27FC236}">
                <a16:creationId xmlns:a16="http://schemas.microsoft.com/office/drawing/2014/main" id="{7ACA0029-5CEC-E941-8740-228455663C25}"/>
              </a:ext>
            </a:extLst>
          </p:cNvPr>
          <p:cNvSpPr>
            <a:spLocks noGrp="1"/>
          </p:cNvSpPr>
          <p:nvPr>
            <p:ph type="body" sz="quarter" idx="16"/>
          </p:nvPr>
        </p:nvSpPr>
        <p:spPr/>
        <p:txBody>
          <a:bodyPr/>
          <a:lstStyle/>
          <a:p>
            <a:r>
              <a:rPr lang="en-US" dirty="0" err="1"/>
              <a:t>Aboud</a:t>
            </a:r>
            <a:r>
              <a:rPr lang="en-US" dirty="0"/>
              <a:t> M, et al. Lancet Infectious Dis, 2019;19:253-64.</a:t>
            </a:r>
          </a:p>
        </p:txBody>
      </p:sp>
      <p:graphicFrame>
        <p:nvGraphicFramePr>
          <p:cNvPr id="8" name="Chart 7">
            <a:extLst>
              <a:ext uri="{FF2B5EF4-FFF2-40B4-BE49-F238E27FC236}">
                <a16:creationId xmlns:a16="http://schemas.microsoft.com/office/drawing/2014/main" id="{3E535332-5398-2240-92E6-AAD145D11C4B}"/>
              </a:ext>
            </a:extLst>
          </p:cNvPr>
          <p:cNvGraphicFramePr/>
          <p:nvPr>
            <p:extLst>
              <p:ext uri="{D42A27DB-BD31-4B8C-83A1-F6EECF244321}">
                <p14:modId xmlns:p14="http://schemas.microsoft.com/office/powerpoint/2010/main" val="2256582170"/>
              </p:ext>
            </p:extLst>
          </p:nvPr>
        </p:nvGraphicFramePr>
        <p:xfrm>
          <a:off x="411480" y="1886708"/>
          <a:ext cx="8321040" cy="41504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B3A6B06-1C57-6F49-BC98-1A8D2A3B1F05}"/>
              </a:ext>
            </a:extLst>
          </p:cNvPr>
          <p:cNvSpPr txBox="1"/>
          <p:nvPr/>
        </p:nvSpPr>
        <p:spPr>
          <a:xfrm>
            <a:off x="762000" y="6036269"/>
            <a:ext cx="1848583" cy="307777"/>
          </a:xfrm>
          <a:prstGeom prst="rect">
            <a:avLst/>
          </a:prstGeom>
          <a:noFill/>
        </p:spPr>
        <p:txBody>
          <a:bodyPr wrap="none" rtlCol="0">
            <a:spAutoFit/>
          </a:bodyPr>
          <a:lstStyle/>
          <a:p>
            <a:r>
              <a:rPr lang="en-US" sz="1400" dirty="0">
                <a:latin typeface="Arial"/>
              </a:rPr>
              <a:t>*Statistically superior</a:t>
            </a:r>
          </a:p>
        </p:txBody>
      </p:sp>
    </p:spTree>
    <p:extLst>
      <p:ext uri="{BB962C8B-B14F-4D97-AF65-F5344CB8AC3E}">
        <p14:creationId xmlns:p14="http://schemas.microsoft.com/office/powerpoint/2010/main" val="627286986"/>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EEFC-81F8-DA43-98A1-8C4E4BFA37DE}"/>
              </a:ext>
            </a:extLst>
          </p:cNvPr>
          <p:cNvSpPr>
            <a:spLocks noGrp="1"/>
          </p:cNvSpPr>
          <p:nvPr>
            <p:ph type="title"/>
          </p:nvPr>
        </p:nvSpPr>
        <p:spPr/>
        <p:txBody>
          <a:bodyPr>
            <a:normAutofit fontScale="90000"/>
          </a:bodyPr>
          <a:lstStyle/>
          <a:p>
            <a:r>
              <a:rPr lang="en-US" sz="2700" dirty="0">
                <a:ea typeface="ＭＳ Ｐゴシック" pitchFamily="22" charset="-128"/>
                <a:cs typeface="ＭＳ Ｐゴシック" pitchFamily="22" charset="-128"/>
              </a:rPr>
              <a:t>Dolutegravir vs Lopinavir-Ritonavir in Second-Line Treatment</a:t>
            </a:r>
            <a:br>
              <a:rPr lang="en-US" sz="2800" dirty="0">
                <a:ea typeface="ＭＳ Ｐゴシック" pitchFamily="22" charset="-128"/>
                <a:cs typeface="ＭＳ Ｐゴシック" pitchFamily="22" charset="-128"/>
              </a:rPr>
            </a:br>
            <a:r>
              <a:rPr lang="en-US" sz="3100" dirty="0">
                <a:ea typeface="ＭＳ Ｐゴシック" pitchFamily="31" charset="-128"/>
                <a:cs typeface="ＭＳ Ｐゴシック" pitchFamily="31" charset="-128"/>
              </a:rPr>
              <a:t>DAWNING: Results</a:t>
            </a:r>
            <a:endParaRPr lang="en-US" sz="3100" dirty="0"/>
          </a:p>
        </p:txBody>
      </p:sp>
      <p:sp>
        <p:nvSpPr>
          <p:cNvPr id="7" name="Text Placeholder 6">
            <a:extLst>
              <a:ext uri="{FF2B5EF4-FFF2-40B4-BE49-F238E27FC236}">
                <a16:creationId xmlns:a16="http://schemas.microsoft.com/office/drawing/2014/main" id="{0E1C5AE0-B6FA-E641-9D0C-F4614A69A883}"/>
              </a:ext>
            </a:extLst>
          </p:cNvPr>
          <p:cNvSpPr>
            <a:spLocks noGrp="1"/>
          </p:cNvSpPr>
          <p:nvPr>
            <p:ph type="body" sz="quarter" idx="15"/>
          </p:nvPr>
        </p:nvSpPr>
        <p:spPr/>
        <p:txBody>
          <a:bodyPr/>
          <a:lstStyle/>
          <a:p>
            <a:r>
              <a:rPr lang="en-US" dirty="0"/>
              <a:t>Virologic Suppression Rate at 48 Weeks by Baseline CD4 Count</a:t>
            </a:r>
          </a:p>
        </p:txBody>
      </p:sp>
      <p:sp>
        <p:nvSpPr>
          <p:cNvPr id="9" name="Text Placeholder 8">
            <a:extLst>
              <a:ext uri="{FF2B5EF4-FFF2-40B4-BE49-F238E27FC236}">
                <a16:creationId xmlns:a16="http://schemas.microsoft.com/office/drawing/2014/main" id="{7ACA0029-5CEC-E941-8740-228455663C25}"/>
              </a:ext>
            </a:extLst>
          </p:cNvPr>
          <p:cNvSpPr>
            <a:spLocks noGrp="1"/>
          </p:cNvSpPr>
          <p:nvPr>
            <p:ph type="body" sz="quarter" idx="16"/>
          </p:nvPr>
        </p:nvSpPr>
        <p:spPr/>
        <p:txBody>
          <a:bodyPr/>
          <a:lstStyle/>
          <a:p>
            <a:r>
              <a:rPr lang="en-US" dirty="0" err="1"/>
              <a:t>Aboud</a:t>
            </a:r>
            <a:r>
              <a:rPr lang="en-US" dirty="0"/>
              <a:t> M, et al. Lancet Infectious Dis, 2019;19:253-64.</a:t>
            </a:r>
          </a:p>
        </p:txBody>
      </p:sp>
      <p:graphicFrame>
        <p:nvGraphicFramePr>
          <p:cNvPr id="8" name="Chart 7">
            <a:extLst>
              <a:ext uri="{FF2B5EF4-FFF2-40B4-BE49-F238E27FC236}">
                <a16:creationId xmlns:a16="http://schemas.microsoft.com/office/drawing/2014/main" id="{3E535332-5398-2240-92E6-AAD145D11C4B}"/>
              </a:ext>
            </a:extLst>
          </p:cNvPr>
          <p:cNvGraphicFramePr/>
          <p:nvPr>
            <p:extLst>
              <p:ext uri="{D42A27DB-BD31-4B8C-83A1-F6EECF244321}">
                <p14:modId xmlns:p14="http://schemas.microsoft.com/office/powerpoint/2010/main" val="1430706448"/>
              </p:ext>
            </p:extLst>
          </p:nvPr>
        </p:nvGraphicFramePr>
        <p:xfrm>
          <a:off x="408432" y="1829672"/>
          <a:ext cx="8412480" cy="436256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CB7EC2A-B999-A34D-A04F-C41934D14B4F}"/>
              </a:ext>
            </a:extLst>
          </p:cNvPr>
          <p:cNvSpPr txBox="1"/>
          <p:nvPr/>
        </p:nvSpPr>
        <p:spPr>
          <a:xfrm>
            <a:off x="408432" y="6038347"/>
            <a:ext cx="1848583" cy="307777"/>
          </a:xfrm>
          <a:prstGeom prst="rect">
            <a:avLst/>
          </a:prstGeom>
          <a:noFill/>
        </p:spPr>
        <p:txBody>
          <a:bodyPr wrap="none" rtlCol="0">
            <a:spAutoFit/>
          </a:bodyPr>
          <a:lstStyle/>
          <a:p>
            <a:r>
              <a:rPr lang="en-US" sz="1400" dirty="0">
                <a:latin typeface="Arial"/>
              </a:rPr>
              <a:t>*Statistically superior</a:t>
            </a:r>
          </a:p>
        </p:txBody>
      </p:sp>
    </p:spTree>
    <p:extLst>
      <p:ext uri="{BB962C8B-B14F-4D97-AF65-F5344CB8AC3E}">
        <p14:creationId xmlns:p14="http://schemas.microsoft.com/office/powerpoint/2010/main" val="1152292804"/>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EEFC-81F8-DA43-98A1-8C4E4BFA37DE}"/>
              </a:ext>
            </a:extLst>
          </p:cNvPr>
          <p:cNvSpPr>
            <a:spLocks noGrp="1"/>
          </p:cNvSpPr>
          <p:nvPr>
            <p:ph type="title"/>
          </p:nvPr>
        </p:nvSpPr>
        <p:spPr/>
        <p:txBody>
          <a:bodyPr>
            <a:normAutofit fontScale="90000"/>
          </a:bodyPr>
          <a:lstStyle/>
          <a:p>
            <a:r>
              <a:rPr lang="en-US" sz="2700" dirty="0">
                <a:ea typeface="ＭＳ Ｐゴシック" pitchFamily="22" charset="-128"/>
                <a:cs typeface="ＭＳ Ｐゴシック" pitchFamily="22" charset="-128"/>
              </a:rPr>
              <a:t>Dolutegravir vs Lopinavir-Ritonavir in Second-Line Treatment</a:t>
            </a:r>
            <a:br>
              <a:rPr lang="en-US" sz="2800" dirty="0">
                <a:ea typeface="ＭＳ Ｐゴシック" pitchFamily="22" charset="-128"/>
                <a:cs typeface="ＭＳ Ｐゴシック" pitchFamily="22" charset="-128"/>
              </a:rPr>
            </a:br>
            <a:r>
              <a:rPr lang="en-US" sz="3100" dirty="0">
                <a:ea typeface="ＭＳ Ｐゴシック" pitchFamily="31" charset="-128"/>
                <a:cs typeface="ＭＳ Ｐゴシック" pitchFamily="31" charset="-128"/>
              </a:rPr>
              <a:t>DAWNING: Results</a:t>
            </a:r>
            <a:endParaRPr lang="en-US" sz="3100" dirty="0"/>
          </a:p>
        </p:txBody>
      </p:sp>
      <p:sp>
        <p:nvSpPr>
          <p:cNvPr id="7" name="Text Placeholder 6">
            <a:extLst>
              <a:ext uri="{FF2B5EF4-FFF2-40B4-BE49-F238E27FC236}">
                <a16:creationId xmlns:a16="http://schemas.microsoft.com/office/drawing/2014/main" id="{0E1C5AE0-B6FA-E641-9D0C-F4614A69A883}"/>
              </a:ext>
            </a:extLst>
          </p:cNvPr>
          <p:cNvSpPr>
            <a:spLocks noGrp="1"/>
          </p:cNvSpPr>
          <p:nvPr>
            <p:ph type="body" sz="quarter" idx="15"/>
          </p:nvPr>
        </p:nvSpPr>
        <p:spPr/>
        <p:txBody>
          <a:bodyPr/>
          <a:lstStyle/>
          <a:p>
            <a:r>
              <a:rPr lang="en-US" dirty="0"/>
              <a:t>Median Days to Viral Suppression</a:t>
            </a:r>
          </a:p>
        </p:txBody>
      </p:sp>
      <p:sp>
        <p:nvSpPr>
          <p:cNvPr id="9" name="Text Placeholder 8">
            <a:extLst>
              <a:ext uri="{FF2B5EF4-FFF2-40B4-BE49-F238E27FC236}">
                <a16:creationId xmlns:a16="http://schemas.microsoft.com/office/drawing/2014/main" id="{7ACA0029-5CEC-E941-8740-228455663C25}"/>
              </a:ext>
            </a:extLst>
          </p:cNvPr>
          <p:cNvSpPr>
            <a:spLocks noGrp="1"/>
          </p:cNvSpPr>
          <p:nvPr>
            <p:ph type="body" sz="quarter" idx="16"/>
          </p:nvPr>
        </p:nvSpPr>
        <p:spPr/>
        <p:txBody>
          <a:bodyPr/>
          <a:lstStyle/>
          <a:p>
            <a:r>
              <a:rPr lang="en-US" dirty="0" err="1"/>
              <a:t>Aboud</a:t>
            </a:r>
            <a:r>
              <a:rPr lang="en-US" dirty="0"/>
              <a:t> M, et al. Lancet Infectious Dis, 2019;19:253-64.</a:t>
            </a:r>
          </a:p>
        </p:txBody>
      </p:sp>
      <p:graphicFrame>
        <p:nvGraphicFramePr>
          <p:cNvPr id="8" name="Chart 7">
            <a:extLst>
              <a:ext uri="{FF2B5EF4-FFF2-40B4-BE49-F238E27FC236}">
                <a16:creationId xmlns:a16="http://schemas.microsoft.com/office/drawing/2014/main" id="{3E535332-5398-2240-92E6-AAD145D11C4B}"/>
              </a:ext>
            </a:extLst>
          </p:cNvPr>
          <p:cNvGraphicFramePr/>
          <p:nvPr>
            <p:extLst>
              <p:ext uri="{D42A27DB-BD31-4B8C-83A1-F6EECF244321}">
                <p14:modId xmlns:p14="http://schemas.microsoft.com/office/powerpoint/2010/main" val="2938576585"/>
              </p:ext>
            </p:extLst>
          </p:nvPr>
        </p:nvGraphicFramePr>
        <p:xfrm>
          <a:off x="592015" y="1839818"/>
          <a:ext cx="7965831" cy="419645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37CEC14-73FC-9D46-AED7-8DF578F4C331}"/>
              </a:ext>
            </a:extLst>
          </p:cNvPr>
          <p:cNvSpPr txBox="1"/>
          <p:nvPr/>
        </p:nvSpPr>
        <p:spPr>
          <a:xfrm>
            <a:off x="762000" y="6036269"/>
            <a:ext cx="1848583" cy="307777"/>
          </a:xfrm>
          <a:prstGeom prst="rect">
            <a:avLst/>
          </a:prstGeom>
          <a:noFill/>
        </p:spPr>
        <p:txBody>
          <a:bodyPr wrap="none" rtlCol="0">
            <a:spAutoFit/>
          </a:bodyPr>
          <a:lstStyle/>
          <a:p>
            <a:r>
              <a:rPr lang="en-US" sz="1400" dirty="0">
                <a:latin typeface="Arial"/>
              </a:rPr>
              <a:t>*Statistically superior</a:t>
            </a:r>
          </a:p>
        </p:txBody>
      </p:sp>
    </p:spTree>
    <p:extLst>
      <p:ext uri="{BB962C8B-B14F-4D97-AF65-F5344CB8AC3E}">
        <p14:creationId xmlns:p14="http://schemas.microsoft.com/office/powerpoint/2010/main" val="1331259199"/>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D0C0-EB21-F145-8A85-93907C8D3369}"/>
              </a:ext>
            </a:extLst>
          </p:cNvPr>
          <p:cNvSpPr>
            <a:spLocks noGrp="1"/>
          </p:cNvSpPr>
          <p:nvPr>
            <p:ph type="title"/>
          </p:nvPr>
        </p:nvSpPr>
        <p:spPr/>
        <p:txBody>
          <a:bodyPr>
            <a:normAutofit fontScale="90000"/>
          </a:bodyPr>
          <a:lstStyle/>
          <a:p>
            <a:r>
              <a:rPr lang="en-US" sz="2700" dirty="0">
                <a:ea typeface="ＭＳ Ｐゴシック" pitchFamily="22" charset="-128"/>
                <a:cs typeface="ＭＳ Ｐゴシック" pitchFamily="22" charset="-128"/>
              </a:rPr>
              <a:t>Dolutegravir vs Lopinavir-Ritonavir in Second-Line Treatment</a:t>
            </a:r>
            <a:br>
              <a:rPr lang="en-US" dirty="0">
                <a:ea typeface="ＭＳ Ｐゴシック" pitchFamily="22" charset="-128"/>
                <a:cs typeface="ＭＳ Ｐゴシック" pitchFamily="22" charset="-128"/>
              </a:rPr>
            </a:br>
            <a:r>
              <a:rPr lang="en-US" sz="3100" dirty="0">
                <a:ea typeface="ＭＳ Ｐゴシック" pitchFamily="31" charset="-128"/>
                <a:cs typeface="ＭＳ Ｐゴシック" pitchFamily="31" charset="-128"/>
              </a:rPr>
              <a:t>DAWNING: Adverse Events</a:t>
            </a:r>
            <a:endParaRPr lang="en-US" sz="3100" dirty="0"/>
          </a:p>
        </p:txBody>
      </p:sp>
      <p:sp>
        <p:nvSpPr>
          <p:cNvPr id="3" name="Text Placeholder 2">
            <a:extLst>
              <a:ext uri="{FF2B5EF4-FFF2-40B4-BE49-F238E27FC236}">
                <a16:creationId xmlns:a16="http://schemas.microsoft.com/office/drawing/2014/main" id="{A45F162B-AF95-A845-8335-56DFAFF573A6}"/>
              </a:ext>
            </a:extLst>
          </p:cNvPr>
          <p:cNvSpPr>
            <a:spLocks noGrp="1"/>
          </p:cNvSpPr>
          <p:nvPr>
            <p:ph type="body" sz="quarter" idx="14"/>
          </p:nvPr>
        </p:nvSpPr>
        <p:spPr/>
        <p:txBody>
          <a:bodyPr/>
          <a:lstStyle/>
          <a:p>
            <a:r>
              <a:rPr lang="en-US" dirty="0"/>
              <a:t>Source: </a:t>
            </a:r>
            <a:r>
              <a:rPr lang="en-US" dirty="0" err="1"/>
              <a:t>Aboud</a:t>
            </a:r>
            <a:r>
              <a:rPr lang="en-US" dirty="0"/>
              <a:t> M, et al. Lancet Infect Dis. 2019;19:253-64.</a:t>
            </a:r>
          </a:p>
        </p:txBody>
      </p:sp>
      <p:graphicFrame>
        <p:nvGraphicFramePr>
          <p:cNvPr id="6" name="Group 65">
            <a:extLst>
              <a:ext uri="{FF2B5EF4-FFF2-40B4-BE49-F238E27FC236}">
                <a16:creationId xmlns:a16="http://schemas.microsoft.com/office/drawing/2014/main" id="{1D479BE3-E411-684E-9716-33B54BC07A8F}"/>
              </a:ext>
            </a:extLst>
          </p:cNvPr>
          <p:cNvGraphicFramePr>
            <a:graphicFrameLocks noGrp="1"/>
          </p:cNvGraphicFramePr>
          <p:nvPr>
            <p:extLst>
              <p:ext uri="{D42A27DB-BD31-4B8C-83A1-F6EECF244321}">
                <p14:modId xmlns:p14="http://schemas.microsoft.com/office/powerpoint/2010/main" val="2782907864"/>
              </p:ext>
            </p:extLst>
          </p:nvPr>
        </p:nvGraphicFramePr>
        <p:xfrm>
          <a:off x="463062" y="1416747"/>
          <a:ext cx="8229600" cy="4571999"/>
        </p:xfrm>
        <a:graphic>
          <a:graphicData uri="http://schemas.openxmlformats.org/drawingml/2006/table">
            <a:tbl>
              <a:tblPr>
                <a:effectLst/>
              </a:tblPr>
              <a:tblGrid>
                <a:gridCol w="3360640">
                  <a:extLst>
                    <a:ext uri="{9D8B030D-6E8A-4147-A177-3AD203B41FA5}">
                      <a16:colId xmlns:a16="http://schemas.microsoft.com/office/drawing/2014/main" val="20000"/>
                    </a:ext>
                  </a:extLst>
                </a:gridCol>
                <a:gridCol w="2434480">
                  <a:extLst>
                    <a:ext uri="{9D8B030D-6E8A-4147-A177-3AD203B41FA5}">
                      <a16:colId xmlns:a16="http://schemas.microsoft.com/office/drawing/2014/main" val="20001"/>
                    </a:ext>
                  </a:extLst>
                </a:gridCol>
                <a:gridCol w="2434480">
                  <a:extLst>
                    <a:ext uri="{9D8B030D-6E8A-4147-A177-3AD203B41FA5}">
                      <a16:colId xmlns:a16="http://schemas.microsoft.com/office/drawing/2014/main" val="20002"/>
                    </a:ext>
                  </a:extLst>
                </a:gridCol>
              </a:tblGrid>
              <a:tr h="499121">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rPr>
                        <a:t>Treatment-Related Adverse Events (AEs) in DAWNING Study</a:t>
                      </a:r>
                    </a:p>
                  </a:txBody>
                  <a:tcPr marL="182880" marR="65762" marT="32871" marB="32871"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733993">
                <a:tc>
                  <a:txBody>
                    <a:bodyPr/>
                    <a:lstStyle/>
                    <a:p>
                      <a:pPr marL="0" indent="0" algn="l">
                        <a:lnSpc>
                          <a:spcPts val="2260"/>
                        </a:lnSpc>
                      </a:pPr>
                      <a:endParaRPr kumimoji="0" lang="en-US" sz="1800" b="1" i="0" u="none" strike="noStrike" cap="none" normalizeH="0" baseline="0" dirty="0">
                        <a:ln>
                          <a:noFill/>
                        </a:ln>
                        <a:solidFill>
                          <a:srgbClr val="000000"/>
                        </a:solidFill>
                        <a:effectLst/>
                        <a:latin typeface="+mn-lt"/>
                        <a:ea typeface="ＭＳ Ｐゴシック" pitchFamily="-108" charset="-128"/>
                        <a:cs typeface="Arial"/>
                      </a:endParaRPr>
                    </a:p>
                  </a:txBody>
                  <a:tcPr marL="65762"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indent="0" algn="ctr">
                        <a:lnSpc>
                          <a:spcPts val="2260"/>
                        </a:lnSpc>
                      </a:pPr>
                      <a:r>
                        <a:rPr kumimoji="0" lang="en-US" sz="1800" b="1" i="0" u="none" strike="noStrike" cap="none" normalizeH="0" baseline="0" dirty="0">
                          <a:ln>
                            <a:noFill/>
                          </a:ln>
                          <a:solidFill>
                            <a:srgbClr val="FFFFFF"/>
                          </a:solidFill>
                          <a:effectLst/>
                          <a:latin typeface="+mn-lt"/>
                          <a:ea typeface="ＭＳ Ｐゴシック" pitchFamily="-108" charset="-128"/>
                          <a:cs typeface="Arial"/>
                        </a:rPr>
                        <a:t>DTG + OBR</a:t>
                      </a:r>
                      <a:br>
                        <a:rPr kumimoji="0" lang="en-US" sz="1800" b="1" i="0" u="none" strike="noStrike" cap="none" normalizeH="0" baseline="0" dirty="0">
                          <a:ln>
                            <a:noFill/>
                          </a:ln>
                          <a:solidFill>
                            <a:srgbClr val="FFFFFF"/>
                          </a:solidFill>
                          <a:effectLst/>
                          <a:latin typeface="+mn-lt"/>
                          <a:ea typeface="ＭＳ Ｐゴシック" pitchFamily="-108" charset="-128"/>
                          <a:cs typeface="Arial"/>
                        </a:rPr>
                      </a:br>
                      <a:r>
                        <a:rPr kumimoji="0" lang="en-US" sz="1600" b="0" i="0" u="none" strike="noStrike" cap="none" normalizeH="0" baseline="0" dirty="0">
                          <a:ln>
                            <a:noFill/>
                          </a:ln>
                          <a:solidFill>
                            <a:srgbClr val="FFFFFF"/>
                          </a:solidFill>
                          <a:effectLst/>
                          <a:latin typeface="+mn-lt"/>
                          <a:ea typeface="ＭＳ Ｐゴシック" pitchFamily="-108" charset="-128"/>
                          <a:cs typeface="Arial"/>
                        </a:rPr>
                        <a:t>(n = 312)</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2A5580"/>
                    </a:solidFill>
                  </a:tcPr>
                </a:tc>
                <a:tc>
                  <a:txBody>
                    <a:bodyPr/>
                    <a:lstStyle/>
                    <a:p>
                      <a:pPr marL="0" indent="0" algn="ctr">
                        <a:lnSpc>
                          <a:spcPts val="2260"/>
                        </a:lnSpc>
                      </a:pPr>
                      <a:r>
                        <a:rPr kumimoji="0" lang="en-US" sz="1800" b="1" i="0" u="none" strike="noStrike" cap="none" normalizeH="0" baseline="0" dirty="0">
                          <a:ln>
                            <a:noFill/>
                          </a:ln>
                          <a:solidFill>
                            <a:srgbClr val="FFFFFF"/>
                          </a:solidFill>
                          <a:effectLst/>
                          <a:latin typeface="+mn-lt"/>
                          <a:ea typeface="ＭＳ Ｐゴシック" pitchFamily="-108" charset="-128"/>
                          <a:cs typeface="Arial"/>
                        </a:rPr>
                        <a:t>LPV-RTV + OBR</a:t>
                      </a:r>
                      <a:br>
                        <a:rPr kumimoji="0" lang="en-US" sz="1800" b="1" i="0" u="none" strike="noStrike" cap="none" normalizeH="0" baseline="0" dirty="0">
                          <a:ln>
                            <a:noFill/>
                          </a:ln>
                          <a:solidFill>
                            <a:srgbClr val="FFFFFF"/>
                          </a:solidFill>
                          <a:effectLst/>
                          <a:latin typeface="+mn-lt"/>
                          <a:ea typeface="ＭＳ Ｐゴシック" pitchFamily="-108" charset="-128"/>
                          <a:cs typeface="Arial"/>
                        </a:rPr>
                      </a:br>
                      <a:r>
                        <a:rPr kumimoji="0" lang="en-US" sz="1600" b="0" i="0" u="none" strike="noStrike" cap="none" normalizeH="0" baseline="0" dirty="0">
                          <a:ln>
                            <a:noFill/>
                          </a:ln>
                          <a:solidFill>
                            <a:srgbClr val="FFFFFF"/>
                          </a:solidFill>
                          <a:effectLst/>
                          <a:latin typeface="+mn-lt"/>
                          <a:ea typeface="ＭＳ Ｐゴシック" pitchFamily="-108" charset="-128"/>
                          <a:cs typeface="Arial"/>
                        </a:rPr>
                        <a:t>(n = 312)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1"/>
                  </a:ext>
                </a:extLst>
              </a:tr>
              <a:tr h="667777">
                <a:tc>
                  <a:txBody>
                    <a:bodyPr/>
                    <a:lstStyle/>
                    <a:p>
                      <a:pPr marL="0" marR="0" lvl="1" indent="0" algn="l" defTabSz="914400" rtl="0" eaLnBrk="1" fontAlgn="auto" latinLnBrk="0" hangingPunct="1">
                        <a:lnSpc>
                          <a:spcPts val="21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Any AE</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21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50 (16%)</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21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119 (38%)</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667777">
                <a:tc>
                  <a:txBody>
                    <a:bodyPr/>
                    <a:lstStyle/>
                    <a:p>
                      <a:pPr marL="0" marR="0" lvl="1" indent="0" algn="l" defTabSz="914400" rtl="0" eaLnBrk="1" fontAlgn="auto" latinLnBrk="0" hangingPunct="1">
                        <a:lnSpc>
                          <a:spcPts val="21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Grade 2-4 AE</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21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11 (4%)</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21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44 (14%)</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4"/>
                  </a:ext>
                </a:extLst>
              </a:tr>
              <a:tr h="667777">
                <a:tc>
                  <a:txBody>
                    <a:bodyPr/>
                    <a:lstStyle/>
                    <a:p>
                      <a:pPr marL="0" marR="0" lvl="1" indent="0" algn="l" defTabSz="914400" rtl="0" eaLnBrk="1" fontAlgn="auto" latinLnBrk="0" hangingPunct="1">
                        <a:lnSpc>
                          <a:spcPts val="21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AEs that occurred in ≥ 2% of participants in either group</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21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21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5"/>
                  </a:ext>
                </a:extLst>
              </a:tr>
              <a:tr h="667777">
                <a:tc>
                  <a:txBody>
                    <a:bodyPr/>
                    <a:lstStyle/>
                    <a:p>
                      <a:pPr marL="182880" marR="0" lvl="1" indent="0" algn="l" defTabSz="914400" rtl="0" eaLnBrk="1" fontAlgn="auto" latinLnBrk="0" hangingPunct="1">
                        <a:lnSpc>
                          <a:spcPts val="21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Diarrhea</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58738" marR="0" lvl="1" indent="0" algn="ctr" defTabSz="914400" rtl="0" eaLnBrk="1" fontAlgn="auto" latinLnBrk="0" hangingPunct="1">
                        <a:lnSpc>
                          <a:spcPts val="21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1 (&lt;1%)</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342900" marR="0" lvl="1" indent="-279400" algn="ctr" defTabSz="914400" rtl="0" eaLnBrk="1" fontAlgn="auto" latinLnBrk="0" hangingPunct="1">
                        <a:lnSpc>
                          <a:spcPts val="21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23 (7%)</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6"/>
                  </a:ext>
                </a:extLst>
              </a:tr>
              <a:tr h="667777">
                <a:tc>
                  <a:txBody>
                    <a:bodyPr/>
                    <a:lstStyle/>
                    <a:p>
                      <a:pPr marL="182880" marR="0" lvl="1" indent="0" algn="l" defTabSz="914400" rtl="0" eaLnBrk="1" fontAlgn="auto" latinLnBrk="0" hangingPunct="1">
                        <a:lnSpc>
                          <a:spcPts val="21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Nausea</a:t>
                      </a:r>
                    </a:p>
                  </a:txBody>
                  <a:tcPr marL="182880" marR="65762" marT="32871" marB="32871" anchor="ctr" horzOverflow="overflow">
                    <a:lnL w="12700" cap="flat" cmpd="sng" algn="ctr">
                      <a:solidFill>
                        <a:scrgbClr r="0" g="0" b="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58738" marR="0" lvl="1" indent="0" algn="ctr" defTabSz="914400" rtl="0" eaLnBrk="1" fontAlgn="auto" latinLnBrk="0" hangingPunct="1">
                        <a:lnSpc>
                          <a:spcPts val="21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0</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58738" marR="0" lvl="1" indent="0" algn="ctr" defTabSz="914400" rtl="0" eaLnBrk="1" fontAlgn="auto" latinLnBrk="0" hangingPunct="1">
                        <a:lnSpc>
                          <a:spcPts val="21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6 (2%)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87498816"/>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ea typeface="ＭＳ Ｐゴシック" pitchFamily="31" charset="-128"/>
                <a:cs typeface="ＭＳ Ｐゴシック" pitchFamily="31" charset="-128"/>
              </a:rPr>
              <a:t>Dolutegravir versus Lopinavir-Ritonavir in Second-Line Treatment</a:t>
            </a:r>
            <a:br>
              <a:rPr lang="en-US" sz="2400" dirty="0">
                <a:ea typeface="ＭＳ Ｐゴシック" pitchFamily="31" charset="-128"/>
                <a:cs typeface="ＭＳ Ｐゴシック" pitchFamily="31" charset="-128"/>
              </a:rPr>
            </a:br>
            <a:r>
              <a:rPr lang="en-US" sz="2800" dirty="0">
                <a:ea typeface="ＭＳ Ｐゴシック" pitchFamily="-108" charset="-128"/>
              </a:rPr>
              <a:t>DAWNING: Conclusions</a:t>
            </a:r>
            <a:endParaRPr lang="en-US" sz="2800" dirty="0"/>
          </a:p>
        </p:txBody>
      </p:sp>
      <p:sp>
        <p:nvSpPr>
          <p:cNvPr id="9" name="Content Placeholder 8"/>
          <p:cNvSpPr>
            <a:spLocks noGrp="1"/>
          </p:cNvSpPr>
          <p:nvPr>
            <p:ph type="body" sz="quarter" idx="14"/>
          </p:nvPr>
        </p:nvSpPr>
        <p:spPr/>
        <p:txBody>
          <a:bodyPr/>
          <a:lstStyle/>
          <a:p>
            <a:r>
              <a:rPr lang="en-US" dirty="0"/>
              <a:t>Source: </a:t>
            </a:r>
            <a:r>
              <a:rPr lang="en-US" dirty="0" err="1"/>
              <a:t>Aboud</a:t>
            </a:r>
            <a:r>
              <a:rPr lang="en-US" dirty="0"/>
              <a:t> M, et al. Lancet Infect Dis. 2019;19:253-64.</a:t>
            </a:r>
          </a:p>
        </p:txBody>
      </p:sp>
      <p:graphicFrame>
        <p:nvGraphicFramePr>
          <p:cNvPr id="6" name="Table 5"/>
          <p:cNvGraphicFramePr>
            <a:graphicFrameLocks noGrp="1"/>
          </p:cNvGraphicFramePr>
          <p:nvPr>
            <p:extLst/>
          </p:nvPr>
        </p:nvGraphicFramePr>
        <p:xfrm>
          <a:off x="0" y="2590800"/>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200"/>
                        </a:lnSpc>
                      </a:pPr>
                      <a:r>
                        <a:rPr lang="en-US" sz="2000" b="1" i="0" dirty="0">
                          <a:solidFill>
                            <a:srgbClr val="800000"/>
                          </a:solidFill>
                          <a:latin typeface="Arial"/>
                          <a:cs typeface="Arial"/>
                        </a:rPr>
                        <a:t>Interpretation</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i="0" u="none" strike="noStrike" kern="1200" baseline="0" dirty="0">
                          <a:solidFill>
                            <a:srgbClr val="000000"/>
                          </a:solidFill>
                          <a:latin typeface="+mn-lt"/>
                          <a:ea typeface="+mn-ea"/>
                          <a:cs typeface="Arial"/>
                        </a:rPr>
                        <a:t>When administered with two NRTIs, dolutegravir was superior to ritonavir-boosted lopinavir at 48 weeks and can be considered a suitable option for second-line treatment</a:t>
                      </a:r>
                      <a:r>
                        <a:rPr lang="en-US" sz="2000" b="0" dirty="0">
                          <a:solidFill>
                            <a:srgbClr val="000000"/>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99834522"/>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2700" b="0" dirty="0">
                <a:ea typeface="ＭＳ Ｐゴシック" pitchFamily="22" charset="-128"/>
                <a:cs typeface="ＭＳ Ｐゴシック" pitchFamily="22" charset="-128"/>
              </a:rPr>
              <a:t>Dolutegravir in Patients with Raltegravir-Resistant HIV </a:t>
            </a:r>
            <a:br>
              <a:rPr lang="en-US" sz="2700" b="0" dirty="0">
                <a:ea typeface="ＭＳ Ｐゴシック" pitchFamily="22" charset="-128"/>
                <a:cs typeface="ＭＳ Ｐゴシック" pitchFamily="22" charset="-128"/>
              </a:rPr>
            </a:br>
            <a:r>
              <a:rPr lang="en-US" sz="3600" dirty="0"/>
              <a:t>VIKING (Cohorts I &amp; II)</a:t>
            </a:r>
          </a:p>
        </p:txBody>
      </p:sp>
      <p:sp>
        <p:nvSpPr>
          <p:cNvPr id="2" name="Text Placeholder 1">
            <a:extLst>
              <a:ext uri="{FF2B5EF4-FFF2-40B4-BE49-F238E27FC236}">
                <a16:creationId xmlns:a16="http://schemas.microsoft.com/office/drawing/2014/main" id="{1097AA28-15CB-8F48-8671-AEC8F55468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99660122"/>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in Patients with Raltegravir Resistance</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VIKING Study (Cohorts I &amp; II):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latin typeface="Arial" pitchFamily="22" charset="0"/>
              </a:rPr>
              <a:t>Eron</a:t>
            </a:r>
            <a:r>
              <a:rPr lang="en-US" dirty="0">
                <a:latin typeface="Arial" pitchFamily="22" charset="0"/>
              </a:rPr>
              <a:t> JJ, et al. J Infect Dis. 2013;207:740-8.</a:t>
            </a:r>
          </a:p>
        </p:txBody>
      </p:sp>
      <p:sp>
        <p:nvSpPr>
          <p:cNvPr id="9" name="Rectangle 3"/>
          <p:cNvSpPr>
            <a:spLocks noChangeArrowheads="1"/>
          </p:cNvSpPr>
          <p:nvPr/>
        </p:nvSpPr>
        <p:spPr bwMode="ltGray">
          <a:xfrm>
            <a:off x="0" y="1224180"/>
            <a:ext cx="9162289" cy="365757"/>
          </a:xfrm>
          <a:prstGeom prst="rect">
            <a:avLst/>
          </a:prstGeom>
          <a:solidFill>
            <a:srgbClr val="3A434B"/>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eaLnBrk="1" hangingPunct="1"/>
            <a:endParaRPr lang="en-US" sz="1600" dirty="0">
              <a:solidFill>
                <a:srgbClr val="FFFFFF"/>
              </a:solidFill>
              <a:latin typeface="Arial" pitchFamily="-107" charset="0"/>
              <a:ea typeface="Arial" pitchFamily="-107" charset="0"/>
              <a:cs typeface="Arial" pitchFamily="-107" charset="0"/>
            </a:endParaRPr>
          </a:p>
        </p:txBody>
      </p:sp>
      <p:sp>
        <p:nvSpPr>
          <p:cNvPr id="10" name="Text Box 12"/>
          <p:cNvSpPr txBox="1">
            <a:spLocks noChangeArrowheads="1"/>
          </p:cNvSpPr>
          <p:nvPr/>
        </p:nvSpPr>
        <p:spPr bwMode="auto">
          <a:xfrm>
            <a:off x="3706405" y="1236879"/>
            <a:ext cx="898916" cy="346249"/>
          </a:xfrm>
          <a:prstGeom prst="rect">
            <a:avLst/>
          </a:prstGeom>
          <a:noFill/>
          <a:ln w="9525">
            <a:noFill/>
            <a:miter lim="800000"/>
            <a:headEnd/>
            <a:tailEnd/>
          </a:ln>
        </p:spPr>
        <p:txBody>
          <a:bodyPr wrap="none">
            <a:prstTxWarp prst="textNoShape">
              <a:avLst/>
            </a:prstTxWarp>
            <a:spAutoFit/>
          </a:bodyPr>
          <a:lstStyle/>
          <a:p>
            <a:pPr algn="ctr" eaLnBrk="1" hangingPunct="1">
              <a:lnSpc>
                <a:spcPct val="90000"/>
              </a:lnSpc>
            </a:pPr>
            <a:r>
              <a:rPr lang="en-US" sz="1800" dirty="0">
                <a:solidFill>
                  <a:srgbClr val="FFFFFF"/>
                </a:solidFill>
                <a:latin typeface="Arial" pitchFamily="-107" charset="0"/>
                <a:ea typeface="Arial" pitchFamily="-107" charset="0"/>
                <a:cs typeface="Arial" pitchFamily="-107" charset="0"/>
              </a:rPr>
              <a:t>Day 11</a:t>
            </a:r>
          </a:p>
        </p:txBody>
      </p:sp>
      <p:sp>
        <p:nvSpPr>
          <p:cNvPr id="11" name="Text Box 20"/>
          <p:cNvSpPr txBox="1">
            <a:spLocks noChangeArrowheads="1"/>
          </p:cNvSpPr>
          <p:nvPr/>
        </p:nvSpPr>
        <p:spPr bwMode="auto">
          <a:xfrm>
            <a:off x="7251700" y="1236880"/>
            <a:ext cx="1616686" cy="346249"/>
          </a:xfrm>
          <a:prstGeom prst="rect">
            <a:avLst/>
          </a:prstGeom>
          <a:noFill/>
          <a:ln w="9525">
            <a:noFill/>
            <a:miter lim="800000"/>
            <a:headEnd/>
            <a:tailEnd/>
          </a:ln>
        </p:spPr>
        <p:txBody>
          <a:bodyPr wrap="square">
            <a:prstTxWarp prst="textNoShape">
              <a:avLst/>
            </a:prstTxWarp>
            <a:spAutoFit/>
          </a:bodyPr>
          <a:lstStyle/>
          <a:p>
            <a:pPr algn="r" eaLnBrk="1" hangingPunct="1">
              <a:lnSpc>
                <a:spcPct val="90000"/>
              </a:lnSpc>
            </a:pPr>
            <a:r>
              <a:rPr lang="en-US" sz="1800" dirty="0">
                <a:solidFill>
                  <a:srgbClr val="FFFFFF"/>
                </a:solidFill>
                <a:latin typeface="Arial" pitchFamily="-107" charset="0"/>
                <a:ea typeface="Arial" pitchFamily="-107" charset="0"/>
                <a:cs typeface="Arial" pitchFamily="-107" charset="0"/>
              </a:rPr>
              <a:t>Week 24</a:t>
            </a:r>
          </a:p>
        </p:txBody>
      </p:sp>
      <p:sp>
        <p:nvSpPr>
          <p:cNvPr id="12" name="Text Box 12"/>
          <p:cNvSpPr txBox="1">
            <a:spLocks noChangeArrowheads="1"/>
          </p:cNvSpPr>
          <p:nvPr/>
        </p:nvSpPr>
        <p:spPr bwMode="auto">
          <a:xfrm>
            <a:off x="3390900" y="1601830"/>
            <a:ext cx="1352241" cy="346249"/>
          </a:xfrm>
          <a:prstGeom prst="rect">
            <a:avLst/>
          </a:prstGeom>
          <a:noFill/>
          <a:ln w="9525">
            <a:noFill/>
            <a:miter lim="800000"/>
            <a:headEnd/>
            <a:tailEnd/>
          </a:ln>
        </p:spPr>
        <p:txBody>
          <a:bodyPr wrap="none">
            <a:prstTxWarp prst="textNoShape">
              <a:avLst/>
            </a:prstTxWarp>
            <a:spAutoFit/>
          </a:bodyPr>
          <a:lstStyle/>
          <a:p>
            <a:pPr algn="ctr" eaLnBrk="1" hangingPunct="1">
              <a:lnSpc>
                <a:spcPct val="90000"/>
              </a:lnSpc>
            </a:pPr>
            <a:r>
              <a:rPr lang="en-US" sz="1800" dirty="0">
                <a:solidFill>
                  <a:srgbClr val="FFFFFF"/>
                </a:solidFill>
                <a:latin typeface="Arial" pitchFamily="-107" charset="0"/>
                <a:ea typeface="Arial" pitchFamily="-107" charset="0"/>
                <a:cs typeface="Arial" pitchFamily="-107" charset="0"/>
              </a:rPr>
              <a:t>Randomize</a:t>
            </a:r>
          </a:p>
        </p:txBody>
      </p:sp>
      <p:sp>
        <p:nvSpPr>
          <p:cNvPr id="13" name="Text Box 20"/>
          <p:cNvSpPr txBox="1">
            <a:spLocks noChangeArrowheads="1"/>
          </p:cNvSpPr>
          <p:nvPr/>
        </p:nvSpPr>
        <p:spPr bwMode="auto">
          <a:xfrm>
            <a:off x="6819900" y="1601830"/>
            <a:ext cx="1981200" cy="346249"/>
          </a:xfrm>
          <a:prstGeom prst="rect">
            <a:avLst/>
          </a:prstGeom>
          <a:noFill/>
          <a:ln w="9525">
            <a:noFill/>
            <a:miter lim="800000"/>
            <a:headEnd/>
            <a:tailEnd/>
          </a:ln>
        </p:spPr>
        <p:txBody>
          <a:bodyPr wrap="square">
            <a:prstTxWarp prst="textNoShape">
              <a:avLst/>
            </a:prstTxWarp>
            <a:spAutoFit/>
          </a:bodyPr>
          <a:lstStyle/>
          <a:p>
            <a:pPr algn="r" eaLnBrk="1" hangingPunct="1">
              <a:lnSpc>
                <a:spcPct val="90000"/>
              </a:lnSpc>
            </a:pPr>
            <a:r>
              <a:rPr lang="en-US" sz="1800" dirty="0">
                <a:solidFill>
                  <a:srgbClr val="FFFFFF"/>
                </a:solidFill>
                <a:latin typeface="Arial" pitchFamily="-107" charset="0"/>
                <a:ea typeface="Arial" pitchFamily="-107" charset="0"/>
                <a:cs typeface="Arial" pitchFamily="-107" charset="0"/>
              </a:rPr>
              <a:t>Planned Analysis</a:t>
            </a:r>
          </a:p>
        </p:txBody>
      </p:sp>
      <p:sp>
        <p:nvSpPr>
          <p:cNvPr id="14" name="Text Box 12"/>
          <p:cNvSpPr txBox="1">
            <a:spLocks noChangeArrowheads="1"/>
          </p:cNvSpPr>
          <p:nvPr/>
        </p:nvSpPr>
        <p:spPr bwMode="auto">
          <a:xfrm>
            <a:off x="646151" y="1236880"/>
            <a:ext cx="787671" cy="346249"/>
          </a:xfrm>
          <a:prstGeom prst="rect">
            <a:avLst/>
          </a:prstGeom>
          <a:noFill/>
          <a:ln w="9525">
            <a:noFill/>
            <a:miter lim="800000"/>
            <a:headEnd/>
            <a:tailEnd/>
          </a:ln>
        </p:spPr>
        <p:txBody>
          <a:bodyPr wrap="none">
            <a:prstTxWarp prst="textNoShape">
              <a:avLst/>
            </a:prstTxWarp>
            <a:spAutoFit/>
          </a:bodyPr>
          <a:lstStyle/>
          <a:p>
            <a:pPr algn="ctr" eaLnBrk="1" hangingPunct="1">
              <a:lnSpc>
                <a:spcPct val="90000"/>
              </a:lnSpc>
            </a:pPr>
            <a:r>
              <a:rPr lang="en-US" sz="1800" dirty="0">
                <a:solidFill>
                  <a:srgbClr val="FFFFFF"/>
                </a:solidFill>
                <a:latin typeface="Arial" pitchFamily="-107" charset="0"/>
                <a:ea typeface="Arial" pitchFamily="-107" charset="0"/>
                <a:cs typeface="Arial" pitchFamily="-107" charset="0"/>
              </a:rPr>
              <a:t>Day 1</a:t>
            </a:r>
          </a:p>
        </p:txBody>
      </p:sp>
      <p:sp>
        <p:nvSpPr>
          <p:cNvPr id="16" name="Rectangle 3"/>
          <p:cNvSpPr>
            <a:spLocks noChangeArrowheads="1"/>
          </p:cNvSpPr>
          <p:nvPr/>
        </p:nvSpPr>
        <p:spPr bwMode="auto">
          <a:xfrm>
            <a:off x="742946" y="2482515"/>
            <a:ext cx="3419856" cy="451078"/>
          </a:xfrm>
          <a:prstGeom prst="rect">
            <a:avLst/>
          </a:prstGeom>
          <a:solidFill>
            <a:schemeClr val="accent5">
              <a:lumMod val="20000"/>
              <a:lumOff val="80000"/>
            </a:schemeClr>
          </a:solidFill>
          <a:ln w="19050">
            <a:solidFill>
              <a:schemeClr val="tx1"/>
            </a:solidFill>
            <a:miter lim="800000"/>
            <a:headEnd/>
            <a:tailEnd/>
          </a:ln>
          <a:effectLst/>
        </p:spPr>
        <p:txBody>
          <a:bodyPr wrap="none" anchor="ctr">
            <a:prstTxWarp prst="textNoShape">
              <a:avLst/>
            </a:prstTxWarp>
          </a:bodyPr>
          <a:lstStyle/>
          <a:p>
            <a:r>
              <a:rPr lang="en-US" sz="1600" b="1" dirty="0">
                <a:solidFill>
                  <a:srgbClr val="000000"/>
                </a:solidFill>
                <a:latin typeface="Arial" pitchFamily="-107" charset="0"/>
                <a:ea typeface="Arial" pitchFamily="-107" charset="0"/>
                <a:cs typeface="Arial" pitchFamily="-107" charset="0"/>
              </a:rPr>
              <a:t>Cohort II</a:t>
            </a:r>
            <a:r>
              <a:rPr lang="en-US" sz="1600" dirty="0">
                <a:solidFill>
                  <a:srgbClr val="000000"/>
                </a:solidFill>
                <a:latin typeface="Arial" pitchFamily="-107" charset="0"/>
                <a:ea typeface="Arial" pitchFamily="-107" charset="0"/>
                <a:cs typeface="Arial" pitchFamily="-107" charset="0"/>
              </a:rPr>
              <a:t>: </a:t>
            </a:r>
            <a:r>
              <a:rPr lang="en-US" sz="1600" dirty="0" err="1">
                <a:solidFill>
                  <a:srgbClr val="000000"/>
                </a:solidFill>
                <a:latin typeface="Arial" pitchFamily="-107" charset="0"/>
                <a:ea typeface="Arial" pitchFamily="-107" charset="0"/>
                <a:cs typeface="Arial" pitchFamily="-107" charset="0"/>
              </a:rPr>
              <a:t>Dolutegravir</a:t>
            </a:r>
            <a:r>
              <a:rPr lang="en-US" sz="1600" dirty="0">
                <a:solidFill>
                  <a:srgbClr val="000000"/>
                </a:solidFill>
                <a:latin typeface="Arial" pitchFamily="-107" charset="0"/>
                <a:ea typeface="Arial" pitchFamily="-107" charset="0"/>
                <a:cs typeface="Arial" pitchFamily="-107" charset="0"/>
              </a:rPr>
              <a:t>: 50 mg BID</a:t>
            </a:r>
          </a:p>
        </p:txBody>
      </p:sp>
      <p:sp>
        <p:nvSpPr>
          <p:cNvPr id="17" name="Rectangle 3"/>
          <p:cNvSpPr>
            <a:spLocks noChangeArrowheads="1"/>
          </p:cNvSpPr>
          <p:nvPr/>
        </p:nvSpPr>
        <p:spPr bwMode="auto">
          <a:xfrm>
            <a:off x="4254500" y="2482515"/>
            <a:ext cx="4102100" cy="451078"/>
          </a:xfrm>
          <a:prstGeom prst="rect">
            <a:avLst/>
          </a:prstGeom>
          <a:solidFill>
            <a:schemeClr val="accent5">
              <a:lumMod val="40000"/>
              <a:lumOff val="60000"/>
            </a:schemeClr>
          </a:solidFill>
          <a:ln w="19050">
            <a:solidFill>
              <a:schemeClr val="tx1"/>
            </a:solidFill>
            <a:miter lim="800000"/>
            <a:headEnd/>
            <a:tailEnd/>
          </a:ln>
          <a:effectLst/>
        </p:spPr>
        <p:txBody>
          <a:bodyPr wrap="none" anchor="ctr">
            <a:prstTxWarp prst="textNoShape">
              <a:avLst/>
            </a:prstTxWarp>
          </a:bodyPr>
          <a:lstStyle/>
          <a:p>
            <a:r>
              <a:rPr lang="en-US" sz="1600" b="1" dirty="0">
                <a:solidFill>
                  <a:srgbClr val="000000"/>
                </a:solidFill>
                <a:latin typeface="Arial" pitchFamily="-107" charset="0"/>
                <a:ea typeface="Arial" pitchFamily="-107" charset="0"/>
                <a:cs typeface="Arial" pitchFamily="-107" charset="0"/>
              </a:rPr>
              <a:t>Cohort II</a:t>
            </a:r>
            <a:r>
              <a:rPr lang="en-US" sz="1600" dirty="0">
                <a:solidFill>
                  <a:srgbClr val="000000"/>
                </a:solidFill>
                <a:latin typeface="Arial" pitchFamily="-107" charset="0"/>
                <a:ea typeface="Arial" pitchFamily="-107" charset="0"/>
                <a:cs typeface="Arial" pitchFamily="-107" charset="0"/>
              </a:rPr>
              <a:t>: </a:t>
            </a:r>
            <a:r>
              <a:rPr lang="en-US" sz="1600" dirty="0" err="1">
                <a:solidFill>
                  <a:srgbClr val="000000"/>
                </a:solidFill>
                <a:latin typeface="Arial" pitchFamily="-107" charset="0"/>
                <a:ea typeface="Arial" pitchFamily="-107" charset="0"/>
                <a:cs typeface="Arial" pitchFamily="-107" charset="0"/>
              </a:rPr>
              <a:t>Dolutegravir</a:t>
            </a:r>
            <a:r>
              <a:rPr lang="en-US" sz="1600" dirty="0">
                <a:solidFill>
                  <a:srgbClr val="000000"/>
                </a:solidFill>
                <a:latin typeface="Arial" pitchFamily="-107" charset="0"/>
                <a:ea typeface="Arial" pitchFamily="-107" charset="0"/>
                <a:cs typeface="Arial" pitchFamily="-107" charset="0"/>
              </a:rPr>
              <a:t>: 50 mg BID + OBR</a:t>
            </a:r>
          </a:p>
        </p:txBody>
      </p:sp>
      <p:graphicFrame>
        <p:nvGraphicFramePr>
          <p:cNvPr id="19" name="Group 31"/>
          <p:cNvGraphicFramePr>
            <a:graphicFrameLocks noGrp="1"/>
          </p:cNvGraphicFramePr>
          <p:nvPr>
            <p:extLst>
              <p:ext uri="{D42A27DB-BD31-4B8C-83A1-F6EECF244321}">
                <p14:modId xmlns:p14="http://schemas.microsoft.com/office/powerpoint/2010/main" val="4041145684"/>
              </p:ext>
            </p:extLst>
          </p:nvPr>
        </p:nvGraphicFramePr>
        <p:xfrm>
          <a:off x="742946" y="3022601"/>
          <a:ext cx="7626354" cy="3195764"/>
        </p:xfrm>
        <a:graphic>
          <a:graphicData uri="http://schemas.openxmlformats.org/drawingml/2006/table">
            <a:tbl>
              <a:tblPr>
                <a:effectLst/>
              </a:tblPr>
              <a:tblGrid>
                <a:gridCol w="7626354">
                  <a:extLst>
                    <a:ext uri="{9D8B030D-6E8A-4147-A177-3AD203B41FA5}">
                      <a16:colId xmlns:a16="http://schemas.microsoft.com/office/drawing/2014/main" val="20000"/>
                    </a:ext>
                  </a:extLst>
                </a:gridCol>
              </a:tblGrid>
              <a:tr h="170074">
                <a:tc>
                  <a:txBody>
                    <a:bodyPr/>
                    <a:lstStyle/>
                    <a:p>
                      <a:pPr marL="0" marR="0" lvl="0" indent="0" algn="l" defTabSz="457200" rtl="0" eaLnBrk="0" fontAlgn="base" latinLnBrk="0" hangingPunct="0">
                        <a:lnSpc>
                          <a:spcPts val="2200"/>
                        </a:lnSpc>
                        <a:spcBef>
                          <a:spcPct val="200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VIKING</a:t>
                      </a:r>
                    </a:p>
                  </a:txBody>
                  <a:tcPr marL="81280" marR="812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2443479">
                <a:tc>
                  <a:txBody>
                    <a:bodyPr/>
                    <a:lstStyle/>
                    <a:p>
                      <a:pPr marL="137160" marR="0" lvl="0" indent="-137160" algn="l" defTabSz="457200" rtl="0" eaLnBrk="1" fontAlgn="base" latinLnBrk="0" hangingPunct="1">
                        <a:lnSpc>
                          <a:spcPts val="2000"/>
                        </a:lnSpc>
                        <a:spcBef>
                          <a:spcPts val="400"/>
                        </a:spcBef>
                        <a:spcAft>
                          <a:spcPct val="0"/>
                        </a:spcAft>
                        <a:buClrTx/>
                        <a:buSzTx/>
                        <a:buFont typeface="Arial"/>
                        <a:buChar char="•"/>
                        <a:tabLst/>
                        <a:defRPr/>
                      </a:pPr>
                      <a:r>
                        <a:rPr lang="en-US" sz="1600" b="1" dirty="0">
                          <a:solidFill>
                            <a:srgbClr val="000000"/>
                          </a:solidFill>
                          <a:latin typeface="Arial"/>
                          <a:cs typeface="Arial"/>
                        </a:rPr>
                        <a:t>Background</a:t>
                      </a:r>
                      <a:r>
                        <a:rPr lang="en-US" sz="1600" dirty="0">
                          <a:solidFill>
                            <a:srgbClr val="000000"/>
                          </a:solidFill>
                          <a:latin typeface="Arial"/>
                          <a:cs typeface="Arial"/>
                        </a:rPr>
                        <a:t>:</a:t>
                      </a:r>
                      <a:r>
                        <a:rPr lang="en-US" sz="1600" baseline="0" dirty="0">
                          <a:solidFill>
                            <a:srgbClr val="000000"/>
                          </a:solidFill>
                          <a:latin typeface="Arial"/>
                          <a:cs typeface="Arial"/>
                        </a:rPr>
                        <a:t> </a:t>
                      </a:r>
                      <a:r>
                        <a:rPr lang="en-US" sz="1600" dirty="0">
                          <a:solidFill>
                            <a:srgbClr val="000000"/>
                          </a:solidFill>
                          <a:latin typeface="Arial"/>
                          <a:cs typeface="Arial"/>
                        </a:rPr>
                        <a:t>Single-arm,</a:t>
                      </a:r>
                      <a:r>
                        <a:rPr lang="en-US" sz="1600" baseline="0" dirty="0">
                          <a:solidFill>
                            <a:srgbClr val="000000"/>
                          </a:solidFill>
                          <a:latin typeface="Arial"/>
                          <a:cs typeface="Arial"/>
                        </a:rPr>
                        <a:t> phase 2b trial evaluating efficacy of once daily or twice daily dolutegravir in patients with integrase resistance</a:t>
                      </a:r>
                      <a:endParaRPr lang="en-US" sz="1600" dirty="0">
                        <a:solidFill>
                          <a:srgbClr val="000000"/>
                        </a:solidFill>
                        <a:latin typeface="Arial"/>
                        <a:cs typeface="Arial"/>
                      </a:endParaRPr>
                    </a:p>
                    <a:p>
                      <a:pPr marL="137160" marR="0" lvl="0" indent="-137160" algn="l" defTabSz="457200" rtl="0" eaLnBrk="1" fontAlgn="base" latinLnBrk="0" hangingPunct="1">
                        <a:lnSpc>
                          <a:spcPts val="2000"/>
                        </a:lnSpc>
                        <a:spcBef>
                          <a:spcPts val="400"/>
                        </a:spcBef>
                        <a:spcAft>
                          <a:spcPct val="0"/>
                        </a:spcAft>
                        <a:buClrTx/>
                        <a:buSzTx/>
                        <a:buFont typeface="Arial"/>
                        <a:buChar char="•"/>
                        <a:tabLst/>
                        <a:defRPr/>
                      </a:pPr>
                      <a:r>
                        <a:rPr lang="en-US" sz="1600" b="1" dirty="0">
                          <a:solidFill>
                            <a:srgbClr val="000000"/>
                          </a:solidFill>
                          <a:latin typeface="Arial"/>
                          <a:cs typeface="Arial"/>
                        </a:rPr>
                        <a:t>Inclusion</a:t>
                      </a:r>
                      <a:r>
                        <a:rPr lang="en-US" sz="1600" b="1" baseline="0" dirty="0">
                          <a:solidFill>
                            <a:srgbClr val="000000"/>
                          </a:solidFill>
                          <a:latin typeface="Arial"/>
                          <a:cs typeface="Arial"/>
                        </a:rPr>
                        <a:t> Criteria (n=51)</a:t>
                      </a:r>
                      <a:br>
                        <a:rPr lang="en-US" sz="1600" b="1" baseline="0" dirty="0">
                          <a:solidFill>
                            <a:srgbClr val="000000"/>
                          </a:solidFill>
                          <a:latin typeface="Arial"/>
                          <a:cs typeface="Arial"/>
                        </a:rPr>
                      </a:br>
                      <a:r>
                        <a:rPr lang="en-US" sz="1600" baseline="0" dirty="0">
                          <a:solidFill>
                            <a:srgbClr val="000000"/>
                          </a:solidFill>
                          <a:latin typeface="+mn-lt"/>
                          <a:cs typeface="Arial"/>
                        </a:rPr>
                        <a:t>- Age ≥18 years</a:t>
                      </a:r>
                      <a:br>
                        <a:rPr lang="en-US" sz="1600" baseline="0" dirty="0">
                          <a:solidFill>
                            <a:srgbClr val="000000"/>
                          </a:solidFill>
                          <a:latin typeface="+mn-lt"/>
                          <a:cs typeface="Arial"/>
                        </a:rPr>
                      </a:br>
                      <a:r>
                        <a:rPr lang="en-US" sz="1600" baseline="0" dirty="0">
                          <a:solidFill>
                            <a:srgbClr val="000000"/>
                          </a:solidFill>
                          <a:latin typeface="+mn-lt"/>
                          <a:cs typeface="Arial"/>
                        </a:rPr>
                        <a:t>- </a:t>
                      </a:r>
                      <a:r>
                        <a:rPr lang="en-US" sz="1600" baseline="0" dirty="0">
                          <a:solidFill>
                            <a:srgbClr val="000000"/>
                          </a:solidFill>
                          <a:latin typeface="Arial"/>
                          <a:cs typeface="Arial"/>
                        </a:rPr>
                        <a:t>HIV RNA &gt;1,000 copies/mL</a:t>
                      </a:r>
                      <a:br>
                        <a:rPr lang="en-US" sz="1600" baseline="0" dirty="0">
                          <a:solidFill>
                            <a:srgbClr val="000000"/>
                          </a:solidFill>
                          <a:latin typeface="Arial"/>
                          <a:cs typeface="Arial"/>
                        </a:rPr>
                      </a:br>
                      <a:r>
                        <a:rPr lang="en-US" sz="1600" baseline="0" dirty="0">
                          <a:solidFill>
                            <a:srgbClr val="000000"/>
                          </a:solidFill>
                          <a:latin typeface="Arial"/>
                          <a:cs typeface="Arial"/>
                        </a:rPr>
                        <a:t>- Documented resistance ≥3 ARV classes, including integrase inhibitors </a:t>
                      </a:r>
                    </a:p>
                    <a:p>
                      <a:pPr marL="137160" marR="0" lvl="0" indent="-137160" algn="l" defTabSz="457200" rtl="0" eaLnBrk="1" fontAlgn="base" latinLnBrk="0" hangingPunct="1">
                        <a:lnSpc>
                          <a:spcPts val="2000"/>
                        </a:lnSpc>
                        <a:spcBef>
                          <a:spcPts val="400"/>
                        </a:spcBef>
                        <a:spcAft>
                          <a:spcPct val="0"/>
                        </a:spcAft>
                        <a:buClrTx/>
                        <a:buSzTx/>
                        <a:buFont typeface="Arial"/>
                        <a:buChar char="•"/>
                        <a:tabLst/>
                        <a:defRPr/>
                      </a:pPr>
                      <a:r>
                        <a:rPr lang="en-US" sz="1600" b="1" baseline="0" dirty="0">
                          <a:solidFill>
                            <a:srgbClr val="000000"/>
                          </a:solidFill>
                          <a:latin typeface="Arial"/>
                          <a:cs typeface="Arial"/>
                        </a:rPr>
                        <a:t>Treatment Arms</a:t>
                      </a:r>
                      <a:br>
                        <a:rPr lang="en-US" sz="1600" baseline="0" dirty="0">
                          <a:solidFill>
                            <a:srgbClr val="000000"/>
                          </a:solidFill>
                          <a:latin typeface="Arial"/>
                          <a:cs typeface="Arial"/>
                        </a:rPr>
                      </a:br>
                      <a:r>
                        <a:rPr lang="en-US" sz="1600" baseline="0" dirty="0">
                          <a:solidFill>
                            <a:srgbClr val="000000"/>
                          </a:solidFill>
                          <a:latin typeface="Arial"/>
                          <a:cs typeface="Arial"/>
                        </a:rPr>
                        <a:t>- Cohort I*: dolutegravir 50 mg once daily</a:t>
                      </a:r>
                      <a:br>
                        <a:rPr lang="en-US" sz="1600" baseline="0" dirty="0">
                          <a:solidFill>
                            <a:srgbClr val="000000"/>
                          </a:solidFill>
                          <a:latin typeface="Arial"/>
                          <a:cs typeface="Arial"/>
                        </a:rPr>
                      </a:br>
                      <a:r>
                        <a:rPr lang="en-US" sz="1600" baseline="0" dirty="0">
                          <a:solidFill>
                            <a:srgbClr val="000000"/>
                          </a:solidFill>
                          <a:latin typeface="Arial"/>
                          <a:cs typeface="Arial"/>
                        </a:rPr>
                        <a:t>- Cohort II*: dolutegravir 50 mg twice daily</a:t>
                      </a:r>
                      <a:endParaRPr lang="en-US" sz="1600" dirty="0">
                        <a:solidFill>
                          <a:srgbClr val="000000"/>
                        </a:solidFill>
                        <a:latin typeface="Arial" pitchFamily="22" charset="0"/>
                      </a:endParaRPr>
                    </a:p>
                  </a:txBody>
                  <a:tcPr marL="182880" marR="8128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r h="380999">
                <a:tc>
                  <a:txBody>
                    <a:bodyPr/>
                    <a:lstStyle/>
                    <a:p>
                      <a:pPr marL="0" marR="0" lvl="0" indent="0" algn="l" defTabSz="457200" rtl="0" eaLnBrk="1" fontAlgn="base" latinLnBrk="0" hangingPunct="1">
                        <a:lnSpc>
                          <a:spcPts val="1700"/>
                        </a:lnSpc>
                        <a:spcBef>
                          <a:spcPts val="400"/>
                        </a:spcBef>
                        <a:spcAft>
                          <a:spcPct val="0"/>
                        </a:spcAft>
                        <a:buClrTx/>
                        <a:buSzTx/>
                        <a:buFont typeface="Arial"/>
                        <a:buNone/>
                        <a:tabLst/>
                        <a:defRPr/>
                      </a:pPr>
                      <a:r>
                        <a:rPr lang="en-US" sz="1400" baseline="0" dirty="0">
                          <a:solidFill>
                            <a:srgbClr val="000000"/>
                          </a:solidFill>
                          <a:latin typeface="Arial"/>
                          <a:cs typeface="Arial"/>
                        </a:rPr>
                        <a:t>*Failing regimen continued during day 1-10, then replaced with OBR through week 24</a:t>
                      </a:r>
                      <a:endParaRPr lang="en-US" sz="1400" dirty="0">
                        <a:solidFill>
                          <a:srgbClr val="000000"/>
                        </a:solidFill>
                        <a:latin typeface="Arial"/>
                        <a:cs typeface="Arial"/>
                      </a:endParaRPr>
                    </a:p>
                  </a:txBody>
                  <a:tcPr marL="182880" marR="812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9D9CD">
                        <a:alpha val="38000"/>
                      </a:srgbClr>
                    </a:solidFill>
                  </a:tcPr>
                </a:tc>
                <a:extLst>
                  <a:ext uri="{0D108BD9-81ED-4DB2-BD59-A6C34878D82A}">
                    <a16:rowId xmlns:a16="http://schemas.microsoft.com/office/drawing/2014/main" val="10002"/>
                  </a:ext>
                </a:extLst>
              </a:tr>
            </a:tbl>
          </a:graphicData>
        </a:graphic>
      </p:graphicFrame>
      <p:sp>
        <p:nvSpPr>
          <p:cNvPr id="18" name="Rectangle 3"/>
          <p:cNvSpPr>
            <a:spLocks noChangeArrowheads="1"/>
          </p:cNvSpPr>
          <p:nvPr/>
        </p:nvSpPr>
        <p:spPr bwMode="auto">
          <a:xfrm>
            <a:off x="641346" y="1602658"/>
            <a:ext cx="3419856" cy="411456"/>
          </a:xfrm>
          <a:prstGeom prst="rect">
            <a:avLst/>
          </a:prstGeom>
          <a:noFill/>
          <a:ln w="19050">
            <a:noFill/>
            <a:miter lim="800000"/>
            <a:headEnd/>
            <a:tailEnd/>
          </a:ln>
          <a:scene3d>
            <a:camera prst="orthographicFront"/>
            <a:lightRig rig="threePt" dir="t"/>
          </a:scene3d>
          <a:sp3d>
            <a:bevelT/>
          </a:sp3d>
        </p:spPr>
        <p:txBody>
          <a:bodyPr wrap="none" anchor="ctr">
            <a:prstTxWarp prst="textNoShape">
              <a:avLst/>
            </a:prstTxWarp>
          </a:bodyPr>
          <a:lstStyle/>
          <a:p>
            <a:r>
              <a:rPr lang="en-US" sz="1600" b="1" dirty="0">
                <a:solidFill>
                  <a:srgbClr val="000000"/>
                </a:solidFill>
                <a:latin typeface="Arial" pitchFamily="-107" charset="0"/>
                <a:ea typeface="Arial" pitchFamily="-107" charset="0"/>
                <a:cs typeface="Arial" pitchFamily="-107" charset="0"/>
              </a:rPr>
              <a:t>Functional Monotherapy Phase</a:t>
            </a:r>
            <a:endParaRPr lang="en-US" sz="1600" dirty="0">
              <a:solidFill>
                <a:srgbClr val="000000"/>
              </a:solidFill>
              <a:latin typeface="Arial" pitchFamily="-107" charset="0"/>
              <a:ea typeface="Arial" pitchFamily="-107" charset="0"/>
              <a:cs typeface="Arial" pitchFamily="-107" charset="0"/>
            </a:endParaRPr>
          </a:p>
        </p:txBody>
      </p:sp>
      <p:sp>
        <p:nvSpPr>
          <p:cNvPr id="20" name="Rectangle 3"/>
          <p:cNvSpPr>
            <a:spLocks noChangeArrowheads="1"/>
          </p:cNvSpPr>
          <p:nvPr/>
        </p:nvSpPr>
        <p:spPr bwMode="auto">
          <a:xfrm>
            <a:off x="4178300" y="1602658"/>
            <a:ext cx="4102100" cy="411456"/>
          </a:xfrm>
          <a:prstGeom prst="rect">
            <a:avLst/>
          </a:prstGeom>
          <a:noFill/>
          <a:ln w="19050">
            <a:noFill/>
            <a:miter lim="800000"/>
            <a:headEnd/>
            <a:tailEnd/>
          </a:ln>
          <a:scene3d>
            <a:camera prst="orthographicFront"/>
            <a:lightRig rig="threePt" dir="t"/>
          </a:scene3d>
          <a:sp3d>
            <a:bevelT/>
          </a:sp3d>
        </p:spPr>
        <p:txBody>
          <a:bodyPr wrap="none" anchor="ctr">
            <a:prstTxWarp prst="textNoShape">
              <a:avLst/>
            </a:prstTxWarp>
          </a:bodyPr>
          <a:lstStyle/>
          <a:p>
            <a:r>
              <a:rPr lang="en-US" sz="1600" b="1" dirty="0">
                <a:solidFill>
                  <a:srgbClr val="000000"/>
                </a:solidFill>
                <a:latin typeface="Arial" pitchFamily="-107" charset="0"/>
                <a:ea typeface="Arial" pitchFamily="-107" charset="0"/>
                <a:cs typeface="Arial" pitchFamily="-107" charset="0"/>
              </a:rPr>
              <a:t>Continuation Phase</a:t>
            </a:r>
            <a:endParaRPr lang="en-US" sz="1600" dirty="0">
              <a:solidFill>
                <a:srgbClr val="000000"/>
              </a:solidFill>
              <a:latin typeface="Arial" pitchFamily="-107" charset="0"/>
              <a:ea typeface="Arial" pitchFamily="-107" charset="0"/>
              <a:cs typeface="Arial" pitchFamily="-107" charset="0"/>
            </a:endParaRPr>
          </a:p>
        </p:txBody>
      </p:sp>
      <p:sp>
        <p:nvSpPr>
          <p:cNvPr id="21" name="Rectangle 3"/>
          <p:cNvSpPr>
            <a:spLocks noChangeArrowheads="1"/>
          </p:cNvSpPr>
          <p:nvPr/>
        </p:nvSpPr>
        <p:spPr bwMode="auto">
          <a:xfrm>
            <a:off x="742946" y="2023972"/>
            <a:ext cx="3419856" cy="457174"/>
          </a:xfrm>
          <a:prstGeom prst="rect">
            <a:avLst/>
          </a:prstGeom>
          <a:solidFill>
            <a:schemeClr val="accent1">
              <a:lumMod val="20000"/>
              <a:lumOff val="80000"/>
              <a:alpha val="62000"/>
            </a:schemeClr>
          </a:solidFill>
          <a:ln w="19050">
            <a:solidFill>
              <a:schemeClr val="tx1"/>
            </a:solidFill>
            <a:miter lim="800000"/>
            <a:headEnd/>
            <a:tailEnd/>
          </a:ln>
          <a:effectLst/>
        </p:spPr>
        <p:txBody>
          <a:bodyPr wrap="none" anchor="ctr">
            <a:prstTxWarp prst="textNoShape">
              <a:avLst/>
            </a:prstTxWarp>
          </a:bodyPr>
          <a:lstStyle/>
          <a:p>
            <a:r>
              <a:rPr lang="en-US" sz="1600" b="1" dirty="0">
                <a:solidFill>
                  <a:srgbClr val="000000"/>
                </a:solidFill>
                <a:latin typeface="Arial" pitchFamily="-107" charset="0"/>
                <a:ea typeface="Arial" pitchFamily="-107" charset="0"/>
                <a:cs typeface="Arial" pitchFamily="-107" charset="0"/>
              </a:rPr>
              <a:t>Cohort I</a:t>
            </a:r>
            <a:r>
              <a:rPr lang="en-US" sz="1600" dirty="0">
                <a:solidFill>
                  <a:srgbClr val="000000"/>
                </a:solidFill>
                <a:latin typeface="Arial" pitchFamily="-107" charset="0"/>
                <a:ea typeface="Arial" pitchFamily="-107" charset="0"/>
                <a:cs typeface="Arial" pitchFamily="-107" charset="0"/>
              </a:rPr>
              <a:t>: </a:t>
            </a:r>
            <a:r>
              <a:rPr lang="en-US" sz="1600" dirty="0" err="1">
                <a:solidFill>
                  <a:srgbClr val="000000"/>
                </a:solidFill>
                <a:latin typeface="Arial" pitchFamily="-107" charset="0"/>
                <a:ea typeface="Arial" pitchFamily="-107" charset="0"/>
                <a:cs typeface="Arial" pitchFamily="-107" charset="0"/>
              </a:rPr>
              <a:t>Dolutegravir</a:t>
            </a:r>
            <a:r>
              <a:rPr lang="en-US" sz="1600" dirty="0">
                <a:solidFill>
                  <a:srgbClr val="000000"/>
                </a:solidFill>
                <a:latin typeface="Arial" pitchFamily="-107" charset="0"/>
                <a:ea typeface="Arial" pitchFamily="-107" charset="0"/>
                <a:cs typeface="Arial" pitchFamily="-107" charset="0"/>
              </a:rPr>
              <a:t>: 50 mg QD</a:t>
            </a:r>
          </a:p>
        </p:txBody>
      </p:sp>
      <p:sp>
        <p:nvSpPr>
          <p:cNvPr id="22" name="Rectangle 3"/>
          <p:cNvSpPr>
            <a:spLocks noChangeArrowheads="1"/>
          </p:cNvSpPr>
          <p:nvPr/>
        </p:nvSpPr>
        <p:spPr bwMode="auto">
          <a:xfrm>
            <a:off x="4254500" y="2023972"/>
            <a:ext cx="4102100" cy="457174"/>
          </a:xfrm>
          <a:prstGeom prst="rect">
            <a:avLst/>
          </a:prstGeom>
          <a:solidFill>
            <a:schemeClr val="accent1">
              <a:lumMod val="40000"/>
              <a:lumOff val="60000"/>
              <a:alpha val="50000"/>
            </a:schemeClr>
          </a:solidFill>
          <a:ln w="19050">
            <a:solidFill>
              <a:schemeClr val="tx1"/>
            </a:solidFill>
            <a:miter lim="800000"/>
            <a:headEnd/>
            <a:tailEnd/>
          </a:ln>
          <a:effectLst/>
        </p:spPr>
        <p:txBody>
          <a:bodyPr wrap="none" anchor="ctr">
            <a:prstTxWarp prst="textNoShape">
              <a:avLst/>
            </a:prstTxWarp>
          </a:bodyPr>
          <a:lstStyle/>
          <a:p>
            <a:r>
              <a:rPr lang="en-US" sz="1600" b="1" dirty="0">
                <a:solidFill>
                  <a:srgbClr val="000000"/>
                </a:solidFill>
                <a:latin typeface="Arial" pitchFamily="-107" charset="0"/>
                <a:ea typeface="Arial" pitchFamily="-107" charset="0"/>
                <a:cs typeface="Arial" pitchFamily="-107" charset="0"/>
              </a:rPr>
              <a:t>Cohort I</a:t>
            </a:r>
            <a:r>
              <a:rPr lang="en-US" sz="1600" dirty="0">
                <a:solidFill>
                  <a:srgbClr val="000000"/>
                </a:solidFill>
                <a:latin typeface="Arial" pitchFamily="-107" charset="0"/>
                <a:ea typeface="Arial" pitchFamily="-107" charset="0"/>
                <a:cs typeface="Arial" pitchFamily="-107" charset="0"/>
              </a:rPr>
              <a:t>: </a:t>
            </a:r>
            <a:r>
              <a:rPr lang="en-US" sz="1600" dirty="0" err="1">
                <a:solidFill>
                  <a:srgbClr val="000000"/>
                </a:solidFill>
                <a:latin typeface="Arial" pitchFamily="-107" charset="0"/>
                <a:ea typeface="Arial" pitchFamily="-107" charset="0"/>
                <a:cs typeface="Arial" pitchFamily="-107" charset="0"/>
              </a:rPr>
              <a:t>Dolutegravir</a:t>
            </a:r>
            <a:r>
              <a:rPr lang="en-US" sz="1600" dirty="0">
                <a:solidFill>
                  <a:srgbClr val="000000"/>
                </a:solidFill>
                <a:latin typeface="Arial" pitchFamily="-107" charset="0"/>
                <a:ea typeface="Arial" pitchFamily="-107" charset="0"/>
                <a:cs typeface="Arial" pitchFamily="-107" charset="0"/>
              </a:rPr>
              <a:t>: 50 mg QD + OBR</a:t>
            </a:r>
          </a:p>
        </p:txBody>
      </p:sp>
      <p:cxnSp>
        <p:nvCxnSpPr>
          <p:cNvPr id="4" name="Straight Connector 3"/>
          <p:cNvCxnSpPr/>
          <p:nvPr/>
        </p:nvCxnSpPr>
        <p:spPr>
          <a:xfrm>
            <a:off x="4203700" y="1582312"/>
            <a:ext cx="0" cy="1356355"/>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530683"/>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ea typeface="ＭＳ Ｐゴシック" pitchFamily="22" charset="-128"/>
                <a:cs typeface="ＭＳ Ｐゴシック" pitchFamily="22" charset="-128"/>
              </a:rPr>
              <a:t>Dolutegravir in Patients with Raltegravir Resistance</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VIKING Study (Cohorts I &amp; II):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24 </a:t>
            </a:r>
            <a:r>
              <a:rPr lang="en-US" dirty="0">
                <a:solidFill>
                  <a:schemeClr val="bg1"/>
                </a:solidFill>
                <a:latin typeface="Arial" pitchFamily="-110" charset="0"/>
                <a:ea typeface="ＭＳ Ｐゴシック" pitchFamily="-110" charset="-128"/>
                <a:cs typeface="ＭＳ Ｐゴシック" pitchFamily="-110" charset="-128"/>
              </a:rPr>
              <a:t>Virologic Response</a:t>
            </a:r>
          </a:p>
        </p:txBody>
      </p:sp>
      <p:sp>
        <p:nvSpPr>
          <p:cNvPr id="7" name="Content Placeholder 6"/>
          <p:cNvSpPr>
            <a:spLocks noGrp="1"/>
          </p:cNvSpPr>
          <p:nvPr>
            <p:ph type="body" sz="quarter" idx="16"/>
          </p:nvPr>
        </p:nvSpPr>
        <p:spPr>
          <a:prstGeom prst="rect">
            <a:avLst/>
          </a:prstGeom>
        </p:spPr>
        <p:txBody>
          <a:bodyPr/>
          <a:lstStyle/>
          <a:p>
            <a:r>
              <a:rPr lang="en-US" dirty="0"/>
              <a:t>Source: </a:t>
            </a:r>
            <a:r>
              <a:rPr lang="en-US" dirty="0" err="1">
                <a:latin typeface="Arial" pitchFamily="22" charset="0"/>
              </a:rPr>
              <a:t>Eron</a:t>
            </a:r>
            <a:r>
              <a:rPr lang="en-US" dirty="0">
                <a:latin typeface="Arial" pitchFamily="22" charset="0"/>
              </a:rPr>
              <a:t> JJ, et al. J Infect Dis. 2013;207:740-8.</a:t>
            </a:r>
          </a:p>
        </p:txBody>
      </p:sp>
      <p:graphicFrame>
        <p:nvGraphicFramePr>
          <p:cNvPr id="12" name="Chart 11"/>
          <p:cNvGraphicFramePr>
            <a:graphicFrameLocks/>
          </p:cNvGraphicFramePr>
          <p:nvPr>
            <p:extLst/>
          </p:nvPr>
        </p:nvGraphicFramePr>
        <p:xfrm>
          <a:off x="457200" y="1828801"/>
          <a:ext cx="8229600" cy="426719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890080" y="4851143"/>
            <a:ext cx="914400" cy="307777"/>
          </a:xfrm>
          <a:prstGeom prst="rect">
            <a:avLst/>
          </a:prstGeom>
          <a:noFill/>
        </p:spPr>
        <p:txBody>
          <a:bodyPr wrap="square" rtlCol="0" anchor="ctr">
            <a:spAutoFit/>
          </a:bodyPr>
          <a:lstStyle/>
          <a:p>
            <a:pPr algn="ctr"/>
            <a:r>
              <a:rPr lang="en-US" sz="1400" dirty="0">
                <a:solidFill>
                  <a:srgbClr val="FFFFFF"/>
                </a:solidFill>
                <a:latin typeface="Arial"/>
              </a:rPr>
              <a:t>11/27</a:t>
            </a:r>
          </a:p>
        </p:txBody>
      </p:sp>
      <p:sp>
        <p:nvSpPr>
          <p:cNvPr id="14" name="TextBox 13"/>
          <p:cNvSpPr txBox="1"/>
          <p:nvPr/>
        </p:nvSpPr>
        <p:spPr>
          <a:xfrm>
            <a:off x="6899855" y="4851143"/>
            <a:ext cx="914400" cy="307777"/>
          </a:xfrm>
          <a:prstGeom prst="rect">
            <a:avLst/>
          </a:prstGeom>
          <a:noFill/>
        </p:spPr>
        <p:txBody>
          <a:bodyPr wrap="square" rtlCol="0" anchor="ctr">
            <a:spAutoFit/>
          </a:bodyPr>
          <a:lstStyle/>
          <a:p>
            <a:pPr algn="ctr"/>
            <a:r>
              <a:rPr lang="en-US" sz="1400" dirty="0">
                <a:solidFill>
                  <a:srgbClr val="FFFFFF"/>
                </a:solidFill>
                <a:latin typeface="Arial"/>
              </a:rPr>
              <a:t>18/24</a:t>
            </a:r>
          </a:p>
        </p:txBody>
      </p:sp>
      <p:sp>
        <p:nvSpPr>
          <p:cNvPr id="15" name="TextBox 14"/>
          <p:cNvSpPr txBox="1"/>
          <p:nvPr/>
        </p:nvSpPr>
        <p:spPr>
          <a:xfrm>
            <a:off x="2385205" y="4851141"/>
            <a:ext cx="914400" cy="307777"/>
          </a:xfrm>
          <a:prstGeom prst="rect">
            <a:avLst/>
          </a:prstGeom>
          <a:noFill/>
        </p:spPr>
        <p:txBody>
          <a:bodyPr wrap="square" rtlCol="0" anchor="ctr">
            <a:spAutoFit/>
          </a:bodyPr>
          <a:lstStyle/>
          <a:p>
            <a:pPr algn="ctr"/>
            <a:r>
              <a:rPr lang="en-US" sz="1400" dirty="0">
                <a:solidFill>
                  <a:srgbClr val="FFFFFF"/>
                </a:solidFill>
                <a:latin typeface="Arial"/>
              </a:rPr>
              <a:t>14/27</a:t>
            </a:r>
          </a:p>
        </p:txBody>
      </p:sp>
      <p:sp>
        <p:nvSpPr>
          <p:cNvPr id="16" name="TextBox 15"/>
          <p:cNvSpPr txBox="1"/>
          <p:nvPr/>
        </p:nvSpPr>
        <p:spPr>
          <a:xfrm>
            <a:off x="3395305" y="4851141"/>
            <a:ext cx="914400"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FFFFFF"/>
                </a:solidFill>
                <a:latin typeface="Arial"/>
              </a:rPr>
              <a:t>20/24</a:t>
            </a:r>
          </a:p>
        </p:txBody>
      </p:sp>
    </p:spTree>
    <p:extLst>
      <p:ext uri="{BB962C8B-B14F-4D97-AF65-F5344CB8AC3E}">
        <p14:creationId xmlns:p14="http://schemas.microsoft.com/office/powerpoint/2010/main" val="394293369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282678" y="1365500"/>
            <a:ext cx="8595360" cy="4959100"/>
          </a:xfrm>
          <a:prstGeom prst="rect">
            <a:avLst/>
          </a:prstGeom>
          <a:solidFill>
            <a:schemeClr val="tx1">
              <a:alpha val="18000"/>
            </a:schemeClr>
          </a:solidFill>
          <a:ln>
            <a:solidFill>
              <a:schemeClr val="bg1"/>
            </a:solidFill>
          </a:ln>
          <a:effectLst/>
        </p:spPr>
        <p:txBody>
          <a:bodyPr tIns="18288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6032" indent="-256032">
              <a:lnSpc>
                <a:spcPts val="2500"/>
              </a:lnSpc>
              <a:spcBef>
                <a:spcPts val="1800"/>
              </a:spcBef>
              <a:buClr>
                <a:schemeClr val="accent5">
                  <a:lumMod val="40000"/>
                  <a:lumOff val="60000"/>
                </a:schemeClr>
              </a:buClr>
            </a:pPr>
            <a:r>
              <a:rPr lang="en-US" sz="2000" dirty="0">
                <a:solidFill>
                  <a:schemeClr val="accent5">
                    <a:lumMod val="40000"/>
                    <a:lumOff val="60000"/>
                  </a:schemeClr>
                </a:solidFill>
              </a:rPr>
              <a:t>Phase 2b Trials in Treatment Experienced</a:t>
            </a:r>
            <a:br>
              <a:rPr lang="en-US" sz="2000" dirty="0">
                <a:solidFill>
                  <a:schemeClr val="bg1"/>
                </a:solidFill>
              </a:rPr>
            </a:br>
            <a:r>
              <a:rPr lang="en-US" sz="2000" dirty="0">
                <a:solidFill>
                  <a:schemeClr val="bg1"/>
                </a:solidFill>
              </a:rPr>
              <a:t>- VIKING 1 &amp; 2: Dolutegravir 50 mg QD added to failing regimen</a:t>
            </a:r>
            <a:br>
              <a:rPr lang="en-US" sz="2000" dirty="0">
                <a:solidFill>
                  <a:schemeClr val="bg1"/>
                </a:solidFill>
              </a:rPr>
            </a:br>
            <a:r>
              <a:rPr lang="en-US" sz="2000" dirty="0">
                <a:solidFill>
                  <a:schemeClr val="bg1"/>
                </a:solidFill>
              </a:rPr>
              <a:t>- VIKING 2: Dolutegravir 50 mg BID added to failing regimen</a:t>
            </a:r>
          </a:p>
          <a:p>
            <a:pPr marL="256032" indent="-256032">
              <a:lnSpc>
                <a:spcPts val="2500"/>
              </a:lnSpc>
              <a:spcBef>
                <a:spcPts val="1800"/>
              </a:spcBef>
              <a:buClr>
                <a:schemeClr val="accent5">
                  <a:lumMod val="40000"/>
                  <a:lumOff val="60000"/>
                </a:schemeClr>
              </a:buClr>
            </a:pPr>
            <a:r>
              <a:rPr lang="en-US" sz="2000" dirty="0">
                <a:solidFill>
                  <a:schemeClr val="accent5">
                    <a:lumMod val="40000"/>
                    <a:lumOff val="60000"/>
                  </a:schemeClr>
                </a:solidFill>
              </a:rPr>
              <a:t>Phase 3 Trials in Treatment Experienced</a:t>
            </a:r>
            <a:br>
              <a:rPr lang="en-US" sz="2000" dirty="0">
                <a:solidFill>
                  <a:schemeClr val="bg1"/>
                </a:solidFill>
              </a:rPr>
            </a:br>
            <a:r>
              <a:rPr lang="en-US" sz="2000" dirty="0">
                <a:solidFill>
                  <a:schemeClr val="bg1"/>
                </a:solidFill>
              </a:rPr>
              <a:t>- DAWNING: Dolutegravir 50 mg QD vs. LPV-RTV in salvage regimen </a:t>
            </a:r>
            <a:br>
              <a:rPr lang="en-US" sz="2000" dirty="0">
                <a:solidFill>
                  <a:schemeClr val="bg1"/>
                </a:solidFill>
              </a:rPr>
            </a:br>
            <a:r>
              <a:rPr lang="en-US" sz="2000" dirty="0">
                <a:solidFill>
                  <a:schemeClr val="bg1"/>
                </a:solidFill>
              </a:rPr>
              <a:t>- SAILING: Dolutegravir 50 mg QD vs. Raltegravir in salvage regimen</a:t>
            </a:r>
            <a:br>
              <a:rPr lang="en-US" sz="2000" dirty="0">
                <a:solidFill>
                  <a:schemeClr val="bg1"/>
                </a:solidFill>
              </a:rPr>
            </a:br>
            <a:r>
              <a:rPr lang="en-US" sz="2000" dirty="0">
                <a:solidFill>
                  <a:schemeClr val="bg1"/>
                </a:solidFill>
              </a:rPr>
              <a:t>- VIKING 3: Dolutegravir 50 mg BID in patients with INSTI resistance</a:t>
            </a:r>
            <a:br>
              <a:rPr lang="en-US" sz="2000" dirty="0">
                <a:solidFill>
                  <a:schemeClr val="bg1"/>
                </a:solidFill>
              </a:rPr>
            </a:br>
            <a:r>
              <a:rPr lang="en-US" sz="2000" dirty="0">
                <a:solidFill>
                  <a:schemeClr val="bg1"/>
                </a:solidFill>
              </a:rPr>
              <a:t>- VIKING-4: Dolutegravir 50 mg BID in patients with INSTI resistance</a:t>
            </a:r>
            <a:br>
              <a:rPr lang="en-US" sz="2000" dirty="0">
                <a:solidFill>
                  <a:schemeClr val="bg1"/>
                </a:solidFill>
              </a:rPr>
            </a:br>
            <a:r>
              <a:rPr lang="en-US" sz="2000" dirty="0">
                <a:solidFill>
                  <a:schemeClr val="bg1"/>
                </a:solidFill>
              </a:rPr>
              <a:t>  (with placebo-controlled 7-day monotherapy phase)</a:t>
            </a:r>
          </a:p>
          <a:p>
            <a:pPr marL="256032" indent="-256032">
              <a:lnSpc>
                <a:spcPts val="2500"/>
              </a:lnSpc>
              <a:spcBef>
                <a:spcPts val="1800"/>
              </a:spcBef>
              <a:buClr>
                <a:schemeClr val="accent4">
                  <a:lumMod val="20000"/>
                  <a:lumOff val="80000"/>
                </a:schemeClr>
              </a:buClr>
            </a:pPr>
            <a:r>
              <a:rPr lang="en-US" sz="2000" dirty="0">
                <a:solidFill>
                  <a:schemeClr val="accent4">
                    <a:lumMod val="20000"/>
                    <a:lumOff val="80000"/>
                  </a:schemeClr>
                </a:solidFill>
              </a:rPr>
              <a:t>Phase IV Switch Studies</a:t>
            </a:r>
            <a:br>
              <a:rPr lang="en-US" sz="2000" dirty="0">
                <a:solidFill>
                  <a:schemeClr val="bg1"/>
                </a:solidFill>
              </a:rPr>
            </a:br>
            <a:r>
              <a:rPr lang="en-US" sz="2000" dirty="0">
                <a:solidFill>
                  <a:schemeClr val="bg1"/>
                </a:solidFill>
              </a:rPr>
              <a:t>- DUALIS: Dolutegravir + boosted PI as maintenance</a:t>
            </a:r>
            <a:br>
              <a:rPr lang="en-US" sz="2000" dirty="0">
                <a:solidFill>
                  <a:schemeClr val="bg1"/>
                </a:solidFill>
              </a:rPr>
            </a:br>
            <a:r>
              <a:rPr lang="en-US" sz="2000" dirty="0">
                <a:solidFill>
                  <a:schemeClr val="bg1"/>
                </a:solidFill>
              </a:rPr>
              <a:t>- NEAT 022: CV Risk Switching from boosted PI to Dolutegravir </a:t>
            </a:r>
            <a:br>
              <a:rPr lang="en-US" sz="2000" dirty="0">
                <a:solidFill>
                  <a:schemeClr val="bg1"/>
                </a:solidFill>
              </a:rPr>
            </a:br>
            <a:r>
              <a:rPr lang="en-US" sz="2000" dirty="0">
                <a:solidFill>
                  <a:schemeClr val="bg1"/>
                </a:solidFill>
              </a:rPr>
              <a:t>- DOMONO: Dolutegravir 50 mg QD Monotherapy vs. 3-drug treatment</a:t>
            </a:r>
          </a:p>
        </p:txBody>
      </p:sp>
      <p:sp>
        <p:nvSpPr>
          <p:cNvPr id="5" name="Title 1">
            <a:extLst>
              <a:ext uri="{FF2B5EF4-FFF2-40B4-BE49-F238E27FC236}">
                <a16:creationId xmlns:a16="http://schemas.microsoft.com/office/drawing/2014/main" id="{804C1E84-0FDD-5145-BFC6-DFA12755E1BD}"/>
              </a:ext>
            </a:extLst>
          </p:cNvPr>
          <p:cNvSpPr txBox="1">
            <a:spLocks/>
          </p:cNvSpPr>
          <p:nvPr/>
        </p:nvSpPr>
        <p:spPr>
          <a:xfrm>
            <a:off x="282678" y="457199"/>
            <a:ext cx="8595360" cy="914400"/>
          </a:xfrm>
          <a:prstGeom prst="rect">
            <a:avLst/>
          </a:prstGeom>
          <a:solidFill>
            <a:srgbClr val="00122E"/>
          </a:solidFill>
          <a:ln>
            <a:solidFill>
              <a:schemeClr val="bg1"/>
            </a:solidFill>
          </a:ln>
        </p:spPr>
        <p:txBody>
          <a:bodyPr anchor="ctr" anchorCtr="0">
            <a:norm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r>
              <a:rPr lang="en-US" sz="2400" dirty="0">
                <a:solidFill>
                  <a:srgbClr val="FFFFFF"/>
                </a:solidFill>
              </a:rPr>
              <a:t>Dolutegravir</a:t>
            </a:r>
            <a:br>
              <a:rPr lang="en-US" sz="2400" dirty="0"/>
            </a:br>
            <a:r>
              <a:rPr lang="en-US" sz="2400" dirty="0"/>
              <a:t>Summary of Key Studies</a:t>
            </a:r>
          </a:p>
        </p:txBody>
      </p:sp>
    </p:spTree>
    <p:extLst>
      <p:ext uri="{BB962C8B-B14F-4D97-AF65-F5344CB8AC3E}">
        <p14:creationId xmlns:p14="http://schemas.microsoft.com/office/powerpoint/2010/main" val="1626863085"/>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in Patients with Raltegravir Resistance</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VIKING Study (Cohorts I &amp; II): Conclusions</a:t>
            </a:r>
            <a:endParaRPr lang="en-US" sz="2800" dirty="0"/>
          </a:p>
        </p:txBody>
      </p:sp>
      <p:sp>
        <p:nvSpPr>
          <p:cNvPr id="9" name="Content Placeholder 8"/>
          <p:cNvSpPr>
            <a:spLocks noGrp="1"/>
          </p:cNvSpPr>
          <p:nvPr>
            <p:ph type="body" sz="quarter" idx="14"/>
          </p:nvPr>
        </p:nvSpPr>
        <p:spPr/>
        <p:txBody>
          <a:bodyPr/>
          <a:lstStyle/>
          <a:p>
            <a:r>
              <a:rPr lang="en-US" dirty="0"/>
              <a:t>Source: </a:t>
            </a:r>
            <a:r>
              <a:rPr lang="en-US" dirty="0" err="1">
                <a:latin typeface="Arial" pitchFamily="22" charset="0"/>
              </a:rPr>
              <a:t>Eron</a:t>
            </a:r>
            <a:r>
              <a:rPr lang="en-US" dirty="0">
                <a:latin typeface="Arial" pitchFamily="22" charset="0"/>
              </a:rPr>
              <a:t> JJ, et al. J Infect Dis. 2013;207:740-8.</a:t>
            </a:r>
          </a:p>
        </p:txBody>
      </p:sp>
      <p:graphicFrame>
        <p:nvGraphicFramePr>
          <p:cNvPr id="6" name="Table 5"/>
          <p:cNvGraphicFramePr>
            <a:graphicFrameLocks noGrp="1"/>
          </p:cNvGraphicFramePr>
          <p:nvPr>
            <p:extLst/>
          </p:nvPr>
        </p:nvGraphicFramePr>
        <p:xfrm>
          <a:off x="0" y="2639568"/>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000"/>
                        </a:lnSpc>
                      </a:pPr>
                      <a:r>
                        <a:rPr lang="en-US" sz="2000" b="1" i="0" dirty="0">
                          <a:solidFill>
                            <a:srgbClr val="800000"/>
                          </a:solidFill>
                          <a:latin typeface="Arial"/>
                          <a:cs typeface="Arial"/>
                        </a:rPr>
                        <a:t>Conclusion</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kern="1200" dirty="0">
                          <a:solidFill>
                            <a:srgbClr val="000000"/>
                          </a:solidFill>
                          <a:latin typeface="Arial"/>
                          <a:ea typeface="+mn-ea"/>
                          <a:cs typeface="Arial"/>
                        </a:rPr>
                        <a:t>Dolutegravir 50 mg twice daily with an optimized background provided greater and more durable benefit than the once-daily regimen. These data are the first clinical demonstration of the activity of any integrase inhibitor in subjects with HIV-1 resistant to raltegravir.”</a:t>
                      </a:r>
                      <a:endParaRPr lang="en-US" sz="2000" b="0" dirty="0">
                        <a:solidFill>
                          <a:srgbClr val="000000"/>
                        </a:solidFill>
                        <a:latin typeface="Arial"/>
                        <a:cs typeface="Arial"/>
                      </a:endParaRPr>
                    </a:p>
                  </a:txBody>
                  <a:tcPr marL="365760" marR="36576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34376391"/>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700" dirty="0">
                <a:ea typeface="ＭＳ Ｐゴシック" pitchFamily="22" charset="-128"/>
                <a:cs typeface="ＭＳ Ｐゴシック" pitchFamily="22" charset="-128"/>
              </a:rPr>
              <a:t> </a:t>
            </a:r>
            <a:r>
              <a:rPr lang="en-US" sz="2700" b="0" dirty="0"/>
              <a:t>Dolutegravir </a:t>
            </a:r>
            <a:r>
              <a:rPr lang="en-US" sz="2700" b="0" dirty="0">
                <a:ea typeface="ＭＳ Ｐゴシック" pitchFamily="22" charset="-128"/>
                <a:cs typeface="ＭＳ Ｐゴシック" pitchFamily="22" charset="-128"/>
              </a:rPr>
              <a:t>versus Raltegravir in Treatment Experienced</a:t>
            </a:r>
            <a:br>
              <a:rPr lang="en-US" sz="2700" dirty="0"/>
            </a:br>
            <a:r>
              <a:rPr lang="en-US" sz="3600" dirty="0"/>
              <a:t>SAILING Study</a:t>
            </a:r>
          </a:p>
        </p:txBody>
      </p:sp>
      <p:sp>
        <p:nvSpPr>
          <p:cNvPr id="4" name="Text Placeholder 3">
            <a:extLst>
              <a:ext uri="{FF2B5EF4-FFF2-40B4-BE49-F238E27FC236}">
                <a16:creationId xmlns:a16="http://schemas.microsoft.com/office/drawing/2014/main" id="{0D60855E-DD95-9F48-A846-5E9BD2167AD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5500549"/>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016772" y="3230515"/>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ShapeType="1"/>
          </p:cNvSpPr>
          <p:nvPr/>
        </p:nvSpPr>
        <p:spPr bwMode="auto">
          <a:xfrm rot="20430663">
            <a:off x="5016772" y="3835824"/>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versus Raltegravir in Treatment Experienced </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SAILING: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a:latin typeface="Arial" pitchFamily="22" charset="0"/>
              </a:rPr>
              <a:t>Cahn P, et al. Lancet. 2013;382:700-8.</a:t>
            </a:r>
          </a:p>
        </p:txBody>
      </p:sp>
      <p:sp>
        <p:nvSpPr>
          <p:cNvPr id="24" name="Rectangle 7"/>
          <p:cNvSpPr>
            <a:spLocks noChangeArrowheads="1"/>
          </p:cNvSpPr>
          <p:nvPr/>
        </p:nvSpPr>
        <p:spPr bwMode="ltGray">
          <a:xfrm>
            <a:off x="5581912" y="2694442"/>
            <a:ext cx="3290485" cy="1091179"/>
          </a:xfrm>
          <a:prstGeom prst="rect">
            <a:avLst/>
          </a:prstGeom>
          <a:solidFill>
            <a:schemeClr val="accent5">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800" b="1" dirty="0">
                <a:solidFill>
                  <a:srgbClr val="000000"/>
                </a:solidFill>
                <a:latin typeface="Arial"/>
                <a:cs typeface="Arial"/>
              </a:rPr>
              <a:t>Dolutegravir 50 mg QD + </a:t>
            </a:r>
            <a:br>
              <a:rPr lang="en-US" sz="1800" b="1" dirty="0">
                <a:solidFill>
                  <a:srgbClr val="000000"/>
                </a:solidFill>
                <a:latin typeface="Arial"/>
                <a:cs typeface="Arial"/>
              </a:rPr>
            </a:br>
            <a:r>
              <a:rPr lang="en-US" sz="1800" b="1" dirty="0">
                <a:solidFill>
                  <a:srgbClr val="000000"/>
                </a:solidFill>
                <a:latin typeface="Arial"/>
                <a:cs typeface="Arial"/>
              </a:rPr>
              <a:t>≤2 Background ART Drugs</a:t>
            </a:r>
          </a:p>
          <a:p>
            <a:pPr algn="ctr"/>
            <a:r>
              <a:rPr lang="en-US" sz="1400" dirty="0">
                <a:solidFill>
                  <a:srgbClr val="000000"/>
                </a:solidFill>
                <a:latin typeface="Arial"/>
                <a:cs typeface="Arial"/>
              </a:rPr>
              <a:t>(n = 354)</a:t>
            </a:r>
          </a:p>
        </p:txBody>
      </p:sp>
      <p:sp>
        <p:nvSpPr>
          <p:cNvPr id="33" name="Rectangle 7"/>
          <p:cNvSpPr>
            <a:spLocks noChangeArrowheads="1"/>
          </p:cNvSpPr>
          <p:nvPr/>
        </p:nvSpPr>
        <p:spPr bwMode="ltGray">
          <a:xfrm>
            <a:off x="5581912" y="3938021"/>
            <a:ext cx="3291840" cy="1091179"/>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800" b="1" dirty="0">
                <a:solidFill>
                  <a:srgbClr val="000000"/>
                </a:solidFill>
                <a:latin typeface="Arial"/>
                <a:cs typeface="Arial"/>
              </a:rPr>
              <a:t>Raltegravir 400 mg BID + </a:t>
            </a:r>
            <a:br>
              <a:rPr lang="en-US" sz="1800" b="1" dirty="0">
                <a:solidFill>
                  <a:srgbClr val="000000"/>
                </a:solidFill>
                <a:latin typeface="Arial"/>
                <a:cs typeface="Arial"/>
              </a:rPr>
            </a:br>
            <a:r>
              <a:rPr lang="en-US" sz="1800" b="1" dirty="0">
                <a:solidFill>
                  <a:srgbClr val="000000"/>
                </a:solidFill>
                <a:latin typeface="Arial"/>
                <a:cs typeface="Arial"/>
              </a:rPr>
              <a:t>≤2 Background ART Drugs</a:t>
            </a:r>
          </a:p>
          <a:p>
            <a:pPr algn="ctr"/>
            <a:r>
              <a:rPr lang="en-US" sz="1400" dirty="0">
                <a:solidFill>
                  <a:srgbClr val="000000"/>
                </a:solidFill>
                <a:latin typeface="Arial"/>
                <a:cs typeface="Arial"/>
              </a:rPr>
              <a:t>(n = 361)</a:t>
            </a:r>
          </a:p>
        </p:txBody>
      </p:sp>
      <p:graphicFrame>
        <p:nvGraphicFramePr>
          <p:cNvPr id="10" name="Group 31"/>
          <p:cNvGraphicFramePr>
            <a:graphicFrameLocks noGrp="1"/>
          </p:cNvGraphicFramePr>
          <p:nvPr>
            <p:extLst>
              <p:ext uri="{D42A27DB-BD31-4B8C-83A1-F6EECF244321}">
                <p14:modId xmlns:p14="http://schemas.microsoft.com/office/powerpoint/2010/main" val="596535132"/>
              </p:ext>
            </p:extLst>
          </p:nvPr>
        </p:nvGraphicFramePr>
        <p:xfrm>
          <a:off x="410633" y="1524000"/>
          <a:ext cx="4694767" cy="4724400"/>
        </p:xfrm>
        <a:graphic>
          <a:graphicData uri="http://schemas.openxmlformats.org/drawingml/2006/table">
            <a:tbl>
              <a:tblPr>
                <a:effectLst/>
              </a:tblPr>
              <a:tblGrid>
                <a:gridCol w="4694767">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SAILING</a:t>
                      </a:r>
                    </a:p>
                  </a:txBody>
                  <a:tcPr marL="81280" marR="8128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4242229">
                <a:tc>
                  <a:txBody>
                    <a:bodyPr/>
                    <a:lstStyle/>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R</a:t>
                      </a:r>
                      <a:r>
                        <a:rPr lang="en-US" sz="1600" dirty="0">
                          <a:solidFill>
                            <a:srgbClr val="000000"/>
                          </a:solidFill>
                          <a:latin typeface="Arial" pitchFamily="22" charset="0"/>
                        </a:rPr>
                        <a:t>andomized,</a:t>
                      </a:r>
                      <a:r>
                        <a:rPr lang="en-US" sz="1600" baseline="0" dirty="0">
                          <a:solidFill>
                            <a:srgbClr val="000000"/>
                          </a:solidFill>
                          <a:latin typeface="Arial" pitchFamily="22" charset="0"/>
                        </a:rPr>
                        <a:t> </a:t>
                      </a:r>
                      <a:r>
                        <a:rPr lang="en-US" sz="1600" dirty="0">
                          <a:solidFill>
                            <a:srgbClr val="000000"/>
                          </a:solidFill>
                          <a:latin typeface="Arial" pitchFamily="22" charset="0"/>
                        </a:rPr>
                        <a:t>double-blind,</a:t>
                      </a:r>
                      <a:r>
                        <a:rPr lang="en-US" sz="1600" baseline="0" dirty="0">
                          <a:solidFill>
                            <a:srgbClr val="000000"/>
                          </a:solidFill>
                          <a:latin typeface="Arial" pitchFamily="22" charset="0"/>
                        </a:rPr>
                        <a:t> active-control phase</a:t>
                      </a:r>
                      <a:r>
                        <a:rPr lang="en-US" sz="1600" dirty="0">
                          <a:solidFill>
                            <a:srgbClr val="000000"/>
                          </a:solidFill>
                          <a:latin typeface="Arial" pitchFamily="22" charset="0"/>
                        </a:rPr>
                        <a:t> 3</a:t>
                      </a:r>
                      <a:r>
                        <a:rPr lang="en-US" sz="1600" baseline="0" dirty="0">
                          <a:solidFill>
                            <a:srgbClr val="000000"/>
                          </a:solidFill>
                          <a:latin typeface="Arial" pitchFamily="22" charset="0"/>
                        </a:rPr>
                        <a:t> trial evaluating efficacy, safety, and emergent resistance with dolutegravir versus raltegravir in antiretroviral-experienced, integrase inhibitor-naïve patients with at least 2-class resistance</a:t>
                      </a:r>
                    </a:p>
                    <a:p>
                      <a:pPr marL="137160" marR="0" lvl="0" indent="-13716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715)</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Age </a:t>
                      </a:r>
                      <a:r>
                        <a:rPr lang="en-US" sz="1600" u="sng" dirty="0">
                          <a:solidFill>
                            <a:srgbClr val="000000"/>
                          </a:solidFill>
                          <a:latin typeface="Arial" pitchFamily="22" charset="0"/>
                        </a:rPr>
                        <a:t>&gt;</a:t>
                      </a:r>
                      <a:r>
                        <a:rPr lang="en-US" sz="1600" dirty="0">
                          <a:solidFill>
                            <a:srgbClr val="000000"/>
                          </a:solidFill>
                          <a:latin typeface="Arial" pitchFamily="22" charset="0"/>
                        </a:rPr>
                        <a:t>18</a:t>
                      </a:r>
                      <a:br>
                        <a:rPr lang="en-US" sz="1600" dirty="0">
                          <a:solidFill>
                            <a:srgbClr val="000000"/>
                          </a:solidFill>
                          <a:latin typeface="Arial" pitchFamily="22" charset="0"/>
                        </a:rPr>
                      </a:br>
                      <a:r>
                        <a:rPr lang="en-US" sz="1600" baseline="0" dirty="0">
                          <a:solidFill>
                            <a:srgbClr val="000000"/>
                          </a:solidFill>
                          <a:latin typeface="Arial" pitchFamily="22" charset="0"/>
                        </a:rPr>
                        <a:t>- Resistance to ≥2 ARV classes</a:t>
                      </a:r>
                      <a:br>
                        <a:rPr lang="en-US" sz="1600" baseline="0" dirty="0">
                          <a:solidFill>
                            <a:srgbClr val="000000"/>
                          </a:solidFill>
                          <a:latin typeface="Arial" pitchFamily="22" charset="0"/>
                        </a:rPr>
                      </a:br>
                      <a:r>
                        <a:rPr lang="en-US" sz="1600" baseline="0" dirty="0">
                          <a:solidFill>
                            <a:srgbClr val="000000"/>
                          </a:solidFill>
                          <a:latin typeface="Arial" pitchFamily="22" charset="0"/>
                        </a:rPr>
                        <a:t>- Integrase inhibitor-naïve</a:t>
                      </a:r>
                      <a:br>
                        <a:rPr lang="en-US" sz="1600" baseline="0" dirty="0">
                          <a:solidFill>
                            <a:srgbClr val="000000"/>
                          </a:solidFill>
                          <a:latin typeface="Arial" pitchFamily="22" charset="0"/>
                        </a:rPr>
                      </a:br>
                      <a:r>
                        <a:rPr lang="en-US" sz="1600" dirty="0">
                          <a:solidFill>
                            <a:srgbClr val="000000"/>
                          </a:solidFill>
                          <a:latin typeface="Arial" pitchFamily="22" charset="0"/>
                        </a:rPr>
                        <a:t>- </a:t>
                      </a:r>
                      <a:r>
                        <a:rPr lang="en-US" sz="1600" baseline="0" dirty="0">
                          <a:solidFill>
                            <a:srgbClr val="000000"/>
                          </a:solidFill>
                          <a:latin typeface="Arial" pitchFamily="22" charset="0"/>
                        </a:rPr>
                        <a:t>2 consecutive </a:t>
                      </a:r>
                      <a:r>
                        <a:rPr lang="en-US" sz="1600" dirty="0">
                          <a:solidFill>
                            <a:srgbClr val="000000"/>
                          </a:solidFill>
                          <a:latin typeface="Arial" pitchFamily="22" charset="0"/>
                        </a:rPr>
                        <a:t>HIV RNA ≥400 copies/mL</a:t>
                      </a:r>
                      <a:br>
                        <a:rPr lang="en-US" sz="1600" baseline="0" dirty="0">
                          <a:solidFill>
                            <a:srgbClr val="000000"/>
                          </a:solidFill>
                          <a:latin typeface="Arial" pitchFamily="22" charset="0"/>
                        </a:rPr>
                      </a:br>
                      <a:r>
                        <a:rPr lang="en-US" sz="1600" baseline="0" dirty="0">
                          <a:solidFill>
                            <a:srgbClr val="000000"/>
                          </a:solidFill>
                          <a:latin typeface="Arial" pitchFamily="22" charset="0"/>
                        </a:rPr>
                        <a:t>  (unless &gt;1000 copies/mL at screening)</a:t>
                      </a:r>
                      <a:endParaRPr lang="en-US" sz="1600" b="0" baseline="30000" dirty="0">
                        <a:solidFill>
                          <a:srgbClr val="000000"/>
                        </a:solidFill>
                        <a:latin typeface="+mn-lt"/>
                      </a:endParaRPr>
                    </a:p>
                    <a:p>
                      <a:pPr marL="137160" marR="0" lvl="0" indent="-137160" algn="l" defTabSz="457200" rtl="0" eaLnBrk="1" fontAlgn="base" latinLnBrk="0" hangingPunct="1">
                        <a:lnSpc>
                          <a:spcPts val="2000"/>
                        </a:lnSpc>
                        <a:spcBef>
                          <a:spcPts val="1200"/>
                        </a:spcBef>
                        <a:spcAft>
                          <a:spcPct val="0"/>
                        </a:spcAft>
                        <a:buClrTx/>
                        <a:buSzTx/>
                        <a:buFont typeface="Arial"/>
                        <a:buChar char="•"/>
                        <a:tabLst/>
                        <a:defRPr/>
                      </a:pPr>
                      <a:r>
                        <a:rPr lang="en-US" sz="1600" b="1" dirty="0">
                          <a:solidFill>
                            <a:srgbClr val="000000"/>
                          </a:solidFill>
                          <a:latin typeface="Arial" pitchFamily="22" charset="0"/>
                        </a:rPr>
                        <a:t>Treatment Arms</a:t>
                      </a:r>
                      <a:br>
                        <a:rPr lang="en-US" sz="1600" b="0" dirty="0">
                          <a:solidFill>
                            <a:srgbClr val="000000"/>
                          </a:solidFill>
                          <a:latin typeface="Arial" pitchFamily="22" charset="0"/>
                        </a:rPr>
                      </a:br>
                      <a:r>
                        <a:rPr lang="en-US" sz="1600" b="0" dirty="0">
                          <a:solidFill>
                            <a:srgbClr val="000000"/>
                          </a:solidFill>
                          <a:latin typeface="Arial" pitchFamily="22" charset="0"/>
                        </a:rPr>
                        <a:t>- Dolutegravir + up to 2 background ARTs</a:t>
                      </a:r>
                      <a:br>
                        <a:rPr lang="en-US" sz="1600" b="0" dirty="0">
                          <a:solidFill>
                            <a:srgbClr val="000000"/>
                          </a:solidFill>
                          <a:latin typeface="Arial" pitchFamily="22" charset="0"/>
                        </a:rPr>
                      </a:br>
                      <a:r>
                        <a:rPr lang="en-US" sz="1600" baseline="0" dirty="0">
                          <a:solidFill>
                            <a:srgbClr val="000000"/>
                          </a:solidFill>
                          <a:latin typeface="Arial" pitchFamily="22" charset="0"/>
                        </a:rPr>
                        <a:t>- Raltegravir + </a:t>
                      </a:r>
                      <a:r>
                        <a:rPr lang="en-US" sz="1600" b="0" dirty="0">
                          <a:solidFill>
                            <a:srgbClr val="000000"/>
                          </a:solidFill>
                          <a:latin typeface="Arial" pitchFamily="22" charset="0"/>
                        </a:rPr>
                        <a:t>up to 2 background </a:t>
                      </a:r>
                      <a:r>
                        <a:rPr lang="en-US" sz="1600" b="0" baseline="0" dirty="0">
                          <a:solidFill>
                            <a:srgbClr val="000000"/>
                          </a:solidFill>
                          <a:latin typeface="Arial" pitchFamily="22" charset="0"/>
                        </a:rPr>
                        <a:t>ARTs</a:t>
                      </a:r>
                      <a:endParaRPr lang="en-US" sz="1600" dirty="0">
                        <a:solidFill>
                          <a:srgbClr val="000000"/>
                        </a:solidFill>
                        <a:latin typeface="Arial" pitchFamily="22" charset="0"/>
                      </a:endParaRPr>
                    </a:p>
                  </a:txBody>
                  <a:tcPr marL="81280" marR="8128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22989594"/>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versus Raltegravir in Treatment Experienced </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SAILING: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48 Virologic Response, By Baseline HIV RNA Level </a:t>
            </a:r>
          </a:p>
        </p:txBody>
      </p:sp>
      <p:sp>
        <p:nvSpPr>
          <p:cNvPr id="6" name="Content Placeholder 5"/>
          <p:cNvSpPr>
            <a:spLocks noGrp="1"/>
          </p:cNvSpPr>
          <p:nvPr>
            <p:ph type="body" sz="quarter" idx="16"/>
          </p:nvPr>
        </p:nvSpPr>
        <p:spPr/>
        <p:txBody>
          <a:bodyPr/>
          <a:lstStyle/>
          <a:p>
            <a:r>
              <a:rPr lang="en-US" dirty="0"/>
              <a:t>Source: </a:t>
            </a:r>
            <a:r>
              <a:rPr lang="en-US" dirty="0">
                <a:latin typeface="Arial" pitchFamily="22" charset="0"/>
              </a:rPr>
              <a:t>Cahn P, et al. Lancet. 2013;382:700-8.</a:t>
            </a:r>
          </a:p>
        </p:txBody>
      </p:sp>
      <p:grpSp>
        <p:nvGrpSpPr>
          <p:cNvPr id="3" name="Group 2"/>
          <p:cNvGrpSpPr/>
          <p:nvPr/>
        </p:nvGrpSpPr>
        <p:grpSpPr>
          <a:xfrm>
            <a:off x="457200" y="1828801"/>
            <a:ext cx="8229600" cy="4343388"/>
            <a:chOff x="457200" y="1828801"/>
            <a:chExt cx="8229600" cy="4343388"/>
          </a:xfrm>
        </p:grpSpPr>
        <p:graphicFrame>
          <p:nvGraphicFramePr>
            <p:cNvPr id="7" name="Chart 6"/>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288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251/354</a:t>
              </a:r>
            </a:p>
          </p:txBody>
        </p:sp>
        <p:sp>
          <p:nvSpPr>
            <p:cNvPr id="10" name="Rectangle 9"/>
            <p:cNvSpPr/>
            <p:nvPr/>
          </p:nvSpPr>
          <p:spPr>
            <a:xfrm>
              <a:off x="26670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230/361</a:t>
              </a:r>
            </a:p>
          </p:txBody>
        </p:sp>
        <p:sp>
          <p:nvSpPr>
            <p:cNvPr id="11" name="Rectangle 10"/>
            <p:cNvSpPr/>
            <p:nvPr/>
          </p:nvSpPr>
          <p:spPr>
            <a:xfrm>
              <a:off x="41402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186/249</a:t>
              </a:r>
            </a:p>
          </p:txBody>
        </p:sp>
        <p:sp>
          <p:nvSpPr>
            <p:cNvPr id="12" name="Rectangle 11"/>
            <p:cNvSpPr/>
            <p:nvPr/>
          </p:nvSpPr>
          <p:spPr>
            <a:xfrm>
              <a:off x="49911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180/254</a:t>
              </a:r>
            </a:p>
          </p:txBody>
        </p:sp>
        <p:sp>
          <p:nvSpPr>
            <p:cNvPr id="13" name="Rectangle 12"/>
            <p:cNvSpPr/>
            <p:nvPr/>
          </p:nvSpPr>
          <p:spPr>
            <a:xfrm>
              <a:off x="64643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65/105</a:t>
              </a:r>
            </a:p>
          </p:txBody>
        </p:sp>
        <p:sp>
          <p:nvSpPr>
            <p:cNvPr id="14" name="Rectangle 13"/>
            <p:cNvSpPr/>
            <p:nvPr/>
          </p:nvSpPr>
          <p:spPr>
            <a:xfrm>
              <a:off x="7315200" y="4953000"/>
              <a:ext cx="838200" cy="381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50/107</a:t>
              </a:r>
            </a:p>
          </p:txBody>
        </p:sp>
        <p:cxnSp>
          <p:nvCxnSpPr>
            <p:cNvPr id="18" name="Straight Connector 17"/>
            <p:cNvCxnSpPr/>
            <p:nvPr/>
          </p:nvCxnSpPr>
          <p:spPr>
            <a:xfrm>
              <a:off x="4011189" y="5754656"/>
              <a:ext cx="423062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26984590"/>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versus Raltegravir in Treatment-Experienced </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SAILING: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Week 48 Virologic </a:t>
            </a:r>
            <a:r>
              <a:rPr lang="en-US" dirty="0">
                <a:latin typeface="Arial" pitchFamily="-110" charset="0"/>
                <a:ea typeface="ＭＳ Ｐゴシック" pitchFamily="-110" charset="-128"/>
                <a:cs typeface="ＭＳ Ｐゴシック" pitchFamily="-110" charset="-128"/>
              </a:rPr>
              <a:t>Failure</a:t>
            </a: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6" name="Content Placeholder 5"/>
          <p:cNvSpPr>
            <a:spLocks noGrp="1"/>
          </p:cNvSpPr>
          <p:nvPr>
            <p:ph type="body" sz="quarter" idx="16"/>
          </p:nvPr>
        </p:nvSpPr>
        <p:spPr/>
        <p:txBody>
          <a:bodyPr/>
          <a:lstStyle/>
          <a:p>
            <a:r>
              <a:rPr lang="en-US" dirty="0"/>
              <a:t>Source: </a:t>
            </a:r>
            <a:r>
              <a:rPr lang="en-US" dirty="0">
                <a:latin typeface="Arial" pitchFamily="22" charset="0"/>
              </a:rPr>
              <a:t>Cahn P, et al. Lancet. 2013;382:700-8.</a:t>
            </a:r>
          </a:p>
        </p:txBody>
      </p:sp>
      <p:grpSp>
        <p:nvGrpSpPr>
          <p:cNvPr id="3" name="Group 2"/>
          <p:cNvGrpSpPr/>
          <p:nvPr/>
        </p:nvGrpSpPr>
        <p:grpSpPr>
          <a:xfrm>
            <a:off x="457200" y="1828801"/>
            <a:ext cx="8229600" cy="4343388"/>
            <a:chOff x="457200" y="1828801"/>
            <a:chExt cx="8229600" cy="4343388"/>
          </a:xfrm>
        </p:grpSpPr>
        <p:graphicFrame>
          <p:nvGraphicFramePr>
            <p:cNvPr id="7" name="Chart 6"/>
            <p:cNvGraphicFramePr>
              <a:graphicFrameLocks/>
            </p:cNvGraphicFramePr>
            <p:nvPr>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828800" y="5040029"/>
              <a:ext cx="838200" cy="2712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21/354</a:t>
              </a:r>
            </a:p>
          </p:txBody>
        </p:sp>
        <p:sp>
          <p:nvSpPr>
            <p:cNvPr id="10" name="Rectangle 9"/>
            <p:cNvSpPr/>
            <p:nvPr/>
          </p:nvSpPr>
          <p:spPr>
            <a:xfrm>
              <a:off x="2667000" y="5040029"/>
              <a:ext cx="838200" cy="2712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45/361</a:t>
              </a:r>
            </a:p>
          </p:txBody>
        </p:sp>
        <p:sp>
          <p:nvSpPr>
            <p:cNvPr id="11" name="Rectangle 10"/>
            <p:cNvSpPr/>
            <p:nvPr/>
          </p:nvSpPr>
          <p:spPr>
            <a:xfrm>
              <a:off x="4140200" y="5040029"/>
              <a:ext cx="838200" cy="2712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rPr>
                <a:t>2/21</a:t>
              </a:r>
            </a:p>
          </p:txBody>
        </p:sp>
        <p:sp>
          <p:nvSpPr>
            <p:cNvPr id="12" name="Rectangle 11"/>
            <p:cNvSpPr/>
            <p:nvPr/>
          </p:nvSpPr>
          <p:spPr>
            <a:xfrm>
              <a:off x="4991100" y="5040029"/>
              <a:ext cx="838200" cy="2712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rgbClr val="FFFFFF"/>
                  </a:solidFill>
                </a:rPr>
                <a:t>19/45</a:t>
              </a:r>
            </a:p>
          </p:txBody>
        </p:sp>
        <p:sp>
          <p:nvSpPr>
            <p:cNvPr id="13" name="Rectangle 12"/>
            <p:cNvSpPr/>
            <p:nvPr/>
          </p:nvSpPr>
          <p:spPr>
            <a:xfrm>
              <a:off x="6464300" y="4572000"/>
              <a:ext cx="838200" cy="271291"/>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rgbClr val="000000"/>
                  </a:solidFill>
                </a:rPr>
                <a:t>4/</a:t>
              </a:r>
              <a:r>
                <a:rPr lang="en-US" sz="1200" dirty="0">
                  <a:solidFill>
                    <a:schemeClr val="tx1"/>
                  </a:solidFill>
                </a:rPr>
                <a:t>354</a:t>
              </a:r>
            </a:p>
          </p:txBody>
        </p:sp>
        <p:sp>
          <p:nvSpPr>
            <p:cNvPr id="14" name="Rectangle 13"/>
            <p:cNvSpPr/>
            <p:nvPr/>
          </p:nvSpPr>
          <p:spPr>
            <a:xfrm>
              <a:off x="7315200" y="5040029"/>
              <a:ext cx="838200" cy="2712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rgbClr val="FFFFFF"/>
                  </a:solidFill>
                </a:rPr>
                <a:t>17/361</a:t>
              </a:r>
            </a:p>
          </p:txBody>
        </p:sp>
      </p:grpSp>
      <p:sp>
        <p:nvSpPr>
          <p:cNvPr id="15" name="TextBox 14"/>
          <p:cNvSpPr txBox="1"/>
          <p:nvPr/>
        </p:nvSpPr>
        <p:spPr>
          <a:xfrm>
            <a:off x="0" y="5943600"/>
            <a:ext cx="9144000" cy="307777"/>
          </a:xfrm>
          <a:prstGeom prst="rect">
            <a:avLst/>
          </a:prstGeom>
          <a:solidFill>
            <a:schemeClr val="bg1">
              <a:lumMod val="95000"/>
            </a:schemeClr>
          </a:solidFill>
        </p:spPr>
        <p:txBody>
          <a:bodyPr wrap="square" lIns="365760" rtlCol="0">
            <a:spAutoFit/>
          </a:bodyPr>
          <a:lstStyle/>
          <a:p>
            <a:r>
              <a:rPr lang="en-US" sz="1400" dirty="0">
                <a:solidFill>
                  <a:srgbClr val="000000"/>
                </a:solidFill>
                <a:latin typeface="Arial" pitchFamily="22" charset="0"/>
              </a:rPr>
              <a:t> VF = Virologic Failure</a:t>
            </a:r>
          </a:p>
        </p:txBody>
      </p:sp>
    </p:spTree>
    <p:extLst>
      <p:ext uri="{BB962C8B-B14F-4D97-AF65-F5344CB8AC3E}">
        <p14:creationId xmlns:p14="http://schemas.microsoft.com/office/powerpoint/2010/main" val="2827708070"/>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Dolutegravir versus Raltegravir in Treatment Experienced</a:t>
            </a:r>
            <a:br>
              <a:rPr lang="en-US" sz="2400" dirty="0">
                <a:solidFill>
                  <a:srgbClr val="F0EADC"/>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SAILING Study: Conclusion</a:t>
            </a:r>
            <a:endParaRPr lang="en-US" sz="2800" dirty="0"/>
          </a:p>
        </p:txBody>
      </p:sp>
      <p:sp>
        <p:nvSpPr>
          <p:cNvPr id="9" name="Content Placeholder 8"/>
          <p:cNvSpPr>
            <a:spLocks noGrp="1"/>
          </p:cNvSpPr>
          <p:nvPr>
            <p:ph type="body" sz="quarter" idx="14"/>
          </p:nvPr>
        </p:nvSpPr>
        <p:spPr/>
        <p:txBody>
          <a:bodyPr/>
          <a:lstStyle/>
          <a:p>
            <a:r>
              <a:rPr lang="en-US" dirty="0"/>
              <a:t>Source: </a:t>
            </a:r>
            <a:r>
              <a:rPr lang="en-US" dirty="0">
                <a:latin typeface="Arial" pitchFamily="22" charset="0"/>
              </a:rPr>
              <a:t>Cahn P, et al. Lancet. 2013;382:700-8.</a:t>
            </a:r>
          </a:p>
        </p:txBody>
      </p:sp>
      <p:graphicFrame>
        <p:nvGraphicFramePr>
          <p:cNvPr id="6" name="Table 5"/>
          <p:cNvGraphicFramePr>
            <a:graphicFrameLocks noGrp="1"/>
          </p:cNvGraphicFramePr>
          <p:nvPr>
            <p:extLst/>
          </p:nvPr>
        </p:nvGraphicFramePr>
        <p:xfrm>
          <a:off x="0" y="2563368"/>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200"/>
                        </a:lnSpc>
                      </a:pPr>
                      <a:r>
                        <a:rPr lang="en-US" sz="2000" b="1" i="0" dirty="0">
                          <a:solidFill>
                            <a:srgbClr val="800000"/>
                          </a:solidFill>
                          <a:latin typeface="Arial"/>
                          <a:cs typeface="Arial"/>
                        </a:rPr>
                        <a:t>Interpretation</a:t>
                      </a:r>
                      <a:r>
                        <a:rPr lang="en-US" sz="2000" b="0" i="0" dirty="0">
                          <a:solidFill>
                            <a:schemeClr val="tx1"/>
                          </a:solidFill>
                          <a:latin typeface="Arial"/>
                          <a:cs typeface="Arial"/>
                        </a:rPr>
                        <a:t>: </a:t>
                      </a:r>
                      <a:r>
                        <a:rPr lang="en-US" sz="2000" b="0" dirty="0">
                          <a:solidFill>
                            <a:schemeClr val="tx1"/>
                          </a:solidFill>
                          <a:latin typeface="Arial"/>
                          <a:cs typeface="Arial"/>
                        </a:rPr>
                        <a:t>“</a:t>
                      </a:r>
                      <a:r>
                        <a:rPr lang="en-US" sz="2000" b="0" i="0" u="none" strike="noStrike" kern="1200" baseline="0" dirty="0">
                          <a:solidFill>
                            <a:schemeClr val="tx1"/>
                          </a:solidFill>
                          <a:latin typeface="Arial"/>
                          <a:ea typeface="+mn-ea"/>
                          <a:cs typeface="Arial"/>
                        </a:rPr>
                        <a:t>Once-daily </a:t>
                      </a:r>
                      <a:r>
                        <a:rPr lang="en-US" sz="2000" b="0" i="0" u="none" strike="noStrike" kern="1200" baseline="0" dirty="0" err="1">
                          <a:solidFill>
                            <a:schemeClr val="tx1"/>
                          </a:solidFill>
                          <a:latin typeface="Arial"/>
                          <a:ea typeface="+mn-ea"/>
                          <a:cs typeface="Arial"/>
                        </a:rPr>
                        <a:t>dolutegravir</a:t>
                      </a:r>
                      <a:r>
                        <a:rPr lang="en-US" sz="2000" b="0" i="0" u="none" strike="noStrike" kern="1200" baseline="0" dirty="0">
                          <a:solidFill>
                            <a:schemeClr val="tx1"/>
                          </a:solidFill>
                          <a:latin typeface="Arial"/>
                          <a:ea typeface="+mn-ea"/>
                          <a:cs typeface="Arial"/>
                        </a:rPr>
                        <a:t>, in combination with up to two other antiretroviral drugs, is well tolerated with greater </a:t>
                      </a:r>
                      <a:r>
                        <a:rPr lang="en-US" sz="2000" b="0" i="0" u="none" strike="noStrike" kern="1200" baseline="0" dirty="0" err="1">
                          <a:solidFill>
                            <a:schemeClr val="tx1"/>
                          </a:solidFill>
                          <a:latin typeface="Arial"/>
                          <a:ea typeface="+mn-ea"/>
                          <a:cs typeface="Arial"/>
                        </a:rPr>
                        <a:t>virological</a:t>
                      </a:r>
                      <a:r>
                        <a:rPr lang="en-US" sz="2000" b="0" i="0" u="none" strike="noStrike" kern="1200" baseline="0" dirty="0">
                          <a:solidFill>
                            <a:schemeClr val="tx1"/>
                          </a:solidFill>
                          <a:latin typeface="Arial"/>
                          <a:ea typeface="+mn-ea"/>
                          <a:cs typeface="Arial"/>
                        </a:rPr>
                        <a:t> effect compared with twice-daily raltegravir in this treatment-experienced patient group</a:t>
                      </a:r>
                      <a:r>
                        <a:rPr lang="en-US" sz="2000" b="0" dirty="0">
                          <a:solidFill>
                            <a:schemeClr val="tx1"/>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25778503"/>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0" dirty="0">
                <a:ea typeface="ＭＳ Ｐゴシック" pitchFamily="22" charset="-128"/>
                <a:cs typeface="ＭＳ Ｐゴシック" pitchFamily="22" charset="-128"/>
              </a:rPr>
              <a:t>Dolutegravir in Patients with Integrase-Resistant HIV</a:t>
            </a:r>
            <a:br>
              <a:rPr lang="en-US" sz="2400" dirty="0"/>
            </a:br>
            <a:r>
              <a:rPr lang="en-US" dirty="0"/>
              <a:t>VIKING-3</a:t>
            </a:r>
          </a:p>
        </p:txBody>
      </p:sp>
      <p:sp>
        <p:nvSpPr>
          <p:cNvPr id="4" name="Text Placeholder 3">
            <a:extLst>
              <a:ext uri="{FF2B5EF4-FFF2-40B4-BE49-F238E27FC236}">
                <a16:creationId xmlns:a16="http://schemas.microsoft.com/office/drawing/2014/main" id="{4D3BDB4B-7D47-2042-A89C-1297A5CD046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08497135"/>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ea typeface="ＭＳ Ｐゴシック" pitchFamily="22" charset="-128"/>
                <a:cs typeface="ＭＳ Ｐゴシック" pitchFamily="22" charset="-128"/>
              </a:rPr>
              <a:t>Dolutegravir</a:t>
            </a:r>
            <a:r>
              <a:rPr lang="en-US" sz="2400" dirty="0">
                <a:ea typeface="ＭＳ Ｐゴシック" pitchFamily="22" charset="-128"/>
                <a:cs typeface="ＭＳ Ｐゴシック" pitchFamily="22" charset="-128"/>
              </a:rPr>
              <a:t> in Patients with </a:t>
            </a:r>
            <a:r>
              <a:rPr lang="en-US" sz="2400" dirty="0" err="1">
                <a:ea typeface="ＭＳ Ｐゴシック" pitchFamily="22" charset="-128"/>
                <a:cs typeface="ＭＳ Ｐゴシック" pitchFamily="22" charset="-128"/>
              </a:rPr>
              <a:t>Integrase</a:t>
            </a:r>
            <a:r>
              <a:rPr lang="en-US" sz="2400" dirty="0">
                <a:ea typeface="ＭＳ Ｐゴシック" pitchFamily="22" charset="-128"/>
                <a:cs typeface="ＭＳ Ｐゴシック" pitchFamily="22" charset="-128"/>
              </a:rPr>
              <a:t> Inhibitor Resistance</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VIKING-3: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err="1">
                <a:latin typeface="Arial" pitchFamily="22" charset="0"/>
              </a:rPr>
              <a:t>Castagna</a:t>
            </a:r>
            <a:r>
              <a:rPr lang="en-US" dirty="0">
                <a:latin typeface="Arial" pitchFamily="22" charset="0"/>
              </a:rPr>
              <a:t> A, et al.  J Infect Dis. 2014;210:354-62.</a:t>
            </a:r>
          </a:p>
        </p:txBody>
      </p:sp>
      <p:sp>
        <p:nvSpPr>
          <p:cNvPr id="9" name="Rectangle 3"/>
          <p:cNvSpPr>
            <a:spLocks noChangeArrowheads="1"/>
          </p:cNvSpPr>
          <p:nvPr/>
        </p:nvSpPr>
        <p:spPr bwMode="ltGray">
          <a:xfrm>
            <a:off x="-1" y="1227360"/>
            <a:ext cx="9162288" cy="365757"/>
          </a:xfrm>
          <a:prstGeom prst="rect">
            <a:avLst/>
          </a:prstGeom>
          <a:solidFill>
            <a:srgbClr val="3A434B"/>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eaLnBrk="1" hangingPunct="1"/>
            <a:endParaRPr lang="en-US" sz="1600" dirty="0">
              <a:solidFill>
                <a:srgbClr val="FFFFFF"/>
              </a:solidFill>
              <a:latin typeface="Arial" pitchFamily="-107" charset="0"/>
              <a:ea typeface="Arial" pitchFamily="-107" charset="0"/>
              <a:cs typeface="Arial" pitchFamily="-107" charset="0"/>
            </a:endParaRPr>
          </a:p>
        </p:txBody>
      </p:sp>
      <p:sp>
        <p:nvSpPr>
          <p:cNvPr id="10" name="Text Box 12"/>
          <p:cNvSpPr txBox="1">
            <a:spLocks noChangeArrowheads="1"/>
          </p:cNvSpPr>
          <p:nvPr/>
        </p:nvSpPr>
        <p:spPr bwMode="auto">
          <a:xfrm>
            <a:off x="3601989" y="1240059"/>
            <a:ext cx="787671" cy="346249"/>
          </a:xfrm>
          <a:prstGeom prst="rect">
            <a:avLst/>
          </a:prstGeom>
          <a:noFill/>
          <a:ln w="9525">
            <a:noFill/>
            <a:miter lim="800000"/>
            <a:headEnd/>
            <a:tailEnd/>
          </a:ln>
        </p:spPr>
        <p:txBody>
          <a:bodyPr wrap="none" anchor="ctr">
            <a:prstTxWarp prst="textNoShape">
              <a:avLst/>
            </a:prstTxWarp>
            <a:spAutoFit/>
          </a:bodyPr>
          <a:lstStyle/>
          <a:p>
            <a:pPr algn="ctr" eaLnBrk="1" hangingPunct="1">
              <a:lnSpc>
                <a:spcPct val="90000"/>
              </a:lnSpc>
            </a:pPr>
            <a:r>
              <a:rPr lang="en-US" sz="1800" dirty="0">
                <a:solidFill>
                  <a:srgbClr val="FFFFFF"/>
                </a:solidFill>
                <a:latin typeface="Arial" pitchFamily="-107" charset="0"/>
                <a:ea typeface="Arial" pitchFamily="-107" charset="0"/>
                <a:cs typeface="Arial" pitchFamily="-107" charset="0"/>
              </a:rPr>
              <a:t>Day 7</a:t>
            </a:r>
          </a:p>
        </p:txBody>
      </p:sp>
      <p:sp>
        <p:nvSpPr>
          <p:cNvPr id="11" name="Text Box 20"/>
          <p:cNvSpPr txBox="1">
            <a:spLocks noChangeArrowheads="1"/>
          </p:cNvSpPr>
          <p:nvPr/>
        </p:nvSpPr>
        <p:spPr bwMode="auto">
          <a:xfrm>
            <a:off x="7679714" y="1240060"/>
            <a:ext cx="1388086" cy="346249"/>
          </a:xfrm>
          <a:prstGeom prst="rect">
            <a:avLst/>
          </a:prstGeom>
          <a:noFill/>
          <a:ln w="9525">
            <a:noFill/>
            <a:miter lim="800000"/>
            <a:headEnd/>
            <a:tailEnd/>
          </a:ln>
        </p:spPr>
        <p:txBody>
          <a:bodyPr wrap="square" anchor="ctr">
            <a:prstTxWarp prst="textNoShape">
              <a:avLst/>
            </a:prstTxWarp>
            <a:spAutoFit/>
          </a:bodyPr>
          <a:lstStyle/>
          <a:p>
            <a:pPr algn="ctr" eaLnBrk="1" hangingPunct="1">
              <a:lnSpc>
                <a:spcPct val="90000"/>
              </a:lnSpc>
            </a:pPr>
            <a:r>
              <a:rPr lang="en-US" sz="1800" dirty="0">
                <a:solidFill>
                  <a:srgbClr val="FFFFFF"/>
                </a:solidFill>
                <a:latin typeface="Arial" pitchFamily="-107" charset="0"/>
                <a:ea typeface="Arial" pitchFamily="-107" charset="0"/>
                <a:cs typeface="Arial" pitchFamily="-107" charset="0"/>
              </a:rPr>
              <a:t>Week 24</a:t>
            </a:r>
          </a:p>
        </p:txBody>
      </p:sp>
      <p:sp>
        <p:nvSpPr>
          <p:cNvPr id="12" name="Text Box 12"/>
          <p:cNvSpPr txBox="1">
            <a:spLocks noChangeArrowheads="1"/>
          </p:cNvSpPr>
          <p:nvPr/>
        </p:nvSpPr>
        <p:spPr bwMode="auto">
          <a:xfrm>
            <a:off x="3258311" y="1704334"/>
            <a:ext cx="1352241" cy="346249"/>
          </a:xfrm>
          <a:prstGeom prst="rect">
            <a:avLst/>
          </a:prstGeom>
          <a:noFill/>
          <a:ln w="9525">
            <a:noFill/>
            <a:miter lim="800000"/>
            <a:headEnd/>
            <a:tailEnd/>
          </a:ln>
        </p:spPr>
        <p:txBody>
          <a:bodyPr wrap="none">
            <a:prstTxWarp prst="textNoShape">
              <a:avLst/>
            </a:prstTxWarp>
            <a:spAutoFit/>
          </a:bodyPr>
          <a:lstStyle/>
          <a:p>
            <a:pPr algn="ctr" eaLnBrk="1" hangingPunct="1">
              <a:lnSpc>
                <a:spcPct val="90000"/>
              </a:lnSpc>
            </a:pPr>
            <a:r>
              <a:rPr lang="en-US" sz="1800" dirty="0">
                <a:solidFill>
                  <a:srgbClr val="FFFFFF"/>
                </a:solidFill>
                <a:latin typeface="Arial" pitchFamily="-107" charset="0"/>
                <a:ea typeface="Arial" pitchFamily="-107" charset="0"/>
                <a:cs typeface="Arial" pitchFamily="-107" charset="0"/>
              </a:rPr>
              <a:t>Randomize</a:t>
            </a:r>
          </a:p>
        </p:txBody>
      </p:sp>
      <p:sp>
        <p:nvSpPr>
          <p:cNvPr id="14" name="Text Box 12"/>
          <p:cNvSpPr txBox="1">
            <a:spLocks noChangeArrowheads="1"/>
          </p:cNvSpPr>
          <p:nvPr/>
        </p:nvSpPr>
        <p:spPr bwMode="auto">
          <a:xfrm>
            <a:off x="304800" y="1240060"/>
            <a:ext cx="787671" cy="346249"/>
          </a:xfrm>
          <a:prstGeom prst="rect">
            <a:avLst/>
          </a:prstGeom>
          <a:noFill/>
          <a:ln w="9525">
            <a:noFill/>
            <a:miter lim="800000"/>
            <a:headEnd/>
            <a:tailEnd/>
          </a:ln>
        </p:spPr>
        <p:txBody>
          <a:bodyPr wrap="none" anchor="ctr">
            <a:prstTxWarp prst="textNoShape">
              <a:avLst/>
            </a:prstTxWarp>
            <a:spAutoFit/>
          </a:bodyPr>
          <a:lstStyle/>
          <a:p>
            <a:pPr algn="ctr" eaLnBrk="1" hangingPunct="1">
              <a:lnSpc>
                <a:spcPct val="90000"/>
              </a:lnSpc>
            </a:pPr>
            <a:r>
              <a:rPr lang="en-US" sz="1800" dirty="0">
                <a:solidFill>
                  <a:srgbClr val="FFFFFF"/>
                </a:solidFill>
                <a:latin typeface="Arial" pitchFamily="-107" charset="0"/>
                <a:ea typeface="Arial" pitchFamily="-107" charset="0"/>
                <a:cs typeface="Arial" pitchFamily="-107" charset="0"/>
              </a:rPr>
              <a:t>Day 1</a:t>
            </a:r>
          </a:p>
        </p:txBody>
      </p:sp>
      <p:sp>
        <p:nvSpPr>
          <p:cNvPr id="16" name="Rectangle 3"/>
          <p:cNvSpPr>
            <a:spLocks noChangeArrowheads="1"/>
          </p:cNvSpPr>
          <p:nvPr/>
        </p:nvSpPr>
        <p:spPr bwMode="auto">
          <a:xfrm>
            <a:off x="576337" y="1776180"/>
            <a:ext cx="3419856" cy="775716"/>
          </a:xfrm>
          <a:prstGeom prst="rect">
            <a:avLst/>
          </a:prstGeom>
          <a:solidFill>
            <a:schemeClr val="accent5">
              <a:lumMod val="20000"/>
              <a:lumOff val="80000"/>
              <a:alpha val="72000"/>
            </a:schemeClr>
          </a:solidFill>
          <a:ln w="19050">
            <a:solidFill>
              <a:schemeClr val="tx1"/>
            </a:solidFill>
            <a:miter lim="800000"/>
            <a:headEnd/>
            <a:tailEnd/>
          </a:ln>
          <a:effectLst/>
        </p:spPr>
        <p:txBody>
          <a:bodyPr wrap="none" anchor="ctr">
            <a:prstTxWarp prst="textNoShape">
              <a:avLst/>
            </a:prstTxWarp>
          </a:bodyPr>
          <a:lstStyle/>
          <a:p>
            <a:pPr algn="ctr">
              <a:lnSpc>
                <a:spcPts val="2200"/>
              </a:lnSpc>
            </a:pPr>
            <a:r>
              <a:rPr lang="en-US" sz="1600" dirty="0">
                <a:solidFill>
                  <a:srgbClr val="000000"/>
                </a:solidFill>
                <a:latin typeface="Arial" pitchFamily="-107" charset="0"/>
                <a:ea typeface="Arial" pitchFamily="-107" charset="0"/>
                <a:cs typeface="Arial" pitchFamily="-107" charset="0"/>
              </a:rPr>
              <a:t>Functional Monotherapy Phase</a:t>
            </a:r>
            <a:br>
              <a:rPr lang="en-US" sz="1600" dirty="0">
                <a:solidFill>
                  <a:srgbClr val="000000"/>
                </a:solidFill>
                <a:latin typeface="Arial" pitchFamily="-107" charset="0"/>
                <a:ea typeface="Arial" pitchFamily="-107" charset="0"/>
                <a:cs typeface="Arial" pitchFamily="-107" charset="0"/>
              </a:rPr>
            </a:br>
            <a:r>
              <a:rPr lang="en-US" sz="1800" b="1" dirty="0" err="1">
                <a:solidFill>
                  <a:srgbClr val="000000"/>
                </a:solidFill>
                <a:latin typeface="Arial" pitchFamily="-107" charset="0"/>
                <a:ea typeface="Arial" pitchFamily="-107" charset="0"/>
                <a:cs typeface="Arial" pitchFamily="-107" charset="0"/>
              </a:rPr>
              <a:t>Dolutegravir</a:t>
            </a:r>
            <a:r>
              <a:rPr lang="en-US" sz="1800" b="1" dirty="0">
                <a:solidFill>
                  <a:srgbClr val="000000"/>
                </a:solidFill>
                <a:latin typeface="Arial" pitchFamily="-107" charset="0"/>
                <a:ea typeface="Arial" pitchFamily="-107" charset="0"/>
                <a:cs typeface="Arial" pitchFamily="-107" charset="0"/>
              </a:rPr>
              <a:t>: 50 mg BID</a:t>
            </a:r>
            <a:endParaRPr lang="en-US" sz="1800" dirty="0">
              <a:solidFill>
                <a:srgbClr val="000000"/>
              </a:solidFill>
              <a:latin typeface="Arial" pitchFamily="-107" charset="0"/>
              <a:ea typeface="Arial" pitchFamily="-107" charset="0"/>
              <a:cs typeface="Arial" pitchFamily="-107" charset="0"/>
            </a:endParaRPr>
          </a:p>
        </p:txBody>
      </p:sp>
      <p:sp>
        <p:nvSpPr>
          <p:cNvPr id="17" name="Rectangle 3"/>
          <p:cNvSpPr>
            <a:spLocks noChangeArrowheads="1"/>
          </p:cNvSpPr>
          <p:nvPr/>
        </p:nvSpPr>
        <p:spPr bwMode="auto">
          <a:xfrm>
            <a:off x="4049790" y="1776180"/>
            <a:ext cx="4526789" cy="775716"/>
          </a:xfrm>
          <a:prstGeom prst="rect">
            <a:avLst/>
          </a:prstGeom>
          <a:solidFill>
            <a:schemeClr val="accent5">
              <a:lumMod val="40000"/>
              <a:lumOff val="60000"/>
              <a:alpha val="58000"/>
            </a:schemeClr>
          </a:solidFill>
          <a:ln w="19050">
            <a:solidFill>
              <a:schemeClr val="tx1"/>
            </a:solidFill>
            <a:miter lim="800000"/>
            <a:headEnd/>
            <a:tailEnd/>
          </a:ln>
          <a:effectLst/>
        </p:spPr>
        <p:txBody>
          <a:bodyPr wrap="none" anchor="ctr">
            <a:prstTxWarp prst="textNoShape">
              <a:avLst/>
            </a:prstTxWarp>
          </a:bodyPr>
          <a:lstStyle/>
          <a:p>
            <a:pPr algn="ctr">
              <a:lnSpc>
                <a:spcPts val="2200"/>
              </a:lnSpc>
            </a:pPr>
            <a:r>
              <a:rPr lang="en-US" sz="1600" dirty="0">
                <a:solidFill>
                  <a:srgbClr val="000000"/>
                </a:solidFill>
                <a:latin typeface="Arial" pitchFamily="-107" charset="0"/>
                <a:ea typeface="Arial" pitchFamily="-107" charset="0"/>
                <a:cs typeface="Arial" pitchFamily="-107" charset="0"/>
              </a:rPr>
              <a:t>Continuation Phase</a:t>
            </a:r>
            <a:br>
              <a:rPr lang="en-US" sz="1600" dirty="0">
                <a:solidFill>
                  <a:srgbClr val="000000"/>
                </a:solidFill>
                <a:latin typeface="Arial" pitchFamily="-107" charset="0"/>
                <a:ea typeface="Arial" pitchFamily="-107" charset="0"/>
                <a:cs typeface="Arial" pitchFamily="-107" charset="0"/>
              </a:rPr>
            </a:br>
            <a:r>
              <a:rPr lang="en-US" sz="1800" b="1" dirty="0" err="1">
                <a:solidFill>
                  <a:srgbClr val="000000"/>
                </a:solidFill>
                <a:latin typeface="Arial" pitchFamily="-107" charset="0"/>
                <a:ea typeface="Arial" pitchFamily="-107" charset="0"/>
                <a:cs typeface="Arial" pitchFamily="-107" charset="0"/>
              </a:rPr>
              <a:t>Dolutegravir</a:t>
            </a:r>
            <a:r>
              <a:rPr lang="en-US" sz="1800" b="1" dirty="0">
                <a:solidFill>
                  <a:srgbClr val="000000"/>
                </a:solidFill>
                <a:latin typeface="Arial" pitchFamily="-107" charset="0"/>
                <a:ea typeface="Arial" pitchFamily="-107" charset="0"/>
                <a:cs typeface="Arial" pitchFamily="-107" charset="0"/>
              </a:rPr>
              <a:t>: 50 mg BID + OBR</a:t>
            </a:r>
            <a:endParaRPr lang="en-US" sz="1800" dirty="0">
              <a:solidFill>
                <a:srgbClr val="000000"/>
              </a:solidFill>
              <a:latin typeface="Arial" pitchFamily="-107" charset="0"/>
              <a:ea typeface="Arial" pitchFamily="-107" charset="0"/>
              <a:cs typeface="Arial" pitchFamily="-107" charset="0"/>
            </a:endParaRPr>
          </a:p>
        </p:txBody>
      </p:sp>
      <p:graphicFrame>
        <p:nvGraphicFramePr>
          <p:cNvPr id="19" name="Group 31"/>
          <p:cNvGraphicFramePr>
            <a:graphicFrameLocks noGrp="1"/>
          </p:cNvGraphicFramePr>
          <p:nvPr>
            <p:extLst>
              <p:ext uri="{D42A27DB-BD31-4B8C-83A1-F6EECF244321}">
                <p14:modId xmlns:p14="http://schemas.microsoft.com/office/powerpoint/2010/main" val="893441223"/>
              </p:ext>
            </p:extLst>
          </p:nvPr>
        </p:nvGraphicFramePr>
        <p:xfrm>
          <a:off x="576336" y="2649300"/>
          <a:ext cx="8000244" cy="3558144"/>
        </p:xfrm>
        <a:graphic>
          <a:graphicData uri="http://schemas.openxmlformats.org/drawingml/2006/table">
            <a:tbl>
              <a:tblPr>
                <a:effectLst/>
              </a:tblPr>
              <a:tblGrid>
                <a:gridCol w="8000244">
                  <a:extLst>
                    <a:ext uri="{9D8B030D-6E8A-4147-A177-3AD203B41FA5}">
                      <a16:colId xmlns:a16="http://schemas.microsoft.com/office/drawing/2014/main" val="20000"/>
                    </a:ext>
                  </a:extLst>
                </a:gridCol>
              </a:tblGrid>
              <a:tr h="457200">
                <a:tc>
                  <a:txBody>
                    <a:bodyPr/>
                    <a:lstStyle/>
                    <a:p>
                      <a:pPr marL="0" marR="0" lvl="0" indent="0" algn="l" defTabSz="457200" rtl="0" eaLnBrk="0" fontAlgn="base" latinLnBrk="0" hangingPunct="0">
                        <a:lnSpc>
                          <a:spcPts val="2200"/>
                        </a:lnSpc>
                        <a:spcBef>
                          <a:spcPct val="200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VIKING-3</a:t>
                      </a:r>
                    </a:p>
                  </a:txBody>
                  <a:tcPr marL="81280" marR="8128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100944">
                <a:tc>
                  <a:txBody>
                    <a:bodyPr/>
                    <a:lstStyle/>
                    <a:p>
                      <a:pPr marL="192024" marR="0" lvl="0" indent="-192024" algn="l" defTabSz="457200" rtl="0" eaLnBrk="1" fontAlgn="base" latinLnBrk="0" hangingPunct="1">
                        <a:lnSpc>
                          <a:spcPts val="2200"/>
                        </a:lnSpc>
                        <a:spcBef>
                          <a:spcPts val="800"/>
                        </a:spcBef>
                        <a:spcAft>
                          <a:spcPct val="0"/>
                        </a:spcAft>
                        <a:buClrTx/>
                        <a:buSzTx/>
                        <a:buFont typeface="Arial"/>
                        <a:buChar char="•"/>
                        <a:tabLst/>
                        <a:defRPr/>
                      </a:pPr>
                      <a:r>
                        <a:rPr lang="en-US" sz="1800" b="1" dirty="0">
                          <a:solidFill>
                            <a:srgbClr val="000000"/>
                          </a:solidFill>
                          <a:latin typeface="Arial" pitchFamily="22" charset="0"/>
                        </a:rPr>
                        <a:t>Background</a:t>
                      </a:r>
                      <a:r>
                        <a:rPr lang="en-US" sz="1800" dirty="0">
                          <a:solidFill>
                            <a:srgbClr val="000000"/>
                          </a:solidFill>
                          <a:latin typeface="Arial" pitchFamily="22" charset="0"/>
                        </a:rPr>
                        <a:t>: Single arm, open-label,</a:t>
                      </a:r>
                      <a:r>
                        <a:rPr lang="en-US" sz="1800" baseline="0" dirty="0">
                          <a:solidFill>
                            <a:srgbClr val="000000"/>
                          </a:solidFill>
                          <a:latin typeface="Arial" pitchFamily="22" charset="0"/>
                        </a:rPr>
                        <a:t> p</a:t>
                      </a:r>
                      <a:r>
                        <a:rPr lang="en-US" sz="1800" dirty="0">
                          <a:solidFill>
                            <a:srgbClr val="000000"/>
                          </a:solidFill>
                          <a:latin typeface="Arial" pitchFamily="22" charset="0"/>
                        </a:rPr>
                        <a:t>hase 3 trial to determine</a:t>
                      </a:r>
                      <a:r>
                        <a:rPr lang="en-US" sz="1800" baseline="0" dirty="0">
                          <a:solidFill>
                            <a:srgbClr val="000000"/>
                          </a:solidFill>
                          <a:latin typeface="Arial" pitchFamily="22" charset="0"/>
                        </a:rPr>
                        <a:t> the efficacy of twice daily dolutegravir </a:t>
                      </a:r>
                      <a:r>
                        <a:rPr lang="en-US" sz="1800" dirty="0">
                          <a:solidFill>
                            <a:srgbClr val="000000"/>
                          </a:solidFill>
                          <a:latin typeface="Arial" pitchFamily="22" charset="0"/>
                        </a:rPr>
                        <a:t>in patients</a:t>
                      </a:r>
                      <a:r>
                        <a:rPr lang="en-US" sz="1800" baseline="0" dirty="0">
                          <a:solidFill>
                            <a:srgbClr val="000000"/>
                          </a:solidFill>
                          <a:latin typeface="Arial" pitchFamily="22" charset="0"/>
                        </a:rPr>
                        <a:t> with</a:t>
                      </a:r>
                      <a:r>
                        <a:rPr lang="en-US" sz="1800" dirty="0">
                          <a:solidFill>
                            <a:srgbClr val="000000"/>
                          </a:solidFill>
                          <a:latin typeface="Arial" pitchFamily="22" charset="0"/>
                        </a:rPr>
                        <a:t> integrase resistance</a:t>
                      </a:r>
                    </a:p>
                    <a:p>
                      <a:pPr marL="192024" marR="0" lvl="0" indent="-192024" algn="l" defTabSz="457200" rtl="0" eaLnBrk="1" fontAlgn="base" latinLnBrk="0" hangingPunct="1">
                        <a:lnSpc>
                          <a:spcPts val="2200"/>
                        </a:lnSpc>
                        <a:spcBef>
                          <a:spcPts val="800"/>
                        </a:spcBef>
                        <a:spcAft>
                          <a:spcPct val="0"/>
                        </a:spcAft>
                        <a:buClrTx/>
                        <a:buSzTx/>
                        <a:buFont typeface="Arial"/>
                        <a:buChar char="•"/>
                        <a:tabLst/>
                        <a:defRPr/>
                      </a:pPr>
                      <a:r>
                        <a:rPr lang="en-US" sz="1800" b="1" dirty="0">
                          <a:solidFill>
                            <a:srgbClr val="000000"/>
                          </a:solidFill>
                          <a:latin typeface="Arial" pitchFamily="22" charset="0"/>
                        </a:rPr>
                        <a:t>Inclusion</a:t>
                      </a:r>
                      <a:r>
                        <a:rPr lang="en-US" sz="1800" b="1" baseline="0" dirty="0">
                          <a:solidFill>
                            <a:srgbClr val="000000"/>
                          </a:solidFill>
                          <a:latin typeface="Arial" pitchFamily="22" charset="0"/>
                        </a:rPr>
                        <a:t> Criteria (n=183)</a:t>
                      </a:r>
                      <a:br>
                        <a:rPr lang="en-US" sz="1800" b="1" baseline="0" dirty="0">
                          <a:solidFill>
                            <a:srgbClr val="000000"/>
                          </a:solidFill>
                          <a:latin typeface="Arial" pitchFamily="22" charset="0"/>
                        </a:rPr>
                      </a:br>
                      <a:r>
                        <a:rPr lang="en-US" sz="1800" baseline="0" dirty="0">
                          <a:solidFill>
                            <a:srgbClr val="000000"/>
                          </a:solidFill>
                          <a:latin typeface="Arial" pitchFamily="22" charset="0"/>
                        </a:rPr>
                        <a:t>- Age ≥18</a:t>
                      </a:r>
                      <a:br>
                        <a:rPr lang="en-US" sz="1800" baseline="0" dirty="0">
                          <a:solidFill>
                            <a:srgbClr val="000000"/>
                          </a:solidFill>
                          <a:latin typeface="Arial" pitchFamily="22" charset="0"/>
                        </a:rPr>
                      </a:br>
                      <a:r>
                        <a:rPr lang="en-US" sz="1800" baseline="0" dirty="0">
                          <a:solidFill>
                            <a:srgbClr val="000000"/>
                          </a:solidFill>
                          <a:latin typeface="Arial" pitchFamily="22" charset="0"/>
                        </a:rPr>
                        <a:t>- </a:t>
                      </a:r>
                      <a:r>
                        <a:rPr lang="en-US" sz="1800" dirty="0">
                          <a:solidFill>
                            <a:srgbClr val="000000"/>
                          </a:solidFill>
                          <a:latin typeface="Arial" pitchFamily="22" charset="0"/>
                        </a:rPr>
                        <a:t>Antiretroviral experienced,</a:t>
                      </a:r>
                      <a:r>
                        <a:rPr lang="en-US" sz="1800" baseline="0" dirty="0">
                          <a:solidFill>
                            <a:srgbClr val="000000"/>
                          </a:solidFill>
                          <a:latin typeface="Arial" pitchFamily="22" charset="0"/>
                        </a:rPr>
                        <a:t> resistance to raltegravir and/or elvitegravir</a:t>
                      </a:r>
                      <a:br>
                        <a:rPr lang="en-US" sz="1800" baseline="0" dirty="0">
                          <a:solidFill>
                            <a:srgbClr val="000000"/>
                          </a:solidFill>
                          <a:latin typeface="Arial" pitchFamily="22" charset="0"/>
                        </a:rPr>
                      </a:br>
                      <a:r>
                        <a:rPr lang="en-US" sz="1800" baseline="0" dirty="0">
                          <a:solidFill>
                            <a:srgbClr val="000000"/>
                          </a:solidFill>
                          <a:latin typeface="Arial" pitchFamily="22" charset="0"/>
                        </a:rPr>
                        <a:t>- Resistance to 2 classes of ARVs (in addition to integrase resistance)</a:t>
                      </a:r>
                      <a:br>
                        <a:rPr lang="en-US" sz="1800" baseline="0" dirty="0">
                          <a:solidFill>
                            <a:srgbClr val="000000"/>
                          </a:solidFill>
                          <a:latin typeface="Arial" pitchFamily="22" charset="0"/>
                        </a:rPr>
                      </a:br>
                      <a:r>
                        <a:rPr lang="en-US" sz="1800" baseline="0" dirty="0">
                          <a:solidFill>
                            <a:srgbClr val="000000"/>
                          </a:solidFill>
                          <a:latin typeface="Arial" pitchFamily="22" charset="0"/>
                        </a:rPr>
                        <a:t>- </a:t>
                      </a:r>
                      <a:r>
                        <a:rPr lang="en-US" sz="1800" dirty="0">
                          <a:solidFill>
                            <a:srgbClr val="000000"/>
                          </a:solidFill>
                          <a:latin typeface="Arial" pitchFamily="22" charset="0"/>
                        </a:rPr>
                        <a:t>HIV RNA ≥500 copies/mL</a:t>
                      </a:r>
                      <a:br>
                        <a:rPr lang="en-US" sz="1800" dirty="0">
                          <a:solidFill>
                            <a:srgbClr val="000000"/>
                          </a:solidFill>
                          <a:latin typeface="Arial" pitchFamily="22" charset="0"/>
                        </a:rPr>
                      </a:br>
                      <a:r>
                        <a:rPr lang="en-US" sz="1800" dirty="0">
                          <a:solidFill>
                            <a:srgbClr val="000000"/>
                          </a:solidFill>
                          <a:latin typeface="Arial" pitchFamily="22" charset="0"/>
                        </a:rPr>
                        <a:t>- At least one fully active drug for optimized</a:t>
                      </a:r>
                      <a:r>
                        <a:rPr lang="en-US" sz="1800" baseline="0" dirty="0">
                          <a:solidFill>
                            <a:srgbClr val="000000"/>
                          </a:solidFill>
                          <a:latin typeface="Arial" pitchFamily="22" charset="0"/>
                        </a:rPr>
                        <a:t> background regimen </a:t>
                      </a:r>
                      <a:br>
                        <a:rPr lang="en-US" sz="1800" baseline="0" dirty="0">
                          <a:solidFill>
                            <a:srgbClr val="000000"/>
                          </a:solidFill>
                          <a:latin typeface="Arial" pitchFamily="22" charset="0"/>
                        </a:rPr>
                      </a:br>
                      <a:r>
                        <a:rPr lang="en-US" sz="1800" dirty="0">
                          <a:solidFill>
                            <a:srgbClr val="000000"/>
                          </a:solidFill>
                          <a:latin typeface="Arial" pitchFamily="22" charset="0"/>
                        </a:rPr>
                        <a:t>-</a:t>
                      </a:r>
                      <a:r>
                        <a:rPr lang="en-US" sz="1800" baseline="0" dirty="0">
                          <a:solidFill>
                            <a:srgbClr val="000000"/>
                          </a:solidFill>
                          <a:latin typeface="Arial" pitchFamily="22" charset="0"/>
                        </a:rPr>
                        <a:t> Dolutegravir naïve</a:t>
                      </a:r>
                    </a:p>
                    <a:p>
                      <a:pPr marL="192024" marR="0" lvl="0" indent="-192024" algn="l" defTabSz="457200" rtl="0" eaLnBrk="1" fontAlgn="base" latinLnBrk="0" hangingPunct="1">
                        <a:lnSpc>
                          <a:spcPts val="2200"/>
                        </a:lnSpc>
                        <a:spcBef>
                          <a:spcPts val="800"/>
                        </a:spcBef>
                        <a:spcAft>
                          <a:spcPct val="0"/>
                        </a:spcAft>
                        <a:buClrTx/>
                        <a:buSzTx/>
                        <a:buFont typeface="Arial"/>
                        <a:buChar char="•"/>
                        <a:tabLst/>
                        <a:defRPr/>
                      </a:pPr>
                      <a:r>
                        <a:rPr lang="en-US" sz="1800" b="1" baseline="0" dirty="0">
                          <a:solidFill>
                            <a:srgbClr val="000000"/>
                          </a:solidFill>
                          <a:latin typeface="Arial" pitchFamily="22" charset="0"/>
                        </a:rPr>
                        <a:t>Treatment arm</a:t>
                      </a:r>
                      <a:r>
                        <a:rPr lang="en-US" sz="1800" baseline="0" dirty="0">
                          <a:solidFill>
                            <a:srgbClr val="000000"/>
                          </a:solidFill>
                          <a:latin typeface="Arial" pitchFamily="22" charset="0"/>
                        </a:rPr>
                        <a:t>: Dolutegravir 50 mg twice daily, with OBR added on day 7 </a:t>
                      </a:r>
                    </a:p>
                  </a:txBody>
                  <a:tcPr marL="182880" marR="8128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45464247"/>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err="1">
                <a:ea typeface="ＭＳ Ｐゴシック" pitchFamily="22" charset="-128"/>
                <a:cs typeface="ＭＳ Ｐゴシック" pitchFamily="22" charset="-128"/>
              </a:rPr>
              <a:t>Dolutegravir</a:t>
            </a:r>
            <a:r>
              <a:rPr lang="en-US" sz="2700" dirty="0">
                <a:ea typeface="ＭＳ Ｐゴシック" pitchFamily="22" charset="-128"/>
                <a:cs typeface="ＭＳ Ｐゴシック" pitchFamily="22" charset="-128"/>
              </a:rPr>
              <a:t> in Patients with </a:t>
            </a:r>
            <a:r>
              <a:rPr lang="en-US" sz="2700" dirty="0" err="1">
                <a:ea typeface="ＭＳ Ｐゴシック" pitchFamily="22" charset="-128"/>
                <a:cs typeface="ＭＳ Ｐゴシック" pitchFamily="22" charset="-128"/>
              </a:rPr>
              <a:t>Integrase</a:t>
            </a:r>
            <a:r>
              <a:rPr lang="en-US" sz="2700" dirty="0">
                <a:ea typeface="ＭＳ Ｐゴシック" pitchFamily="22" charset="-128"/>
                <a:cs typeface="ＭＳ Ｐゴシック" pitchFamily="22" charset="-128"/>
              </a:rPr>
              <a:t> Inhibitor Resistance</a:t>
            </a:r>
            <a:br>
              <a:rPr lang="en-US" sz="2700" dirty="0">
                <a:ea typeface="ＭＳ Ｐゴシック" pitchFamily="22" charset="-128"/>
                <a:cs typeface="ＭＳ Ｐゴシック" pitchFamily="22" charset="-128"/>
              </a:rPr>
            </a:br>
            <a:r>
              <a:rPr lang="en-US" sz="3100" dirty="0">
                <a:ea typeface="ＭＳ Ｐゴシック" pitchFamily="22" charset="-128"/>
                <a:cs typeface="ＭＳ Ｐゴシック" pitchFamily="22" charset="-128"/>
              </a:rPr>
              <a:t>VIKING-3: Results</a:t>
            </a:r>
            <a:endParaRPr lang="en-US" sz="3100" dirty="0"/>
          </a:p>
        </p:txBody>
      </p:sp>
      <p:sp>
        <p:nvSpPr>
          <p:cNvPr id="5" name="Text Placeholder 4"/>
          <p:cNvSpPr>
            <a:spLocks noGrp="1"/>
          </p:cNvSpPr>
          <p:nvPr>
            <p:ph type="body" sz="quarter" idx="15"/>
          </p:nvPr>
        </p:nvSpPr>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24</a:t>
            </a:r>
            <a:r>
              <a:rPr lang="en-US" dirty="0">
                <a:solidFill>
                  <a:schemeClr val="bg1"/>
                </a:solidFill>
                <a:latin typeface="Arial" pitchFamily="-110" charset="0"/>
                <a:ea typeface="ＭＳ Ｐゴシック" pitchFamily="-110" charset="-128"/>
                <a:cs typeface="ＭＳ Ｐゴシック" pitchFamily="-110" charset="-128"/>
              </a:rPr>
              <a:t> Week Virologic Response, by Baseline HIV RNA Level</a:t>
            </a:r>
          </a:p>
        </p:txBody>
      </p:sp>
      <p:sp>
        <p:nvSpPr>
          <p:cNvPr id="6" name="Content Placeholder 5"/>
          <p:cNvSpPr>
            <a:spLocks noGrp="1"/>
          </p:cNvSpPr>
          <p:nvPr>
            <p:ph type="body" sz="quarter" idx="16"/>
          </p:nvPr>
        </p:nvSpPr>
        <p:spPr/>
        <p:txBody>
          <a:bodyPr/>
          <a:lstStyle/>
          <a:p>
            <a:r>
              <a:rPr lang="en-US" dirty="0"/>
              <a:t>Source: </a:t>
            </a:r>
            <a:r>
              <a:rPr lang="en-US" dirty="0" err="1">
                <a:latin typeface="Arial" pitchFamily="22" charset="0"/>
              </a:rPr>
              <a:t>Castagna</a:t>
            </a:r>
            <a:r>
              <a:rPr lang="en-US" dirty="0">
                <a:latin typeface="Arial" pitchFamily="22" charset="0"/>
              </a:rPr>
              <a:t> A, et al.  J Infect Dis. 2014;210:354-62.</a:t>
            </a:r>
          </a:p>
        </p:txBody>
      </p:sp>
      <p:grpSp>
        <p:nvGrpSpPr>
          <p:cNvPr id="3" name="Group 2"/>
          <p:cNvGrpSpPr/>
          <p:nvPr/>
        </p:nvGrpSpPr>
        <p:grpSpPr>
          <a:xfrm>
            <a:off x="304800" y="1905000"/>
            <a:ext cx="8534400" cy="4114800"/>
            <a:chOff x="304800" y="1905000"/>
            <a:chExt cx="8534400" cy="4114800"/>
          </a:xfrm>
        </p:grpSpPr>
        <p:graphicFrame>
          <p:nvGraphicFramePr>
            <p:cNvPr id="30" name="Chart 29"/>
            <p:cNvGraphicFramePr>
              <a:graphicFrameLocks/>
            </p:cNvGraphicFramePr>
            <p:nvPr>
              <p:extLst/>
            </p:nvPr>
          </p:nvGraphicFramePr>
          <p:xfrm>
            <a:off x="304800" y="19050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763940" y="4896503"/>
              <a:ext cx="914400"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FFFFFF"/>
                  </a:solidFill>
                  <a:latin typeface="Arial"/>
                </a:rPr>
                <a:t>126/183</a:t>
              </a:r>
            </a:p>
          </p:txBody>
        </p:sp>
        <p:sp>
          <p:nvSpPr>
            <p:cNvPr id="8" name="TextBox 7"/>
            <p:cNvSpPr txBox="1"/>
            <p:nvPr/>
          </p:nvSpPr>
          <p:spPr>
            <a:xfrm>
              <a:off x="3612240" y="4896503"/>
              <a:ext cx="914400"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FFFFFF"/>
                  </a:solidFill>
                  <a:latin typeface="Arial"/>
                </a:rPr>
                <a:t>60/70</a:t>
              </a:r>
            </a:p>
          </p:txBody>
        </p:sp>
        <p:sp>
          <p:nvSpPr>
            <p:cNvPr id="9" name="TextBox 8"/>
            <p:cNvSpPr txBox="1"/>
            <p:nvPr/>
          </p:nvSpPr>
          <p:spPr>
            <a:xfrm>
              <a:off x="5486400" y="4896503"/>
              <a:ext cx="914400"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FFFFFF"/>
                  </a:solidFill>
                  <a:latin typeface="Arial"/>
                </a:rPr>
                <a:t>52/72</a:t>
              </a:r>
            </a:p>
          </p:txBody>
        </p:sp>
        <p:sp>
          <p:nvSpPr>
            <p:cNvPr id="10" name="TextBox 9"/>
            <p:cNvSpPr txBox="1"/>
            <p:nvPr/>
          </p:nvSpPr>
          <p:spPr>
            <a:xfrm>
              <a:off x="7391400" y="4896503"/>
              <a:ext cx="914400"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FFFFFF"/>
                  </a:solidFill>
                  <a:latin typeface="Arial"/>
                </a:rPr>
                <a:t>16/41</a:t>
              </a:r>
            </a:p>
          </p:txBody>
        </p:sp>
      </p:grpSp>
      <p:cxnSp>
        <p:nvCxnSpPr>
          <p:cNvPr id="11" name="Straight Connector 10"/>
          <p:cNvCxnSpPr/>
          <p:nvPr/>
        </p:nvCxnSpPr>
        <p:spPr>
          <a:xfrm>
            <a:off x="3352800" y="5638800"/>
            <a:ext cx="5245606"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209175"/>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ea typeface="ＭＳ Ｐゴシック" pitchFamily="22" charset="-128"/>
                <a:cs typeface="ＭＳ Ｐゴシック" pitchFamily="22" charset="-128"/>
              </a:rPr>
              <a:t>Dolutegravir in Patients with Integrase Inhibitor Resistance </a:t>
            </a:r>
            <a:br>
              <a:rPr lang="en-US" dirty="0">
                <a:ea typeface="ＭＳ Ｐゴシック" pitchFamily="22" charset="-128"/>
                <a:cs typeface="ＭＳ Ｐゴシック" pitchFamily="22" charset="-128"/>
              </a:rPr>
            </a:br>
            <a:r>
              <a:rPr lang="en-US" sz="3100" dirty="0">
                <a:ea typeface="ＭＳ Ｐゴシック" pitchFamily="22" charset="-128"/>
                <a:cs typeface="ＭＳ Ｐゴシック" pitchFamily="22" charset="-128"/>
              </a:rPr>
              <a:t>VIKING-3: Results</a:t>
            </a:r>
            <a:endParaRPr lang="en-US" sz="3100" dirty="0"/>
          </a:p>
        </p:txBody>
      </p:sp>
      <p:sp>
        <p:nvSpPr>
          <p:cNvPr id="5" name="Text Placeholder 4"/>
          <p:cNvSpPr>
            <a:spLocks noGrp="1"/>
          </p:cNvSpPr>
          <p:nvPr>
            <p:ph type="body" sz="quarter" idx="15"/>
          </p:nvPr>
        </p:nvSpPr>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24</a:t>
            </a:r>
            <a:r>
              <a:rPr lang="en-US" sz="2000" dirty="0">
                <a:solidFill>
                  <a:schemeClr val="bg1"/>
                </a:solidFill>
                <a:latin typeface="Arial" pitchFamily="-110" charset="0"/>
                <a:ea typeface="ＭＳ Ｐゴシック" pitchFamily="-110" charset="-128"/>
                <a:cs typeface="ＭＳ Ｐゴシック" pitchFamily="-110" charset="-128"/>
              </a:rPr>
              <a:t> Week Virologic Response, by Baseline Genotype</a:t>
            </a:r>
          </a:p>
        </p:txBody>
      </p:sp>
      <p:sp>
        <p:nvSpPr>
          <p:cNvPr id="6" name="Content Placeholder 5"/>
          <p:cNvSpPr>
            <a:spLocks noGrp="1"/>
          </p:cNvSpPr>
          <p:nvPr>
            <p:ph type="body" sz="quarter" idx="16"/>
          </p:nvPr>
        </p:nvSpPr>
        <p:spPr/>
        <p:txBody>
          <a:bodyPr/>
          <a:lstStyle/>
          <a:p>
            <a:r>
              <a:rPr lang="en-US" dirty="0"/>
              <a:t>Source: </a:t>
            </a:r>
            <a:r>
              <a:rPr lang="en-US" dirty="0" err="1">
                <a:latin typeface="Arial" pitchFamily="22" charset="0"/>
              </a:rPr>
              <a:t>Castagna</a:t>
            </a:r>
            <a:r>
              <a:rPr lang="en-US" dirty="0">
                <a:latin typeface="Arial" pitchFamily="22" charset="0"/>
              </a:rPr>
              <a:t> A, et al.  J Infect Dis. 2014;210:354-62.</a:t>
            </a:r>
          </a:p>
        </p:txBody>
      </p:sp>
      <p:sp>
        <p:nvSpPr>
          <p:cNvPr id="33" name="Rectangle 25"/>
          <p:cNvSpPr>
            <a:spLocks noChangeArrowheads="1"/>
          </p:cNvSpPr>
          <p:nvPr/>
        </p:nvSpPr>
        <p:spPr bwMode="auto">
          <a:xfrm>
            <a:off x="0" y="5854672"/>
            <a:ext cx="9144000" cy="505963"/>
          </a:xfrm>
          <a:prstGeom prst="rect">
            <a:avLst/>
          </a:prstGeom>
          <a:solidFill>
            <a:schemeClr val="bg1">
              <a:lumMod val="95000"/>
            </a:schemeClr>
          </a:solidFill>
          <a:ln w="12700">
            <a:noFill/>
            <a:miter lim="800000"/>
            <a:headEnd/>
            <a:tailEnd/>
          </a:ln>
        </p:spPr>
        <p:txBody>
          <a:bodyPr lIns="274320" tIns="45431" rIns="91440" bIns="45431">
            <a:prstTxWarp prst="textNoShape">
              <a:avLst/>
            </a:prstTxWarp>
          </a:bodyPr>
          <a:lstStyle/>
          <a:p>
            <a:r>
              <a:rPr lang="en-US" sz="1300" dirty="0">
                <a:latin typeface="Arial"/>
                <a:cs typeface="Arial"/>
              </a:rPr>
              <a:t>*Included primary INI-resistance mutations N155H, Y143C/H/R, T66A or E92Q or only historical evidence of resistance</a:t>
            </a:r>
            <a:br>
              <a:rPr lang="en-US" sz="1300" dirty="0">
                <a:latin typeface="Arial"/>
                <a:cs typeface="Arial"/>
              </a:rPr>
            </a:br>
            <a:r>
              <a:rPr lang="en-US" sz="1300" dirty="0">
                <a:latin typeface="Arial"/>
                <a:cs typeface="Arial"/>
              </a:rPr>
              <a:t>^Secondary mutations from G140A/C/S, E138A/K/T or L74I.</a:t>
            </a:r>
            <a:br>
              <a:rPr lang="en-US" sz="1300" dirty="0">
                <a:latin typeface="Arial"/>
                <a:cs typeface="Arial"/>
              </a:rPr>
            </a:br>
            <a:endParaRPr lang="en-US" sz="1300" dirty="0">
              <a:solidFill>
                <a:srgbClr val="000000"/>
              </a:solidFill>
              <a:latin typeface="Arial"/>
              <a:cs typeface="Arial"/>
            </a:endParaRPr>
          </a:p>
        </p:txBody>
      </p:sp>
      <p:grpSp>
        <p:nvGrpSpPr>
          <p:cNvPr id="3" name="Group 2"/>
          <p:cNvGrpSpPr/>
          <p:nvPr/>
        </p:nvGrpSpPr>
        <p:grpSpPr>
          <a:xfrm>
            <a:off x="304800" y="1828800"/>
            <a:ext cx="8496300" cy="3810000"/>
            <a:chOff x="304800" y="1828800"/>
            <a:chExt cx="8496300" cy="3810000"/>
          </a:xfrm>
        </p:grpSpPr>
        <p:graphicFrame>
          <p:nvGraphicFramePr>
            <p:cNvPr id="30" name="Chart 29"/>
            <p:cNvGraphicFramePr>
              <a:graphicFrameLocks/>
            </p:cNvGraphicFramePr>
            <p:nvPr>
              <p:extLst/>
            </p:nvPr>
          </p:nvGraphicFramePr>
          <p:xfrm>
            <a:off x="304800" y="1828800"/>
            <a:ext cx="84963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668419" y="4626592"/>
              <a:ext cx="914400" cy="292388"/>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dirty="0">
                  <a:solidFill>
                    <a:srgbClr val="FFFFFF"/>
                  </a:solidFill>
                  <a:latin typeface="Arial"/>
                </a:rPr>
                <a:t>100/126</a:t>
              </a:r>
            </a:p>
          </p:txBody>
        </p:sp>
        <p:sp>
          <p:nvSpPr>
            <p:cNvPr id="8" name="TextBox 7"/>
            <p:cNvSpPr txBox="1"/>
            <p:nvPr/>
          </p:nvSpPr>
          <p:spPr>
            <a:xfrm>
              <a:off x="5496840" y="4626592"/>
              <a:ext cx="914400" cy="292388"/>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dirty="0">
                  <a:solidFill>
                    <a:srgbClr val="FFFFFF"/>
                  </a:solidFill>
                  <a:latin typeface="Arial"/>
                </a:rPr>
                <a:t>21/36</a:t>
              </a:r>
            </a:p>
          </p:txBody>
        </p:sp>
        <p:sp>
          <p:nvSpPr>
            <p:cNvPr id="9" name="TextBox 8"/>
            <p:cNvSpPr txBox="1"/>
            <p:nvPr/>
          </p:nvSpPr>
          <p:spPr>
            <a:xfrm>
              <a:off x="7340160" y="4626592"/>
              <a:ext cx="914400" cy="292388"/>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dirty="0">
                  <a:solidFill>
                    <a:srgbClr val="FFFFFF"/>
                  </a:solidFill>
                  <a:latin typeface="Arial"/>
                </a:rPr>
                <a:t>5/21</a:t>
              </a:r>
            </a:p>
          </p:txBody>
        </p:sp>
        <p:sp>
          <p:nvSpPr>
            <p:cNvPr id="10" name="TextBox 9"/>
            <p:cNvSpPr txBox="1"/>
            <p:nvPr/>
          </p:nvSpPr>
          <p:spPr>
            <a:xfrm>
              <a:off x="1836060" y="4626592"/>
              <a:ext cx="914400" cy="292388"/>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dirty="0">
                  <a:solidFill>
                    <a:srgbClr val="FFFFFF"/>
                  </a:solidFill>
                  <a:latin typeface="Arial"/>
                </a:rPr>
                <a:t>126/183</a:t>
              </a:r>
            </a:p>
          </p:txBody>
        </p:sp>
        <p:cxnSp>
          <p:nvCxnSpPr>
            <p:cNvPr id="11" name="Straight Connector 10"/>
            <p:cNvCxnSpPr/>
            <p:nvPr/>
          </p:nvCxnSpPr>
          <p:spPr>
            <a:xfrm>
              <a:off x="3298384" y="5299980"/>
              <a:ext cx="540104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0678383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Dolutegravir</a:t>
            </a:r>
          </a:p>
        </p:txBody>
      </p:sp>
      <p:sp>
        <p:nvSpPr>
          <p:cNvPr id="3" name="Text Placeholder 2"/>
          <p:cNvSpPr>
            <a:spLocks noGrp="1"/>
          </p:cNvSpPr>
          <p:nvPr>
            <p:ph type="body" idx="1"/>
          </p:nvPr>
        </p:nvSpPr>
        <p:spPr/>
        <p:txBody>
          <a:bodyPr/>
          <a:lstStyle/>
          <a:p>
            <a:r>
              <a:rPr lang="en-US" dirty="0"/>
              <a:t>Initial Therapy</a:t>
            </a:r>
          </a:p>
          <a:p>
            <a:endParaRPr lang="en-US" dirty="0"/>
          </a:p>
        </p:txBody>
      </p:sp>
    </p:spTree>
    <p:extLst>
      <p:ext uri="{BB962C8B-B14F-4D97-AF65-F5344CB8AC3E}">
        <p14:creationId xmlns:p14="http://schemas.microsoft.com/office/powerpoint/2010/main" val="1462817433"/>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ea typeface="ＭＳ Ｐゴシック" pitchFamily="22" charset="-128"/>
                <a:cs typeface="ＭＳ Ｐゴシック" pitchFamily="22" charset="-128"/>
              </a:rPr>
              <a:t>Dolutegravir in Patients with Integrase Inhibitor Resistance </a:t>
            </a:r>
            <a:br>
              <a:rPr lang="en-US" sz="2700" dirty="0">
                <a:ea typeface="ＭＳ Ｐゴシック" pitchFamily="22" charset="-128"/>
                <a:cs typeface="ＭＳ Ｐゴシック" pitchFamily="22" charset="-128"/>
              </a:rPr>
            </a:br>
            <a:r>
              <a:rPr lang="en-US" sz="3100" dirty="0">
                <a:ea typeface="ＭＳ Ｐゴシック" pitchFamily="22" charset="-128"/>
                <a:cs typeface="ＭＳ Ｐゴシック" pitchFamily="22" charset="-128"/>
              </a:rPr>
              <a:t>VIKING-3: Results</a:t>
            </a:r>
            <a:endParaRPr lang="en-US" sz="3100" dirty="0"/>
          </a:p>
        </p:txBody>
      </p:sp>
      <p:sp>
        <p:nvSpPr>
          <p:cNvPr id="5" name="Text Placeholder 4"/>
          <p:cNvSpPr>
            <a:spLocks noGrp="1"/>
          </p:cNvSpPr>
          <p:nvPr>
            <p:ph type="body" sz="quarter" idx="15"/>
          </p:nvPr>
        </p:nvSpPr>
        <p:spPr/>
        <p:txBody>
          <a:bodyPr/>
          <a:lstStyle/>
          <a:p>
            <a:pPr defTabSz="457200">
              <a:lnSpc>
                <a:spcPct val="85000"/>
              </a:lnSpc>
            </a:pPr>
            <a:r>
              <a:rPr lang="en-US" sz="2000" dirty="0">
                <a:solidFill>
                  <a:schemeClr val="bg1"/>
                </a:solidFill>
                <a:latin typeface="Arial" pitchFamily="-110" charset="0"/>
                <a:ea typeface="ＭＳ Ｐゴシック" pitchFamily="-110" charset="-128"/>
                <a:cs typeface="ＭＳ Ｐゴシック" pitchFamily="-110" charset="-128"/>
              </a:rPr>
              <a:t>24 Week Virologic Response, by Baseline Phenotype</a:t>
            </a:r>
          </a:p>
        </p:txBody>
      </p:sp>
      <p:sp>
        <p:nvSpPr>
          <p:cNvPr id="6" name="Content Placeholder 5"/>
          <p:cNvSpPr>
            <a:spLocks noGrp="1"/>
          </p:cNvSpPr>
          <p:nvPr>
            <p:ph type="body" sz="quarter" idx="16"/>
          </p:nvPr>
        </p:nvSpPr>
        <p:spPr/>
        <p:txBody>
          <a:bodyPr/>
          <a:lstStyle/>
          <a:p>
            <a:r>
              <a:rPr lang="en-US" dirty="0"/>
              <a:t>Source: </a:t>
            </a:r>
            <a:r>
              <a:rPr lang="en-US" dirty="0" err="1">
                <a:latin typeface="Arial" pitchFamily="22" charset="0"/>
              </a:rPr>
              <a:t>Castagna</a:t>
            </a:r>
            <a:r>
              <a:rPr lang="en-US" dirty="0">
                <a:latin typeface="Arial" pitchFamily="22" charset="0"/>
              </a:rPr>
              <a:t> A, et al.  J Infect Dis. 2014;210:354-62.</a:t>
            </a:r>
          </a:p>
        </p:txBody>
      </p:sp>
      <p:grpSp>
        <p:nvGrpSpPr>
          <p:cNvPr id="3" name="Group 2"/>
          <p:cNvGrpSpPr/>
          <p:nvPr/>
        </p:nvGrpSpPr>
        <p:grpSpPr>
          <a:xfrm>
            <a:off x="495300" y="1905000"/>
            <a:ext cx="8115300" cy="4267200"/>
            <a:chOff x="495300" y="1905000"/>
            <a:chExt cx="8115300" cy="4267200"/>
          </a:xfrm>
        </p:grpSpPr>
        <p:graphicFrame>
          <p:nvGraphicFramePr>
            <p:cNvPr id="30" name="Chart 29"/>
            <p:cNvGraphicFramePr>
              <a:graphicFrameLocks/>
            </p:cNvGraphicFramePr>
            <p:nvPr>
              <p:extLst/>
            </p:nvPr>
          </p:nvGraphicFramePr>
          <p:xfrm>
            <a:off x="495300" y="1905000"/>
            <a:ext cx="81153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870080" y="4965412"/>
              <a:ext cx="914400" cy="292388"/>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dirty="0">
                  <a:solidFill>
                    <a:srgbClr val="FFFFFF"/>
                  </a:solidFill>
                  <a:latin typeface="Arial"/>
                </a:rPr>
                <a:t>126/183</a:t>
              </a:r>
            </a:p>
          </p:txBody>
        </p:sp>
        <p:sp>
          <p:nvSpPr>
            <p:cNvPr id="8" name="TextBox 7"/>
            <p:cNvSpPr txBox="1"/>
            <p:nvPr/>
          </p:nvSpPr>
          <p:spPr>
            <a:xfrm>
              <a:off x="3628507" y="4965412"/>
              <a:ext cx="914400" cy="292388"/>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dirty="0">
                  <a:solidFill>
                    <a:srgbClr val="FFFFFF"/>
                  </a:solidFill>
                  <a:latin typeface="Arial"/>
                </a:rPr>
                <a:t>102/135</a:t>
              </a:r>
            </a:p>
          </p:txBody>
        </p:sp>
        <p:sp>
          <p:nvSpPr>
            <p:cNvPr id="9" name="TextBox 8"/>
            <p:cNvSpPr txBox="1"/>
            <p:nvPr/>
          </p:nvSpPr>
          <p:spPr>
            <a:xfrm>
              <a:off x="5410200" y="4965412"/>
              <a:ext cx="914400" cy="292388"/>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dirty="0">
                  <a:solidFill>
                    <a:srgbClr val="FFFFFF"/>
                  </a:solidFill>
                  <a:latin typeface="Arial"/>
                </a:rPr>
                <a:t>14/26</a:t>
              </a:r>
            </a:p>
          </p:txBody>
        </p:sp>
        <p:sp>
          <p:nvSpPr>
            <p:cNvPr id="10" name="TextBox 9"/>
            <p:cNvSpPr txBox="1"/>
            <p:nvPr/>
          </p:nvSpPr>
          <p:spPr>
            <a:xfrm>
              <a:off x="7193640" y="4965412"/>
              <a:ext cx="914400" cy="292388"/>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dirty="0">
                  <a:solidFill>
                    <a:srgbClr val="FFFFFF"/>
                  </a:solidFill>
                  <a:latin typeface="Arial"/>
                </a:rPr>
                <a:t>3/11</a:t>
              </a:r>
            </a:p>
          </p:txBody>
        </p:sp>
      </p:grpSp>
      <p:cxnSp>
        <p:nvCxnSpPr>
          <p:cNvPr id="11" name="Straight Connector 10"/>
          <p:cNvCxnSpPr/>
          <p:nvPr/>
        </p:nvCxnSpPr>
        <p:spPr>
          <a:xfrm>
            <a:off x="3366433" y="5745840"/>
            <a:ext cx="506270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875707"/>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ea typeface="ＭＳ Ｐゴシック" pitchFamily="22" charset="-128"/>
                <a:cs typeface="ＭＳ Ｐゴシック" pitchFamily="22" charset="-128"/>
              </a:rPr>
              <a:t>Dolutegravir</a:t>
            </a:r>
            <a:r>
              <a:rPr lang="en-US" sz="2400" dirty="0">
                <a:ea typeface="ＭＳ Ｐゴシック" pitchFamily="22" charset="-128"/>
                <a:cs typeface="ＭＳ Ｐゴシック" pitchFamily="22" charset="-128"/>
              </a:rPr>
              <a:t> in Patients with </a:t>
            </a:r>
            <a:r>
              <a:rPr lang="en-US" sz="2400" dirty="0" err="1">
                <a:ea typeface="ＭＳ Ｐゴシック" pitchFamily="22" charset="-128"/>
                <a:cs typeface="ＭＳ Ｐゴシック" pitchFamily="22" charset="-128"/>
              </a:rPr>
              <a:t>Integrase</a:t>
            </a:r>
            <a:r>
              <a:rPr lang="en-US" sz="2400" dirty="0">
                <a:ea typeface="ＭＳ Ｐゴシック" pitchFamily="22" charset="-128"/>
                <a:cs typeface="ＭＳ Ｐゴシック" pitchFamily="22" charset="-128"/>
              </a:rPr>
              <a:t> Inhibitor Resistance</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VIKING-3: Conclusions</a:t>
            </a:r>
            <a:endParaRPr lang="en-US" sz="2800" dirty="0"/>
          </a:p>
        </p:txBody>
      </p:sp>
      <p:sp>
        <p:nvSpPr>
          <p:cNvPr id="9" name="Content Placeholder 8"/>
          <p:cNvSpPr>
            <a:spLocks noGrp="1"/>
          </p:cNvSpPr>
          <p:nvPr>
            <p:ph type="body" sz="quarter" idx="14"/>
          </p:nvPr>
        </p:nvSpPr>
        <p:spPr/>
        <p:txBody>
          <a:bodyPr/>
          <a:lstStyle/>
          <a:p>
            <a:r>
              <a:rPr lang="en-US" dirty="0"/>
              <a:t>Source: </a:t>
            </a:r>
            <a:r>
              <a:rPr lang="en-US" dirty="0" err="1">
                <a:latin typeface="Arial" pitchFamily="22" charset="0"/>
              </a:rPr>
              <a:t>Castagna</a:t>
            </a:r>
            <a:r>
              <a:rPr lang="en-US" dirty="0">
                <a:latin typeface="Arial" pitchFamily="22" charset="0"/>
              </a:rPr>
              <a:t> A, et al.  J Infect Dis. 2014;210:354-62.</a:t>
            </a:r>
          </a:p>
        </p:txBody>
      </p:sp>
      <p:graphicFrame>
        <p:nvGraphicFramePr>
          <p:cNvPr id="6" name="Table 5"/>
          <p:cNvGraphicFramePr>
            <a:graphicFrameLocks noGrp="1"/>
          </p:cNvGraphicFramePr>
          <p:nvPr>
            <p:extLst/>
          </p:nvPr>
        </p:nvGraphicFramePr>
        <p:xfrm>
          <a:off x="0" y="2665632"/>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200"/>
                        </a:lnSpc>
                      </a:pPr>
                      <a:r>
                        <a:rPr lang="en-US" sz="2000" b="1" i="0" dirty="0">
                          <a:solidFill>
                            <a:srgbClr val="800000"/>
                          </a:solidFill>
                          <a:latin typeface="Arial"/>
                          <a:cs typeface="Arial"/>
                        </a:rPr>
                        <a:t>Conclusions</a:t>
                      </a:r>
                      <a:r>
                        <a:rPr lang="en-US" sz="2000" b="0" i="0" dirty="0">
                          <a:solidFill>
                            <a:schemeClr val="tx1"/>
                          </a:solidFill>
                          <a:latin typeface="Arial"/>
                          <a:cs typeface="Arial"/>
                        </a:rPr>
                        <a:t>: </a:t>
                      </a:r>
                      <a:r>
                        <a:rPr lang="en-US" sz="2000" b="0" dirty="0">
                          <a:solidFill>
                            <a:srgbClr val="000000"/>
                          </a:solidFill>
                          <a:latin typeface="Arial"/>
                          <a:cs typeface="Arial"/>
                        </a:rPr>
                        <a:t>“</a:t>
                      </a:r>
                      <a:r>
                        <a:rPr lang="en-US" sz="2000" b="0" i="0" u="none" strike="noStrike" kern="1200" baseline="0" dirty="0" err="1">
                          <a:solidFill>
                            <a:schemeClr val="tx1"/>
                          </a:solidFill>
                          <a:latin typeface="Arial"/>
                          <a:ea typeface="+mn-ea"/>
                          <a:cs typeface="Arial"/>
                        </a:rPr>
                        <a:t>Dolutegravir</a:t>
                      </a:r>
                      <a:r>
                        <a:rPr lang="en-US" sz="2000" b="0" kern="1200" dirty="0">
                          <a:solidFill>
                            <a:schemeClr val="tx1"/>
                          </a:solidFill>
                          <a:latin typeface="Arial"/>
                          <a:ea typeface="+mn-ea"/>
                          <a:cs typeface="Arial"/>
                        </a:rPr>
                        <a:t> 50 mg BID-based therapy was effective in this highly treatment-experienced population with </a:t>
                      </a:r>
                      <a:r>
                        <a:rPr lang="en-US" sz="2000" b="0" kern="1200" dirty="0" err="1">
                          <a:solidFill>
                            <a:schemeClr val="tx1"/>
                          </a:solidFill>
                          <a:latin typeface="Arial"/>
                          <a:ea typeface="+mn-ea"/>
                          <a:cs typeface="Arial"/>
                        </a:rPr>
                        <a:t>integrase</a:t>
                      </a:r>
                      <a:r>
                        <a:rPr lang="en-US" sz="2000" b="0" kern="1200" baseline="0" dirty="0">
                          <a:solidFill>
                            <a:schemeClr val="tx1"/>
                          </a:solidFill>
                          <a:latin typeface="Arial"/>
                          <a:ea typeface="+mn-ea"/>
                          <a:cs typeface="Arial"/>
                        </a:rPr>
                        <a:t> inhibitor</a:t>
                      </a:r>
                      <a:r>
                        <a:rPr lang="en-US" sz="2000" b="0" kern="1200" dirty="0">
                          <a:solidFill>
                            <a:schemeClr val="tx1"/>
                          </a:solidFill>
                          <a:latin typeface="Arial"/>
                          <a:ea typeface="+mn-ea"/>
                          <a:cs typeface="Arial"/>
                        </a:rPr>
                        <a:t>-resistant virus</a:t>
                      </a:r>
                      <a:r>
                        <a:rPr lang="en-US" sz="2000" b="0" dirty="0">
                          <a:solidFill>
                            <a:schemeClr val="tx1"/>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92182037"/>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0" dirty="0">
                <a:ea typeface="ＭＳ Ｐゴシック" pitchFamily="22" charset="-128"/>
                <a:cs typeface="ＭＳ Ｐゴシック" pitchFamily="22" charset="-128"/>
              </a:rPr>
              <a:t>Dolutegravir in Patients with Integrase-Resistant HIV </a:t>
            </a:r>
            <a:br>
              <a:rPr lang="en-US" sz="2700" b="0" dirty="0">
                <a:ea typeface="ＭＳ Ｐゴシック" pitchFamily="22" charset="-128"/>
                <a:cs typeface="ＭＳ Ｐゴシック" pitchFamily="22" charset="-128"/>
              </a:rPr>
            </a:br>
            <a:r>
              <a:rPr lang="en-US" dirty="0"/>
              <a:t>VIKING-4</a:t>
            </a:r>
          </a:p>
        </p:txBody>
      </p:sp>
      <p:sp>
        <p:nvSpPr>
          <p:cNvPr id="4" name="Text Placeholder 3">
            <a:extLst>
              <a:ext uri="{FF2B5EF4-FFF2-40B4-BE49-F238E27FC236}">
                <a16:creationId xmlns:a16="http://schemas.microsoft.com/office/drawing/2014/main" id="{342A9BB8-2EFB-A847-B2C0-330B6E89D6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44160293"/>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in Patients with Integrase Inhibitor Resistance</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VIKING-4: Study Design</a:t>
            </a:r>
            <a:endParaRPr lang="en-US" sz="2800" dirty="0"/>
          </a:p>
        </p:txBody>
      </p:sp>
      <p:sp>
        <p:nvSpPr>
          <p:cNvPr id="3" name="Content Placeholder 2"/>
          <p:cNvSpPr>
            <a:spLocks noGrp="1"/>
          </p:cNvSpPr>
          <p:nvPr>
            <p:ph type="body" sz="quarter" idx="14"/>
          </p:nvPr>
        </p:nvSpPr>
        <p:spPr/>
        <p:txBody>
          <a:bodyPr/>
          <a:lstStyle/>
          <a:p>
            <a:r>
              <a:rPr lang="en-US" dirty="0"/>
              <a:t>Source: </a:t>
            </a:r>
            <a:r>
              <a:rPr lang="en-US" dirty="0" err="1"/>
              <a:t>Akil</a:t>
            </a:r>
            <a:r>
              <a:rPr lang="en-US" dirty="0"/>
              <a:t> B, et al. </a:t>
            </a:r>
            <a:r>
              <a:rPr lang="en-US" dirty="0" err="1">
                <a:latin typeface="Arial" pitchFamily="22" charset="0"/>
              </a:rPr>
              <a:t>Antivir</a:t>
            </a:r>
            <a:r>
              <a:rPr lang="en-US" dirty="0">
                <a:latin typeface="Arial" pitchFamily="22" charset="0"/>
              </a:rPr>
              <a:t> </a:t>
            </a:r>
            <a:r>
              <a:rPr lang="en-US" dirty="0" err="1">
                <a:latin typeface="Arial" pitchFamily="22" charset="0"/>
              </a:rPr>
              <a:t>Ther</a:t>
            </a:r>
            <a:r>
              <a:rPr lang="en-US" dirty="0">
                <a:latin typeface="Arial" pitchFamily="22" charset="0"/>
              </a:rPr>
              <a:t>. 2015;20:343-8.</a:t>
            </a:r>
          </a:p>
        </p:txBody>
      </p:sp>
      <p:sp>
        <p:nvSpPr>
          <p:cNvPr id="9" name="Rectangle 3"/>
          <p:cNvSpPr>
            <a:spLocks noChangeArrowheads="1"/>
          </p:cNvSpPr>
          <p:nvPr/>
        </p:nvSpPr>
        <p:spPr bwMode="ltGray">
          <a:xfrm>
            <a:off x="0" y="1230540"/>
            <a:ext cx="9162289" cy="365757"/>
          </a:xfrm>
          <a:prstGeom prst="rect">
            <a:avLst/>
          </a:prstGeom>
          <a:solidFill>
            <a:srgbClr val="3A434B"/>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eaLnBrk="1" hangingPunct="1"/>
            <a:endParaRPr lang="en-US" sz="1600" dirty="0">
              <a:solidFill>
                <a:srgbClr val="FFFFFF"/>
              </a:solidFill>
              <a:latin typeface="Arial" pitchFamily="-107" charset="0"/>
              <a:ea typeface="Arial" pitchFamily="-107" charset="0"/>
              <a:cs typeface="Arial" pitchFamily="-107" charset="0"/>
            </a:endParaRPr>
          </a:p>
        </p:txBody>
      </p:sp>
      <p:sp>
        <p:nvSpPr>
          <p:cNvPr id="10" name="Text Box 12"/>
          <p:cNvSpPr txBox="1">
            <a:spLocks noChangeArrowheads="1"/>
          </p:cNvSpPr>
          <p:nvPr/>
        </p:nvSpPr>
        <p:spPr bwMode="auto">
          <a:xfrm>
            <a:off x="3733800" y="1243239"/>
            <a:ext cx="787671" cy="346249"/>
          </a:xfrm>
          <a:prstGeom prst="rect">
            <a:avLst/>
          </a:prstGeom>
          <a:noFill/>
          <a:ln w="9525">
            <a:noFill/>
            <a:miter lim="800000"/>
            <a:headEnd/>
            <a:tailEnd/>
          </a:ln>
        </p:spPr>
        <p:txBody>
          <a:bodyPr wrap="none">
            <a:prstTxWarp prst="textNoShape">
              <a:avLst/>
            </a:prstTxWarp>
            <a:spAutoFit/>
          </a:bodyPr>
          <a:lstStyle/>
          <a:p>
            <a:pPr algn="ctr" eaLnBrk="1" hangingPunct="1">
              <a:lnSpc>
                <a:spcPct val="90000"/>
              </a:lnSpc>
            </a:pPr>
            <a:r>
              <a:rPr lang="en-US" sz="1800" dirty="0">
                <a:solidFill>
                  <a:srgbClr val="FFFFFF"/>
                </a:solidFill>
                <a:latin typeface="Arial" pitchFamily="-107" charset="0"/>
                <a:ea typeface="Arial" pitchFamily="-107" charset="0"/>
                <a:cs typeface="Arial" pitchFamily="-107" charset="0"/>
              </a:rPr>
              <a:t>Day 8</a:t>
            </a:r>
          </a:p>
        </p:txBody>
      </p:sp>
      <p:sp>
        <p:nvSpPr>
          <p:cNvPr id="11" name="Text Box 20"/>
          <p:cNvSpPr txBox="1">
            <a:spLocks noChangeArrowheads="1"/>
          </p:cNvSpPr>
          <p:nvPr/>
        </p:nvSpPr>
        <p:spPr bwMode="auto">
          <a:xfrm>
            <a:off x="7070114" y="1243240"/>
            <a:ext cx="1616686" cy="346249"/>
          </a:xfrm>
          <a:prstGeom prst="rect">
            <a:avLst/>
          </a:prstGeom>
          <a:noFill/>
          <a:ln w="9525">
            <a:noFill/>
            <a:miter lim="800000"/>
            <a:headEnd/>
            <a:tailEnd/>
          </a:ln>
        </p:spPr>
        <p:txBody>
          <a:bodyPr wrap="square">
            <a:prstTxWarp prst="textNoShape">
              <a:avLst/>
            </a:prstTxWarp>
            <a:spAutoFit/>
          </a:bodyPr>
          <a:lstStyle/>
          <a:p>
            <a:pPr algn="r" eaLnBrk="1" hangingPunct="1">
              <a:lnSpc>
                <a:spcPct val="90000"/>
              </a:lnSpc>
            </a:pPr>
            <a:r>
              <a:rPr lang="en-US" sz="1800" dirty="0">
                <a:solidFill>
                  <a:srgbClr val="FFFFFF"/>
                </a:solidFill>
                <a:latin typeface="Arial" pitchFamily="-107" charset="0"/>
                <a:ea typeface="Arial" pitchFamily="-107" charset="0"/>
                <a:cs typeface="Arial" pitchFamily="-107" charset="0"/>
              </a:rPr>
              <a:t>Week 48</a:t>
            </a:r>
          </a:p>
        </p:txBody>
      </p:sp>
      <p:sp>
        <p:nvSpPr>
          <p:cNvPr id="12" name="Text Box 12"/>
          <p:cNvSpPr txBox="1">
            <a:spLocks noChangeArrowheads="1"/>
          </p:cNvSpPr>
          <p:nvPr/>
        </p:nvSpPr>
        <p:spPr bwMode="auto">
          <a:xfrm>
            <a:off x="3257554" y="1594130"/>
            <a:ext cx="1352241" cy="346249"/>
          </a:xfrm>
          <a:prstGeom prst="rect">
            <a:avLst/>
          </a:prstGeom>
          <a:noFill/>
          <a:ln w="9525">
            <a:noFill/>
            <a:miter lim="800000"/>
            <a:headEnd/>
            <a:tailEnd/>
          </a:ln>
        </p:spPr>
        <p:txBody>
          <a:bodyPr wrap="none">
            <a:prstTxWarp prst="textNoShape">
              <a:avLst/>
            </a:prstTxWarp>
            <a:spAutoFit/>
          </a:bodyPr>
          <a:lstStyle/>
          <a:p>
            <a:pPr algn="ctr" eaLnBrk="1" hangingPunct="1">
              <a:lnSpc>
                <a:spcPct val="90000"/>
              </a:lnSpc>
            </a:pPr>
            <a:r>
              <a:rPr lang="en-US" sz="1800" dirty="0">
                <a:solidFill>
                  <a:srgbClr val="FFFFFF"/>
                </a:solidFill>
                <a:latin typeface="Arial" pitchFamily="-107" charset="0"/>
                <a:ea typeface="Arial" pitchFamily="-107" charset="0"/>
                <a:cs typeface="Arial" pitchFamily="-107" charset="0"/>
              </a:rPr>
              <a:t>Randomize</a:t>
            </a:r>
          </a:p>
        </p:txBody>
      </p:sp>
      <p:sp>
        <p:nvSpPr>
          <p:cNvPr id="14" name="Text Box 12"/>
          <p:cNvSpPr txBox="1">
            <a:spLocks noChangeArrowheads="1"/>
          </p:cNvSpPr>
          <p:nvPr/>
        </p:nvSpPr>
        <p:spPr bwMode="auto">
          <a:xfrm>
            <a:off x="582651" y="1243240"/>
            <a:ext cx="787671" cy="346249"/>
          </a:xfrm>
          <a:prstGeom prst="rect">
            <a:avLst/>
          </a:prstGeom>
          <a:noFill/>
          <a:ln w="9525">
            <a:noFill/>
            <a:miter lim="800000"/>
            <a:headEnd/>
            <a:tailEnd/>
          </a:ln>
        </p:spPr>
        <p:txBody>
          <a:bodyPr wrap="none">
            <a:prstTxWarp prst="textNoShape">
              <a:avLst/>
            </a:prstTxWarp>
            <a:spAutoFit/>
          </a:bodyPr>
          <a:lstStyle/>
          <a:p>
            <a:pPr algn="ctr" eaLnBrk="1" hangingPunct="1">
              <a:lnSpc>
                <a:spcPct val="90000"/>
              </a:lnSpc>
            </a:pPr>
            <a:r>
              <a:rPr lang="en-US" sz="1800" dirty="0">
                <a:solidFill>
                  <a:srgbClr val="FFFFFF"/>
                </a:solidFill>
                <a:latin typeface="Arial" pitchFamily="-107" charset="0"/>
                <a:ea typeface="Arial" pitchFamily="-107" charset="0"/>
                <a:cs typeface="Arial" pitchFamily="-107" charset="0"/>
              </a:rPr>
              <a:t>Day 1</a:t>
            </a:r>
          </a:p>
        </p:txBody>
      </p:sp>
      <p:sp>
        <p:nvSpPr>
          <p:cNvPr id="16" name="Rectangle 3"/>
          <p:cNvSpPr>
            <a:spLocks noChangeArrowheads="1"/>
          </p:cNvSpPr>
          <p:nvPr/>
        </p:nvSpPr>
        <p:spPr bwMode="auto">
          <a:xfrm>
            <a:off x="609603" y="1735634"/>
            <a:ext cx="3489954" cy="685781"/>
          </a:xfrm>
          <a:prstGeom prst="rect">
            <a:avLst/>
          </a:prstGeom>
          <a:solidFill>
            <a:schemeClr val="accent6">
              <a:lumMod val="20000"/>
              <a:lumOff val="80000"/>
              <a:alpha val="73000"/>
            </a:schemeClr>
          </a:solidFill>
          <a:ln w="19050">
            <a:solidFill>
              <a:schemeClr val="tx1"/>
            </a:solidFill>
            <a:miter lim="800000"/>
            <a:headEnd/>
            <a:tailEnd/>
          </a:ln>
          <a:effectLst/>
        </p:spPr>
        <p:txBody>
          <a:bodyPr wrap="none" anchor="ctr">
            <a:prstTxWarp prst="textNoShape">
              <a:avLst/>
            </a:prstTxWarp>
          </a:bodyPr>
          <a:lstStyle/>
          <a:p>
            <a:r>
              <a:rPr lang="en-US" sz="1500" dirty="0">
                <a:solidFill>
                  <a:srgbClr val="000000"/>
                </a:solidFill>
                <a:latin typeface="Arial" pitchFamily="-107" charset="0"/>
                <a:ea typeface="Arial" pitchFamily="-107" charset="0"/>
                <a:cs typeface="Arial" pitchFamily="-107" charset="0"/>
              </a:rPr>
              <a:t>Functional Monotherapy Phase</a:t>
            </a:r>
            <a:br>
              <a:rPr lang="en-US" sz="1500" dirty="0">
                <a:solidFill>
                  <a:srgbClr val="000000"/>
                </a:solidFill>
                <a:latin typeface="Arial" pitchFamily="-107" charset="0"/>
                <a:ea typeface="Arial" pitchFamily="-107" charset="0"/>
                <a:cs typeface="Arial" pitchFamily="-107" charset="0"/>
              </a:rPr>
            </a:br>
            <a:r>
              <a:rPr lang="en-US" sz="1500" b="1" dirty="0" err="1">
                <a:solidFill>
                  <a:srgbClr val="000000"/>
                </a:solidFill>
                <a:latin typeface="Arial" pitchFamily="-107" charset="0"/>
                <a:ea typeface="Arial" pitchFamily="-107" charset="0"/>
                <a:cs typeface="Arial" pitchFamily="-107" charset="0"/>
              </a:rPr>
              <a:t>Dolutegravir</a:t>
            </a:r>
            <a:r>
              <a:rPr lang="en-US" sz="1500" b="1" dirty="0">
                <a:solidFill>
                  <a:srgbClr val="000000"/>
                </a:solidFill>
                <a:latin typeface="Arial" pitchFamily="-107" charset="0"/>
                <a:ea typeface="Arial" pitchFamily="-107" charset="0"/>
                <a:cs typeface="Arial" pitchFamily="-107" charset="0"/>
              </a:rPr>
              <a:t>: 50 mg BID or Placebo</a:t>
            </a:r>
            <a:endParaRPr lang="en-US" sz="1500" dirty="0">
              <a:solidFill>
                <a:srgbClr val="000000"/>
              </a:solidFill>
              <a:latin typeface="Arial" pitchFamily="-107" charset="0"/>
              <a:ea typeface="Arial" pitchFamily="-107" charset="0"/>
              <a:cs typeface="Arial" pitchFamily="-107" charset="0"/>
            </a:endParaRPr>
          </a:p>
        </p:txBody>
      </p:sp>
      <p:sp>
        <p:nvSpPr>
          <p:cNvPr id="17" name="Rectangle 3"/>
          <p:cNvSpPr>
            <a:spLocks noChangeArrowheads="1"/>
          </p:cNvSpPr>
          <p:nvPr/>
        </p:nvSpPr>
        <p:spPr bwMode="auto">
          <a:xfrm>
            <a:off x="4191001" y="1735634"/>
            <a:ext cx="4343400" cy="685781"/>
          </a:xfrm>
          <a:prstGeom prst="rect">
            <a:avLst/>
          </a:prstGeom>
          <a:solidFill>
            <a:schemeClr val="accent6">
              <a:lumMod val="40000"/>
              <a:lumOff val="60000"/>
              <a:alpha val="62000"/>
            </a:schemeClr>
          </a:solidFill>
          <a:ln w="19050">
            <a:solidFill>
              <a:schemeClr val="tx1"/>
            </a:solidFill>
            <a:miter lim="800000"/>
            <a:headEnd/>
            <a:tailEnd/>
          </a:ln>
          <a:effectLst/>
        </p:spPr>
        <p:txBody>
          <a:bodyPr wrap="none" anchor="ctr">
            <a:prstTxWarp prst="textNoShape">
              <a:avLst/>
            </a:prstTxWarp>
          </a:bodyPr>
          <a:lstStyle/>
          <a:p>
            <a:r>
              <a:rPr lang="en-US" sz="1500" dirty="0">
                <a:solidFill>
                  <a:srgbClr val="000000"/>
                </a:solidFill>
                <a:latin typeface="Arial" pitchFamily="-107" charset="0"/>
                <a:ea typeface="Arial" pitchFamily="-107" charset="0"/>
                <a:cs typeface="Arial" pitchFamily="-107" charset="0"/>
              </a:rPr>
              <a:t>Continuation Phase</a:t>
            </a:r>
            <a:br>
              <a:rPr lang="en-US" sz="1500" dirty="0">
                <a:solidFill>
                  <a:srgbClr val="000000"/>
                </a:solidFill>
                <a:latin typeface="Arial" pitchFamily="-107" charset="0"/>
                <a:ea typeface="Arial" pitchFamily="-107" charset="0"/>
                <a:cs typeface="Arial" pitchFamily="-107" charset="0"/>
              </a:rPr>
            </a:br>
            <a:r>
              <a:rPr lang="en-US" sz="1500" b="1" dirty="0" err="1">
                <a:solidFill>
                  <a:srgbClr val="000000"/>
                </a:solidFill>
                <a:latin typeface="Arial" pitchFamily="-107" charset="0"/>
                <a:ea typeface="Arial" pitchFamily="-107" charset="0"/>
                <a:cs typeface="Arial" pitchFamily="-107" charset="0"/>
              </a:rPr>
              <a:t>Dolutegravir</a:t>
            </a:r>
            <a:r>
              <a:rPr lang="en-US" sz="1500" b="1" dirty="0">
                <a:solidFill>
                  <a:srgbClr val="000000"/>
                </a:solidFill>
                <a:latin typeface="Arial" pitchFamily="-107" charset="0"/>
                <a:ea typeface="Arial" pitchFamily="-107" charset="0"/>
                <a:cs typeface="Arial" pitchFamily="-107" charset="0"/>
              </a:rPr>
              <a:t>: 50 mg BID + OBR</a:t>
            </a:r>
            <a:endParaRPr lang="en-US" sz="1500" dirty="0">
              <a:solidFill>
                <a:srgbClr val="000000"/>
              </a:solidFill>
              <a:latin typeface="Arial" pitchFamily="-107" charset="0"/>
              <a:ea typeface="Arial" pitchFamily="-107" charset="0"/>
              <a:cs typeface="Arial" pitchFamily="-107" charset="0"/>
            </a:endParaRPr>
          </a:p>
        </p:txBody>
      </p:sp>
      <p:graphicFrame>
        <p:nvGraphicFramePr>
          <p:cNvPr id="19" name="Group 31"/>
          <p:cNvGraphicFramePr>
            <a:graphicFrameLocks noGrp="1"/>
          </p:cNvGraphicFramePr>
          <p:nvPr>
            <p:extLst>
              <p:ext uri="{D42A27DB-BD31-4B8C-83A1-F6EECF244321}">
                <p14:modId xmlns:p14="http://schemas.microsoft.com/office/powerpoint/2010/main" val="721210145"/>
              </p:ext>
            </p:extLst>
          </p:nvPr>
        </p:nvGraphicFramePr>
        <p:xfrm>
          <a:off x="609600" y="2542720"/>
          <a:ext cx="7924800" cy="3629480"/>
        </p:xfrm>
        <a:graphic>
          <a:graphicData uri="http://schemas.openxmlformats.org/drawingml/2006/table">
            <a:tbl>
              <a:tblPr>
                <a:effectLst/>
              </a:tblPr>
              <a:tblGrid>
                <a:gridCol w="7924800">
                  <a:extLst>
                    <a:ext uri="{9D8B030D-6E8A-4147-A177-3AD203B41FA5}">
                      <a16:colId xmlns:a16="http://schemas.microsoft.com/office/drawing/2014/main" val="20000"/>
                    </a:ext>
                  </a:extLst>
                </a:gridCol>
              </a:tblGrid>
              <a:tr h="42908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VIKING-4</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200400">
                <a:tc>
                  <a:txBody>
                    <a:bodyPr/>
                    <a:lstStyle/>
                    <a:p>
                      <a:pPr marL="91440" marR="0" lvl="0" indent="-182880" algn="l" defTabSz="457200" rtl="0" eaLnBrk="1" fontAlgn="base" latinLnBrk="0" hangingPunct="1">
                        <a:lnSpc>
                          <a:spcPts val="2200"/>
                        </a:lnSpc>
                        <a:spcBef>
                          <a:spcPts val="800"/>
                        </a:spcBef>
                        <a:spcAft>
                          <a:spcPts val="0"/>
                        </a:spcAft>
                        <a:buClrTx/>
                        <a:buSzTx/>
                        <a:buFont typeface="Arial"/>
                        <a:buChar char="•"/>
                        <a:tabLst/>
                        <a:defRPr/>
                      </a:pPr>
                      <a:r>
                        <a:rPr lang="en-US" sz="1600" b="1" u="none" dirty="0">
                          <a:solidFill>
                            <a:srgbClr val="000000"/>
                          </a:solidFill>
                          <a:latin typeface="Arial"/>
                          <a:cs typeface="Arial"/>
                        </a:rPr>
                        <a:t>Background:</a:t>
                      </a:r>
                      <a:r>
                        <a:rPr lang="en-US" sz="1600" b="1" u="none" baseline="0" dirty="0">
                          <a:solidFill>
                            <a:srgbClr val="000000"/>
                          </a:solidFill>
                          <a:latin typeface="Arial"/>
                          <a:cs typeface="Arial"/>
                        </a:rPr>
                        <a:t> </a:t>
                      </a:r>
                      <a:r>
                        <a:rPr lang="en-US" sz="1600" u="none" baseline="0" dirty="0">
                          <a:solidFill>
                            <a:srgbClr val="000000"/>
                          </a:solidFill>
                          <a:latin typeface="Arial"/>
                          <a:cs typeface="Arial"/>
                        </a:rPr>
                        <a:t>Single-arm, open-label, phase 3 trial </a:t>
                      </a:r>
                      <a:r>
                        <a:rPr lang="en-US" sz="1600" dirty="0">
                          <a:solidFill>
                            <a:srgbClr val="000000"/>
                          </a:solidFill>
                          <a:latin typeface="Arial" pitchFamily="22" charset="0"/>
                        </a:rPr>
                        <a:t>to evaluate</a:t>
                      </a:r>
                      <a:r>
                        <a:rPr lang="en-US" sz="1600" baseline="0" dirty="0">
                          <a:solidFill>
                            <a:srgbClr val="000000"/>
                          </a:solidFill>
                          <a:latin typeface="Arial" pitchFamily="22" charset="0"/>
                        </a:rPr>
                        <a:t> short-term antiviral</a:t>
                      </a:r>
                      <a:br>
                        <a:rPr lang="en-US" sz="1600" baseline="0" dirty="0">
                          <a:solidFill>
                            <a:srgbClr val="000000"/>
                          </a:solidFill>
                          <a:latin typeface="Arial" pitchFamily="22" charset="0"/>
                        </a:rPr>
                      </a:br>
                      <a:r>
                        <a:rPr lang="en-US" sz="1600" baseline="0" dirty="0">
                          <a:solidFill>
                            <a:srgbClr val="000000"/>
                          </a:solidFill>
                          <a:latin typeface="Arial" pitchFamily="22" charset="0"/>
                        </a:rPr>
                        <a:t>  efficacy of dolutegravir in persons with HIV who have integrase </a:t>
                      </a:r>
                      <a:r>
                        <a:rPr lang="en-US" sz="1600" dirty="0">
                          <a:solidFill>
                            <a:srgbClr val="000000"/>
                          </a:solidFill>
                          <a:latin typeface="Arial" pitchFamily="22" charset="0"/>
                        </a:rPr>
                        <a:t>resistance</a:t>
                      </a:r>
                    </a:p>
                    <a:p>
                      <a:pPr marL="91440" marR="0" lvl="0" indent="-182880" algn="l" defTabSz="457200" rtl="0" eaLnBrk="1" fontAlgn="base" latinLnBrk="0" hangingPunct="1">
                        <a:lnSpc>
                          <a:spcPts val="2200"/>
                        </a:lnSpc>
                        <a:spcBef>
                          <a:spcPts val="800"/>
                        </a:spcBef>
                        <a:spcAft>
                          <a:spcPts val="0"/>
                        </a:spcAft>
                        <a:buClrTx/>
                        <a:buSzTx/>
                        <a:buFont typeface="Arial"/>
                        <a:buChar char="•"/>
                        <a:tabLst/>
                        <a:defRPr/>
                      </a:pPr>
                      <a:r>
                        <a:rPr lang="en-US" sz="1600" b="1" dirty="0">
                          <a:solidFill>
                            <a:srgbClr val="000000"/>
                          </a:solidFill>
                          <a:latin typeface="Arial" pitchFamily="22" charset="0"/>
                        </a:rPr>
                        <a:t>Inclusion</a:t>
                      </a:r>
                      <a:r>
                        <a:rPr lang="en-US" sz="1600" b="1" baseline="0" dirty="0">
                          <a:solidFill>
                            <a:srgbClr val="000000"/>
                          </a:solidFill>
                          <a:latin typeface="Arial" pitchFamily="22" charset="0"/>
                        </a:rPr>
                        <a:t> Criteria</a:t>
                      </a:r>
                      <a:br>
                        <a:rPr lang="en-US" sz="1600" b="1" baseline="0" dirty="0">
                          <a:solidFill>
                            <a:srgbClr val="000000"/>
                          </a:solidFill>
                          <a:latin typeface="Arial" pitchFamily="22" charset="0"/>
                        </a:rPr>
                      </a:br>
                      <a:r>
                        <a:rPr lang="en-US" sz="1600" baseline="0" dirty="0">
                          <a:solidFill>
                            <a:srgbClr val="000000"/>
                          </a:solidFill>
                          <a:latin typeface="Arial" pitchFamily="22" charset="0"/>
                        </a:rPr>
                        <a:t>- Age </a:t>
                      </a:r>
                      <a:r>
                        <a:rPr lang="en-US" sz="1600" dirty="0">
                          <a:solidFill>
                            <a:srgbClr val="000000"/>
                          </a:solidFill>
                          <a:latin typeface="Arial" pitchFamily="22" charset="0"/>
                        </a:rPr>
                        <a:t>≥18 years old</a:t>
                      </a:r>
                      <a:br>
                        <a:rPr lang="en-US" sz="1600" baseline="0" dirty="0">
                          <a:solidFill>
                            <a:srgbClr val="000000"/>
                          </a:solidFill>
                          <a:latin typeface="Arial" pitchFamily="22" charset="0"/>
                        </a:rPr>
                      </a:br>
                      <a:r>
                        <a:rPr lang="en-US" sz="1600" baseline="0" dirty="0">
                          <a:solidFill>
                            <a:srgbClr val="000000"/>
                          </a:solidFill>
                          <a:latin typeface="Arial" pitchFamily="22" charset="0"/>
                        </a:rPr>
                        <a:t>-</a:t>
                      </a:r>
                      <a:r>
                        <a:rPr lang="en-US" sz="1600" dirty="0">
                          <a:solidFill>
                            <a:srgbClr val="000000"/>
                          </a:solidFill>
                          <a:latin typeface="Arial" pitchFamily="22" charset="0"/>
                        </a:rPr>
                        <a:t> ARV experienced</a:t>
                      </a:r>
                      <a:r>
                        <a:rPr lang="en-US" sz="1600" baseline="0" dirty="0">
                          <a:solidFill>
                            <a:srgbClr val="000000"/>
                          </a:solidFill>
                          <a:latin typeface="Arial" pitchFamily="22" charset="0"/>
                        </a:rPr>
                        <a:t>, dolutegravir naïve, </a:t>
                      </a:r>
                      <a:r>
                        <a:rPr lang="en-US" sz="1600" dirty="0">
                          <a:solidFill>
                            <a:srgbClr val="000000"/>
                          </a:solidFill>
                          <a:latin typeface="Arial" pitchFamily="22" charset="0"/>
                        </a:rPr>
                        <a:t> </a:t>
                      </a:r>
                      <a:br>
                        <a:rPr lang="en-US" sz="1600" dirty="0">
                          <a:solidFill>
                            <a:srgbClr val="000000"/>
                          </a:solidFill>
                          <a:latin typeface="Arial" pitchFamily="22" charset="0"/>
                        </a:rPr>
                      </a:br>
                      <a:r>
                        <a:rPr lang="en-US" sz="1600" dirty="0">
                          <a:solidFill>
                            <a:srgbClr val="000000"/>
                          </a:solidFill>
                          <a:latin typeface="Arial" pitchFamily="22" charset="0"/>
                        </a:rPr>
                        <a:t>- Documented</a:t>
                      </a:r>
                      <a:r>
                        <a:rPr lang="en-US" sz="1600" baseline="0" dirty="0">
                          <a:solidFill>
                            <a:srgbClr val="000000"/>
                          </a:solidFill>
                          <a:latin typeface="Arial" pitchFamily="22" charset="0"/>
                        </a:rPr>
                        <a:t> </a:t>
                      </a:r>
                      <a:r>
                        <a:rPr lang="en-US" sz="1600" dirty="0">
                          <a:solidFill>
                            <a:srgbClr val="000000"/>
                          </a:solidFill>
                          <a:latin typeface="Arial" pitchFamily="22" charset="0"/>
                        </a:rPr>
                        <a:t>Resistance to</a:t>
                      </a:r>
                      <a:r>
                        <a:rPr lang="en-US" sz="1600" baseline="0" dirty="0">
                          <a:solidFill>
                            <a:srgbClr val="000000"/>
                          </a:solidFill>
                          <a:latin typeface="Arial" pitchFamily="22" charset="0"/>
                        </a:rPr>
                        <a:t> ≥3 ARV classes, including </a:t>
                      </a:r>
                      <a:r>
                        <a:rPr lang="en-US" sz="1600" dirty="0">
                          <a:solidFill>
                            <a:srgbClr val="000000"/>
                          </a:solidFill>
                          <a:latin typeface="Arial" pitchFamily="22" charset="0"/>
                        </a:rPr>
                        <a:t>raltegravir</a:t>
                      </a:r>
                      <a:r>
                        <a:rPr lang="en-US" sz="1600" baseline="0" dirty="0">
                          <a:solidFill>
                            <a:srgbClr val="000000"/>
                          </a:solidFill>
                          <a:latin typeface="Arial" pitchFamily="22" charset="0"/>
                        </a:rPr>
                        <a:t> or elvitegravir</a:t>
                      </a:r>
                      <a:br>
                        <a:rPr lang="en-US" sz="1600" baseline="0" dirty="0">
                          <a:solidFill>
                            <a:srgbClr val="000000"/>
                          </a:solidFill>
                          <a:latin typeface="Arial" pitchFamily="22" charset="0"/>
                        </a:rPr>
                      </a:br>
                      <a:r>
                        <a:rPr lang="en-US" sz="1600" dirty="0">
                          <a:solidFill>
                            <a:srgbClr val="000000"/>
                          </a:solidFill>
                          <a:latin typeface="Arial" pitchFamily="22" charset="0"/>
                        </a:rPr>
                        <a:t>- HIV RNA ≥1,000 copies/mL</a:t>
                      </a:r>
                    </a:p>
                    <a:p>
                      <a:pPr marL="91440" marR="0" lvl="0" indent="-182880" algn="l" defTabSz="457200" rtl="0" eaLnBrk="1" fontAlgn="base" latinLnBrk="0" hangingPunct="1">
                        <a:lnSpc>
                          <a:spcPts val="2200"/>
                        </a:lnSpc>
                        <a:spcBef>
                          <a:spcPts val="800"/>
                        </a:spcBef>
                        <a:spcAft>
                          <a:spcPts val="0"/>
                        </a:spcAft>
                        <a:buClrTx/>
                        <a:buSzTx/>
                        <a:buFont typeface="Arial"/>
                        <a:buChar char="•"/>
                        <a:tabLst/>
                        <a:defRPr/>
                      </a:pPr>
                      <a:r>
                        <a:rPr lang="en-US" sz="1600" b="1" u="none" baseline="0" dirty="0">
                          <a:solidFill>
                            <a:srgbClr val="000000"/>
                          </a:solidFill>
                          <a:latin typeface="Arial" pitchFamily="22" charset="0"/>
                        </a:rPr>
                        <a:t>Treatment Arms (n = 30 randomized)</a:t>
                      </a:r>
                      <a:br>
                        <a:rPr lang="en-US" sz="1600" b="1" u="none" baseline="0" dirty="0">
                          <a:solidFill>
                            <a:srgbClr val="000000"/>
                          </a:solidFill>
                          <a:latin typeface="Arial" pitchFamily="22" charset="0"/>
                        </a:rPr>
                      </a:br>
                      <a:r>
                        <a:rPr lang="en-US" sz="1600" dirty="0">
                          <a:solidFill>
                            <a:srgbClr val="000000"/>
                          </a:solidFill>
                          <a:latin typeface="Arial" pitchFamily="22" charset="0"/>
                        </a:rPr>
                        <a:t>- Day</a:t>
                      </a:r>
                      <a:r>
                        <a:rPr lang="en-US" sz="1600" baseline="0" dirty="0">
                          <a:solidFill>
                            <a:srgbClr val="000000"/>
                          </a:solidFill>
                          <a:latin typeface="Arial" pitchFamily="22" charset="0"/>
                        </a:rPr>
                        <a:t> 0 to 7: Dolutegravir: </a:t>
                      </a:r>
                      <a:r>
                        <a:rPr lang="en-US" sz="1600" b="0" baseline="0" dirty="0">
                          <a:solidFill>
                            <a:srgbClr val="000000"/>
                          </a:solidFill>
                          <a:latin typeface="Arial" pitchFamily="22" charset="0"/>
                        </a:rPr>
                        <a:t>50 mg </a:t>
                      </a:r>
                      <a:r>
                        <a:rPr lang="en-US" sz="1600" b="0" dirty="0">
                          <a:solidFill>
                            <a:srgbClr val="000000"/>
                          </a:solidFill>
                          <a:latin typeface="Arial" pitchFamily="-107" charset="0"/>
                          <a:ea typeface="Arial" pitchFamily="-107" charset="0"/>
                          <a:cs typeface="Arial" pitchFamily="-107" charset="0"/>
                        </a:rPr>
                        <a:t>BID</a:t>
                      </a:r>
                      <a:r>
                        <a:rPr lang="en-US" sz="1600" b="0" baseline="0" dirty="0">
                          <a:solidFill>
                            <a:srgbClr val="000000"/>
                          </a:solidFill>
                          <a:latin typeface="Arial" pitchFamily="22" charset="0"/>
                          <a:ea typeface="+mn-ea"/>
                          <a:cs typeface="+mn-cs"/>
                        </a:rPr>
                        <a:t> </a:t>
                      </a:r>
                      <a:r>
                        <a:rPr lang="en-US" sz="1600" b="0" baseline="0" dirty="0">
                          <a:solidFill>
                            <a:srgbClr val="000000"/>
                          </a:solidFill>
                          <a:latin typeface="Arial" pitchFamily="22" charset="0"/>
                        </a:rPr>
                        <a:t>or Placebo</a:t>
                      </a:r>
                      <a:br>
                        <a:rPr lang="en-US" sz="1600" b="1" baseline="0" dirty="0">
                          <a:solidFill>
                            <a:srgbClr val="000000"/>
                          </a:solidFill>
                          <a:latin typeface="Arial" pitchFamily="22" charset="0"/>
                        </a:rPr>
                      </a:br>
                      <a:r>
                        <a:rPr lang="en-US" sz="1600" dirty="0">
                          <a:solidFill>
                            <a:srgbClr val="000000"/>
                          </a:solidFill>
                          <a:latin typeface="Arial" pitchFamily="22" charset="0"/>
                        </a:rPr>
                        <a:t>- Day 8</a:t>
                      </a:r>
                      <a:r>
                        <a:rPr lang="en-US" sz="1600" baseline="0" dirty="0">
                          <a:solidFill>
                            <a:srgbClr val="000000"/>
                          </a:solidFill>
                          <a:latin typeface="Arial" pitchFamily="22" charset="0"/>
                        </a:rPr>
                        <a:t> to </a:t>
                      </a:r>
                      <a:r>
                        <a:rPr lang="en-US" sz="1600" dirty="0">
                          <a:solidFill>
                            <a:srgbClr val="000000"/>
                          </a:solidFill>
                          <a:latin typeface="Arial" pitchFamily="22" charset="0"/>
                        </a:rPr>
                        <a:t>Week</a:t>
                      </a:r>
                      <a:r>
                        <a:rPr lang="en-US" sz="1600" baseline="0" dirty="0">
                          <a:solidFill>
                            <a:srgbClr val="000000"/>
                          </a:solidFill>
                          <a:latin typeface="Arial" pitchFamily="22" charset="0"/>
                        </a:rPr>
                        <a:t> 24: Dolutegravir </a:t>
                      </a:r>
                      <a:r>
                        <a:rPr lang="en-US" sz="1600" b="0" baseline="0" dirty="0">
                          <a:solidFill>
                            <a:srgbClr val="000000"/>
                          </a:solidFill>
                          <a:latin typeface="Arial" pitchFamily="22" charset="0"/>
                        </a:rPr>
                        <a:t>50 mg </a:t>
                      </a:r>
                      <a:r>
                        <a:rPr lang="en-US" sz="1600" b="0" dirty="0">
                          <a:solidFill>
                            <a:srgbClr val="000000"/>
                          </a:solidFill>
                          <a:latin typeface="Arial" pitchFamily="-107" charset="0"/>
                          <a:ea typeface="Arial" pitchFamily="-107" charset="0"/>
                          <a:cs typeface="Arial" pitchFamily="-107" charset="0"/>
                        </a:rPr>
                        <a:t>BID +</a:t>
                      </a:r>
                      <a:r>
                        <a:rPr lang="en-US" sz="1600" b="0" baseline="0" dirty="0">
                          <a:solidFill>
                            <a:srgbClr val="000000"/>
                          </a:solidFill>
                          <a:latin typeface="Arial" pitchFamily="-107" charset="0"/>
                          <a:ea typeface="Arial" pitchFamily="-107" charset="0"/>
                          <a:cs typeface="Arial" pitchFamily="-107" charset="0"/>
                        </a:rPr>
                        <a:t> optimized background regimen</a:t>
                      </a:r>
                      <a:endParaRPr lang="en-US" sz="1600" b="0" dirty="0">
                        <a:solidFill>
                          <a:srgbClr val="000000"/>
                        </a:solidFill>
                        <a:latin typeface="Arial" pitchFamily="22" charset="0"/>
                      </a:endParaRPr>
                    </a:p>
                  </a:txBody>
                  <a:tcPr marL="182880" marR="8128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9403151"/>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in Patients with Integrase Inhibitor Resistance</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VIKING-4: Results</a:t>
            </a:r>
            <a:endParaRPr lang="en-US" sz="2800" dirty="0"/>
          </a:p>
        </p:txBody>
      </p:sp>
      <p:sp>
        <p:nvSpPr>
          <p:cNvPr id="3" name="Text Placeholder 2"/>
          <p:cNvSpPr>
            <a:spLocks noGrp="1"/>
          </p:cNvSpPr>
          <p:nvPr>
            <p:ph type="body" sz="quarter" idx="15"/>
          </p:nvPr>
        </p:nvSpPr>
        <p:spPr/>
        <p:txBody>
          <a:bodyPr/>
          <a:lstStyle/>
          <a:p>
            <a:r>
              <a:rPr lang="en-US" sz="1800" dirty="0">
                <a:latin typeface="Arial" pitchFamily="22" charset="0"/>
              </a:rPr>
              <a:t>Baseline to Day 8: Change in Viral Load (in Functional Monotherapy Phase)</a:t>
            </a:r>
            <a:endParaRPr lang="en-US" sz="1800" dirty="0"/>
          </a:p>
        </p:txBody>
      </p:sp>
      <p:sp>
        <p:nvSpPr>
          <p:cNvPr id="4" name="Text Placeholder 3"/>
          <p:cNvSpPr>
            <a:spLocks noGrp="1"/>
          </p:cNvSpPr>
          <p:nvPr>
            <p:ph type="body" sz="quarter" idx="16"/>
          </p:nvPr>
        </p:nvSpPr>
        <p:spPr/>
        <p:txBody>
          <a:bodyPr/>
          <a:lstStyle/>
          <a:p>
            <a:r>
              <a:rPr lang="en-US" dirty="0"/>
              <a:t>Source: </a:t>
            </a:r>
            <a:r>
              <a:rPr lang="en-US" dirty="0" err="1"/>
              <a:t>Akil</a:t>
            </a:r>
            <a:r>
              <a:rPr lang="en-US" dirty="0"/>
              <a:t> B, et al. </a:t>
            </a:r>
            <a:r>
              <a:rPr lang="en-US" dirty="0" err="1">
                <a:latin typeface="Arial" pitchFamily="22" charset="0"/>
              </a:rPr>
              <a:t>Antivir</a:t>
            </a:r>
            <a:r>
              <a:rPr lang="en-US" dirty="0">
                <a:latin typeface="Arial" pitchFamily="22" charset="0"/>
              </a:rPr>
              <a:t> </a:t>
            </a:r>
            <a:r>
              <a:rPr lang="en-US" dirty="0" err="1">
                <a:latin typeface="Arial" pitchFamily="22" charset="0"/>
              </a:rPr>
              <a:t>Ther</a:t>
            </a:r>
            <a:r>
              <a:rPr lang="en-US" dirty="0">
                <a:latin typeface="Arial" pitchFamily="22" charset="0"/>
              </a:rPr>
              <a:t>. 2015;20:343-8.</a:t>
            </a:r>
          </a:p>
        </p:txBody>
      </p:sp>
      <p:graphicFrame>
        <p:nvGraphicFramePr>
          <p:cNvPr id="10" name="Chart 9"/>
          <p:cNvGraphicFramePr>
            <a:graphicFrameLocks/>
          </p:cNvGraphicFramePr>
          <p:nvPr>
            <p:extLst/>
          </p:nvPr>
        </p:nvGraphicFramePr>
        <p:xfrm>
          <a:off x="457200" y="1828800"/>
          <a:ext cx="8229600" cy="41025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2932456"/>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ea typeface="ＭＳ Ｐゴシック" pitchFamily="22" charset="-128"/>
                <a:cs typeface="ＭＳ Ｐゴシック" pitchFamily="22" charset="-128"/>
              </a:rPr>
              <a:t>Dolutegravir in Patients with Integrase Inhibitor Resistance</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VIKING-4: Results</a:t>
            </a:r>
            <a:endParaRPr lang="en-US" sz="2800" dirty="0"/>
          </a:p>
        </p:txBody>
      </p:sp>
      <p:sp>
        <p:nvSpPr>
          <p:cNvPr id="5" name="Text Placeholder 4"/>
          <p:cNvSpPr>
            <a:spLocks noGrp="1"/>
          </p:cNvSpPr>
          <p:nvPr>
            <p:ph type="body" sz="quarter" idx="15"/>
          </p:nvPr>
        </p:nvSpPr>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24 and 48</a:t>
            </a:r>
            <a:r>
              <a:rPr lang="en-US" dirty="0">
                <a:solidFill>
                  <a:schemeClr val="bg1"/>
                </a:solidFill>
                <a:latin typeface="Arial" pitchFamily="-110" charset="0"/>
                <a:ea typeface="ＭＳ Ｐゴシック" pitchFamily="-110" charset="-128"/>
                <a:cs typeface="ＭＳ Ｐゴシック" pitchFamily="-110" charset="-128"/>
              </a:rPr>
              <a:t> Virologic Response in Dolutegravir-Treated Patients</a:t>
            </a:r>
          </a:p>
        </p:txBody>
      </p:sp>
      <p:sp>
        <p:nvSpPr>
          <p:cNvPr id="7" name="Content Placeholder 6"/>
          <p:cNvSpPr>
            <a:spLocks noGrp="1"/>
          </p:cNvSpPr>
          <p:nvPr>
            <p:ph type="body" sz="quarter" idx="16"/>
          </p:nvPr>
        </p:nvSpPr>
        <p:spPr>
          <a:prstGeom prst="rect">
            <a:avLst/>
          </a:prstGeom>
        </p:spPr>
        <p:txBody>
          <a:bodyPr/>
          <a:lstStyle/>
          <a:p>
            <a:r>
              <a:rPr lang="en-US" dirty="0"/>
              <a:t>Source: </a:t>
            </a:r>
            <a:r>
              <a:rPr lang="en-US" dirty="0" err="1"/>
              <a:t>Akil</a:t>
            </a:r>
            <a:r>
              <a:rPr lang="en-US" dirty="0"/>
              <a:t> B, et al. </a:t>
            </a:r>
            <a:r>
              <a:rPr lang="en-US" dirty="0" err="1">
                <a:latin typeface="Arial" pitchFamily="22" charset="0"/>
              </a:rPr>
              <a:t>Antivir</a:t>
            </a:r>
            <a:r>
              <a:rPr lang="en-US" dirty="0">
                <a:latin typeface="Arial" pitchFamily="22" charset="0"/>
              </a:rPr>
              <a:t> </a:t>
            </a:r>
            <a:r>
              <a:rPr lang="en-US" dirty="0" err="1">
                <a:latin typeface="Arial" pitchFamily="22" charset="0"/>
              </a:rPr>
              <a:t>Ther</a:t>
            </a:r>
            <a:r>
              <a:rPr lang="en-US" dirty="0">
                <a:latin typeface="Arial" pitchFamily="22" charset="0"/>
              </a:rPr>
              <a:t>. 2015;20:343-8.</a:t>
            </a:r>
          </a:p>
        </p:txBody>
      </p:sp>
      <p:graphicFrame>
        <p:nvGraphicFramePr>
          <p:cNvPr id="12" name="Chart 11"/>
          <p:cNvGraphicFramePr>
            <a:graphicFrameLocks/>
          </p:cNvGraphicFramePr>
          <p:nvPr>
            <p:extLst>
              <p:ext uri="{D42A27DB-BD31-4B8C-83A1-F6EECF244321}">
                <p14:modId xmlns:p14="http://schemas.microsoft.com/office/powerpoint/2010/main" val="1977700698"/>
              </p:ext>
            </p:extLst>
          </p:nvPr>
        </p:nvGraphicFramePr>
        <p:xfrm>
          <a:off x="457200" y="1828801"/>
          <a:ext cx="8229600" cy="4343399"/>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96685D7A-D1BE-5A4E-ADFD-B7AB7F4B3241}"/>
              </a:ext>
            </a:extLst>
          </p:cNvPr>
          <p:cNvSpPr txBox="1"/>
          <p:nvPr/>
        </p:nvSpPr>
        <p:spPr>
          <a:xfrm>
            <a:off x="5808985" y="5218729"/>
            <a:ext cx="914400" cy="307777"/>
          </a:xfrm>
          <a:prstGeom prst="rect">
            <a:avLst/>
          </a:prstGeom>
          <a:noFill/>
        </p:spPr>
        <p:txBody>
          <a:bodyPr wrap="square" rtlCol="0" anchor="ctr">
            <a:spAutoFit/>
          </a:bodyPr>
          <a:lstStyle/>
          <a:p>
            <a:pPr algn="ctr"/>
            <a:r>
              <a:rPr lang="en-US" sz="1400" dirty="0">
                <a:solidFill>
                  <a:srgbClr val="FFFFFF"/>
                </a:solidFill>
                <a:latin typeface="Arial"/>
              </a:rPr>
              <a:t>11/27</a:t>
            </a:r>
          </a:p>
        </p:txBody>
      </p:sp>
      <p:sp>
        <p:nvSpPr>
          <p:cNvPr id="21" name="TextBox 20">
            <a:extLst>
              <a:ext uri="{FF2B5EF4-FFF2-40B4-BE49-F238E27FC236}">
                <a16:creationId xmlns:a16="http://schemas.microsoft.com/office/drawing/2014/main" id="{5F1F1C18-F47B-1E44-ABD3-2C5A9EC3756F}"/>
              </a:ext>
            </a:extLst>
          </p:cNvPr>
          <p:cNvSpPr txBox="1"/>
          <p:nvPr/>
        </p:nvSpPr>
        <p:spPr>
          <a:xfrm>
            <a:off x="6841440" y="5218729"/>
            <a:ext cx="914400" cy="307777"/>
          </a:xfrm>
          <a:prstGeom prst="rect">
            <a:avLst/>
          </a:prstGeom>
          <a:noFill/>
        </p:spPr>
        <p:txBody>
          <a:bodyPr wrap="square" rtlCol="0" anchor="ctr">
            <a:spAutoFit/>
          </a:bodyPr>
          <a:lstStyle/>
          <a:p>
            <a:pPr algn="ctr"/>
            <a:r>
              <a:rPr lang="en-US" sz="1400" dirty="0">
                <a:solidFill>
                  <a:srgbClr val="FFFFFF"/>
                </a:solidFill>
                <a:latin typeface="Arial"/>
              </a:rPr>
              <a:t>18/24</a:t>
            </a:r>
          </a:p>
        </p:txBody>
      </p:sp>
      <p:sp>
        <p:nvSpPr>
          <p:cNvPr id="22" name="TextBox 21">
            <a:extLst>
              <a:ext uri="{FF2B5EF4-FFF2-40B4-BE49-F238E27FC236}">
                <a16:creationId xmlns:a16="http://schemas.microsoft.com/office/drawing/2014/main" id="{704C15BB-5404-5848-8AFA-38900D2A6EF4}"/>
              </a:ext>
            </a:extLst>
          </p:cNvPr>
          <p:cNvSpPr txBox="1"/>
          <p:nvPr/>
        </p:nvSpPr>
        <p:spPr>
          <a:xfrm>
            <a:off x="2394830" y="5218729"/>
            <a:ext cx="914400" cy="307777"/>
          </a:xfrm>
          <a:prstGeom prst="rect">
            <a:avLst/>
          </a:prstGeom>
          <a:noFill/>
        </p:spPr>
        <p:txBody>
          <a:bodyPr wrap="square" rtlCol="0" anchor="ctr">
            <a:spAutoFit/>
          </a:bodyPr>
          <a:lstStyle/>
          <a:p>
            <a:pPr algn="ctr"/>
            <a:r>
              <a:rPr lang="en-US" sz="1400" dirty="0">
                <a:solidFill>
                  <a:srgbClr val="FFFFFF"/>
                </a:solidFill>
                <a:latin typeface="Arial"/>
              </a:rPr>
              <a:t>14/27</a:t>
            </a:r>
          </a:p>
        </p:txBody>
      </p:sp>
      <p:sp>
        <p:nvSpPr>
          <p:cNvPr id="23" name="TextBox 22">
            <a:extLst>
              <a:ext uri="{FF2B5EF4-FFF2-40B4-BE49-F238E27FC236}">
                <a16:creationId xmlns:a16="http://schemas.microsoft.com/office/drawing/2014/main" id="{FB9B7033-5E24-1341-9822-4604C92D6A94}"/>
              </a:ext>
            </a:extLst>
          </p:cNvPr>
          <p:cNvSpPr txBox="1"/>
          <p:nvPr/>
        </p:nvSpPr>
        <p:spPr>
          <a:xfrm>
            <a:off x="3438950" y="5218729"/>
            <a:ext cx="914400"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FFFFFF"/>
                </a:solidFill>
                <a:latin typeface="Arial"/>
              </a:rPr>
              <a:t>20/24</a:t>
            </a:r>
          </a:p>
        </p:txBody>
      </p:sp>
    </p:spTree>
    <p:extLst>
      <p:ext uri="{BB962C8B-B14F-4D97-AF65-F5344CB8AC3E}">
        <p14:creationId xmlns:p14="http://schemas.microsoft.com/office/powerpoint/2010/main" val="3645641231"/>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ea typeface="ＭＳ Ｐゴシック" pitchFamily="22" charset="-128"/>
                <a:cs typeface="ＭＳ Ｐゴシック" pitchFamily="22" charset="-128"/>
              </a:rPr>
              <a:t>Dolutegravir in Patients with Integrase Inhibitor Resistance </a:t>
            </a:r>
            <a:br>
              <a:rPr lang="en-US" dirty="0">
                <a:ea typeface="ＭＳ Ｐゴシック" pitchFamily="22" charset="-128"/>
                <a:cs typeface="ＭＳ Ｐゴシック" pitchFamily="22" charset="-128"/>
              </a:rPr>
            </a:br>
            <a:r>
              <a:rPr lang="en-US" sz="3100" dirty="0">
                <a:ea typeface="ＭＳ Ｐゴシック" pitchFamily="22" charset="-128"/>
                <a:cs typeface="ＭＳ Ｐゴシック" pitchFamily="22" charset="-128"/>
              </a:rPr>
              <a:t>VIKING-4: Results</a:t>
            </a:r>
            <a:endParaRPr lang="en-US" sz="3100" dirty="0"/>
          </a:p>
        </p:txBody>
      </p:sp>
      <p:sp>
        <p:nvSpPr>
          <p:cNvPr id="5" name="Text Placeholder 4"/>
          <p:cNvSpPr>
            <a:spLocks noGrp="1"/>
          </p:cNvSpPr>
          <p:nvPr>
            <p:ph type="body" sz="quarter" idx="15"/>
          </p:nvPr>
        </p:nvSpPr>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Week 24 </a:t>
            </a:r>
            <a:r>
              <a:rPr lang="en-US" sz="2000" dirty="0">
                <a:solidFill>
                  <a:schemeClr val="bg1"/>
                </a:solidFill>
                <a:latin typeface="Arial" pitchFamily="-110" charset="0"/>
                <a:ea typeface="ＭＳ Ｐゴシック" pitchFamily="-110" charset="-128"/>
                <a:cs typeface="ＭＳ Ｐゴシック" pitchFamily="-110" charset="-128"/>
              </a:rPr>
              <a:t>Virologic Response, by Baseline Genotype</a:t>
            </a:r>
          </a:p>
        </p:txBody>
      </p:sp>
      <p:sp>
        <p:nvSpPr>
          <p:cNvPr id="6" name="Content Placeholder 5"/>
          <p:cNvSpPr>
            <a:spLocks noGrp="1"/>
          </p:cNvSpPr>
          <p:nvPr>
            <p:ph type="body" sz="quarter" idx="16"/>
          </p:nvPr>
        </p:nvSpPr>
        <p:spPr/>
        <p:txBody>
          <a:bodyPr/>
          <a:lstStyle/>
          <a:p>
            <a:r>
              <a:rPr lang="en-US" dirty="0"/>
              <a:t>Source: </a:t>
            </a:r>
            <a:r>
              <a:rPr lang="en-US" dirty="0" err="1"/>
              <a:t>Akil</a:t>
            </a:r>
            <a:r>
              <a:rPr lang="en-US" dirty="0"/>
              <a:t> B, et al. </a:t>
            </a:r>
            <a:r>
              <a:rPr lang="en-US" dirty="0" err="1">
                <a:latin typeface="Arial" pitchFamily="22" charset="0"/>
              </a:rPr>
              <a:t>Antivir</a:t>
            </a:r>
            <a:r>
              <a:rPr lang="en-US" dirty="0">
                <a:latin typeface="Arial" pitchFamily="22" charset="0"/>
              </a:rPr>
              <a:t> </a:t>
            </a:r>
            <a:r>
              <a:rPr lang="en-US" dirty="0" err="1">
                <a:latin typeface="Arial" pitchFamily="22" charset="0"/>
              </a:rPr>
              <a:t>Ther</a:t>
            </a:r>
            <a:r>
              <a:rPr lang="en-US" dirty="0">
                <a:latin typeface="Arial" pitchFamily="22" charset="0"/>
              </a:rPr>
              <a:t>. 2015;20:343-8.</a:t>
            </a:r>
          </a:p>
        </p:txBody>
      </p:sp>
      <p:sp>
        <p:nvSpPr>
          <p:cNvPr id="33" name="Rectangle 25"/>
          <p:cNvSpPr>
            <a:spLocks noChangeArrowheads="1"/>
          </p:cNvSpPr>
          <p:nvPr/>
        </p:nvSpPr>
        <p:spPr bwMode="auto">
          <a:xfrm>
            <a:off x="0" y="5920697"/>
            <a:ext cx="9144000" cy="505963"/>
          </a:xfrm>
          <a:prstGeom prst="rect">
            <a:avLst/>
          </a:prstGeom>
          <a:solidFill>
            <a:schemeClr val="bg1">
              <a:lumMod val="95000"/>
            </a:schemeClr>
          </a:solidFill>
          <a:ln w="12700">
            <a:noFill/>
            <a:miter lim="800000"/>
            <a:headEnd/>
            <a:tailEnd/>
          </a:ln>
        </p:spPr>
        <p:txBody>
          <a:bodyPr lIns="274320" tIns="45431" rIns="92486" bIns="45431">
            <a:prstTxWarp prst="textNoShape">
              <a:avLst/>
            </a:prstTxWarp>
          </a:bodyPr>
          <a:lstStyle/>
          <a:p>
            <a:r>
              <a:rPr lang="en-US" sz="1300" dirty="0">
                <a:latin typeface="Arial"/>
                <a:cs typeface="Arial"/>
              </a:rPr>
              <a:t>*Included primary INI-resistance mutations N155H, Y143C/H/R, T66A or E92Q or historical evidence of resistance</a:t>
            </a:r>
            <a:br>
              <a:rPr lang="en-US" sz="1300" dirty="0">
                <a:latin typeface="Arial"/>
                <a:cs typeface="Arial"/>
              </a:rPr>
            </a:br>
            <a:r>
              <a:rPr lang="en-US" sz="1300" dirty="0">
                <a:latin typeface="Arial"/>
                <a:cs typeface="Arial"/>
              </a:rPr>
              <a:t>^Secondary mutations from G140A/C/S, E138A/K/T and L74I.</a:t>
            </a:r>
            <a:br>
              <a:rPr lang="en-US" sz="1300" dirty="0">
                <a:latin typeface="Arial"/>
                <a:cs typeface="Arial"/>
              </a:rPr>
            </a:br>
            <a:endParaRPr lang="en-US" sz="1300" dirty="0">
              <a:solidFill>
                <a:srgbClr val="000000"/>
              </a:solidFill>
              <a:latin typeface="Arial"/>
              <a:cs typeface="Arial"/>
            </a:endParaRPr>
          </a:p>
        </p:txBody>
      </p:sp>
      <p:cxnSp>
        <p:nvCxnSpPr>
          <p:cNvPr id="7" name="Straight Connector 6"/>
          <p:cNvCxnSpPr/>
          <p:nvPr/>
        </p:nvCxnSpPr>
        <p:spPr>
          <a:xfrm>
            <a:off x="3366432" y="5334000"/>
            <a:ext cx="5099279"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495300" y="1905000"/>
            <a:ext cx="8153400" cy="3810000"/>
            <a:chOff x="495300" y="1905000"/>
            <a:chExt cx="8153400" cy="3810000"/>
          </a:xfrm>
        </p:grpSpPr>
        <p:graphicFrame>
          <p:nvGraphicFramePr>
            <p:cNvPr id="30" name="Chart 29"/>
            <p:cNvGraphicFramePr>
              <a:graphicFrameLocks/>
            </p:cNvGraphicFramePr>
            <p:nvPr>
              <p:extLst/>
            </p:nvPr>
          </p:nvGraphicFramePr>
          <p:xfrm>
            <a:off x="495300" y="1905000"/>
            <a:ext cx="81534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958520" y="4403280"/>
              <a:ext cx="914400" cy="307777"/>
            </a:xfrm>
            <a:prstGeom prst="rect">
              <a:avLst/>
            </a:prstGeom>
            <a:noFill/>
          </p:spPr>
          <p:txBody>
            <a:bodyPr wrap="square" rtlCol="0" anchor="ctr">
              <a:spAutoFit/>
            </a:bodyPr>
            <a:lstStyle/>
            <a:p>
              <a:pPr algn="ctr"/>
              <a:r>
                <a:rPr lang="en-US" sz="1400" dirty="0">
                  <a:solidFill>
                    <a:srgbClr val="FFFFFF"/>
                  </a:solidFill>
                  <a:latin typeface="Arial"/>
                </a:rPr>
                <a:t>14/30</a:t>
              </a:r>
            </a:p>
          </p:txBody>
        </p:sp>
        <p:sp>
          <p:nvSpPr>
            <p:cNvPr id="9" name="TextBox 8"/>
            <p:cNvSpPr txBox="1"/>
            <p:nvPr/>
          </p:nvSpPr>
          <p:spPr>
            <a:xfrm>
              <a:off x="3714300" y="4403280"/>
              <a:ext cx="914400" cy="307777"/>
            </a:xfrm>
            <a:prstGeom prst="rect">
              <a:avLst/>
            </a:prstGeom>
            <a:noFill/>
          </p:spPr>
          <p:txBody>
            <a:bodyPr wrap="square" rtlCol="0" anchor="ctr">
              <a:spAutoFit/>
            </a:bodyPr>
            <a:lstStyle/>
            <a:p>
              <a:pPr algn="ctr"/>
              <a:r>
                <a:rPr lang="en-US" sz="1400" dirty="0">
                  <a:solidFill>
                    <a:srgbClr val="FFFFFF"/>
                  </a:solidFill>
                  <a:latin typeface="Arial"/>
                </a:rPr>
                <a:t>9/14</a:t>
              </a:r>
            </a:p>
          </p:txBody>
        </p:sp>
        <p:sp>
          <p:nvSpPr>
            <p:cNvPr id="10" name="TextBox 9"/>
            <p:cNvSpPr txBox="1"/>
            <p:nvPr/>
          </p:nvSpPr>
          <p:spPr>
            <a:xfrm>
              <a:off x="5475060" y="4403280"/>
              <a:ext cx="914400" cy="307777"/>
            </a:xfrm>
            <a:prstGeom prst="rect">
              <a:avLst/>
            </a:prstGeom>
            <a:noFill/>
          </p:spPr>
          <p:txBody>
            <a:bodyPr wrap="square" rtlCol="0" anchor="ctr">
              <a:spAutoFit/>
            </a:bodyPr>
            <a:lstStyle/>
            <a:p>
              <a:pPr algn="ctr"/>
              <a:r>
                <a:rPr lang="en-US" sz="1400" dirty="0">
                  <a:solidFill>
                    <a:srgbClr val="FFFFFF"/>
                  </a:solidFill>
                  <a:latin typeface="Arial"/>
                </a:rPr>
                <a:t>4/12</a:t>
              </a:r>
            </a:p>
          </p:txBody>
        </p:sp>
        <p:sp>
          <p:nvSpPr>
            <p:cNvPr id="11" name="TextBox 10"/>
            <p:cNvSpPr txBox="1"/>
            <p:nvPr/>
          </p:nvSpPr>
          <p:spPr>
            <a:xfrm>
              <a:off x="7239000" y="4403280"/>
              <a:ext cx="914400" cy="307777"/>
            </a:xfrm>
            <a:prstGeom prst="rect">
              <a:avLst/>
            </a:prstGeom>
            <a:noFill/>
          </p:spPr>
          <p:txBody>
            <a:bodyPr wrap="square" rtlCol="0" anchor="ctr">
              <a:spAutoFit/>
            </a:bodyPr>
            <a:lstStyle/>
            <a:p>
              <a:pPr algn="ctr"/>
              <a:r>
                <a:rPr lang="en-US" sz="1400" dirty="0">
                  <a:solidFill>
                    <a:srgbClr val="FFFFFF"/>
                  </a:solidFill>
                  <a:latin typeface="Arial"/>
                </a:rPr>
                <a:t>1/4</a:t>
              </a:r>
            </a:p>
          </p:txBody>
        </p:sp>
      </p:grpSp>
    </p:spTree>
    <p:extLst>
      <p:ext uri="{BB962C8B-B14F-4D97-AF65-F5344CB8AC3E}">
        <p14:creationId xmlns:p14="http://schemas.microsoft.com/office/powerpoint/2010/main" val="612443029"/>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ea typeface="ＭＳ Ｐゴシック" pitchFamily="22" charset="-128"/>
                <a:cs typeface="ＭＳ Ｐゴシック" pitchFamily="22" charset="-128"/>
              </a:rPr>
              <a:t>Dolutegravir in Patients with Integrase Inhibitor Resistance </a:t>
            </a:r>
            <a:br>
              <a:rPr lang="en-US" dirty="0">
                <a:ea typeface="ＭＳ Ｐゴシック" pitchFamily="22" charset="-128"/>
                <a:cs typeface="ＭＳ Ｐゴシック" pitchFamily="22" charset="-128"/>
              </a:rPr>
            </a:br>
            <a:r>
              <a:rPr lang="en-US" sz="3100" dirty="0">
                <a:ea typeface="ＭＳ Ｐゴシック" pitchFamily="22" charset="-128"/>
                <a:cs typeface="ＭＳ Ｐゴシック" pitchFamily="22" charset="-128"/>
              </a:rPr>
              <a:t>VIKING-4: Results</a:t>
            </a:r>
            <a:endParaRPr lang="en-US" sz="3100" dirty="0"/>
          </a:p>
        </p:txBody>
      </p:sp>
      <p:sp>
        <p:nvSpPr>
          <p:cNvPr id="5" name="Text Placeholder 4"/>
          <p:cNvSpPr>
            <a:spLocks noGrp="1"/>
          </p:cNvSpPr>
          <p:nvPr>
            <p:ph type="body" sz="quarter" idx="15"/>
          </p:nvPr>
        </p:nvSpPr>
        <p:spPr/>
        <p:txBody>
          <a:bodyPr/>
          <a:lstStyle/>
          <a:p>
            <a:pPr defTabSz="457200">
              <a:lnSpc>
                <a:spcPct val="85000"/>
              </a:lnSpc>
            </a:pPr>
            <a:r>
              <a:rPr lang="en-US" dirty="0">
                <a:latin typeface="Arial" pitchFamily="-110" charset="0"/>
                <a:ea typeface="ＭＳ Ｐゴシック" pitchFamily="-110" charset="-128"/>
                <a:cs typeface="ＭＳ Ｐゴシック" pitchFamily="-110" charset="-128"/>
              </a:rPr>
              <a:t>Week 48 </a:t>
            </a:r>
            <a:r>
              <a:rPr lang="en-US" sz="2000" dirty="0">
                <a:solidFill>
                  <a:schemeClr val="bg1"/>
                </a:solidFill>
                <a:latin typeface="Arial" pitchFamily="-110" charset="0"/>
                <a:ea typeface="ＭＳ Ｐゴシック" pitchFamily="-110" charset="-128"/>
                <a:cs typeface="ＭＳ Ｐゴシック" pitchFamily="-110" charset="-128"/>
              </a:rPr>
              <a:t>Virologic Response, by Baseline Genotype</a:t>
            </a:r>
          </a:p>
        </p:txBody>
      </p:sp>
      <p:sp>
        <p:nvSpPr>
          <p:cNvPr id="6" name="Content Placeholder 5"/>
          <p:cNvSpPr>
            <a:spLocks noGrp="1"/>
          </p:cNvSpPr>
          <p:nvPr>
            <p:ph type="body" sz="quarter" idx="16"/>
          </p:nvPr>
        </p:nvSpPr>
        <p:spPr/>
        <p:txBody>
          <a:bodyPr/>
          <a:lstStyle/>
          <a:p>
            <a:r>
              <a:rPr lang="en-US" dirty="0"/>
              <a:t>Source: </a:t>
            </a:r>
            <a:r>
              <a:rPr lang="en-US" dirty="0" err="1"/>
              <a:t>Akil</a:t>
            </a:r>
            <a:r>
              <a:rPr lang="en-US" dirty="0"/>
              <a:t> B, et al. </a:t>
            </a:r>
            <a:r>
              <a:rPr lang="en-US" dirty="0" err="1">
                <a:latin typeface="Arial" pitchFamily="22" charset="0"/>
              </a:rPr>
              <a:t>Antivir</a:t>
            </a:r>
            <a:r>
              <a:rPr lang="en-US" dirty="0">
                <a:latin typeface="Arial" pitchFamily="22" charset="0"/>
              </a:rPr>
              <a:t> </a:t>
            </a:r>
            <a:r>
              <a:rPr lang="en-US" dirty="0" err="1">
                <a:latin typeface="Arial" pitchFamily="22" charset="0"/>
              </a:rPr>
              <a:t>Ther</a:t>
            </a:r>
            <a:r>
              <a:rPr lang="en-US" dirty="0">
                <a:latin typeface="Arial" pitchFamily="22" charset="0"/>
              </a:rPr>
              <a:t>. 2015;20:343-8.</a:t>
            </a:r>
          </a:p>
        </p:txBody>
      </p:sp>
      <p:sp>
        <p:nvSpPr>
          <p:cNvPr id="33" name="Rectangle 25"/>
          <p:cNvSpPr>
            <a:spLocks noChangeArrowheads="1"/>
          </p:cNvSpPr>
          <p:nvPr/>
        </p:nvSpPr>
        <p:spPr bwMode="auto">
          <a:xfrm>
            <a:off x="0" y="5843820"/>
            <a:ext cx="9144000" cy="505963"/>
          </a:xfrm>
          <a:prstGeom prst="rect">
            <a:avLst/>
          </a:prstGeom>
          <a:solidFill>
            <a:schemeClr val="bg1">
              <a:lumMod val="95000"/>
            </a:schemeClr>
          </a:solidFill>
          <a:ln w="12700">
            <a:noFill/>
            <a:miter lim="800000"/>
            <a:headEnd/>
            <a:tailEnd/>
          </a:ln>
        </p:spPr>
        <p:txBody>
          <a:bodyPr lIns="274320" tIns="45431" rIns="92486" bIns="45431">
            <a:prstTxWarp prst="textNoShape">
              <a:avLst/>
            </a:prstTxWarp>
          </a:bodyPr>
          <a:lstStyle/>
          <a:p>
            <a:r>
              <a:rPr lang="en-US" sz="1300" dirty="0">
                <a:latin typeface="Arial"/>
                <a:cs typeface="Arial"/>
              </a:rPr>
              <a:t>*Included primary INI-resistance mutations N155H, Y143C/H/R, T66A or E92Q or  historical evidence of resistance</a:t>
            </a:r>
            <a:br>
              <a:rPr lang="en-US" sz="1300" dirty="0">
                <a:latin typeface="Arial"/>
                <a:cs typeface="Arial"/>
              </a:rPr>
            </a:br>
            <a:r>
              <a:rPr lang="en-US" sz="1300" dirty="0">
                <a:latin typeface="Arial"/>
                <a:cs typeface="Arial"/>
              </a:rPr>
              <a:t>^Secondary mutations from G140A/C/S, E138A/K/T and L74I.</a:t>
            </a:r>
            <a:br>
              <a:rPr lang="en-US" sz="1300" dirty="0">
                <a:latin typeface="Arial"/>
                <a:cs typeface="Arial"/>
              </a:rPr>
            </a:br>
            <a:endParaRPr lang="en-US" sz="1300" dirty="0">
              <a:solidFill>
                <a:srgbClr val="000000"/>
              </a:solidFill>
              <a:latin typeface="Arial"/>
              <a:cs typeface="Arial"/>
            </a:endParaRPr>
          </a:p>
        </p:txBody>
      </p:sp>
      <p:grpSp>
        <p:nvGrpSpPr>
          <p:cNvPr id="3" name="Group 2"/>
          <p:cNvGrpSpPr/>
          <p:nvPr/>
        </p:nvGrpSpPr>
        <p:grpSpPr>
          <a:xfrm>
            <a:off x="495300" y="1905000"/>
            <a:ext cx="8153400" cy="3810000"/>
            <a:chOff x="495300" y="1905000"/>
            <a:chExt cx="8153400" cy="3810000"/>
          </a:xfrm>
        </p:grpSpPr>
        <p:graphicFrame>
          <p:nvGraphicFramePr>
            <p:cNvPr id="30" name="Chart 29"/>
            <p:cNvGraphicFramePr>
              <a:graphicFrameLocks/>
            </p:cNvGraphicFramePr>
            <p:nvPr>
              <p:extLst/>
            </p:nvPr>
          </p:nvGraphicFramePr>
          <p:xfrm>
            <a:off x="495300" y="1905000"/>
            <a:ext cx="81534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47180" y="4385580"/>
              <a:ext cx="914400" cy="307777"/>
            </a:xfrm>
            <a:prstGeom prst="rect">
              <a:avLst/>
            </a:prstGeom>
            <a:noFill/>
          </p:spPr>
          <p:txBody>
            <a:bodyPr wrap="square" rtlCol="0" anchor="ctr">
              <a:spAutoFit/>
            </a:bodyPr>
            <a:lstStyle/>
            <a:p>
              <a:pPr algn="ctr"/>
              <a:r>
                <a:rPr lang="en-US" sz="1400" dirty="0">
                  <a:solidFill>
                    <a:srgbClr val="FFFFFF"/>
                  </a:solidFill>
                  <a:latin typeface="Arial"/>
                </a:rPr>
                <a:t>11/30</a:t>
              </a:r>
            </a:p>
          </p:txBody>
        </p:sp>
        <p:sp>
          <p:nvSpPr>
            <p:cNvPr id="8" name="TextBox 7"/>
            <p:cNvSpPr txBox="1"/>
            <p:nvPr/>
          </p:nvSpPr>
          <p:spPr>
            <a:xfrm>
              <a:off x="3714300" y="4385580"/>
              <a:ext cx="914400" cy="307777"/>
            </a:xfrm>
            <a:prstGeom prst="rect">
              <a:avLst/>
            </a:prstGeom>
            <a:noFill/>
          </p:spPr>
          <p:txBody>
            <a:bodyPr wrap="square" rtlCol="0" anchor="ctr">
              <a:spAutoFit/>
            </a:bodyPr>
            <a:lstStyle/>
            <a:p>
              <a:pPr algn="ctr"/>
              <a:r>
                <a:rPr lang="en-US" sz="1400" dirty="0">
                  <a:solidFill>
                    <a:srgbClr val="FFFFFF"/>
                  </a:solidFill>
                  <a:latin typeface="Arial"/>
                </a:rPr>
                <a:t>8/14</a:t>
              </a:r>
            </a:p>
          </p:txBody>
        </p:sp>
        <p:sp>
          <p:nvSpPr>
            <p:cNvPr id="9" name="TextBox 8"/>
            <p:cNvSpPr txBox="1"/>
            <p:nvPr/>
          </p:nvSpPr>
          <p:spPr>
            <a:xfrm>
              <a:off x="5475060" y="4385580"/>
              <a:ext cx="914400" cy="307777"/>
            </a:xfrm>
            <a:prstGeom prst="rect">
              <a:avLst/>
            </a:prstGeom>
            <a:noFill/>
          </p:spPr>
          <p:txBody>
            <a:bodyPr wrap="square" rtlCol="0" anchor="ctr">
              <a:spAutoFit/>
            </a:bodyPr>
            <a:lstStyle/>
            <a:p>
              <a:pPr algn="ctr"/>
              <a:r>
                <a:rPr lang="en-US" sz="1400" dirty="0">
                  <a:solidFill>
                    <a:srgbClr val="FFFFFF"/>
                  </a:solidFill>
                  <a:latin typeface="Arial"/>
                </a:rPr>
                <a:t>3/12</a:t>
              </a:r>
            </a:p>
          </p:txBody>
        </p:sp>
        <p:sp>
          <p:nvSpPr>
            <p:cNvPr id="10" name="TextBox 9"/>
            <p:cNvSpPr txBox="1"/>
            <p:nvPr/>
          </p:nvSpPr>
          <p:spPr>
            <a:xfrm>
              <a:off x="7239000" y="4385580"/>
              <a:ext cx="914400" cy="307777"/>
            </a:xfrm>
            <a:prstGeom prst="rect">
              <a:avLst/>
            </a:prstGeom>
            <a:noFill/>
          </p:spPr>
          <p:txBody>
            <a:bodyPr wrap="square" rtlCol="0" anchor="ctr">
              <a:spAutoFit/>
            </a:bodyPr>
            <a:lstStyle/>
            <a:p>
              <a:pPr algn="ctr"/>
              <a:r>
                <a:rPr lang="en-US" sz="1400" dirty="0">
                  <a:solidFill>
                    <a:srgbClr val="FFFFFF"/>
                  </a:solidFill>
                  <a:latin typeface="Arial"/>
                </a:rPr>
                <a:t>1/4</a:t>
              </a:r>
            </a:p>
          </p:txBody>
        </p:sp>
        <p:cxnSp>
          <p:nvCxnSpPr>
            <p:cNvPr id="11" name="Straight Connector 10"/>
            <p:cNvCxnSpPr/>
            <p:nvPr/>
          </p:nvCxnSpPr>
          <p:spPr>
            <a:xfrm>
              <a:off x="3479834" y="5342160"/>
              <a:ext cx="5035267"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30453782"/>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ea typeface="ＭＳ Ｐゴシック" pitchFamily="22" charset="-128"/>
                <a:cs typeface="ＭＳ Ｐゴシック" pitchFamily="22" charset="-128"/>
              </a:rPr>
              <a:t>Dolutegravir in Patients with Integrase Inhibitor Resistance </a:t>
            </a:r>
            <a:br>
              <a:rPr lang="en-US" sz="2700" dirty="0">
                <a:ea typeface="ＭＳ Ｐゴシック" pitchFamily="22" charset="-128"/>
                <a:cs typeface="ＭＳ Ｐゴシック" pitchFamily="22" charset="-128"/>
              </a:rPr>
            </a:br>
            <a:r>
              <a:rPr lang="en-US" sz="3100" dirty="0">
                <a:ea typeface="ＭＳ Ｐゴシック" pitchFamily="22" charset="-128"/>
                <a:cs typeface="ＭＳ Ｐゴシック" pitchFamily="22" charset="-128"/>
              </a:rPr>
              <a:t>VIKING-4: Results</a:t>
            </a:r>
            <a:endParaRPr lang="en-US" sz="3100" dirty="0"/>
          </a:p>
        </p:txBody>
      </p:sp>
      <p:sp>
        <p:nvSpPr>
          <p:cNvPr id="5" name="Text Placeholder 4"/>
          <p:cNvSpPr>
            <a:spLocks noGrp="1"/>
          </p:cNvSpPr>
          <p:nvPr>
            <p:ph type="body" sz="quarter" idx="15"/>
          </p:nvPr>
        </p:nvSpPr>
        <p:spPr/>
        <p:txBody>
          <a:bodyPr/>
          <a:lstStyle/>
          <a:p>
            <a:pPr defTabSz="457200">
              <a:lnSpc>
                <a:spcPct val="85000"/>
              </a:lnSpc>
            </a:pPr>
            <a:r>
              <a:rPr lang="en-US" sz="2000" b="1" dirty="0">
                <a:solidFill>
                  <a:schemeClr val="bg1"/>
                </a:solidFill>
                <a:latin typeface="Arial" pitchFamily="-110" charset="0"/>
                <a:ea typeface="ＭＳ Ｐゴシック" pitchFamily="-110" charset="-128"/>
                <a:cs typeface="ＭＳ Ｐゴシック" pitchFamily="-110" charset="-128"/>
              </a:rPr>
              <a:t>Week 24 </a:t>
            </a:r>
            <a:r>
              <a:rPr lang="en-US" sz="2000" dirty="0">
                <a:solidFill>
                  <a:schemeClr val="bg1"/>
                </a:solidFill>
                <a:latin typeface="Arial" pitchFamily="-110" charset="0"/>
                <a:ea typeface="ＭＳ Ｐゴシック" pitchFamily="-110" charset="-128"/>
                <a:cs typeface="ＭＳ Ｐゴシック" pitchFamily="-110" charset="-128"/>
              </a:rPr>
              <a:t>Virologic Response, by Baseline Phenotype*</a:t>
            </a:r>
          </a:p>
        </p:txBody>
      </p:sp>
      <p:sp>
        <p:nvSpPr>
          <p:cNvPr id="6" name="Content Placeholder 5"/>
          <p:cNvSpPr>
            <a:spLocks noGrp="1"/>
          </p:cNvSpPr>
          <p:nvPr>
            <p:ph type="body" sz="quarter" idx="16"/>
          </p:nvPr>
        </p:nvSpPr>
        <p:spPr/>
        <p:txBody>
          <a:bodyPr/>
          <a:lstStyle/>
          <a:p>
            <a:r>
              <a:rPr lang="en-US" dirty="0"/>
              <a:t>Source: </a:t>
            </a:r>
            <a:r>
              <a:rPr lang="en-US" dirty="0" err="1"/>
              <a:t>Akil</a:t>
            </a:r>
            <a:r>
              <a:rPr lang="en-US" dirty="0"/>
              <a:t> B, et al. </a:t>
            </a:r>
            <a:r>
              <a:rPr lang="en-US" dirty="0" err="1">
                <a:latin typeface="Arial" pitchFamily="22" charset="0"/>
              </a:rPr>
              <a:t>Antivir</a:t>
            </a:r>
            <a:r>
              <a:rPr lang="en-US" dirty="0">
                <a:latin typeface="Arial" pitchFamily="22" charset="0"/>
              </a:rPr>
              <a:t> </a:t>
            </a:r>
            <a:r>
              <a:rPr lang="en-US" dirty="0" err="1">
                <a:latin typeface="Arial" pitchFamily="22" charset="0"/>
              </a:rPr>
              <a:t>Ther</a:t>
            </a:r>
            <a:r>
              <a:rPr lang="en-US" dirty="0">
                <a:latin typeface="Arial" pitchFamily="22" charset="0"/>
              </a:rPr>
              <a:t>. 2015;20:343-8.</a:t>
            </a:r>
          </a:p>
        </p:txBody>
      </p:sp>
      <p:graphicFrame>
        <p:nvGraphicFramePr>
          <p:cNvPr id="30" name="Chart 29"/>
          <p:cNvGraphicFramePr>
            <a:graphicFrameLocks/>
          </p:cNvGraphicFramePr>
          <p:nvPr>
            <p:extLst/>
          </p:nvPr>
        </p:nvGraphicFramePr>
        <p:xfrm>
          <a:off x="459559" y="1905000"/>
          <a:ext cx="8224881" cy="401459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1642380" y="4823280"/>
            <a:ext cx="6788851" cy="736140"/>
            <a:chOff x="1642380" y="4823280"/>
            <a:chExt cx="6788851" cy="736140"/>
          </a:xfrm>
        </p:grpSpPr>
        <p:cxnSp>
          <p:nvCxnSpPr>
            <p:cNvPr id="7" name="Straight Connector 6"/>
            <p:cNvCxnSpPr/>
            <p:nvPr/>
          </p:nvCxnSpPr>
          <p:spPr>
            <a:xfrm>
              <a:off x="2701020" y="5559420"/>
              <a:ext cx="573021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642380" y="4823280"/>
              <a:ext cx="725424" cy="307777"/>
            </a:xfrm>
            <a:prstGeom prst="rect">
              <a:avLst/>
            </a:prstGeom>
            <a:noFill/>
          </p:spPr>
          <p:txBody>
            <a:bodyPr wrap="square" rtlCol="0" anchor="ctr">
              <a:spAutoFit/>
            </a:bodyPr>
            <a:lstStyle/>
            <a:p>
              <a:pPr algn="ctr"/>
              <a:r>
                <a:rPr lang="en-US" sz="1400" dirty="0">
                  <a:solidFill>
                    <a:srgbClr val="FFFFFF"/>
                  </a:solidFill>
                  <a:latin typeface="Arial"/>
                </a:rPr>
                <a:t>14/30</a:t>
              </a:r>
            </a:p>
          </p:txBody>
        </p:sp>
        <p:sp>
          <p:nvSpPr>
            <p:cNvPr id="9" name="TextBox 8"/>
            <p:cNvSpPr txBox="1"/>
            <p:nvPr/>
          </p:nvSpPr>
          <p:spPr>
            <a:xfrm>
              <a:off x="2842080" y="4823280"/>
              <a:ext cx="725424" cy="307777"/>
            </a:xfrm>
            <a:prstGeom prst="rect">
              <a:avLst/>
            </a:prstGeom>
            <a:noFill/>
          </p:spPr>
          <p:txBody>
            <a:bodyPr wrap="square" rtlCol="0" anchor="ctr">
              <a:spAutoFit/>
            </a:bodyPr>
            <a:lstStyle/>
            <a:p>
              <a:pPr algn="ctr"/>
              <a:r>
                <a:rPr lang="en-US" sz="1400" dirty="0">
                  <a:solidFill>
                    <a:srgbClr val="FFFFFF"/>
                  </a:solidFill>
                  <a:latin typeface="Arial"/>
                </a:rPr>
                <a:t>6/11</a:t>
              </a:r>
            </a:p>
          </p:txBody>
        </p:sp>
        <p:sp>
          <p:nvSpPr>
            <p:cNvPr id="10" name="TextBox 9"/>
            <p:cNvSpPr txBox="1"/>
            <p:nvPr/>
          </p:nvSpPr>
          <p:spPr>
            <a:xfrm>
              <a:off x="4038600" y="4823280"/>
              <a:ext cx="725424" cy="307777"/>
            </a:xfrm>
            <a:prstGeom prst="rect">
              <a:avLst/>
            </a:prstGeom>
            <a:noFill/>
          </p:spPr>
          <p:txBody>
            <a:bodyPr wrap="square" rtlCol="0" anchor="ctr">
              <a:spAutoFit/>
            </a:bodyPr>
            <a:lstStyle/>
            <a:p>
              <a:pPr algn="ctr"/>
              <a:r>
                <a:rPr lang="en-US" sz="1400" dirty="0">
                  <a:solidFill>
                    <a:srgbClr val="FFFFFF"/>
                  </a:solidFill>
                  <a:latin typeface="Arial"/>
                </a:rPr>
                <a:t>3/5</a:t>
              </a:r>
            </a:p>
          </p:txBody>
        </p:sp>
        <p:sp>
          <p:nvSpPr>
            <p:cNvPr id="11" name="TextBox 10"/>
            <p:cNvSpPr txBox="1"/>
            <p:nvPr/>
          </p:nvSpPr>
          <p:spPr>
            <a:xfrm>
              <a:off x="5235120" y="4823280"/>
              <a:ext cx="725424" cy="307777"/>
            </a:xfrm>
            <a:prstGeom prst="rect">
              <a:avLst/>
            </a:prstGeom>
            <a:noFill/>
          </p:spPr>
          <p:txBody>
            <a:bodyPr wrap="square" rtlCol="0" anchor="ctr">
              <a:spAutoFit/>
            </a:bodyPr>
            <a:lstStyle/>
            <a:p>
              <a:pPr algn="ctr"/>
              <a:r>
                <a:rPr lang="en-US" sz="1400" dirty="0">
                  <a:solidFill>
                    <a:srgbClr val="FFFFFF"/>
                  </a:solidFill>
                  <a:latin typeface="Arial"/>
                </a:rPr>
                <a:t>2/9</a:t>
              </a:r>
            </a:p>
          </p:txBody>
        </p:sp>
        <p:sp>
          <p:nvSpPr>
            <p:cNvPr id="12" name="TextBox 11"/>
            <p:cNvSpPr txBox="1"/>
            <p:nvPr/>
          </p:nvSpPr>
          <p:spPr>
            <a:xfrm>
              <a:off x="6434820" y="4823280"/>
              <a:ext cx="725424" cy="307777"/>
            </a:xfrm>
            <a:prstGeom prst="rect">
              <a:avLst/>
            </a:prstGeom>
            <a:noFill/>
          </p:spPr>
          <p:txBody>
            <a:bodyPr wrap="square" rtlCol="0" anchor="ctr">
              <a:spAutoFit/>
            </a:bodyPr>
            <a:lstStyle/>
            <a:p>
              <a:pPr algn="ctr"/>
              <a:r>
                <a:rPr lang="en-US" sz="1400" dirty="0">
                  <a:solidFill>
                    <a:srgbClr val="FFFFFF"/>
                  </a:solidFill>
                  <a:latin typeface="Arial"/>
                </a:rPr>
                <a:t>1/2</a:t>
              </a:r>
            </a:p>
          </p:txBody>
        </p:sp>
        <p:sp>
          <p:nvSpPr>
            <p:cNvPr id="13" name="TextBox 12"/>
            <p:cNvSpPr txBox="1"/>
            <p:nvPr/>
          </p:nvSpPr>
          <p:spPr>
            <a:xfrm>
              <a:off x="7634520" y="4823280"/>
              <a:ext cx="725424" cy="307777"/>
            </a:xfrm>
            <a:prstGeom prst="rect">
              <a:avLst/>
            </a:prstGeom>
            <a:noFill/>
          </p:spPr>
          <p:txBody>
            <a:bodyPr wrap="square" rtlCol="0" anchor="ctr">
              <a:spAutoFit/>
            </a:bodyPr>
            <a:lstStyle/>
            <a:p>
              <a:pPr algn="ctr"/>
              <a:r>
                <a:rPr lang="en-US" sz="1400" dirty="0">
                  <a:solidFill>
                    <a:srgbClr val="FFFFFF"/>
                  </a:solidFill>
                  <a:latin typeface="Arial"/>
                </a:rPr>
                <a:t>1/2</a:t>
              </a:r>
            </a:p>
          </p:txBody>
        </p:sp>
      </p:grpSp>
      <p:sp>
        <p:nvSpPr>
          <p:cNvPr id="14" name="Rectangle 25"/>
          <p:cNvSpPr>
            <a:spLocks noChangeArrowheads="1"/>
          </p:cNvSpPr>
          <p:nvPr/>
        </p:nvSpPr>
        <p:spPr bwMode="auto">
          <a:xfrm>
            <a:off x="-11340" y="6055662"/>
            <a:ext cx="9162288" cy="359658"/>
          </a:xfrm>
          <a:prstGeom prst="rect">
            <a:avLst/>
          </a:prstGeom>
          <a:solidFill>
            <a:schemeClr val="bg1">
              <a:lumMod val="95000"/>
            </a:schemeClr>
          </a:solidFill>
          <a:ln w="12700">
            <a:noFill/>
            <a:miter lim="800000"/>
            <a:headEnd/>
            <a:tailEnd/>
          </a:ln>
        </p:spPr>
        <p:txBody>
          <a:bodyPr lIns="365760" tIns="45431" rIns="92486" bIns="45431" anchor="ctr">
            <a:prstTxWarp prst="textNoShape">
              <a:avLst/>
            </a:prstTxWarp>
          </a:bodyPr>
          <a:lstStyle/>
          <a:p>
            <a:r>
              <a:rPr lang="en-US" sz="1300" dirty="0">
                <a:latin typeface="Arial"/>
                <a:cs typeface="Arial"/>
              </a:rPr>
              <a:t>*Missing phenotypic resistance data on 1 subject</a:t>
            </a:r>
            <a:endParaRPr lang="en-US" sz="1300" dirty="0">
              <a:solidFill>
                <a:srgbClr val="000000"/>
              </a:solidFill>
              <a:latin typeface="Arial"/>
              <a:cs typeface="Arial"/>
            </a:endParaRPr>
          </a:p>
        </p:txBody>
      </p:sp>
    </p:spTree>
    <p:extLst>
      <p:ext uri="{BB962C8B-B14F-4D97-AF65-F5344CB8AC3E}">
        <p14:creationId xmlns:p14="http://schemas.microsoft.com/office/powerpoint/2010/main" val="1092933866"/>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ea typeface="ＭＳ Ｐゴシック" pitchFamily="22" charset="-128"/>
                <a:cs typeface="ＭＳ Ｐゴシック" pitchFamily="22" charset="-128"/>
              </a:rPr>
              <a:t>Dolutegravir in Patients with Integrase Inhibitor Resistance </a:t>
            </a:r>
            <a:br>
              <a:rPr lang="en-US" sz="2700" dirty="0">
                <a:ea typeface="ＭＳ Ｐゴシック" pitchFamily="22" charset="-128"/>
                <a:cs typeface="ＭＳ Ｐゴシック" pitchFamily="22" charset="-128"/>
              </a:rPr>
            </a:br>
            <a:r>
              <a:rPr lang="en-US" sz="3100" dirty="0">
                <a:ea typeface="ＭＳ Ｐゴシック" pitchFamily="22" charset="-128"/>
                <a:cs typeface="ＭＳ Ｐゴシック" pitchFamily="22" charset="-128"/>
              </a:rPr>
              <a:t>VIKING-4: Results</a:t>
            </a:r>
            <a:endParaRPr lang="en-US" sz="3100" dirty="0"/>
          </a:p>
        </p:txBody>
      </p:sp>
      <p:sp>
        <p:nvSpPr>
          <p:cNvPr id="5" name="Text Placeholder 4"/>
          <p:cNvSpPr>
            <a:spLocks noGrp="1"/>
          </p:cNvSpPr>
          <p:nvPr>
            <p:ph type="body" sz="quarter" idx="15"/>
          </p:nvPr>
        </p:nvSpPr>
        <p:spPr/>
        <p:txBody>
          <a:bodyPr/>
          <a:lstStyle/>
          <a:p>
            <a:pPr defTabSz="457200">
              <a:lnSpc>
                <a:spcPct val="85000"/>
              </a:lnSpc>
            </a:pPr>
            <a:r>
              <a:rPr lang="en-US" sz="2000" b="1" dirty="0">
                <a:solidFill>
                  <a:schemeClr val="bg1"/>
                </a:solidFill>
                <a:latin typeface="Arial" pitchFamily="-110" charset="0"/>
                <a:ea typeface="ＭＳ Ｐゴシック" pitchFamily="-110" charset="-128"/>
                <a:cs typeface="ＭＳ Ｐゴシック" pitchFamily="-110" charset="-128"/>
              </a:rPr>
              <a:t>Week 48 </a:t>
            </a:r>
            <a:r>
              <a:rPr lang="en-US" sz="2000" dirty="0">
                <a:solidFill>
                  <a:schemeClr val="bg1"/>
                </a:solidFill>
                <a:latin typeface="Arial" pitchFamily="-110" charset="0"/>
                <a:ea typeface="ＭＳ Ｐゴシック" pitchFamily="-110" charset="-128"/>
                <a:cs typeface="ＭＳ Ｐゴシック" pitchFamily="-110" charset="-128"/>
              </a:rPr>
              <a:t>Virologic Response, by Baseline Phenotype</a:t>
            </a:r>
          </a:p>
        </p:txBody>
      </p:sp>
      <p:sp>
        <p:nvSpPr>
          <p:cNvPr id="6" name="Content Placeholder 5"/>
          <p:cNvSpPr>
            <a:spLocks noGrp="1"/>
          </p:cNvSpPr>
          <p:nvPr>
            <p:ph type="body" sz="quarter" idx="16"/>
          </p:nvPr>
        </p:nvSpPr>
        <p:spPr/>
        <p:txBody>
          <a:bodyPr/>
          <a:lstStyle/>
          <a:p>
            <a:r>
              <a:rPr lang="en-US" dirty="0"/>
              <a:t>Source: </a:t>
            </a:r>
            <a:r>
              <a:rPr lang="en-US" dirty="0" err="1"/>
              <a:t>Akil</a:t>
            </a:r>
            <a:r>
              <a:rPr lang="en-US" dirty="0"/>
              <a:t> B, et al. </a:t>
            </a:r>
            <a:r>
              <a:rPr lang="en-US" dirty="0" err="1">
                <a:latin typeface="Arial" pitchFamily="22" charset="0"/>
              </a:rPr>
              <a:t>Antivir</a:t>
            </a:r>
            <a:r>
              <a:rPr lang="en-US" dirty="0">
                <a:latin typeface="Arial" pitchFamily="22" charset="0"/>
              </a:rPr>
              <a:t> </a:t>
            </a:r>
            <a:r>
              <a:rPr lang="en-US" dirty="0" err="1">
                <a:latin typeface="Arial" pitchFamily="22" charset="0"/>
              </a:rPr>
              <a:t>Ther</a:t>
            </a:r>
            <a:r>
              <a:rPr lang="en-US" dirty="0">
                <a:latin typeface="Arial" pitchFamily="22" charset="0"/>
              </a:rPr>
              <a:t>. 2015;20:343-8.</a:t>
            </a:r>
          </a:p>
        </p:txBody>
      </p:sp>
      <p:sp>
        <p:nvSpPr>
          <p:cNvPr id="9" name="Rectangle 25"/>
          <p:cNvSpPr>
            <a:spLocks noChangeArrowheads="1"/>
          </p:cNvSpPr>
          <p:nvPr/>
        </p:nvSpPr>
        <p:spPr bwMode="auto">
          <a:xfrm>
            <a:off x="-11340" y="5998962"/>
            <a:ext cx="9162288" cy="359658"/>
          </a:xfrm>
          <a:prstGeom prst="rect">
            <a:avLst/>
          </a:prstGeom>
          <a:solidFill>
            <a:schemeClr val="bg1">
              <a:lumMod val="95000"/>
            </a:schemeClr>
          </a:solidFill>
          <a:ln w="12700">
            <a:noFill/>
            <a:miter lim="800000"/>
            <a:headEnd/>
            <a:tailEnd/>
          </a:ln>
        </p:spPr>
        <p:txBody>
          <a:bodyPr lIns="365760" tIns="45431" rIns="92486" bIns="45431" anchor="ctr">
            <a:prstTxWarp prst="textNoShape">
              <a:avLst/>
            </a:prstTxWarp>
          </a:bodyPr>
          <a:lstStyle/>
          <a:p>
            <a:r>
              <a:rPr lang="en-US" sz="1300" dirty="0">
                <a:latin typeface="Arial"/>
                <a:cs typeface="Arial"/>
              </a:rPr>
              <a:t>*Missing phenotypic resistance data on 1 subject</a:t>
            </a:r>
            <a:endParaRPr lang="en-US" sz="1300" dirty="0">
              <a:solidFill>
                <a:srgbClr val="000000"/>
              </a:solidFill>
              <a:latin typeface="Arial"/>
              <a:cs typeface="Arial"/>
            </a:endParaRPr>
          </a:p>
        </p:txBody>
      </p:sp>
      <p:grpSp>
        <p:nvGrpSpPr>
          <p:cNvPr id="3" name="Group 2"/>
          <p:cNvGrpSpPr/>
          <p:nvPr/>
        </p:nvGrpSpPr>
        <p:grpSpPr>
          <a:xfrm>
            <a:off x="459559" y="1905000"/>
            <a:ext cx="8224881" cy="3855833"/>
            <a:chOff x="459559" y="1905000"/>
            <a:chExt cx="8224881" cy="3855833"/>
          </a:xfrm>
        </p:grpSpPr>
        <p:graphicFrame>
          <p:nvGraphicFramePr>
            <p:cNvPr id="30" name="Chart 29"/>
            <p:cNvGraphicFramePr>
              <a:graphicFrameLocks/>
            </p:cNvGraphicFramePr>
            <p:nvPr>
              <p:extLst/>
            </p:nvPr>
          </p:nvGraphicFramePr>
          <p:xfrm>
            <a:off x="459559" y="1905000"/>
            <a:ext cx="8224881" cy="385583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2681520" y="5429700"/>
              <a:ext cx="573021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642380" y="4709880"/>
              <a:ext cx="725424" cy="307777"/>
            </a:xfrm>
            <a:prstGeom prst="rect">
              <a:avLst/>
            </a:prstGeom>
            <a:noFill/>
          </p:spPr>
          <p:txBody>
            <a:bodyPr wrap="square" rtlCol="0" anchor="ctr">
              <a:spAutoFit/>
            </a:bodyPr>
            <a:lstStyle/>
            <a:p>
              <a:pPr algn="ctr"/>
              <a:r>
                <a:rPr lang="en-US" sz="1400" dirty="0">
                  <a:solidFill>
                    <a:srgbClr val="FFFFFF"/>
                  </a:solidFill>
                  <a:latin typeface="Arial"/>
                </a:rPr>
                <a:t>12/30</a:t>
              </a:r>
            </a:p>
          </p:txBody>
        </p:sp>
        <p:sp>
          <p:nvSpPr>
            <p:cNvPr id="11" name="TextBox 10"/>
            <p:cNvSpPr txBox="1"/>
            <p:nvPr/>
          </p:nvSpPr>
          <p:spPr>
            <a:xfrm>
              <a:off x="2842080" y="4709880"/>
              <a:ext cx="725424" cy="307777"/>
            </a:xfrm>
            <a:prstGeom prst="rect">
              <a:avLst/>
            </a:prstGeom>
            <a:noFill/>
          </p:spPr>
          <p:txBody>
            <a:bodyPr wrap="square" rtlCol="0" anchor="ctr">
              <a:spAutoFit/>
            </a:bodyPr>
            <a:lstStyle/>
            <a:p>
              <a:pPr algn="ctr"/>
              <a:r>
                <a:rPr lang="en-US" sz="1400" dirty="0">
                  <a:solidFill>
                    <a:srgbClr val="FFFFFF"/>
                  </a:solidFill>
                  <a:latin typeface="Arial"/>
                </a:rPr>
                <a:t>5/11</a:t>
              </a:r>
            </a:p>
          </p:txBody>
        </p:sp>
        <p:sp>
          <p:nvSpPr>
            <p:cNvPr id="12" name="TextBox 11"/>
            <p:cNvSpPr txBox="1"/>
            <p:nvPr/>
          </p:nvSpPr>
          <p:spPr>
            <a:xfrm>
              <a:off x="4038600" y="4709880"/>
              <a:ext cx="725424" cy="307777"/>
            </a:xfrm>
            <a:prstGeom prst="rect">
              <a:avLst/>
            </a:prstGeom>
            <a:noFill/>
          </p:spPr>
          <p:txBody>
            <a:bodyPr wrap="square" rtlCol="0" anchor="ctr">
              <a:spAutoFit/>
            </a:bodyPr>
            <a:lstStyle/>
            <a:p>
              <a:pPr algn="ctr"/>
              <a:r>
                <a:rPr lang="en-US" sz="1400" dirty="0">
                  <a:solidFill>
                    <a:srgbClr val="FFFFFF"/>
                  </a:solidFill>
                  <a:latin typeface="Arial"/>
                </a:rPr>
                <a:t>3/5</a:t>
              </a:r>
            </a:p>
          </p:txBody>
        </p:sp>
        <p:sp>
          <p:nvSpPr>
            <p:cNvPr id="14" name="TextBox 13"/>
            <p:cNvSpPr txBox="1"/>
            <p:nvPr/>
          </p:nvSpPr>
          <p:spPr>
            <a:xfrm>
              <a:off x="6434820" y="4709880"/>
              <a:ext cx="725424" cy="307777"/>
            </a:xfrm>
            <a:prstGeom prst="rect">
              <a:avLst/>
            </a:prstGeom>
            <a:noFill/>
          </p:spPr>
          <p:txBody>
            <a:bodyPr wrap="square" rtlCol="0" anchor="ctr">
              <a:spAutoFit/>
            </a:bodyPr>
            <a:lstStyle/>
            <a:p>
              <a:pPr algn="ctr"/>
              <a:r>
                <a:rPr lang="en-US" sz="1400" dirty="0">
                  <a:solidFill>
                    <a:srgbClr val="FFFFFF"/>
                  </a:solidFill>
                  <a:latin typeface="Arial"/>
                </a:rPr>
                <a:t>1/2</a:t>
              </a:r>
            </a:p>
          </p:txBody>
        </p:sp>
        <p:sp>
          <p:nvSpPr>
            <p:cNvPr id="15" name="TextBox 14"/>
            <p:cNvSpPr txBox="1"/>
            <p:nvPr/>
          </p:nvSpPr>
          <p:spPr>
            <a:xfrm>
              <a:off x="7634520" y="4709880"/>
              <a:ext cx="725424" cy="307777"/>
            </a:xfrm>
            <a:prstGeom prst="rect">
              <a:avLst/>
            </a:prstGeom>
            <a:noFill/>
          </p:spPr>
          <p:txBody>
            <a:bodyPr wrap="square" rtlCol="0" anchor="ctr">
              <a:spAutoFit/>
            </a:bodyPr>
            <a:lstStyle/>
            <a:p>
              <a:pPr algn="ctr"/>
              <a:r>
                <a:rPr lang="en-US" sz="1400" dirty="0">
                  <a:solidFill>
                    <a:srgbClr val="FFFFFF"/>
                  </a:solidFill>
                  <a:latin typeface="Arial"/>
                </a:rPr>
                <a:t>1/2</a:t>
              </a:r>
            </a:p>
          </p:txBody>
        </p:sp>
        <p:sp>
          <p:nvSpPr>
            <p:cNvPr id="17" name="TextBox 16"/>
            <p:cNvSpPr txBox="1"/>
            <p:nvPr/>
          </p:nvSpPr>
          <p:spPr>
            <a:xfrm>
              <a:off x="5249445" y="4709880"/>
              <a:ext cx="725424" cy="307777"/>
            </a:xfrm>
            <a:prstGeom prst="rect">
              <a:avLst/>
            </a:prstGeom>
            <a:noFill/>
          </p:spPr>
          <p:txBody>
            <a:bodyPr wrap="square" rtlCol="0" anchor="ctr">
              <a:spAutoFit/>
            </a:bodyPr>
            <a:lstStyle/>
            <a:p>
              <a:pPr algn="ctr"/>
              <a:r>
                <a:rPr lang="en-US" sz="1400" dirty="0">
                  <a:solidFill>
                    <a:srgbClr val="FFFFFF"/>
                  </a:solidFill>
                  <a:latin typeface="Arial"/>
                </a:rPr>
                <a:t>1/9</a:t>
              </a:r>
            </a:p>
          </p:txBody>
        </p:sp>
      </p:grpSp>
    </p:spTree>
    <p:extLst>
      <p:ext uri="{BB962C8B-B14F-4D97-AF65-F5344CB8AC3E}">
        <p14:creationId xmlns:p14="http://schemas.microsoft.com/office/powerpoint/2010/main" val="293584557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a typeface="ＭＳ Ｐゴシック" pitchFamily="22" charset="-128"/>
                <a:cs typeface="ＭＳ Ｐゴシック" pitchFamily="22" charset="-128"/>
              </a:rPr>
              <a:t> </a:t>
            </a:r>
            <a:r>
              <a:rPr lang="en-US" sz="2400" b="0" dirty="0"/>
              <a:t>Dolutegravir </a:t>
            </a:r>
            <a:r>
              <a:rPr lang="en-US" sz="2400" b="0" dirty="0">
                <a:ea typeface="ＭＳ Ｐゴシック" pitchFamily="22" charset="-128"/>
                <a:cs typeface="ＭＳ Ｐゴシック" pitchFamily="22" charset="-128"/>
              </a:rPr>
              <a:t>vs. Efavirenz in Antiretroviral Naive </a:t>
            </a:r>
            <a:br>
              <a:rPr lang="en-US" sz="2400" b="0" dirty="0">
                <a:ea typeface="ＭＳ Ｐゴシック" pitchFamily="22" charset="-128"/>
                <a:cs typeface="ＭＳ Ｐゴシック" pitchFamily="22" charset="-128"/>
              </a:rPr>
            </a:br>
            <a:r>
              <a:rPr lang="en-US" dirty="0"/>
              <a:t>SPRING-1 Study</a:t>
            </a:r>
          </a:p>
        </p:txBody>
      </p:sp>
      <p:sp>
        <p:nvSpPr>
          <p:cNvPr id="4" name="Text Placeholder 3">
            <a:extLst>
              <a:ext uri="{FF2B5EF4-FFF2-40B4-BE49-F238E27FC236}">
                <a16:creationId xmlns:a16="http://schemas.microsoft.com/office/drawing/2014/main" id="{BCFE4617-3DC1-EE44-A7DC-E9612DA7F1F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47926089"/>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E7F1CA"/>
                </a:solidFill>
                <a:ea typeface="ＭＳ Ｐゴシック" pitchFamily="22" charset="-128"/>
                <a:cs typeface="ＭＳ Ｐゴシック" pitchFamily="22" charset="-128"/>
              </a:rPr>
              <a:t>Dolutegravir in Patients with Raltegravir Resistance</a:t>
            </a:r>
            <a:br>
              <a:rPr lang="en-US" sz="2400" dirty="0">
                <a:solidFill>
                  <a:srgbClr val="FAFD00"/>
                </a:solidFill>
                <a:ea typeface="ＭＳ Ｐゴシック" pitchFamily="22" charset="-128"/>
                <a:cs typeface="ＭＳ Ｐゴシック" pitchFamily="22" charset="-128"/>
              </a:rPr>
            </a:br>
            <a:r>
              <a:rPr lang="en-US" sz="2800" dirty="0">
                <a:solidFill>
                  <a:srgbClr val="FFFFFF"/>
                </a:solidFill>
                <a:ea typeface="ＭＳ Ｐゴシック" pitchFamily="22" charset="-128"/>
                <a:cs typeface="ＭＳ Ｐゴシック" pitchFamily="22" charset="-128"/>
              </a:rPr>
              <a:t>VIKING-4: Conclusions</a:t>
            </a:r>
            <a:endParaRPr lang="en-US" sz="2800" dirty="0"/>
          </a:p>
        </p:txBody>
      </p:sp>
      <p:graphicFrame>
        <p:nvGraphicFramePr>
          <p:cNvPr id="6" name="Table 5"/>
          <p:cNvGraphicFramePr>
            <a:graphicFrameLocks noGrp="1"/>
          </p:cNvGraphicFramePr>
          <p:nvPr>
            <p:extLst/>
          </p:nvPr>
        </p:nvGraphicFramePr>
        <p:xfrm>
          <a:off x="0" y="2410968"/>
          <a:ext cx="9144000" cy="2353945"/>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200"/>
                        </a:lnSpc>
                      </a:pPr>
                      <a:r>
                        <a:rPr lang="en-US" sz="2000" b="1" i="0" dirty="0">
                          <a:solidFill>
                            <a:srgbClr val="800000"/>
                          </a:solidFill>
                          <a:latin typeface="Arial"/>
                          <a:cs typeface="Arial"/>
                        </a:rPr>
                        <a:t>Conclusions</a:t>
                      </a:r>
                      <a:r>
                        <a:rPr lang="en-US" sz="2000" b="0" i="0" dirty="0">
                          <a:solidFill>
                            <a:schemeClr val="tx1"/>
                          </a:solidFill>
                          <a:latin typeface="Arial"/>
                          <a:cs typeface="Arial"/>
                        </a:rPr>
                        <a:t>: </a:t>
                      </a:r>
                      <a:r>
                        <a:rPr lang="en-US" sz="2000" b="0" dirty="0">
                          <a:solidFill>
                            <a:schemeClr val="tx1"/>
                          </a:solidFill>
                          <a:latin typeface="Arial"/>
                          <a:cs typeface="Arial"/>
                        </a:rPr>
                        <a:t>“</a:t>
                      </a:r>
                      <a:r>
                        <a:rPr lang="en-US" sz="2000" b="0" kern="1200" dirty="0">
                          <a:solidFill>
                            <a:schemeClr val="tx1"/>
                          </a:solidFill>
                          <a:latin typeface="Arial"/>
                          <a:ea typeface="+mn-ea"/>
                          <a:cs typeface="Arial"/>
                        </a:rPr>
                        <a:t>The observed day 8 antiviral activity in this highly treatment-experienced population with INI-resistant HIV-1 was attributable to dolutegravir. Longer-term efficacy (after considering baseline ART resistance) and safety during the open-label phase were in-line with the results of the larger VIKING-3 study</a:t>
                      </a:r>
                      <a:r>
                        <a:rPr lang="en-US" sz="2000" b="0" dirty="0">
                          <a:solidFill>
                            <a:schemeClr val="tx1"/>
                          </a:solidFill>
                          <a:latin typeface="Arial"/>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
        <p:nvSpPr>
          <p:cNvPr id="3" name="Text Placeholder 2"/>
          <p:cNvSpPr>
            <a:spLocks noGrp="1"/>
          </p:cNvSpPr>
          <p:nvPr>
            <p:ph type="body" sz="quarter" idx="14"/>
          </p:nvPr>
        </p:nvSpPr>
        <p:spPr/>
        <p:txBody>
          <a:bodyPr/>
          <a:lstStyle/>
          <a:p>
            <a:r>
              <a:rPr lang="en-US" dirty="0"/>
              <a:t>Source: </a:t>
            </a:r>
            <a:r>
              <a:rPr lang="en-US" dirty="0" err="1"/>
              <a:t>Akil</a:t>
            </a:r>
            <a:r>
              <a:rPr lang="en-US" dirty="0"/>
              <a:t> B, et al. </a:t>
            </a:r>
            <a:r>
              <a:rPr lang="en-US" dirty="0" err="1">
                <a:latin typeface="Arial" pitchFamily="22" charset="0"/>
              </a:rPr>
              <a:t>Antivir</a:t>
            </a:r>
            <a:r>
              <a:rPr lang="en-US" dirty="0">
                <a:latin typeface="Arial" pitchFamily="22" charset="0"/>
              </a:rPr>
              <a:t> Ther. 2015;20:343-8.</a:t>
            </a:r>
          </a:p>
        </p:txBody>
      </p:sp>
    </p:spTree>
    <p:extLst>
      <p:ext uri="{BB962C8B-B14F-4D97-AF65-F5344CB8AC3E}">
        <p14:creationId xmlns:p14="http://schemas.microsoft.com/office/powerpoint/2010/main" val="1802416592"/>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Dolutegravir</a:t>
            </a:r>
          </a:p>
        </p:txBody>
      </p:sp>
      <p:sp>
        <p:nvSpPr>
          <p:cNvPr id="3" name="Text Placeholder 2"/>
          <p:cNvSpPr>
            <a:spLocks noGrp="1"/>
          </p:cNvSpPr>
          <p:nvPr>
            <p:ph type="body" idx="1"/>
          </p:nvPr>
        </p:nvSpPr>
        <p:spPr/>
        <p:txBody>
          <a:bodyPr/>
          <a:lstStyle/>
          <a:p>
            <a:r>
              <a:rPr lang="en-US" dirty="0" err="1"/>
              <a:t>SWItch</a:t>
            </a:r>
            <a:r>
              <a:rPr lang="en-US" dirty="0"/>
              <a:t> Studies</a:t>
            </a:r>
          </a:p>
          <a:p>
            <a:endParaRPr lang="en-US" dirty="0"/>
          </a:p>
        </p:txBody>
      </p:sp>
    </p:spTree>
    <p:extLst>
      <p:ext uri="{BB962C8B-B14F-4D97-AF65-F5344CB8AC3E}">
        <p14:creationId xmlns:p14="http://schemas.microsoft.com/office/powerpoint/2010/main" val="1049812675"/>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0" dirty="0">
                <a:ea typeface="ＭＳ Ｐゴシック" pitchFamily="22" charset="-128"/>
                <a:cs typeface="ＭＳ Ｐゴシック" pitchFamily="22" charset="-128"/>
              </a:rPr>
              <a:t>Dolutegravir + Boosted-Darunavir as Maintenance Therapy</a:t>
            </a:r>
            <a:br>
              <a:rPr lang="en-US" sz="2700" b="0" dirty="0"/>
            </a:br>
            <a:r>
              <a:rPr lang="en-US" dirty="0"/>
              <a:t>DUALIS</a:t>
            </a:r>
          </a:p>
        </p:txBody>
      </p:sp>
      <p:sp>
        <p:nvSpPr>
          <p:cNvPr id="2" name="Text Placeholder 1">
            <a:extLst>
              <a:ext uri="{FF2B5EF4-FFF2-40B4-BE49-F238E27FC236}">
                <a16:creationId xmlns:a16="http://schemas.microsoft.com/office/drawing/2014/main" id="{75D7AF21-07E8-3145-B741-452D0360F1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07225956"/>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Line 22">
            <a:extLst>
              <a:ext uri="{FF2B5EF4-FFF2-40B4-BE49-F238E27FC236}">
                <a16:creationId xmlns:a16="http://schemas.microsoft.com/office/drawing/2014/main" id="{A3117642-1227-3E4C-9439-E3BB5D0BE07F}"/>
              </a:ext>
            </a:extLst>
          </p:cNvPr>
          <p:cNvSpPr>
            <a:spLocks noChangeAspect="1" noChangeShapeType="1"/>
          </p:cNvSpPr>
          <p:nvPr/>
        </p:nvSpPr>
        <p:spPr bwMode="auto">
          <a:xfrm rot="1169337" flipV="1">
            <a:off x="4791075" y="2503397"/>
            <a:ext cx="684213" cy="1095375"/>
          </a:xfrm>
          <a:prstGeom prst="line">
            <a:avLst/>
          </a:prstGeom>
          <a:noFill/>
          <a:ln w="31750">
            <a:solidFill>
              <a:srgbClr val="00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6626" name="Line 22">
            <a:extLst>
              <a:ext uri="{FF2B5EF4-FFF2-40B4-BE49-F238E27FC236}">
                <a16:creationId xmlns:a16="http://schemas.microsoft.com/office/drawing/2014/main" id="{EF6EA9FC-08DB-D042-A6E6-AC6DBC65B875}"/>
              </a:ext>
            </a:extLst>
          </p:cNvPr>
          <p:cNvSpPr>
            <a:spLocks noChangeAspect="1" noChangeShapeType="1"/>
          </p:cNvSpPr>
          <p:nvPr/>
        </p:nvSpPr>
        <p:spPr bwMode="auto">
          <a:xfrm rot="-1169337">
            <a:off x="4791075" y="3186212"/>
            <a:ext cx="684213" cy="1095375"/>
          </a:xfrm>
          <a:prstGeom prst="line">
            <a:avLst/>
          </a:prstGeom>
          <a:noFill/>
          <a:ln w="31750">
            <a:solidFill>
              <a:srgbClr val="00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6627" name="Title 3">
            <a:extLst>
              <a:ext uri="{FF2B5EF4-FFF2-40B4-BE49-F238E27FC236}">
                <a16:creationId xmlns:a16="http://schemas.microsoft.com/office/drawing/2014/main" id="{8B07AD33-AA74-5D48-BFF1-5F0E1D475529}"/>
              </a:ext>
            </a:extLst>
          </p:cNvPr>
          <p:cNvSpPr>
            <a:spLocks noGrp="1"/>
          </p:cNvSpPr>
          <p:nvPr>
            <p:ph type="title"/>
          </p:nvPr>
        </p:nvSpPr>
        <p:spPr bwMode="auto">
          <a:xfrm>
            <a:off x="323850" y="119063"/>
            <a:ext cx="8496300" cy="10906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pPr eaLnBrk="1" hangingPunct="1"/>
            <a:r>
              <a:rPr lang="en-US" altLang="en-US" sz="2300" dirty="0">
                <a:latin typeface="Arial" panose="020B0604020202020204" pitchFamily="34" charset="0"/>
                <a:cs typeface="Arial" panose="020B0604020202020204" pitchFamily="34" charset="0"/>
              </a:rPr>
              <a:t>Switch to Boosted DRV + DTG vs Continue Boosted DRV + 2 NRTI’s</a:t>
            </a:r>
            <a:br>
              <a:rPr lang="en-US" altLang="en-US"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DUALIS: Background</a:t>
            </a:r>
          </a:p>
        </p:txBody>
      </p:sp>
      <p:sp>
        <p:nvSpPr>
          <p:cNvPr id="26628" name="Content Placeholder 5">
            <a:extLst>
              <a:ext uri="{FF2B5EF4-FFF2-40B4-BE49-F238E27FC236}">
                <a16:creationId xmlns:a16="http://schemas.microsoft.com/office/drawing/2014/main" id="{5A9EF6DC-E8DE-D542-A611-58E1B6EF357F}"/>
              </a:ext>
            </a:extLst>
          </p:cNvPr>
          <p:cNvSpPr>
            <a:spLocks noGrp="1"/>
          </p:cNvSpPr>
          <p:nvPr>
            <p:ph type="body" sz="quarter" idx="14"/>
          </p:nvPr>
        </p:nvSpPr>
        <p:spPr bwMode="auto">
          <a:xfrm>
            <a:off x="323850" y="6461125"/>
            <a:ext cx="7358063" cy="3206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Spinner CD, et al. </a:t>
            </a:r>
            <a:r>
              <a:rPr lang="en-US" dirty="0"/>
              <a:t>Open Forum Infect Dis. 2020;7(9):ofaa356.</a:t>
            </a:r>
            <a:endParaRPr lang="en-US" altLang="en-US" dirty="0">
              <a:latin typeface="Arial" panose="020B0604020202020204" pitchFamily="34" charset="0"/>
              <a:cs typeface="Arial" panose="020B0604020202020204" pitchFamily="34" charset="0"/>
            </a:endParaRPr>
          </a:p>
        </p:txBody>
      </p:sp>
      <p:graphicFrame>
        <p:nvGraphicFramePr>
          <p:cNvPr id="10" name="Group 31">
            <a:extLst>
              <a:ext uri="{FF2B5EF4-FFF2-40B4-BE49-F238E27FC236}">
                <a16:creationId xmlns:a16="http://schemas.microsoft.com/office/drawing/2014/main" id="{4EC5983D-6588-7A43-BCDE-D73D30D7EC9D}"/>
              </a:ext>
            </a:extLst>
          </p:cNvPr>
          <p:cNvGraphicFramePr>
            <a:graphicFrameLocks noGrp="1"/>
          </p:cNvGraphicFramePr>
          <p:nvPr>
            <p:extLst>
              <p:ext uri="{D42A27DB-BD31-4B8C-83A1-F6EECF244321}">
                <p14:modId xmlns:p14="http://schemas.microsoft.com/office/powerpoint/2010/main" val="481127141"/>
              </p:ext>
            </p:extLst>
          </p:nvPr>
        </p:nvGraphicFramePr>
        <p:xfrm>
          <a:off x="232612" y="1347215"/>
          <a:ext cx="4824020" cy="4882452"/>
        </p:xfrm>
        <a:graphic>
          <a:graphicData uri="http://schemas.openxmlformats.org/drawingml/2006/table">
            <a:tbl>
              <a:tblPr>
                <a:effectLst/>
              </a:tblPr>
              <a:tblGrid>
                <a:gridCol w="4824020">
                  <a:extLst>
                    <a:ext uri="{9D8B030D-6E8A-4147-A177-3AD203B41FA5}">
                      <a16:colId xmlns:a16="http://schemas.microsoft.com/office/drawing/2014/main" val="20000"/>
                    </a:ext>
                  </a:extLst>
                </a:gridCol>
              </a:tblGrid>
              <a:tr h="447612">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DUALIS</a:t>
                      </a:r>
                    </a:p>
                  </a:txBody>
                  <a:tcPr marL="81280" marR="8128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782571">
                <a:tc>
                  <a:txBody>
                    <a:bodyPr/>
                    <a:lstStyle/>
                    <a:p>
                      <a:pPr marL="182880" marR="0" lvl="0" indent="-182880" algn="l" defTabSz="457200" rtl="0" eaLnBrk="1" fontAlgn="base" latinLnBrk="0" hangingPunct="1">
                        <a:lnSpc>
                          <a:spcPct val="100000"/>
                        </a:lnSpc>
                        <a:spcBef>
                          <a:spcPts val="1200"/>
                        </a:spcBef>
                        <a:spcAft>
                          <a:spcPts val="600"/>
                        </a:spcAft>
                        <a:buClrTx/>
                        <a:buSzTx/>
                        <a:buFont typeface="Arial"/>
                        <a:buChar char="•"/>
                        <a:tabLst/>
                      </a:pPr>
                      <a:r>
                        <a:rPr lang="en-US" sz="1800" b="1" u="none" dirty="0">
                          <a:solidFill>
                            <a:srgbClr val="000000"/>
                          </a:solidFill>
                          <a:latin typeface="+mn-lt"/>
                          <a:cs typeface="Arial"/>
                        </a:rPr>
                        <a:t>Background</a:t>
                      </a:r>
                      <a:r>
                        <a:rPr lang="en-US" sz="1800" u="none" dirty="0">
                          <a:solidFill>
                            <a:srgbClr val="000000"/>
                          </a:solidFill>
                          <a:latin typeface="+mn-lt"/>
                          <a:cs typeface="Arial"/>
                        </a:rPr>
                        <a:t>:</a:t>
                      </a:r>
                      <a:r>
                        <a:rPr lang="en-US" sz="1800" u="none" baseline="0" dirty="0">
                          <a:solidFill>
                            <a:srgbClr val="000000"/>
                          </a:solidFill>
                          <a:latin typeface="+mn-lt"/>
                          <a:cs typeface="Arial"/>
                        </a:rPr>
                        <a:t> </a:t>
                      </a:r>
                      <a:br>
                        <a:rPr lang="en-US" sz="1800" u="none" baseline="0" dirty="0">
                          <a:solidFill>
                            <a:srgbClr val="000000"/>
                          </a:solidFill>
                          <a:latin typeface="+mn-lt"/>
                          <a:cs typeface="Arial"/>
                        </a:rPr>
                      </a:br>
                      <a:r>
                        <a:rPr lang="en-US" sz="1800" u="none" baseline="0" dirty="0">
                          <a:solidFill>
                            <a:srgbClr val="000000"/>
                          </a:solidFill>
                          <a:latin typeface="+mn-lt"/>
                          <a:cs typeface="Arial"/>
                        </a:rPr>
                        <a:t>- Randomized, open label, multicenter phase 3 non-inferiority trial comparing a switch to boosted darunavir + dolutegravir to continued boosted darunavir + 2 NRTIs</a:t>
                      </a:r>
                      <a:endParaRPr lang="en-US" sz="1800" u="sng" baseline="0" dirty="0">
                        <a:solidFill>
                          <a:srgbClr val="000000"/>
                        </a:solidFill>
                        <a:latin typeface="+mn-lt"/>
                        <a:cs typeface="Arial"/>
                      </a:endParaRPr>
                    </a:p>
                    <a:p>
                      <a:pPr marL="182563" marR="0" lvl="0" indent="-182563" algn="l" defTabSz="457200" rtl="0" eaLnBrk="1" fontAlgn="base" latinLnBrk="0" hangingPunct="1">
                        <a:lnSpc>
                          <a:spcPct val="100000"/>
                        </a:lnSpc>
                        <a:spcBef>
                          <a:spcPts val="1200"/>
                        </a:spcBef>
                        <a:spcAft>
                          <a:spcPts val="600"/>
                        </a:spcAft>
                        <a:buClrTx/>
                        <a:buSzTx/>
                        <a:buFont typeface="Arial"/>
                        <a:buChar char="•"/>
                        <a:tabLst/>
                      </a:pPr>
                      <a:r>
                        <a:rPr lang="en-US" sz="1800" b="1" u="none" dirty="0">
                          <a:solidFill>
                            <a:srgbClr val="000000"/>
                          </a:solidFill>
                          <a:latin typeface="+mn-lt"/>
                          <a:cs typeface="Arial"/>
                        </a:rPr>
                        <a:t>Enrollment</a:t>
                      </a:r>
                      <a:r>
                        <a:rPr lang="en-US" sz="1800" b="1" u="none" baseline="0" dirty="0">
                          <a:solidFill>
                            <a:srgbClr val="000000"/>
                          </a:solidFill>
                          <a:latin typeface="+mn-lt"/>
                          <a:cs typeface="Arial"/>
                        </a:rPr>
                        <a:t> Criteria:</a:t>
                      </a:r>
                      <a:br>
                        <a:rPr lang="en-US" sz="1800" b="0" u="sng" baseline="0" dirty="0">
                          <a:solidFill>
                            <a:srgbClr val="000000"/>
                          </a:solidFill>
                          <a:latin typeface="+mn-lt"/>
                          <a:cs typeface="Arial"/>
                        </a:rPr>
                      </a:br>
                      <a:r>
                        <a:rPr lang="en-US" sz="1800" b="0" u="none" baseline="0" dirty="0">
                          <a:solidFill>
                            <a:srgbClr val="000000"/>
                          </a:solidFill>
                          <a:latin typeface="+mn-lt"/>
                          <a:cs typeface="Arial"/>
                        </a:rPr>
                        <a:t>- Age ≥18 years</a:t>
                      </a:r>
                      <a:br>
                        <a:rPr lang="en-US" sz="1800" b="0" u="none" baseline="0" dirty="0">
                          <a:solidFill>
                            <a:srgbClr val="000000"/>
                          </a:solidFill>
                          <a:latin typeface="+mn-lt"/>
                          <a:cs typeface="Arial"/>
                        </a:rPr>
                      </a:br>
                      <a:r>
                        <a:rPr lang="en-US" sz="1800" b="0" u="none" baseline="0" dirty="0">
                          <a:solidFill>
                            <a:srgbClr val="000000"/>
                          </a:solidFill>
                          <a:latin typeface="+mn-lt"/>
                          <a:cs typeface="Arial"/>
                        </a:rPr>
                        <a:t>- HIV RNA &lt;50 copies/mL for &gt;6 months </a:t>
                      </a:r>
                      <a:br>
                        <a:rPr lang="en-US" sz="1800" b="0" u="none" baseline="0" dirty="0">
                          <a:solidFill>
                            <a:srgbClr val="000000"/>
                          </a:solidFill>
                          <a:latin typeface="+mn-lt"/>
                          <a:cs typeface="Arial"/>
                        </a:rPr>
                      </a:br>
                      <a:r>
                        <a:rPr lang="en-US" sz="1800" b="0" u="none" baseline="0" dirty="0">
                          <a:solidFill>
                            <a:srgbClr val="000000"/>
                          </a:solidFill>
                          <a:latin typeface="+mn-lt"/>
                          <a:cs typeface="Arial"/>
                        </a:rPr>
                        <a:t>- Taking boosted darunavir + 2 NRTI’s</a:t>
                      </a:r>
                      <a:br>
                        <a:rPr lang="en-US" sz="1800" b="0" u="none" baseline="0" dirty="0">
                          <a:solidFill>
                            <a:srgbClr val="000000"/>
                          </a:solidFill>
                          <a:latin typeface="+mn-lt"/>
                          <a:cs typeface="Arial"/>
                        </a:rPr>
                      </a:br>
                      <a:r>
                        <a:rPr lang="en-US" sz="1800" b="0" u="none" baseline="0" dirty="0">
                          <a:solidFill>
                            <a:srgbClr val="000000"/>
                          </a:solidFill>
                          <a:latin typeface="+mn-lt"/>
                          <a:cs typeface="Arial"/>
                        </a:rPr>
                        <a:t>- One HIV RNA level &gt;200 copies/mL within past 6 months allowed, as long as subsequently returned to &lt;50 copies/mL</a:t>
                      </a:r>
                      <a:br>
                        <a:rPr lang="en-US" sz="1800" b="0" u="none" baseline="0" dirty="0">
                          <a:solidFill>
                            <a:srgbClr val="000000"/>
                          </a:solidFill>
                          <a:latin typeface="+mn-lt"/>
                          <a:cs typeface="Arial"/>
                        </a:rPr>
                      </a:br>
                      <a:r>
                        <a:rPr lang="en-US" sz="1800" b="0" u="none" baseline="0" dirty="0">
                          <a:solidFill>
                            <a:srgbClr val="000000"/>
                          </a:solidFill>
                          <a:latin typeface="+mn-lt"/>
                          <a:cs typeface="Arial"/>
                        </a:rPr>
                        <a:t>- Estimated GFR &gt;50 mL/min</a:t>
                      </a:r>
                      <a:br>
                        <a:rPr lang="en-US" sz="1800" b="0" u="none" baseline="0" dirty="0">
                          <a:solidFill>
                            <a:srgbClr val="000000"/>
                          </a:solidFill>
                          <a:latin typeface="+mn-lt"/>
                          <a:cs typeface="Arial"/>
                        </a:rPr>
                      </a:br>
                      <a:r>
                        <a:rPr lang="en-US" sz="1800" b="0" u="none" baseline="0" dirty="0">
                          <a:solidFill>
                            <a:srgbClr val="000000"/>
                          </a:solidFill>
                          <a:latin typeface="+mn-lt"/>
                          <a:cs typeface="Arial"/>
                        </a:rPr>
                        <a:t>- No active hepatitis B, AIDS-defining condition, or severe hepatis impairment</a:t>
                      </a:r>
                      <a:endParaRPr lang="en-US" sz="1800" baseline="0" dirty="0">
                        <a:solidFill>
                          <a:srgbClr val="000000"/>
                        </a:solidFill>
                        <a:latin typeface="+mn-lt"/>
                      </a:endParaRPr>
                    </a:p>
                  </a:txBody>
                  <a:tcPr marL="81280" marR="8128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15" name="Rectangle 7">
            <a:extLst>
              <a:ext uri="{FF2B5EF4-FFF2-40B4-BE49-F238E27FC236}">
                <a16:creationId xmlns:a16="http://schemas.microsoft.com/office/drawing/2014/main" id="{7F31F4C2-76C3-A748-98DE-79C9326436CB}"/>
              </a:ext>
            </a:extLst>
          </p:cNvPr>
          <p:cNvSpPr>
            <a:spLocks noChangeArrowheads="1"/>
          </p:cNvSpPr>
          <p:nvPr/>
        </p:nvSpPr>
        <p:spPr bwMode="invGray">
          <a:xfrm>
            <a:off x="5656906" y="1963075"/>
            <a:ext cx="3108960" cy="1280160"/>
          </a:xfrm>
          <a:prstGeom prst="rect">
            <a:avLst/>
          </a:prstGeom>
          <a:solidFill>
            <a:schemeClr val="accent4">
              <a:lumMod val="20000"/>
              <a:lumOff val="80000"/>
            </a:schemeClr>
          </a:solidFill>
          <a:ln w="19050" cap="flat" cmpd="sng" algn="ctr">
            <a:solidFill>
              <a:srgbClr val="000000"/>
            </a:solidFill>
            <a:prstDash val="solid"/>
            <a:miter lim="800000"/>
            <a:headEnd type="none" w="med" len="med"/>
            <a:tailEnd type="none" w="med" len="med"/>
          </a:ln>
          <a:effectLst/>
        </p:spPr>
        <p:txBody>
          <a:bodyPr wrap="none" lIns="91430" tIns="45714" rIns="91430" bIns="45714" anchor="ctr"/>
          <a:lstStyle/>
          <a:p>
            <a:pPr algn="ctr">
              <a:defRPr/>
            </a:pPr>
            <a:r>
              <a:rPr lang="en-US" sz="1600" i="1" dirty="0">
                <a:solidFill>
                  <a:srgbClr val="000000"/>
                </a:solidFill>
                <a:latin typeface="Arial"/>
                <a:ea typeface="+mn-ea"/>
                <a:cs typeface="Arial"/>
              </a:rPr>
              <a:t>Switch Regimen</a:t>
            </a:r>
          </a:p>
          <a:p>
            <a:pPr algn="ctr">
              <a:spcBef>
                <a:spcPts val="600"/>
              </a:spcBef>
              <a:defRPr/>
            </a:pPr>
            <a:r>
              <a:rPr lang="en-US" sz="1800" b="1" dirty="0">
                <a:solidFill>
                  <a:srgbClr val="000000"/>
                </a:solidFill>
                <a:latin typeface="Arial"/>
                <a:ea typeface="+mn-ea"/>
                <a:cs typeface="Arial"/>
              </a:rPr>
              <a:t>Boosted darunavir + </a:t>
            </a:r>
            <a:br>
              <a:rPr lang="en-US" sz="1800" b="1" dirty="0">
                <a:solidFill>
                  <a:srgbClr val="000000"/>
                </a:solidFill>
                <a:latin typeface="Arial"/>
                <a:ea typeface="+mn-ea"/>
                <a:cs typeface="Arial"/>
              </a:rPr>
            </a:br>
            <a:r>
              <a:rPr lang="en-US" sz="1800" b="1" dirty="0">
                <a:solidFill>
                  <a:srgbClr val="000000"/>
                </a:solidFill>
                <a:latin typeface="Arial"/>
                <a:ea typeface="+mn-ea"/>
                <a:cs typeface="Arial"/>
              </a:rPr>
              <a:t>dolutegravir</a:t>
            </a:r>
            <a:br>
              <a:rPr lang="en-US" sz="1600" b="1" dirty="0">
                <a:solidFill>
                  <a:srgbClr val="000000"/>
                </a:solidFill>
                <a:latin typeface="Arial"/>
                <a:ea typeface="+mn-ea"/>
                <a:cs typeface="Arial"/>
              </a:rPr>
            </a:br>
            <a:r>
              <a:rPr lang="en-US" sz="1600" dirty="0">
                <a:solidFill>
                  <a:srgbClr val="000000"/>
                </a:solidFill>
                <a:latin typeface="Arial"/>
                <a:ea typeface="+mn-ea"/>
                <a:cs typeface="Arial"/>
              </a:rPr>
              <a:t>(n = </a:t>
            </a:r>
            <a:r>
              <a:rPr lang="en-US" sz="1600" dirty="0">
                <a:solidFill>
                  <a:srgbClr val="000000"/>
                </a:solidFill>
                <a:latin typeface="Arial"/>
                <a:cs typeface="Arial"/>
              </a:rPr>
              <a:t>131)</a:t>
            </a:r>
            <a:endParaRPr lang="en-US" sz="1600" dirty="0">
              <a:solidFill>
                <a:srgbClr val="000000"/>
              </a:solidFill>
              <a:latin typeface="Arial"/>
              <a:ea typeface="+mn-ea"/>
              <a:cs typeface="Arial"/>
            </a:endParaRPr>
          </a:p>
        </p:txBody>
      </p:sp>
      <p:sp>
        <p:nvSpPr>
          <p:cNvPr id="17" name="Rectangle 21">
            <a:extLst>
              <a:ext uri="{FF2B5EF4-FFF2-40B4-BE49-F238E27FC236}">
                <a16:creationId xmlns:a16="http://schemas.microsoft.com/office/drawing/2014/main" id="{10920423-3DD8-3341-88F0-A5B43B4FADBB}"/>
              </a:ext>
            </a:extLst>
          </p:cNvPr>
          <p:cNvSpPr>
            <a:spLocks noChangeArrowheads="1"/>
          </p:cNvSpPr>
          <p:nvPr/>
        </p:nvSpPr>
        <p:spPr bwMode="invGray">
          <a:xfrm>
            <a:off x="5656906" y="3518635"/>
            <a:ext cx="3108960" cy="1280160"/>
          </a:xfrm>
          <a:prstGeom prst="rect">
            <a:avLst/>
          </a:prstGeom>
          <a:solidFill>
            <a:srgbClr val="E2EAEF"/>
          </a:solidFill>
          <a:ln w="19050" cap="flat" cmpd="sng" algn="ctr">
            <a:solidFill>
              <a:srgbClr val="000000"/>
            </a:solidFill>
            <a:prstDash val="solid"/>
            <a:miter lim="800000"/>
            <a:headEnd type="none" w="med" len="med"/>
            <a:tailEnd type="none" w="med" len="med"/>
          </a:ln>
          <a:effectLst/>
        </p:spPr>
        <p:txBody>
          <a:bodyPr wrap="none" lIns="91430" tIns="45714" rIns="91430" bIns="45714" anchor="ctr"/>
          <a:lstStyle/>
          <a:p>
            <a:pPr algn="ctr">
              <a:defRPr/>
            </a:pPr>
            <a:r>
              <a:rPr lang="en-US" sz="1600" i="1" dirty="0">
                <a:solidFill>
                  <a:srgbClr val="000000"/>
                </a:solidFill>
                <a:latin typeface="Arial"/>
                <a:ea typeface="+mn-ea"/>
                <a:cs typeface="Arial"/>
              </a:rPr>
              <a:t>Maintain Regimen</a:t>
            </a:r>
          </a:p>
          <a:p>
            <a:pPr algn="ctr">
              <a:spcBef>
                <a:spcPts val="600"/>
              </a:spcBef>
              <a:defRPr/>
            </a:pPr>
            <a:r>
              <a:rPr lang="en-US" sz="1800" b="1" dirty="0">
                <a:solidFill>
                  <a:srgbClr val="000000"/>
                </a:solidFill>
                <a:latin typeface="Arial"/>
                <a:cs typeface="Arial"/>
              </a:rPr>
              <a:t>B</a:t>
            </a:r>
            <a:r>
              <a:rPr lang="en-US" sz="1800" b="1" dirty="0">
                <a:solidFill>
                  <a:srgbClr val="000000"/>
                </a:solidFill>
                <a:latin typeface="Arial"/>
                <a:ea typeface="+mn-ea"/>
                <a:cs typeface="Arial"/>
              </a:rPr>
              <a:t>oosted darunavir + </a:t>
            </a:r>
            <a:br>
              <a:rPr lang="en-US" sz="1800" b="1" dirty="0">
                <a:solidFill>
                  <a:srgbClr val="000000"/>
                </a:solidFill>
                <a:latin typeface="Arial"/>
                <a:ea typeface="+mn-ea"/>
                <a:cs typeface="Arial"/>
              </a:rPr>
            </a:br>
            <a:r>
              <a:rPr lang="en-US" sz="1800" b="1" dirty="0">
                <a:solidFill>
                  <a:srgbClr val="000000"/>
                </a:solidFill>
                <a:latin typeface="Arial"/>
                <a:ea typeface="+mn-ea"/>
                <a:cs typeface="Arial"/>
              </a:rPr>
              <a:t>2 NRTIs</a:t>
            </a:r>
            <a:br>
              <a:rPr lang="en-US" sz="2000" b="1" dirty="0">
                <a:solidFill>
                  <a:srgbClr val="000000"/>
                </a:solidFill>
                <a:latin typeface="Arial"/>
                <a:ea typeface="+mn-ea"/>
                <a:cs typeface="Arial"/>
              </a:rPr>
            </a:br>
            <a:r>
              <a:rPr lang="en-US" sz="1600" dirty="0">
                <a:solidFill>
                  <a:srgbClr val="000000"/>
                </a:solidFill>
                <a:latin typeface="Arial"/>
                <a:ea typeface="+mn-ea"/>
                <a:cs typeface="Arial"/>
              </a:rPr>
              <a:t>(n = </a:t>
            </a:r>
            <a:r>
              <a:rPr lang="en-US" sz="1600" dirty="0">
                <a:solidFill>
                  <a:srgbClr val="000000"/>
                </a:solidFill>
                <a:latin typeface="Arial"/>
                <a:cs typeface="Arial"/>
              </a:rPr>
              <a:t>132)</a:t>
            </a:r>
            <a:endParaRPr lang="en-US" sz="1600" dirty="0">
              <a:solidFill>
                <a:srgbClr val="000000"/>
              </a:solidFill>
              <a:latin typeface="Arial"/>
              <a:ea typeface="+mn-ea"/>
              <a:cs typeface="Arial"/>
            </a:endParaRPr>
          </a:p>
        </p:txBody>
      </p:sp>
      <p:sp>
        <p:nvSpPr>
          <p:cNvPr id="26632" name="TextBox 2">
            <a:extLst>
              <a:ext uri="{FF2B5EF4-FFF2-40B4-BE49-F238E27FC236}">
                <a16:creationId xmlns:a16="http://schemas.microsoft.com/office/drawing/2014/main" id="{B5ECD204-FA68-ED4C-A019-E5B7E3439F4F}"/>
              </a:ext>
            </a:extLst>
          </p:cNvPr>
          <p:cNvSpPr txBox="1">
            <a:spLocks noChangeArrowheads="1"/>
          </p:cNvSpPr>
          <p:nvPr/>
        </p:nvSpPr>
        <p:spPr bwMode="auto">
          <a:xfrm>
            <a:off x="5426004" y="5504688"/>
            <a:ext cx="3530851" cy="584775"/>
          </a:xfrm>
          <a:prstGeom prst="rect">
            <a:avLst/>
          </a:prstGeom>
          <a:solidFill>
            <a:schemeClr val="bg1">
              <a:lumMod val="9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Geneva" panose="020B0503030404040204" pitchFamily="34" charset="0"/>
                <a:ea typeface="ＭＳ Ｐゴシック" panose="020B0600070205080204" pitchFamily="34" charset="-128"/>
              </a:defRPr>
            </a:lvl1pPr>
            <a:lvl2pPr marL="742950" indent="-285750">
              <a:defRPr sz="2400">
                <a:solidFill>
                  <a:schemeClr val="tx1"/>
                </a:solidFill>
                <a:latin typeface="Geneva" panose="020B0503030404040204" pitchFamily="34" charset="0"/>
                <a:ea typeface="ＭＳ Ｐゴシック" panose="020B0600070205080204" pitchFamily="34" charset="-128"/>
              </a:defRPr>
            </a:lvl2pPr>
            <a:lvl3pPr marL="1143000" indent="-228600">
              <a:defRPr sz="2400">
                <a:solidFill>
                  <a:schemeClr val="tx1"/>
                </a:solidFill>
                <a:latin typeface="Geneva" panose="020B0503030404040204" pitchFamily="34" charset="0"/>
                <a:ea typeface="ＭＳ Ｐゴシック" panose="020B0600070205080204" pitchFamily="34" charset="-128"/>
              </a:defRPr>
            </a:lvl3pPr>
            <a:lvl4pPr marL="1600200" indent="-228600">
              <a:defRPr sz="2400">
                <a:solidFill>
                  <a:schemeClr val="tx1"/>
                </a:solidFill>
                <a:latin typeface="Geneva" panose="020B0503030404040204" pitchFamily="34" charset="0"/>
                <a:ea typeface="ＭＳ Ｐゴシック" panose="020B0600070205080204" pitchFamily="34" charset="-128"/>
              </a:defRPr>
            </a:lvl4pPr>
            <a:lvl5pPr marL="2057400" indent="-228600">
              <a:defRPr sz="2400">
                <a:solidFill>
                  <a:schemeClr val="tx1"/>
                </a:solidFill>
                <a:latin typeface="Geneva" panose="020B05030304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eneva" panose="020B0503030404040204" pitchFamily="34" charset="0"/>
                <a:ea typeface="ＭＳ Ｐゴシック" panose="020B0600070205080204" pitchFamily="34" charset="-128"/>
              </a:defRPr>
            </a:lvl9pPr>
          </a:lstStyle>
          <a:p>
            <a:r>
              <a:rPr lang="en-US" altLang="en-US" sz="1600" dirty="0">
                <a:latin typeface="Arial" panose="020B0604020202020204" pitchFamily="34" charset="0"/>
              </a:rPr>
              <a:t>Primary endpoint: virologic response at 48 weeks by FDA snapshot</a:t>
            </a:r>
          </a:p>
        </p:txBody>
      </p:sp>
    </p:spTree>
    <p:extLst>
      <p:ext uri="{BB962C8B-B14F-4D97-AF65-F5344CB8AC3E}">
        <p14:creationId xmlns:p14="http://schemas.microsoft.com/office/powerpoint/2010/main" val="3508174260"/>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4E53B3E3-120D-CE45-A42B-A811C3E0719C}"/>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altLang="en-US" sz="2100" dirty="0">
                <a:latin typeface="Arial" panose="020B0604020202020204" pitchFamily="34" charset="0"/>
                <a:cs typeface="Arial" panose="020B0604020202020204" pitchFamily="34" charset="0"/>
              </a:rPr>
              <a:t>Switch to Boosted DRV + DTG vs Continue Boosted DRV + 2 NRTI’s</a:t>
            </a:r>
            <a:br>
              <a:rPr lang="en-US" altLang="en-US" sz="2400" dirty="0">
                <a:latin typeface="Arial" panose="020B0604020202020204" pitchFamily="34" charset="0"/>
                <a:cs typeface="Arial" panose="020B0604020202020204" pitchFamily="34" charset="0"/>
              </a:rPr>
            </a:br>
            <a:r>
              <a:rPr lang="en-US" altLang="en-US" sz="2500" dirty="0">
                <a:latin typeface="Arial" panose="020B0604020202020204" pitchFamily="34" charset="0"/>
                <a:cs typeface="Arial" panose="020B0604020202020204" pitchFamily="34" charset="0"/>
              </a:rPr>
              <a:t>DUALIS: Baseline Characteristics</a:t>
            </a:r>
          </a:p>
        </p:txBody>
      </p:sp>
      <p:sp>
        <p:nvSpPr>
          <p:cNvPr id="28674" name="Text Placeholder 5">
            <a:extLst>
              <a:ext uri="{FF2B5EF4-FFF2-40B4-BE49-F238E27FC236}">
                <a16:creationId xmlns:a16="http://schemas.microsoft.com/office/drawing/2014/main" id="{A699DBA8-4850-9842-9A6D-A9E1CE890F76}"/>
              </a:ext>
            </a:extLst>
          </p:cNvPr>
          <p:cNvSpPr>
            <a:spLocks noGrp="1"/>
          </p:cNvSpPr>
          <p:nvPr>
            <p:ph type="body"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Spinner CD, et al. </a:t>
            </a:r>
            <a:r>
              <a:rPr lang="en-US" dirty="0"/>
              <a:t>Open Forum Infect Dis. 2020;7(9):ofaa356.</a:t>
            </a:r>
            <a:endParaRPr lang="en-US" altLang="en-US" dirty="0">
              <a:latin typeface="Arial" panose="020B0604020202020204" pitchFamily="34" charset="0"/>
              <a:cs typeface="Arial" panose="020B0604020202020204" pitchFamily="34" charset="0"/>
            </a:endParaRPr>
          </a:p>
        </p:txBody>
      </p:sp>
      <p:sp>
        <p:nvSpPr>
          <p:cNvPr id="28675" name="Content Placeholder 5">
            <a:extLst>
              <a:ext uri="{FF2B5EF4-FFF2-40B4-BE49-F238E27FC236}">
                <a16:creationId xmlns:a16="http://schemas.microsoft.com/office/drawing/2014/main" id="{865AC787-611F-244C-AB7F-E9FD126A5601}"/>
              </a:ext>
            </a:extLst>
          </p:cNvPr>
          <p:cNvSpPr>
            <a:spLocks noGrp="1"/>
          </p:cNvSpPr>
          <p:nvPr>
            <p:ph sz="half" idx="4294967295"/>
          </p:nvPr>
        </p:nvSpPr>
        <p:spPr bwMode="auto">
          <a:xfrm>
            <a:off x="628650" y="1514475"/>
            <a:ext cx="8515350" cy="4800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marL="273050" eaLnBrk="1" hangingPunct="1">
              <a:buFont typeface="Arial" panose="020B0604020202020204" pitchFamily="34" charset="0"/>
              <a:buChar char="•"/>
            </a:pPr>
            <a:r>
              <a:rPr lang="en-US" altLang="en-US"/>
              <a:t>Source: Cahn P et al. Lancet. 2019;393(10167):143-155</a:t>
            </a:r>
          </a:p>
        </p:txBody>
      </p:sp>
      <p:graphicFrame>
        <p:nvGraphicFramePr>
          <p:cNvPr id="5" name="Group 45">
            <a:extLst>
              <a:ext uri="{FF2B5EF4-FFF2-40B4-BE49-F238E27FC236}">
                <a16:creationId xmlns:a16="http://schemas.microsoft.com/office/drawing/2014/main" id="{5B3F76ED-EC1F-E547-BE16-6E26688135F0}"/>
              </a:ext>
            </a:extLst>
          </p:cNvPr>
          <p:cNvGraphicFramePr>
            <a:graphicFrameLocks noGrp="1"/>
          </p:cNvGraphicFramePr>
          <p:nvPr>
            <p:extLst>
              <p:ext uri="{D42A27DB-BD31-4B8C-83A1-F6EECF244321}">
                <p14:modId xmlns:p14="http://schemas.microsoft.com/office/powerpoint/2010/main" val="245791221"/>
              </p:ext>
            </p:extLst>
          </p:nvPr>
        </p:nvGraphicFramePr>
        <p:xfrm>
          <a:off x="269562" y="1355725"/>
          <a:ext cx="8595360" cy="4754877"/>
        </p:xfrm>
        <a:graphic>
          <a:graphicData uri="http://schemas.openxmlformats.org/drawingml/2006/table">
            <a:tbl>
              <a:tblPr>
                <a:effectLst/>
              </a:tblPr>
              <a:tblGrid>
                <a:gridCol w="4180142">
                  <a:extLst>
                    <a:ext uri="{9D8B030D-6E8A-4147-A177-3AD203B41FA5}">
                      <a16:colId xmlns:a16="http://schemas.microsoft.com/office/drawing/2014/main" val="20000"/>
                    </a:ext>
                  </a:extLst>
                </a:gridCol>
                <a:gridCol w="2207609">
                  <a:extLst>
                    <a:ext uri="{9D8B030D-6E8A-4147-A177-3AD203B41FA5}">
                      <a16:colId xmlns:a16="http://schemas.microsoft.com/office/drawing/2014/main" val="20001"/>
                    </a:ext>
                  </a:extLst>
                </a:gridCol>
                <a:gridCol w="2207609">
                  <a:extLst>
                    <a:ext uri="{9D8B030D-6E8A-4147-A177-3AD203B41FA5}">
                      <a16:colId xmlns:a16="http://schemas.microsoft.com/office/drawing/2014/main" val="20002"/>
                    </a:ext>
                  </a:extLst>
                </a:gridCol>
              </a:tblGrid>
              <a:tr h="925447">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800" b="1" i="0" u="none" strike="noStrike" cap="none" normalizeH="0" baseline="0" dirty="0">
                          <a:ln>
                            <a:noFill/>
                          </a:ln>
                          <a:solidFill>
                            <a:schemeClr val="bg1"/>
                          </a:solidFill>
                          <a:effectLst/>
                          <a:latin typeface="Arial"/>
                          <a:ea typeface="ＭＳ Ｐゴシック" pitchFamily="-106" charset="-128"/>
                          <a:cs typeface="Arial"/>
                        </a:rPr>
                        <a:t>Characteristic</a:t>
                      </a:r>
                    </a:p>
                  </a:txBody>
                  <a:tcPr marL="182880" marR="182880" anchor="ctr" horzOverflow="overflow">
                    <a:lnL w="12700"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kumimoji="0" lang="en-US" sz="1800" b="1" i="0" u="none" strike="noStrike" cap="none" normalizeH="0" baseline="0" dirty="0">
                          <a:ln>
                            <a:noFill/>
                          </a:ln>
                          <a:solidFill>
                            <a:schemeClr val="bg1"/>
                          </a:solidFill>
                          <a:effectLst/>
                          <a:latin typeface="Arial"/>
                          <a:ea typeface="ＭＳ Ｐゴシック" pitchFamily="-106" charset="-128"/>
                          <a:cs typeface="Arial"/>
                        </a:rPr>
                        <a:t>Boosted DRV +</a:t>
                      </a:r>
                      <a:br>
                        <a:rPr kumimoji="0" lang="en-US" sz="1800" b="1" i="0" u="none" strike="noStrike" cap="none" normalizeH="0" baseline="0" dirty="0">
                          <a:ln>
                            <a:noFill/>
                          </a:ln>
                          <a:solidFill>
                            <a:schemeClr val="bg1"/>
                          </a:solidFill>
                          <a:effectLst/>
                          <a:latin typeface="Arial"/>
                          <a:ea typeface="ＭＳ Ｐゴシック" pitchFamily="-106" charset="-128"/>
                          <a:cs typeface="Arial"/>
                        </a:rPr>
                      </a:br>
                      <a:r>
                        <a:rPr kumimoji="0" lang="en-US" sz="1800" b="1" i="0" u="none" strike="noStrike" cap="none" normalizeH="0" baseline="0" dirty="0">
                          <a:ln>
                            <a:noFill/>
                          </a:ln>
                          <a:solidFill>
                            <a:schemeClr val="bg1"/>
                          </a:solidFill>
                          <a:effectLst/>
                          <a:latin typeface="Arial"/>
                          <a:ea typeface="ＭＳ Ｐゴシック" pitchFamily="-106" charset="-128"/>
                          <a:cs typeface="Arial"/>
                        </a:rPr>
                        <a:t>DTG</a:t>
                      </a:r>
                      <a:br>
                        <a:rPr kumimoji="0" lang="en-US" sz="1800" b="1" i="0" u="none" strike="noStrike" cap="none" normalizeH="0" baseline="0" dirty="0">
                          <a:ln>
                            <a:noFill/>
                          </a:ln>
                          <a:solidFill>
                            <a:schemeClr val="bg1"/>
                          </a:solidFill>
                          <a:effectLst/>
                          <a:latin typeface="Arial"/>
                          <a:ea typeface="ＭＳ Ｐゴシック" pitchFamily="-106" charset="-128"/>
                          <a:cs typeface="Arial"/>
                        </a:rPr>
                      </a:br>
                      <a:r>
                        <a:rPr kumimoji="0" lang="en-US" sz="1600" b="0" i="0" u="none" strike="noStrike" cap="none" normalizeH="0" baseline="0" dirty="0">
                          <a:ln>
                            <a:noFill/>
                          </a:ln>
                          <a:solidFill>
                            <a:schemeClr val="bg1"/>
                          </a:solidFill>
                          <a:effectLst/>
                          <a:latin typeface="Arial"/>
                          <a:ea typeface="ＭＳ Ｐゴシック" pitchFamily="-106" charset="-128"/>
                          <a:cs typeface="Arial"/>
                        </a:rPr>
                        <a:t>(n = 131)</a:t>
                      </a:r>
                      <a:endParaRPr lang="en-US" sz="1600" b="0" dirty="0">
                        <a:solidFill>
                          <a:schemeClr val="bg1"/>
                        </a:solidFill>
                        <a:latin typeface="Arial"/>
                        <a:cs typeface="Arial"/>
                      </a:endParaRPr>
                    </a:p>
                  </a:txBody>
                  <a:tcPr marL="182880" marR="182880" anchor="ctr" horzOverflow="overflow">
                    <a:lnL w="28575" cap="flat" cmpd="sng" algn="ctr">
                      <a:solidFill>
                        <a:srgbClr val="FFFFFF"/>
                      </a:solidFill>
                      <a:prstDash val="solid"/>
                      <a:round/>
                      <a:headEnd type="none" w="med" len="med"/>
                      <a:tailEnd type="none" w="med" len="med"/>
                    </a:lnL>
                    <a:lnR w="28575" cap="flat" cmpd="sng" algn="ctr">
                      <a:solidFill>
                        <a:prstClr val="white"/>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800" b="1" i="0" u="none" strike="noStrike" cap="none" normalizeH="0" baseline="0" dirty="0">
                          <a:ln>
                            <a:noFill/>
                          </a:ln>
                          <a:solidFill>
                            <a:schemeClr val="bg1"/>
                          </a:solidFill>
                          <a:effectLst/>
                          <a:latin typeface="Arial"/>
                          <a:ea typeface="ＭＳ Ｐゴシック" pitchFamily="-106" charset="-128"/>
                          <a:cs typeface="Arial"/>
                        </a:rPr>
                        <a:t>Boosted DRV + </a:t>
                      </a:r>
                      <a:br>
                        <a:rPr kumimoji="0" lang="en-US" sz="1800" b="1" i="0" u="none" strike="noStrike" cap="none" normalizeH="0" baseline="0" dirty="0">
                          <a:ln>
                            <a:noFill/>
                          </a:ln>
                          <a:solidFill>
                            <a:schemeClr val="bg1"/>
                          </a:solidFill>
                          <a:effectLst/>
                          <a:latin typeface="Arial"/>
                          <a:ea typeface="ＭＳ Ｐゴシック" pitchFamily="-106" charset="-128"/>
                          <a:cs typeface="Arial"/>
                        </a:rPr>
                      </a:br>
                      <a:r>
                        <a:rPr kumimoji="0" lang="en-US" sz="1800" b="1" i="0" u="none" strike="noStrike" cap="none" normalizeH="0" baseline="0" dirty="0">
                          <a:ln>
                            <a:noFill/>
                          </a:ln>
                          <a:solidFill>
                            <a:schemeClr val="bg1"/>
                          </a:solidFill>
                          <a:effectLst/>
                          <a:latin typeface="Arial"/>
                          <a:ea typeface="ＭＳ Ｐゴシック" pitchFamily="-106" charset="-128"/>
                          <a:cs typeface="Arial"/>
                        </a:rPr>
                        <a:t>2 NRTIs</a:t>
                      </a:r>
                      <a:br>
                        <a:rPr kumimoji="0" lang="en-US" sz="1800" b="1" i="0" u="none" strike="noStrike" cap="none" normalizeH="0" baseline="0" dirty="0">
                          <a:ln>
                            <a:noFill/>
                          </a:ln>
                          <a:solidFill>
                            <a:schemeClr val="bg1"/>
                          </a:solidFill>
                          <a:effectLst/>
                          <a:latin typeface="Arial"/>
                          <a:ea typeface="ＭＳ Ｐゴシック" pitchFamily="-106" charset="-128"/>
                          <a:cs typeface="Arial"/>
                        </a:rPr>
                      </a:br>
                      <a:r>
                        <a:rPr kumimoji="0" lang="en-US" sz="1600" b="0" i="0" u="none" strike="noStrike" cap="none" normalizeH="0" baseline="0" dirty="0">
                          <a:ln>
                            <a:noFill/>
                          </a:ln>
                          <a:solidFill>
                            <a:schemeClr val="bg1"/>
                          </a:solidFill>
                          <a:effectLst/>
                          <a:latin typeface="Arial"/>
                          <a:ea typeface="ＭＳ Ｐゴシック" pitchFamily="-106" charset="-128"/>
                          <a:cs typeface="Arial"/>
                        </a:rPr>
                        <a:t>(n = 132)</a:t>
                      </a:r>
                    </a:p>
                  </a:txBody>
                  <a:tcPr marL="182880" marR="182880" anchor="ctr" horzOverflow="overflow">
                    <a:lnL w="28575" cap="flat" cmpd="sng" algn="ctr">
                      <a:solidFill>
                        <a:prstClr val="white"/>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0"/>
                  </a:ext>
                </a:extLst>
              </a:tr>
              <a:tr h="38294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800" kern="1200" dirty="0">
                          <a:solidFill>
                            <a:schemeClr val="tx1"/>
                          </a:solidFill>
                          <a:effectLst/>
                          <a:latin typeface="Arial"/>
                          <a:ea typeface="+mn-ea"/>
                          <a:cs typeface="Arial"/>
                        </a:rPr>
                        <a:t>Age, years, median (IQR)</a:t>
                      </a:r>
                      <a:endParaRPr kumimoji="0" lang="en-US" sz="1800" b="0" i="0" u="none" strike="noStrike" cap="none" normalizeH="0" baseline="0" dirty="0">
                        <a:ln>
                          <a:noFill/>
                        </a:ln>
                        <a:solidFill>
                          <a:schemeClr val="tx1"/>
                        </a:solidFill>
                        <a:effectLst/>
                        <a:latin typeface="Arial"/>
                        <a:ea typeface="ＭＳ Ｐゴシック" pitchFamily="-106" charset="-128"/>
                        <a:cs typeface="Arial"/>
                      </a:endParaRPr>
                    </a:p>
                  </a:txBody>
                  <a:tcPr marL="182880" marR="182880" anchor="ctr" horzOverflow="overflow">
                    <a:lnL w="12700"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lnSpc>
                          <a:spcPct val="80000"/>
                        </a:lnSpc>
                        <a:spcBef>
                          <a:spcPct val="67000"/>
                        </a:spcBef>
                        <a:buFont typeface="Symbol" charset="0"/>
                        <a:buNone/>
                        <a:defRPr/>
                      </a:pPr>
                      <a:r>
                        <a:rPr lang="en-US" sz="1800" b="0" kern="1200" dirty="0">
                          <a:solidFill>
                            <a:schemeClr val="tx1"/>
                          </a:solidFill>
                          <a:effectLst/>
                          <a:latin typeface="Arial"/>
                          <a:ea typeface="+mn-ea"/>
                          <a:cs typeface="Arial"/>
                        </a:rPr>
                        <a:t>47 (39-55)</a:t>
                      </a:r>
                      <a:endParaRPr lang="en-US" sz="1800" b="0" dirty="0">
                        <a:solidFill>
                          <a:schemeClr val="tx1"/>
                        </a:solidFill>
                        <a:latin typeface="Arial"/>
                        <a:cs typeface="Arial"/>
                      </a:endParaRPr>
                    </a:p>
                  </a:txBody>
                  <a:tcPr marL="182880" marR="182880"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lnSpc>
                          <a:spcPct val="80000"/>
                        </a:lnSpc>
                        <a:spcBef>
                          <a:spcPct val="67000"/>
                        </a:spcBef>
                        <a:buFont typeface="Symbol" charset="0"/>
                        <a:buNone/>
                        <a:defRPr/>
                      </a:pPr>
                      <a:r>
                        <a:rPr lang="en-US" sz="1800" b="0" kern="1200" dirty="0">
                          <a:solidFill>
                            <a:schemeClr val="tx1"/>
                          </a:solidFill>
                          <a:effectLst/>
                          <a:latin typeface="Arial"/>
                          <a:ea typeface="+mn-ea"/>
                          <a:cs typeface="Arial"/>
                        </a:rPr>
                        <a:t>48 (40-53)</a:t>
                      </a:r>
                      <a:endParaRPr lang="en-US" sz="1800" b="0" dirty="0">
                        <a:solidFill>
                          <a:schemeClr val="tx1"/>
                        </a:solidFill>
                        <a:latin typeface="Arial"/>
                        <a:cs typeface="Arial"/>
                      </a:endParaRPr>
                    </a:p>
                  </a:txBody>
                  <a:tcPr marL="182880" marR="182880" anchor="ctr" horzOverflow="overflow">
                    <a:lnL w="127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E3EE"/>
                    </a:solidFill>
                  </a:tcPr>
                </a:tc>
                <a:extLst>
                  <a:ext uri="{0D108BD9-81ED-4DB2-BD59-A6C34878D82A}">
                    <a16:rowId xmlns:a16="http://schemas.microsoft.com/office/drawing/2014/main" val="10001"/>
                  </a:ext>
                </a:extLst>
              </a:tr>
              <a:tr h="38294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800" kern="1200" dirty="0">
                          <a:solidFill>
                            <a:schemeClr val="tx1"/>
                          </a:solidFill>
                          <a:effectLst/>
                          <a:latin typeface="Arial"/>
                          <a:ea typeface="+mn-ea"/>
                          <a:cs typeface="Arial"/>
                        </a:rPr>
                        <a:t>Male sex, n (%)</a:t>
                      </a:r>
                      <a:endParaRPr kumimoji="0" lang="en-US" sz="1800" b="0" i="0" u="none" strike="noStrike" cap="none" normalizeH="0" baseline="0" dirty="0">
                        <a:ln>
                          <a:noFill/>
                        </a:ln>
                        <a:solidFill>
                          <a:schemeClr val="tx1"/>
                        </a:solidFill>
                        <a:effectLst/>
                        <a:latin typeface="Arial"/>
                        <a:ea typeface="ＭＳ Ｐゴシック" pitchFamily="-106" charset="-128"/>
                        <a:cs typeface="Arial"/>
                      </a:endParaRPr>
                    </a:p>
                  </a:txBody>
                  <a:tcPr marL="182880" marR="182880" anchor="ctr" horzOverflow="overflow">
                    <a:lnL w="12700"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800" b="0" kern="1200" dirty="0">
                          <a:solidFill>
                            <a:schemeClr val="tx1"/>
                          </a:solidFill>
                          <a:effectLst/>
                          <a:latin typeface="Arial"/>
                          <a:ea typeface="+mn-ea"/>
                          <a:cs typeface="Arial"/>
                        </a:rPr>
                        <a:t>115 (88)</a:t>
                      </a:r>
                      <a:endParaRPr lang="en-US" sz="1800" b="0" dirty="0">
                        <a:solidFill>
                          <a:schemeClr val="tx1"/>
                        </a:solidFill>
                        <a:latin typeface="Arial"/>
                        <a:cs typeface="Arial"/>
                      </a:endParaRPr>
                    </a:p>
                  </a:txBody>
                  <a:tcPr marL="182880" marR="182880"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800" b="0" kern="1200" dirty="0">
                          <a:solidFill>
                            <a:schemeClr val="tx1"/>
                          </a:solidFill>
                          <a:effectLst/>
                          <a:latin typeface="Arial"/>
                          <a:ea typeface="+mn-ea"/>
                          <a:cs typeface="Arial"/>
                        </a:rPr>
                        <a:t>122 (92)</a:t>
                      </a:r>
                      <a:endParaRPr lang="en-US" sz="1800" b="0" dirty="0">
                        <a:solidFill>
                          <a:schemeClr val="tx1"/>
                        </a:solidFill>
                        <a:latin typeface="Arial"/>
                        <a:cs typeface="Arial"/>
                      </a:endParaRPr>
                    </a:p>
                  </a:txBody>
                  <a:tcPr marL="182880" marR="182880" anchor="ctr" horzOverflow="overflow">
                    <a:lnL w="127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3E3"/>
                    </a:solidFill>
                  </a:tcPr>
                </a:tc>
                <a:extLst>
                  <a:ext uri="{0D108BD9-81ED-4DB2-BD59-A6C34878D82A}">
                    <a16:rowId xmlns:a16="http://schemas.microsoft.com/office/drawing/2014/main" val="10002"/>
                  </a:ext>
                </a:extLst>
              </a:tr>
              <a:tr h="38294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800" b="0" i="0" u="none" strike="noStrike" cap="none" normalizeH="0" baseline="0" dirty="0">
                          <a:ln>
                            <a:noFill/>
                          </a:ln>
                          <a:solidFill>
                            <a:schemeClr val="tx1"/>
                          </a:solidFill>
                          <a:effectLst/>
                          <a:latin typeface="Arial"/>
                          <a:ea typeface="ＭＳ Ｐゴシック" pitchFamily="-106" charset="-128"/>
                          <a:cs typeface="Arial"/>
                        </a:rPr>
                        <a:t>White, n (%)</a:t>
                      </a:r>
                    </a:p>
                  </a:txBody>
                  <a:tcPr marL="182880" marR="182880" anchor="ctr" horzOverflow="overflow">
                    <a:lnL w="12700"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lnSpc>
                          <a:spcPct val="80000"/>
                        </a:lnSpc>
                        <a:spcBef>
                          <a:spcPct val="67000"/>
                        </a:spcBef>
                        <a:buFont typeface="Symbol" charset="0"/>
                        <a:buNone/>
                        <a:defRPr/>
                      </a:pPr>
                      <a:r>
                        <a:rPr lang="en-US" sz="1800" b="0" dirty="0">
                          <a:solidFill>
                            <a:schemeClr val="tx1"/>
                          </a:solidFill>
                          <a:latin typeface="Arial"/>
                          <a:cs typeface="Arial"/>
                        </a:rPr>
                        <a:t>118 (90)</a:t>
                      </a:r>
                    </a:p>
                  </a:txBody>
                  <a:tcPr marL="182880" marR="182880"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lnSpc>
                          <a:spcPct val="80000"/>
                        </a:lnSpc>
                        <a:spcBef>
                          <a:spcPct val="67000"/>
                        </a:spcBef>
                        <a:buFont typeface="Symbol" charset="0"/>
                        <a:buNone/>
                        <a:defRPr/>
                      </a:pPr>
                      <a:r>
                        <a:rPr lang="en-US" sz="1800" b="0" dirty="0">
                          <a:solidFill>
                            <a:schemeClr val="tx1"/>
                          </a:solidFill>
                          <a:latin typeface="Arial"/>
                          <a:cs typeface="Arial"/>
                        </a:rPr>
                        <a:t>118 (89)</a:t>
                      </a:r>
                    </a:p>
                  </a:txBody>
                  <a:tcPr marL="182880" marR="182880" anchor="ctr" horzOverflow="overflow">
                    <a:lnL w="127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E3EE"/>
                    </a:solidFill>
                  </a:tcPr>
                </a:tc>
                <a:extLst>
                  <a:ext uri="{0D108BD9-81ED-4DB2-BD59-A6C34878D82A}">
                    <a16:rowId xmlns:a16="http://schemas.microsoft.com/office/drawing/2014/main" val="10003"/>
                  </a:ext>
                </a:extLst>
              </a:tr>
              <a:tr h="38294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800" b="0" i="0" u="none" strike="noStrike" cap="none" normalizeH="0" baseline="0" dirty="0">
                          <a:ln>
                            <a:noFill/>
                          </a:ln>
                          <a:solidFill>
                            <a:schemeClr val="tx1"/>
                          </a:solidFill>
                          <a:effectLst/>
                          <a:latin typeface="Arial"/>
                          <a:ea typeface="ＭＳ Ｐゴシック" pitchFamily="-106" charset="-128"/>
                          <a:cs typeface="Arial"/>
                        </a:rPr>
                        <a:t>MSM, n (%)</a:t>
                      </a:r>
                    </a:p>
                  </a:txBody>
                  <a:tcPr marL="182880" marR="182880" anchor="ctr" horzOverflow="overflow">
                    <a:lnL w="12700"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800" b="0" dirty="0">
                          <a:solidFill>
                            <a:schemeClr val="tx1"/>
                          </a:solidFill>
                          <a:latin typeface="Arial"/>
                          <a:cs typeface="Arial"/>
                        </a:rPr>
                        <a:t>90 (69)</a:t>
                      </a:r>
                    </a:p>
                  </a:txBody>
                  <a:tcPr marL="182880" marR="182880"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800" b="0" dirty="0">
                          <a:solidFill>
                            <a:schemeClr val="tx1"/>
                          </a:solidFill>
                          <a:latin typeface="Arial"/>
                          <a:cs typeface="Arial"/>
                        </a:rPr>
                        <a:t>92 (70)</a:t>
                      </a:r>
                    </a:p>
                  </a:txBody>
                  <a:tcPr marL="182880" marR="182880" anchor="ctr" horzOverflow="overflow">
                    <a:lnL w="127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3E3"/>
                    </a:solidFill>
                  </a:tcPr>
                </a:tc>
                <a:extLst>
                  <a:ext uri="{0D108BD9-81ED-4DB2-BD59-A6C34878D82A}">
                    <a16:rowId xmlns:a16="http://schemas.microsoft.com/office/drawing/2014/main" val="10004"/>
                  </a:ext>
                </a:extLst>
              </a:tr>
              <a:tr h="38294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lang="en-US" sz="1800" kern="1200" dirty="0">
                          <a:solidFill>
                            <a:schemeClr val="tx1"/>
                          </a:solidFill>
                          <a:effectLst/>
                          <a:latin typeface="+mn-lt"/>
                          <a:ea typeface="+mn-ea"/>
                          <a:cs typeface="Arial"/>
                        </a:rPr>
                        <a:t>eGFR, median (IQR), mL/min</a:t>
                      </a:r>
                      <a:endParaRPr kumimoji="0" lang="en-US" sz="1800" b="0" i="0" u="none" strike="noStrike" cap="none" normalizeH="0" baseline="0" dirty="0">
                        <a:ln>
                          <a:noFill/>
                        </a:ln>
                        <a:solidFill>
                          <a:schemeClr val="tx1"/>
                        </a:solidFill>
                        <a:effectLst/>
                        <a:latin typeface="Arial"/>
                        <a:ea typeface="ＭＳ Ｐゴシック" pitchFamily="-106" charset="-128"/>
                        <a:cs typeface="Arial"/>
                      </a:endParaRPr>
                    </a:p>
                  </a:txBody>
                  <a:tcPr marL="182880" marR="182880" anchor="ctr" horzOverflow="overflow">
                    <a:lnL w="12700"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lnSpc>
                          <a:spcPct val="80000"/>
                        </a:lnSpc>
                        <a:spcBef>
                          <a:spcPct val="67000"/>
                        </a:spcBef>
                        <a:buFont typeface="Symbol" charset="0"/>
                        <a:buNone/>
                        <a:defRPr/>
                      </a:pPr>
                      <a:r>
                        <a:rPr lang="en-US" sz="1800" b="0" kern="1200" dirty="0">
                          <a:solidFill>
                            <a:schemeClr val="tx1"/>
                          </a:solidFill>
                          <a:effectLst/>
                          <a:latin typeface="Arial"/>
                          <a:ea typeface="+mn-ea"/>
                          <a:cs typeface="Arial"/>
                        </a:rPr>
                        <a:t>92 (70-104)</a:t>
                      </a:r>
                      <a:endParaRPr lang="en-US" sz="1800" b="0" dirty="0">
                        <a:solidFill>
                          <a:schemeClr val="tx1"/>
                        </a:solidFill>
                        <a:latin typeface="Arial"/>
                        <a:cs typeface="Arial"/>
                      </a:endParaRPr>
                    </a:p>
                  </a:txBody>
                  <a:tcPr marL="182880" marR="182880"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lnSpc>
                          <a:spcPct val="80000"/>
                        </a:lnSpc>
                        <a:spcBef>
                          <a:spcPct val="67000"/>
                        </a:spcBef>
                        <a:buFont typeface="Symbol" charset="0"/>
                        <a:buNone/>
                        <a:defRPr/>
                      </a:pPr>
                      <a:r>
                        <a:rPr lang="en-US" sz="1800" b="0" kern="1200" dirty="0">
                          <a:solidFill>
                            <a:schemeClr val="tx1"/>
                          </a:solidFill>
                          <a:effectLst/>
                          <a:latin typeface="Arial"/>
                          <a:ea typeface="+mn-ea"/>
                          <a:cs typeface="Arial"/>
                        </a:rPr>
                        <a:t>92 (81-106)</a:t>
                      </a:r>
                      <a:endParaRPr lang="en-US" sz="1800" b="0" dirty="0">
                        <a:solidFill>
                          <a:schemeClr val="tx1"/>
                        </a:solidFill>
                        <a:latin typeface="Arial"/>
                        <a:cs typeface="Arial"/>
                      </a:endParaRPr>
                    </a:p>
                  </a:txBody>
                  <a:tcPr marL="182880" marR="182880" anchor="ctr" horzOverflow="overflow">
                    <a:lnL w="127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E3EE"/>
                    </a:solidFill>
                  </a:tcPr>
                </a:tc>
                <a:extLst>
                  <a:ext uri="{0D108BD9-81ED-4DB2-BD59-A6C34878D82A}">
                    <a16:rowId xmlns:a16="http://schemas.microsoft.com/office/drawing/2014/main" val="10005"/>
                  </a:ext>
                </a:extLst>
              </a:tr>
              <a:tr h="38294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800" kern="1200" dirty="0">
                          <a:solidFill>
                            <a:schemeClr val="tx1"/>
                          </a:solidFill>
                          <a:effectLst/>
                          <a:latin typeface="Arial"/>
                          <a:ea typeface="+mn-ea"/>
                          <a:cs typeface="Arial"/>
                        </a:rPr>
                        <a:t>Baseline CD4, median (IQR)</a:t>
                      </a:r>
                      <a:endParaRPr kumimoji="0" lang="en-US" sz="1800" b="0" i="0" u="none" strike="noStrike" cap="none" normalizeH="0" baseline="0" dirty="0">
                        <a:ln>
                          <a:noFill/>
                        </a:ln>
                        <a:solidFill>
                          <a:schemeClr val="tx1"/>
                        </a:solidFill>
                        <a:effectLst/>
                        <a:latin typeface="Arial"/>
                        <a:ea typeface="ＭＳ Ｐゴシック" pitchFamily="-106" charset="-128"/>
                        <a:cs typeface="Arial"/>
                      </a:endParaRPr>
                    </a:p>
                  </a:txBody>
                  <a:tcPr marL="182880" marR="182880" anchor="ctr" horzOverflow="overflow">
                    <a:lnL w="12700"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800" b="0" kern="1200" dirty="0">
                          <a:solidFill>
                            <a:schemeClr val="tx1"/>
                          </a:solidFill>
                          <a:effectLst/>
                          <a:latin typeface="Arial"/>
                          <a:ea typeface="+mn-ea"/>
                          <a:cs typeface="Arial"/>
                        </a:rPr>
                        <a:t>609 (401-818)</a:t>
                      </a:r>
                      <a:endParaRPr lang="en-US" sz="1800" b="0" dirty="0">
                        <a:solidFill>
                          <a:schemeClr val="tx1"/>
                        </a:solidFill>
                        <a:latin typeface="Arial"/>
                        <a:cs typeface="Arial"/>
                      </a:endParaRPr>
                    </a:p>
                  </a:txBody>
                  <a:tcPr marL="182880" marR="182880"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800" b="0" kern="1200" dirty="0">
                          <a:solidFill>
                            <a:schemeClr val="tx1"/>
                          </a:solidFill>
                          <a:effectLst/>
                          <a:latin typeface="Arial"/>
                          <a:ea typeface="+mn-ea"/>
                          <a:cs typeface="Arial"/>
                        </a:rPr>
                        <a:t>585 (453-823)</a:t>
                      </a:r>
                      <a:endParaRPr lang="en-US" sz="1800" b="0" dirty="0">
                        <a:solidFill>
                          <a:schemeClr val="tx1"/>
                        </a:solidFill>
                        <a:latin typeface="Arial"/>
                        <a:cs typeface="Arial"/>
                      </a:endParaRPr>
                    </a:p>
                  </a:txBody>
                  <a:tcPr marL="182880" marR="182880" anchor="ctr" horzOverflow="overflow">
                    <a:lnL w="127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3E3"/>
                    </a:solidFill>
                  </a:tcPr>
                </a:tc>
                <a:extLst>
                  <a:ext uri="{0D108BD9-81ED-4DB2-BD59-A6C34878D82A}">
                    <a16:rowId xmlns:a16="http://schemas.microsoft.com/office/drawing/2014/main" val="10006"/>
                  </a:ext>
                </a:extLst>
              </a:tr>
              <a:tr h="38294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800" b="0" i="0" u="none" strike="noStrike" cap="none" normalizeH="0" baseline="0" dirty="0">
                          <a:ln>
                            <a:noFill/>
                          </a:ln>
                          <a:solidFill>
                            <a:schemeClr val="tx1"/>
                          </a:solidFill>
                          <a:effectLst/>
                          <a:latin typeface="Arial"/>
                          <a:ea typeface="ＭＳ Ｐゴシック" pitchFamily="-106" charset="-128"/>
                          <a:cs typeface="Arial"/>
                        </a:rPr>
                        <a:t>NRTIs at baseline, n (%)</a:t>
                      </a:r>
                    </a:p>
                  </a:txBody>
                  <a:tcPr marL="182880" marR="182880" anchor="ctr" horzOverflow="overflow">
                    <a:lnL w="12700"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lnSpc>
                          <a:spcPct val="80000"/>
                        </a:lnSpc>
                        <a:spcBef>
                          <a:spcPct val="67000"/>
                        </a:spcBef>
                        <a:buFont typeface="Symbol" charset="0"/>
                        <a:buNone/>
                        <a:defRPr/>
                      </a:pPr>
                      <a:endParaRPr lang="en-US" sz="1800" b="0" dirty="0">
                        <a:solidFill>
                          <a:schemeClr val="tx1"/>
                        </a:solidFill>
                        <a:latin typeface="Arial"/>
                        <a:cs typeface="Arial"/>
                      </a:endParaRPr>
                    </a:p>
                  </a:txBody>
                  <a:tcPr marL="182880" marR="182880"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lnSpc>
                          <a:spcPct val="80000"/>
                        </a:lnSpc>
                        <a:spcBef>
                          <a:spcPct val="67000"/>
                        </a:spcBef>
                        <a:buFont typeface="Symbol" charset="0"/>
                        <a:buNone/>
                        <a:defRPr/>
                      </a:pPr>
                      <a:endParaRPr lang="en-US" sz="1800" b="0" dirty="0">
                        <a:solidFill>
                          <a:schemeClr val="tx1"/>
                        </a:solidFill>
                        <a:latin typeface="Arial"/>
                        <a:cs typeface="Arial"/>
                      </a:endParaRPr>
                    </a:p>
                  </a:txBody>
                  <a:tcPr marL="182880" marR="182880" anchor="ctr" horzOverflow="overflow">
                    <a:lnL w="127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E3EE"/>
                    </a:solidFill>
                  </a:tcPr>
                </a:tc>
                <a:extLst>
                  <a:ext uri="{0D108BD9-81ED-4DB2-BD59-A6C34878D82A}">
                    <a16:rowId xmlns:a16="http://schemas.microsoft.com/office/drawing/2014/main" val="956047866"/>
                  </a:ext>
                </a:extLst>
              </a:tr>
              <a:tr h="382943">
                <a:tc>
                  <a:txBody>
                    <a:bodyPr/>
                    <a:lstStyle/>
                    <a:p>
                      <a:pPr marL="18288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800" b="0" i="0" u="none" strike="noStrike" cap="none" normalizeH="0" baseline="0" dirty="0">
                          <a:ln>
                            <a:noFill/>
                          </a:ln>
                          <a:solidFill>
                            <a:schemeClr val="tx1"/>
                          </a:solidFill>
                          <a:effectLst/>
                          <a:latin typeface="Arial"/>
                          <a:ea typeface="ＭＳ Ｐゴシック" pitchFamily="-106" charset="-128"/>
                          <a:cs typeface="Arial"/>
                        </a:rPr>
                        <a:t>Tenofovir-DF-emtricitabine</a:t>
                      </a:r>
                    </a:p>
                  </a:txBody>
                  <a:tcPr marL="182880" marR="182880" anchor="ctr" horzOverflow="overflow">
                    <a:lnL w="12700"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800" b="0" dirty="0">
                          <a:solidFill>
                            <a:schemeClr val="tx1"/>
                          </a:solidFill>
                          <a:latin typeface="Arial"/>
                          <a:cs typeface="Arial"/>
                        </a:rPr>
                        <a:t>110 (84)</a:t>
                      </a:r>
                    </a:p>
                  </a:txBody>
                  <a:tcPr marL="182880" marR="182880"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800" b="0" dirty="0">
                          <a:solidFill>
                            <a:schemeClr val="tx1"/>
                          </a:solidFill>
                          <a:latin typeface="Arial"/>
                          <a:cs typeface="Arial"/>
                        </a:rPr>
                        <a:t>94 (71)</a:t>
                      </a:r>
                    </a:p>
                  </a:txBody>
                  <a:tcPr marL="182880" marR="182880" anchor="ctr" horzOverflow="overflow">
                    <a:lnL w="127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3E3E3"/>
                    </a:solidFill>
                  </a:tcPr>
                </a:tc>
                <a:extLst>
                  <a:ext uri="{0D108BD9-81ED-4DB2-BD59-A6C34878D82A}">
                    <a16:rowId xmlns:a16="http://schemas.microsoft.com/office/drawing/2014/main" val="10009"/>
                  </a:ext>
                </a:extLst>
              </a:tr>
              <a:tr h="382943">
                <a:tc>
                  <a:txBody>
                    <a:bodyPr/>
                    <a:lstStyle/>
                    <a:p>
                      <a:pPr marL="18288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800" b="0" i="0" u="none" strike="noStrike" cap="none" normalizeH="0" baseline="0" dirty="0">
                          <a:ln>
                            <a:noFill/>
                          </a:ln>
                          <a:solidFill>
                            <a:schemeClr val="tx1"/>
                          </a:solidFill>
                          <a:effectLst/>
                          <a:latin typeface="+mn-lt"/>
                          <a:ea typeface="ＭＳ Ｐゴシック" pitchFamily="-106" charset="-128"/>
                          <a:cs typeface="Arial"/>
                        </a:rPr>
                        <a:t>Tenofovir-alafenamide-emtricitabine</a:t>
                      </a:r>
                    </a:p>
                  </a:txBody>
                  <a:tcPr marL="182880" marR="182880" anchor="ctr" horzOverflow="overflow">
                    <a:lnL w="12700"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lnSpc>
                          <a:spcPct val="80000"/>
                        </a:lnSpc>
                        <a:spcBef>
                          <a:spcPct val="67000"/>
                        </a:spcBef>
                        <a:buFont typeface="Symbol" charset="0"/>
                        <a:buNone/>
                        <a:defRPr/>
                      </a:pPr>
                      <a:r>
                        <a:rPr lang="en-US" sz="1800" b="0" dirty="0">
                          <a:solidFill>
                            <a:schemeClr val="tx1"/>
                          </a:solidFill>
                          <a:latin typeface="Arial"/>
                          <a:cs typeface="Arial"/>
                        </a:rPr>
                        <a:t>11 (8)</a:t>
                      </a:r>
                    </a:p>
                  </a:txBody>
                  <a:tcPr marL="182880" marR="182880"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E3EE"/>
                    </a:solidFill>
                  </a:tcPr>
                </a:tc>
                <a:tc>
                  <a:txBody>
                    <a:bodyPr/>
                    <a:lstStyle/>
                    <a:p>
                      <a:pPr algn="ctr">
                        <a:lnSpc>
                          <a:spcPct val="80000"/>
                        </a:lnSpc>
                        <a:spcBef>
                          <a:spcPct val="67000"/>
                        </a:spcBef>
                        <a:buFont typeface="Symbol" charset="0"/>
                        <a:buNone/>
                        <a:defRPr/>
                      </a:pPr>
                      <a:r>
                        <a:rPr lang="en-US" sz="1800" b="0" dirty="0">
                          <a:solidFill>
                            <a:schemeClr val="tx1"/>
                          </a:solidFill>
                          <a:latin typeface="Arial"/>
                          <a:cs typeface="Arial"/>
                        </a:rPr>
                        <a:t>13 (10)</a:t>
                      </a:r>
                    </a:p>
                  </a:txBody>
                  <a:tcPr marL="182880" marR="182880" anchor="ctr" horzOverflow="overflow">
                    <a:lnL w="127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E3EE"/>
                    </a:solidFill>
                  </a:tcPr>
                </a:tc>
                <a:extLst>
                  <a:ext uri="{0D108BD9-81ED-4DB2-BD59-A6C34878D82A}">
                    <a16:rowId xmlns:a16="http://schemas.microsoft.com/office/drawing/2014/main" val="10010"/>
                  </a:ext>
                </a:extLst>
              </a:tr>
              <a:tr h="382943">
                <a:tc>
                  <a:txBody>
                    <a:bodyPr/>
                    <a:lstStyle/>
                    <a:p>
                      <a:pPr marL="18288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800" b="0" i="0" u="none" strike="noStrike" cap="none" normalizeH="0" baseline="0" dirty="0">
                          <a:ln>
                            <a:noFill/>
                          </a:ln>
                          <a:solidFill>
                            <a:schemeClr val="tx1"/>
                          </a:solidFill>
                          <a:effectLst/>
                          <a:latin typeface="Arial"/>
                          <a:ea typeface="ＭＳ Ｐゴシック" pitchFamily="-106" charset="-128"/>
                          <a:cs typeface="Arial"/>
                        </a:rPr>
                        <a:t>Abacavir-lamivudine</a:t>
                      </a:r>
                    </a:p>
                  </a:txBody>
                  <a:tcPr marL="182880" marR="182880" anchor="ctr" horzOverflow="overflow">
                    <a:lnL w="12700" cap="flat" cmpd="sng" algn="ctr">
                      <a:solidFill>
                        <a:schemeClr val="bg1">
                          <a:lumMod val="75000"/>
                        </a:schemeClr>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800" b="0" dirty="0">
                          <a:solidFill>
                            <a:schemeClr val="tx1"/>
                          </a:solidFill>
                          <a:latin typeface="Arial"/>
                          <a:cs typeface="Arial"/>
                        </a:rPr>
                        <a:t>9 (7)</a:t>
                      </a:r>
                    </a:p>
                  </a:txBody>
                  <a:tcPr marL="182880" marR="182880" anchor="ct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3E3E3"/>
                    </a:solidFill>
                  </a:tcPr>
                </a:tc>
                <a:tc>
                  <a:txBody>
                    <a:bodyPr/>
                    <a:lstStyle/>
                    <a:p>
                      <a:pPr algn="ctr">
                        <a:lnSpc>
                          <a:spcPct val="80000"/>
                        </a:lnSpc>
                        <a:spcBef>
                          <a:spcPct val="67000"/>
                        </a:spcBef>
                        <a:buFont typeface="Symbol" charset="0"/>
                        <a:buNone/>
                        <a:defRPr/>
                      </a:pPr>
                      <a:r>
                        <a:rPr lang="en-US" sz="1800" b="0" dirty="0">
                          <a:solidFill>
                            <a:schemeClr val="tx1"/>
                          </a:solidFill>
                          <a:latin typeface="Arial"/>
                          <a:cs typeface="Arial"/>
                        </a:rPr>
                        <a:t>23 (17)</a:t>
                      </a:r>
                    </a:p>
                  </a:txBody>
                  <a:tcPr marL="182880" marR="182880" anchor="ctr" horzOverflow="overflow">
                    <a:lnL w="127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3E3E3"/>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38273141"/>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4C0C3FF-19A5-F04E-A834-2968455FA3AC}"/>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lang="en-US" altLang="en-US" sz="2300" dirty="0">
                <a:latin typeface="Arial" panose="020B0604020202020204" pitchFamily="34" charset="0"/>
                <a:cs typeface="Arial" panose="020B0604020202020204" pitchFamily="34" charset="0"/>
              </a:rPr>
              <a:t>Switch to Boosted DRV + DTG vs Continue Boosted DRV + 2 NRTI’s</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DUALIS: Results</a:t>
            </a:r>
          </a:p>
        </p:txBody>
      </p:sp>
      <p:sp>
        <p:nvSpPr>
          <p:cNvPr id="30722" name="Content Placeholder 5">
            <a:extLst>
              <a:ext uri="{FF2B5EF4-FFF2-40B4-BE49-F238E27FC236}">
                <a16:creationId xmlns:a16="http://schemas.microsoft.com/office/drawing/2014/main" id="{B3E206DE-EA76-874A-BA7D-66754D7BCB59}"/>
              </a:ext>
            </a:extLst>
          </p:cNvPr>
          <p:cNvSpPr>
            <a:spLocks noGrp="1"/>
          </p:cNvSpPr>
          <p:nvPr>
            <p:ph type="body" sz="quarter" idx="1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Week 48 Virologic Response (Intention-to-Treat Analysis)</a:t>
            </a:r>
          </a:p>
        </p:txBody>
      </p:sp>
      <p:sp>
        <p:nvSpPr>
          <p:cNvPr id="30723" name="Text Placeholder 2">
            <a:extLst>
              <a:ext uri="{FF2B5EF4-FFF2-40B4-BE49-F238E27FC236}">
                <a16:creationId xmlns:a16="http://schemas.microsoft.com/office/drawing/2014/main" id="{477054CC-9E30-4445-AC18-A24C904686B8}"/>
              </a:ext>
            </a:extLst>
          </p:cNvPr>
          <p:cNvSpPr>
            <a:spLocks noGrp="1"/>
          </p:cNvSpPr>
          <p:nvPr>
            <p:ph type="body"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Spinner CD, et al. </a:t>
            </a:r>
            <a:r>
              <a:rPr lang="en-US" dirty="0"/>
              <a:t>Open Forum Infect Dis. 2020;7(9):ofaa356.</a:t>
            </a:r>
            <a:endParaRPr lang="en-US" altLang="en-US" dirty="0">
              <a:latin typeface="Arial" panose="020B0604020202020204" pitchFamily="34" charset="0"/>
              <a:cs typeface="Arial" panose="020B0604020202020204" pitchFamily="34" charset="0"/>
            </a:endParaRPr>
          </a:p>
        </p:txBody>
      </p:sp>
      <p:graphicFrame>
        <p:nvGraphicFramePr>
          <p:cNvPr id="2" name="Chart 10">
            <a:extLst>
              <a:ext uri="{FF2B5EF4-FFF2-40B4-BE49-F238E27FC236}">
                <a16:creationId xmlns:a16="http://schemas.microsoft.com/office/drawing/2014/main" id="{53FC6E23-68C3-D148-8C98-750E981D0FD6}"/>
              </a:ext>
            </a:extLst>
          </p:cNvPr>
          <p:cNvGraphicFramePr>
            <a:graphicFrameLocks/>
          </p:cNvGraphicFramePr>
          <p:nvPr>
            <p:extLst/>
          </p:nvPr>
        </p:nvGraphicFramePr>
        <p:xfrm>
          <a:off x="457200" y="2009239"/>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0675485"/>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622113F0-DEBE-3249-95E6-C68588EB884B}"/>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lang="en-US" altLang="en-US" sz="2300" dirty="0">
                <a:latin typeface="Arial" panose="020B0604020202020204" pitchFamily="34" charset="0"/>
                <a:cs typeface="Arial" panose="020B0604020202020204" pitchFamily="34" charset="0"/>
              </a:rPr>
              <a:t>Switch to Boosted DRV + DTG vs Continue Boosted DRV + 2 NRTI’s</a:t>
            </a:r>
            <a:br>
              <a:rPr lang="en-US" altLang="en-US"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DUALIS: Results</a:t>
            </a:r>
          </a:p>
        </p:txBody>
      </p:sp>
      <p:sp>
        <p:nvSpPr>
          <p:cNvPr id="34818" name="Content Placeholder 5">
            <a:extLst>
              <a:ext uri="{FF2B5EF4-FFF2-40B4-BE49-F238E27FC236}">
                <a16:creationId xmlns:a16="http://schemas.microsoft.com/office/drawing/2014/main" id="{E8ED0B88-25C7-9643-854E-9A83D8329415}"/>
              </a:ext>
            </a:extLst>
          </p:cNvPr>
          <p:cNvSpPr>
            <a:spLocks noGrp="1"/>
          </p:cNvSpPr>
          <p:nvPr>
            <p:ph type="body" sz="quarter" idx="1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Week 48 Changes in Serum Lipid Parameters</a:t>
            </a:r>
          </a:p>
        </p:txBody>
      </p:sp>
      <p:sp>
        <p:nvSpPr>
          <p:cNvPr id="34819" name="Text Placeholder 2">
            <a:extLst>
              <a:ext uri="{FF2B5EF4-FFF2-40B4-BE49-F238E27FC236}">
                <a16:creationId xmlns:a16="http://schemas.microsoft.com/office/drawing/2014/main" id="{8EDA9940-7880-4C46-A65A-3A95F9ECFA4D}"/>
              </a:ext>
            </a:extLst>
          </p:cNvPr>
          <p:cNvSpPr>
            <a:spLocks noGrp="1"/>
          </p:cNvSpPr>
          <p:nvPr>
            <p:ph type="body"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Spinner CD, et al. </a:t>
            </a:r>
            <a:r>
              <a:rPr lang="en-US" dirty="0"/>
              <a:t>Open Forum Infect Dis. 2020;7(9):ofaa356.</a:t>
            </a:r>
            <a:endParaRPr lang="en-US" altLang="en-US" dirty="0">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5EAFBAB2-10F4-8E42-87C8-50599F35A7FE}"/>
              </a:ext>
            </a:extLst>
          </p:cNvPr>
          <p:cNvGraphicFramePr>
            <a:graphicFrameLocks/>
          </p:cNvGraphicFramePr>
          <p:nvPr>
            <p:extLst>
              <p:ext uri="{D42A27DB-BD31-4B8C-83A1-F6EECF244321}">
                <p14:modId xmlns:p14="http://schemas.microsoft.com/office/powerpoint/2010/main" val="1489063012"/>
              </p:ext>
            </p:extLst>
          </p:nvPr>
        </p:nvGraphicFramePr>
        <p:xfrm>
          <a:off x="300037" y="1974669"/>
          <a:ext cx="8303933" cy="4197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9426238"/>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2300" dirty="0">
                <a:latin typeface="Arial" panose="020B0604020202020204" pitchFamily="34" charset="0"/>
                <a:cs typeface="Arial" panose="020B0604020202020204" pitchFamily="34" charset="0"/>
              </a:rPr>
              <a:t>Switch to Boosted DRV + DTG vs Continue Boosted DRV + 2 NRTI’s</a:t>
            </a:r>
            <a:br>
              <a:rPr lang="en-US" altLang="en-US" sz="24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DUALIS: Conclusions</a:t>
            </a:r>
            <a:endParaRPr lang="en-US" sz="2800" dirty="0"/>
          </a:p>
        </p:txBody>
      </p:sp>
      <p:sp>
        <p:nvSpPr>
          <p:cNvPr id="6" name="Content Placeholder 5"/>
          <p:cNvSpPr>
            <a:spLocks noGrp="1"/>
          </p:cNvSpPr>
          <p:nvPr>
            <p:ph type="body" sz="quarter" idx="14"/>
          </p:nvPr>
        </p:nvSpPr>
        <p:spPr/>
        <p:txBody>
          <a:bodyPr/>
          <a:lstStyle/>
          <a:p>
            <a:pPr>
              <a:spcBef>
                <a:spcPct val="0"/>
              </a:spcBef>
            </a:pPr>
            <a:r>
              <a:rPr lang="en-US" altLang="en-US" dirty="0">
                <a:latin typeface="Arial" panose="020B0604020202020204" pitchFamily="34" charset="0"/>
                <a:cs typeface="Arial" panose="020B0604020202020204" pitchFamily="34" charset="0"/>
              </a:rPr>
              <a:t>Source: Spinner CD, et al. </a:t>
            </a:r>
            <a:r>
              <a:rPr lang="en-US" dirty="0"/>
              <a:t>Open Forum Infect Dis. 2020;7(9):ofaa356.</a:t>
            </a:r>
            <a:endParaRPr lang="en-US" altLang="en-US"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6679621"/>
              </p:ext>
            </p:extLst>
          </p:nvPr>
        </p:nvGraphicFramePr>
        <p:xfrm>
          <a:off x="0" y="2451100"/>
          <a:ext cx="9144000" cy="260680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600"/>
                        </a:lnSpc>
                        <a:spcBef>
                          <a:spcPts val="0"/>
                        </a:spcBef>
                        <a:spcAft>
                          <a:spcPts val="0"/>
                        </a:spcAft>
                        <a:buClrTx/>
                        <a:buSzTx/>
                        <a:buFontTx/>
                        <a:buNone/>
                        <a:tabLst/>
                        <a:defRPr/>
                      </a:pPr>
                      <a:r>
                        <a:rPr lang="en-US" sz="2400" b="1" i="0" dirty="0">
                          <a:solidFill>
                            <a:srgbClr val="800000"/>
                          </a:solidFill>
                          <a:latin typeface="Arial" panose="020B0604020202020204" pitchFamily="34" charset="0"/>
                          <a:cs typeface="Arial" panose="020B0604020202020204" pitchFamily="34" charset="0"/>
                        </a:rPr>
                        <a:t>Conclusions</a:t>
                      </a:r>
                      <a:r>
                        <a:rPr lang="en-US" sz="2400" b="0" i="0" dirty="0">
                          <a:solidFill>
                            <a:schemeClr val="tx1"/>
                          </a:solidFill>
                          <a:latin typeface="Arial" panose="020B0604020202020204" pitchFamily="34" charset="0"/>
                          <a:cs typeface="Arial" panose="020B0604020202020204" pitchFamily="34" charset="0"/>
                        </a:rPr>
                        <a:t>: “</a:t>
                      </a:r>
                      <a:r>
                        <a:rPr lang="en-US" sz="2400" b="0" i="0" kern="1200" dirty="0">
                          <a:solidFill>
                            <a:schemeClr val="tx1"/>
                          </a:solidFill>
                          <a:effectLst/>
                          <a:latin typeface="Arial" panose="020B0604020202020204" pitchFamily="34" charset="0"/>
                          <a:ea typeface="+mn-ea"/>
                          <a:cs typeface="Arial" panose="020B0604020202020204" pitchFamily="34" charset="0"/>
                        </a:rPr>
                        <a:t>Switching to dolutegravir plus boosted darunavir was noninferior to continuing 2 nucleoside reverse transcriptase inhibitors plus boosted darunavir in subjects already treated with 2 nucleoside reverse transcriptase inhibitors plus boosted darunavir</a:t>
                      </a:r>
                      <a:r>
                        <a:rPr lang="en-US" sz="2400" b="0" kern="1200" dirty="0">
                          <a:solidFill>
                            <a:schemeClr val="tx1"/>
                          </a:solidFill>
                          <a:effectLst/>
                          <a:latin typeface="Arial" panose="020B0604020202020204" pitchFamily="34" charset="0"/>
                          <a:ea typeface="+mn-ea"/>
                          <a:cs typeface="Arial" panose="020B0604020202020204" pitchFamily="34" charset="0"/>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96853962"/>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700" b="0" dirty="0"/>
              <a:t>Switch from Boosted PI to Dolutegravir</a:t>
            </a:r>
            <a:br>
              <a:rPr lang="en-US" sz="2700" b="0" dirty="0"/>
            </a:br>
            <a:r>
              <a:rPr lang="en-US" dirty="0"/>
              <a:t> NEAT 022</a:t>
            </a:r>
          </a:p>
        </p:txBody>
      </p:sp>
      <p:sp>
        <p:nvSpPr>
          <p:cNvPr id="2" name="Text Placeholder 1">
            <a:extLst>
              <a:ext uri="{FF2B5EF4-FFF2-40B4-BE49-F238E27FC236}">
                <a16:creationId xmlns:a16="http://schemas.microsoft.com/office/drawing/2014/main" id="{0947C4F3-1B7C-4E48-B413-092A473D7E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99354494"/>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153747" y="2865438"/>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2" name="Line 11"/>
          <p:cNvSpPr>
            <a:spLocks noChangeShapeType="1"/>
          </p:cNvSpPr>
          <p:nvPr/>
        </p:nvSpPr>
        <p:spPr bwMode="auto">
          <a:xfrm rot="20430663">
            <a:off x="5153747" y="3475038"/>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p:cNvSpPr>
            <a:spLocks noGrp="1"/>
          </p:cNvSpPr>
          <p:nvPr>
            <p:ph type="title"/>
          </p:nvPr>
        </p:nvSpPr>
        <p:spPr/>
        <p:txBody>
          <a:bodyPr>
            <a:normAutofit/>
          </a:bodyPr>
          <a:lstStyle/>
          <a:p>
            <a:r>
              <a:rPr lang="en-US" sz="2400" dirty="0">
                <a:ea typeface="ＭＳ Ｐゴシック" pitchFamily="31" charset="-128"/>
                <a:cs typeface="ＭＳ Ｐゴシック" pitchFamily="31" charset="-128"/>
              </a:rPr>
              <a:t>Switching from a Boosted PI to </a:t>
            </a:r>
            <a:r>
              <a:rPr lang="en-US" sz="2400" dirty="0" err="1">
                <a:ea typeface="ＭＳ Ｐゴシック" pitchFamily="31" charset="-128"/>
                <a:cs typeface="ＭＳ Ｐゴシック" pitchFamily="31" charset="-128"/>
              </a:rPr>
              <a:t>Dolutegravir</a:t>
            </a:r>
            <a:br>
              <a:rPr lang="en-US" sz="2400" dirty="0">
                <a:ea typeface="ＭＳ Ｐゴシック" pitchFamily="31" charset="-128"/>
                <a:cs typeface="ＭＳ Ｐゴシック" pitchFamily="31" charset="-128"/>
              </a:rPr>
            </a:br>
            <a:r>
              <a:rPr lang="en-US" sz="2800" dirty="0"/>
              <a:t>NEAT 022: Design</a:t>
            </a:r>
          </a:p>
        </p:txBody>
      </p:sp>
      <p:sp>
        <p:nvSpPr>
          <p:cNvPr id="6" name="Content Placeholder 5"/>
          <p:cNvSpPr>
            <a:spLocks noGrp="1"/>
          </p:cNvSpPr>
          <p:nvPr>
            <p:ph type="body" sz="quarter" idx="14"/>
          </p:nvPr>
        </p:nvSpPr>
        <p:spPr/>
        <p:txBody>
          <a:bodyPr/>
          <a:lstStyle/>
          <a:p>
            <a:r>
              <a:rPr lang="en-US" dirty="0"/>
              <a:t>Source:</a:t>
            </a:r>
            <a:r>
              <a:rPr lang="pt-BR" dirty="0">
                <a:latin typeface="Arial" pitchFamily="31" charset="0"/>
              </a:rPr>
              <a:t> </a:t>
            </a:r>
            <a:r>
              <a:rPr lang="pt-BR" dirty="0" err="1">
                <a:latin typeface="Arial" pitchFamily="31" charset="0"/>
              </a:rPr>
              <a:t>Gatell</a:t>
            </a:r>
            <a:r>
              <a:rPr lang="pt-BR" dirty="0">
                <a:latin typeface="Arial" pitchFamily="31" charset="0"/>
              </a:rPr>
              <a:t> JM, et </a:t>
            </a:r>
            <a:r>
              <a:rPr lang="en-US" dirty="0">
                <a:latin typeface="Arial" pitchFamily="31" charset="0"/>
              </a:rPr>
              <a:t>al. AIDS. 2017;31:2503-14.</a:t>
            </a:r>
          </a:p>
        </p:txBody>
      </p:sp>
      <p:sp>
        <p:nvSpPr>
          <p:cNvPr id="24" name="Rectangle 7"/>
          <p:cNvSpPr>
            <a:spLocks noChangeArrowheads="1"/>
          </p:cNvSpPr>
          <p:nvPr/>
        </p:nvSpPr>
        <p:spPr bwMode="ltGray">
          <a:xfrm>
            <a:off x="5665555" y="2156877"/>
            <a:ext cx="2945045" cy="1091179"/>
          </a:xfrm>
          <a:prstGeom prst="rect">
            <a:avLst/>
          </a:prstGeom>
          <a:solidFill>
            <a:schemeClr val="accent4">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800" i="1" dirty="0">
                <a:solidFill>
                  <a:srgbClr val="000000"/>
                </a:solidFill>
                <a:latin typeface="Arial"/>
                <a:cs typeface="Arial"/>
              </a:rPr>
              <a:t>Switch Regimen</a:t>
            </a:r>
          </a:p>
          <a:p>
            <a:pPr algn="ctr">
              <a:spcBef>
                <a:spcPts val="600"/>
              </a:spcBef>
            </a:pPr>
            <a:r>
              <a:rPr lang="en-US" sz="1800" b="1" dirty="0">
                <a:solidFill>
                  <a:srgbClr val="000000"/>
                </a:solidFill>
                <a:latin typeface="Arial"/>
                <a:cs typeface="Arial"/>
              </a:rPr>
              <a:t>Dolutegravir + 2 NRTI’s</a:t>
            </a:r>
          </a:p>
          <a:p>
            <a:pPr algn="ctr"/>
            <a:r>
              <a:rPr lang="en-US" sz="1400" dirty="0">
                <a:solidFill>
                  <a:srgbClr val="000000"/>
                </a:solidFill>
                <a:latin typeface="Arial"/>
                <a:cs typeface="Arial"/>
              </a:rPr>
              <a:t>(n = 205)</a:t>
            </a:r>
          </a:p>
        </p:txBody>
      </p:sp>
      <p:sp>
        <p:nvSpPr>
          <p:cNvPr id="33" name="Rectangle 7"/>
          <p:cNvSpPr>
            <a:spLocks noChangeArrowheads="1"/>
          </p:cNvSpPr>
          <p:nvPr/>
        </p:nvSpPr>
        <p:spPr bwMode="ltGray">
          <a:xfrm>
            <a:off x="5665555" y="3833277"/>
            <a:ext cx="2945045" cy="1091179"/>
          </a:xfrm>
          <a:prstGeom prst="rect">
            <a:avLst/>
          </a:prstGeom>
          <a:solidFill>
            <a:srgbClr val="DBE4E9"/>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r>
              <a:rPr lang="en-US" sz="1800" i="1" dirty="0">
                <a:solidFill>
                  <a:srgbClr val="000000"/>
                </a:solidFill>
                <a:latin typeface="Arial"/>
                <a:cs typeface="Arial"/>
              </a:rPr>
              <a:t>Maintenance Regimen</a:t>
            </a:r>
          </a:p>
          <a:p>
            <a:pPr algn="ctr">
              <a:spcBef>
                <a:spcPts val="600"/>
              </a:spcBef>
            </a:pPr>
            <a:r>
              <a:rPr lang="en-US" sz="1800" b="1" dirty="0">
                <a:solidFill>
                  <a:srgbClr val="000000"/>
                </a:solidFill>
                <a:latin typeface="Arial"/>
                <a:cs typeface="Arial"/>
              </a:rPr>
              <a:t>Boosted PI + 2 NRTI’s</a:t>
            </a:r>
          </a:p>
          <a:p>
            <a:pPr algn="ctr"/>
            <a:r>
              <a:rPr lang="en-US" sz="1400" dirty="0">
                <a:solidFill>
                  <a:srgbClr val="000000"/>
                </a:solidFill>
                <a:latin typeface="Arial"/>
                <a:cs typeface="Arial"/>
              </a:rPr>
              <a:t>(n = 210)</a:t>
            </a:r>
          </a:p>
        </p:txBody>
      </p:sp>
      <p:graphicFrame>
        <p:nvGraphicFramePr>
          <p:cNvPr id="10" name="Group 31"/>
          <p:cNvGraphicFramePr>
            <a:graphicFrameLocks noGrp="1"/>
          </p:cNvGraphicFramePr>
          <p:nvPr>
            <p:extLst>
              <p:ext uri="{D42A27DB-BD31-4B8C-83A1-F6EECF244321}">
                <p14:modId xmlns:p14="http://schemas.microsoft.com/office/powerpoint/2010/main" val="1576425126"/>
              </p:ext>
            </p:extLst>
          </p:nvPr>
        </p:nvGraphicFramePr>
        <p:xfrm>
          <a:off x="381000" y="1447800"/>
          <a:ext cx="4648200" cy="4114800"/>
        </p:xfrm>
        <a:graphic>
          <a:graphicData uri="http://schemas.openxmlformats.org/drawingml/2006/table">
            <a:tbl>
              <a:tblPr>
                <a:effectLst/>
              </a:tblPr>
              <a:tblGrid>
                <a:gridCol w="4648200">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2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a:t>
                      </a:r>
                    </a:p>
                  </a:txBody>
                  <a:tcPr marL="81280" marR="8128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632629">
                <a:tc>
                  <a:txBody>
                    <a:bodyPr/>
                    <a:lstStyle/>
                    <a:p>
                      <a:pPr marL="182880" marR="0" lvl="0" indent="-182880" algn="l" defTabSz="457200" rtl="0" eaLnBrk="1" fontAlgn="base" latinLnBrk="0" hangingPunct="1">
                        <a:lnSpc>
                          <a:spcPts val="22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a:t>
                      </a:r>
                      <a:r>
                        <a:rPr lang="en-US" sz="1600" u="none" baseline="0" dirty="0">
                          <a:solidFill>
                            <a:srgbClr val="000000"/>
                          </a:solidFill>
                          <a:latin typeface="Arial" pitchFamily="22" charset="0"/>
                          <a:cs typeface="+mn-cs"/>
                        </a:rPr>
                        <a:t>R</a:t>
                      </a:r>
                      <a:r>
                        <a:rPr lang="en-US" sz="1600" dirty="0">
                          <a:solidFill>
                            <a:srgbClr val="000000"/>
                          </a:solidFill>
                          <a:latin typeface="Arial" pitchFamily="22" charset="0"/>
                        </a:rPr>
                        <a:t>andomized,</a:t>
                      </a:r>
                      <a:r>
                        <a:rPr lang="en-US" sz="1600" baseline="0" dirty="0">
                          <a:solidFill>
                            <a:srgbClr val="000000"/>
                          </a:solidFill>
                          <a:latin typeface="Arial" pitchFamily="22" charset="0"/>
                        </a:rPr>
                        <a:t> </a:t>
                      </a:r>
                      <a:r>
                        <a:rPr lang="en-US" sz="1600" dirty="0">
                          <a:solidFill>
                            <a:srgbClr val="000000"/>
                          </a:solidFill>
                          <a:latin typeface="Arial" pitchFamily="22" charset="0"/>
                        </a:rPr>
                        <a:t>open-label, multicenter trial in Europe evaluating the impact of switching from a</a:t>
                      </a:r>
                      <a:r>
                        <a:rPr lang="en-US" sz="1600" baseline="0" dirty="0">
                          <a:solidFill>
                            <a:srgbClr val="000000"/>
                          </a:solidFill>
                          <a:latin typeface="Arial" pitchFamily="22" charset="0"/>
                        </a:rPr>
                        <a:t> boosted PI to dolutegravir in </a:t>
                      </a:r>
                      <a:r>
                        <a:rPr lang="en-US" sz="1600" baseline="0" dirty="0" err="1">
                          <a:solidFill>
                            <a:srgbClr val="000000"/>
                          </a:solidFill>
                          <a:latin typeface="Arial" pitchFamily="22" charset="0"/>
                        </a:rPr>
                        <a:t>virologically</a:t>
                      </a:r>
                      <a:r>
                        <a:rPr lang="en-US" sz="1600" baseline="0" dirty="0">
                          <a:solidFill>
                            <a:srgbClr val="000000"/>
                          </a:solidFill>
                          <a:latin typeface="Arial" pitchFamily="22" charset="0"/>
                        </a:rPr>
                        <a:t> suppressed persons with older age or elevated cardiovascular risk.</a:t>
                      </a:r>
                      <a:endParaRPr lang="en-US" sz="1600" u="sng" baseline="0" dirty="0">
                        <a:solidFill>
                          <a:srgbClr val="000000"/>
                        </a:solidFill>
                        <a:latin typeface="+mn-lt"/>
                        <a:cs typeface="Arial"/>
                      </a:endParaRPr>
                    </a:p>
                    <a:p>
                      <a:pPr marL="182880" marR="0" lvl="0" indent="-182880" algn="l" defTabSz="457200" rtl="0" eaLnBrk="1" fontAlgn="base" latinLnBrk="0" hangingPunct="1">
                        <a:lnSpc>
                          <a:spcPts val="22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u="none" dirty="0">
                          <a:solidFill>
                            <a:srgbClr val="000000"/>
                          </a:solidFill>
                          <a:latin typeface="Arial" pitchFamily="22" charset="0"/>
                        </a:rPr>
                        <a:t> </a:t>
                      </a:r>
                      <a:r>
                        <a:rPr lang="en-US" sz="1600" dirty="0">
                          <a:solidFill>
                            <a:srgbClr val="000000"/>
                          </a:solidFill>
                          <a:latin typeface="Arial" pitchFamily="22" charset="0"/>
                        </a:rPr>
                        <a:t>Age ≥</a:t>
                      </a:r>
                      <a:r>
                        <a:rPr lang="en-US" sz="1600" u="none" dirty="0">
                          <a:solidFill>
                            <a:srgbClr val="000000"/>
                          </a:solidFill>
                          <a:latin typeface="Arial" pitchFamily="22" charset="0"/>
                        </a:rPr>
                        <a:t>50 years or </a:t>
                      </a:r>
                      <a:r>
                        <a:rPr lang="en-US" sz="1600" dirty="0">
                          <a:solidFill>
                            <a:srgbClr val="000000"/>
                          </a:solidFill>
                          <a:latin typeface="Arial" pitchFamily="22" charset="0"/>
                        </a:rPr>
                        <a:t>Framingham 10-year</a:t>
                      </a:r>
                      <a:br>
                        <a:rPr lang="en-US" sz="1600" baseline="0" dirty="0">
                          <a:solidFill>
                            <a:srgbClr val="000000"/>
                          </a:solidFill>
                          <a:latin typeface="Arial" pitchFamily="22" charset="0"/>
                        </a:rPr>
                      </a:br>
                      <a:r>
                        <a:rPr lang="en-US" sz="1600" baseline="0" dirty="0">
                          <a:solidFill>
                            <a:srgbClr val="000000"/>
                          </a:solidFill>
                          <a:latin typeface="Arial" pitchFamily="22" charset="0"/>
                        </a:rPr>
                        <a:t>  estimated cardiovascular event </a:t>
                      </a:r>
                      <a:r>
                        <a:rPr lang="en-US" sz="1600" dirty="0">
                          <a:solidFill>
                            <a:srgbClr val="000000"/>
                          </a:solidFill>
                          <a:latin typeface="Arial" pitchFamily="22" charset="0"/>
                        </a:rPr>
                        <a:t>risk &gt;10%</a:t>
                      </a:r>
                      <a:br>
                        <a:rPr lang="en-US" sz="1600" baseline="0" dirty="0">
                          <a:solidFill>
                            <a:srgbClr val="000000"/>
                          </a:solidFill>
                          <a:latin typeface="Arial" pitchFamily="22" charset="0"/>
                        </a:rPr>
                      </a:br>
                      <a:r>
                        <a:rPr lang="en-US" sz="1600" baseline="0" dirty="0">
                          <a:solidFill>
                            <a:srgbClr val="000000"/>
                          </a:solidFill>
                          <a:latin typeface="Arial" pitchFamily="22" charset="0"/>
                        </a:rPr>
                        <a:t>- HIV RNA &lt;50 copies/mL for ≥24 weeks</a:t>
                      </a:r>
                      <a:br>
                        <a:rPr lang="en-US" sz="1600" baseline="0" dirty="0">
                          <a:solidFill>
                            <a:srgbClr val="000000"/>
                          </a:solidFill>
                          <a:latin typeface="Arial" pitchFamily="22" charset="0"/>
                        </a:rPr>
                      </a:br>
                      <a:r>
                        <a:rPr lang="en-US" sz="1600" baseline="0" dirty="0">
                          <a:solidFill>
                            <a:srgbClr val="000000"/>
                          </a:solidFill>
                          <a:latin typeface="Arial" pitchFamily="22" charset="0"/>
                        </a:rPr>
                        <a:t>- On 2 NRTI’s + boosted PI</a:t>
                      </a:r>
                      <a:br>
                        <a:rPr lang="en-US" sz="1600" baseline="0" dirty="0">
                          <a:solidFill>
                            <a:srgbClr val="000000"/>
                          </a:solidFill>
                          <a:latin typeface="Arial" pitchFamily="22" charset="0"/>
                        </a:rPr>
                      </a:br>
                      <a:r>
                        <a:rPr lang="en-US" sz="1600" baseline="0" dirty="0">
                          <a:solidFill>
                            <a:srgbClr val="000000"/>
                          </a:solidFill>
                          <a:latin typeface="Arial" pitchFamily="22" charset="0"/>
                        </a:rPr>
                        <a:t>- No prior virologic failure and </a:t>
                      </a:r>
                      <a:br>
                        <a:rPr lang="en-US" sz="1600" baseline="0" dirty="0">
                          <a:solidFill>
                            <a:srgbClr val="000000"/>
                          </a:solidFill>
                          <a:latin typeface="Arial" pitchFamily="22" charset="0"/>
                        </a:rPr>
                      </a:br>
                      <a:r>
                        <a:rPr lang="en-US" sz="1600" baseline="0" dirty="0">
                          <a:solidFill>
                            <a:srgbClr val="000000"/>
                          </a:solidFill>
                          <a:latin typeface="Arial" pitchFamily="22" charset="0"/>
                        </a:rPr>
                        <a:t>  no genotypic resistance mutations</a:t>
                      </a:r>
                      <a:endParaRPr lang="en-US" sz="1600" dirty="0">
                        <a:solidFill>
                          <a:srgbClr val="000000"/>
                        </a:solidFill>
                        <a:latin typeface="Arial" pitchFamily="22" charset="0"/>
                      </a:endParaRPr>
                    </a:p>
                  </a:txBody>
                  <a:tcPr marL="81280" marR="8128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4671701" y="5638800"/>
            <a:ext cx="3938899" cy="584775"/>
          </a:xfrm>
          <a:prstGeom prst="rect">
            <a:avLst/>
          </a:prstGeom>
          <a:solidFill>
            <a:schemeClr val="bg1">
              <a:lumMod val="95000"/>
            </a:schemeClr>
          </a:solidFill>
          <a:ln>
            <a:solidFill>
              <a:schemeClr val="tx1"/>
            </a:solidFill>
          </a:ln>
        </p:spPr>
        <p:txBody>
          <a:bodyPr wrap="none" rtlCol="0">
            <a:spAutoFit/>
          </a:bodyPr>
          <a:lstStyle/>
          <a:p>
            <a:r>
              <a:rPr lang="en-US" sz="1600" dirty="0">
                <a:latin typeface="Arial"/>
              </a:rPr>
              <a:t>48 weeks (primary endpoint), after which </a:t>
            </a:r>
          </a:p>
          <a:p>
            <a:r>
              <a:rPr lang="en-US" sz="1600" dirty="0">
                <a:latin typeface="Arial"/>
              </a:rPr>
              <a:t>all participants switch to DTG + 2 NRTI’s</a:t>
            </a:r>
          </a:p>
        </p:txBody>
      </p:sp>
      <p:cxnSp>
        <p:nvCxnSpPr>
          <p:cNvPr id="5" name="Straight Arrow Connector 4"/>
          <p:cNvCxnSpPr/>
          <p:nvPr/>
        </p:nvCxnSpPr>
        <p:spPr>
          <a:xfrm flipV="1">
            <a:off x="8610600" y="5036645"/>
            <a:ext cx="0" cy="551355"/>
          </a:xfrm>
          <a:prstGeom prst="straightConnector1">
            <a:avLst/>
          </a:prstGeom>
          <a:ln w="190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96209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22" charset="-128"/>
                <a:cs typeface="ＭＳ Ｐゴシック" pitchFamily="22" charset="-128"/>
              </a:rPr>
              <a:t>Dolutegravir versus Efavirenz in ARV-Naïve </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SPRING-1: Study Design</a:t>
            </a:r>
            <a:endParaRPr lang="en-US" sz="2800" dirty="0"/>
          </a:p>
        </p:txBody>
      </p:sp>
      <p:sp>
        <p:nvSpPr>
          <p:cNvPr id="6" name="Content Placeholder 5"/>
          <p:cNvSpPr>
            <a:spLocks noGrp="1"/>
          </p:cNvSpPr>
          <p:nvPr>
            <p:ph type="body" sz="quarter" idx="14"/>
          </p:nvPr>
        </p:nvSpPr>
        <p:spPr/>
        <p:txBody>
          <a:bodyPr/>
          <a:lstStyle/>
          <a:p>
            <a:r>
              <a:rPr lang="en-US" dirty="0"/>
              <a:t>Source: </a:t>
            </a:r>
            <a:r>
              <a:rPr lang="en-US" dirty="0">
                <a:latin typeface="Arial" pitchFamily="22" charset="0"/>
              </a:rPr>
              <a:t>van </a:t>
            </a:r>
            <a:r>
              <a:rPr lang="en-US" dirty="0" err="1">
                <a:latin typeface="Arial" pitchFamily="22" charset="0"/>
              </a:rPr>
              <a:t>Lunzen</a:t>
            </a:r>
            <a:r>
              <a:rPr lang="en-US" dirty="0">
                <a:latin typeface="Arial" pitchFamily="22" charset="0"/>
              </a:rPr>
              <a:t> J, et al. Lancet Infect Dis.</a:t>
            </a:r>
            <a:r>
              <a:rPr lang="en-US" dirty="0">
                <a:latin typeface="Arial" pitchFamily="31" charset="0"/>
              </a:rPr>
              <a:t> 2012;12:111-8.</a:t>
            </a:r>
            <a:endParaRPr lang="en-US" dirty="0">
              <a:latin typeface="Arial" pitchFamily="22" charset="0"/>
            </a:endParaRPr>
          </a:p>
        </p:txBody>
      </p:sp>
      <p:sp>
        <p:nvSpPr>
          <p:cNvPr id="24" name="Rectangle 7"/>
          <p:cNvSpPr>
            <a:spLocks noChangeArrowheads="1"/>
          </p:cNvSpPr>
          <p:nvPr/>
        </p:nvSpPr>
        <p:spPr bwMode="ltGray">
          <a:xfrm>
            <a:off x="5794063" y="1777914"/>
            <a:ext cx="2971800" cy="822960"/>
          </a:xfrm>
          <a:prstGeom prst="rect">
            <a:avLst/>
          </a:prstGeom>
          <a:solidFill>
            <a:schemeClr val="accent1">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40" tIns="45720" rIns="91440" bIns="45720" anchor="ctr">
            <a:prstTxWarp prst="textNoShape">
              <a:avLst/>
            </a:prstTxWarp>
          </a:bodyPr>
          <a:lstStyle/>
          <a:p>
            <a:pPr algn="ctr">
              <a:lnSpc>
                <a:spcPts val="1800"/>
              </a:lnSpc>
            </a:pPr>
            <a:r>
              <a:rPr lang="en-US" sz="1800" b="1" dirty="0">
                <a:solidFill>
                  <a:srgbClr val="000000"/>
                </a:solidFill>
                <a:latin typeface="Arial"/>
                <a:cs typeface="Arial"/>
              </a:rPr>
              <a:t>Dolutegravir 2 mg + </a:t>
            </a:r>
            <a:br>
              <a:rPr lang="en-US" sz="1800" b="1" dirty="0">
                <a:solidFill>
                  <a:srgbClr val="000000"/>
                </a:solidFill>
                <a:latin typeface="Arial"/>
                <a:cs typeface="Arial"/>
              </a:rPr>
            </a:br>
            <a:r>
              <a:rPr lang="en-US" sz="1800" b="1" dirty="0">
                <a:solidFill>
                  <a:srgbClr val="000000"/>
                </a:solidFill>
                <a:latin typeface="Arial"/>
                <a:cs typeface="Arial"/>
              </a:rPr>
              <a:t>2 NRTIs QD</a:t>
            </a:r>
            <a:br>
              <a:rPr lang="en-US" sz="1800" b="1" dirty="0">
                <a:solidFill>
                  <a:srgbClr val="000000"/>
                </a:solidFill>
                <a:latin typeface="Arial"/>
                <a:cs typeface="Arial"/>
              </a:rPr>
            </a:br>
            <a:r>
              <a:rPr lang="en-US" sz="1400" dirty="0">
                <a:solidFill>
                  <a:srgbClr val="000000"/>
                </a:solidFill>
                <a:latin typeface="Arial"/>
                <a:cs typeface="Arial"/>
              </a:rPr>
              <a:t>(n = 53)</a:t>
            </a:r>
          </a:p>
        </p:txBody>
      </p:sp>
      <p:sp>
        <p:nvSpPr>
          <p:cNvPr id="33" name="Rectangle 7"/>
          <p:cNvSpPr>
            <a:spLocks noChangeArrowheads="1"/>
          </p:cNvSpPr>
          <p:nvPr/>
        </p:nvSpPr>
        <p:spPr bwMode="ltGray">
          <a:xfrm>
            <a:off x="5794063" y="2728416"/>
            <a:ext cx="2971800" cy="822960"/>
          </a:xfrm>
          <a:prstGeom prst="rect">
            <a:avLst/>
          </a:prstGeom>
          <a:solidFill>
            <a:schemeClr val="accent4">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40" tIns="45720" rIns="91440" bIns="45720" anchor="ctr" anchorCtr="1">
            <a:prstTxWarp prst="textNoShape">
              <a:avLst/>
            </a:prstTxWarp>
          </a:bodyPr>
          <a:lstStyle/>
          <a:p>
            <a:pPr algn="ctr">
              <a:lnSpc>
                <a:spcPts val="1800"/>
              </a:lnSpc>
            </a:pPr>
            <a:r>
              <a:rPr lang="en-US" sz="1800" b="1" dirty="0">
                <a:solidFill>
                  <a:srgbClr val="000000"/>
                </a:solidFill>
                <a:latin typeface="Arial"/>
                <a:cs typeface="Arial"/>
              </a:rPr>
              <a:t>Dolutegravir 25 mg + </a:t>
            </a:r>
            <a:br>
              <a:rPr lang="en-US" sz="1800" b="1" dirty="0">
                <a:solidFill>
                  <a:srgbClr val="000000"/>
                </a:solidFill>
                <a:latin typeface="Arial"/>
                <a:cs typeface="Arial"/>
              </a:rPr>
            </a:br>
            <a:r>
              <a:rPr lang="en-US" sz="1800" b="1" dirty="0">
                <a:solidFill>
                  <a:srgbClr val="000000"/>
                </a:solidFill>
                <a:latin typeface="Arial"/>
                <a:cs typeface="Arial"/>
              </a:rPr>
              <a:t>2 NRTIs QD</a:t>
            </a:r>
            <a:br>
              <a:rPr lang="en-US" sz="1800" b="1" dirty="0">
                <a:solidFill>
                  <a:srgbClr val="000000"/>
                </a:solidFill>
                <a:latin typeface="Arial"/>
                <a:cs typeface="Arial"/>
              </a:rPr>
            </a:br>
            <a:r>
              <a:rPr lang="en-US" sz="1400" dirty="0">
                <a:solidFill>
                  <a:srgbClr val="000000"/>
                </a:solidFill>
                <a:latin typeface="Arial"/>
                <a:cs typeface="Arial"/>
              </a:rPr>
              <a:t>(n = 51)</a:t>
            </a:r>
          </a:p>
        </p:txBody>
      </p:sp>
      <p:sp>
        <p:nvSpPr>
          <p:cNvPr id="3" name="TextBox 2"/>
          <p:cNvSpPr txBox="1">
            <a:spLocks/>
          </p:cNvSpPr>
          <p:nvPr/>
        </p:nvSpPr>
        <p:spPr>
          <a:xfrm>
            <a:off x="5825220" y="3678918"/>
            <a:ext cx="2971800" cy="822960"/>
          </a:xfrm>
          <a:prstGeom prst="rect">
            <a:avLst/>
          </a:prstGeom>
          <a:solidFill>
            <a:srgbClr val="C4D6CF"/>
          </a:solidFill>
          <a:ln w="19050">
            <a:solidFill>
              <a:schemeClr val="tx1"/>
            </a:solidFill>
          </a:ln>
          <a:effectLst/>
        </p:spPr>
        <p:txBody>
          <a:bodyPr wrap="square" lIns="91440" tIns="45720" rIns="91440" bIns="45720" rtlCol="0" anchor="ctr" anchorCtr="1">
            <a:spAutoFit/>
          </a:bodyPr>
          <a:lstStyle/>
          <a:p>
            <a:pPr algn="ctr">
              <a:lnSpc>
                <a:spcPts val="1800"/>
              </a:lnSpc>
            </a:pPr>
            <a:r>
              <a:rPr lang="en-US" sz="1800" b="1" dirty="0">
                <a:latin typeface="Arial"/>
              </a:rPr>
              <a:t>Dolutegravir 50 mg + </a:t>
            </a:r>
            <a:br>
              <a:rPr lang="en-US" sz="1800" b="1" dirty="0">
                <a:latin typeface="Arial"/>
              </a:rPr>
            </a:br>
            <a:r>
              <a:rPr lang="en-US" sz="1800" b="1" dirty="0">
                <a:latin typeface="Arial"/>
              </a:rPr>
              <a:t>2 NRTIs QD </a:t>
            </a:r>
            <a:br>
              <a:rPr lang="en-US" sz="1800" b="1" dirty="0">
                <a:latin typeface="Arial"/>
              </a:rPr>
            </a:br>
            <a:r>
              <a:rPr lang="en-US" sz="1400" dirty="0">
                <a:latin typeface="Arial"/>
              </a:rPr>
              <a:t>(n=51)</a:t>
            </a:r>
          </a:p>
        </p:txBody>
      </p:sp>
      <p:sp>
        <p:nvSpPr>
          <p:cNvPr id="4" name="TextBox 3"/>
          <p:cNvSpPr txBox="1">
            <a:spLocks/>
          </p:cNvSpPr>
          <p:nvPr/>
        </p:nvSpPr>
        <p:spPr>
          <a:xfrm>
            <a:off x="5825220" y="4649767"/>
            <a:ext cx="2971800" cy="782265"/>
          </a:xfrm>
          <a:prstGeom prst="rect">
            <a:avLst/>
          </a:prstGeom>
          <a:solidFill>
            <a:schemeClr val="accent5">
              <a:lumMod val="20000"/>
              <a:lumOff val="80000"/>
            </a:schemeClr>
          </a:solidFill>
          <a:ln w="19050">
            <a:solidFill>
              <a:schemeClr val="tx1"/>
            </a:solidFill>
          </a:ln>
          <a:effectLst/>
        </p:spPr>
        <p:txBody>
          <a:bodyPr wrap="square" lIns="91440" tIns="45720" rIns="91440" bIns="45720" rtlCol="0" anchor="ctr" anchorCtr="1">
            <a:spAutoFit/>
          </a:bodyPr>
          <a:lstStyle/>
          <a:p>
            <a:pPr algn="ctr">
              <a:lnSpc>
                <a:spcPts val="1800"/>
              </a:lnSpc>
            </a:pPr>
            <a:r>
              <a:rPr lang="en-US" sz="1800" b="1" dirty="0">
                <a:latin typeface="Arial"/>
              </a:rPr>
              <a:t>Efavirenz 600 mg + </a:t>
            </a:r>
            <a:br>
              <a:rPr lang="en-US" sz="1800" b="1" dirty="0">
                <a:latin typeface="Arial"/>
              </a:rPr>
            </a:br>
            <a:r>
              <a:rPr lang="en-US" sz="1800" b="1" dirty="0">
                <a:latin typeface="Arial"/>
              </a:rPr>
              <a:t>2 NRTIs QD</a:t>
            </a:r>
            <a:r>
              <a:rPr lang="en-US" dirty="0">
                <a:latin typeface="Arial"/>
              </a:rPr>
              <a:t> </a:t>
            </a:r>
            <a:br>
              <a:rPr lang="en-US" dirty="0">
                <a:latin typeface="Arial"/>
              </a:rPr>
            </a:br>
            <a:r>
              <a:rPr lang="en-US" sz="1400" dirty="0">
                <a:latin typeface="Arial"/>
              </a:rPr>
              <a:t>(n=50)</a:t>
            </a:r>
          </a:p>
        </p:txBody>
      </p:sp>
      <p:sp>
        <p:nvSpPr>
          <p:cNvPr id="7" name="TextBox 6"/>
          <p:cNvSpPr txBox="1"/>
          <p:nvPr/>
        </p:nvSpPr>
        <p:spPr>
          <a:xfrm>
            <a:off x="0" y="5943600"/>
            <a:ext cx="9144000" cy="307777"/>
          </a:xfrm>
          <a:prstGeom prst="rect">
            <a:avLst/>
          </a:prstGeom>
          <a:solidFill>
            <a:schemeClr val="bg1">
              <a:lumMod val="95000"/>
            </a:schemeClr>
          </a:solidFill>
        </p:spPr>
        <p:txBody>
          <a:bodyPr wrap="square" lIns="365760" rtlCol="0">
            <a:spAutoFit/>
          </a:bodyPr>
          <a:lstStyle/>
          <a:p>
            <a:r>
              <a:rPr lang="en-US" sz="1400" dirty="0">
                <a:solidFill>
                  <a:srgbClr val="000000"/>
                </a:solidFill>
                <a:latin typeface="Arial" pitchFamily="22" charset="0"/>
              </a:rPr>
              <a:t> *2 NRTIs = Tenofovir DF-Emtricitabine or Abacavir-Lamivudine</a:t>
            </a:r>
          </a:p>
        </p:txBody>
      </p:sp>
      <p:sp>
        <p:nvSpPr>
          <p:cNvPr id="14" name="Line 11"/>
          <p:cNvSpPr>
            <a:spLocks noChangeShapeType="1"/>
          </p:cNvSpPr>
          <p:nvPr/>
        </p:nvSpPr>
        <p:spPr bwMode="auto">
          <a:xfrm rot="1169337" flipV="1">
            <a:off x="5379042" y="2538235"/>
            <a:ext cx="197772" cy="1039966"/>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5" name="Line 11"/>
          <p:cNvSpPr>
            <a:spLocks noChangeShapeType="1"/>
          </p:cNvSpPr>
          <p:nvPr/>
        </p:nvSpPr>
        <p:spPr bwMode="auto">
          <a:xfrm rot="1169337" flipV="1">
            <a:off x="5301404" y="3143153"/>
            <a:ext cx="375729" cy="537128"/>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6" name="Line 11"/>
          <p:cNvSpPr>
            <a:spLocks noChangeShapeType="1"/>
          </p:cNvSpPr>
          <p:nvPr/>
        </p:nvSpPr>
        <p:spPr bwMode="auto">
          <a:xfrm rot="20430663">
            <a:off x="5301404" y="3559556"/>
            <a:ext cx="375729" cy="537128"/>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7" name="Line 11"/>
          <p:cNvSpPr>
            <a:spLocks noChangeShapeType="1"/>
          </p:cNvSpPr>
          <p:nvPr/>
        </p:nvSpPr>
        <p:spPr bwMode="auto">
          <a:xfrm rot="20430663">
            <a:off x="5379042" y="3696341"/>
            <a:ext cx="197772" cy="1039966"/>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graphicFrame>
        <p:nvGraphicFramePr>
          <p:cNvPr id="10" name="Group 31"/>
          <p:cNvGraphicFramePr>
            <a:graphicFrameLocks noGrp="1"/>
          </p:cNvGraphicFramePr>
          <p:nvPr>
            <p:extLst>
              <p:ext uri="{D42A27DB-BD31-4B8C-83A1-F6EECF244321}">
                <p14:modId xmlns:p14="http://schemas.microsoft.com/office/powerpoint/2010/main" val="1970595517"/>
              </p:ext>
            </p:extLst>
          </p:nvPr>
        </p:nvGraphicFramePr>
        <p:xfrm>
          <a:off x="410633" y="1600200"/>
          <a:ext cx="4847167" cy="4163139"/>
        </p:xfrm>
        <a:graphic>
          <a:graphicData uri="http://schemas.openxmlformats.org/drawingml/2006/table">
            <a:tbl>
              <a:tblPr>
                <a:effectLst/>
              </a:tblPr>
              <a:tblGrid>
                <a:gridCol w="4847167">
                  <a:extLst>
                    <a:ext uri="{9D8B030D-6E8A-4147-A177-3AD203B41FA5}">
                      <a16:colId xmlns:a16="http://schemas.microsoft.com/office/drawing/2014/main" val="20000"/>
                    </a:ext>
                  </a:extLst>
                </a:gridCol>
              </a:tblGrid>
              <a:tr h="482171">
                <a:tc>
                  <a:txBody>
                    <a:bodyPr/>
                    <a:lstStyle/>
                    <a:p>
                      <a:pPr marL="182880" marR="0" lvl="0" indent="-18288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SPRING-1</a:t>
                      </a:r>
                    </a:p>
                  </a:txBody>
                  <a:tcPr marL="81280" marR="8128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556429">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Background</a:t>
                      </a:r>
                      <a:r>
                        <a:rPr lang="en-US" sz="1600" u="none" dirty="0">
                          <a:solidFill>
                            <a:srgbClr val="000000"/>
                          </a:solidFill>
                          <a:latin typeface="Arial"/>
                          <a:cs typeface="Arial"/>
                        </a:rPr>
                        <a:t>:</a:t>
                      </a:r>
                      <a:r>
                        <a:rPr lang="en-US" sz="1600" u="none" baseline="0" dirty="0">
                          <a:solidFill>
                            <a:srgbClr val="000000"/>
                          </a:solidFill>
                          <a:latin typeface="Arial"/>
                          <a:cs typeface="Arial"/>
                        </a:rPr>
                        <a:t> Dose-ranging, partially-blinded phase 2b trial in antiretroviral-naïve persons with HIV </a:t>
                      </a:r>
                      <a:r>
                        <a:rPr lang="en-US" sz="1600" baseline="0" dirty="0">
                          <a:solidFill>
                            <a:srgbClr val="000000"/>
                          </a:solidFill>
                          <a:latin typeface="Arial" pitchFamily="22" charset="0"/>
                        </a:rPr>
                        <a:t>to select a dolutegravir dose for phase 3 trials. </a:t>
                      </a:r>
                      <a:endParaRPr lang="en-US" sz="1600" u="sng" baseline="0" dirty="0">
                        <a:solidFill>
                          <a:srgbClr val="000000"/>
                        </a:solidFill>
                        <a:latin typeface="Arial"/>
                        <a:cs typeface="Arial"/>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Arial"/>
                          <a:cs typeface="Arial"/>
                        </a:rPr>
                        <a:t>Inclusion</a:t>
                      </a:r>
                      <a:r>
                        <a:rPr lang="en-US" sz="1600" b="1" u="none" baseline="0" dirty="0">
                          <a:solidFill>
                            <a:srgbClr val="000000"/>
                          </a:solidFill>
                          <a:latin typeface="Arial"/>
                          <a:cs typeface="Arial"/>
                        </a:rPr>
                        <a:t> Criteria (n = 205)</a:t>
                      </a:r>
                      <a:br>
                        <a:rPr lang="en-US" sz="1600" b="0" u="sng" baseline="0" dirty="0">
                          <a:solidFill>
                            <a:srgbClr val="000000"/>
                          </a:solidFill>
                          <a:latin typeface="Arial"/>
                          <a:cs typeface="Arial"/>
                        </a:rPr>
                      </a:br>
                      <a:r>
                        <a:rPr lang="en-US" sz="1600" b="0" u="none" baseline="0" dirty="0">
                          <a:solidFill>
                            <a:srgbClr val="000000"/>
                          </a:solidFill>
                          <a:latin typeface="Arial"/>
                          <a:cs typeface="Arial"/>
                        </a:rPr>
                        <a:t>-</a:t>
                      </a:r>
                      <a:r>
                        <a:rPr lang="en-US" sz="1600" dirty="0">
                          <a:solidFill>
                            <a:srgbClr val="000000"/>
                          </a:solidFill>
                          <a:latin typeface="Arial" pitchFamily="22" charset="0"/>
                        </a:rPr>
                        <a:t> Age ≥18 </a:t>
                      </a:r>
                      <a:br>
                        <a:rPr lang="en-US" sz="1600" dirty="0">
                          <a:solidFill>
                            <a:srgbClr val="000000"/>
                          </a:solidFill>
                          <a:latin typeface="Arial" pitchFamily="22" charset="0"/>
                        </a:rPr>
                      </a:br>
                      <a:r>
                        <a:rPr lang="en-US" sz="1600" dirty="0">
                          <a:solidFill>
                            <a:srgbClr val="000000"/>
                          </a:solidFill>
                          <a:latin typeface="Arial" pitchFamily="22" charset="0"/>
                        </a:rPr>
                        <a:t>- Antiretroviral-naïve </a:t>
                      </a:r>
                      <a:br>
                        <a:rPr lang="en-US" sz="1600" dirty="0">
                          <a:solidFill>
                            <a:srgbClr val="000000"/>
                          </a:solidFill>
                          <a:latin typeface="Arial" pitchFamily="22" charset="0"/>
                        </a:rPr>
                      </a:br>
                      <a:r>
                        <a:rPr lang="en-US" sz="1600" dirty="0">
                          <a:solidFill>
                            <a:srgbClr val="000000"/>
                          </a:solidFill>
                          <a:latin typeface="Arial" pitchFamily="22" charset="0"/>
                        </a:rPr>
                        <a:t>- CD4 </a:t>
                      </a:r>
                      <a:r>
                        <a:rPr lang="en-US" sz="1600" u="none" dirty="0">
                          <a:solidFill>
                            <a:srgbClr val="000000"/>
                          </a:solidFill>
                          <a:latin typeface="Arial" pitchFamily="22" charset="0"/>
                        </a:rPr>
                        <a:t>&gt;200 cells/mm</a:t>
                      </a:r>
                      <a:r>
                        <a:rPr lang="en-US" sz="1600" u="none" baseline="30000" dirty="0">
                          <a:solidFill>
                            <a:srgbClr val="000000"/>
                          </a:solidFill>
                          <a:latin typeface="Arial" pitchFamily="22" charset="0"/>
                        </a:rPr>
                        <a:t>3</a:t>
                      </a:r>
                      <a:br>
                        <a:rPr lang="en-US" sz="1600" u="none" baseline="30000" dirty="0">
                          <a:solidFill>
                            <a:srgbClr val="000000"/>
                          </a:solidFill>
                          <a:latin typeface="Arial" pitchFamily="22" charset="0"/>
                        </a:rPr>
                      </a:br>
                      <a:r>
                        <a:rPr lang="en-US" sz="1600" dirty="0">
                          <a:solidFill>
                            <a:srgbClr val="000000"/>
                          </a:solidFill>
                          <a:latin typeface="Arial" pitchFamily="22" charset="0"/>
                        </a:rPr>
                        <a:t>- HIV RNA &gt;1,000 copies/mL</a:t>
                      </a:r>
                      <a:br>
                        <a:rPr lang="en-US" sz="1600" dirty="0">
                          <a:solidFill>
                            <a:srgbClr val="000000"/>
                          </a:solidFill>
                          <a:latin typeface="Arial" pitchFamily="22" charset="0"/>
                        </a:rPr>
                      </a:br>
                      <a:r>
                        <a:rPr lang="en-US" sz="1600" dirty="0">
                          <a:solidFill>
                            <a:srgbClr val="000000"/>
                          </a:solidFill>
                          <a:latin typeface="Arial" pitchFamily="22" charset="0"/>
                        </a:rPr>
                        <a:t>-</a:t>
                      </a:r>
                      <a:r>
                        <a:rPr lang="en-US" sz="1600" baseline="0" dirty="0">
                          <a:solidFill>
                            <a:srgbClr val="000000"/>
                          </a:solidFill>
                          <a:latin typeface="Arial" pitchFamily="22" charset="0"/>
                        </a:rPr>
                        <a:t> No </a:t>
                      </a:r>
                      <a:r>
                        <a:rPr lang="en-US" sz="1600" dirty="0">
                          <a:solidFill>
                            <a:srgbClr val="000000"/>
                          </a:solidFill>
                          <a:latin typeface="Arial" pitchFamily="22" charset="0"/>
                        </a:rPr>
                        <a:t>NNRTI mutations</a:t>
                      </a:r>
                      <a:endParaRPr lang="en-US" sz="1600" baseline="0" dirty="0">
                        <a:solidFill>
                          <a:srgbClr val="000000"/>
                        </a:solidFill>
                        <a:latin typeface="Arial" pitchFamily="22" charset="0"/>
                      </a:endParaRP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dirty="0">
                          <a:solidFill>
                            <a:srgbClr val="000000"/>
                          </a:solidFill>
                          <a:latin typeface="Arial" pitchFamily="22" charset="0"/>
                        </a:rPr>
                        <a:t>Treatment Arms</a:t>
                      </a:r>
                      <a:br>
                        <a:rPr lang="en-US" sz="1600" b="0" dirty="0">
                          <a:solidFill>
                            <a:srgbClr val="000000"/>
                          </a:solidFill>
                          <a:latin typeface="Arial" pitchFamily="22" charset="0"/>
                        </a:rPr>
                      </a:br>
                      <a:r>
                        <a:rPr lang="en-US" sz="1600" b="0" dirty="0">
                          <a:solidFill>
                            <a:srgbClr val="000000"/>
                          </a:solidFill>
                          <a:latin typeface="Arial" pitchFamily="22" charset="0"/>
                        </a:rPr>
                        <a:t>-</a:t>
                      </a:r>
                      <a:r>
                        <a:rPr lang="en-US" sz="1600" b="0" baseline="0" dirty="0">
                          <a:solidFill>
                            <a:srgbClr val="000000"/>
                          </a:solidFill>
                          <a:latin typeface="Arial" pitchFamily="22" charset="0"/>
                        </a:rPr>
                        <a:t> </a:t>
                      </a:r>
                      <a:r>
                        <a:rPr lang="en-US" sz="1600" b="0" baseline="0" dirty="0" err="1">
                          <a:solidFill>
                            <a:srgbClr val="000000"/>
                          </a:solidFill>
                          <a:latin typeface="Arial" pitchFamily="22" charset="0"/>
                        </a:rPr>
                        <a:t>Dolutegravir</a:t>
                      </a:r>
                      <a:r>
                        <a:rPr lang="en-US" sz="1600" b="0" baseline="0" dirty="0">
                          <a:solidFill>
                            <a:srgbClr val="000000"/>
                          </a:solidFill>
                          <a:latin typeface="Arial" pitchFamily="22" charset="0"/>
                        </a:rPr>
                        <a:t>: 2, 10, or 50 mg daily + 2 NRTIs*</a:t>
                      </a:r>
                      <a:br>
                        <a:rPr lang="en-US" sz="1600" b="0" baseline="0" dirty="0">
                          <a:solidFill>
                            <a:srgbClr val="000000"/>
                          </a:solidFill>
                          <a:latin typeface="Arial" pitchFamily="22" charset="0"/>
                        </a:rPr>
                      </a:br>
                      <a:r>
                        <a:rPr lang="en-US" sz="1600" b="0" baseline="0" dirty="0">
                          <a:solidFill>
                            <a:srgbClr val="000000"/>
                          </a:solidFill>
                          <a:latin typeface="Arial" pitchFamily="22" charset="0"/>
                        </a:rPr>
                        <a:t>- </a:t>
                      </a:r>
                      <a:r>
                        <a:rPr lang="en-US" sz="1600" b="0" baseline="0" dirty="0" err="1">
                          <a:solidFill>
                            <a:srgbClr val="000000"/>
                          </a:solidFill>
                          <a:latin typeface="Arial" pitchFamily="22" charset="0"/>
                        </a:rPr>
                        <a:t>Efavirenz</a:t>
                      </a:r>
                      <a:r>
                        <a:rPr lang="en-US" sz="1600" b="0" baseline="0" dirty="0">
                          <a:solidFill>
                            <a:srgbClr val="000000"/>
                          </a:solidFill>
                          <a:latin typeface="Arial" pitchFamily="22" charset="0"/>
                        </a:rPr>
                        <a:t>: 600 mg daily + 2 NRTIs*</a:t>
                      </a:r>
                      <a:endParaRPr lang="en-US" sz="1600" dirty="0">
                        <a:solidFill>
                          <a:srgbClr val="000000"/>
                        </a:solidFill>
                        <a:latin typeface="Arial" pitchFamily="22" charset="0"/>
                      </a:endParaRPr>
                    </a:p>
                  </a:txBody>
                  <a:tcPr marL="81280" marR="8128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39293340"/>
      </p:ext>
    </p:extLst>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31" charset="-128"/>
                <a:cs typeface="ＭＳ Ｐゴシック" pitchFamily="31" charset="-128"/>
              </a:rPr>
              <a:t>Switching from a Boosted PI to </a:t>
            </a:r>
            <a:r>
              <a:rPr lang="en-US" sz="2400" dirty="0" err="1">
                <a:ea typeface="ＭＳ Ｐゴシック" pitchFamily="31" charset="-128"/>
                <a:cs typeface="ＭＳ Ｐゴシック" pitchFamily="31" charset="-128"/>
              </a:rPr>
              <a:t>Dolutegravir</a:t>
            </a:r>
            <a:br>
              <a:rPr lang="en-US" sz="2400" dirty="0">
                <a:ea typeface="ＭＳ Ｐゴシック" pitchFamily="31" charset="-128"/>
                <a:cs typeface="ＭＳ Ｐゴシック" pitchFamily="31" charset="-128"/>
              </a:rPr>
            </a:br>
            <a:r>
              <a:rPr lang="en-US" sz="2800" dirty="0"/>
              <a:t>NEAT 022: Baseline Regimens</a:t>
            </a:r>
          </a:p>
        </p:txBody>
      </p:sp>
      <p:graphicFrame>
        <p:nvGraphicFramePr>
          <p:cNvPr id="14" name="Group 65"/>
          <p:cNvGraphicFramePr>
            <a:graphicFrameLocks noGrp="1"/>
          </p:cNvGraphicFramePr>
          <p:nvPr>
            <p:extLst>
              <p:ext uri="{D42A27DB-BD31-4B8C-83A1-F6EECF244321}">
                <p14:modId xmlns:p14="http://schemas.microsoft.com/office/powerpoint/2010/main" val="1757996188"/>
              </p:ext>
            </p:extLst>
          </p:nvPr>
        </p:nvGraphicFramePr>
        <p:xfrm>
          <a:off x="419481" y="1447800"/>
          <a:ext cx="8305800" cy="4572000"/>
        </p:xfrm>
        <a:graphic>
          <a:graphicData uri="http://schemas.openxmlformats.org/drawingml/2006/table">
            <a:tbl>
              <a:tblPr>
                <a:effectLst/>
              </a:tblPr>
              <a:tblGrid>
                <a:gridCol w="3546783">
                  <a:extLst>
                    <a:ext uri="{9D8B030D-6E8A-4147-A177-3AD203B41FA5}">
                      <a16:colId xmlns:a16="http://schemas.microsoft.com/office/drawing/2014/main" val="20000"/>
                    </a:ext>
                  </a:extLst>
                </a:gridCol>
                <a:gridCol w="2518945">
                  <a:extLst>
                    <a:ext uri="{9D8B030D-6E8A-4147-A177-3AD203B41FA5}">
                      <a16:colId xmlns:a16="http://schemas.microsoft.com/office/drawing/2014/main" val="20001"/>
                    </a:ext>
                  </a:extLst>
                </a:gridCol>
                <a:gridCol w="2240072">
                  <a:extLst>
                    <a:ext uri="{9D8B030D-6E8A-4147-A177-3AD203B41FA5}">
                      <a16:colId xmlns:a16="http://schemas.microsoft.com/office/drawing/2014/main" val="20002"/>
                    </a:ext>
                  </a:extLst>
                </a:gridCol>
              </a:tblGrid>
              <a:tr h="602741">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FFFFFF"/>
                          </a:solidFill>
                          <a:effectLst/>
                          <a:latin typeface="+mn-lt"/>
                          <a:ea typeface="ＭＳ Ｐゴシック" pitchFamily="-108" charset="-128"/>
                          <a:cs typeface="Arial"/>
                        </a:rPr>
                        <a:t>Baseline Regimens in NEAT 022 Study</a:t>
                      </a:r>
                      <a:endParaRPr lang="en-US" sz="1800" b="0" dirty="0">
                        <a:solidFill>
                          <a:srgbClr val="FFFFFF"/>
                        </a:solidFil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71483">
                <a:tc>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12700" cap="flat" cmpd="sng" algn="ctr">
                      <a:solidFill>
                        <a:srgbClr val="7F7F7F"/>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r>
                        <a:rPr kumimoji="0" lang="en-US" sz="1800" b="1" i="0" u="none" strike="noStrike" cap="none" normalizeH="0" baseline="0" dirty="0">
                          <a:ln>
                            <a:noFill/>
                          </a:ln>
                          <a:solidFill>
                            <a:srgbClr val="FFFFFF"/>
                          </a:solidFill>
                          <a:effectLst/>
                          <a:latin typeface="+mn-lt"/>
                          <a:ea typeface="ＭＳ Ｐゴシック" pitchFamily="-108" charset="-128"/>
                          <a:cs typeface="Arial"/>
                        </a:rPr>
                        <a:t>DTG + 2 NRTI’s</a:t>
                      </a:r>
                    </a:p>
                    <a:p>
                      <a:pPr marL="0" indent="0" algn="ctr"/>
                      <a:r>
                        <a:rPr kumimoji="0" lang="en-US" sz="1600" b="0" i="0" u="none" strike="noStrike" cap="none" normalizeH="0" baseline="0" dirty="0">
                          <a:ln>
                            <a:noFill/>
                          </a:ln>
                          <a:solidFill>
                            <a:srgbClr val="FFFFFF"/>
                          </a:solidFill>
                          <a:effectLst/>
                          <a:latin typeface="+mn-lt"/>
                          <a:ea typeface="ＭＳ Ｐゴシック" pitchFamily="-108" charset="-128"/>
                          <a:cs typeface="Arial"/>
                        </a:rPr>
                        <a:t>(n = 205)</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4"/>
                    </a:solidFill>
                  </a:tcPr>
                </a:tc>
                <a:tc>
                  <a:txBody>
                    <a:bodyPr/>
                    <a:lstStyle/>
                    <a:p>
                      <a:pPr marL="0" indent="0" algn="ctr"/>
                      <a:r>
                        <a:rPr kumimoji="0" lang="en-US" sz="1800" b="1" i="0" u="none" strike="noStrike" cap="none" normalizeH="0" baseline="0" dirty="0">
                          <a:ln>
                            <a:noFill/>
                          </a:ln>
                          <a:solidFill>
                            <a:srgbClr val="FFFFFF"/>
                          </a:solidFill>
                          <a:effectLst/>
                          <a:latin typeface="+mn-lt"/>
                          <a:ea typeface="ＭＳ Ｐゴシック" pitchFamily="-108" charset="-128"/>
                          <a:cs typeface="Arial"/>
                        </a:rPr>
                        <a:t>PI/r + 2 NRTI’s</a:t>
                      </a:r>
                    </a:p>
                    <a:p>
                      <a:pPr marL="0" indent="0" algn="ctr"/>
                      <a:r>
                        <a:rPr kumimoji="0" lang="en-US" sz="1600" b="0" i="0" u="none" strike="noStrike" cap="none" normalizeH="0" baseline="0" dirty="0">
                          <a:ln>
                            <a:noFill/>
                          </a:ln>
                          <a:solidFill>
                            <a:srgbClr val="FFFFFF"/>
                          </a:solidFill>
                          <a:effectLst/>
                          <a:latin typeface="+mn-lt"/>
                          <a:ea typeface="ＭＳ Ｐゴシック" pitchFamily="-108" charset="-128"/>
                          <a:cs typeface="Arial"/>
                        </a:rPr>
                        <a:t>(n = 210)</a:t>
                      </a:r>
                    </a:p>
                  </a:txBody>
                  <a:tcPr marL="65762"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387222">
                <a:tc gridSpan="3">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NRTI Backbone</a:t>
                      </a: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6E7F7"/>
                    </a:solidFill>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38722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Tenofovir DF-Lamivudine</a:t>
                      </a:r>
                    </a:p>
                  </a:txBody>
                  <a:tcPr marL="182880" marR="65762" marT="32871" marB="32871" anchor="ctr" horzOverflow="overflow">
                    <a:lnL w="12700" cap="flat" cmpd="sng" algn="ctr">
                      <a:solidFill>
                        <a:srgbClr val="7F7F7F"/>
                      </a:solidFill>
                      <a:prstDash val="solid"/>
                      <a:round/>
                      <a:headEnd type="none" w="med" len="med"/>
                      <a:tailEnd type="none" w="med" len="med"/>
                    </a:lnL>
                    <a:lnR w="9525"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134 (65.4%)</a:t>
                      </a:r>
                    </a:p>
                  </a:txBody>
                  <a:tcPr marL="65762" marR="65762" marT="32871" marB="32871" anchor="ctr" horzOverflow="overflow">
                    <a:lnL w="9525"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135 (64.3%)</a:t>
                      </a:r>
                    </a:p>
                  </a:txBody>
                  <a:tcPr marL="65762" marR="65762" marT="32871" marB="32871" anchor="ctr" horzOverflow="overflow">
                    <a:lnL w="635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2EAEF"/>
                    </a:solidFill>
                  </a:tcPr>
                </a:tc>
                <a:extLst>
                  <a:ext uri="{0D108BD9-81ED-4DB2-BD59-A6C34878D82A}">
                    <a16:rowId xmlns:a16="http://schemas.microsoft.com/office/drawing/2014/main" val="10003"/>
                  </a:ext>
                </a:extLst>
              </a:tr>
              <a:tr h="38722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Abacavir-Lamivudine</a:t>
                      </a:r>
                    </a:p>
                  </a:txBody>
                  <a:tcPr marL="182880" marR="65762" marT="32871" marB="32871" anchor="ctr" horzOverflow="overflow">
                    <a:lnL w="12700" cap="flat" cmpd="sng" algn="ctr">
                      <a:solidFill>
                        <a:srgbClr val="7F7F7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63 (30.7%)</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67 (31.9%)</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2EAEF"/>
                    </a:solidFill>
                  </a:tcPr>
                </a:tc>
                <a:extLst>
                  <a:ext uri="{0D108BD9-81ED-4DB2-BD59-A6C34878D82A}">
                    <a16:rowId xmlns:a16="http://schemas.microsoft.com/office/drawing/2014/main" val="10004"/>
                  </a:ext>
                </a:extLst>
              </a:tr>
              <a:tr h="38722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Other</a:t>
                      </a:r>
                    </a:p>
                  </a:txBody>
                  <a:tcPr marL="182880" marR="65762" marT="32871" marB="32871" anchor="ctr" horzOverflow="overflow">
                    <a:lnL w="12700" cap="flat" cmpd="sng" algn="ctr">
                      <a:solidFill>
                        <a:srgbClr val="7F7F7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8 (3.9%)</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8 (3.8%)</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2EAEF"/>
                    </a:solidFill>
                  </a:tcPr>
                </a:tc>
                <a:extLst>
                  <a:ext uri="{0D108BD9-81ED-4DB2-BD59-A6C34878D82A}">
                    <a16:rowId xmlns:a16="http://schemas.microsoft.com/office/drawing/2014/main" val="10005"/>
                  </a:ext>
                </a:extLst>
              </a:tr>
              <a:tr h="387222">
                <a:tc gridSpan="3">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Boosted</a:t>
                      </a:r>
                      <a:r>
                        <a:rPr lang="en-US" sz="1800" kern="1200" spc="-30" baseline="0" dirty="0">
                          <a:solidFill>
                            <a:srgbClr val="000000"/>
                          </a:solidFill>
                          <a:latin typeface="+mn-lt"/>
                          <a:ea typeface="+mn-ea"/>
                          <a:cs typeface="Arial"/>
                        </a:rPr>
                        <a:t> PI</a:t>
                      </a:r>
                      <a:endParaRPr lang="en-US" sz="1800" kern="1200" spc="-30" dirty="0">
                        <a:solidFill>
                          <a:srgbClr val="000000"/>
                        </a:solidFill>
                        <a:latin typeface="+mn-lt"/>
                        <a:ea typeface="+mn-ea"/>
                        <a:cs typeface="Aria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6"/>
                  </a:ext>
                </a:extLst>
              </a:tr>
              <a:tr h="38722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Darunavir</a:t>
                      </a:r>
                      <a:r>
                        <a:rPr lang="en-US" sz="1800" kern="1200" spc="-30" baseline="0" dirty="0">
                          <a:solidFill>
                            <a:srgbClr val="000000"/>
                          </a:solidFill>
                          <a:latin typeface="+mn-lt"/>
                          <a:ea typeface="+mn-ea"/>
                          <a:cs typeface="Arial"/>
                        </a:rPr>
                        <a:t> + ritonavir</a:t>
                      </a:r>
                      <a:endParaRPr lang="en-US" sz="1800" kern="1200" spc="-30" dirty="0">
                        <a:solidFill>
                          <a:srgbClr val="000000"/>
                        </a:solidFill>
                        <a:latin typeface="+mn-lt"/>
                        <a:ea typeface="+mn-ea"/>
                        <a:cs typeface="Arial"/>
                      </a:endParaRPr>
                    </a:p>
                  </a:txBody>
                  <a:tcPr marL="182880" marR="65762" marT="32871" marB="32871" anchor="ctr" horzOverflow="overflow">
                    <a:lnL w="12700" cap="flat" cmpd="sng" algn="ctr">
                      <a:solidFill>
                        <a:srgbClr val="7F7F7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105 (51.5%)</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107 (51.0%)</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2EAEF"/>
                    </a:solidFill>
                  </a:tcPr>
                </a:tc>
                <a:extLst>
                  <a:ext uri="{0D108BD9-81ED-4DB2-BD59-A6C34878D82A}">
                    <a16:rowId xmlns:a16="http://schemas.microsoft.com/office/drawing/2014/main" val="10007"/>
                  </a:ext>
                </a:extLst>
              </a:tr>
              <a:tr h="38722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Atazanavir + ritonavir</a:t>
                      </a:r>
                    </a:p>
                  </a:txBody>
                  <a:tcPr marL="182880" marR="65762" marT="32871" marB="32871" anchor="ctr" horzOverflow="overflow">
                    <a:lnL w="12700" cap="flat" cmpd="sng" algn="ctr">
                      <a:solidFill>
                        <a:srgbClr val="7F7F7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77 (37.7%)</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800" b="0" i="0" u="none" strike="noStrike" kern="1200" cap="none" spc="-30" normalizeH="0" baseline="0" noProof="0" dirty="0">
                          <a:ln>
                            <a:noFill/>
                          </a:ln>
                          <a:solidFill>
                            <a:srgbClr val="000000"/>
                          </a:solidFill>
                          <a:effectLst/>
                          <a:uLnTx/>
                          <a:uFillTx/>
                          <a:latin typeface="+mn-lt"/>
                          <a:ea typeface="+mn-ea"/>
                          <a:cs typeface="Arial"/>
                        </a:rPr>
                        <a:t>74 (35.2%)</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2EAEF"/>
                    </a:solidFill>
                  </a:tcPr>
                </a:tc>
                <a:extLst>
                  <a:ext uri="{0D108BD9-81ED-4DB2-BD59-A6C34878D82A}">
                    <a16:rowId xmlns:a16="http://schemas.microsoft.com/office/drawing/2014/main" val="10008"/>
                  </a:ext>
                </a:extLst>
              </a:tr>
              <a:tr h="38722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800" kern="1200" spc="-30" dirty="0">
                          <a:solidFill>
                            <a:srgbClr val="000000"/>
                          </a:solidFill>
                          <a:latin typeface="+mn-lt"/>
                          <a:ea typeface="+mn-ea"/>
                          <a:cs typeface="Arial"/>
                        </a:rPr>
                        <a:t>Other</a:t>
                      </a:r>
                    </a:p>
                  </a:txBody>
                  <a:tcPr marL="182880" marR="65762" marT="32871" marB="32871" anchor="ctr" horzOverflow="overflow">
                    <a:lnL w="12700" cap="flat" cmpd="sng" algn="ctr">
                      <a:solidFill>
                        <a:srgbClr val="7F7F7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a:r>
                        <a:rPr lang="en-US" dirty="0"/>
                        <a:t>22 (10.7%</a:t>
                      </a: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algn="ctr"/>
                      <a:r>
                        <a:rPr lang="en-US" dirty="0"/>
                        <a:t>29 (13.8%)</a:t>
                      </a: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2EAEF"/>
                    </a:solidFill>
                  </a:tcPr>
                </a:tc>
                <a:extLst>
                  <a:ext uri="{0D108BD9-81ED-4DB2-BD59-A6C34878D82A}">
                    <a16:rowId xmlns:a16="http://schemas.microsoft.com/office/drawing/2014/main" val="10009"/>
                  </a:ext>
                </a:extLst>
              </a:tr>
            </a:tbl>
          </a:graphicData>
        </a:graphic>
      </p:graphicFrame>
      <p:sp>
        <p:nvSpPr>
          <p:cNvPr id="15" name="Content Placeholder 5"/>
          <p:cNvSpPr>
            <a:spLocks noGrp="1"/>
          </p:cNvSpPr>
          <p:nvPr>
            <p:ph type="body" sz="quarter" idx="14"/>
          </p:nvPr>
        </p:nvSpPr>
        <p:spPr>
          <a:xfrm>
            <a:off x="323850" y="6461760"/>
            <a:ext cx="7357838" cy="320039"/>
          </a:xfrm>
        </p:spPr>
        <p:txBody>
          <a:bodyPr/>
          <a:lstStyle/>
          <a:p>
            <a:r>
              <a:rPr lang="en-US" dirty="0"/>
              <a:t>Source:</a:t>
            </a:r>
            <a:r>
              <a:rPr lang="pt-BR" dirty="0">
                <a:latin typeface="Arial" pitchFamily="31" charset="0"/>
              </a:rPr>
              <a:t> </a:t>
            </a:r>
            <a:r>
              <a:rPr lang="pt-BR" dirty="0" err="1">
                <a:latin typeface="Arial" pitchFamily="31" charset="0"/>
              </a:rPr>
              <a:t>Gatell</a:t>
            </a:r>
            <a:r>
              <a:rPr lang="pt-BR" dirty="0">
                <a:latin typeface="Arial" pitchFamily="31" charset="0"/>
              </a:rPr>
              <a:t> JM, et </a:t>
            </a:r>
            <a:r>
              <a:rPr lang="en-US" dirty="0">
                <a:latin typeface="Arial" pitchFamily="31" charset="0"/>
              </a:rPr>
              <a:t>al. AIDS. 2017;31:2503-14.</a:t>
            </a:r>
          </a:p>
        </p:txBody>
      </p:sp>
    </p:spTree>
    <p:extLst>
      <p:ext uri="{BB962C8B-B14F-4D97-AF65-F5344CB8AC3E}">
        <p14:creationId xmlns:p14="http://schemas.microsoft.com/office/powerpoint/2010/main" val="2725190632"/>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31" charset="-128"/>
                <a:cs typeface="ＭＳ Ｐゴシック" pitchFamily="31" charset="-128"/>
              </a:rPr>
              <a:t>Switching from a Boosted PI to </a:t>
            </a:r>
            <a:r>
              <a:rPr lang="en-US" sz="2400" dirty="0" err="1">
                <a:ea typeface="ＭＳ Ｐゴシック" pitchFamily="31" charset="-128"/>
                <a:cs typeface="ＭＳ Ｐゴシック" pitchFamily="31" charset="-128"/>
              </a:rPr>
              <a:t>Dolutegravir</a:t>
            </a:r>
            <a:br>
              <a:rPr lang="en-US" sz="2400" dirty="0">
                <a:ea typeface="ＭＳ Ｐゴシック" pitchFamily="31" charset="-128"/>
                <a:cs typeface="ＭＳ Ｐゴシック" pitchFamily="31" charset="-128"/>
              </a:rPr>
            </a:br>
            <a:r>
              <a:rPr lang="en-US" sz="2800" dirty="0"/>
              <a:t>NEAT 022: Results</a:t>
            </a:r>
          </a:p>
        </p:txBody>
      </p:sp>
      <p:sp>
        <p:nvSpPr>
          <p:cNvPr id="5" name="Text Placeholder 4"/>
          <p:cNvSpPr>
            <a:spLocks noGrp="1"/>
          </p:cNvSpPr>
          <p:nvPr>
            <p:ph type="body" sz="quarter" idx="15"/>
          </p:nvPr>
        </p:nvSpPr>
        <p:spPr/>
        <p:txBody>
          <a:bodyPr/>
          <a:lstStyle/>
          <a:p>
            <a:pPr defTabSz="4572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48: Virologic Response by FDA Snapshot Analysis (ITT)</a:t>
            </a:r>
          </a:p>
        </p:txBody>
      </p:sp>
      <p:graphicFrame>
        <p:nvGraphicFramePr>
          <p:cNvPr id="6" name="Chart 5"/>
          <p:cNvGraphicFramePr>
            <a:graphicFrameLocks/>
          </p:cNvGraphicFramePr>
          <p:nvPr>
            <p:extLst>
              <p:ext uri="{D42A27DB-BD31-4B8C-83A1-F6EECF244321}">
                <p14:modId xmlns:p14="http://schemas.microsoft.com/office/powerpoint/2010/main" val="3792516467"/>
              </p:ext>
            </p:extLst>
          </p:nvPr>
        </p:nvGraphicFramePr>
        <p:xfrm>
          <a:off x="457200" y="1828801"/>
          <a:ext cx="8229600" cy="4343388"/>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5"/>
          <p:cNvSpPr>
            <a:spLocks noGrp="1"/>
          </p:cNvSpPr>
          <p:nvPr>
            <p:ph type="body" sz="quarter" idx="16"/>
          </p:nvPr>
        </p:nvSpPr>
        <p:spPr/>
        <p:txBody>
          <a:bodyPr/>
          <a:lstStyle/>
          <a:p>
            <a:r>
              <a:rPr lang="en-US" dirty="0"/>
              <a:t>Source:</a:t>
            </a:r>
            <a:r>
              <a:rPr lang="pt-BR" dirty="0">
                <a:latin typeface="Arial" pitchFamily="31" charset="0"/>
              </a:rPr>
              <a:t> </a:t>
            </a:r>
            <a:r>
              <a:rPr lang="pt-BR" dirty="0" err="1">
                <a:latin typeface="Arial" pitchFamily="31" charset="0"/>
              </a:rPr>
              <a:t>Gatell</a:t>
            </a:r>
            <a:r>
              <a:rPr lang="pt-BR" dirty="0">
                <a:latin typeface="Arial" pitchFamily="31" charset="0"/>
              </a:rPr>
              <a:t> JM, et </a:t>
            </a:r>
            <a:r>
              <a:rPr lang="en-US" dirty="0">
                <a:latin typeface="Arial" pitchFamily="31" charset="0"/>
              </a:rPr>
              <a:t>al. AIDS. 2017;31:2503-14.</a:t>
            </a:r>
          </a:p>
        </p:txBody>
      </p:sp>
      <p:sp>
        <p:nvSpPr>
          <p:cNvPr id="7" name="TextBox 6">
            <a:extLst>
              <a:ext uri="{FF2B5EF4-FFF2-40B4-BE49-F238E27FC236}">
                <a16:creationId xmlns:a16="http://schemas.microsoft.com/office/drawing/2014/main" id="{4BE42F11-0418-2C44-A09B-C6BEBB2F1397}"/>
              </a:ext>
            </a:extLst>
          </p:cNvPr>
          <p:cNvSpPr txBox="1"/>
          <p:nvPr/>
        </p:nvSpPr>
        <p:spPr>
          <a:xfrm>
            <a:off x="2759708" y="5306780"/>
            <a:ext cx="1244600" cy="307777"/>
          </a:xfrm>
          <a:prstGeom prst="rect">
            <a:avLst/>
          </a:prstGeom>
          <a:noFill/>
        </p:spPr>
        <p:txBody>
          <a:bodyPr wrap="square" rtlCol="0" anchor="ctr">
            <a:spAutoFit/>
          </a:bodyPr>
          <a:lstStyle/>
          <a:p>
            <a:pPr algn="ctr"/>
            <a:r>
              <a:rPr lang="en-US" sz="1400" dirty="0">
                <a:solidFill>
                  <a:srgbClr val="FFFFFF"/>
                </a:solidFill>
                <a:latin typeface="Arial"/>
              </a:rPr>
              <a:t>191/205</a:t>
            </a:r>
          </a:p>
        </p:txBody>
      </p:sp>
      <p:sp>
        <p:nvSpPr>
          <p:cNvPr id="8" name="TextBox 7">
            <a:extLst>
              <a:ext uri="{FF2B5EF4-FFF2-40B4-BE49-F238E27FC236}">
                <a16:creationId xmlns:a16="http://schemas.microsoft.com/office/drawing/2014/main" id="{C999A662-059D-DE43-A451-33DD3BFF0DDD}"/>
              </a:ext>
            </a:extLst>
          </p:cNvPr>
          <p:cNvSpPr txBox="1"/>
          <p:nvPr/>
        </p:nvSpPr>
        <p:spPr>
          <a:xfrm>
            <a:off x="6150608" y="5306780"/>
            <a:ext cx="1244600" cy="307777"/>
          </a:xfrm>
          <a:prstGeom prst="rect">
            <a:avLst/>
          </a:prstGeom>
          <a:noFill/>
        </p:spPr>
        <p:txBody>
          <a:bodyPr wrap="square" rtlCol="0" anchor="ctr">
            <a:spAutoFit/>
          </a:bodyPr>
          <a:lstStyle/>
          <a:p>
            <a:pPr algn="ctr"/>
            <a:r>
              <a:rPr lang="en-US" sz="1400" dirty="0">
                <a:solidFill>
                  <a:srgbClr val="FFFFFF"/>
                </a:solidFill>
                <a:latin typeface="Arial"/>
              </a:rPr>
              <a:t>200/210</a:t>
            </a:r>
          </a:p>
        </p:txBody>
      </p:sp>
    </p:spTree>
    <p:extLst>
      <p:ext uri="{BB962C8B-B14F-4D97-AF65-F5344CB8AC3E}">
        <p14:creationId xmlns:p14="http://schemas.microsoft.com/office/powerpoint/2010/main" val="900573114"/>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31" charset="-128"/>
                <a:cs typeface="ＭＳ Ｐゴシック" pitchFamily="31" charset="-128"/>
              </a:rPr>
              <a:t>Switching from a Boosted PI to </a:t>
            </a:r>
            <a:r>
              <a:rPr lang="en-US" sz="2400" dirty="0" err="1">
                <a:ea typeface="ＭＳ Ｐゴシック" pitchFamily="31" charset="-128"/>
                <a:cs typeface="ＭＳ Ｐゴシック" pitchFamily="31" charset="-128"/>
              </a:rPr>
              <a:t>Dolutegravir</a:t>
            </a:r>
            <a:br>
              <a:rPr lang="en-US" sz="2400" dirty="0">
                <a:ea typeface="ＭＳ Ｐゴシック" pitchFamily="31" charset="-128"/>
                <a:cs typeface="ＭＳ Ｐゴシック" pitchFamily="31" charset="-128"/>
              </a:rPr>
            </a:br>
            <a:r>
              <a:rPr lang="en-US" sz="2800" dirty="0"/>
              <a:t>NEAT 022: Results</a:t>
            </a:r>
            <a:endParaRPr lang="en-US" sz="2400" dirty="0"/>
          </a:p>
        </p:txBody>
      </p:sp>
      <p:sp>
        <p:nvSpPr>
          <p:cNvPr id="9" name="Content Placeholder 5"/>
          <p:cNvSpPr>
            <a:spLocks noGrp="1"/>
          </p:cNvSpPr>
          <p:nvPr>
            <p:ph type="body" sz="quarter" idx="15"/>
          </p:nvPr>
        </p:nvSpPr>
        <p:spPr/>
        <p:txBody>
          <a:bodyPr/>
          <a:lstStyle/>
          <a:p>
            <a:r>
              <a:rPr lang="en-US" dirty="0"/>
              <a:t>Mean Percentage Change in Lipids at 48 Weeks</a:t>
            </a:r>
            <a:endParaRPr lang="en-US" dirty="0">
              <a:latin typeface="Arial" pitchFamily="31" charset="0"/>
            </a:endParaRPr>
          </a:p>
        </p:txBody>
      </p:sp>
      <p:sp>
        <p:nvSpPr>
          <p:cNvPr id="4" name="Text Placeholder 3"/>
          <p:cNvSpPr>
            <a:spLocks noGrp="1"/>
          </p:cNvSpPr>
          <p:nvPr>
            <p:ph type="body" sz="quarter" idx="16"/>
          </p:nvPr>
        </p:nvSpPr>
        <p:spPr/>
        <p:txBody>
          <a:bodyPr/>
          <a:lstStyle/>
          <a:p>
            <a:r>
              <a:rPr lang="en-US" dirty="0"/>
              <a:t>Source:</a:t>
            </a:r>
            <a:r>
              <a:rPr lang="pt-BR" dirty="0">
                <a:latin typeface="Arial" pitchFamily="31" charset="0"/>
              </a:rPr>
              <a:t> </a:t>
            </a:r>
            <a:r>
              <a:rPr lang="pt-BR" dirty="0" err="1">
                <a:latin typeface="Arial" pitchFamily="31" charset="0"/>
              </a:rPr>
              <a:t>Gatell</a:t>
            </a:r>
            <a:r>
              <a:rPr lang="pt-BR" dirty="0">
                <a:latin typeface="Arial" pitchFamily="31" charset="0"/>
              </a:rPr>
              <a:t> JM, et </a:t>
            </a:r>
            <a:r>
              <a:rPr lang="en-US" dirty="0">
                <a:latin typeface="Arial" pitchFamily="31" charset="0"/>
              </a:rPr>
              <a:t>al. AIDS. 2017;31:2503-14.</a:t>
            </a:r>
          </a:p>
        </p:txBody>
      </p:sp>
      <p:graphicFrame>
        <p:nvGraphicFramePr>
          <p:cNvPr id="6" name="Chart 5"/>
          <p:cNvGraphicFramePr>
            <a:graphicFrameLocks/>
          </p:cNvGraphicFramePr>
          <p:nvPr>
            <p:extLst>
              <p:ext uri="{D42A27DB-BD31-4B8C-83A1-F6EECF244321}">
                <p14:modId xmlns:p14="http://schemas.microsoft.com/office/powerpoint/2010/main" val="1296966237"/>
              </p:ext>
            </p:extLst>
          </p:nvPr>
        </p:nvGraphicFramePr>
        <p:xfrm>
          <a:off x="300037" y="1974669"/>
          <a:ext cx="8303933" cy="41975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2293376"/>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a typeface="ＭＳ Ｐゴシック" pitchFamily="31" charset="-128"/>
                <a:cs typeface="ＭＳ Ｐゴシック" pitchFamily="31" charset="-128"/>
              </a:rPr>
              <a:t>Switching from a Boosted PI to </a:t>
            </a:r>
            <a:r>
              <a:rPr lang="en-US" sz="2400" dirty="0" err="1">
                <a:ea typeface="ＭＳ Ｐゴシック" pitchFamily="31" charset="-128"/>
                <a:cs typeface="ＭＳ Ｐゴシック" pitchFamily="31" charset="-128"/>
              </a:rPr>
              <a:t>Dolutegravir</a:t>
            </a:r>
            <a:br>
              <a:rPr lang="en-US" sz="2400" dirty="0">
                <a:ea typeface="ＭＳ Ｐゴシック" pitchFamily="31" charset="-128"/>
                <a:cs typeface="ＭＳ Ｐゴシック" pitchFamily="31" charset="-128"/>
              </a:rPr>
            </a:br>
            <a:r>
              <a:rPr lang="en-US" sz="2800" dirty="0"/>
              <a:t>NEAT 022: Conclusion</a:t>
            </a:r>
          </a:p>
        </p:txBody>
      </p:sp>
      <p:sp>
        <p:nvSpPr>
          <p:cNvPr id="7" name="Content Placeholder 6"/>
          <p:cNvSpPr>
            <a:spLocks noGrp="1"/>
          </p:cNvSpPr>
          <p:nvPr>
            <p:ph type="body" sz="quarter" idx="14"/>
          </p:nvPr>
        </p:nvSpPr>
        <p:spPr/>
        <p:txBody>
          <a:bodyPr/>
          <a:lstStyle/>
          <a:p>
            <a:r>
              <a:rPr lang="en-US" dirty="0"/>
              <a:t>Source:</a:t>
            </a:r>
            <a:r>
              <a:rPr lang="pt-BR" dirty="0">
                <a:latin typeface="Arial" pitchFamily="31" charset="0"/>
              </a:rPr>
              <a:t> </a:t>
            </a:r>
            <a:r>
              <a:rPr lang="pt-BR" dirty="0" err="1">
                <a:latin typeface="Arial" pitchFamily="31" charset="0"/>
              </a:rPr>
              <a:t>Gatell</a:t>
            </a:r>
            <a:r>
              <a:rPr lang="pt-BR" dirty="0">
                <a:latin typeface="Arial" pitchFamily="31" charset="0"/>
              </a:rPr>
              <a:t> JM, et </a:t>
            </a:r>
            <a:r>
              <a:rPr lang="en-US" dirty="0">
                <a:latin typeface="Arial" pitchFamily="31" charset="0"/>
              </a:rPr>
              <a:t>al. AIDS. 2017;31:2503-14.</a:t>
            </a:r>
          </a:p>
        </p:txBody>
      </p:sp>
      <p:graphicFrame>
        <p:nvGraphicFramePr>
          <p:cNvPr id="6" name="Table 5"/>
          <p:cNvGraphicFramePr>
            <a:graphicFrameLocks noGrp="1"/>
          </p:cNvGraphicFramePr>
          <p:nvPr>
            <p:extLst/>
          </p:nvPr>
        </p:nvGraphicFramePr>
        <p:xfrm>
          <a:off x="0" y="2639568"/>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a:lnSpc>
                          <a:spcPts val="3200"/>
                        </a:lnSpc>
                      </a:pPr>
                      <a:r>
                        <a:rPr lang="en-US" sz="2000" b="1" i="0" dirty="0">
                          <a:solidFill>
                            <a:srgbClr val="800000"/>
                          </a:solidFill>
                          <a:latin typeface="Arial"/>
                          <a:cs typeface="Arial"/>
                        </a:rPr>
                        <a:t>Interpretation</a:t>
                      </a:r>
                      <a:r>
                        <a:rPr lang="en-US" sz="2000" b="0" i="0" dirty="0">
                          <a:solidFill>
                            <a:srgbClr val="800000"/>
                          </a:solidFill>
                          <a:latin typeface="Arial"/>
                          <a:cs typeface="Arial"/>
                        </a:rPr>
                        <a:t>:</a:t>
                      </a:r>
                      <a:r>
                        <a:rPr lang="en-US" sz="2000" b="0" i="0" dirty="0">
                          <a:solidFill>
                            <a:schemeClr val="tx1"/>
                          </a:solidFill>
                          <a:latin typeface="Arial"/>
                          <a:cs typeface="Arial"/>
                        </a:rPr>
                        <a:t> </a:t>
                      </a:r>
                      <a:r>
                        <a:rPr lang="en-US" sz="2000" b="0" dirty="0">
                          <a:solidFill>
                            <a:schemeClr val="tx1"/>
                          </a:solidFill>
                          <a:latin typeface="+mn-lt"/>
                          <a:cs typeface="Arial"/>
                        </a:rPr>
                        <a:t>“</a:t>
                      </a:r>
                      <a:r>
                        <a:rPr lang="en-US" sz="2000" b="0" i="0" kern="1200" dirty="0">
                          <a:solidFill>
                            <a:schemeClr val="tx1"/>
                          </a:solidFill>
                          <a:effectLst/>
                          <a:latin typeface="+mn-lt"/>
                          <a:ea typeface="+mn-ea"/>
                          <a:cs typeface="+mn-cs"/>
                        </a:rPr>
                        <a:t>Switching to a </a:t>
                      </a:r>
                      <a:r>
                        <a:rPr lang="en-US" sz="2000" b="0" i="0" kern="1200" dirty="0" err="1">
                          <a:solidFill>
                            <a:schemeClr val="tx1"/>
                          </a:solidFill>
                          <a:effectLst/>
                          <a:latin typeface="+mn-lt"/>
                          <a:ea typeface="+mn-ea"/>
                          <a:cs typeface="+mn-cs"/>
                        </a:rPr>
                        <a:t>dolutegravir</a:t>
                      </a:r>
                      <a:r>
                        <a:rPr lang="en-US" sz="2000" b="0" i="0" kern="1200" dirty="0">
                          <a:solidFill>
                            <a:schemeClr val="tx1"/>
                          </a:solidFill>
                          <a:effectLst/>
                          <a:latin typeface="+mn-lt"/>
                          <a:ea typeface="+mn-ea"/>
                          <a:cs typeface="+mn-cs"/>
                        </a:rPr>
                        <a:t> regimen in </a:t>
                      </a:r>
                      <a:r>
                        <a:rPr lang="en-US" sz="2000" b="0" i="0" kern="1200" dirty="0" err="1">
                          <a:solidFill>
                            <a:schemeClr val="tx1"/>
                          </a:solidFill>
                          <a:effectLst/>
                          <a:latin typeface="+mn-lt"/>
                          <a:ea typeface="+mn-ea"/>
                          <a:cs typeface="+mn-cs"/>
                        </a:rPr>
                        <a:t>virologically</a:t>
                      </a:r>
                      <a:r>
                        <a:rPr lang="en-US" sz="2000" b="0" i="0" kern="1200" dirty="0">
                          <a:solidFill>
                            <a:schemeClr val="tx1"/>
                          </a:solidFill>
                          <a:effectLst/>
                          <a:latin typeface="+mn-lt"/>
                          <a:ea typeface="+mn-ea"/>
                          <a:cs typeface="+mn-cs"/>
                        </a:rPr>
                        <a:t> suppressed HIV type 1 patients with high cardiovascular disease risk was </a:t>
                      </a:r>
                      <a:r>
                        <a:rPr lang="en-US" sz="2000" b="0" i="0" kern="1200" dirty="0" err="1">
                          <a:solidFill>
                            <a:schemeClr val="tx1"/>
                          </a:solidFill>
                          <a:effectLst/>
                          <a:latin typeface="+mn-lt"/>
                          <a:ea typeface="+mn-ea"/>
                          <a:cs typeface="+mn-cs"/>
                        </a:rPr>
                        <a:t>noninferior</a:t>
                      </a:r>
                      <a:r>
                        <a:rPr lang="en-US" sz="2000" b="0" i="0" kern="1200" dirty="0">
                          <a:solidFill>
                            <a:schemeClr val="tx1"/>
                          </a:solidFill>
                          <a:effectLst/>
                          <a:latin typeface="+mn-lt"/>
                          <a:ea typeface="+mn-ea"/>
                          <a:cs typeface="+mn-cs"/>
                        </a:rPr>
                        <a:t>, and significantly improved lipid profiles</a:t>
                      </a:r>
                      <a:r>
                        <a:rPr lang="en-US" sz="2000" b="0" dirty="0">
                          <a:solidFill>
                            <a:schemeClr val="tx1"/>
                          </a:solidFill>
                          <a:latin typeface="+mn-lt"/>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00712808"/>
      </p:ext>
    </p:extLst>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0" dirty="0">
                <a:ea typeface="ＭＳ Ｐゴシック" pitchFamily="22" charset="-128"/>
                <a:cs typeface="ＭＳ Ｐゴシック" pitchFamily="22" charset="-128"/>
              </a:rPr>
              <a:t>Dolutegravir as Maintenance Monotherapy</a:t>
            </a:r>
            <a:br>
              <a:rPr lang="en-US" sz="2700" b="0" dirty="0"/>
            </a:br>
            <a:r>
              <a:rPr lang="en-US" dirty="0"/>
              <a:t>DOMONO</a:t>
            </a:r>
          </a:p>
        </p:txBody>
      </p:sp>
      <p:sp>
        <p:nvSpPr>
          <p:cNvPr id="2" name="Text Placeholder 1">
            <a:extLst>
              <a:ext uri="{FF2B5EF4-FFF2-40B4-BE49-F238E27FC236}">
                <a16:creationId xmlns:a16="http://schemas.microsoft.com/office/drawing/2014/main" id="{75D7AF21-07E8-3145-B741-452D0360F1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54876153"/>
      </p:ext>
    </p:extLst>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err="1">
                <a:ea typeface="ＭＳ Ｐゴシック" pitchFamily="22" charset="-128"/>
                <a:cs typeface="ＭＳ Ｐゴシック" pitchFamily="22" charset="-128"/>
              </a:rPr>
              <a:t>Dolutegravir</a:t>
            </a:r>
            <a:r>
              <a:rPr lang="en-US" sz="2400" dirty="0">
                <a:ea typeface="ＭＳ Ｐゴシック" pitchFamily="22" charset="-128"/>
                <a:cs typeface="ＭＳ Ｐゴシック" pitchFamily="22" charset="-128"/>
              </a:rPr>
              <a:t> as Maintenance Monotherapy</a:t>
            </a:r>
            <a:br>
              <a:rPr lang="en-US"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DOMONO: Design</a:t>
            </a:r>
            <a:endParaRPr lang="en-US" sz="2800" dirty="0"/>
          </a:p>
        </p:txBody>
      </p:sp>
      <p:sp>
        <p:nvSpPr>
          <p:cNvPr id="6" name="Text Placeholder 5"/>
          <p:cNvSpPr>
            <a:spLocks noGrp="1"/>
          </p:cNvSpPr>
          <p:nvPr>
            <p:ph type="body" sz="quarter" idx="14"/>
          </p:nvPr>
        </p:nvSpPr>
        <p:spPr/>
        <p:txBody>
          <a:bodyPr/>
          <a:lstStyle/>
          <a:p>
            <a:r>
              <a:rPr lang="en-US" dirty="0"/>
              <a:t>Source: </a:t>
            </a:r>
            <a:r>
              <a:rPr lang="en-US" dirty="0" err="1"/>
              <a:t>Wijting</a:t>
            </a:r>
            <a:r>
              <a:rPr lang="en-US" dirty="0"/>
              <a:t> I, et al. Lancet HIV. 2017;4;e547-54.</a:t>
            </a:r>
          </a:p>
        </p:txBody>
      </p:sp>
      <p:sp>
        <p:nvSpPr>
          <p:cNvPr id="5" name="Line 11"/>
          <p:cNvSpPr>
            <a:spLocks noChangeShapeType="1"/>
          </p:cNvSpPr>
          <p:nvPr/>
        </p:nvSpPr>
        <p:spPr bwMode="auto">
          <a:xfrm rot="1169337" flipV="1">
            <a:off x="4312961" y="3122582"/>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7" name="Line 11"/>
          <p:cNvSpPr>
            <a:spLocks noChangeShapeType="1"/>
          </p:cNvSpPr>
          <p:nvPr/>
        </p:nvSpPr>
        <p:spPr bwMode="auto">
          <a:xfrm rot="20430663">
            <a:off x="4312961" y="3732182"/>
            <a:ext cx="413833" cy="65730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graphicFrame>
        <p:nvGraphicFramePr>
          <p:cNvPr id="8" name="Group 31"/>
          <p:cNvGraphicFramePr>
            <a:graphicFrameLocks noGrp="1"/>
          </p:cNvGraphicFramePr>
          <p:nvPr>
            <p:extLst>
              <p:ext uri="{D42A27DB-BD31-4B8C-83A1-F6EECF244321}">
                <p14:modId xmlns:p14="http://schemas.microsoft.com/office/powerpoint/2010/main" val="2889871790"/>
              </p:ext>
            </p:extLst>
          </p:nvPr>
        </p:nvGraphicFramePr>
        <p:xfrm>
          <a:off x="263025" y="1295400"/>
          <a:ext cx="4114800" cy="5107650"/>
        </p:xfrm>
        <a:graphic>
          <a:graphicData uri="http://schemas.openxmlformats.org/drawingml/2006/table">
            <a:tbl>
              <a:tblPr>
                <a:effectLst/>
              </a:tblPr>
              <a:tblGrid>
                <a:gridCol w="4114800">
                  <a:extLst>
                    <a:ext uri="{9D8B030D-6E8A-4147-A177-3AD203B41FA5}">
                      <a16:colId xmlns:a16="http://schemas.microsoft.com/office/drawing/2014/main" val="20000"/>
                    </a:ext>
                  </a:extLst>
                </a:gridCol>
              </a:tblGrid>
              <a:tr h="410682">
                <a:tc>
                  <a:txBody>
                    <a:bodyPr/>
                    <a:lstStyle/>
                    <a:p>
                      <a:pPr marL="0" marR="0" lvl="0" indent="0" algn="l" defTabSz="457200" rtl="0" eaLnBrk="0" fontAlgn="base" latinLnBrk="0" hangingPunct="0">
                        <a:lnSpc>
                          <a:spcPts val="2000"/>
                        </a:lnSpc>
                        <a:spcBef>
                          <a:spcPts val="1200"/>
                        </a:spcBef>
                        <a:spcAft>
                          <a:spcPct val="0"/>
                        </a:spcAft>
                        <a:buClr>
                          <a:srgbClr val="7592A4"/>
                        </a:buClr>
                        <a:buSzTx/>
                        <a:buFont typeface="Arial" pitchFamily="-108" charset="0"/>
                        <a:buNone/>
                        <a:tabLst/>
                      </a:pPr>
                      <a:r>
                        <a:rPr kumimoji="0" lang="en-US" sz="1800" b="1" i="0" u="none" strike="noStrike" cap="none" normalizeH="0" baseline="0" dirty="0">
                          <a:ln>
                            <a:noFill/>
                          </a:ln>
                          <a:solidFill>
                            <a:srgbClr val="FFFFFF"/>
                          </a:solidFill>
                          <a:effectLst/>
                          <a:latin typeface="+mn-lt"/>
                          <a:ea typeface="ＭＳ Ｐゴシック" pitchFamily="-108" charset="-128"/>
                          <a:cs typeface="Arial"/>
                        </a:rPr>
                        <a:t>Study Design: DOMONO</a:t>
                      </a:r>
                    </a:p>
                  </a:txBody>
                  <a:tcPr marL="81280" marR="81280"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6772"/>
                    </a:solidFill>
                  </a:tcPr>
                </a:tc>
                <a:extLst>
                  <a:ext uri="{0D108BD9-81ED-4DB2-BD59-A6C34878D82A}">
                    <a16:rowId xmlns:a16="http://schemas.microsoft.com/office/drawing/2014/main" val="10000"/>
                  </a:ext>
                </a:extLst>
              </a:tr>
              <a:tr h="3018318">
                <a:tc>
                  <a:txBody>
                    <a:bodyPr/>
                    <a:lstStyle/>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Background</a:t>
                      </a:r>
                      <a:r>
                        <a:rPr lang="en-US" sz="1600" u="none" dirty="0">
                          <a:solidFill>
                            <a:srgbClr val="000000"/>
                          </a:solidFill>
                          <a:latin typeface="+mn-lt"/>
                          <a:cs typeface="Arial"/>
                        </a:rPr>
                        <a:t>:</a:t>
                      </a:r>
                      <a:r>
                        <a:rPr lang="en-US" sz="1600" u="none" baseline="0" dirty="0">
                          <a:solidFill>
                            <a:srgbClr val="000000"/>
                          </a:solidFill>
                          <a:latin typeface="+mn-lt"/>
                          <a:cs typeface="Arial"/>
                        </a:rPr>
                        <a:t> Randomized, open-label, phase 2, non-inferiority trial conducted at 2 centers in Netherlands to determine if dolutegravir monotherapy is noninferior to combination antiretroviral therapy in maintaining viral suppression.</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1" u="none" dirty="0">
                          <a:solidFill>
                            <a:srgbClr val="000000"/>
                          </a:solidFill>
                          <a:latin typeface="+mn-lt"/>
                          <a:cs typeface="Arial"/>
                        </a:rPr>
                        <a:t>Inclusion</a:t>
                      </a:r>
                      <a:r>
                        <a:rPr lang="en-US" sz="1600" b="1" u="none" baseline="0" dirty="0">
                          <a:solidFill>
                            <a:srgbClr val="000000"/>
                          </a:solidFill>
                          <a:latin typeface="+mn-lt"/>
                          <a:cs typeface="Arial"/>
                        </a:rPr>
                        <a:t> Criteria:</a:t>
                      </a:r>
                      <a:br>
                        <a:rPr lang="en-US" sz="1600" b="0" u="sng" baseline="0" dirty="0">
                          <a:solidFill>
                            <a:srgbClr val="000000"/>
                          </a:solidFill>
                          <a:latin typeface="+mn-lt"/>
                          <a:cs typeface="Arial"/>
                        </a:rPr>
                      </a:br>
                      <a:r>
                        <a:rPr lang="en-US" sz="1600" b="0" u="none" baseline="0" dirty="0">
                          <a:solidFill>
                            <a:srgbClr val="000000"/>
                          </a:solidFill>
                          <a:latin typeface="+mn-lt"/>
                          <a:cs typeface="Arial"/>
                        </a:rPr>
                        <a:t>- Age ≥18 years old</a:t>
                      </a:r>
                      <a:br>
                        <a:rPr lang="en-US" sz="1600" b="0" u="none" baseline="0" dirty="0">
                          <a:solidFill>
                            <a:srgbClr val="000000"/>
                          </a:solidFill>
                          <a:latin typeface="+mn-lt"/>
                          <a:cs typeface="Arial"/>
                        </a:rPr>
                      </a:br>
                      <a:r>
                        <a:rPr lang="en-US" sz="1600" b="0" u="none" baseline="0" dirty="0">
                          <a:solidFill>
                            <a:srgbClr val="000000"/>
                          </a:solidFill>
                          <a:latin typeface="+mn-lt"/>
                          <a:cs typeface="Arial"/>
                        </a:rPr>
                        <a:t>- On 3-drug ART</a:t>
                      </a:r>
                      <a:br>
                        <a:rPr lang="en-US" sz="1600" b="0" u="none" baseline="0" dirty="0">
                          <a:solidFill>
                            <a:srgbClr val="000000"/>
                          </a:solidFill>
                          <a:latin typeface="+mn-lt"/>
                          <a:cs typeface="+mn-cs"/>
                        </a:rPr>
                      </a:br>
                      <a:r>
                        <a:rPr lang="en-US" sz="1600" b="0" u="none" baseline="0" dirty="0">
                          <a:solidFill>
                            <a:srgbClr val="000000"/>
                          </a:solidFill>
                          <a:latin typeface="+mn-lt"/>
                          <a:cs typeface="+mn-cs"/>
                        </a:rPr>
                        <a:t>- HIV RNA &lt;50 copies/mL for ≥6 months</a:t>
                      </a:r>
                      <a:br>
                        <a:rPr lang="en-US" sz="1600" b="0" u="none" baseline="0" dirty="0">
                          <a:solidFill>
                            <a:srgbClr val="000000"/>
                          </a:solidFill>
                          <a:latin typeface="+mn-lt"/>
                          <a:cs typeface="Arial"/>
                        </a:rPr>
                      </a:br>
                      <a:r>
                        <a:rPr lang="en-US" sz="1600" b="0" u="none" baseline="0" dirty="0">
                          <a:solidFill>
                            <a:srgbClr val="000000"/>
                          </a:solidFill>
                          <a:latin typeface="+mn-lt"/>
                          <a:cs typeface="Arial"/>
                        </a:rPr>
                        <a:t>- HIV RNA zenith &lt;100,000 copies/mL</a:t>
                      </a:r>
                      <a:br>
                        <a:rPr lang="en-US" sz="1600" b="0" u="none" baseline="0" dirty="0">
                          <a:solidFill>
                            <a:srgbClr val="000000"/>
                          </a:solidFill>
                          <a:latin typeface="+mn-lt"/>
                          <a:cs typeface="Arial"/>
                        </a:rPr>
                      </a:br>
                      <a:r>
                        <a:rPr lang="en-US" sz="1600" b="0" u="none" baseline="0" dirty="0">
                          <a:solidFill>
                            <a:srgbClr val="000000"/>
                          </a:solidFill>
                          <a:latin typeface="+mn-lt"/>
                          <a:cs typeface="Arial"/>
                        </a:rPr>
                        <a:t>- CD4 count nadir &gt;200 cells/mm</a:t>
                      </a:r>
                      <a:r>
                        <a:rPr lang="en-US" sz="1600" b="0" u="none" baseline="30000" dirty="0">
                          <a:solidFill>
                            <a:srgbClr val="000000"/>
                          </a:solidFill>
                          <a:latin typeface="+mn-lt"/>
                          <a:cs typeface="Arial"/>
                        </a:rPr>
                        <a:t>3</a:t>
                      </a:r>
                      <a:br>
                        <a:rPr lang="en-US" sz="1600" b="0" u="none" baseline="0" dirty="0">
                          <a:solidFill>
                            <a:srgbClr val="000000"/>
                          </a:solidFill>
                          <a:latin typeface="+mn-lt"/>
                          <a:cs typeface="+mn-cs"/>
                        </a:rPr>
                      </a:br>
                      <a:r>
                        <a:rPr lang="en-US" sz="1600" b="0" u="none" baseline="0" dirty="0">
                          <a:solidFill>
                            <a:srgbClr val="000000"/>
                          </a:solidFill>
                          <a:latin typeface="+mn-lt"/>
                          <a:cs typeface="+mn-cs"/>
                        </a:rPr>
                        <a:t>- No baseline HIV drug resistance</a:t>
                      </a:r>
                      <a:br>
                        <a:rPr lang="en-US" sz="1600" b="0" u="none" baseline="0" dirty="0">
                          <a:solidFill>
                            <a:srgbClr val="000000"/>
                          </a:solidFill>
                          <a:latin typeface="+mn-lt"/>
                          <a:cs typeface="+mn-cs"/>
                        </a:rPr>
                      </a:br>
                      <a:r>
                        <a:rPr lang="en-US" sz="1600" b="0" u="none" baseline="0" dirty="0">
                          <a:solidFill>
                            <a:srgbClr val="000000"/>
                          </a:solidFill>
                          <a:latin typeface="+mn-lt"/>
                          <a:cs typeface="+mn-cs"/>
                        </a:rPr>
                        <a:t>- No history of virologic failure</a:t>
                      </a:r>
                      <a:br>
                        <a:rPr lang="en-US" sz="1600" b="0" u="none" baseline="0" dirty="0">
                          <a:solidFill>
                            <a:srgbClr val="000000"/>
                          </a:solidFill>
                          <a:latin typeface="+mn-lt"/>
                          <a:cs typeface="+mn-cs"/>
                        </a:rPr>
                      </a:br>
                      <a:r>
                        <a:rPr lang="en-US" sz="1600" b="0" u="none" baseline="0" dirty="0">
                          <a:solidFill>
                            <a:srgbClr val="000000"/>
                          </a:solidFill>
                          <a:latin typeface="+mn-lt"/>
                          <a:cs typeface="+mn-cs"/>
                        </a:rPr>
                        <a:t>- No HBV co-infection</a:t>
                      </a:r>
                    </a:p>
                    <a:p>
                      <a:pPr marL="182880" marR="0" lvl="0" indent="-182880" algn="l" defTabSz="457200" rtl="0" eaLnBrk="1" fontAlgn="base" latinLnBrk="0" hangingPunct="1">
                        <a:lnSpc>
                          <a:spcPts val="2000"/>
                        </a:lnSpc>
                        <a:spcBef>
                          <a:spcPts val="1200"/>
                        </a:spcBef>
                        <a:spcAft>
                          <a:spcPct val="0"/>
                        </a:spcAft>
                        <a:buClrTx/>
                        <a:buSzTx/>
                        <a:buFont typeface="Arial"/>
                        <a:buChar char="•"/>
                        <a:tabLst/>
                      </a:pPr>
                      <a:r>
                        <a:rPr lang="en-US" sz="1600" b="0" u="none" baseline="0" dirty="0" err="1">
                          <a:solidFill>
                            <a:srgbClr val="000000"/>
                          </a:solidFill>
                          <a:latin typeface="+mn-lt"/>
                          <a:cs typeface="+mn-cs"/>
                        </a:rPr>
                        <a:t>Dolutegravir</a:t>
                      </a:r>
                      <a:r>
                        <a:rPr lang="en-US" sz="1600" b="0" u="none" baseline="0" dirty="0">
                          <a:solidFill>
                            <a:srgbClr val="000000"/>
                          </a:solidFill>
                          <a:latin typeface="+mn-lt"/>
                          <a:cs typeface="+mn-cs"/>
                        </a:rPr>
                        <a:t> Regimen</a:t>
                      </a:r>
                      <a:br>
                        <a:rPr lang="en-US" sz="1600" b="0" u="none" baseline="0" dirty="0">
                          <a:solidFill>
                            <a:srgbClr val="000000"/>
                          </a:solidFill>
                          <a:latin typeface="+mn-lt"/>
                          <a:cs typeface="Arial"/>
                        </a:rPr>
                      </a:br>
                      <a:r>
                        <a:rPr lang="en-US" sz="1600" b="0" u="none" baseline="0" dirty="0">
                          <a:solidFill>
                            <a:srgbClr val="000000"/>
                          </a:solidFill>
                          <a:latin typeface="+mn-lt"/>
                          <a:cs typeface="Arial"/>
                        </a:rPr>
                        <a:t>- </a:t>
                      </a:r>
                      <a:r>
                        <a:rPr lang="en-US" sz="1600" b="0" u="none" baseline="0" dirty="0" err="1">
                          <a:solidFill>
                            <a:srgbClr val="000000"/>
                          </a:solidFill>
                          <a:latin typeface="+mn-lt"/>
                          <a:cs typeface="Arial"/>
                        </a:rPr>
                        <a:t>Dolutegravir</a:t>
                      </a:r>
                      <a:r>
                        <a:rPr lang="en-US" sz="1600" b="0" u="none" baseline="0" dirty="0">
                          <a:solidFill>
                            <a:srgbClr val="000000"/>
                          </a:solidFill>
                          <a:latin typeface="+mn-lt"/>
                          <a:cs typeface="Arial"/>
                        </a:rPr>
                        <a:t> 50 mg once daily</a:t>
                      </a:r>
                      <a:endParaRPr lang="en-US" sz="1600" b="0" u="none" baseline="0" dirty="0">
                        <a:solidFill>
                          <a:srgbClr val="000000"/>
                        </a:solidFill>
                        <a:latin typeface="+mn-lt"/>
                        <a:cs typeface="+mn-cs"/>
                      </a:endParaRPr>
                    </a:p>
                  </a:txBody>
                  <a:tcPr marL="81280" marR="81280"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E6EBF2"/>
                    </a:solidFill>
                  </a:tcPr>
                </a:tc>
                <a:extLst>
                  <a:ext uri="{0D108BD9-81ED-4DB2-BD59-A6C34878D82A}">
                    <a16:rowId xmlns:a16="http://schemas.microsoft.com/office/drawing/2014/main" val="10001"/>
                  </a:ext>
                </a:extLst>
              </a:tr>
            </a:tbl>
          </a:graphicData>
        </a:graphic>
      </p:graphicFrame>
      <p:sp>
        <p:nvSpPr>
          <p:cNvPr id="12" name="Rectangle 7"/>
          <p:cNvSpPr>
            <a:spLocks noChangeArrowheads="1"/>
          </p:cNvSpPr>
          <p:nvPr/>
        </p:nvSpPr>
        <p:spPr bwMode="ltGray">
          <a:xfrm>
            <a:off x="4851524" y="2438400"/>
            <a:ext cx="4054516" cy="1091179"/>
          </a:xfrm>
          <a:prstGeom prst="rect">
            <a:avLst/>
          </a:prstGeom>
          <a:solidFill>
            <a:schemeClr val="accent4">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400" i="1" dirty="0">
                <a:latin typeface="Arial"/>
                <a:cs typeface="Arial"/>
              </a:rPr>
              <a:t>Immediate Switch to Monotherapy</a:t>
            </a:r>
          </a:p>
          <a:p>
            <a:pPr algn="ctr"/>
            <a:r>
              <a:rPr lang="en-US" sz="1800" b="1" dirty="0" err="1">
                <a:solidFill>
                  <a:srgbClr val="000000"/>
                </a:solidFill>
                <a:latin typeface="Arial"/>
                <a:cs typeface="Arial"/>
              </a:rPr>
              <a:t>Dolutegravir</a:t>
            </a:r>
            <a:endParaRPr lang="en-US" sz="1800" b="1" dirty="0">
              <a:solidFill>
                <a:srgbClr val="000000"/>
              </a:solidFill>
              <a:latin typeface="Arial"/>
              <a:cs typeface="Arial"/>
            </a:endParaRPr>
          </a:p>
          <a:p>
            <a:pPr algn="ctr"/>
            <a:r>
              <a:rPr lang="en-US" sz="1400" dirty="0">
                <a:solidFill>
                  <a:srgbClr val="000000"/>
                </a:solidFill>
                <a:latin typeface="Arial"/>
                <a:cs typeface="Arial"/>
              </a:rPr>
              <a:t>(n = 51)</a:t>
            </a:r>
          </a:p>
        </p:txBody>
      </p:sp>
      <p:sp>
        <p:nvSpPr>
          <p:cNvPr id="13" name="Rectangle 7"/>
          <p:cNvSpPr>
            <a:spLocks noChangeArrowheads="1"/>
          </p:cNvSpPr>
          <p:nvPr/>
        </p:nvSpPr>
        <p:spPr bwMode="ltGray">
          <a:xfrm>
            <a:off x="4851524" y="3657600"/>
            <a:ext cx="2006259" cy="1091179"/>
          </a:xfrm>
          <a:prstGeom prst="rect">
            <a:avLst/>
          </a:prstGeom>
          <a:solidFill>
            <a:srgbClr val="DBE4E9"/>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r>
              <a:rPr lang="en-US" sz="1800" b="1" dirty="0">
                <a:solidFill>
                  <a:srgbClr val="000000"/>
                </a:solidFill>
                <a:latin typeface="Arial"/>
                <a:cs typeface="Arial"/>
              </a:rPr>
              <a:t>Continue </a:t>
            </a:r>
            <a:br>
              <a:rPr lang="en-US" sz="1800" b="1" dirty="0">
                <a:solidFill>
                  <a:srgbClr val="000000"/>
                </a:solidFill>
                <a:latin typeface="Arial"/>
                <a:cs typeface="Arial"/>
              </a:rPr>
            </a:br>
            <a:r>
              <a:rPr lang="en-US" sz="1800" b="1" dirty="0">
                <a:solidFill>
                  <a:srgbClr val="000000"/>
                </a:solidFill>
                <a:latin typeface="Arial"/>
                <a:cs typeface="Arial"/>
              </a:rPr>
              <a:t>3-Drug ART</a:t>
            </a:r>
          </a:p>
          <a:p>
            <a:pPr algn="ctr"/>
            <a:r>
              <a:rPr lang="en-US" sz="1400" dirty="0">
                <a:solidFill>
                  <a:srgbClr val="000000"/>
                </a:solidFill>
                <a:latin typeface="Arial"/>
                <a:cs typeface="Arial"/>
              </a:rPr>
              <a:t>(n = 53)</a:t>
            </a:r>
          </a:p>
        </p:txBody>
      </p:sp>
      <p:sp>
        <p:nvSpPr>
          <p:cNvPr id="23" name="Rectangle 7"/>
          <p:cNvSpPr>
            <a:spLocks noChangeArrowheads="1"/>
          </p:cNvSpPr>
          <p:nvPr/>
        </p:nvSpPr>
        <p:spPr bwMode="ltGray">
          <a:xfrm>
            <a:off x="4851524" y="5257800"/>
            <a:ext cx="4038600" cy="990600"/>
          </a:xfrm>
          <a:prstGeom prst="rect">
            <a:avLst/>
          </a:prstGeom>
          <a:solidFill>
            <a:schemeClr val="accent5">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r>
              <a:rPr lang="en-US" sz="1400" i="1" dirty="0">
                <a:solidFill>
                  <a:srgbClr val="000000"/>
                </a:solidFill>
                <a:latin typeface="Arial"/>
                <a:cs typeface="Arial"/>
              </a:rPr>
              <a:t>Separate Control Group</a:t>
            </a:r>
          </a:p>
          <a:p>
            <a:pPr algn="ctr"/>
            <a:r>
              <a:rPr lang="en-US" sz="1800" b="1" dirty="0">
                <a:solidFill>
                  <a:srgbClr val="000000"/>
                </a:solidFill>
                <a:latin typeface="Arial"/>
                <a:cs typeface="Arial"/>
              </a:rPr>
              <a:t>3-Drug ART</a:t>
            </a:r>
          </a:p>
          <a:p>
            <a:pPr algn="ctr"/>
            <a:r>
              <a:rPr lang="en-US" sz="1400" dirty="0">
                <a:solidFill>
                  <a:srgbClr val="000000"/>
                </a:solidFill>
                <a:latin typeface="Arial"/>
                <a:cs typeface="Arial"/>
              </a:rPr>
              <a:t>(n = 152)</a:t>
            </a:r>
          </a:p>
        </p:txBody>
      </p:sp>
      <p:sp>
        <p:nvSpPr>
          <p:cNvPr id="27" name="TextBox 26"/>
          <p:cNvSpPr txBox="1"/>
          <p:nvPr/>
        </p:nvSpPr>
        <p:spPr>
          <a:xfrm>
            <a:off x="4851524" y="1459468"/>
            <a:ext cx="2008631" cy="369332"/>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800" dirty="0">
                <a:latin typeface="+mn-lt"/>
              </a:rPr>
              <a:t>24 weeks</a:t>
            </a:r>
          </a:p>
        </p:txBody>
      </p:sp>
      <p:sp>
        <p:nvSpPr>
          <p:cNvPr id="20" name="Rectangle 7"/>
          <p:cNvSpPr>
            <a:spLocks noChangeArrowheads="1"/>
          </p:cNvSpPr>
          <p:nvPr/>
        </p:nvSpPr>
        <p:spPr bwMode="ltGray">
          <a:xfrm>
            <a:off x="6890524" y="3657600"/>
            <a:ext cx="2006259" cy="1091179"/>
          </a:xfrm>
          <a:prstGeom prst="rect">
            <a:avLst/>
          </a:prstGeom>
          <a:solidFill>
            <a:schemeClr val="accent4">
              <a:lumMod val="20000"/>
              <a:lumOff val="80000"/>
            </a:schemeClr>
          </a:solidFill>
          <a:ln w="19050"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400" i="1" dirty="0">
                <a:latin typeface="Arial"/>
                <a:cs typeface="Arial"/>
              </a:rPr>
              <a:t>Delayed Monotherapy</a:t>
            </a:r>
          </a:p>
          <a:p>
            <a:pPr algn="ctr"/>
            <a:r>
              <a:rPr lang="en-US" sz="1800" b="1" dirty="0" err="1">
                <a:solidFill>
                  <a:srgbClr val="000000"/>
                </a:solidFill>
                <a:latin typeface="Arial"/>
                <a:cs typeface="Arial"/>
              </a:rPr>
              <a:t>Dolutegravir</a:t>
            </a:r>
            <a:endParaRPr lang="en-US" sz="1800" b="1" dirty="0">
              <a:solidFill>
                <a:srgbClr val="000000"/>
              </a:solidFill>
              <a:latin typeface="Arial"/>
              <a:cs typeface="Arial"/>
            </a:endParaRPr>
          </a:p>
          <a:p>
            <a:pPr algn="ctr"/>
            <a:r>
              <a:rPr lang="en-US" sz="1400" dirty="0">
                <a:solidFill>
                  <a:srgbClr val="000000"/>
                </a:solidFill>
                <a:latin typeface="Arial"/>
                <a:cs typeface="Arial"/>
              </a:rPr>
              <a:t>(n = 47)</a:t>
            </a:r>
            <a:br>
              <a:rPr lang="en-US" sz="1400" dirty="0">
                <a:solidFill>
                  <a:srgbClr val="000000"/>
                </a:solidFill>
                <a:latin typeface="Arial"/>
                <a:cs typeface="Arial"/>
              </a:rPr>
            </a:br>
            <a:r>
              <a:rPr lang="en-US" sz="1200" dirty="0">
                <a:solidFill>
                  <a:srgbClr val="000000"/>
                </a:solidFill>
                <a:latin typeface="Arial"/>
                <a:cs typeface="Arial"/>
              </a:rPr>
              <a:t>6/53 did not switch</a:t>
            </a:r>
          </a:p>
        </p:txBody>
      </p:sp>
      <p:sp>
        <p:nvSpPr>
          <p:cNvPr id="22" name="TextBox 21"/>
          <p:cNvSpPr txBox="1"/>
          <p:nvPr/>
        </p:nvSpPr>
        <p:spPr>
          <a:xfrm>
            <a:off x="6882169" y="1459468"/>
            <a:ext cx="2008631" cy="369332"/>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800" dirty="0">
                <a:latin typeface="+mn-lt"/>
              </a:rPr>
              <a:t>24 weeks</a:t>
            </a:r>
          </a:p>
        </p:txBody>
      </p:sp>
      <p:sp>
        <p:nvSpPr>
          <p:cNvPr id="24" name="Line 11"/>
          <p:cNvSpPr>
            <a:spLocks noChangeAspect="1" noChangeShapeType="1"/>
          </p:cNvSpPr>
          <p:nvPr/>
        </p:nvSpPr>
        <p:spPr bwMode="auto">
          <a:xfrm rot="20430663">
            <a:off x="6771325" y="4197653"/>
            <a:ext cx="305320" cy="112108"/>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Tree>
    <p:extLst>
      <p:ext uri="{BB962C8B-B14F-4D97-AF65-F5344CB8AC3E}">
        <p14:creationId xmlns:p14="http://schemas.microsoft.com/office/powerpoint/2010/main" val="1945389565"/>
      </p:ext>
    </p:extLst>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a:ea typeface="ＭＳ Ｐゴシック" pitchFamily="22" charset="-128"/>
                <a:cs typeface="ＭＳ Ｐゴシック" pitchFamily="22" charset="-128"/>
              </a:rPr>
              <a:t>Dolutegravir</a:t>
            </a:r>
            <a:r>
              <a:rPr lang="en-US" sz="2400" dirty="0">
                <a:ea typeface="ＭＳ Ｐゴシック" pitchFamily="22" charset="-128"/>
                <a:cs typeface="ＭＳ Ｐゴシック" pitchFamily="22" charset="-128"/>
              </a:rPr>
              <a:t> as Maintenance Monotherapy</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DOMONO: Baseline Characteristics</a:t>
            </a:r>
            <a:endParaRPr lang="en-US" sz="2800" dirty="0"/>
          </a:p>
        </p:txBody>
      </p:sp>
      <p:sp>
        <p:nvSpPr>
          <p:cNvPr id="3" name="Text Placeholder 2"/>
          <p:cNvSpPr>
            <a:spLocks noGrp="1"/>
          </p:cNvSpPr>
          <p:nvPr>
            <p:ph type="body" sz="quarter" idx="14"/>
          </p:nvPr>
        </p:nvSpPr>
        <p:spPr/>
        <p:txBody>
          <a:bodyPr/>
          <a:lstStyle/>
          <a:p>
            <a:r>
              <a:rPr lang="en-US" dirty="0"/>
              <a:t>Source: </a:t>
            </a:r>
            <a:r>
              <a:rPr lang="en-US" dirty="0" err="1"/>
              <a:t>Wijting</a:t>
            </a:r>
            <a:r>
              <a:rPr lang="en-US" dirty="0"/>
              <a:t> I, et al. Lancet HIV. 2017;4;e547-54.</a:t>
            </a:r>
          </a:p>
        </p:txBody>
      </p:sp>
      <p:graphicFrame>
        <p:nvGraphicFramePr>
          <p:cNvPr id="5" name="Table 4"/>
          <p:cNvGraphicFramePr>
            <a:graphicFrameLocks noGrp="1"/>
          </p:cNvGraphicFramePr>
          <p:nvPr>
            <p:extLst>
              <p:ext uri="{D42A27DB-BD31-4B8C-83A1-F6EECF244321}">
                <p14:modId xmlns:p14="http://schemas.microsoft.com/office/powerpoint/2010/main" val="894012222"/>
              </p:ext>
            </p:extLst>
          </p:nvPr>
        </p:nvGraphicFramePr>
        <p:xfrm>
          <a:off x="399668" y="1371600"/>
          <a:ext cx="8363332" cy="4815840"/>
        </p:xfrm>
        <a:graphic>
          <a:graphicData uri="http://schemas.openxmlformats.org/drawingml/2006/table">
            <a:tbl>
              <a:tblPr firstRow="1" bandRow="1">
                <a:effectLst/>
                <a:tableStyleId>{00A15C55-8517-42AA-B614-E9B94910E393}</a:tableStyleId>
              </a:tblPr>
              <a:tblGrid>
                <a:gridCol w="3717036">
                  <a:extLst>
                    <a:ext uri="{9D8B030D-6E8A-4147-A177-3AD203B41FA5}">
                      <a16:colId xmlns:a16="http://schemas.microsoft.com/office/drawing/2014/main" val="20000"/>
                    </a:ext>
                  </a:extLst>
                </a:gridCol>
                <a:gridCol w="2323148">
                  <a:extLst>
                    <a:ext uri="{9D8B030D-6E8A-4147-A177-3AD203B41FA5}">
                      <a16:colId xmlns:a16="http://schemas.microsoft.com/office/drawing/2014/main" val="20001"/>
                    </a:ext>
                  </a:extLst>
                </a:gridCol>
                <a:gridCol w="2323148">
                  <a:extLst>
                    <a:ext uri="{9D8B030D-6E8A-4147-A177-3AD203B41FA5}">
                      <a16:colId xmlns:a16="http://schemas.microsoft.com/office/drawing/2014/main" val="20002"/>
                    </a:ext>
                  </a:extLst>
                </a:gridCol>
              </a:tblGrid>
              <a:tr h="789317">
                <a:tc>
                  <a:txBody>
                    <a:bodyPr/>
                    <a:lstStyle/>
                    <a:p>
                      <a:r>
                        <a:rPr lang="en-US" sz="1600" dirty="0"/>
                        <a:t>Baseline Characteristic</a:t>
                      </a:r>
                    </a:p>
                  </a:txBody>
                  <a:tcPr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tx1">
                        <a:lumMod val="75000"/>
                        <a:lumOff val="25000"/>
                      </a:schemeClr>
                    </a:solidFill>
                  </a:tcPr>
                </a:tc>
                <a:tc>
                  <a:txBody>
                    <a:bodyPr/>
                    <a:lstStyle/>
                    <a:p>
                      <a:pPr algn="ctr"/>
                      <a:r>
                        <a:rPr lang="en-US" sz="1600" dirty="0"/>
                        <a:t>Immediate Switch to DTG</a:t>
                      </a:r>
                      <a:r>
                        <a:rPr lang="en-US" sz="1600" baseline="0" dirty="0"/>
                        <a:t> Monotherapy</a:t>
                      </a:r>
                      <a:r>
                        <a:rPr lang="en-US" sz="1600" dirty="0"/>
                        <a:t> </a:t>
                      </a:r>
                      <a:br>
                        <a:rPr lang="en-US" sz="1600" dirty="0"/>
                      </a:br>
                      <a:r>
                        <a:rPr lang="en-US" sz="1400" dirty="0"/>
                        <a:t>(n = 51)</a:t>
                      </a:r>
                    </a:p>
                  </a:txBody>
                  <a:tcPr anchor="ctr">
                    <a:lnT w="12700" cap="flat" cmpd="sng" algn="ctr">
                      <a:solidFill>
                        <a:scrgbClr r="0" g="0" b="0"/>
                      </a:solidFill>
                      <a:prstDash val="solid"/>
                      <a:round/>
                      <a:headEnd type="none" w="med" len="med"/>
                      <a:tailEnd type="none" w="med" len="med"/>
                    </a:lnT>
                  </a:tcPr>
                </a:tc>
                <a:tc>
                  <a:txBody>
                    <a:bodyPr/>
                    <a:lstStyle/>
                    <a:p>
                      <a:pPr algn="ctr"/>
                      <a:r>
                        <a:rPr lang="en-US" sz="1600" dirty="0"/>
                        <a:t>Delayed Switch to DTG Monotherapy </a:t>
                      </a:r>
                      <a:br>
                        <a:rPr lang="en-US" sz="1600" dirty="0"/>
                      </a:br>
                      <a:r>
                        <a:rPr lang="en-US" sz="1400" dirty="0"/>
                        <a:t>(n = 53)</a:t>
                      </a:r>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54737F"/>
                    </a:solidFill>
                  </a:tcPr>
                </a:tc>
                <a:extLst>
                  <a:ext uri="{0D108BD9-81ED-4DB2-BD59-A6C34878D82A}">
                    <a16:rowId xmlns:a16="http://schemas.microsoft.com/office/drawing/2014/main" val="10000"/>
                  </a:ext>
                </a:extLst>
              </a:tr>
              <a:tr h="321574">
                <a:tc>
                  <a:txBody>
                    <a:bodyPr/>
                    <a:lstStyle/>
                    <a:p>
                      <a:r>
                        <a:rPr lang="en-US" sz="1600" dirty="0"/>
                        <a:t>Age (median, years)</a:t>
                      </a:r>
                    </a:p>
                  </a:txBody>
                  <a:tcPr>
                    <a:lnL w="12700" cap="flat" cmpd="sng" algn="ctr">
                      <a:solidFill>
                        <a:scrgbClr r="0" g="0" b="0"/>
                      </a:solidFill>
                      <a:prstDash val="solid"/>
                      <a:round/>
                      <a:headEnd type="none" w="med" len="med"/>
                      <a:tailEnd type="none" w="med" len="med"/>
                    </a:lnL>
                    <a:solidFill>
                      <a:schemeClr val="bg1">
                        <a:lumMod val="85000"/>
                      </a:schemeClr>
                    </a:solidFill>
                  </a:tcPr>
                </a:tc>
                <a:tc>
                  <a:txBody>
                    <a:bodyPr/>
                    <a:lstStyle/>
                    <a:p>
                      <a:pPr algn="ctr"/>
                      <a:r>
                        <a:rPr lang="en-US" sz="1600" dirty="0"/>
                        <a:t>46</a:t>
                      </a:r>
                    </a:p>
                  </a:txBody>
                  <a:tcPr>
                    <a:solidFill>
                      <a:schemeClr val="accent4">
                        <a:lumMod val="20000"/>
                        <a:lumOff val="80000"/>
                      </a:schemeClr>
                    </a:solidFill>
                  </a:tcPr>
                </a:tc>
                <a:tc>
                  <a:txBody>
                    <a:bodyPr/>
                    <a:lstStyle/>
                    <a:p>
                      <a:pPr algn="ctr"/>
                      <a:r>
                        <a:rPr lang="en-US" sz="1600" dirty="0"/>
                        <a:t>45</a:t>
                      </a:r>
                    </a:p>
                  </a:txBody>
                  <a:tcPr>
                    <a:lnR w="12700" cap="flat" cmpd="sng" algn="ctr">
                      <a:solidFill>
                        <a:scrgbClr r="0" g="0" b="0"/>
                      </a:solidFill>
                      <a:prstDash val="solid"/>
                      <a:round/>
                      <a:headEnd type="none" w="med" len="med"/>
                      <a:tailEnd type="none" w="med" len="med"/>
                    </a:lnR>
                    <a:solidFill>
                      <a:srgbClr val="DBE4E9"/>
                    </a:solidFill>
                  </a:tcPr>
                </a:tc>
                <a:extLst>
                  <a:ext uri="{0D108BD9-81ED-4DB2-BD59-A6C34878D82A}">
                    <a16:rowId xmlns:a16="http://schemas.microsoft.com/office/drawing/2014/main" val="10001"/>
                  </a:ext>
                </a:extLst>
              </a:tr>
              <a:tr h="321574">
                <a:tc>
                  <a:txBody>
                    <a:bodyPr/>
                    <a:lstStyle/>
                    <a:p>
                      <a:r>
                        <a:rPr lang="en-US" sz="1600" dirty="0"/>
                        <a:t>Male, %</a:t>
                      </a:r>
                    </a:p>
                  </a:txBody>
                  <a:tcPr>
                    <a:lnL w="12700" cap="flat" cmpd="sng" algn="ctr">
                      <a:solidFill>
                        <a:scrgbClr r="0" g="0" b="0"/>
                      </a:solidFill>
                      <a:prstDash val="solid"/>
                      <a:round/>
                      <a:headEnd type="none" w="med" len="med"/>
                      <a:tailEnd type="none" w="med" len="med"/>
                    </a:lnL>
                    <a:solidFill>
                      <a:schemeClr val="bg1">
                        <a:lumMod val="85000"/>
                      </a:schemeClr>
                    </a:solidFill>
                  </a:tcPr>
                </a:tc>
                <a:tc>
                  <a:txBody>
                    <a:bodyPr/>
                    <a:lstStyle/>
                    <a:p>
                      <a:pPr algn="ctr"/>
                      <a:r>
                        <a:rPr lang="en-US" sz="1600" dirty="0"/>
                        <a:t>47</a:t>
                      </a:r>
                    </a:p>
                  </a:txBody>
                  <a:tcPr>
                    <a:solidFill>
                      <a:schemeClr val="accent4">
                        <a:lumMod val="20000"/>
                        <a:lumOff val="80000"/>
                      </a:schemeClr>
                    </a:solidFill>
                  </a:tcPr>
                </a:tc>
                <a:tc>
                  <a:txBody>
                    <a:bodyPr/>
                    <a:lstStyle/>
                    <a:p>
                      <a:pPr algn="ctr"/>
                      <a:r>
                        <a:rPr lang="en-US" sz="1600" dirty="0"/>
                        <a:t>48</a:t>
                      </a:r>
                    </a:p>
                  </a:txBody>
                  <a:tcPr>
                    <a:lnR w="12700" cap="flat" cmpd="sng" algn="ctr">
                      <a:solidFill>
                        <a:scrgbClr r="0" g="0" b="0"/>
                      </a:solidFill>
                      <a:prstDash val="solid"/>
                      <a:round/>
                      <a:headEnd type="none" w="med" len="med"/>
                      <a:tailEnd type="none" w="med" len="med"/>
                    </a:lnR>
                    <a:solidFill>
                      <a:srgbClr val="DBE4E9"/>
                    </a:solidFill>
                  </a:tcPr>
                </a:tc>
                <a:extLst>
                  <a:ext uri="{0D108BD9-81ED-4DB2-BD59-A6C34878D82A}">
                    <a16:rowId xmlns:a16="http://schemas.microsoft.com/office/drawing/2014/main" val="10002"/>
                  </a:ext>
                </a:extLst>
              </a:tr>
              <a:tr h="321574">
                <a:tc>
                  <a:txBody>
                    <a:bodyPr/>
                    <a:lstStyle/>
                    <a:p>
                      <a:r>
                        <a:rPr lang="en-US" sz="1600" dirty="0"/>
                        <a:t>MSM, %</a:t>
                      </a:r>
                    </a:p>
                  </a:txBody>
                  <a:tcPr>
                    <a:lnL w="12700" cap="flat" cmpd="sng" algn="ctr">
                      <a:solidFill>
                        <a:scrgbClr r="0" g="0" b="0"/>
                      </a:solidFill>
                      <a:prstDash val="solid"/>
                      <a:round/>
                      <a:headEnd type="none" w="med" len="med"/>
                      <a:tailEnd type="none" w="med" len="med"/>
                    </a:lnL>
                    <a:solidFill>
                      <a:schemeClr val="bg1">
                        <a:lumMod val="85000"/>
                      </a:schemeClr>
                    </a:solidFill>
                  </a:tcPr>
                </a:tc>
                <a:tc>
                  <a:txBody>
                    <a:bodyPr/>
                    <a:lstStyle/>
                    <a:p>
                      <a:pPr algn="ctr"/>
                      <a:r>
                        <a:rPr lang="en-US" sz="1600" dirty="0"/>
                        <a:t>80</a:t>
                      </a:r>
                    </a:p>
                  </a:txBody>
                  <a:tcPr>
                    <a:solidFill>
                      <a:schemeClr val="accent4">
                        <a:lumMod val="20000"/>
                        <a:lumOff val="80000"/>
                      </a:schemeClr>
                    </a:solidFill>
                  </a:tcPr>
                </a:tc>
                <a:tc>
                  <a:txBody>
                    <a:bodyPr/>
                    <a:lstStyle/>
                    <a:p>
                      <a:pPr algn="ctr"/>
                      <a:r>
                        <a:rPr lang="en-US" sz="1600" dirty="0"/>
                        <a:t>77</a:t>
                      </a:r>
                    </a:p>
                  </a:txBody>
                  <a:tcPr>
                    <a:lnR w="12700" cap="flat" cmpd="sng" algn="ctr">
                      <a:solidFill>
                        <a:scrgbClr r="0" g="0" b="0"/>
                      </a:solidFill>
                      <a:prstDash val="solid"/>
                      <a:round/>
                      <a:headEnd type="none" w="med" len="med"/>
                      <a:tailEnd type="none" w="med" len="med"/>
                    </a:lnR>
                    <a:solidFill>
                      <a:srgbClr val="DBE4E9"/>
                    </a:solidFill>
                  </a:tcPr>
                </a:tc>
                <a:extLst>
                  <a:ext uri="{0D108BD9-81ED-4DB2-BD59-A6C34878D82A}">
                    <a16:rowId xmlns:a16="http://schemas.microsoft.com/office/drawing/2014/main" val="10003"/>
                  </a:ext>
                </a:extLst>
              </a:tr>
              <a:tr h="321574">
                <a:tc>
                  <a:txBody>
                    <a:bodyPr/>
                    <a:lstStyle/>
                    <a:p>
                      <a:r>
                        <a:rPr lang="en-US" sz="1600" dirty="0"/>
                        <a:t>Caucasian ethnicity, %</a:t>
                      </a:r>
                    </a:p>
                  </a:txBody>
                  <a:tcPr>
                    <a:lnL w="12700" cap="flat" cmpd="sng" algn="ctr">
                      <a:solidFill>
                        <a:scrgbClr r="0" g="0" b="0"/>
                      </a:solidFill>
                      <a:prstDash val="solid"/>
                      <a:round/>
                      <a:headEnd type="none" w="med" len="med"/>
                      <a:tailEnd type="none" w="med" len="med"/>
                    </a:lnL>
                    <a:solidFill>
                      <a:schemeClr val="bg1">
                        <a:lumMod val="85000"/>
                      </a:schemeClr>
                    </a:solidFill>
                  </a:tcPr>
                </a:tc>
                <a:tc>
                  <a:txBody>
                    <a:bodyPr/>
                    <a:lstStyle/>
                    <a:p>
                      <a:pPr algn="ctr"/>
                      <a:r>
                        <a:rPr lang="en-US" sz="1600" dirty="0"/>
                        <a:t>86</a:t>
                      </a:r>
                    </a:p>
                  </a:txBody>
                  <a:tcPr>
                    <a:solidFill>
                      <a:schemeClr val="accent4">
                        <a:lumMod val="20000"/>
                        <a:lumOff val="80000"/>
                      </a:schemeClr>
                    </a:solidFill>
                  </a:tcPr>
                </a:tc>
                <a:tc>
                  <a:txBody>
                    <a:bodyPr/>
                    <a:lstStyle/>
                    <a:p>
                      <a:pPr algn="ctr"/>
                      <a:r>
                        <a:rPr lang="en-US" sz="1600" dirty="0"/>
                        <a:t>79</a:t>
                      </a:r>
                    </a:p>
                  </a:txBody>
                  <a:tcPr>
                    <a:lnR w="12700" cap="flat" cmpd="sng" algn="ctr">
                      <a:solidFill>
                        <a:scrgbClr r="0" g="0" b="0"/>
                      </a:solidFill>
                      <a:prstDash val="solid"/>
                      <a:round/>
                      <a:headEnd type="none" w="med" len="med"/>
                      <a:tailEnd type="none" w="med" len="med"/>
                    </a:lnR>
                    <a:solidFill>
                      <a:srgbClr val="DBE4E9"/>
                    </a:solidFill>
                  </a:tcPr>
                </a:tc>
                <a:extLst>
                  <a:ext uri="{0D108BD9-81ED-4DB2-BD59-A6C34878D82A}">
                    <a16:rowId xmlns:a16="http://schemas.microsoft.com/office/drawing/2014/main" val="10004"/>
                  </a:ext>
                </a:extLst>
              </a:tr>
              <a:tr h="321574">
                <a:tc>
                  <a:txBody>
                    <a:bodyPr/>
                    <a:lstStyle/>
                    <a:p>
                      <a:r>
                        <a:rPr lang="en-US" sz="1600" dirty="0"/>
                        <a:t>On TDF before switch, %</a:t>
                      </a:r>
                    </a:p>
                  </a:txBody>
                  <a:tcPr>
                    <a:lnL w="12700" cap="flat" cmpd="sng" algn="ctr">
                      <a:solidFill>
                        <a:scrgbClr r="0" g="0" b="0"/>
                      </a:solidFill>
                      <a:prstDash val="solid"/>
                      <a:round/>
                      <a:headEnd type="none" w="med" len="med"/>
                      <a:tailEnd type="none" w="med" len="med"/>
                    </a:lnL>
                    <a:solidFill>
                      <a:schemeClr val="bg1">
                        <a:lumMod val="85000"/>
                      </a:schemeClr>
                    </a:solidFill>
                  </a:tcPr>
                </a:tc>
                <a:tc>
                  <a:txBody>
                    <a:bodyPr/>
                    <a:lstStyle/>
                    <a:p>
                      <a:pPr algn="ctr"/>
                      <a:r>
                        <a:rPr lang="en-US" sz="1600" dirty="0"/>
                        <a:t>86</a:t>
                      </a:r>
                    </a:p>
                  </a:txBody>
                  <a:tcPr>
                    <a:solidFill>
                      <a:schemeClr val="accent4">
                        <a:lumMod val="20000"/>
                        <a:lumOff val="80000"/>
                      </a:schemeClr>
                    </a:solidFill>
                  </a:tcPr>
                </a:tc>
                <a:tc>
                  <a:txBody>
                    <a:bodyPr/>
                    <a:lstStyle/>
                    <a:p>
                      <a:pPr algn="ctr"/>
                      <a:r>
                        <a:rPr lang="en-US" sz="1600" dirty="0"/>
                        <a:t>85</a:t>
                      </a:r>
                    </a:p>
                  </a:txBody>
                  <a:tcPr>
                    <a:lnR w="12700" cap="flat" cmpd="sng" algn="ctr">
                      <a:solidFill>
                        <a:scrgbClr r="0" g="0" b="0"/>
                      </a:solidFill>
                      <a:prstDash val="solid"/>
                      <a:round/>
                      <a:headEnd type="none" w="med" len="med"/>
                      <a:tailEnd type="none" w="med" len="med"/>
                    </a:lnR>
                    <a:solidFill>
                      <a:srgbClr val="DBE4E9"/>
                    </a:solidFill>
                  </a:tcPr>
                </a:tc>
                <a:extLst>
                  <a:ext uri="{0D108BD9-81ED-4DB2-BD59-A6C34878D82A}">
                    <a16:rowId xmlns:a16="http://schemas.microsoft.com/office/drawing/2014/main" val="10005"/>
                  </a:ext>
                </a:extLst>
              </a:tr>
              <a:tr h="321574">
                <a:tc>
                  <a:txBody>
                    <a:bodyPr/>
                    <a:lstStyle/>
                    <a:p>
                      <a:r>
                        <a:rPr lang="en-US" sz="1600" dirty="0"/>
                        <a:t>On NNRTI + 2 NRTI’s before switch, %</a:t>
                      </a:r>
                    </a:p>
                  </a:txBody>
                  <a:tcPr>
                    <a:lnL w="12700" cap="flat" cmpd="sng" algn="ctr">
                      <a:solidFill>
                        <a:scrgbClr r="0" g="0" b="0"/>
                      </a:solidFill>
                      <a:prstDash val="solid"/>
                      <a:round/>
                      <a:headEnd type="none" w="med" len="med"/>
                      <a:tailEnd type="none" w="med" len="med"/>
                    </a:lnL>
                    <a:solidFill>
                      <a:schemeClr val="bg1">
                        <a:lumMod val="85000"/>
                      </a:schemeClr>
                    </a:solidFill>
                  </a:tcPr>
                </a:tc>
                <a:tc>
                  <a:txBody>
                    <a:bodyPr/>
                    <a:lstStyle/>
                    <a:p>
                      <a:pPr algn="ctr"/>
                      <a:r>
                        <a:rPr lang="en-US" sz="1600" dirty="0"/>
                        <a:t>80</a:t>
                      </a:r>
                    </a:p>
                  </a:txBody>
                  <a:tcPr>
                    <a:solidFill>
                      <a:schemeClr val="accent4">
                        <a:lumMod val="20000"/>
                        <a:lumOff val="80000"/>
                      </a:schemeClr>
                    </a:solidFill>
                  </a:tcPr>
                </a:tc>
                <a:tc>
                  <a:txBody>
                    <a:bodyPr/>
                    <a:lstStyle/>
                    <a:p>
                      <a:pPr algn="ctr"/>
                      <a:r>
                        <a:rPr lang="en-US" sz="1600" dirty="0"/>
                        <a:t>81</a:t>
                      </a:r>
                    </a:p>
                  </a:txBody>
                  <a:tcPr>
                    <a:lnR w="12700" cap="flat" cmpd="sng" algn="ctr">
                      <a:solidFill>
                        <a:scrgbClr r="0" g="0" b="0"/>
                      </a:solidFill>
                      <a:prstDash val="solid"/>
                      <a:round/>
                      <a:headEnd type="none" w="med" len="med"/>
                      <a:tailEnd type="none" w="med" len="med"/>
                    </a:lnR>
                    <a:solidFill>
                      <a:srgbClr val="DBE4E9"/>
                    </a:solidFill>
                  </a:tcPr>
                </a:tc>
                <a:extLst>
                  <a:ext uri="{0D108BD9-81ED-4DB2-BD59-A6C34878D82A}">
                    <a16:rowId xmlns:a16="http://schemas.microsoft.com/office/drawing/2014/main" val="10006"/>
                  </a:ext>
                </a:extLst>
              </a:tr>
              <a:tr h="321574">
                <a:tc>
                  <a:txBody>
                    <a:bodyPr/>
                    <a:lstStyle/>
                    <a:p>
                      <a:r>
                        <a:rPr lang="en-US" sz="1600" dirty="0"/>
                        <a:t>On PI + 2 NRTI’s before switch, %</a:t>
                      </a:r>
                    </a:p>
                  </a:txBody>
                  <a:tcPr>
                    <a:lnL w="12700" cap="flat" cmpd="sng" algn="ctr">
                      <a:solidFill>
                        <a:scrgbClr r="0" g="0" b="0"/>
                      </a:solidFill>
                      <a:prstDash val="solid"/>
                      <a:round/>
                      <a:headEnd type="none" w="med" len="med"/>
                      <a:tailEnd type="none" w="med" len="med"/>
                    </a:lnL>
                    <a:solidFill>
                      <a:schemeClr val="bg1">
                        <a:lumMod val="85000"/>
                      </a:schemeClr>
                    </a:solidFill>
                  </a:tcPr>
                </a:tc>
                <a:tc>
                  <a:txBody>
                    <a:bodyPr/>
                    <a:lstStyle/>
                    <a:p>
                      <a:pPr algn="ctr"/>
                      <a:r>
                        <a:rPr lang="en-US" sz="1600" dirty="0"/>
                        <a:t>4</a:t>
                      </a:r>
                    </a:p>
                  </a:txBody>
                  <a:tcPr>
                    <a:solidFill>
                      <a:schemeClr val="accent4">
                        <a:lumMod val="20000"/>
                        <a:lumOff val="80000"/>
                      </a:schemeClr>
                    </a:solidFill>
                  </a:tcPr>
                </a:tc>
                <a:tc>
                  <a:txBody>
                    <a:bodyPr/>
                    <a:lstStyle/>
                    <a:p>
                      <a:pPr algn="ctr"/>
                      <a:r>
                        <a:rPr lang="en-US" sz="1600" dirty="0"/>
                        <a:t>2</a:t>
                      </a:r>
                    </a:p>
                  </a:txBody>
                  <a:tcPr>
                    <a:lnR w="12700" cap="flat" cmpd="sng" algn="ctr">
                      <a:solidFill>
                        <a:scrgbClr r="0" g="0" b="0"/>
                      </a:solidFill>
                      <a:prstDash val="solid"/>
                      <a:round/>
                      <a:headEnd type="none" w="med" len="med"/>
                      <a:tailEnd type="none" w="med" len="med"/>
                    </a:lnR>
                    <a:solidFill>
                      <a:srgbClr val="DBE4E9"/>
                    </a:solidFill>
                  </a:tcPr>
                </a:tc>
                <a:extLst>
                  <a:ext uri="{0D108BD9-81ED-4DB2-BD59-A6C34878D82A}">
                    <a16:rowId xmlns:a16="http://schemas.microsoft.com/office/drawing/2014/main" val="10007"/>
                  </a:ext>
                </a:extLst>
              </a:tr>
              <a:tr h="321574">
                <a:tc>
                  <a:txBody>
                    <a:bodyPr/>
                    <a:lstStyle/>
                    <a:p>
                      <a:r>
                        <a:rPr lang="en-US" sz="1600" dirty="0"/>
                        <a:t>On INSTI + 2 NRTI’s before switch, %</a:t>
                      </a:r>
                    </a:p>
                  </a:txBody>
                  <a:tcPr>
                    <a:lnL w="12700" cap="flat" cmpd="sng" algn="ctr">
                      <a:solidFill>
                        <a:scrgbClr r="0" g="0" b="0"/>
                      </a:solidFill>
                      <a:prstDash val="solid"/>
                      <a:round/>
                      <a:headEnd type="none" w="med" len="med"/>
                      <a:tailEnd type="none" w="med" len="med"/>
                    </a:lnL>
                    <a:solidFill>
                      <a:schemeClr val="bg1">
                        <a:lumMod val="85000"/>
                      </a:schemeClr>
                    </a:solidFill>
                  </a:tcPr>
                </a:tc>
                <a:tc>
                  <a:txBody>
                    <a:bodyPr/>
                    <a:lstStyle/>
                    <a:p>
                      <a:pPr algn="ctr"/>
                      <a:r>
                        <a:rPr lang="en-US" sz="1600" dirty="0"/>
                        <a:t>14</a:t>
                      </a:r>
                    </a:p>
                  </a:txBody>
                  <a:tcPr>
                    <a:solidFill>
                      <a:schemeClr val="accent4">
                        <a:lumMod val="20000"/>
                        <a:lumOff val="80000"/>
                      </a:schemeClr>
                    </a:solidFill>
                  </a:tcPr>
                </a:tc>
                <a:tc>
                  <a:txBody>
                    <a:bodyPr/>
                    <a:lstStyle/>
                    <a:p>
                      <a:pPr algn="ctr"/>
                      <a:r>
                        <a:rPr lang="en-US" sz="1600" dirty="0"/>
                        <a:t>17</a:t>
                      </a:r>
                    </a:p>
                  </a:txBody>
                  <a:tcPr>
                    <a:lnR w="12700" cap="flat" cmpd="sng" algn="ctr">
                      <a:solidFill>
                        <a:scrgbClr r="0" g="0" b="0"/>
                      </a:solidFill>
                      <a:prstDash val="solid"/>
                      <a:round/>
                      <a:headEnd type="none" w="med" len="med"/>
                      <a:tailEnd type="none" w="med" len="med"/>
                    </a:lnR>
                    <a:solidFill>
                      <a:srgbClr val="DBE4E9"/>
                    </a:solidFill>
                  </a:tcPr>
                </a:tc>
                <a:extLst>
                  <a:ext uri="{0D108BD9-81ED-4DB2-BD59-A6C34878D82A}">
                    <a16:rowId xmlns:a16="http://schemas.microsoft.com/office/drawing/2014/main" val="10008"/>
                  </a:ext>
                </a:extLst>
              </a:tr>
              <a:tr h="321574">
                <a:tc>
                  <a:txBody>
                    <a:bodyPr/>
                    <a:lstStyle/>
                    <a:p>
                      <a:r>
                        <a:rPr lang="en-US" sz="1600" dirty="0"/>
                        <a:t>Receiving a STR before switch, %</a:t>
                      </a:r>
                    </a:p>
                  </a:txBody>
                  <a:tcPr>
                    <a:lnL w="12700" cap="flat" cmpd="sng" algn="ctr">
                      <a:solidFill>
                        <a:scrgbClr r="0" g="0" b="0"/>
                      </a:solidFill>
                      <a:prstDash val="solid"/>
                      <a:round/>
                      <a:headEnd type="none" w="med" len="med"/>
                      <a:tailEnd type="none" w="med" len="med"/>
                    </a:lnL>
                    <a:solidFill>
                      <a:schemeClr val="bg1">
                        <a:lumMod val="85000"/>
                      </a:schemeClr>
                    </a:solidFill>
                  </a:tcPr>
                </a:tc>
                <a:tc>
                  <a:txBody>
                    <a:bodyPr/>
                    <a:lstStyle/>
                    <a:p>
                      <a:pPr algn="ctr"/>
                      <a:r>
                        <a:rPr lang="en-US" sz="1600" dirty="0"/>
                        <a:t>63</a:t>
                      </a:r>
                    </a:p>
                  </a:txBody>
                  <a:tcPr>
                    <a:solidFill>
                      <a:schemeClr val="accent4">
                        <a:lumMod val="20000"/>
                        <a:lumOff val="80000"/>
                      </a:schemeClr>
                    </a:solidFill>
                  </a:tcPr>
                </a:tc>
                <a:tc>
                  <a:txBody>
                    <a:bodyPr/>
                    <a:lstStyle/>
                    <a:p>
                      <a:pPr algn="ctr"/>
                      <a:r>
                        <a:rPr lang="en-US" sz="1600" dirty="0"/>
                        <a:t>77</a:t>
                      </a:r>
                    </a:p>
                  </a:txBody>
                  <a:tcPr>
                    <a:lnR w="12700" cap="flat" cmpd="sng" algn="ctr">
                      <a:solidFill>
                        <a:scrgbClr r="0" g="0" b="0"/>
                      </a:solidFill>
                      <a:prstDash val="solid"/>
                      <a:round/>
                      <a:headEnd type="none" w="med" len="med"/>
                      <a:tailEnd type="none" w="med" len="med"/>
                    </a:lnR>
                    <a:solidFill>
                      <a:srgbClr val="DBE4E9"/>
                    </a:solidFill>
                  </a:tcPr>
                </a:tc>
                <a:extLst>
                  <a:ext uri="{0D108BD9-81ED-4DB2-BD59-A6C34878D82A}">
                    <a16:rowId xmlns:a16="http://schemas.microsoft.com/office/drawing/2014/main" val="10009"/>
                  </a:ext>
                </a:extLst>
              </a:tr>
              <a:tr h="321574">
                <a:tc>
                  <a:txBody>
                    <a:bodyPr/>
                    <a:lstStyle/>
                    <a:p>
                      <a:r>
                        <a:rPr lang="en-US" sz="1600" dirty="0"/>
                        <a:t>Time on ART</a:t>
                      </a:r>
                      <a:r>
                        <a:rPr lang="en-US" sz="1600" baseline="0" dirty="0"/>
                        <a:t> </a:t>
                      </a:r>
                      <a:r>
                        <a:rPr lang="en-US" sz="1600" dirty="0"/>
                        <a:t>(median, months)</a:t>
                      </a:r>
                    </a:p>
                  </a:txBody>
                  <a:tcPr>
                    <a:lnL w="12700" cap="flat" cmpd="sng" algn="ctr">
                      <a:solidFill>
                        <a:scrgbClr r="0" g="0" b="0"/>
                      </a:solidFill>
                      <a:prstDash val="solid"/>
                      <a:round/>
                      <a:headEnd type="none" w="med" len="med"/>
                      <a:tailEnd type="none" w="med" len="med"/>
                    </a:lnL>
                    <a:solidFill>
                      <a:schemeClr val="bg1">
                        <a:lumMod val="85000"/>
                      </a:schemeClr>
                    </a:solidFill>
                  </a:tcPr>
                </a:tc>
                <a:tc>
                  <a:txBody>
                    <a:bodyPr/>
                    <a:lstStyle/>
                    <a:p>
                      <a:pPr algn="ctr"/>
                      <a:r>
                        <a:rPr lang="en-US" sz="1600" dirty="0"/>
                        <a:t>35</a:t>
                      </a:r>
                    </a:p>
                  </a:txBody>
                  <a:tcPr>
                    <a:solidFill>
                      <a:schemeClr val="accent4">
                        <a:lumMod val="20000"/>
                        <a:lumOff val="80000"/>
                      </a:schemeClr>
                    </a:solidFill>
                  </a:tcPr>
                </a:tc>
                <a:tc>
                  <a:txBody>
                    <a:bodyPr/>
                    <a:lstStyle/>
                    <a:p>
                      <a:pPr algn="ctr"/>
                      <a:r>
                        <a:rPr lang="en-US" sz="1600" dirty="0"/>
                        <a:t>43</a:t>
                      </a:r>
                    </a:p>
                  </a:txBody>
                  <a:tcPr>
                    <a:lnR w="12700" cap="flat" cmpd="sng" algn="ctr">
                      <a:solidFill>
                        <a:scrgbClr r="0" g="0" b="0"/>
                      </a:solidFill>
                      <a:prstDash val="solid"/>
                      <a:round/>
                      <a:headEnd type="none" w="med" len="med"/>
                      <a:tailEnd type="none" w="med" len="med"/>
                    </a:lnR>
                    <a:solidFill>
                      <a:srgbClr val="DBE4E9"/>
                    </a:solidFill>
                  </a:tcPr>
                </a:tc>
                <a:extLst>
                  <a:ext uri="{0D108BD9-81ED-4DB2-BD59-A6C34878D82A}">
                    <a16:rowId xmlns:a16="http://schemas.microsoft.com/office/drawing/2014/main" val="10010"/>
                  </a:ext>
                </a:extLst>
              </a:tr>
              <a:tr h="321574">
                <a:tc>
                  <a:txBody>
                    <a:bodyPr/>
                    <a:lstStyle/>
                    <a:p>
                      <a:r>
                        <a:rPr lang="en-US" sz="1600" dirty="0"/>
                        <a:t>HIV RNA zenith (median, copies/mL)</a:t>
                      </a:r>
                    </a:p>
                  </a:txBody>
                  <a:tcPr>
                    <a:lnL w="12700" cap="flat" cmpd="sng" algn="ctr">
                      <a:solidFill>
                        <a:scrgbClr r="0" g="0" b="0"/>
                      </a:solidFill>
                      <a:prstDash val="solid"/>
                      <a:round/>
                      <a:headEnd type="none" w="med" len="med"/>
                      <a:tailEnd type="none" w="med" len="med"/>
                    </a:lnL>
                    <a:solidFill>
                      <a:schemeClr val="bg1">
                        <a:lumMod val="85000"/>
                      </a:schemeClr>
                    </a:solidFill>
                  </a:tcPr>
                </a:tc>
                <a:tc>
                  <a:txBody>
                    <a:bodyPr/>
                    <a:lstStyle/>
                    <a:p>
                      <a:pPr algn="ctr"/>
                      <a:r>
                        <a:rPr lang="en-US" sz="1600" dirty="0"/>
                        <a:t>29,300</a:t>
                      </a:r>
                    </a:p>
                  </a:txBody>
                  <a:tcPr>
                    <a:solidFill>
                      <a:schemeClr val="accent4">
                        <a:lumMod val="20000"/>
                        <a:lumOff val="80000"/>
                      </a:schemeClr>
                    </a:solidFill>
                  </a:tcPr>
                </a:tc>
                <a:tc>
                  <a:txBody>
                    <a:bodyPr/>
                    <a:lstStyle/>
                    <a:p>
                      <a:pPr algn="ctr"/>
                      <a:r>
                        <a:rPr lang="en-US" sz="1600" dirty="0"/>
                        <a:t>44,877</a:t>
                      </a:r>
                    </a:p>
                  </a:txBody>
                  <a:tcPr>
                    <a:lnR w="12700" cap="flat" cmpd="sng" algn="ctr">
                      <a:solidFill>
                        <a:scrgbClr r="0" g="0" b="0"/>
                      </a:solidFill>
                      <a:prstDash val="solid"/>
                      <a:round/>
                      <a:headEnd type="none" w="med" len="med"/>
                      <a:tailEnd type="none" w="med" len="med"/>
                    </a:lnR>
                    <a:solidFill>
                      <a:srgbClr val="DBE4E9"/>
                    </a:solidFill>
                  </a:tcPr>
                </a:tc>
                <a:extLst>
                  <a:ext uri="{0D108BD9-81ED-4DB2-BD59-A6C34878D82A}">
                    <a16:rowId xmlns:a16="http://schemas.microsoft.com/office/drawing/2014/main" val="10011"/>
                  </a:ext>
                </a:extLst>
              </a:tr>
              <a:tr h="321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CD4 T-cell nadir (median, cells/mm</a:t>
                      </a:r>
                      <a:r>
                        <a:rPr lang="en-US" sz="1600" baseline="30000" dirty="0"/>
                        <a:t>3</a:t>
                      </a:r>
                      <a:r>
                        <a:rPr lang="en-US" sz="1600" dirty="0"/>
                        <a:t>)</a:t>
                      </a:r>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pPr algn="ctr"/>
                      <a:r>
                        <a:rPr lang="en-US" sz="1600" dirty="0"/>
                        <a:t>320</a:t>
                      </a:r>
                      <a:endParaRPr lang="en-US" sz="1600" baseline="30000" dirty="0"/>
                    </a:p>
                  </a:txBody>
                  <a:tcPr>
                    <a:lnB w="12700" cap="flat" cmpd="sng" algn="ctr">
                      <a:solidFill>
                        <a:scrgbClr r="0" g="0" b="0"/>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380</a:t>
                      </a:r>
                      <a:endParaRPr lang="en-US" sz="1600" baseline="300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DBE4E9"/>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724015071"/>
      </p:ext>
    </p:extLst>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err="1">
                <a:ea typeface="ＭＳ Ｐゴシック" pitchFamily="22" charset="-128"/>
                <a:cs typeface="ＭＳ Ｐゴシック" pitchFamily="22" charset="-128"/>
              </a:rPr>
              <a:t>Dolutegravir</a:t>
            </a:r>
            <a:r>
              <a:rPr lang="en-US" sz="2400" dirty="0">
                <a:ea typeface="ＭＳ Ｐゴシック" pitchFamily="22" charset="-128"/>
                <a:cs typeface="ＭＳ Ｐゴシック" pitchFamily="22" charset="-128"/>
              </a:rPr>
              <a:t> as Maintenance Monotherapy</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DOMONO: 24-Week Results</a:t>
            </a:r>
            <a:endParaRPr lang="en-US" sz="2800" dirty="0"/>
          </a:p>
        </p:txBody>
      </p:sp>
      <p:sp>
        <p:nvSpPr>
          <p:cNvPr id="6" name="Text Placeholder 5"/>
          <p:cNvSpPr>
            <a:spLocks noGrp="1"/>
          </p:cNvSpPr>
          <p:nvPr>
            <p:ph type="body" sz="quarter" idx="15"/>
          </p:nvPr>
        </p:nvSpPr>
        <p:spPr/>
        <p:txBody>
          <a:bodyPr/>
          <a:lstStyle/>
          <a:p>
            <a:r>
              <a:rPr lang="en-US" dirty="0"/>
              <a:t>Week 24 </a:t>
            </a:r>
            <a:r>
              <a:rPr lang="en-US" dirty="0" err="1"/>
              <a:t>Virologic</a:t>
            </a:r>
            <a:r>
              <a:rPr lang="en-US" dirty="0"/>
              <a:t> Suppression</a:t>
            </a:r>
          </a:p>
        </p:txBody>
      </p:sp>
      <p:sp>
        <p:nvSpPr>
          <p:cNvPr id="2" name="Text Placeholder 1"/>
          <p:cNvSpPr>
            <a:spLocks noGrp="1"/>
          </p:cNvSpPr>
          <p:nvPr>
            <p:ph type="body" sz="quarter" idx="16"/>
          </p:nvPr>
        </p:nvSpPr>
        <p:spPr/>
        <p:txBody>
          <a:bodyPr/>
          <a:lstStyle/>
          <a:p>
            <a:r>
              <a:rPr lang="en-US" dirty="0"/>
              <a:t>Source: </a:t>
            </a:r>
            <a:r>
              <a:rPr lang="en-US" dirty="0" err="1"/>
              <a:t>Wijting</a:t>
            </a:r>
            <a:r>
              <a:rPr lang="en-US" dirty="0"/>
              <a:t> I, et al. Lancet HIV. 2017;4;e547-54.</a:t>
            </a:r>
          </a:p>
        </p:txBody>
      </p:sp>
      <p:graphicFrame>
        <p:nvGraphicFramePr>
          <p:cNvPr id="24" name="Chart 23"/>
          <p:cNvGraphicFramePr>
            <a:graphicFrameLocks/>
          </p:cNvGraphicFramePr>
          <p:nvPr>
            <p:extLst>
              <p:ext uri="{D42A27DB-BD31-4B8C-83A1-F6EECF244321}">
                <p14:modId xmlns:p14="http://schemas.microsoft.com/office/powerpoint/2010/main" val="2706689461"/>
              </p:ext>
            </p:extLst>
          </p:nvPr>
        </p:nvGraphicFramePr>
        <p:xfrm>
          <a:off x="457200" y="1752600"/>
          <a:ext cx="8229600" cy="409450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5477040" y="5257800"/>
            <a:ext cx="1439954"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53/53</a:t>
            </a:r>
          </a:p>
        </p:txBody>
      </p:sp>
      <p:sp>
        <p:nvSpPr>
          <p:cNvPr id="8" name="Rectangle 7"/>
          <p:cNvSpPr/>
          <p:nvPr/>
        </p:nvSpPr>
        <p:spPr>
          <a:xfrm>
            <a:off x="3145913" y="5257800"/>
            <a:ext cx="1406013"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300" dirty="0">
                <a:solidFill>
                  <a:schemeClr val="bg1"/>
                </a:solidFill>
              </a:rPr>
              <a:t>49/50</a:t>
            </a:r>
          </a:p>
        </p:txBody>
      </p:sp>
      <p:sp>
        <p:nvSpPr>
          <p:cNvPr id="10" name="TextBox 9"/>
          <p:cNvSpPr txBox="1"/>
          <p:nvPr/>
        </p:nvSpPr>
        <p:spPr>
          <a:xfrm>
            <a:off x="1752600" y="5856703"/>
            <a:ext cx="6611259" cy="523220"/>
          </a:xfrm>
          <a:prstGeom prst="rect">
            <a:avLst/>
          </a:prstGeom>
          <a:solidFill>
            <a:schemeClr val="bg1">
              <a:lumMod val="95000"/>
            </a:schemeClr>
          </a:solidFill>
          <a:ln>
            <a:noFill/>
          </a:ln>
        </p:spPr>
        <p:txBody>
          <a:bodyPr wrap="square" rtlCol="0">
            <a:spAutoFit/>
          </a:bodyPr>
          <a:lstStyle/>
          <a:p>
            <a:r>
              <a:rPr lang="en-US" sz="1400" dirty="0">
                <a:latin typeface="Arial"/>
              </a:rPr>
              <a:t>*One of 51 participants in the immediate DTG switch arm discontinued treatment after </a:t>
            </a:r>
            <a:r>
              <a:rPr lang="en-US" sz="1400">
                <a:latin typeface="Arial"/>
              </a:rPr>
              <a:t>12 weeks because </a:t>
            </a:r>
            <a:r>
              <a:rPr lang="en-US" sz="1400" dirty="0">
                <a:latin typeface="Arial"/>
              </a:rPr>
              <a:t>of disturbed sleep (HIV RNA &lt;50 copies/mL at the time)</a:t>
            </a:r>
          </a:p>
        </p:txBody>
      </p:sp>
    </p:spTree>
    <p:extLst>
      <p:ext uri="{BB962C8B-B14F-4D97-AF65-F5344CB8AC3E}">
        <p14:creationId xmlns:p14="http://schemas.microsoft.com/office/powerpoint/2010/main" val="2942679796"/>
      </p:ext>
    </p:extLst>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err="1">
                <a:ea typeface="ＭＳ Ｐゴシック" pitchFamily="22" charset="-128"/>
                <a:cs typeface="ＭＳ Ｐゴシック" pitchFamily="22" charset="-128"/>
              </a:rPr>
              <a:t>Dolutegravir</a:t>
            </a:r>
            <a:r>
              <a:rPr lang="en-US" sz="2400" dirty="0">
                <a:ea typeface="ＭＳ Ｐゴシック" pitchFamily="22" charset="-128"/>
                <a:cs typeface="ＭＳ Ｐゴシック" pitchFamily="22" charset="-128"/>
              </a:rPr>
              <a:t> as Maintenance Monotherapy</a:t>
            </a:r>
            <a:br>
              <a:rPr lang="en-US" sz="2400"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DOMONO: 48-Week Results</a:t>
            </a:r>
            <a:endParaRPr lang="en-US" sz="2800" dirty="0"/>
          </a:p>
        </p:txBody>
      </p:sp>
      <p:sp>
        <p:nvSpPr>
          <p:cNvPr id="2" name="Text Placeholder 1"/>
          <p:cNvSpPr>
            <a:spLocks noGrp="1"/>
          </p:cNvSpPr>
          <p:nvPr>
            <p:ph type="body" sz="quarter" idx="16"/>
          </p:nvPr>
        </p:nvSpPr>
        <p:spPr/>
        <p:txBody>
          <a:bodyPr/>
          <a:lstStyle/>
          <a:p>
            <a:r>
              <a:rPr lang="en-US" dirty="0"/>
              <a:t>Source: </a:t>
            </a:r>
            <a:r>
              <a:rPr lang="en-US" dirty="0" err="1"/>
              <a:t>Wijting</a:t>
            </a:r>
            <a:r>
              <a:rPr lang="en-US" dirty="0"/>
              <a:t> I, et al. Lancet HIV. 2017;4;e547-54.</a:t>
            </a:r>
          </a:p>
        </p:txBody>
      </p:sp>
      <p:graphicFrame>
        <p:nvGraphicFramePr>
          <p:cNvPr id="24" name="Chart 23"/>
          <p:cNvGraphicFramePr>
            <a:graphicFrameLocks/>
          </p:cNvGraphicFramePr>
          <p:nvPr>
            <p:extLst>
              <p:ext uri="{D42A27DB-BD31-4B8C-83A1-F6EECF244321}">
                <p14:modId xmlns:p14="http://schemas.microsoft.com/office/powerpoint/2010/main" val="1547235975"/>
              </p:ext>
            </p:extLst>
          </p:nvPr>
        </p:nvGraphicFramePr>
        <p:xfrm>
          <a:off x="533400" y="1828817"/>
          <a:ext cx="8077200" cy="3752042"/>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p:cNvSpPr txBox="1"/>
          <p:nvPr/>
        </p:nvSpPr>
        <p:spPr>
          <a:xfrm>
            <a:off x="0" y="5647684"/>
            <a:ext cx="9143999" cy="786540"/>
          </a:xfrm>
          <a:prstGeom prst="rect">
            <a:avLst/>
          </a:prstGeom>
          <a:solidFill>
            <a:schemeClr val="accent3">
              <a:lumMod val="20000"/>
              <a:lumOff val="80000"/>
            </a:schemeClr>
          </a:solidFill>
          <a:ln>
            <a:noFill/>
          </a:ln>
        </p:spPr>
        <p:txBody>
          <a:bodyPr wrap="square" lIns="365760" rtlCol="0">
            <a:spAutoFit/>
          </a:bodyPr>
          <a:lstStyle/>
          <a:p>
            <a:pPr marL="100584" indent="-100584">
              <a:lnSpc>
                <a:spcPts val="1600"/>
              </a:lnSpc>
              <a:spcBef>
                <a:spcPts val="600"/>
              </a:spcBef>
              <a:buClr>
                <a:schemeClr val="accent1"/>
              </a:buClr>
              <a:buFont typeface="Arial"/>
              <a:buChar char="•"/>
            </a:pPr>
            <a:r>
              <a:rPr lang="en-US" sz="1300" dirty="0">
                <a:latin typeface="Arial"/>
                <a:cs typeface="Arial"/>
              </a:rPr>
              <a:t>Study stopped early; 8 virologic failures in </a:t>
            </a:r>
            <a:r>
              <a:rPr lang="en-US" sz="1300" dirty="0" err="1">
                <a:latin typeface="Arial"/>
                <a:cs typeface="Arial"/>
              </a:rPr>
              <a:t>dolutegravir</a:t>
            </a:r>
            <a:r>
              <a:rPr lang="en-US" sz="1300" dirty="0">
                <a:latin typeface="Arial"/>
                <a:cs typeface="Arial"/>
              </a:rPr>
              <a:t> arm, 3 with INSTI resistance (N155H, R263K, S230R)</a:t>
            </a:r>
          </a:p>
          <a:p>
            <a:pPr marL="100584" indent="-100584">
              <a:lnSpc>
                <a:spcPts val="1600"/>
              </a:lnSpc>
              <a:spcBef>
                <a:spcPts val="600"/>
              </a:spcBef>
              <a:buClr>
                <a:schemeClr val="accent1"/>
              </a:buClr>
              <a:buFont typeface="Arial"/>
              <a:buChar char="•"/>
            </a:pPr>
            <a:r>
              <a:rPr lang="en-US" sz="1300" dirty="0">
                <a:latin typeface="Arial"/>
                <a:cs typeface="Arial"/>
              </a:rPr>
              <a:t>RNA at failure 678-4,990 copies/mL with one exception (71,600 copies/mL); all reported &gt;95% adherence and all suppressed with re-initiation of cART</a:t>
            </a:r>
          </a:p>
        </p:txBody>
      </p:sp>
      <p:sp>
        <p:nvSpPr>
          <p:cNvPr id="3" name="Text Placeholder 2"/>
          <p:cNvSpPr>
            <a:spLocks noGrp="1"/>
          </p:cNvSpPr>
          <p:nvPr>
            <p:ph type="body" sz="quarter" idx="15"/>
          </p:nvPr>
        </p:nvSpPr>
        <p:spPr/>
        <p:txBody>
          <a:bodyPr/>
          <a:lstStyle/>
          <a:p>
            <a:r>
              <a:rPr lang="en-US" dirty="0"/>
              <a:t>Week 48 Virologic Suppression (Entire Study Population)</a:t>
            </a:r>
          </a:p>
        </p:txBody>
      </p:sp>
      <p:sp>
        <p:nvSpPr>
          <p:cNvPr id="5" name="Rounded Rectangle 4"/>
          <p:cNvSpPr/>
          <p:nvPr/>
        </p:nvSpPr>
        <p:spPr>
          <a:xfrm>
            <a:off x="4572000" y="2574298"/>
            <a:ext cx="838200" cy="304800"/>
          </a:xfrm>
          <a:prstGeom prst="roundRect">
            <a:avLst/>
          </a:prstGeom>
          <a:solidFill>
            <a:srgbClr val="40404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t>p = 0.02</a:t>
            </a:r>
          </a:p>
        </p:txBody>
      </p:sp>
      <p:sp>
        <p:nvSpPr>
          <p:cNvPr id="9" name="TextBox 8"/>
          <p:cNvSpPr txBox="1"/>
          <p:nvPr/>
        </p:nvSpPr>
        <p:spPr>
          <a:xfrm>
            <a:off x="3291840" y="5080000"/>
            <a:ext cx="990600" cy="292388"/>
          </a:xfrm>
          <a:prstGeom prst="rect">
            <a:avLst/>
          </a:prstGeom>
          <a:noFill/>
        </p:spPr>
        <p:txBody>
          <a:bodyPr wrap="square" rtlCol="0" anchor="ctr" anchorCtr="1">
            <a:spAutoFit/>
          </a:bodyPr>
          <a:lstStyle/>
          <a:p>
            <a:r>
              <a:rPr lang="en-US" sz="1300" dirty="0">
                <a:solidFill>
                  <a:srgbClr val="FFFFFF"/>
                </a:solidFill>
                <a:latin typeface="Arial"/>
              </a:rPr>
              <a:t>87/95</a:t>
            </a:r>
          </a:p>
        </p:txBody>
      </p:sp>
      <p:sp>
        <p:nvSpPr>
          <p:cNvPr id="10" name="TextBox 9"/>
          <p:cNvSpPr txBox="1"/>
          <p:nvPr/>
        </p:nvSpPr>
        <p:spPr>
          <a:xfrm>
            <a:off x="5768340" y="5097762"/>
            <a:ext cx="990600" cy="292388"/>
          </a:xfrm>
          <a:prstGeom prst="rect">
            <a:avLst/>
          </a:prstGeom>
          <a:noFill/>
        </p:spPr>
        <p:txBody>
          <a:bodyPr wrap="square" rtlCol="0" anchor="ctr" anchorCtr="1">
            <a:spAutoFit/>
          </a:bodyPr>
          <a:lstStyle/>
          <a:p>
            <a:r>
              <a:rPr lang="en-US" sz="1300" dirty="0">
                <a:solidFill>
                  <a:srgbClr val="FFFFFF"/>
                </a:solidFill>
                <a:latin typeface="Arial"/>
              </a:rPr>
              <a:t>149/152</a:t>
            </a:r>
          </a:p>
        </p:txBody>
      </p:sp>
    </p:spTree>
    <p:extLst>
      <p:ext uri="{BB962C8B-B14F-4D97-AF65-F5344CB8AC3E}">
        <p14:creationId xmlns:p14="http://schemas.microsoft.com/office/powerpoint/2010/main" val="3502238876"/>
      </p:ext>
    </p:extLst>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0" y="2428241"/>
          <a:ext cx="9144000" cy="2008632"/>
        </p:xfrm>
        <a:graphic>
          <a:graphicData uri="http://schemas.openxmlformats.org/drawingml/2006/table">
            <a:tbl>
              <a:tblPr firstRow="1" bandRow="1">
                <a:effectLst/>
                <a:tableStyleId>{5C22544A-7EE6-4342-B048-85BDC9FD1C3A}</a:tableStyleId>
              </a:tblPr>
              <a:tblGrid>
                <a:gridCol w="9144000">
                  <a:extLst>
                    <a:ext uri="{9D8B030D-6E8A-4147-A177-3AD203B41FA5}">
                      <a16:colId xmlns:a16="http://schemas.microsoft.com/office/drawing/2014/main" val="20000"/>
                    </a:ext>
                  </a:extLst>
                </a:gridCol>
              </a:tblGrid>
              <a:tr h="2008632">
                <a:tc>
                  <a:txBody>
                    <a:bodyPr/>
                    <a:lstStyle/>
                    <a:p>
                      <a:pPr marL="0" marR="0" indent="0" algn="l" defTabSz="914400" rtl="0" eaLnBrk="1" fontAlgn="auto" latinLnBrk="0" hangingPunct="1">
                        <a:lnSpc>
                          <a:spcPts val="3200"/>
                        </a:lnSpc>
                        <a:spcBef>
                          <a:spcPts val="0"/>
                        </a:spcBef>
                        <a:spcAft>
                          <a:spcPts val="0"/>
                        </a:spcAft>
                        <a:buClrTx/>
                        <a:buSzTx/>
                        <a:buFontTx/>
                        <a:buNone/>
                        <a:tabLst/>
                        <a:defRPr/>
                      </a:pPr>
                      <a:r>
                        <a:rPr lang="en-US" sz="2000" b="1" i="0" dirty="0">
                          <a:solidFill>
                            <a:srgbClr val="800000"/>
                          </a:solidFill>
                          <a:latin typeface="Arial"/>
                          <a:cs typeface="Arial"/>
                        </a:rPr>
                        <a:t>Interpretation</a:t>
                      </a:r>
                      <a:r>
                        <a:rPr lang="en-US" sz="2000" b="0" i="0" dirty="0">
                          <a:solidFill>
                            <a:schemeClr val="tx1"/>
                          </a:solidFill>
                          <a:latin typeface="Arial"/>
                          <a:cs typeface="Arial"/>
                        </a:rPr>
                        <a:t>: </a:t>
                      </a:r>
                      <a:r>
                        <a:rPr lang="en-US" sz="2000" b="0" dirty="0">
                          <a:solidFill>
                            <a:srgbClr val="000000"/>
                          </a:solidFill>
                          <a:latin typeface="+mn-lt"/>
                          <a:cs typeface="Arial"/>
                        </a:rPr>
                        <a:t>“</a:t>
                      </a:r>
                      <a:r>
                        <a:rPr lang="en-US" sz="2000" b="0" kern="1200" dirty="0" err="1">
                          <a:solidFill>
                            <a:srgbClr val="000000"/>
                          </a:solidFill>
                          <a:effectLst/>
                          <a:latin typeface="+mn-lt"/>
                          <a:ea typeface="+mn-ea"/>
                          <a:cs typeface="+mn-cs"/>
                        </a:rPr>
                        <a:t>Dolutegravir</a:t>
                      </a:r>
                      <a:r>
                        <a:rPr lang="en-US" sz="2000" b="0" kern="1200" dirty="0">
                          <a:solidFill>
                            <a:srgbClr val="000000"/>
                          </a:solidFill>
                          <a:effectLst/>
                          <a:latin typeface="+mn-lt"/>
                          <a:ea typeface="+mn-ea"/>
                          <a:cs typeface="+mn-cs"/>
                        </a:rPr>
                        <a:t> monotherapy was non-inferior to combination ART at 24 weeks. However, </a:t>
                      </a:r>
                      <a:r>
                        <a:rPr lang="en-US" sz="2000" b="0" kern="1200" dirty="0" err="1">
                          <a:solidFill>
                            <a:srgbClr val="000000"/>
                          </a:solidFill>
                          <a:effectLst/>
                          <a:latin typeface="+mn-lt"/>
                          <a:ea typeface="+mn-ea"/>
                          <a:cs typeface="+mn-cs"/>
                        </a:rPr>
                        <a:t>virological</a:t>
                      </a:r>
                      <a:r>
                        <a:rPr lang="en-US" sz="2000" b="0" kern="1200" dirty="0">
                          <a:solidFill>
                            <a:srgbClr val="000000"/>
                          </a:solidFill>
                          <a:effectLst/>
                          <a:latin typeface="+mn-lt"/>
                          <a:ea typeface="+mn-ea"/>
                          <a:cs typeface="+mn-cs"/>
                        </a:rPr>
                        <a:t> failure continued to occur thereafter and led to </a:t>
                      </a:r>
                      <a:r>
                        <a:rPr lang="en-US" sz="2000" b="0" kern="1200" dirty="0" err="1">
                          <a:solidFill>
                            <a:srgbClr val="000000"/>
                          </a:solidFill>
                          <a:effectLst/>
                          <a:latin typeface="+mn-lt"/>
                          <a:ea typeface="+mn-ea"/>
                          <a:cs typeface="+mn-cs"/>
                        </a:rPr>
                        <a:t>dolutegravir</a:t>
                      </a:r>
                      <a:r>
                        <a:rPr lang="en-US" sz="2000" b="0" kern="1200" dirty="0">
                          <a:solidFill>
                            <a:srgbClr val="000000"/>
                          </a:solidFill>
                          <a:effectLst/>
                          <a:latin typeface="+mn-lt"/>
                          <a:ea typeface="+mn-ea"/>
                          <a:cs typeface="+mn-cs"/>
                        </a:rPr>
                        <a:t> resistance. </a:t>
                      </a:r>
                      <a:r>
                        <a:rPr lang="en-US" sz="2000" b="0" kern="1200" dirty="0" err="1">
                          <a:solidFill>
                            <a:srgbClr val="000000"/>
                          </a:solidFill>
                          <a:effectLst/>
                          <a:latin typeface="+mn-lt"/>
                          <a:ea typeface="+mn-ea"/>
                          <a:cs typeface="+mn-cs"/>
                        </a:rPr>
                        <a:t>Dolutegravir</a:t>
                      </a:r>
                      <a:r>
                        <a:rPr lang="en-US" sz="2000" b="0" kern="1200" dirty="0">
                          <a:solidFill>
                            <a:srgbClr val="000000"/>
                          </a:solidFill>
                          <a:effectLst/>
                          <a:latin typeface="+mn-lt"/>
                          <a:ea typeface="+mn-ea"/>
                          <a:cs typeface="+mn-cs"/>
                        </a:rPr>
                        <a:t> should not be used as maintenance monotherapy</a:t>
                      </a:r>
                      <a:r>
                        <a:rPr lang="en-US" sz="2000" b="0" kern="1200" dirty="0">
                          <a:solidFill>
                            <a:schemeClr val="tx1"/>
                          </a:solidFill>
                          <a:effectLst/>
                          <a:latin typeface="+mn-lt"/>
                          <a:ea typeface="+mn-ea"/>
                          <a:cs typeface="+mn-cs"/>
                        </a:rPr>
                        <a:t>.</a:t>
                      </a:r>
                      <a:r>
                        <a:rPr lang="en-US" sz="2000" b="0" dirty="0">
                          <a:solidFill>
                            <a:schemeClr val="tx1"/>
                          </a:solidFill>
                          <a:latin typeface="+mn-lt"/>
                          <a:cs typeface="Arial"/>
                        </a:rPr>
                        <a:t>”</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normAutofit/>
          </a:bodyPr>
          <a:lstStyle/>
          <a:p>
            <a:r>
              <a:rPr lang="en-US" sz="2400" dirty="0" err="1">
                <a:ea typeface="ＭＳ Ｐゴシック" pitchFamily="22" charset="-128"/>
                <a:cs typeface="ＭＳ Ｐゴシック" pitchFamily="22" charset="-128"/>
              </a:rPr>
              <a:t>Dolutegravir</a:t>
            </a:r>
            <a:r>
              <a:rPr lang="en-US" sz="2400" dirty="0">
                <a:ea typeface="ＭＳ Ｐゴシック" pitchFamily="22" charset="-128"/>
                <a:cs typeface="ＭＳ Ｐゴシック" pitchFamily="22" charset="-128"/>
              </a:rPr>
              <a:t> as Maintenance Monotherapy</a:t>
            </a:r>
            <a:br>
              <a:rPr lang="en-US" dirty="0">
                <a:ea typeface="ＭＳ Ｐゴシック" pitchFamily="22" charset="-128"/>
                <a:cs typeface="ＭＳ Ｐゴシック" pitchFamily="22" charset="-128"/>
              </a:rPr>
            </a:br>
            <a:r>
              <a:rPr lang="en-US" sz="2800" dirty="0">
                <a:ea typeface="ＭＳ Ｐゴシック" pitchFamily="22" charset="-128"/>
                <a:cs typeface="ＭＳ Ｐゴシック" pitchFamily="22" charset="-128"/>
              </a:rPr>
              <a:t>DOMONO: Conclusion</a:t>
            </a:r>
            <a:endParaRPr lang="en-US" sz="2800" dirty="0"/>
          </a:p>
        </p:txBody>
      </p:sp>
      <p:sp>
        <p:nvSpPr>
          <p:cNvPr id="3" name="Text Placeholder 2"/>
          <p:cNvSpPr>
            <a:spLocks noGrp="1"/>
          </p:cNvSpPr>
          <p:nvPr>
            <p:ph type="body" sz="quarter" idx="14"/>
          </p:nvPr>
        </p:nvSpPr>
        <p:spPr/>
        <p:txBody>
          <a:bodyPr/>
          <a:lstStyle/>
          <a:p>
            <a:r>
              <a:rPr lang="en-US" dirty="0"/>
              <a:t>Source: </a:t>
            </a:r>
            <a:r>
              <a:rPr lang="en-US" dirty="0" err="1"/>
              <a:t>Wijting</a:t>
            </a:r>
            <a:r>
              <a:rPr lang="en-US" dirty="0"/>
              <a:t> I, et al. Lancet HIV. 2017;4;e547-54.</a:t>
            </a:r>
          </a:p>
        </p:txBody>
      </p:sp>
    </p:spTree>
    <p:extLst>
      <p:ext uri="{BB962C8B-B14F-4D97-AF65-F5344CB8AC3E}">
        <p14:creationId xmlns:p14="http://schemas.microsoft.com/office/powerpoint/2010/main" val="310981453"/>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47388</TotalTime>
  <Words>8274</Words>
  <Application>Microsoft Macintosh PowerPoint</Application>
  <PresentationFormat>On-screen Show (4:3)</PresentationFormat>
  <Paragraphs>983</Paragraphs>
  <Slides>100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ＭＳ Ｐゴシック</vt:lpstr>
      <vt:lpstr>ＭＳ Ｐゴシック</vt:lpstr>
      <vt:lpstr>Arial</vt:lpstr>
      <vt:lpstr>Calibri</vt:lpstr>
      <vt:lpstr>Geneva</vt:lpstr>
      <vt:lpstr>Lucida Grande</vt:lpstr>
      <vt:lpstr>Symbol</vt:lpstr>
      <vt:lpstr>Times New Roman</vt:lpstr>
      <vt:lpstr>NCRC</vt:lpstr>
      <vt:lpstr>Dolutegravir (Tivicay)</vt:lpstr>
      <vt:lpstr> Dolutegravir (Tivicay) </vt:lpstr>
      <vt:lpstr>Dolutegravir (Tivicay)</vt:lpstr>
      <vt:lpstr>Dolutegravir</vt:lpstr>
      <vt:lpstr>PowerPoint Presentation</vt:lpstr>
      <vt:lpstr>PowerPoint Presentation</vt:lpstr>
      <vt:lpstr>Dolutegravir</vt:lpstr>
      <vt:lpstr> Dolutegravir vs. Efavirenz in Antiretroviral Naive  SPRING-1 Study</vt:lpstr>
      <vt:lpstr>Dolutegravir versus Efavirenz in ARV-Naïve  SPRING-1: Study Design</vt:lpstr>
      <vt:lpstr>Dolutegravir versus Efavirenz in ARV-Naïve  SPRING-1: Results</vt:lpstr>
      <vt:lpstr>Dolutegravir versus Efavirenz in ARV-Naïve SPRING-1: Results</vt:lpstr>
      <vt:lpstr>Dolutegravir versus Efavirenz in ARV-Naive  SPRING-1: Adverse Events</vt:lpstr>
      <vt:lpstr>Dolutegravir versus Efavirenz in ARV-Naive  SPRING-1: Conclusions</vt:lpstr>
      <vt:lpstr> Dolutegravir vs. Raltegravir SPRING-2 Study</vt:lpstr>
      <vt:lpstr>Dolutegravir versus Raltegravir SPRING-2: Design</vt:lpstr>
      <vt:lpstr>Dolutegravir versus Raltegravir SPRING-2: Results</vt:lpstr>
      <vt:lpstr>Dolutegravir versus Raltegravir SPRING-2: Results</vt:lpstr>
      <vt:lpstr>Dolutegravir versus Raltegravir SPRING-2: Conclusions</vt:lpstr>
      <vt:lpstr> Dolutegravir vs. Raltegravir SPRING-2 Study: Week 96 Data</vt:lpstr>
      <vt:lpstr>Dolutegravir + 2NRTIs versus Raltegravir + 2NRTIs  SPRING-2 (Week 96): Results</vt:lpstr>
      <vt:lpstr>Dolutegravir versus Raltegravir SPRING-2 (Week 96): Conclusions</vt:lpstr>
      <vt:lpstr>Dolutegravir + 2 NRTIs versus Darunavir + RTV + 2 NRTIs FLAMINGO</vt:lpstr>
      <vt:lpstr>Dolutegravir + 2 NRTIs versus Darunavir + RTV + 2 NRTIs FLAMINGO: Study Design</vt:lpstr>
      <vt:lpstr>Dolutegravir + 2 NRTIs versus Darunavir + RTV + 2 NRTIs   FLAMINGO: Results</vt:lpstr>
      <vt:lpstr>Dolutegravir + 2 NRTIs versus Darunavir + RTV + 2 NRTIs  FLAMINGO: Results</vt:lpstr>
      <vt:lpstr>Dolutegravir + 2 NRTIs versus Darunavir + RTV + 2 NRTIs FLAMINGO: Results</vt:lpstr>
      <vt:lpstr>Dolutegravir + 2 NRTIs versus Darunavir + RTV + 2 NRTIs FLAMINGO: Common Adverse Events </vt:lpstr>
      <vt:lpstr>Dolutegravir + 2 NRTIs versus Darunavir + RTV + 2 NRTIs FLAMINGO: Common Adverse Events (continued)</vt:lpstr>
      <vt:lpstr>Dolutegravir + 2 NRTIs versus Darunavir + RTV + 2 NRTIs  FLAMINGO: Conclusions</vt:lpstr>
      <vt:lpstr>Dolutegravir + ABC-3TC and CSF HIV-1 RNA Levels ING116070 Study</vt:lpstr>
      <vt:lpstr>Dolutegravir + ABC-3TC and Impact on CSF HIV RNA Levels ING116070 Study: Design</vt:lpstr>
      <vt:lpstr>Dolutegravir + ABC-3TC and Impact on CSF HIV RNA Levels ING116070 Study: Design</vt:lpstr>
      <vt:lpstr>Dolutegravir + ABC-3TC and Impact on CSF HIV RNA Levels ING116070 Study:  Conclusions</vt:lpstr>
      <vt:lpstr>Dolutegravir</vt:lpstr>
      <vt:lpstr>Dolutegravir 10-Day, Dose-Ranging, Monotherapy Study ING111521</vt:lpstr>
      <vt:lpstr>Dolutegravir Dose-Ranging Monotherapy  ING111521 Study: Design</vt:lpstr>
      <vt:lpstr>Dolutegravir Dose-Ranging Monotherapy  ING111521 Study: Results</vt:lpstr>
      <vt:lpstr>Dolutegravir Dose-Ranging Monotherapy  ING111521 Study: Results</vt:lpstr>
      <vt:lpstr>Dolutegravir Dose-Ranging Monotherapy  ING111521 Study: Conclusion</vt:lpstr>
      <vt:lpstr>Dolutegravir in Treatment-Experienced Adolescents  IMPAACT P1093</vt:lpstr>
      <vt:lpstr>Dolutegravir in Treatment-Experienced Adolescents IMPAACT P1093: Study Design</vt:lpstr>
      <vt:lpstr>Dolutegravir in Treatment-Experienced Adolescents IMPAACT P1093: Results</vt:lpstr>
      <vt:lpstr>Dolutegravir in Treatment-Experienced Adolescents IMPAACT P1093: Results </vt:lpstr>
      <vt:lpstr>Dolutegravir in Treatment-Experienced Adolescents IMPAACT P1093: Conclusions</vt:lpstr>
      <vt:lpstr>Dolutegravir</vt:lpstr>
      <vt:lpstr>Dolutegravir versus Lopinavir-Ritonavir in Second-Line Treatment DAWNING</vt:lpstr>
      <vt:lpstr>Dolutegravir vs Lopinavir-Ritonavir in Second-Line Treatment DAWNING: Study Design</vt:lpstr>
      <vt:lpstr>Dolutegravir vs Lopinavir-Ritonavir in Second-Line Treatment DAWNING: Baseline Characteristics</vt:lpstr>
      <vt:lpstr>Dolutegravir vs Lopinavir-Ritonavir in Second-Line Treatment DAWNING: Previous ART History</vt:lpstr>
      <vt:lpstr>Dolutegravir vs Lopinavir-Ritonavir in Second-Line Treatment DAWNING: Optimized Background Regimens</vt:lpstr>
      <vt:lpstr>Dolutegravir vs Lopinavir-Ritonavir in Second-Line Treatment DAWNING: Baseline NRTI Resistance</vt:lpstr>
      <vt:lpstr>Dolutegravir vs Lopinavir-Ritonavir in Second-Line Treatment DAWNING: Results</vt:lpstr>
      <vt:lpstr>Dolutegravir vs Lopinavir-Ritonavir in Second-Line Treatment DAWNING: Results</vt:lpstr>
      <vt:lpstr>Dolutegravir vs Lopinavir-Ritonavir in Second-Line Treatment DAWNING: Results</vt:lpstr>
      <vt:lpstr>Dolutegravir vs Lopinavir-Ritonavir in Second-Line Treatment DAWNING: Adverse Events</vt:lpstr>
      <vt:lpstr>Dolutegravir versus Lopinavir-Ritonavir in Second-Line Treatment DAWNING: Conclusions</vt:lpstr>
      <vt:lpstr>Dolutegravir in Patients with Raltegravir-Resistant HIV  VIKING (Cohorts I &amp; II)</vt:lpstr>
      <vt:lpstr>Dolutegravir in Patients with Raltegravir Resistance VIKING Study (Cohorts I &amp; II): Study Design</vt:lpstr>
      <vt:lpstr>Dolutegravir in Patients with Raltegravir Resistance VIKING Study (Cohorts I &amp; II): Results</vt:lpstr>
      <vt:lpstr>Dolutegravir in Patients with Raltegravir Resistance VIKING Study (Cohorts I &amp; II): Conclusions</vt:lpstr>
      <vt:lpstr> Dolutegravir versus Raltegravir in Treatment Experienced SAILING Study</vt:lpstr>
      <vt:lpstr>Dolutegravir versus Raltegravir in Treatment Experienced  SAILING: Study Design</vt:lpstr>
      <vt:lpstr>Dolutegravir versus Raltegravir in Treatment Experienced  SAILING: Results</vt:lpstr>
      <vt:lpstr>Dolutegravir versus Raltegravir in Treatment-Experienced  SAILING: Results</vt:lpstr>
      <vt:lpstr>Dolutegravir versus Raltegravir in Treatment Experienced SAILING Study: Conclusion</vt:lpstr>
      <vt:lpstr>Dolutegravir in Patients with Integrase-Resistant HIV VIKING-3</vt:lpstr>
      <vt:lpstr>Dolutegravir in Patients with Integrase Inhibitor Resistance VIKING-3: Study Design</vt:lpstr>
      <vt:lpstr>Dolutegravir in Patients with Integrase Inhibitor Resistance VIKING-3: Results</vt:lpstr>
      <vt:lpstr>Dolutegravir in Patients with Integrase Inhibitor Resistance  VIKING-3: Results</vt:lpstr>
      <vt:lpstr>Dolutegravir in Patients with Integrase Inhibitor Resistance  VIKING-3: Results</vt:lpstr>
      <vt:lpstr>Dolutegravir in Patients with Integrase Inhibitor Resistance VIKING-3: Conclusions</vt:lpstr>
      <vt:lpstr>Dolutegravir in Patients with Integrase-Resistant HIV  VIKING-4</vt:lpstr>
      <vt:lpstr>Dolutegravir in Patients with Integrase Inhibitor Resistance VIKING-4: Study Design</vt:lpstr>
      <vt:lpstr>Dolutegravir in Patients with Integrase Inhibitor Resistance VIKING-4: Results</vt:lpstr>
      <vt:lpstr>Dolutegravir in Patients with Integrase Inhibitor Resistance VIKING-4: Results</vt:lpstr>
      <vt:lpstr>Dolutegravir in Patients with Integrase Inhibitor Resistance  VIKING-4: Results</vt:lpstr>
      <vt:lpstr>Dolutegravir in Patients with Integrase Inhibitor Resistance  VIKING-4: Results</vt:lpstr>
      <vt:lpstr>Dolutegravir in Patients with Integrase Inhibitor Resistance  VIKING-4: Results</vt:lpstr>
      <vt:lpstr>Dolutegravir in Patients with Integrase Inhibitor Resistance  VIKING-4: Results</vt:lpstr>
      <vt:lpstr>Dolutegravir in Patients with Raltegravir Resistance VIKING-4: Conclusions</vt:lpstr>
      <vt:lpstr>Dolutegravir</vt:lpstr>
      <vt:lpstr>Dolutegravir + Boosted-Darunavir as Maintenance Therapy DUALIS</vt:lpstr>
      <vt:lpstr>Switch to Boosted DRV + DTG vs Continue Boosted DRV + 2 NRTI’s DUALIS: Background</vt:lpstr>
      <vt:lpstr>Switch to Boosted DRV + DTG vs Continue Boosted DRV + 2 NRTI’s DUALIS: Baseline Characteristics</vt:lpstr>
      <vt:lpstr>Switch to Boosted DRV + DTG vs Continue Boosted DRV + 2 NRTI’s DUALIS: Results</vt:lpstr>
      <vt:lpstr>Switch to Boosted DRV + DTG vs Continue Boosted DRV + 2 NRTI’s DUALIS: Results</vt:lpstr>
      <vt:lpstr>Switch to Boosted DRV + DTG vs Continue Boosted DRV + 2 NRTI’s DUALIS: Conclusions</vt:lpstr>
      <vt:lpstr>Switch from Boosted PI to Dolutegravir  NEAT 022</vt:lpstr>
      <vt:lpstr>Switching from a Boosted PI to Dolutegravir NEAT 022: Design</vt:lpstr>
      <vt:lpstr>Switching from a Boosted PI to Dolutegravir NEAT 022: Baseline Regimens</vt:lpstr>
      <vt:lpstr>Switching from a Boosted PI to Dolutegravir NEAT 022: Results</vt:lpstr>
      <vt:lpstr>Switching from a Boosted PI to Dolutegravir NEAT 022: Results</vt:lpstr>
      <vt:lpstr>Switching from a Boosted PI to Dolutegravir NEAT 022: Conclusion</vt:lpstr>
      <vt:lpstr>Dolutegravir as Maintenance Monotherapy DOMONO</vt:lpstr>
      <vt:lpstr>Dolutegravir as Maintenance Monotherapy DOMONO: Design</vt:lpstr>
      <vt:lpstr>Dolutegravir as Maintenance Monotherapy DOMONO: Baseline Characteristics</vt:lpstr>
      <vt:lpstr>Dolutegravir as Maintenance Monotherapy DOMONO: 24-Week Results</vt:lpstr>
      <vt:lpstr>Dolutegravir as Maintenance Monotherapy DOMONO: 48-Week Results</vt:lpstr>
      <vt:lpstr>Dolutegravir as Maintenance Monotherapy DOMONO: Conclusion</vt:lpstr>
      <vt:lpstr>PowerPoint Presentation</vt:lpstr>
    </vt:vector>
  </TitlesOfParts>
  <Company>HMC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2132</cp:revision>
  <cp:lastPrinted>2020-02-14T23:34:52Z</cp:lastPrinted>
  <dcterms:created xsi:type="dcterms:W3CDTF">2010-11-28T05:36:22Z</dcterms:created>
  <dcterms:modified xsi:type="dcterms:W3CDTF">2021-01-28T14:55:55Z</dcterms:modified>
</cp:coreProperties>
</file>