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charts/chart14.xml" ContentType="application/vnd.openxmlformats-officedocument.drawingml.chart+xml"/>
  <Override PartName="/ppt/notesSlides/notesSlide6.xml" ContentType="application/vnd.openxmlformats-officedocument.presentationml.notesSlide+xml"/>
  <Override PartName="/ppt/charts/chart15.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notesSlides/notesSlide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notesSlides/notesSlide9.xml" ContentType="application/vnd.openxmlformats-officedocument.presentationml.notesSlide+xml"/>
  <Override PartName="/ppt/charts/chart21.xml" ContentType="application/vnd.openxmlformats-officedocument.drawingml.chart+xml"/>
  <Override PartName="/ppt/theme/themeOverride13.xml" ContentType="application/vnd.openxmlformats-officedocument.themeOverride+xml"/>
  <Override PartName="/ppt/charts/chart22.xml" ContentType="application/vnd.openxmlformats-officedocument.drawingml.chart+xml"/>
  <Override PartName="/ppt/theme/themeOverride14.xml" ContentType="application/vnd.openxmlformats-officedocument.themeOverride+xml"/>
  <Override PartName="/ppt/notesSlides/notesSlide10.xml" ContentType="application/vnd.openxmlformats-officedocument.presentationml.notesSlide+xml"/>
  <Override PartName="/ppt/charts/chart23.xml" ContentType="application/vnd.openxmlformats-officedocument.drawingml.chart+xml"/>
  <Override PartName="/ppt/theme/themeOverride15.xml" ContentType="application/vnd.openxmlformats-officedocument.themeOverride+xml"/>
  <Override PartName="/ppt/charts/chart24.xml" ContentType="application/vnd.openxmlformats-officedocument.drawingml.chart+xml"/>
  <Override PartName="/ppt/theme/themeOverride16.xml" ContentType="application/vnd.openxmlformats-officedocument.themeOverride+xml"/>
  <Override PartName="/ppt/charts/chart25.xml" ContentType="application/vnd.openxmlformats-officedocument.drawingml.chart+xml"/>
  <Override PartName="/ppt/theme/themeOverride17.xml" ContentType="application/vnd.openxmlformats-officedocument.themeOverride+xml"/>
  <Override PartName="/ppt/notesSlides/notesSlide11.xml" ContentType="application/vnd.openxmlformats-officedocument.presentationml.notesSlide+xml"/>
  <Override PartName="/ppt/charts/chart26.xml" ContentType="application/vnd.openxmlformats-officedocument.drawingml.chart+xml"/>
  <Override PartName="/ppt/theme/themeOverride18.xml" ContentType="application/vnd.openxmlformats-officedocument.themeOverride+xml"/>
  <Override PartName="/ppt/charts/chart27.xml" ContentType="application/vnd.openxmlformats-officedocument.drawingml.chart+xml"/>
  <Override PartName="/ppt/theme/themeOverride19.xml" ContentType="application/vnd.openxmlformats-officedocument.themeOverride+xml"/>
  <Override PartName="/ppt/charts/chart28.xml" ContentType="application/vnd.openxmlformats-officedocument.drawingml.chart+xml"/>
  <Override PartName="/ppt/theme/themeOverride20.xml" ContentType="application/vnd.openxmlformats-officedocument.themeOverride+xml"/>
  <Override PartName="/ppt/charts/chart29.xml" ContentType="application/vnd.openxmlformats-officedocument.drawingml.chart+xml"/>
  <Override PartName="/ppt/theme/themeOverride21.xml" ContentType="application/vnd.openxmlformats-officedocument.themeOverride+xml"/>
  <Override PartName="/ppt/charts/chart30.xml" ContentType="application/vnd.openxmlformats-officedocument.drawingml.chart+xml"/>
  <Override PartName="/ppt/theme/themeOverride22.xml" ContentType="application/vnd.openxmlformats-officedocument.themeOverride+xml"/>
  <Override PartName="/ppt/charts/chart31.xml" ContentType="application/vnd.openxmlformats-officedocument.drawingml.chart+xml"/>
  <Override PartName="/ppt/theme/themeOverride23.xml" ContentType="application/vnd.openxmlformats-officedocument.themeOverride+xml"/>
  <Override PartName="/ppt/charts/chart32.xml" ContentType="application/vnd.openxmlformats-officedocument.drawingml.chart+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77"/>
  </p:notesMasterIdLst>
  <p:handoutMasterIdLst>
    <p:handoutMasterId r:id="rId78"/>
  </p:handoutMasterIdLst>
  <p:sldIdLst>
    <p:sldId id="1114" r:id="rId2"/>
    <p:sldId id="1115" r:id="rId3"/>
    <p:sldId id="1116" r:id="rId4"/>
    <p:sldId id="1117" r:id="rId5"/>
    <p:sldId id="1118" r:id="rId6"/>
    <p:sldId id="1119" r:id="rId7"/>
    <p:sldId id="1120" r:id="rId8"/>
    <p:sldId id="1121" r:id="rId9"/>
    <p:sldId id="1122" r:id="rId10"/>
    <p:sldId id="1123" r:id="rId11"/>
    <p:sldId id="1124" r:id="rId12"/>
    <p:sldId id="1125" r:id="rId13"/>
    <p:sldId id="1126" r:id="rId14"/>
    <p:sldId id="1127" r:id="rId15"/>
    <p:sldId id="1128" r:id="rId16"/>
    <p:sldId id="1129" r:id="rId17"/>
    <p:sldId id="1130" r:id="rId18"/>
    <p:sldId id="1131" r:id="rId19"/>
    <p:sldId id="1132" r:id="rId20"/>
    <p:sldId id="1133" r:id="rId21"/>
    <p:sldId id="1134" r:id="rId22"/>
    <p:sldId id="1135" r:id="rId23"/>
    <p:sldId id="1136" r:id="rId24"/>
    <p:sldId id="1137" r:id="rId25"/>
    <p:sldId id="1138" r:id="rId26"/>
    <p:sldId id="1139" r:id="rId27"/>
    <p:sldId id="1140" r:id="rId28"/>
    <p:sldId id="1141" r:id="rId29"/>
    <p:sldId id="1142" r:id="rId30"/>
    <p:sldId id="1144" r:id="rId31"/>
    <p:sldId id="1145" r:id="rId32"/>
    <p:sldId id="1146" r:id="rId33"/>
    <p:sldId id="1147" r:id="rId34"/>
    <p:sldId id="1148" r:id="rId35"/>
    <p:sldId id="1149" r:id="rId36"/>
    <p:sldId id="1150" r:id="rId37"/>
    <p:sldId id="1151" r:id="rId38"/>
    <p:sldId id="1152" r:id="rId39"/>
    <p:sldId id="1153" r:id="rId40"/>
    <p:sldId id="1154" r:id="rId41"/>
    <p:sldId id="1155" r:id="rId42"/>
    <p:sldId id="1156" r:id="rId43"/>
    <p:sldId id="1157" r:id="rId44"/>
    <p:sldId id="1158" r:id="rId45"/>
    <p:sldId id="1159" r:id="rId46"/>
    <p:sldId id="1160" r:id="rId47"/>
    <p:sldId id="1161" r:id="rId48"/>
    <p:sldId id="1162" r:id="rId49"/>
    <p:sldId id="1163" r:id="rId50"/>
    <p:sldId id="1164" r:id="rId51"/>
    <p:sldId id="1165" r:id="rId52"/>
    <p:sldId id="1166" r:id="rId53"/>
    <p:sldId id="1167" r:id="rId54"/>
    <p:sldId id="1168" r:id="rId55"/>
    <p:sldId id="1169" r:id="rId56"/>
    <p:sldId id="1170" r:id="rId57"/>
    <p:sldId id="1171" r:id="rId58"/>
    <p:sldId id="1172" r:id="rId59"/>
    <p:sldId id="1173" r:id="rId60"/>
    <p:sldId id="1174" r:id="rId61"/>
    <p:sldId id="1175" r:id="rId62"/>
    <p:sldId id="1176" r:id="rId63"/>
    <p:sldId id="1177" r:id="rId64"/>
    <p:sldId id="1178" r:id="rId65"/>
    <p:sldId id="1179" r:id="rId66"/>
    <p:sldId id="1180" r:id="rId67"/>
    <p:sldId id="1181" r:id="rId68"/>
    <p:sldId id="1182" r:id="rId69"/>
    <p:sldId id="1183" r:id="rId70"/>
    <p:sldId id="1184" r:id="rId71"/>
    <p:sldId id="1185" r:id="rId72"/>
    <p:sldId id="1186" r:id="rId73"/>
    <p:sldId id="1187" r:id="rId74"/>
    <p:sldId id="1188" r:id="rId75"/>
    <p:sldId id="1189" r:id="rId76"/>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5D0"/>
    <a:srgbClr val="7A3E80"/>
    <a:srgbClr val="CD9DD6"/>
    <a:srgbClr val="D0A0DA"/>
    <a:srgbClr val="004D84"/>
    <a:srgbClr val="CD9ED7"/>
    <a:srgbClr val="5C6F7F"/>
    <a:srgbClr val="805980"/>
    <a:srgbClr val="638C36"/>
    <a:srgbClr val="006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4807" autoAdjust="0"/>
  </p:normalViewPr>
  <p:slideViewPr>
    <p:cSldViewPr snapToGrid="0" showGuides="1">
      <p:cViewPr varScale="1">
        <p:scale>
          <a:sx n="101" d="100"/>
          <a:sy n="101" d="100"/>
        </p:scale>
        <p:origin x="200" y="113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5.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2.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3.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4.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04816102084364"/>
          <c:w val="0.84453618644891604"/>
          <c:h val="0.70118580241967798"/>
        </c:manualLayout>
      </c:layout>
      <c:barChart>
        <c:barDir val="col"/>
        <c:grouping val="clustered"/>
        <c:varyColors val="0"/>
        <c:ser>
          <c:idx val="0"/>
          <c:order val="0"/>
          <c:tx>
            <c:strRef>
              <c:f>Sheet1!$B$1</c:f>
              <c:strCache>
                <c:ptCount val="1"/>
                <c:pt idx="0">
                  <c:v>EFV + ABC-3TC</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E0E6-ED4F-991A-48838F66E20B}"/>
              </c:ext>
            </c:extLst>
          </c:dPt>
          <c:dPt>
            <c:idx val="1"/>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E0E6-ED4F-991A-48838F66E20B}"/>
              </c:ext>
            </c:extLst>
          </c:dPt>
          <c:dPt>
            <c:idx val="2"/>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E0E6-ED4F-991A-48838F66E20B}"/>
              </c:ext>
            </c:extLst>
          </c:dPt>
          <c:dLbls>
            <c:numFmt formatCode="0" sourceLinked="0"/>
            <c:spPr>
              <a:noFill/>
            </c:spPr>
            <c:txPr>
              <a:bodyPr/>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&lt;100,000 copies/mL </c:v>
                </c:pt>
                <c:pt idx="2">
                  <c:v>≥100,000 copies/mL </c:v>
                </c:pt>
              </c:strCache>
            </c:strRef>
          </c:cat>
          <c:val>
            <c:numRef>
              <c:f>Sheet1!$B$2:$B$4</c:f>
              <c:numCache>
                <c:formatCode>0.0</c:formatCode>
                <c:ptCount val="3"/>
                <c:pt idx="0">
                  <c:v>59</c:v>
                </c:pt>
                <c:pt idx="1">
                  <c:v>64</c:v>
                </c:pt>
                <c:pt idx="2">
                  <c:v>55</c:v>
                </c:pt>
              </c:numCache>
            </c:numRef>
          </c:val>
          <c:extLst>
            <c:ext xmlns:c16="http://schemas.microsoft.com/office/drawing/2014/chart" uri="{C3380CC4-5D6E-409C-BE32-E72D297353CC}">
              <c16:uniqueId val="{00000000-978E-BB4B-ACEE-B711D7588FA1}"/>
            </c:ext>
          </c:extLst>
        </c:ser>
        <c:ser>
          <c:idx val="1"/>
          <c:order val="1"/>
          <c:tx>
            <c:strRef>
              <c:f>Sheet1!$C$1</c:f>
              <c:strCache>
                <c:ptCount val="1"/>
                <c:pt idx="0">
                  <c:v>EFV + TDF-FTC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numFmt formatCode="0" sourceLinked="0"/>
            <c:spPr>
              <a:noFill/>
            </c:spPr>
            <c:txPr>
              <a:bodyPr/>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&lt;100,000 copies/mL </c:v>
                </c:pt>
                <c:pt idx="2">
                  <c:v>≥100,000 copies/mL </c:v>
                </c:pt>
              </c:strCache>
            </c:strRef>
          </c:cat>
          <c:val>
            <c:numRef>
              <c:f>Sheet1!$C$2:$C$4</c:f>
              <c:numCache>
                <c:formatCode>0.0</c:formatCode>
                <c:ptCount val="3"/>
                <c:pt idx="0">
                  <c:v>71</c:v>
                </c:pt>
                <c:pt idx="1">
                  <c:v>75</c:v>
                </c:pt>
                <c:pt idx="2">
                  <c:v>68</c:v>
                </c:pt>
              </c:numCache>
            </c:numRef>
          </c:val>
          <c:extLst>
            <c:ext xmlns:c16="http://schemas.microsoft.com/office/drawing/2014/chart" uri="{C3380CC4-5D6E-409C-BE32-E72D297353CC}">
              <c16:uniqueId val="{00000001-978E-BB4B-ACEE-B711D7588FA1}"/>
            </c:ext>
          </c:extLst>
        </c:ser>
        <c:dLbls>
          <c:showLegendKey val="0"/>
          <c:showVal val="1"/>
          <c:showCatName val="0"/>
          <c:showSerName val="0"/>
          <c:showPercent val="0"/>
          <c:showBubbleSize val="0"/>
        </c:dLbls>
        <c:gapWidth val="100"/>
        <c:axId val="1795757624"/>
        <c:axId val="1795744936"/>
      </c:barChart>
      <c:catAx>
        <c:axId val="1795757624"/>
        <c:scaling>
          <c:orientation val="minMax"/>
        </c:scaling>
        <c:delete val="0"/>
        <c:axPos val="b"/>
        <c:title>
          <c:tx>
            <c:rich>
              <a:bodyPr/>
              <a:lstStyle/>
              <a:p>
                <a:pPr>
                  <a:defRPr sz="1400" b="1"/>
                </a:pPr>
                <a:r>
                  <a:rPr lang="en-US" sz="1400" b="1"/>
                  <a:t>Baseline HIV RNA Level </a:t>
                </a:r>
              </a:p>
            </c:rich>
          </c:tx>
          <c:layout>
            <c:manualLayout>
              <c:xMode val="edge"/>
              <c:yMode val="edge"/>
              <c:x val="0.56738650724215045"/>
              <c:y val="0.90094992466219503"/>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b="0"/>
            </a:pPr>
            <a:endParaRPr lang="en-US"/>
          </a:p>
        </c:txPr>
        <c:crossAx val="1795744936"/>
        <c:crosses val="autoZero"/>
        <c:auto val="1"/>
        <c:lblAlgn val="ctr"/>
        <c:lblOffset val="1"/>
        <c:tickLblSkip val="1"/>
        <c:tickMarkSkip val="1"/>
        <c:noMultiLvlLbl val="0"/>
      </c:catAx>
      <c:valAx>
        <c:axId val="1795744936"/>
        <c:scaling>
          <c:orientation val="minMax"/>
          <c:max val="100"/>
          <c:min val="0"/>
        </c:scaling>
        <c:delete val="0"/>
        <c:axPos val="l"/>
        <c:title>
          <c:tx>
            <c:rich>
              <a:bodyPr/>
              <a:lstStyle/>
              <a:p>
                <a:pPr>
                  <a:defRPr sz="1400" b="1"/>
                </a:pPr>
                <a:r>
                  <a:rPr lang="en-US" sz="1400" b="1" dirty="0"/>
                  <a:t>HIV RNA &lt;50 copies/mL (%)</a:t>
                </a:r>
              </a:p>
            </c:rich>
          </c:tx>
          <c:layout>
            <c:manualLayout>
              <c:xMode val="edge"/>
              <c:yMode val="edge"/>
              <c:x val="4.4519782249441038E-3"/>
              <c:y val="8.7749100806843588E-2"/>
            </c:manualLayout>
          </c:layout>
          <c:overlay val="0"/>
        </c:title>
        <c:numFmt formatCode="0" sourceLinked="0"/>
        <c:majorTickMark val="out"/>
        <c:minorTickMark val="none"/>
        <c:tickLblPos val="nextTo"/>
        <c:spPr>
          <a:ln w="6350" cmpd="sng">
            <a:solidFill>
              <a:srgbClr val="000000"/>
            </a:solidFill>
          </a:ln>
        </c:spPr>
        <c:txPr>
          <a:bodyPr/>
          <a:lstStyle/>
          <a:p>
            <a:pPr>
              <a:defRPr sz="1200" b="0"/>
            </a:pPr>
            <a:endParaRPr lang="en-US"/>
          </a:p>
        </c:txPr>
        <c:crossAx val="179575762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9622934285992001"/>
          <c:y val="1.8543358318437099E-2"/>
          <c:w val="0.59142497812773398"/>
          <c:h val="8.1576179701191798E-2"/>
        </c:manualLayout>
      </c:layout>
      <c:overlay val="0"/>
      <c:spPr>
        <a:noFill/>
      </c:spPr>
      <c:txPr>
        <a:bodyPr/>
        <a:lstStyle/>
        <a:p>
          <a:pP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b="1" i="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Raltegravir + TDF-FTC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DC-074C-B8D1-59B2E394CC54}"/>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DC-074C-B8D1-59B2E394CC54}"/>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DC-074C-B8D1-59B2E394CC54}"/>
                </c:ext>
              </c:extLst>
            </c:dLbl>
            <c:numFmt formatCode="0" sourceLinked="0"/>
            <c:spPr>
              <a:solidFill>
                <a:schemeClr val="bg1">
                  <a:alpha val="50000"/>
                </a:schemeClr>
              </a:solidFill>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 </c:v>
                </c:pt>
                <c:pt idx="2">
                  <c:v>&gt;100,000 copies/mL </c:v>
                </c:pt>
              </c:strCache>
            </c:strRef>
          </c:cat>
          <c:val>
            <c:numRef>
              <c:f>Sheet1!$B$2:$B$4</c:f>
              <c:numCache>
                <c:formatCode>0.0</c:formatCode>
                <c:ptCount val="3"/>
                <c:pt idx="0">
                  <c:v>91.6</c:v>
                </c:pt>
                <c:pt idx="1">
                  <c:v>92.5</c:v>
                </c:pt>
                <c:pt idx="2">
                  <c:v>90.9</c:v>
                </c:pt>
              </c:numCache>
            </c:numRef>
          </c:val>
          <c:extLst>
            <c:ext xmlns:c16="http://schemas.microsoft.com/office/drawing/2014/chart" uri="{C3380CC4-5D6E-409C-BE32-E72D297353CC}">
              <c16:uniqueId val="{00000003-08DC-074C-B8D1-59B2E394CC54}"/>
            </c:ext>
          </c:extLst>
        </c:ser>
        <c:ser>
          <c:idx val="1"/>
          <c:order val="1"/>
          <c:tx>
            <c:strRef>
              <c:f>Sheet1!$C$1</c:f>
              <c:strCache>
                <c:ptCount val="1"/>
                <c:pt idx="0">
                  <c:v>Efavirenz + TDF-FTC </c:v>
                </c:pt>
              </c:strCache>
            </c:strRef>
          </c:tx>
          <c:spPr>
            <a:gradFill>
              <a:gsLst>
                <a:gs pos="0">
                  <a:srgbClr val="004A80"/>
                </a:gs>
                <a:gs pos="99000">
                  <a:srgbClr val="3FBAEF"/>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3FBAEF"/>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08DC-074C-B8D1-59B2E394CC54}"/>
              </c:ext>
            </c:extLst>
          </c:dPt>
          <c:dPt>
            <c:idx val="1"/>
            <c:invertIfNegative val="0"/>
            <c:bubble3D val="0"/>
            <c:spPr>
              <a:gradFill>
                <a:gsLst>
                  <a:gs pos="0">
                    <a:srgbClr val="004A80"/>
                  </a:gs>
                  <a:gs pos="99000">
                    <a:srgbClr val="3FBAEF"/>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08DC-074C-B8D1-59B2E394CC54}"/>
              </c:ext>
            </c:extLst>
          </c:dPt>
          <c:dPt>
            <c:idx val="2"/>
            <c:invertIfNegative val="0"/>
            <c:bubble3D val="0"/>
            <c:spPr>
              <a:gradFill>
                <a:gsLst>
                  <a:gs pos="0">
                    <a:srgbClr val="004A80"/>
                  </a:gs>
                  <a:gs pos="99000">
                    <a:srgbClr val="3FBAEF"/>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08DC-074C-B8D1-59B2E394CC54}"/>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DC-074C-B8D1-59B2E394CC54}"/>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DC-074C-B8D1-59B2E394CC54}"/>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DC-074C-B8D1-59B2E394CC54}"/>
                </c:ext>
              </c:extLst>
            </c:dLbl>
            <c:numFmt formatCode="0" sourceLinked="0"/>
            <c:spPr>
              <a:solidFill>
                <a:schemeClr val="bg1">
                  <a:alpha val="50000"/>
                </a:schemeClr>
              </a:solidFill>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≤100,000 copies/mL </c:v>
                </c:pt>
                <c:pt idx="2">
                  <c:v>&gt;100,000 copies/mL </c:v>
                </c:pt>
              </c:strCache>
            </c:strRef>
          </c:cat>
          <c:val>
            <c:numRef>
              <c:f>Sheet1!$C$2:$C$4</c:f>
              <c:numCache>
                <c:formatCode>0.0</c:formatCode>
                <c:ptCount val="3"/>
                <c:pt idx="0">
                  <c:v>89.1</c:v>
                </c:pt>
                <c:pt idx="1">
                  <c:v>89.1</c:v>
                </c:pt>
                <c:pt idx="2">
                  <c:v>89.2</c:v>
                </c:pt>
              </c:numCache>
            </c:numRef>
          </c:val>
          <c:extLst>
            <c:ext xmlns:c16="http://schemas.microsoft.com/office/drawing/2014/chart" uri="{C3380CC4-5D6E-409C-BE32-E72D297353CC}">
              <c16:uniqueId val="{00000007-08DC-074C-B8D1-59B2E394CC54}"/>
            </c:ext>
          </c:extLst>
        </c:ser>
        <c:dLbls>
          <c:showLegendKey val="0"/>
          <c:showVal val="1"/>
          <c:showCatName val="0"/>
          <c:showSerName val="0"/>
          <c:showPercent val="0"/>
          <c:showBubbleSize val="0"/>
        </c:dLbls>
        <c:gapWidth val="100"/>
        <c:axId val="-2021413576"/>
        <c:axId val="-2043528344"/>
      </c:barChart>
      <c:catAx>
        <c:axId val="-2021413576"/>
        <c:scaling>
          <c:orientation val="minMax"/>
        </c:scaling>
        <c:delete val="0"/>
        <c:axPos val="b"/>
        <c:title>
          <c:tx>
            <c:rich>
              <a:bodyPr/>
              <a:lstStyle/>
              <a:p>
                <a:pPr>
                  <a:defRPr sz="1400" b="0"/>
                </a:pPr>
                <a:r>
                  <a:rPr lang="en-US" sz="1400" b="0"/>
                  <a:t>Baseline HIV RNA Level</a:t>
                </a:r>
              </a:p>
            </c:rich>
          </c:tx>
          <c:layout>
            <c:manualLayout>
              <c:xMode val="edge"/>
              <c:yMode val="edge"/>
              <c:x val="0.54578156897054531"/>
              <c:y val="0.91252405949256343"/>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200" b="0"/>
            </a:pPr>
            <a:endParaRPr lang="en-US"/>
          </a:p>
        </c:txPr>
        <c:crossAx val="-2043528344"/>
        <c:crosses val="autoZero"/>
        <c:auto val="1"/>
        <c:lblAlgn val="ctr"/>
        <c:lblOffset val="1"/>
        <c:tickLblSkip val="1"/>
        <c:tickMarkSkip val="1"/>
        <c:noMultiLvlLbl val="0"/>
      </c:catAx>
      <c:valAx>
        <c:axId val="-204352834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1.6797657237289782E-2"/>
              <c:y val="8.7853393325834264E-2"/>
            </c:manualLayout>
          </c:layout>
          <c:overlay val="0"/>
        </c:title>
        <c:numFmt formatCode="0" sourceLinked="0"/>
        <c:majorTickMark val="out"/>
        <c:minorTickMark val="none"/>
        <c:tickLblPos val="nextTo"/>
        <c:spPr>
          <a:ln w="12700" cmpd="sng">
            <a:solidFill>
              <a:srgbClr val="000000"/>
            </a:solidFill>
          </a:ln>
        </c:spPr>
        <c:txPr>
          <a:bodyPr/>
          <a:lstStyle/>
          <a:p>
            <a:pPr>
              <a:defRPr sz="1200" b="0"/>
            </a:pPr>
            <a:endParaRPr lang="en-US"/>
          </a:p>
        </c:txPr>
        <c:crossAx val="-202141357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lgn="r">
              <a:defRPr sz="1400" b="0"/>
            </a:pPr>
            <a:endParaRPr lang="en-US"/>
          </a:p>
        </c:txPr>
      </c:legendEntry>
      <c:layout>
        <c:manualLayout>
          <c:xMode val="edge"/>
          <c:yMode val="edge"/>
          <c:x val="0.26659971323029064"/>
          <c:y val="1.8543358318437099E-2"/>
          <c:w val="0.70407929911538836"/>
          <c:h val="8.1576179701191798E-2"/>
        </c:manualLayout>
      </c:layout>
      <c:overlay val="0"/>
      <c:spPr>
        <a:noFill/>
      </c:spPr>
      <c:txPr>
        <a:bodyPr/>
        <a:lstStyle/>
        <a:p>
          <a:pPr algn="r">
            <a:defRPr sz="14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b="1" i="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403902342396"/>
          <c:y val="0.118315538947462"/>
          <c:w val="0.83905487049967797"/>
          <c:h val="0.74483006361492898"/>
        </c:manualLayout>
      </c:layout>
      <c:barChart>
        <c:barDir val="col"/>
        <c:grouping val="clustered"/>
        <c:varyColors val="0"/>
        <c:ser>
          <c:idx val="0"/>
          <c:order val="0"/>
          <c:tx>
            <c:strRef>
              <c:f>Sheet1!$B$1</c:f>
              <c:strCache>
                <c:ptCount val="1"/>
                <c:pt idx="0">
                  <c:v>Raltegravir + TDF-FTC</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91DA-9C49-82A3-FA455E2F75CF}"/>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Drug-Related Adverse Event </c:v>
                </c:pt>
              </c:strCache>
            </c:strRef>
          </c:cat>
          <c:val>
            <c:numRef>
              <c:f>Sheet1!$B$2</c:f>
              <c:numCache>
                <c:formatCode>0</c:formatCode>
                <c:ptCount val="1"/>
                <c:pt idx="0">
                  <c:v>44</c:v>
                </c:pt>
              </c:numCache>
            </c:numRef>
          </c:val>
          <c:extLst>
            <c:ext xmlns:c16="http://schemas.microsoft.com/office/drawing/2014/chart" uri="{C3380CC4-5D6E-409C-BE32-E72D297353CC}">
              <c16:uniqueId val="{00000000-A14A-8743-B143-8845DEDC5C75}"/>
            </c:ext>
          </c:extLst>
        </c:ser>
        <c:ser>
          <c:idx val="1"/>
          <c:order val="1"/>
          <c:tx>
            <c:strRef>
              <c:f>Sheet1!$C$1</c:f>
              <c:strCache>
                <c:ptCount val="1"/>
                <c:pt idx="0">
                  <c:v>Efavirenz + TDF-FTC</c:v>
                </c:pt>
              </c:strCache>
            </c:strRef>
          </c:tx>
          <c:spPr>
            <a:gradFill>
              <a:gsLst>
                <a:gs pos="0">
                  <a:srgbClr val="004D84"/>
                </a:gs>
                <a:gs pos="97000">
                  <a:srgbClr val="00B0F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Drug-Related Adverse Event </c:v>
                </c:pt>
              </c:strCache>
            </c:strRef>
          </c:cat>
          <c:val>
            <c:numRef>
              <c:f>Sheet1!$C$2</c:f>
              <c:numCache>
                <c:formatCode>0</c:formatCode>
                <c:ptCount val="1"/>
                <c:pt idx="0">
                  <c:v>77</c:v>
                </c:pt>
              </c:numCache>
            </c:numRef>
          </c:val>
          <c:extLst>
            <c:ext xmlns:c16="http://schemas.microsoft.com/office/drawing/2014/chart" uri="{C3380CC4-5D6E-409C-BE32-E72D297353CC}">
              <c16:uniqueId val="{00000001-A14A-8743-B143-8845DEDC5C75}"/>
            </c:ext>
          </c:extLst>
        </c:ser>
        <c:dLbls>
          <c:showLegendKey val="0"/>
          <c:showVal val="1"/>
          <c:showCatName val="0"/>
          <c:showSerName val="0"/>
          <c:showPercent val="0"/>
          <c:showBubbleSize val="0"/>
        </c:dLbls>
        <c:gapWidth val="275"/>
        <c:overlap val="-100"/>
        <c:axId val="-2074193640"/>
        <c:axId val="-2074864232"/>
      </c:barChart>
      <c:catAx>
        <c:axId val="-2074193640"/>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74864232"/>
        <c:crosses val="autoZero"/>
        <c:auto val="1"/>
        <c:lblAlgn val="ctr"/>
        <c:lblOffset val="1"/>
        <c:tickLblSkip val="1"/>
        <c:tickMarkSkip val="1"/>
        <c:noMultiLvlLbl val="0"/>
      </c:catAx>
      <c:valAx>
        <c:axId val="-2074864232"/>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Patients Who Experienced Adverse Events (%)</a:t>
                </a:r>
              </a:p>
            </c:rich>
          </c:tx>
          <c:layout>
            <c:manualLayout>
              <c:xMode val="edge"/>
              <c:yMode val="edge"/>
              <c:x val="4.0111305531253052E-4"/>
              <c:y val="0.13828828828828832"/>
            </c:manualLayout>
          </c:layout>
          <c:overlay val="0"/>
        </c:title>
        <c:numFmt formatCode="0" sourceLinked="0"/>
        <c:majorTickMark val="out"/>
        <c:minorTickMark val="none"/>
        <c:tickLblPos val="nextTo"/>
        <c:spPr>
          <a:ln w="6350" cmpd="sng">
            <a:solidFill>
              <a:schemeClr val="tx1"/>
            </a:solidFill>
          </a:ln>
        </c:spPr>
        <c:txPr>
          <a:bodyPr/>
          <a:lstStyle/>
          <a:p>
            <a:pPr>
              <a:defRPr sz="1200"/>
            </a:pPr>
            <a:endParaRPr lang="en-US"/>
          </a:p>
        </c:txPr>
        <c:crossAx val="-207419364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150943396226415"/>
          <c:y val="1.9491525423728801E-2"/>
          <c:w val="0.77620990084572772"/>
          <c:h val="7.879376306775214E-2"/>
        </c:manualLayout>
      </c:layout>
      <c:overlay val="0"/>
      <c:spPr>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lnSpc>
          <a:spcPct val="50000"/>
        </a:lnSpc>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1383625153349"/>
          <c:y val="0.104398167334346"/>
          <c:w val="0.83539795364493707"/>
          <c:h val="0.78893631717087997"/>
        </c:manualLayout>
      </c:layout>
      <c:barChart>
        <c:barDir val="col"/>
        <c:grouping val="clustered"/>
        <c:varyColors val="0"/>
        <c:ser>
          <c:idx val="0"/>
          <c:order val="0"/>
          <c:tx>
            <c:strRef>
              <c:f>Sheet1!$B$1</c:f>
              <c:strCache>
                <c:ptCount val="1"/>
                <c:pt idx="0">
                  <c:v>Raltegravir + TDF-FTC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HDL</c:v>
                </c:pt>
                <c:pt idx="3">
                  <c:v>LDL </c:v>
                </c:pt>
              </c:strCache>
            </c:strRef>
          </c:cat>
          <c:val>
            <c:numRef>
              <c:f>Sheet1!$B$2:$B$5</c:f>
              <c:numCache>
                <c:formatCode>0.00</c:formatCode>
                <c:ptCount val="4"/>
                <c:pt idx="0">
                  <c:v>0.55000000000000004</c:v>
                </c:pt>
                <c:pt idx="1">
                  <c:v>-0.16</c:v>
                </c:pt>
                <c:pt idx="2">
                  <c:v>0.23</c:v>
                </c:pt>
                <c:pt idx="3">
                  <c:v>0.33</c:v>
                </c:pt>
              </c:numCache>
            </c:numRef>
          </c:val>
          <c:extLst>
            <c:ext xmlns:c16="http://schemas.microsoft.com/office/drawing/2014/chart" uri="{C3380CC4-5D6E-409C-BE32-E72D297353CC}">
              <c16:uniqueId val="{00000000-87E6-DA43-BDAD-B44E4C9D7332}"/>
            </c:ext>
          </c:extLst>
        </c:ser>
        <c:ser>
          <c:idx val="1"/>
          <c:order val="1"/>
          <c:tx>
            <c:strRef>
              <c:f>Sheet1!$C$1</c:f>
              <c:strCache>
                <c:ptCount val="1"/>
                <c:pt idx="0">
                  <c:v>Efavirenz + TDF-FTC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HDL</c:v>
                </c:pt>
                <c:pt idx="3">
                  <c:v>LDL </c:v>
                </c:pt>
              </c:strCache>
            </c:strRef>
          </c:cat>
          <c:val>
            <c:numRef>
              <c:f>Sheet1!$C$2:$C$5</c:f>
              <c:numCache>
                <c:formatCode>0.00</c:formatCode>
                <c:ptCount val="4"/>
                <c:pt idx="0">
                  <c:v>1.82</c:v>
                </c:pt>
                <c:pt idx="1">
                  <c:v>2.08</c:v>
                </c:pt>
                <c:pt idx="2">
                  <c:v>0.56000000000000005</c:v>
                </c:pt>
                <c:pt idx="3">
                  <c:v>0.89</c:v>
                </c:pt>
              </c:numCache>
            </c:numRef>
          </c:val>
          <c:extLst>
            <c:ext xmlns:c16="http://schemas.microsoft.com/office/drawing/2014/chart" uri="{C3380CC4-5D6E-409C-BE32-E72D297353CC}">
              <c16:uniqueId val="{00000001-87E6-DA43-BDAD-B44E4C9D7332}"/>
            </c:ext>
          </c:extLst>
        </c:ser>
        <c:dLbls>
          <c:showLegendKey val="0"/>
          <c:showVal val="1"/>
          <c:showCatName val="0"/>
          <c:showSerName val="0"/>
          <c:showPercent val="0"/>
          <c:showBubbleSize val="0"/>
        </c:dLbls>
        <c:gapWidth val="125"/>
        <c:axId val="-2043306376"/>
        <c:axId val="-2043416968"/>
      </c:barChart>
      <c:catAx>
        <c:axId val="-204330637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43416968"/>
        <c:crosses val="autoZero"/>
        <c:auto val="1"/>
        <c:lblAlgn val="ctr"/>
        <c:lblOffset val="1"/>
        <c:tickLblSkip val="1"/>
        <c:tickMarkSkip val="1"/>
        <c:noMultiLvlLbl val="0"/>
      </c:catAx>
      <c:valAx>
        <c:axId val="-2043416968"/>
        <c:scaling>
          <c:orientation val="minMax"/>
          <c:max val="3"/>
          <c:min val="-1"/>
        </c:scaling>
        <c:delete val="0"/>
        <c:axPos val="l"/>
        <c:title>
          <c:tx>
            <c:rich>
              <a:bodyPr/>
              <a:lstStyle/>
              <a:p>
                <a:pPr>
                  <a:defRPr sz="1400" b="1">
                    <a:solidFill>
                      <a:schemeClr val="tx1"/>
                    </a:solidFill>
                  </a:defRPr>
                </a:pPr>
                <a:r>
                  <a:rPr lang="en-US" sz="1400" b="1" dirty="0">
                    <a:solidFill>
                      <a:schemeClr val="tx1"/>
                    </a:solidFill>
                  </a:rPr>
                  <a:t>Mean Change in Lipid Concentrations (mmol/L)</a:t>
                </a:r>
              </a:p>
            </c:rich>
          </c:tx>
          <c:layout>
            <c:manualLayout>
              <c:xMode val="edge"/>
              <c:yMode val="edge"/>
              <c:x val="7.3077670846699583E-4"/>
              <c:y val="0.1460830909649807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3306376"/>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3715976475162827"/>
          <c:y val="1.7006742691646301E-2"/>
          <c:w val="0.52435258092738413"/>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0.10067158866096799"/>
          <c:w val="0.87636482939632498"/>
          <c:h val="0.71727615625126395"/>
        </c:manualLayout>
      </c:layout>
      <c:barChart>
        <c:barDir val="col"/>
        <c:grouping val="clustered"/>
        <c:varyColors val="0"/>
        <c:ser>
          <c:idx val="0"/>
          <c:order val="0"/>
          <c:tx>
            <c:strRef>
              <c:f>Sheet1!$B$1</c:f>
              <c:strCache>
                <c:ptCount val="1"/>
                <c:pt idx="0">
                  <c:v> Rilpivirine + 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≤100,000 </c:v>
                </c:pt>
                <c:pt idx="2">
                  <c:v>100,000-500,000</c:v>
                </c:pt>
                <c:pt idx="3">
                  <c:v>&gt;500,000</c:v>
                </c:pt>
              </c:strCache>
            </c:strRef>
          </c:cat>
          <c:val>
            <c:numRef>
              <c:f>Sheet1!$B$2:$B$5</c:f>
              <c:numCache>
                <c:formatCode>0</c:formatCode>
                <c:ptCount val="4"/>
                <c:pt idx="0">
                  <c:v>83</c:v>
                </c:pt>
                <c:pt idx="1">
                  <c:v>90</c:v>
                </c:pt>
                <c:pt idx="2">
                  <c:v>79</c:v>
                </c:pt>
                <c:pt idx="3">
                  <c:v>62</c:v>
                </c:pt>
              </c:numCache>
            </c:numRef>
          </c:val>
          <c:extLst>
            <c:ext xmlns:c16="http://schemas.microsoft.com/office/drawing/2014/chart" uri="{C3380CC4-5D6E-409C-BE32-E72D297353CC}">
              <c16:uniqueId val="{00000000-C17C-4A78-830C-F71E1CF4AD74}"/>
            </c:ext>
          </c:extLst>
        </c:ser>
        <c:ser>
          <c:idx val="1"/>
          <c:order val="1"/>
          <c:tx>
            <c:strRef>
              <c:f>Sheet1!$C$1</c:f>
              <c:strCache>
                <c:ptCount val="1"/>
                <c:pt idx="0">
                  <c:v> Efavirenz + TDF-FTC</c:v>
                </c:pt>
              </c:strCache>
            </c:strRef>
          </c:tx>
          <c:spPr>
            <a:gradFill>
              <a:gsLst>
                <a:gs pos="0">
                  <a:srgbClr val="5A7F31"/>
                </a:gs>
                <a:gs pos="98000">
                  <a:srgbClr val="9CD068"/>
                </a:gs>
              </a:gsLst>
              <a:lin ang="0" scaled="1"/>
            </a:gradFill>
            <a:ln w="12700">
              <a:noFill/>
            </a:ln>
            <a:effectLst/>
            <a:scene3d>
              <a:camera prst="orthographicFront"/>
              <a:lightRig rig="threePt" dir="t"/>
            </a:scene3d>
            <a:sp3d>
              <a:bevelT w="38100" h="38100"/>
            </a:sp3d>
          </c:spPr>
          <c:invertIfNegative val="0"/>
          <c:dLbls>
            <c:dLbl>
              <c:idx val="1"/>
              <c:layout>
                <c:manualLayout>
                  <c:x val="-6.3656672040104905E-17"/>
                  <c:y val="1.1695906432748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4A78-830C-F71E1CF4AD74}"/>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c:v>
                </c:pt>
                <c:pt idx="1">
                  <c:v>≤100,000 </c:v>
                </c:pt>
                <c:pt idx="2">
                  <c:v>100,000-500,000</c:v>
                </c:pt>
                <c:pt idx="3">
                  <c:v>&gt;500,000</c:v>
                </c:pt>
              </c:strCache>
            </c:strRef>
          </c:cat>
          <c:val>
            <c:numRef>
              <c:f>Sheet1!$C$2:$C$5</c:f>
              <c:numCache>
                <c:formatCode>0</c:formatCode>
                <c:ptCount val="4"/>
                <c:pt idx="0">
                  <c:v>83</c:v>
                </c:pt>
                <c:pt idx="1">
                  <c:v>83</c:v>
                </c:pt>
                <c:pt idx="2">
                  <c:v>83</c:v>
                </c:pt>
                <c:pt idx="3" formatCode="General">
                  <c:v>81</c:v>
                </c:pt>
              </c:numCache>
            </c:numRef>
          </c:val>
          <c:extLst>
            <c:ext xmlns:c16="http://schemas.microsoft.com/office/drawing/2014/chart" uri="{C3380CC4-5D6E-409C-BE32-E72D297353CC}">
              <c16:uniqueId val="{00000002-C17C-4A78-830C-F71E1CF4AD74}"/>
            </c:ext>
          </c:extLst>
        </c:ser>
        <c:dLbls>
          <c:showLegendKey val="0"/>
          <c:showVal val="1"/>
          <c:showCatName val="0"/>
          <c:showSerName val="0"/>
          <c:showPercent val="0"/>
          <c:showBubbleSize val="0"/>
        </c:dLbls>
        <c:gapWidth val="75"/>
        <c:axId val="-2085356280"/>
        <c:axId val="-2085278648"/>
      </c:barChart>
      <c:catAx>
        <c:axId val="-2085356280"/>
        <c:scaling>
          <c:orientation val="minMax"/>
        </c:scaling>
        <c:delete val="0"/>
        <c:axPos val="b"/>
        <c:title>
          <c:tx>
            <c:rich>
              <a:bodyPr/>
              <a:lstStyle/>
              <a:p>
                <a:pPr>
                  <a:defRPr sz="1400" b="1">
                    <a:latin typeface="Arial" panose="020B0604020202020204" pitchFamily="34" charset="0"/>
                    <a:cs typeface="Arial" panose="020B0604020202020204" pitchFamily="34" charset="0"/>
                  </a:defRPr>
                </a:pPr>
                <a:r>
                  <a:rPr lang="en-US" sz="1400" b="1" dirty="0">
                    <a:latin typeface="Arial" panose="020B0604020202020204" pitchFamily="34" charset="0"/>
                    <a:cs typeface="Arial" panose="020B0604020202020204" pitchFamily="34" charset="0"/>
                  </a:rPr>
                  <a:t>Baseline HIV RNA (copies/mL)</a:t>
                </a:r>
              </a:p>
            </c:rich>
          </c:tx>
          <c:layout>
            <c:manualLayout>
              <c:xMode val="edge"/>
              <c:yMode val="edge"/>
              <c:x val="0.51901842130844755"/>
              <c:y val="0.91344346314818758"/>
            </c:manualLayout>
          </c:layout>
          <c:overlay val="0"/>
        </c:title>
        <c:numFmt formatCode="General" sourceLinked="0"/>
        <c:majorTickMark val="out"/>
        <c:minorTickMark val="none"/>
        <c:tickLblPos val="low"/>
        <c:spPr>
          <a:ln w="6350"/>
        </c:spPr>
        <c:txPr>
          <a:bodyPr/>
          <a:lstStyle/>
          <a:p>
            <a:pPr>
              <a:defRPr sz="1200" baseline="0">
                <a:latin typeface="Arial" panose="020B0604020202020204" pitchFamily="34" charset="0"/>
              </a:defRPr>
            </a:pPr>
            <a:endParaRPr lang="en-US"/>
          </a:p>
        </c:txPr>
        <c:crossAx val="-2085278648"/>
        <c:crosses val="autoZero"/>
        <c:auto val="1"/>
        <c:lblAlgn val="ctr"/>
        <c:lblOffset val="10"/>
        <c:noMultiLvlLbl val="0"/>
      </c:catAx>
      <c:valAx>
        <c:axId val="-2085278648"/>
        <c:scaling>
          <c:orientation val="minMax"/>
          <c:max val="100"/>
          <c:min val="0"/>
        </c:scaling>
        <c:delete val="0"/>
        <c:axPos val="l"/>
        <c:title>
          <c:tx>
            <c:rich>
              <a:bodyPr/>
              <a:lstStyle/>
              <a:p>
                <a:pPr>
                  <a:defRPr sz="1400" b="1">
                    <a:latin typeface="Arial"/>
                    <a:cs typeface="Arial"/>
                  </a:defRPr>
                </a:pPr>
                <a:r>
                  <a:rPr lang="en-US" sz="1400" b="1" i="0" baseline="0" dirty="0">
                    <a:effectLst/>
                  </a:rPr>
                  <a:t>HIV RNA &lt;50 copies/mL (%)</a:t>
                </a:r>
                <a:endParaRPr lang="en-US" sz="1400" b="1" dirty="0">
                  <a:effectLst/>
                </a:endParaRPr>
              </a:p>
            </c:rich>
          </c:tx>
          <c:layout>
            <c:manualLayout>
              <c:xMode val="edge"/>
              <c:yMode val="edge"/>
              <c:x val="7.6326917468649757E-3"/>
              <c:y val="0.11157988697358776"/>
            </c:manualLayout>
          </c:layout>
          <c:overlay val="0"/>
        </c:title>
        <c:numFmt formatCode="0" sourceLinked="0"/>
        <c:majorTickMark val="out"/>
        <c:minorTickMark val="none"/>
        <c:tickLblPos val="nextTo"/>
        <c:spPr>
          <a:ln w="6350" cmpd="sng">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85356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9738747934286"/>
          <c:y val="0"/>
          <c:w val="0.57470873432487601"/>
          <c:h val="8.8949776548201742E-2"/>
        </c:manualLayout>
      </c:layout>
      <c:overlay val="0"/>
      <c:spPr>
        <a:ln>
          <a:noFill/>
        </a:ln>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260705259064838"/>
          <c:y val="0.124481187776806"/>
          <c:w val="0.8775789831826577"/>
          <c:h val="0.71429994242124595"/>
        </c:manualLayout>
      </c:layout>
      <c:barChart>
        <c:barDir val="col"/>
        <c:grouping val="clustered"/>
        <c:varyColors val="0"/>
        <c:ser>
          <c:idx val="0"/>
          <c:order val="0"/>
          <c:tx>
            <c:strRef>
              <c:f>Sheet1!$B$1</c:f>
              <c:strCache>
                <c:ptCount val="1"/>
                <c:pt idx="0">
                  <c:v> Rilpivirine + 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Virologic Failure</c:v>
                </c:pt>
                <c:pt idx="1">
                  <c:v>Adverse Event _x000d_Leading to Discontinuation</c:v>
                </c:pt>
              </c:strCache>
            </c:strRef>
          </c:cat>
          <c:val>
            <c:numRef>
              <c:f>Sheet1!$B$2:$B$3</c:f>
              <c:numCache>
                <c:formatCode>0</c:formatCode>
                <c:ptCount val="2"/>
                <c:pt idx="0">
                  <c:v>11</c:v>
                </c:pt>
                <c:pt idx="1">
                  <c:v>2</c:v>
                </c:pt>
              </c:numCache>
            </c:numRef>
          </c:val>
          <c:extLst>
            <c:ext xmlns:c16="http://schemas.microsoft.com/office/drawing/2014/chart" uri="{C3380CC4-5D6E-409C-BE32-E72D297353CC}">
              <c16:uniqueId val="{00000000-DDB1-44A4-B2A9-380DBC19DCE7}"/>
            </c:ext>
          </c:extLst>
        </c:ser>
        <c:ser>
          <c:idx val="1"/>
          <c:order val="1"/>
          <c:tx>
            <c:strRef>
              <c:f>Sheet1!$C$1</c:f>
              <c:strCache>
                <c:ptCount val="1"/>
                <c:pt idx="0">
                  <c:v> Efavirenz + TDF-FTC</c:v>
                </c:pt>
              </c:strCache>
            </c:strRef>
          </c:tx>
          <c:spPr>
            <a:gradFill>
              <a:gsLst>
                <a:gs pos="0">
                  <a:srgbClr val="5A7F31"/>
                </a:gs>
                <a:gs pos="98000">
                  <a:srgbClr val="92D050"/>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5A7F31"/>
                  </a:gs>
                  <a:gs pos="98000">
                    <a:srgbClr val="92D05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867-6E43-9139-12698898584A}"/>
              </c:ext>
            </c:extLst>
          </c:dPt>
          <c:dPt>
            <c:idx val="1"/>
            <c:invertIfNegative val="0"/>
            <c:bubble3D val="0"/>
            <c:spPr>
              <a:gradFill>
                <a:gsLst>
                  <a:gs pos="0">
                    <a:srgbClr val="5A7F31"/>
                  </a:gs>
                  <a:gs pos="98000">
                    <a:srgbClr val="9CD068"/>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7867-6E43-9139-12698898584A}"/>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Virologic Failure</c:v>
                </c:pt>
                <c:pt idx="1">
                  <c:v>Adverse Event _x000d_Leading to Discontinuation</c:v>
                </c:pt>
              </c:strCache>
            </c:strRef>
          </c:cat>
          <c:val>
            <c:numRef>
              <c:f>Sheet1!$C$2:$C$3</c:f>
              <c:numCache>
                <c:formatCode>0</c:formatCode>
                <c:ptCount val="2"/>
                <c:pt idx="0">
                  <c:v>4</c:v>
                </c:pt>
                <c:pt idx="1">
                  <c:v>7</c:v>
                </c:pt>
              </c:numCache>
            </c:numRef>
          </c:val>
          <c:extLst>
            <c:ext xmlns:c16="http://schemas.microsoft.com/office/drawing/2014/chart" uri="{C3380CC4-5D6E-409C-BE32-E72D297353CC}">
              <c16:uniqueId val="{00000001-DDB1-44A4-B2A9-380DBC19DCE7}"/>
            </c:ext>
          </c:extLst>
        </c:ser>
        <c:dLbls>
          <c:showLegendKey val="0"/>
          <c:showVal val="1"/>
          <c:showCatName val="0"/>
          <c:showSerName val="0"/>
          <c:showPercent val="0"/>
          <c:showBubbleSize val="0"/>
        </c:dLbls>
        <c:gapWidth val="175"/>
        <c:axId val="-2085486616"/>
        <c:axId val="2071843656"/>
      </c:barChart>
      <c:catAx>
        <c:axId val="-20854866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71843656"/>
        <c:crosses val="autoZero"/>
        <c:auto val="1"/>
        <c:lblAlgn val="ctr"/>
        <c:lblOffset val="1"/>
        <c:noMultiLvlLbl val="0"/>
      </c:catAx>
      <c:valAx>
        <c:axId val="2071843656"/>
        <c:scaling>
          <c:orientation val="minMax"/>
          <c:max val="20"/>
          <c:min val="0"/>
        </c:scaling>
        <c:delete val="0"/>
        <c:axPos val="l"/>
        <c:title>
          <c:tx>
            <c:rich>
              <a:bodyPr/>
              <a:lstStyle/>
              <a:p>
                <a:pPr>
                  <a:defRPr sz="1400" b="1">
                    <a:solidFill>
                      <a:schemeClr val="tx1"/>
                    </a:solidFill>
                  </a:defRPr>
                </a:pPr>
                <a:r>
                  <a:rPr lang="en-US" sz="1400" b="1" dirty="0">
                    <a:solidFill>
                      <a:schemeClr val="tx1"/>
                    </a:solidFill>
                  </a:rPr>
                  <a:t>Proportion of Participants (%)</a:t>
                </a:r>
              </a:p>
            </c:rich>
          </c:tx>
          <c:layout>
            <c:manualLayout>
              <c:xMode val="edge"/>
              <c:yMode val="edge"/>
              <c:x val="0"/>
              <c:y val="0.11611099288264642"/>
            </c:manualLayout>
          </c:layout>
          <c:overlay val="0"/>
        </c:title>
        <c:numFmt formatCode="0" sourceLinked="0"/>
        <c:majorTickMark val="out"/>
        <c:minorTickMark val="none"/>
        <c:tickLblPos val="nextTo"/>
        <c:spPr>
          <a:ln w="6350" cmpd="sng">
            <a:solidFill>
              <a:schemeClr val="tx1"/>
            </a:solidFill>
          </a:ln>
        </c:spPr>
        <c:txPr>
          <a:bodyPr/>
          <a:lstStyle/>
          <a:p>
            <a:pPr>
              <a:defRPr sz="1200"/>
            </a:pPr>
            <a:endParaRPr lang="en-US"/>
          </a:p>
        </c:txPr>
        <c:crossAx val="-2085486616"/>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137435598327987"/>
          <c:y val="9.1591591591591599E-3"/>
          <c:w val="0.55927663555944407"/>
          <c:h val="0.11147229907072427"/>
        </c:manualLayout>
      </c:layout>
      <c:overlay val="0"/>
      <c:spPr>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80509380772"/>
          <c:y val="0.1081790451869192"/>
          <c:w val="0.87983705161854797"/>
          <c:h val="0.68799685512283948"/>
        </c:manualLayout>
      </c:layout>
      <c:barChart>
        <c:barDir val="col"/>
        <c:grouping val="clustered"/>
        <c:varyColors val="0"/>
        <c:ser>
          <c:idx val="0"/>
          <c:order val="0"/>
          <c:tx>
            <c:strRef>
              <c:f>Sheet1!$B$1</c:f>
              <c:strCache>
                <c:ptCount val="1"/>
                <c:pt idx="0">
                  <c:v> Rilpivirine + TDF-FTC (n = 26)</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dLbl>
              <c:idx val="0"/>
              <c:layout>
                <c:manualLayout>
                  <c:x val="2.829185424004443E-17"/>
                  <c:y val="-3.75375375375371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D8-440F-B61D-C50EBAA0ACAC}"/>
                </c:ext>
              </c:extLst>
            </c:dLbl>
            <c:dLbl>
              <c:idx val="7"/>
              <c:layout>
                <c:manualLayout>
                  <c:x val="0"/>
                  <c:y val="-6.2430540776997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E1-F746-8C7E-6D6B3A7665CD}"/>
                </c:ext>
              </c:extLst>
            </c:dLbl>
            <c:dLbl>
              <c:idx val="8"/>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E1-F746-8C7E-6D6B3A7665CD}"/>
                </c:ext>
              </c:extLst>
            </c:dLbl>
            <c:dLbl>
              <c:idx val="9"/>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E1-F746-8C7E-6D6B3A7665CD}"/>
                </c:ext>
              </c:extLst>
            </c:dLbl>
            <c:spPr>
              <a:noFill/>
              <a:ln>
                <a:noFill/>
              </a:ln>
              <a:effectLst/>
              <a:scene3d>
                <a:camera prst="orthographicFront"/>
                <a:lightRig rig="threePt" dir="t"/>
              </a:scene3d>
              <a:sp3d>
                <a:bevelT w="38100"/>
              </a:sp3d>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E138K</c:v>
                </c:pt>
                <c:pt idx="1">
                  <c:v>K101E</c:v>
                </c:pt>
                <c:pt idx="2">
                  <c:v>Y181C </c:v>
                </c:pt>
                <c:pt idx="3">
                  <c:v>V90I </c:v>
                </c:pt>
                <c:pt idx="4">
                  <c:v>H221Y</c:v>
                </c:pt>
                <c:pt idx="5">
                  <c:v>V189I</c:v>
                </c:pt>
                <c:pt idx="6">
                  <c:v>E138Q</c:v>
                </c:pt>
                <c:pt idx="7">
                  <c:v>K103N</c:v>
                </c:pt>
              </c:strCache>
            </c:strRef>
          </c:cat>
          <c:val>
            <c:numRef>
              <c:f>Sheet1!$B$2:$B$9</c:f>
              <c:numCache>
                <c:formatCode>0</c:formatCode>
                <c:ptCount val="8"/>
                <c:pt idx="0">
                  <c:v>69</c:v>
                </c:pt>
                <c:pt idx="1">
                  <c:v>19</c:v>
                </c:pt>
                <c:pt idx="2">
                  <c:v>19</c:v>
                </c:pt>
                <c:pt idx="3">
                  <c:v>15</c:v>
                </c:pt>
                <c:pt idx="4">
                  <c:v>15</c:v>
                </c:pt>
                <c:pt idx="5">
                  <c:v>12</c:v>
                </c:pt>
                <c:pt idx="6">
                  <c:v>8</c:v>
                </c:pt>
                <c:pt idx="7">
                  <c:v>0</c:v>
                </c:pt>
              </c:numCache>
            </c:numRef>
          </c:val>
          <c:extLst>
            <c:ext xmlns:c16="http://schemas.microsoft.com/office/drawing/2014/chart" uri="{C3380CC4-5D6E-409C-BE32-E72D297353CC}">
              <c16:uniqueId val="{00000003-F1E1-F746-8C7E-6D6B3A7665CD}"/>
            </c:ext>
          </c:extLst>
        </c:ser>
        <c:ser>
          <c:idx val="1"/>
          <c:order val="1"/>
          <c:tx>
            <c:strRef>
              <c:f>Sheet1!$C$1</c:f>
              <c:strCache>
                <c:ptCount val="1"/>
                <c:pt idx="0">
                  <c:v> Efavirenz + TDF-FTC (n = 8)</c:v>
                </c:pt>
              </c:strCache>
            </c:strRef>
          </c:tx>
          <c:spPr>
            <a:solidFill>
              <a:srgbClr val="718E25"/>
            </a:solidFill>
            <a:ln w="9525">
              <a:noFill/>
            </a:ln>
            <a:effectLst/>
            <a:scene3d>
              <a:camera prst="orthographicFront"/>
              <a:lightRig rig="threePt" dir="t"/>
            </a:scene3d>
            <a:sp3d>
              <a:bevelT w="38100" h="38100"/>
              <a:contourClr>
                <a:srgbClr val="000000"/>
              </a:contourClr>
            </a:sp3d>
          </c:spPr>
          <c:invertIfNegative val="0"/>
          <c:dPt>
            <c:idx val="7"/>
            <c:invertIfNegative val="0"/>
            <c:bubble3D val="0"/>
            <c:spPr>
              <a:gradFill>
                <a:gsLst>
                  <a:gs pos="0">
                    <a:srgbClr val="5A7F31"/>
                  </a:gs>
                  <a:gs pos="98000">
                    <a:srgbClr val="9CD068"/>
                  </a:gs>
                </a:gsLst>
                <a:lin ang="0" scaled="0"/>
              </a:gradFill>
              <a:ln w="9525">
                <a:noFill/>
              </a:ln>
              <a:effectLst/>
              <a:scene3d>
                <a:camera prst="orthographicFront"/>
                <a:lightRig rig="threePt" dir="t"/>
              </a:scene3d>
              <a:sp3d>
                <a:bevelT w="38100" h="44450"/>
                <a:contourClr>
                  <a:srgbClr val="000000"/>
                </a:contourClr>
              </a:sp3d>
            </c:spPr>
            <c:extLst>
              <c:ext xmlns:c16="http://schemas.microsoft.com/office/drawing/2014/chart" uri="{C3380CC4-5D6E-409C-BE32-E72D297353CC}">
                <c16:uniqueId val="{00000000-7DF7-8F40-B536-1C718E9D4A86}"/>
              </c:ext>
            </c:extLst>
          </c:dPt>
          <c:dLbls>
            <c:dLbl>
              <c:idx val="0"/>
              <c:layout>
                <c:manualLayout>
                  <c:x val="0"/>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8-440F-B61D-C50EBAA0ACAC}"/>
                </c:ext>
              </c:extLst>
            </c:dLbl>
            <c:dLbl>
              <c:idx val="1"/>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D8-440F-B61D-C50EBAA0ACAC}"/>
                </c:ext>
              </c:extLst>
            </c:dLbl>
            <c:dLbl>
              <c:idx val="2"/>
              <c:layout>
                <c:manualLayout>
                  <c:x val="1.5432098765431532E-3"/>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8-440F-B61D-C50EBAA0ACAC}"/>
                </c:ext>
              </c:extLst>
            </c:dLbl>
            <c:dLbl>
              <c:idx val="3"/>
              <c:layout>
                <c:manualLayout>
                  <c:x val="0"/>
                  <c:y val="-1.1261261261261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D8-440F-B61D-C50EBAA0ACAC}"/>
                </c:ext>
              </c:extLst>
            </c:dLbl>
            <c:dLbl>
              <c:idx val="4"/>
              <c:layout>
                <c:manualLayout>
                  <c:x val="-1.1316741696017772E-16"/>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D8-440F-B61D-C50EBAA0ACAC}"/>
                </c:ext>
              </c:extLst>
            </c:dLbl>
            <c:dLbl>
              <c:idx val="5"/>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D8-440F-B61D-C50EBAA0ACAC}"/>
                </c:ext>
              </c:extLst>
            </c:dLbl>
            <c:dLbl>
              <c:idx val="6"/>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D8-440F-B61D-C50EBAA0ACA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E138K</c:v>
                </c:pt>
                <c:pt idx="1">
                  <c:v>K101E</c:v>
                </c:pt>
                <c:pt idx="2">
                  <c:v>Y181C </c:v>
                </c:pt>
                <c:pt idx="3">
                  <c:v>V90I </c:v>
                </c:pt>
                <c:pt idx="4">
                  <c:v>H221Y</c:v>
                </c:pt>
                <c:pt idx="5">
                  <c:v>V189I</c:v>
                </c:pt>
                <c:pt idx="6">
                  <c:v>E138Q</c:v>
                </c:pt>
                <c:pt idx="7">
                  <c:v>K103N</c:v>
                </c:pt>
              </c:strCache>
            </c:strRef>
          </c:cat>
          <c:val>
            <c:numRef>
              <c:f>Sheet1!$C$2:$C$9</c:f>
              <c:numCache>
                <c:formatCode>0</c:formatCode>
                <c:ptCount val="8"/>
                <c:pt idx="0">
                  <c:v>0</c:v>
                </c:pt>
                <c:pt idx="1">
                  <c:v>0</c:v>
                </c:pt>
                <c:pt idx="2">
                  <c:v>0</c:v>
                </c:pt>
                <c:pt idx="3">
                  <c:v>0</c:v>
                </c:pt>
                <c:pt idx="4">
                  <c:v>0</c:v>
                </c:pt>
                <c:pt idx="5">
                  <c:v>0</c:v>
                </c:pt>
                <c:pt idx="6">
                  <c:v>0</c:v>
                </c:pt>
                <c:pt idx="7">
                  <c:v>88</c:v>
                </c:pt>
              </c:numCache>
            </c:numRef>
          </c:val>
          <c:extLst>
            <c:ext xmlns:c16="http://schemas.microsoft.com/office/drawing/2014/chart" uri="{C3380CC4-5D6E-409C-BE32-E72D297353CC}">
              <c16:uniqueId val="{00000004-F1E1-F746-8C7E-6D6B3A7665CD}"/>
            </c:ext>
          </c:extLst>
        </c:ser>
        <c:dLbls>
          <c:showLegendKey val="0"/>
          <c:showVal val="1"/>
          <c:showCatName val="0"/>
          <c:showSerName val="0"/>
          <c:showPercent val="0"/>
          <c:showBubbleSize val="0"/>
        </c:dLbls>
        <c:gapWidth val="100"/>
        <c:axId val="-1991466952"/>
        <c:axId val="-1991349512"/>
      </c:barChart>
      <c:catAx>
        <c:axId val="-199146695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991349512"/>
        <c:crosses val="autoZero"/>
        <c:auto val="1"/>
        <c:lblAlgn val="ctr"/>
        <c:lblOffset val="1"/>
        <c:noMultiLvlLbl val="0"/>
      </c:catAx>
      <c:valAx>
        <c:axId val="-1991349512"/>
        <c:scaling>
          <c:orientation val="minMax"/>
          <c:max val="100"/>
          <c:min val="0"/>
        </c:scaling>
        <c:delete val="0"/>
        <c:axPos val="l"/>
        <c:title>
          <c:tx>
            <c:rich>
              <a:bodyPr/>
              <a:lstStyle/>
              <a:p>
                <a:pPr>
                  <a:defRPr sz="1400" b="1"/>
                </a:pPr>
                <a:r>
                  <a:rPr lang="en-US" sz="1400" b="1"/>
                  <a:t>Virologic Failure with NNRTI RAM (%)</a:t>
                </a:r>
              </a:p>
            </c:rich>
          </c:tx>
          <c:layout>
            <c:manualLayout>
              <c:xMode val="edge"/>
              <c:yMode val="edge"/>
              <c:x val="4.0111305531253036E-4"/>
              <c:y val="0.10376587217138399"/>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146695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4807754933411102"/>
          <c:y val="7.5075075075075074E-3"/>
          <c:w val="0.73686947117721391"/>
          <c:h val="0.100211037809463"/>
        </c:manualLayout>
      </c:layout>
      <c:overlay val="0"/>
      <c:spPr>
        <a:solidFill>
          <a:sysClr val="window" lastClr="FFFFFF"/>
        </a:solidFill>
        <a:ln>
          <a:noFill/>
        </a:ln>
      </c:spPr>
      <c:txPr>
        <a:bodyPr/>
        <a:lstStyle/>
        <a:p>
          <a:pPr rtl="0">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82618839311751"/>
          <c:y val="0.10067158866096799"/>
          <c:w val="0.86749137260620202"/>
          <c:h val="0.66922808635407061"/>
        </c:manualLayout>
      </c:layout>
      <c:barChart>
        <c:barDir val="col"/>
        <c:grouping val="clustered"/>
        <c:varyColors val="0"/>
        <c:ser>
          <c:idx val="0"/>
          <c:order val="0"/>
          <c:tx>
            <c:strRef>
              <c:f>Sheet1!$B$1</c:f>
              <c:strCache>
                <c:ptCount val="1"/>
                <c:pt idx="0">
                  <c:v> Rilpivirine + TDF-FTC (n = 28)</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dLbl>
              <c:idx val="0"/>
              <c:layout>
                <c:manualLayout>
                  <c:x val="2.829185424004443E-17"/>
                  <c:y val="-3.75375375375371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D8-440F-B61D-C50EBAA0ACAC}"/>
                </c:ext>
              </c:extLst>
            </c:dLbl>
            <c:dLbl>
              <c:idx val="7"/>
              <c:layout>
                <c:manualLayout>
                  <c:x val="0"/>
                  <c:y val="-6.2430540776997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E1-F746-8C7E-6D6B3A7665CD}"/>
                </c:ext>
              </c:extLst>
            </c:dLbl>
            <c:dLbl>
              <c:idx val="8"/>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E1-F746-8C7E-6D6B3A7665CD}"/>
                </c:ext>
              </c:extLst>
            </c:dLbl>
            <c:dLbl>
              <c:idx val="9"/>
              <c:layout>
                <c:manualLayout>
                  <c:x val="-1.1316741696017799E-16"/>
                  <c:y val="8.771954059826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E1-F746-8C7E-6D6B3A7665CD}"/>
                </c:ext>
              </c:extLst>
            </c:dLbl>
            <c:spPr>
              <a:noFill/>
              <a:ln>
                <a:noFill/>
              </a:ln>
              <a:effectLst/>
              <a:scene3d>
                <a:camera prst="orthographicFront"/>
                <a:lightRig rig="threePt" dir="t"/>
              </a:scene3d>
              <a:sp3d>
                <a:bevelT w="38100"/>
              </a:sp3d>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M184I only</c:v>
                </c:pt>
                <c:pt idx="1">
                  <c:v>M184V only</c:v>
                </c:pt>
                <c:pt idx="2">
                  <c:v>M184V/I mixture</c:v>
                </c:pt>
                <c:pt idx="3">
                  <c:v>K65R</c:v>
                </c:pt>
                <c:pt idx="4">
                  <c:v>K219E</c:v>
                </c:pt>
                <c:pt idx="5">
                  <c:v>Y115F</c:v>
                </c:pt>
              </c:strCache>
            </c:strRef>
          </c:cat>
          <c:val>
            <c:numRef>
              <c:f>Sheet1!$B$2:$B$7</c:f>
              <c:numCache>
                <c:formatCode>0</c:formatCode>
                <c:ptCount val="6"/>
                <c:pt idx="0">
                  <c:v>71</c:v>
                </c:pt>
                <c:pt idx="1">
                  <c:v>14</c:v>
                </c:pt>
                <c:pt idx="2">
                  <c:v>7</c:v>
                </c:pt>
                <c:pt idx="3">
                  <c:v>11</c:v>
                </c:pt>
                <c:pt idx="4">
                  <c:v>11</c:v>
                </c:pt>
                <c:pt idx="5">
                  <c:v>7</c:v>
                </c:pt>
              </c:numCache>
            </c:numRef>
          </c:val>
          <c:extLst>
            <c:ext xmlns:c16="http://schemas.microsoft.com/office/drawing/2014/chart" uri="{C3380CC4-5D6E-409C-BE32-E72D297353CC}">
              <c16:uniqueId val="{00000003-F1E1-F746-8C7E-6D6B3A7665CD}"/>
            </c:ext>
          </c:extLst>
        </c:ser>
        <c:ser>
          <c:idx val="1"/>
          <c:order val="1"/>
          <c:tx>
            <c:strRef>
              <c:f>Sheet1!$C$1</c:f>
              <c:strCache>
                <c:ptCount val="1"/>
                <c:pt idx="0">
                  <c:v> Efavirenz + TDF-FTC (n = 4)</c:v>
                </c:pt>
              </c:strCache>
            </c:strRef>
          </c:tx>
          <c:spPr>
            <a:gradFill>
              <a:gsLst>
                <a:gs pos="0">
                  <a:srgbClr val="5A7F31"/>
                </a:gs>
                <a:gs pos="98000">
                  <a:srgbClr val="9CD068"/>
                </a:gs>
              </a:gsLst>
              <a:lin ang="0" scaled="0"/>
            </a:gradFill>
            <a:ln w="9525">
              <a:noFill/>
            </a:ln>
            <a:effectLst/>
            <a:scene3d>
              <a:camera prst="orthographicFront"/>
              <a:lightRig rig="threePt" dir="t"/>
            </a:scene3d>
            <a:sp3d>
              <a:bevelT w="38100" h="38100"/>
              <a:contourClr>
                <a:srgbClr val="000000"/>
              </a:contourClr>
            </a:sp3d>
          </c:spPr>
          <c:invertIfNegative val="0"/>
          <c:dPt>
            <c:idx val="7"/>
            <c:invertIfNegative val="0"/>
            <c:bubble3D val="0"/>
            <c:spPr>
              <a:gradFill>
                <a:gsLst>
                  <a:gs pos="0">
                    <a:srgbClr val="5A7F31"/>
                  </a:gs>
                  <a:gs pos="98000">
                    <a:srgbClr val="9CD068"/>
                  </a:gs>
                </a:gsLst>
                <a:lin ang="0" scaled="0"/>
              </a:gradFill>
              <a:ln w="9525">
                <a:noFill/>
              </a:ln>
              <a:effectLst/>
              <a:scene3d>
                <a:camera prst="orthographicFront"/>
                <a:lightRig rig="threePt" dir="t"/>
              </a:scene3d>
              <a:sp3d>
                <a:bevelT w="38100" h="44450"/>
                <a:contourClr>
                  <a:srgbClr val="000000"/>
                </a:contourClr>
              </a:sp3d>
            </c:spPr>
            <c:extLst>
              <c:ext xmlns:c16="http://schemas.microsoft.com/office/drawing/2014/chart" uri="{C3380CC4-5D6E-409C-BE32-E72D297353CC}">
                <c16:uniqueId val="{00000000-7DF7-8F40-B536-1C718E9D4A86}"/>
              </c:ext>
            </c:extLst>
          </c:dPt>
          <c:dLbls>
            <c:dLbl>
              <c:idx val="0"/>
              <c:layout>
                <c:manualLayout>
                  <c:x val="0"/>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8-440F-B61D-C50EBAA0ACAC}"/>
                </c:ext>
              </c:extLst>
            </c:dLbl>
            <c:dLbl>
              <c:idx val="1"/>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D8-440F-B61D-C50EBAA0ACAC}"/>
                </c:ext>
              </c:extLst>
            </c:dLbl>
            <c:dLbl>
              <c:idx val="2"/>
              <c:layout>
                <c:manualLayout>
                  <c:x val="1.5432098765431532E-3"/>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8-440F-B61D-C50EBAA0ACAC}"/>
                </c:ext>
              </c:extLst>
            </c:dLbl>
            <c:dLbl>
              <c:idx val="3"/>
              <c:layout>
                <c:manualLayout>
                  <c:x val="0"/>
                  <c:y val="-1.1261261261261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D8-440F-B61D-C50EBAA0ACAC}"/>
                </c:ext>
              </c:extLst>
            </c:dLbl>
            <c:dLbl>
              <c:idx val="4"/>
              <c:layout>
                <c:manualLayout>
                  <c:x val="-1.1316741696017772E-16"/>
                  <c:y val="-3.7537537537537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D8-440F-B61D-C50EBAA0ACAC}"/>
                </c:ext>
              </c:extLst>
            </c:dLbl>
            <c:dLbl>
              <c:idx val="5"/>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D8-440F-B61D-C50EBAA0ACAC}"/>
                </c:ext>
              </c:extLst>
            </c:dLbl>
            <c:dLbl>
              <c:idx val="6"/>
              <c:layout>
                <c:manualLayout>
                  <c:x val="0"/>
                  <c:y val="-7.5075075075075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D8-440F-B61D-C50EBAA0ACA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M184I only</c:v>
                </c:pt>
                <c:pt idx="1">
                  <c:v>M184V only</c:v>
                </c:pt>
                <c:pt idx="2">
                  <c:v>M184V/I mixture</c:v>
                </c:pt>
                <c:pt idx="3">
                  <c:v>K65R</c:v>
                </c:pt>
                <c:pt idx="4">
                  <c:v>K219E</c:v>
                </c:pt>
                <c:pt idx="5">
                  <c:v>Y115F</c:v>
                </c:pt>
              </c:strCache>
            </c:strRef>
          </c:cat>
          <c:val>
            <c:numRef>
              <c:f>Sheet1!$C$2:$C$7</c:f>
              <c:numCache>
                <c:formatCode>0</c:formatCode>
                <c:ptCount val="6"/>
                <c:pt idx="0">
                  <c:v>25</c:v>
                </c:pt>
                <c:pt idx="1">
                  <c:v>50</c:v>
                </c:pt>
                <c:pt idx="2">
                  <c:v>25</c:v>
                </c:pt>
                <c:pt idx="3">
                  <c:v>0</c:v>
                </c:pt>
                <c:pt idx="4">
                  <c:v>0</c:v>
                </c:pt>
                <c:pt idx="5">
                  <c:v>0</c:v>
                </c:pt>
              </c:numCache>
            </c:numRef>
          </c:val>
          <c:extLst>
            <c:ext xmlns:c16="http://schemas.microsoft.com/office/drawing/2014/chart" uri="{C3380CC4-5D6E-409C-BE32-E72D297353CC}">
              <c16:uniqueId val="{00000004-F1E1-F746-8C7E-6D6B3A7665CD}"/>
            </c:ext>
          </c:extLst>
        </c:ser>
        <c:dLbls>
          <c:showLegendKey val="0"/>
          <c:showVal val="1"/>
          <c:showCatName val="0"/>
          <c:showSerName val="0"/>
          <c:showPercent val="0"/>
          <c:showBubbleSize val="0"/>
        </c:dLbls>
        <c:gapWidth val="100"/>
        <c:axId val="-1991466952"/>
        <c:axId val="-1991349512"/>
      </c:barChart>
      <c:catAx>
        <c:axId val="-199146695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991349512"/>
        <c:crosses val="autoZero"/>
        <c:auto val="1"/>
        <c:lblAlgn val="ctr"/>
        <c:lblOffset val="1"/>
        <c:noMultiLvlLbl val="0"/>
      </c:catAx>
      <c:valAx>
        <c:axId val="-1991349512"/>
        <c:scaling>
          <c:orientation val="minMax"/>
          <c:max val="100"/>
          <c:min val="0"/>
        </c:scaling>
        <c:delete val="0"/>
        <c:axPos val="l"/>
        <c:title>
          <c:tx>
            <c:rich>
              <a:bodyPr/>
              <a:lstStyle/>
              <a:p>
                <a:pPr>
                  <a:defRPr sz="1400" b="1"/>
                </a:pPr>
                <a:r>
                  <a:rPr lang="en-US" sz="1400" b="1" dirty="0"/>
                  <a:t>Virologic Failure with NRTI </a:t>
                </a:r>
                <a:br>
                  <a:rPr lang="en-US" sz="1400" b="1" dirty="0"/>
                </a:br>
                <a:r>
                  <a:rPr lang="en-US" sz="1400" b="1" dirty="0"/>
                  <a:t>RAM (%)</a:t>
                </a:r>
              </a:p>
            </c:rich>
          </c:tx>
          <c:layout>
            <c:manualLayout>
              <c:xMode val="edge"/>
              <c:yMode val="edge"/>
              <c:x val="4.0111305531253036E-4"/>
              <c:y val="0.1000121184176302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146695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5116396908719751"/>
          <c:y val="1.1261261261261261E-2"/>
          <c:w val="0.73378305142412759"/>
          <c:h val="8.8949776548201742E-2"/>
        </c:manualLayout>
      </c:layout>
      <c:overlay val="0"/>
      <c:spPr>
        <a:solidFill>
          <a:sysClr val="window" lastClr="FFFFFF"/>
        </a:solidFill>
        <a:ln>
          <a:noFill/>
        </a:ln>
      </c:spPr>
      <c:txPr>
        <a:bodyPr/>
        <a:lstStyle/>
        <a:p>
          <a:pPr rtl="0">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57310197336445"/>
          <c:y val="0.10748853112295501"/>
          <c:w val="0.83219050743657041"/>
          <c:h val="0.71586865484054096"/>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86</c:v>
                </c:pt>
                <c:pt idx="1">
                  <c:v>89</c:v>
                </c:pt>
                <c:pt idx="2">
                  <c:v>80</c:v>
                </c:pt>
              </c:numCache>
            </c:numRef>
          </c:val>
          <c:extLst>
            <c:ext xmlns:c16="http://schemas.microsoft.com/office/drawing/2014/chart" uri="{C3380CC4-5D6E-409C-BE32-E72D297353CC}">
              <c16:uniqueId val="{00000000-5DA8-FC4F-8FA4-CF97903A4CC4}"/>
            </c:ext>
          </c:extLst>
        </c:ser>
        <c:ser>
          <c:idx val="1"/>
          <c:order val="1"/>
          <c:tx>
            <c:strRef>
              <c:f>Sheet1!$C$1</c:f>
              <c:strCache>
                <c:ptCount val="1"/>
                <c:pt idx="0">
                  <c:v>EFV-TDF-FTC</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5DA8-FC4F-8FA4-CF97903A4CC4}"/>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82</c:v>
                </c:pt>
                <c:pt idx="1">
                  <c:v>82</c:v>
                </c:pt>
                <c:pt idx="2">
                  <c:v>82</c:v>
                </c:pt>
              </c:numCache>
            </c:numRef>
          </c:val>
          <c:extLst>
            <c:ext xmlns:c16="http://schemas.microsoft.com/office/drawing/2014/chart" uri="{C3380CC4-5D6E-409C-BE32-E72D297353CC}">
              <c16:uniqueId val="{00000002-5DA8-FC4F-8FA4-CF97903A4CC4}"/>
            </c:ext>
          </c:extLst>
        </c:ser>
        <c:dLbls>
          <c:showLegendKey val="0"/>
          <c:showVal val="1"/>
          <c:showCatName val="0"/>
          <c:showSerName val="0"/>
          <c:showPercent val="0"/>
          <c:showBubbleSize val="0"/>
        </c:dLbls>
        <c:gapWidth val="110"/>
        <c:axId val="-1992021016"/>
        <c:axId val="-1992076984"/>
      </c:barChart>
      <c:catAx>
        <c:axId val="-1992021016"/>
        <c:scaling>
          <c:orientation val="minMax"/>
        </c:scaling>
        <c:delete val="0"/>
        <c:axPos val="b"/>
        <c:title>
          <c:tx>
            <c:rich>
              <a:bodyPr/>
              <a:lstStyle/>
              <a:p>
                <a:pPr>
                  <a:defRPr sz="1400" b="0"/>
                </a:pPr>
                <a:r>
                  <a:rPr lang="en-US" sz="1400" b="0" dirty="0"/>
                  <a:t>Baseline HIV RNA </a:t>
                </a:r>
              </a:p>
            </c:rich>
          </c:tx>
          <c:layout>
            <c:manualLayout>
              <c:xMode val="edge"/>
              <c:yMode val="edge"/>
              <c:x val="0.59387819578108292"/>
              <c:y val="0.91966966966966968"/>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92076984"/>
        <c:crosses val="autoZero"/>
        <c:auto val="1"/>
        <c:lblAlgn val="ctr"/>
        <c:lblOffset val="1"/>
        <c:tickLblSkip val="1"/>
        <c:tickMarkSkip val="1"/>
        <c:noMultiLvlLbl val="0"/>
      </c:catAx>
      <c:valAx>
        <c:axId val="-199207698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2.9320987654320986E-2"/>
              <c:y val="0.12050997848241941"/>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202101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227725527364635"/>
          <c:y val="1.49179233951688E-2"/>
          <c:w val="0.44809516865947313"/>
          <c:h val="7.9449232697264199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7656542932101"/>
          <c:y val="0.1081790451869192"/>
          <c:w val="0.85468828896387905"/>
          <c:h val="0.75070434607836178"/>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 Suppression</c:v>
                </c:pt>
                <c:pt idx="1">
                  <c:v>Virologic Failure</c:v>
                </c:pt>
                <c:pt idx="2">
                  <c:v>Missing Data</c:v>
                </c:pt>
              </c:strCache>
            </c:strRef>
          </c:cat>
          <c:val>
            <c:numRef>
              <c:f>Sheet1!$B$2:$B$4</c:f>
              <c:numCache>
                <c:formatCode>0.0</c:formatCode>
                <c:ptCount val="3"/>
                <c:pt idx="0">
                  <c:v>85.5</c:v>
                </c:pt>
                <c:pt idx="1">
                  <c:v>8.1</c:v>
                </c:pt>
                <c:pt idx="2">
                  <c:v>6.1</c:v>
                </c:pt>
              </c:numCache>
            </c:numRef>
          </c:val>
          <c:extLst>
            <c:ext xmlns:c16="http://schemas.microsoft.com/office/drawing/2014/chart" uri="{C3380CC4-5D6E-409C-BE32-E72D297353CC}">
              <c16:uniqueId val="{00000000-E754-8D4E-81E7-97E43CEDCC38}"/>
            </c:ext>
          </c:extLst>
        </c:ser>
        <c:ser>
          <c:idx val="1"/>
          <c:order val="1"/>
          <c:tx>
            <c:strRef>
              <c:f>Sheet1!$C$1</c:f>
              <c:strCache>
                <c:ptCount val="1"/>
                <c:pt idx="0">
                  <c:v>EFV-TDF-FTC</c:v>
                </c:pt>
              </c:strCache>
            </c:strRef>
          </c:tx>
          <c:spPr>
            <a:gradFill>
              <a:gsLst>
                <a:gs pos="0">
                  <a:srgbClr val="5A7F31"/>
                </a:gs>
                <a:gs pos="99000">
                  <a:srgbClr val="9CD068"/>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5A7F31"/>
                  </a:gs>
                  <a:gs pos="99000">
                    <a:srgbClr val="9CD068"/>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16E9-E741-9D55-C2288500548E}"/>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Virologic Suppression</c:v>
                </c:pt>
                <c:pt idx="1">
                  <c:v>Virologic Failure</c:v>
                </c:pt>
                <c:pt idx="2">
                  <c:v>Missing Data</c:v>
                </c:pt>
              </c:strCache>
            </c:strRef>
          </c:cat>
          <c:val>
            <c:numRef>
              <c:f>Sheet1!$C$2:$C$4</c:f>
              <c:numCache>
                <c:formatCode>0.0</c:formatCode>
                <c:ptCount val="3"/>
                <c:pt idx="0">
                  <c:v>81.599999999999994</c:v>
                </c:pt>
                <c:pt idx="1">
                  <c:v>5.6</c:v>
                </c:pt>
                <c:pt idx="2">
                  <c:v>12.8</c:v>
                </c:pt>
              </c:numCache>
            </c:numRef>
          </c:val>
          <c:extLst>
            <c:ext xmlns:c16="http://schemas.microsoft.com/office/drawing/2014/chart" uri="{C3380CC4-5D6E-409C-BE32-E72D297353CC}">
              <c16:uniqueId val="{00000001-E754-8D4E-81E7-97E43CEDCC38}"/>
            </c:ext>
          </c:extLst>
        </c:ser>
        <c:dLbls>
          <c:showLegendKey val="0"/>
          <c:showVal val="1"/>
          <c:showCatName val="0"/>
          <c:showSerName val="0"/>
          <c:showPercent val="0"/>
          <c:showBubbleSize val="0"/>
        </c:dLbls>
        <c:gapWidth val="150"/>
        <c:axId val="-1991409096"/>
        <c:axId val="-1991424616"/>
      </c:barChart>
      <c:catAx>
        <c:axId val="-199140909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crossAx val="-1991424616"/>
        <c:crosses val="autoZero"/>
        <c:auto val="1"/>
        <c:lblAlgn val="ctr"/>
        <c:lblOffset val="1"/>
        <c:tickLblSkip val="1"/>
        <c:tickMarkSkip val="1"/>
        <c:noMultiLvlLbl val="0"/>
      </c:catAx>
      <c:valAx>
        <c:axId val="-1991424616"/>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Virologic Response (%)</a:t>
                </a:r>
              </a:p>
            </c:rich>
          </c:tx>
          <c:layout>
            <c:manualLayout>
              <c:xMode val="edge"/>
              <c:yMode val="edge"/>
              <c:x val="1.1291678817925536E-2"/>
              <c:y val="0.17149275259511479"/>
            </c:manualLayout>
          </c:layout>
          <c:overlay val="0"/>
        </c:title>
        <c:numFmt formatCode="0" sourceLinked="0"/>
        <c:majorTickMark val="out"/>
        <c:minorTickMark val="none"/>
        <c:tickLblPos val="nextTo"/>
        <c:spPr>
          <a:ln w="6350" cmpd="sng">
            <a:solidFill>
              <a:schemeClr val="tx1"/>
            </a:solidFill>
          </a:ln>
        </c:spPr>
        <c:crossAx val="-1991409096"/>
        <c:crosses val="autoZero"/>
        <c:crossBetween val="between"/>
        <c:majorUnit val="20"/>
        <c:minorUnit val="20"/>
      </c:valAx>
      <c:spPr>
        <a:solidFill>
          <a:srgbClr val="E6EBF2"/>
        </a:solidFill>
        <a:ln w="6350" cap="flat" cmpd="sng" algn="ctr">
          <a:solidFill>
            <a:srgbClr val="326496"/>
          </a:solidFill>
          <a:prstDash val="solid"/>
          <a:round/>
          <a:headEnd type="none" w="med" len="med"/>
          <a:tailEnd type="none" w="med" len="med"/>
        </a:ln>
        <a:effectLst/>
      </c:spPr>
    </c:plotArea>
    <c:legend>
      <c:legendPos val="t"/>
      <c:layout>
        <c:manualLayout>
          <c:xMode val="edge"/>
          <c:yMode val="edge"/>
          <c:x val="0.47839834256829011"/>
          <c:y val="0"/>
          <c:w val="0.49826054729269953"/>
          <c:h val="0.10127804970324655"/>
        </c:manualLayout>
      </c:layout>
      <c:overlay val="0"/>
      <c:spPr>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79532419558666"/>
          <c:y val="0.10748853112295501"/>
          <c:w val="0.8599682852143482"/>
          <c:h val="0.76037253520879999"/>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Resistance to study drugs</c:v>
                </c:pt>
                <c:pt idx="1">
                  <c:v>Any NNRTI resistance</c:v>
                </c:pt>
                <c:pt idx="2">
                  <c:v>Any NRTI resistance </c:v>
                </c:pt>
              </c:strCache>
            </c:strRef>
          </c:cat>
          <c:val>
            <c:numRef>
              <c:f>Sheet1!$B$2:$B$4</c:f>
              <c:numCache>
                <c:formatCode>0.0</c:formatCode>
                <c:ptCount val="3"/>
                <c:pt idx="0">
                  <c:v>4.3</c:v>
                </c:pt>
                <c:pt idx="1">
                  <c:v>4.0999999999999996</c:v>
                </c:pt>
                <c:pt idx="2">
                  <c:v>4.0999999999999996</c:v>
                </c:pt>
              </c:numCache>
            </c:numRef>
          </c:val>
          <c:extLst>
            <c:ext xmlns:c16="http://schemas.microsoft.com/office/drawing/2014/chart" uri="{C3380CC4-5D6E-409C-BE32-E72D297353CC}">
              <c16:uniqueId val="{00000000-B1FA-364D-A7D3-A36693E6D819}"/>
            </c:ext>
          </c:extLst>
        </c:ser>
        <c:ser>
          <c:idx val="1"/>
          <c:order val="1"/>
          <c:tx>
            <c:strRef>
              <c:f>Sheet1!$C$1</c:f>
              <c:strCache>
                <c:ptCount val="1"/>
                <c:pt idx="0">
                  <c:v>EFV-TDF-FTC</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B1FA-364D-A7D3-A36693E6D819}"/>
              </c:ext>
            </c:extLst>
          </c:dPt>
          <c:dLbls>
            <c:spPr>
              <a:noFill/>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Resistance to study drugs</c:v>
                </c:pt>
                <c:pt idx="1">
                  <c:v>Any NNRTI resistance</c:v>
                </c:pt>
                <c:pt idx="2">
                  <c:v>Any NRTI resistance </c:v>
                </c:pt>
              </c:strCache>
            </c:strRef>
          </c:cat>
          <c:val>
            <c:numRef>
              <c:f>Sheet1!$C$2:$C$4</c:f>
              <c:numCache>
                <c:formatCode>0.0</c:formatCode>
                <c:ptCount val="3"/>
                <c:pt idx="0">
                  <c:v>0.8</c:v>
                </c:pt>
                <c:pt idx="1">
                  <c:v>0.8</c:v>
                </c:pt>
                <c:pt idx="2">
                  <c:v>0.3</c:v>
                </c:pt>
              </c:numCache>
            </c:numRef>
          </c:val>
          <c:extLst>
            <c:ext xmlns:c16="http://schemas.microsoft.com/office/drawing/2014/chart" uri="{C3380CC4-5D6E-409C-BE32-E72D297353CC}">
              <c16:uniqueId val="{00000002-B1FA-364D-A7D3-A36693E6D819}"/>
            </c:ext>
          </c:extLst>
        </c:ser>
        <c:dLbls>
          <c:showLegendKey val="0"/>
          <c:showVal val="1"/>
          <c:showCatName val="0"/>
          <c:showSerName val="0"/>
          <c:showPercent val="0"/>
          <c:showBubbleSize val="0"/>
        </c:dLbls>
        <c:gapWidth val="110"/>
        <c:axId val="-2089228424"/>
        <c:axId val="-1992249848"/>
      </c:barChart>
      <c:catAx>
        <c:axId val="-2089228424"/>
        <c:scaling>
          <c:orientation val="minMax"/>
        </c:scaling>
        <c:delete val="0"/>
        <c:axPos val="b"/>
        <c:numFmt formatCode="General" sourceLinked="0"/>
        <c:majorTickMark val="out"/>
        <c:minorTickMark val="none"/>
        <c:tickLblPos val="nextTo"/>
        <c:spPr>
          <a:ln w="6350" cmpd="sng">
            <a:solidFill>
              <a:srgbClr val="000000"/>
            </a:solidFill>
          </a:ln>
        </c:spPr>
        <c:txPr>
          <a:bodyPr/>
          <a:lstStyle/>
          <a:p>
            <a:pPr>
              <a:defRPr sz="1200"/>
            </a:pPr>
            <a:endParaRPr lang="en-US"/>
          </a:p>
        </c:txPr>
        <c:crossAx val="-1992249848"/>
        <c:crosses val="autoZero"/>
        <c:auto val="1"/>
        <c:lblAlgn val="ctr"/>
        <c:lblOffset val="1"/>
        <c:tickLblSkip val="1"/>
        <c:tickMarkSkip val="1"/>
        <c:noMultiLvlLbl val="0"/>
      </c:catAx>
      <c:valAx>
        <c:axId val="-1992249848"/>
        <c:scaling>
          <c:orientation val="minMax"/>
          <c:max val="8"/>
          <c:min val="0"/>
        </c:scaling>
        <c:delete val="0"/>
        <c:axPos val="l"/>
        <c:title>
          <c:tx>
            <c:rich>
              <a:bodyPr rot="-5400000" vert="horz"/>
              <a:lstStyle/>
              <a:p>
                <a:pPr>
                  <a:defRPr sz="1400" b="1">
                    <a:solidFill>
                      <a:schemeClr val="tx1"/>
                    </a:solidFill>
                  </a:defRPr>
                </a:pPr>
                <a:r>
                  <a:rPr lang="en-US" sz="1400" b="1" dirty="0">
                    <a:solidFill>
                      <a:schemeClr val="tx1"/>
                    </a:solidFill>
                  </a:rPr>
                  <a:t>Patients Who Experienced Genotypic Resistance  (%)</a:t>
                </a:r>
              </a:p>
            </c:rich>
          </c:tx>
          <c:layout>
            <c:manualLayout>
              <c:xMode val="edge"/>
              <c:yMode val="edge"/>
              <c:x val="1.5432098765432098E-3"/>
              <c:y val="0.12646604938271605"/>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89228424"/>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3357502187226602"/>
          <c:y val="1.49179233951688E-2"/>
          <c:w val="0.43729269952367067"/>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09725624574706"/>
          <c:w val="0.81928149606299205"/>
          <c:h val="0.779998784874113"/>
        </c:manualLayout>
      </c:layout>
      <c:barChart>
        <c:barDir val="col"/>
        <c:grouping val="clustered"/>
        <c:varyColors val="0"/>
        <c:ser>
          <c:idx val="0"/>
          <c:order val="0"/>
          <c:tx>
            <c:strRef>
              <c:f>Sheet1!$B$1</c:f>
              <c:strCache>
                <c:ptCount val="1"/>
                <c:pt idx="0">
                  <c:v>EFV + ABC-3TC</c:v>
                </c:pt>
              </c:strCache>
            </c:strRef>
          </c:tx>
          <c:spPr>
            <a:gradFill>
              <a:lin ang="0" scaled="0"/>
            </a:gradFill>
            <a:ln w="12700">
              <a:noFill/>
            </a:ln>
            <a:effectLst/>
            <a:scene3d>
              <a:camera prst="orthographicFront"/>
              <a:lightRig rig="threePt" dir="t"/>
            </a:scene3d>
            <a:sp3d>
              <a:bevelT w="38100" h="38100"/>
            </a:sp3d>
          </c:spPr>
          <c:invertIfNegative val="0"/>
          <c:dPt>
            <c:idx val="1"/>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FD97-7C42-B637-8D18E445B172}"/>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Retinol binding protein/Cr</c:v>
                </c:pt>
                <c:pt idx="1">
                  <c:v>β2 microglobulin/Cr</c:v>
                </c:pt>
              </c:strCache>
            </c:strRef>
          </c:cat>
          <c:val>
            <c:numRef>
              <c:f>Sheet1!$B$2:$B$3</c:f>
              <c:numCache>
                <c:formatCode>0</c:formatCode>
                <c:ptCount val="2"/>
                <c:pt idx="0">
                  <c:v>0</c:v>
                </c:pt>
                <c:pt idx="1">
                  <c:v>-47</c:v>
                </c:pt>
              </c:numCache>
            </c:numRef>
          </c:val>
          <c:extLst>
            <c:ext xmlns:c16="http://schemas.microsoft.com/office/drawing/2014/chart" uri="{C3380CC4-5D6E-409C-BE32-E72D297353CC}">
              <c16:uniqueId val="{00000000-CB40-5F4C-9E59-CD4F59B70879}"/>
            </c:ext>
          </c:extLst>
        </c:ser>
        <c:ser>
          <c:idx val="1"/>
          <c:order val="1"/>
          <c:tx>
            <c:strRef>
              <c:f>Sheet1!$C$1</c:f>
              <c:strCache>
                <c:ptCount val="1"/>
                <c:pt idx="0">
                  <c:v>EFV + TDF-FTC </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Retinol binding protein/Cr</c:v>
                </c:pt>
                <c:pt idx="1">
                  <c:v>β2 microglobulin/Cr</c:v>
                </c:pt>
              </c:strCache>
            </c:strRef>
          </c:cat>
          <c:val>
            <c:numRef>
              <c:f>Sheet1!$C$2:$C$3</c:f>
              <c:numCache>
                <c:formatCode>0</c:formatCode>
                <c:ptCount val="2"/>
                <c:pt idx="0">
                  <c:v>50</c:v>
                </c:pt>
                <c:pt idx="1">
                  <c:v>24</c:v>
                </c:pt>
              </c:numCache>
            </c:numRef>
          </c:val>
          <c:extLst>
            <c:ext xmlns:c16="http://schemas.microsoft.com/office/drawing/2014/chart" uri="{C3380CC4-5D6E-409C-BE32-E72D297353CC}">
              <c16:uniqueId val="{00000001-CB40-5F4C-9E59-CD4F59B70879}"/>
            </c:ext>
          </c:extLst>
        </c:ser>
        <c:dLbls>
          <c:showLegendKey val="0"/>
          <c:showVal val="1"/>
          <c:showCatName val="0"/>
          <c:showSerName val="0"/>
          <c:showPercent val="0"/>
          <c:showBubbleSize val="0"/>
        </c:dLbls>
        <c:gapWidth val="165"/>
        <c:axId val="1795483320"/>
        <c:axId val="1795476168"/>
      </c:barChart>
      <c:catAx>
        <c:axId val="1795483320"/>
        <c:scaling>
          <c:orientation val="minMax"/>
        </c:scaling>
        <c:delete val="0"/>
        <c:axPos val="b"/>
        <c:numFmt formatCode="General" sourceLinked="1"/>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1795476168"/>
        <c:crosses val="autoZero"/>
        <c:auto val="1"/>
        <c:lblAlgn val="ctr"/>
        <c:lblOffset val="1"/>
        <c:tickLblSkip val="1"/>
        <c:tickMarkSkip val="1"/>
        <c:noMultiLvlLbl val="0"/>
      </c:catAx>
      <c:valAx>
        <c:axId val="1795476168"/>
        <c:scaling>
          <c:orientation val="minMax"/>
          <c:max val="100"/>
          <c:min val="-100"/>
        </c:scaling>
        <c:delete val="0"/>
        <c:axPos val="l"/>
        <c:title>
          <c:tx>
            <c:rich>
              <a:bodyPr/>
              <a:lstStyle/>
              <a:p>
                <a:pPr>
                  <a:defRPr sz="1400" b="1">
                    <a:solidFill>
                      <a:schemeClr val="tx1"/>
                    </a:solidFill>
                  </a:defRPr>
                </a:pPr>
                <a:r>
                  <a:rPr lang="en-US" sz="1400" b="1" dirty="0">
                    <a:solidFill>
                      <a:schemeClr val="tx1"/>
                    </a:solidFill>
                  </a:rPr>
                  <a:t>Change in Renal Tubular Function (%)</a:t>
                </a:r>
              </a:p>
            </c:rich>
          </c:tx>
          <c:layout>
            <c:manualLayout>
              <c:xMode val="edge"/>
              <c:yMode val="edge"/>
              <c:x val="3.4565470982793819E-3"/>
              <c:y val="0.14526374307378245"/>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795483320"/>
        <c:crosses val="autoZero"/>
        <c:crossBetween val="between"/>
        <c:majorUnit val="50"/>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786807262057101"/>
          <c:y val="1.7006901915038401E-2"/>
          <c:w val="0.57997501045386002"/>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05458345484592"/>
          <c:y val="0.10748853112295501"/>
          <c:w val="0.8507090259550889"/>
          <c:h val="0.71586865484054096"/>
        </c:manualLayout>
      </c:layout>
      <c:barChart>
        <c:barDir val="col"/>
        <c:grouping val="clustered"/>
        <c:varyColors val="0"/>
        <c:ser>
          <c:idx val="0"/>
          <c:order val="0"/>
          <c:tx>
            <c:strRef>
              <c:f>Sheet1!$B$1</c:f>
              <c:strCache>
                <c:ptCount val="1"/>
                <c:pt idx="0">
                  <c:v>RPV-TDF-FTC</c:v>
                </c:pt>
              </c:strCache>
            </c:strRef>
          </c:tx>
          <c:spPr>
            <a:gradFill>
              <a:gsLst>
                <a:gs pos="0">
                  <a:srgbClr val="326496"/>
                </a:gs>
                <a:gs pos="99000">
                  <a:srgbClr val="0082E3"/>
                </a:gs>
              </a:gsLst>
              <a:lin ang="0" scaled="1"/>
            </a:gradFill>
            <a:ln w="12700">
              <a:noFill/>
            </a:ln>
            <a:effectLst/>
            <a:scene3d>
              <a:camera prst="orthographicFront"/>
              <a:lightRig rig="threePt" dir="t"/>
            </a:scene3d>
            <a:sp3d>
              <a:bevelT w="38100" h="38100"/>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0.0</c:formatCode>
                <c:ptCount val="3"/>
                <c:pt idx="0">
                  <c:v>4.3</c:v>
                </c:pt>
                <c:pt idx="1">
                  <c:v>1.9</c:v>
                </c:pt>
                <c:pt idx="2">
                  <c:v>9</c:v>
                </c:pt>
              </c:numCache>
            </c:numRef>
          </c:val>
          <c:extLst>
            <c:ext xmlns:c16="http://schemas.microsoft.com/office/drawing/2014/chart" uri="{C3380CC4-5D6E-409C-BE32-E72D297353CC}">
              <c16:uniqueId val="{00000000-A992-C446-BA06-BA9D77C80BED}"/>
            </c:ext>
          </c:extLst>
        </c:ser>
        <c:ser>
          <c:idx val="1"/>
          <c:order val="1"/>
          <c:tx>
            <c:strRef>
              <c:f>Sheet1!$C$1</c:f>
              <c:strCache>
                <c:ptCount val="1"/>
                <c:pt idx="0">
                  <c:v>EFV-TDF-FTC</c:v>
                </c:pt>
              </c:strCache>
            </c:strRef>
          </c:tx>
          <c:spPr>
            <a:gradFill>
              <a:gsLst>
                <a:gs pos="0">
                  <a:srgbClr val="5A7F31"/>
                </a:gs>
                <a:gs pos="99000">
                  <a:srgbClr val="9CD068"/>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992-C446-BA06-BA9D77C80BED}"/>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0.0</c:formatCode>
                <c:ptCount val="3"/>
                <c:pt idx="0">
                  <c:v>0.8</c:v>
                </c:pt>
                <c:pt idx="1">
                  <c:v>0.8</c:v>
                </c:pt>
                <c:pt idx="2">
                  <c:v>0.7</c:v>
                </c:pt>
              </c:numCache>
            </c:numRef>
          </c:val>
          <c:extLst>
            <c:ext xmlns:c16="http://schemas.microsoft.com/office/drawing/2014/chart" uri="{C3380CC4-5D6E-409C-BE32-E72D297353CC}">
              <c16:uniqueId val="{00000002-A992-C446-BA06-BA9D77C80BED}"/>
            </c:ext>
          </c:extLst>
        </c:ser>
        <c:dLbls>
          <c:showLegendKey val="0"/>
          <c:showVal val="1"/>
          <c:showCatName val="0"/>
          <c:showSerName val="0"/>
          <c:showPercent val="0"/>
          <c:showBubbleSize val="0"/>
        </c:dLbls>
        <c:gapWidth val="110"/>
        <c:axId val="-2089407208"/>
        <c:axId val="-1992231352"/>
      </c:barChart>
      <c:catAx>
        <c:axId val="-2089407208"/>
        <c:scaling>
          <c:orientation val="minMax"/>
        </c:scaling>
        <c:delete val="0"/>
        <c:axPos val="b"/>
        <c:title>
          <c:tx>
            <c:rich>
              <a:bodyPr/>
              <a:lstStyle/>
              <a:p>
                <a:pPr>
                  <a:defRPr sz="1400" b="0"/>
                </a:pPr>
                <a:r>
                  <a:rPr lang="en-US" sz="1400" b="0"/>
                  <a:t>Baseline HIV RNA </a:t>
                </a:r>
              </a:p>
            </c:rich>
          </c:tx>
          <c:layout>
            <c:manualLayout>
              <c:xMode val="edge"/>
              <c:yMode val="edge"/>
              <c:x val="0.59387819578108303"/>
              <c:y val="0.911262289247742"/>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1992231352"/>
        <c:crosses val="autoZero"/>
        <c:auto val="1"/>
        <c:lblAlgn val="ctr"/>
        <c:lblOffset val="1"/>
        <c:tickLblSkip val="1"/>
        <c:tickMarkSkip val="1"/>
        <c:noMultiLvlLbl val="0"/>
      </c:catAx>
      <c:valAx>
        <c:axId val="-1992231352"/>
        <c:scaling>
          <c:orientation val="minMax"/>
          <c:max val="12"/>
          <c:min val="0"/>
        </c:scaling>
        <c:delete val="0"/>
        <c:axPos val="l"/>
        <c:title>
          <c:tx>
            <c:rich>
              <a:bodyPr/>
              <a:lstStyle/>
              <a:p>
                <a:pPr>
                  <a:defRPr sz="1400" b="1">
                    <a:solidFill>
                      <a:schemeClr val="tx1"/>
                    </a:solidFill>
                  </a:defRPr>
                </a:pPr>
                <a:r>
                  <a:rPr lang="en-US" sz="1400" b="1" dirty="0">
                    <a:solidFill>
                      <a:schemeClr val="tx1"/>
                    </a:solidFill>
                  </a:rPr>
                  <a:t>Patients Who Developed Drug Resistance (%)</a:t>
                </a:r>
              </a:p>
            </c:rich>
          </c:tx>
          <c:layout>
            <c:manualLayout>
              <c:xMode val="edge"/>
              <c:yMode val="edge"/>
              <c:x val="1.5432098765432098E-3"/>
              <c:y val="8.2615982123856138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89407208"/>
        <c:crosses val="autoZero"/>
        <c:crossBetween val="between"/>
        <c:majorUnit val="2"/>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1042687372411777"/>
          <c:y val="1.49179233951688E-2"/>
          <c:w val="0.46661368717799162"/>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ABC-3TC</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w="38100" h="38100"/>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88</c:v>
                </c:pt>
                <c:pt idx="1">
                  <c:v>90</c:v>
                </c:pt>
                <c:pt idx="2">
                  <c:v>83</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Efavirenz-TDF-FTC</c:v>
                </c:pt>
              </c:strCache>
            </c:strRef>
          </c:tx>
          <c:spPr>
            <a:gradFill>
              <a:gsLst>
                <a:gs pos="0">
                  <a:srgbClr val="806000"/>
                </a:gs>
                <a:gs pos="99000">
                  <a:srgbClr val="D4A56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81</c:v>
                </c:pt>
                <c:pt idx="1">
                  <c:v>83</c:v>
                </c:pt>
                <c:pt idx="2">
                  <c:v>76</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00"/>
        <c:axId val="-2039526936"/>
        <c:axId val="-2040148424"/>
      </c:barChart>
      <c:catAx>
        <c:axId val="-2039526936"/>
        <c:scaling>
          <c:orientation val="minMax"/>
        </c:scaling>
        <c:delete val="0"/>
        <c:axPos val="b"/>
        <c:title>
          <c:tx>
            <c:rich>
              <a:bodyPr/>
              <a:lstStyle/>
              <a:p>
                <a:pPr>
                  <a:defRPr sz="1400"/>
                </a:pPr>
                <a:r>
                  <a:rPr lang="en-US" sz="1400"/>
                  <a:t>Baseline HIV RNA </a:t>
                </a:r>
              </a:p>
            </c:rich>
          </c:tx>
          <c:layout>
            <c:manualLayout>
              <c:xMode val="edge"/>
              <c:yMode val="edge"/>
              <c:x val="0.57381646738602099"/>
              <c:y val="0.93103630054717701"/>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4.688320209973753E-3"/>
              <c:y val="0.1149922871483169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071072713133088"/>
          <c:y val="4.3953773361668176E-2"/>
          <c:w val="0.56741676387673767"/>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ABC-3TC</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w="38100" h="38100"/>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88</c:v>
                </c:pt>
                <c:pt idx="1">
                  <c:v>90</c:v>
                </c:pt>
                <c:pt idx="2">
                  <c:v>83</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Efavirenz-TDF-FTC</c:v>
                </c:pt>
              </c:strCache>
            </c:strRef>
          </c:tx>
          <c:spPr>
            <a:gradFill>
              <a:gsLst>
                <a:gs pos="0">
                  <a:srgbClr val="806000"/>
                </a:gs>
                <a:gs pos="99000">
                  <a:srgbClr val="D4A56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81</c:v>
                </c:pt>
                <c:pt idx="1">
                  <c:v>83</c:v>
                </c:pt>
                <c:pt idx="2">
                  <c:v>76</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00"/>
        <c:axId val="-2039526936"/>
        <c:axId val="-2040148424"/>
      </c:barChart>
      <c:catAx>
        <c:axId val="-2039526936"/>
        <c:scaling>
          <c:orientation val="minMax"/>
        </c:scaling>
        <c:delete val="0"/>
        <c:axPos val="b"/>
        <c:title>
          <c:tx>
            <c:rich>
              <a:bodyPr/>
              <a:lstStyle/>
              <a:p>
                <a:pPr>
                  <a:defRPr sz="1400" b="1"/>
                </a:pPr>
                <a:r>
                  <a:rPr lang="en-US" sz="1400" b="1"/>
                  <a:t>Baseline HIV RNA </a:t>
                </a:r>
              </a:p>
            </c:rich>
          </c:tx>
          <c:layout>
            <c:manualLayout>
              <c:xMode val="edge"/>
              <c:yMode val="edge"/>
              <c:x val="0.57381646738602099"/>
              <c:y val="0.93103630054717701"/>
            </c:manualLayout>
          </c:layout>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3.1451103334305436E-3"/>
              <c:y val="8.5752521066445625E-2"/>
            </c:manualLayout>
          </c:layout>
          <c:overlay val="0"/>
        </c:title>
        <c:numFmt formatCode="0" sourceLinked="0"/>
        <c:majorTickMark val="out"/>
        <c:minorTickMark val="none"/>
        <c:tickLblPos val="nextTo"/>
        <c:spPr>
          <a:ln w="6350" cmpd="sng">
            <a:solidFill>
              <a:srgbClr val="000000"/>
            </a:solidFill>
          </a:ln>
        </c:sp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8990825799552836"/>
          <c:y val="4.3953773361668176E-2"/>
          <c:w val="0.57667602313599686"/>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6855240379967"/>
          <c:y val="0.13289501210022669"/>
          <c:w val="0.8574950264631912"/>
          <c:h val="0.69046225495183344"/>
        </c:manualLayout>
      </c:layout>
      <c:barChart>
        <c:barDir val="col"/>
        <c:grouping val="clustered"/>
        <c:varyColors val="0"/>
        <c:ser>
          <c:idx val="0"/>
          <c:order val="0"/>
          <c:tx>
            <c:strRef>
              <c:f>Sheet1!$B$1</c:f>
              <c:strCache>
                <c:ptCount val="1"/>
                <c:pt idx="0">
                  <c:v>Dolutegravir + ABC-3TC</c:v>
                </c:pt>
              </c:strCache>
            </c:strRef>
          </c:tx>
          <c:spPr>
            <a:gradFill flip="none" rotWithShape="1">
              <a:gsLst>
                <a:gs pos="17000">
                  <a:srgbClr val="005FA3"/>
                </a:gs>
                <a:gs pos="99000">
                  <a:srgbClr val="2281B8"/>
                </a:gs>
              </a:gsLst>
              <a:lin ang="0" scaled="0"/>
              <a:tileRect/>
            </a:gradFill>
            <a:ln w="12700">
              <a:noFill/>
            </a:ln>
            <a:effectLst/>
            <a:scene3d>
              <a:camera prst="orthographicFront"/>
              <a:lightRig rig="threePt" dir="t"/>
            </a:scene3d>
            <a:sp3d>
              <a:bevelT w="38100" h="38100"/>
            </a:sp3d>
          </c:spPr>
          <c:invertIfNegative val="0"/>
          <c:dLbls>
            <c:dLbl>
              <c:idx val="1"/>
              <c:layout>
                <c:manualLayout>
                  <c:x val="5.6583708480088897E-17"/>
                  <c:y val="1.1299212598425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96</c:v>
                </c:pt>
                <c:pt idx="1">
                  <c:v>Week 144</c:v>
                </c:pt>
              </c:strCache>
            </c:strRef>
          </c:cat>
          <c:val>
            <c:numRef>
              <c:f>Sheet1!$B$2:$B$3</c:f>
              <c:numCache>
                <c:formatCode>0</c:formatCode>
                <c:ptCount val="2"/>
                <c:pt idx="0">
                  <c:v>80</c:v>
                </c:pt>
                <c:pt idx="1">
                  <c:v>71</c:v>
                </c:pt>
              </c:numCache>
            </c:numRef>
          </c:val>
          <c:extLst>
            <c:ext xmlns:c16="http://schemas.microsoft.com/office/drawing/2014/chart" uri="{C3380CC4-5D6E-409C-BE32-E72D297353CC}">
              <c16:uniqueId val="{00000001-D0B1-604C-ABB1-9A8782D108CC}"/>
            </c:ext>
          </c:extLst>
        </c:ser>
        <c:ser>
          <c:idx val="1"/>
          <c:order val="1"/>
          <c:tx>
            <c:strRef>
              <c:f>Sheet1!$C$1</c:f>
              <c:strCache>
                <c:ptCount val="1"/>
                <c:pt idx="0">
                  <c:v>Efavirenz-TDF-FTC</c:v>
                </c:pt>
              </c:strCache>
            </c:strRef>
          </c:tx>
          <c:spPr>
            <a:gradFill>
              <a:gsLst>
                <a:gs pos="0">
                  <a:srgbClr val="806000"/>
                </a:gs>
                <a:gs pos="99000">
                  <a:srgbClr val="D4A565"/>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D0B1-604C-ABB1-9A8782D108CC}"/>
              </c:ext>
            </c:extLst>
          </c:dPt>
          <c:dLbls>
            <c:dLbl>
              <c:idx val="1"/>
              <c:layout>
                <c:manualLayout>
                  <c:x val="1.1316741696017799E-16"/>
                  <c:y val="8.47457627118644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B1-604C-ABB1-9A8782D108CC}"/>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96</c:v>
                </c:pt>
                <c:pt idx="1">
                  <c:v>Week 144</c:v>
                </c:pt>
              </c:strCache>
            </c:strRef>
          </c:cat>
          <c:val>
            <c:numRef>
              <c:f>Sheet1!$C$2:$C$3</c:f>
              <c:numCache>
                <c:formatCode>0</c:formatCode>
                <c:ptCount val="2"/>
                <c:pt idx="0">
                  <c:v>72</c:v>
                </c:pt>
                <c:pt idx="1">
                  <c:v>63</c:v>
                </c:pt>
              </c:numCache>
            </c:numRef>
          </c:val>
          <c:extLst>
            <c:ext xmlns:c16="http://schemas.microsoft.com/office/drawing/2014/chart" uri="{C3380CC4-5D6E-409C-BE32-E72D297353CC}">
              <c16:uniqueId val="{00000004-D0B1-604C-ABB1-9A8782D108CC}"/>
            </c:ext>
          </c:extLst>
        </c:ser>
        <c:dLbls>
          <c:showLegendKey val="0"/>
          <c:showVal val="1"/>
          <c:showCatName val="0"/>
          <c:showSerName val="0"/>
          <c:showPercent val="0"/>
          <c:showBubbleSize val="0"/>
        </c:dLbls>
        <c:gapWidth val="175"/>
        <c:axId val="-2039526936"/>
        <c:axId val="-2040148424"/>
      </c:barChart>
      <c:catAx>
        <c:axId val="-2039526936"/>
        <c:scaling>
          <c:orientation val="minMax"/>
        </c:scaling>
        <c:delete val="0"/>
        <c:axPos val="b"/>
        <c:numFmt formatCode="General" sourceLinked="0"/>
        <c:majorTickMark val="out"/>
        <c:minorTickMark val="none"/>
        <c:tickLblPos val="nextTo"/>
        <c:spPr>
          <a:ln w="6350" cmpd="sng">
            <a:solidFill>
              <a:srgbClr val="000000"/>
            </a:solidFill>
          </a:ln>
        </c:spPr>
        <c:txPr>
          <a:bodyPr/>
          <a:lstStyle/>
          <a:p>
            <a:pPr>
              <a:defRPr sz="1200"/>
            </a:pPr>
            <a:endParaRPr lang="en-US"/>
          </a:p>
        </c:txPr>
        <c:crossAx val="-2040148424"/>
        <c:crosses val="autoZero"/>
        <c:auto val="1"/>
        <c:lblAlgn val="ctr"/>
        <c:lblOffset val="1"/>
        <c:tickLblSkip val="1"/>
        <c:tickMarkSkip val="1"/>
        <c:noMultiLvlLbl val="0"/>
      </c:catAx>
      <c:valAx>
        <c:axId val="-204014842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4.688320209973753E-3"/>
              <c:y val="0.118054373270908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39526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367363295074875"/>
          <c:y val="4.3953773361668176E-2"/>
          <c:w val="0.86525626094007535"/>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Elvitegravir-Cobicistat-TDF-FTC</c:v>
                </c:pt>
              </c:strCache>
            </c:strRef>
          </c:tx>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≤100,000 copies/mL</c:v>
                </c:pt>
                <c:pt idx="2">
                  <c:v>&gt;100,000 copies/mL</c:v>
                </c:pt>
              </c:strCache>
            </c:strRef>
          </c:cat>
          <c:val>
            <c:numRef>
              <c:f>Sheet1!$B$2:$B$4</c:f>
              <c:numCache>
                <c:formatCode>0</c:formatCode>
                <c:ptCount val="3"/>
                <c:pt idx="0">
                  <c:v>88</c:v>
                </c:pt>
                <c:pt idx="1">
                  <c:v>90</c:v>
                </c:pt>
                <c:pt idx="2">
                  <c:v>84</c:v>
                </c:pt>
              </c:numCache>
            </c:numRef>
          </c:val>
          <c:extLst>
            <c:ext xmlns:c16="http://schemas.microsoft.com/office/drawing/2014/chart" uri="{C3380CC4-5D6E-409C-BE32-E72D297353CC}">
              <c16:uniqueId val="{00000000-93F3-E24C-9B25-B3FA851D24B8}"/>
            </c:ext>
          </c:extLst>
        </c:ser>
        <c:ser>
          <c:idx val="1"/>
          <c:order val="1"/>
          <c:tx>
            <c:strRef>
              <c:f>Sheet1!$C$1</c:f>
              <c:strCache>
                <c:ptCount val="1"/>
                <c:pt idx="0">
                  <c:v>Efavirenz-TDF-FTC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93F3-E24C-9B25-B3FA851D24B8}"/>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≤100,000 copies/mL</c:v>
                </c:pt>
                <c:pt idx="2">
                  <c:v>&gt;100,000 copies/mL</c:v>
                </c:pt>
              </c:strCache>
            </c:strRef>
          </c:cat>
          <c:val>
            <c:numRef>
              <c:f>Sheet1!$C$2:$C$4</c:f>
              <c:numCache>
                <c:formatCode>0</c:formatCode>
                <c:ptCount val="3"/>
                <c:pt idx="0">
                  <c:v>84</c:v>
                </c:pt>
                <c:pt idx="1">
                  <c:v>85</c:v>
                </c:pt>
                <c:pt idx="2">
                  <c:v>82</c:v>
                </c:pt>
              </c:numCache>
            </c:numRef>
          </c:val>
          <c:extLst>
            <c:ext xmlns:c16="http://schemas.microsoft.com/office/drawing/2014/chart" uri="{C3380CC4-5D6E-409C-BE32-E72D297353CC}">
              <c16:uniqueId val="{00000002-93F3-E24C-9B25-B3FA851D24B8}"/>
            </c:ext>
          </c:extLst>
        </c:ser>
        <c:dLbls>
          <c:showLegendKey val="0"/>
          <c:showVal val="1"/>
          <c:showCatName val="0"/>
          <c:showSerName val="0"/>
          <c:showPercent val="0"/>
          <c:showBubbleSize val="0"/>
        </c:dLbls>
        <c:gapWidth val="110"/>
        <c:axId val="-2041962840"/>
        <c:axId val="-2041646744"/>
      </c:barChart>
      <c:catAx>
        <c:axId val="-2041962840"/>
        <c:scaling>
          <c:orientation val="minMax"/>
        </c:scaling>
        <c:delete val="0"/>
        <c:axPos val="b"/>
        <c:title>
          <c:tx>
            <c:rich>
              <a:bodyPr/>
              <a:lstStyle/>
              <a:p>
                <a:pPr>
                  <a:defRPr sz="1400" b="1"/>
                </a:pPr>
                <a:r>
                  <a:rPr lang="en-US" sz="1400" b="1" dirty="0"/>
                  <a:t>Baseline HIV RNA </a:t>
                </a:r>
              </a:p>
            </c:rich>
          </c:tx>
          <c:layout>
            <c:manualLayout>
              <c:xMode val="edge"/>
              <c:yMode val="edge"/>
              <c:x val="0.59850782541071257"/>
              <c:y val="0.92461278612988052"/>
            </c:manualLayout>
          </c:layout>
          <c:overlay val="0"/>
        </c:title>
        <c:numFmt formatCode="General" sourceLinked="0"/>
        <c:majorTickMark val="out"/>
        <c:minorTickMark val="none"/>
        <c:tickLblPos val="nextTo"/>
        <c:spPr>
          <a:ln w="6350">
            <a:solidFill>
              <a:srgbClr val="000000"/>
            </a:solidFill>
          </a:ln>
        </c:spPr>
        <c:txPr>
          <a:bodyPr/>
          <a:lstStyle/>
          <a:p>
            <a:pPr>
              <a:defRPr sz="1200"/>
            </a:pPr>
            <a:endParaRPr lang="en-US"/>
          </a:p>
        </c:txPr>
        <c:crossAx val="-2041646744"/>
        <c:crosses val="autoZero"/>
        <c:auto val="1"/>
        <c:lblAlgn val="ctr"/>
        <c:lblOffset val="1"/>
        <c:tickLblSkip val="1"/>
        <c:tickMarkSkip val="1"/>
        <c:noMultiLvlLbl val="0"/>
      </c:catAx>
      <c:valAx>
        <c:axId val="-2041646744"/>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2.1604938271604937E-2"/>
              <c:y val="0.11368035918336659"/>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4196284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721699718090801"/>
          <c:y val="1.49179233951688E-2"/>
          <c:w val="0.75365072421502899"/>
          <c:h val="7.1941601049868797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1878797989234401"/>
          <c:w val="0.82601761556664899"/>
          <c:h val="0.79778949241514296"/>
        </c:manualLayout>
      </c:layout>
      <c:barChart>
        <c:barDir val="col"/>
        <c:grouping val="clustered"/>
        <c:varyColors val="0"/>
        <c:ser>
          <c:idx val="0"/>
          <c:order val="0"/>
          <c:tx>
            <c:strRef>
              <c:f>Sheet1!$A$1</c:f>
              <c:strCache>
                <c:ptCount val="1"/>
                <c:pt idx="0">
                  <c:v>EVF + TDF-FTC (switch arm) </c:v>
                </c:pt>
              </c:strCache>
            </c:strRef>
          </c:tx>
          <c:spPr>
            <a:gradFill>
              <a:gsLst>
                <a:gs pos="0">
                  <a:srgbClr val="7A3E80"/>
                </a:gs>
                <a:gs pos="99000">
                  <a:srgbClr val="CD9DD6"/>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E04-714E-BCFD-A7D001A5E594}"/>
              </c:ext>
            </c:extLst>
          </c:dPt>
          <c:dPt>
            <c:idx val="1"/>
            <c:invertIfNegative val="0"/>
            <c:bubble3D val="0"/>
            <c:extLst>
              <c:ext xmlns:c16="http://schemas.microsoft.com/office/drawing/2014/chart" uri="{C3380CC4-5D6E-409C-BE32-E72D297353CC}">
                <c16:uniqueId val="{00000003-AE04-714E-BCFD-A7D001A5E594}"/>
              </c:ext>
            </c:extLst>
          </c:dPt>
          <c:dPt>
            <c:idx val="2"/>
            <c:invertIfNegative val="0"/>
            <c:bubble3D val="0"/>
            <c:extLst>
              <c:ext xmlns:c16="http://schemas.microsoft.com/office/drawing/2014/chart" uri="{C3380CC4-5D6E-409C-BE32-E72D297353CC}">
                <c16:uniqueId val="{00000005-AE04-714E-BCFD-A7D001A5E594}"/>
              </c:ext>
            </c:extLst>
          </c:dPt>
          <c:dPt>
            <c:idx val="3"/>
            <c:invertIfNegative val="0"/>
            <c:bubble3D val="0"/>
            <c:extLst>
              <c:ext xmlns:c16="http://schemas.microsoft.com/office/drawing/2014/chart" uri="{C3380CC4-5D6E-409C-BE32-E72D297353CC}">
                <c16:uniqueId val="{00000007-AE04-714E-BCFD-A7D001A5E594}"/>
              </c:ext>
            </c:extLst>
          </c:dPt>
          <c:dLbls>
            <c:dLbl>
              <c:idx val="1"/>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04-714E-BCFD-A7D001A5E594}"/>
                </c:ext>
              </c:extLst>
            </c:dLbl>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c:f>
              <c:numCache>
                <c:formatCode>0</c:formatCode>
                <c:ptCount val="1"/>
                <c:pt idx="0">
                  <c:v>88</c:v>
                </c:pt>
              </c:numCache>
            </c:numRef>
          </c:val>
          <c:extLst>
            <c:ext xmlns:c16="http://schemas.microsoft.com/office/drawing/2014/chart" uri="{C3380CC4-5D6E-409C-BE32-E72D297353CC}">
              <c16:uniqueId val="{00000008-AE04-714E-BCFD-A7D001A5E594}"/>
            </c:ext>
          </c:extLst>
        </c:ser>
        <c:ser>
          <c:idx val="1"/>
          <c:order val="1"/>
          <c:tx>
            <c:strRef>
              <c:f>Sheet1!$B$1</c:f>
              <c:strCache>
                <c:ptCount val="1"/>
                <c:pt idx="0">
                  <c:v>EFV + ZDV-3TC (maintain arm)</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9-AE04-714E-BCFD-A7D001A5E594}"/>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85</c:v>
                </c:pt>
              </c:numCache>
            </c:numRef>
          </c:val>
          <c:extLst>
            <c:ext xmlns:c16="http://schemas.microsoft.com/office/drawing/2014/chart" uri="{C3380CC4-5D6E-409C-BE32-E72D297353CC}">
              <c16:uniqueId val="{0000000A-AE04-714E-BCFD-A7D001A5E594}"/>
            </c:ext>
          </c:extLst>
        </c:ser>
        <c:dLbls>
          <c:showLegendKey val="0"/>
          <c:showVal val="1"/>
          <c:showCatName val="0"/>
          <c:showSerName val="0"/>
          <c:showPercent val="0"/>
          <c:showBubbleSize val="0"/>
        </c:dLbls>
        <c:gapWidth val="275"/>
        <c:overlap val="-100"/>
        <c:axId val="-1954484344"/>
        <c:axId val="2031065880"/>
      </c:barChart>
      <c:catAx>
        <c:axId val="-1954484344"/>
        <c:scaling>
          <c:orientation val="minMax"/>
        </c:scaling>
        <c:delete val="1"/>
        <c:axPos val="b"/>
        <c:numFmt formatCode="0%" sourceLinked="1"/>
        <c:majorTickMark val="out"/>
        <c:minorTickMark val="none"/>
        <c:tickLblPos val="nextTo"/>
        <c:crossAx val="2031065880"/>
        <c:crosses val="autoZero"/>
        <c:auto val="1"/>
        <c:lblAlgn val="ctr"/>
        <c:lblOffset val="1"/>
        <c:tickLblSkip val="1"/>
        <c:tickMarkSkip val="1"/>
        <c:noMultiLvlLbl val="0"/>
      </c:catAx>
      <c:valAx>
        <c:axId val="2031065880"/>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1.5263682317488092E-2"/>
              <c:y val="0.11118263933224565"/>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5448434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5857502187226594"/>
          <c:y val="7.9360856919912035E-4"/>
          <c:w val="0.72261811023622047"/>
          <c:h val="9.882354933345749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2848814037134201"/>
          <c:w val="0.82448855016976097"/>
          <c:h val="0.69392177540307498"/>
        </c:manualLayout>
      </c:layout>
      <c:barChart>
        <c:barDir val="col"/>
        <c:grouping val="clustered"/>
        <c:varyColors val="0"/>
        <c:ser>
          <c:idx val="0"/>
          <c:order val="0"/>
          <c:tx>
            <c:strRef>
              <c:f>Sheet1!$B$1</c:f>
              <c:strCache>
                <c:ptCount val="1"/>
                <c:pt idx="0">
                  <c:v>EFV + TDF-FTC (switch arm)</c:v>
                </c:pt>
              </c:strCache>
            </c:strRef>
          </c:tx>
          <c:spPr>
            <a:gradFill>
              <a:gsLst>
                <a:gs pos="0">
                  <a:srgbClr val="7A3E80"/>
                </a:gs>
                <a:gs pos="99000">
                  <a:srgbClr val="D0A0DA"/>
                </a:gs>
              </a:gsLst>
              <a:lin ang="0" scaled="0"/>
            </a:gradFill>
            <a:ln w="12700">
              <a:noFill/>
            </a:ln>
            <a:effectLst/>
            <a:scene3d>
              <a:camera prst="orthographicFront"/>
              <a:lightRig rig="threePt" dir="t"/>
            </a:scene3d>
            <a:sp3d>
              <a:bevelT w="38100" h="38100"/>
            </a:sp3d>
          </c:spPr>
          <c:invertIfNegative val="0"/>
          <c:dPt>
            <c:idx val="0"/>
            <c:invertIfNegative val="0"/>
            <c:bubble3D val="0"/>
            <c:spPr>
              <a:gradFill>
                <a:gsLst>
                  <a:gs pos="0">
                    <a:srgbClr val="7A3E80"/>
                  </a:gs>
                  <a:gs pos="100000">
                    <a:srgbClr val="D0A0DA"/>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BDE-9246-BBBF-3376CD245A0A}"/>
              </c:ext>
            </c:extLst>
          </c:dPt>
          <c:dPt>
            <c:idx val="1"/>
            <c:invertIfNegative val="0"/>
            <c:bubble3D val="0"/>
            <c:extLst>
              <c:ext xmlns:c16="http://schemas.microsoft.com/office/drawing/2014/chart" uri="{C3380CC4-5D6E-409C-BE32-E72D297353CC}">
                <c16:uniqueId val="{00000003-7BDE-9246-BBBF-3376CD245A0A}"/>
              </c:ext>
            </c:extLst>
          </c:dPt>
          <c:dPt>
            <c:idx val="2"/>
            <c:invertIfNegative val="0"/>
            <c:bubble3D val="0"/>
            <c:extLst>
              <c:ext xmlns:c16="http://schemas.microsoft.com/office/drawing/2014/chart" uri="{C3380CC4-5D6E-409C-BE32-E72D297353CC}">
                <c16:uniqueId val="{00000005-7BDE-9246-BBBF-3376CD245A0A}"/>
              </c:ext>
            </c:extLst>
          </c:dPt>
          <c:dPt>
            <c:idx val="3"/>
            <c:invertIfNegative val="0"/>
            <c:bubble3D val="0"/>
            <c:extLst>
              <c:ext xmlns:c16="http://schemas.microsoft.com/office/drawing/2014/chart" uri="{C3380CC4-5D6E-409C-BE32-E72D297353CC}">
                <c16:uniqueId val="{00000007-7BDE-9246-BBBF-3376CD245A0A}"/>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&gt; 1 g/dL increase </c:v>
                </c:pt>
                <c:pt idx="1">
                  <c:v>&gt; 1 g/dL decrease </c:v>
                </c:pt>
              </c:strCache>
            </c:strRef>
          </c:cat>
          <c:val>
            <c:numRef>
              <c:f>Sheet1!$B$2:$B$3</c:f>
              <c:numCache>
                <c:formatCode>0</c:formatCode>
                <c:ptCount val="2"/>
                <c:pt idx="0">
                  <c:v>22</c:v>
                </c:pt>
                <c:pt idx="1">
                  <c:v>2</c:v>
                </c:pt>
              </c:numCache>
            </c:numRef>
          </c:val>
          <c:extLst>
            <c:ext xmlns:c16="http://schemas.microsoft.com/office/drawing/2014/chart" uri="{C3380CC4-5D6E-409C-BE32-E72D297353CC}">
              <c16:uniqueId val="{00000008-7BDE-9246-BBBF-3376CD245A0A}"/>
            </c:ext>
          </c:extLst>
        </c:ser>
        <c:ser>
          <c:idx val="1"/>
          <c:order val="1"/>
          <c:tx>
            <c:strRef>
              <c:f>Sheet1!$C$1</c:f>
              <c:strCache>
                <c:ptCount val="1"/>
                <c:pt idx="0">
                  <c:v>EFV + ZDV-3TC (maintain arm)</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9-7BDE-9246-BBBF-3376CD245A0A}"/>
              </c:ext>
            </c:extLst>
          </c:dPt>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&gt; 1 g/dL increase </c:v>
                </c:pt>
                <c:pt idx="1">
                  <c:v>&gt; 1 g/dL decrease </c:v>
                </c:pt>
              </c:strCache>
            </c:strRef>
          </c:cat>
          <c:val>
            <c:numRef>
              <c:f>Sheet1!$C$2:$C$3</c:f>
              <c:numCache>
                <c:formatCode>0</c:formatCode>
                <c:ptCount val="2"/>
                <c:pt idx="0">
                  <c:v>2</c:v>
                </c:pt>
                <c:pt idx="1">
                  <c:v>9</c:v>
                </c:pt>
              </c:numCache>
            </c:numRef>
          </c:val>
          <c:extLst>
            <c:ext xmlns:c16="http://schemas.microsoft.com/office/drawing/2014/chart" uri="{C3380CC4-5D6E-409C-BE32-E72D297353CC}">
              <c16:uniqueId val="{0000000A-7BDE-9246-BBBF-3376CD245A0A}"/>
            </c:ext>
          </c:extLst>
        </c:ser>
        <c:dLbls>
          <c:showLegendKey val="0"/>
          <c:showVal val="1"/>
          <c:showCatName val="0"/>
          <c:showSerName val="0"/>
          <c:showPercent val="0"/>
          <c:showBubbleSize val="0"/>
        </c:dLbls>
        <c:gapWidth val="110"/>
        <c:axId val="2030959960"/>
        <c:axId val="2030956024"/>
      </c:barChart>
      <c:catAx>
        <c:axId val="2030959960"/>
        <c:scaling>
          <c:orientation val="minMax"/>
        </c:scaling>
        <c:delete val="0"/>
        <c:axPos val="b"/>
        <c:title>
          <c:tx>
            <c:rich>
              <a:bodyPr/>
              <a:lstStyle/>
              <a:p>
                <a:pPr>
                  <a:defRPr sz="1400" b="0"/>
                </a:pPr>
                <a:r>
                  <a:rPr lang="en-US" sz="1400" b="0" dirty="0"/>
                  <a:t>Change in Absolute Hemoglobin</a:t>
                </a:r>
              </a:p>
            </c:rich>
          </c:tx>
          <c:layout>
            <c:manualLayout>
              <c:xMode val="edge"/>
              <c:yMode val="edge"/>
              <c:x val="0.40569359385632348"/>
              <c:y val="0.92027777777777775"/>
            </c:manualLayout>
          </c:layout>
          <c:overlay val="0"/>
        </c:title>
        <c:numFmt formatCode="General" sourceLinked="0"/>
        <c:majorTickMark val="out"/>
        <c:minorTickMark val="none"/>
        <c:tickLblPos val="nextTo"/>
        <c:spPr>
          <a:ln w="6350" cmpd="sng">
            <a:solidFill>
              <a:srgbClr val="000000"/>
            </a:solidFill>
          </a:ln>
        </c:spPr>
        <c:txPr>
          <a:bodyPr rot="0" vert="horz"/>
          <a:lstStyle/>
          <a:p>
            <a:pPr>
              <a:defRPr sz="1200"/>
            </a:pPr>
            <a:endParaRPr lang="en-US"/>
          </a:p>
        </c:txPr>
        <c:crossAx val="2030956024"/>
        <c:crosses val="autoZero"/>
        <c:auto val="1"/>
        <c:lblAlgn val="ctr"/>
        <c:lblOffset val="1"/>
        <c:tickLblSkip val="1"/>
        <c:tickMarkSkip val="1"/>
        <c:noMultiLvlLbl val="0"/>
      </c:catAx>
      <c:valAx>
        <c:axId val="2030956024"/>
        <c:scaling>
          <c:orientation val="minMax"/>
          <c:max val="40"/>
          <c:min val="0"/>
        </c:scaling>
        <c:delete val="0"/>
        <c:axPos val="l"/>
        <c:title>
          <c:tx>
            <c:rich>
              <a:bodyPr/>
              <a:lstStyle/>
              <a:p>
                <a:pPr>
                  <a:defRPr sz="1400" b="1">
                    <a:solidFill>
                      <a:schemeClr val="tx1"/>
                    </a:solidFill>
                  </a:defRPr>
                </a:pPr>
                <a:r>
                  <a:rPr lang="en-US" sz="1400" b="1" dirty="0">
                    <a:solidFill>
                      <a:schemeClr val="tx1"/>
                    </a:solidFill>
                  </a:rPr>
                  <a:t>Patients with Changes in Absolute </a:t>
                </a:r>
                <a:r>
                  <a:rPr lang="en-US" sz="1400" b="1" dirty="0" err="1">
                    <a:solidFill>
                      <a:schemeClr val="tx1"/>
                    </a:solidFill>
                  </a:rPr>
                  <a:t>HBG</a:t>
                </a:r>
                <a:r>
                  <a:rPr lang="en-US" sz="1400" b="1" dirty="0">
                    <a:solidFill>
                      <a:schemeClr val="tx1"/>
                    </a:solidFill>
                  </a:rPr>
                  <a:t>  (%)</a:t>
                </a:r>
              </a:p>
            </c:rich>
          </c:tx>
          <c:layout>
            <c:manualLayout>
              <c:xMode val="edge"/>
              <c:yMode val="edge"/>
              <c:x val="2.519928064547487E-3"/>
              <c:y val="0.1503371453568304"/>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30959960"/>
        <c:crosses val="autoZero"/>
        <c:crossBetween val="between"/>
        <c:majorUnit val="10"/>
        <c:min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7196680276076601"/>
          <c:y val="1.89683581219014E-2"/>
          <c:w val="0.69431381841158735"/>
          <c:h val="9.6177977752780905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69041994750701"/>
          <c:y val="0.112812017986181"/>
          <c:w val="0.82928149606299195"/>
          <c:h val="0.77067641903864104"/>
        </c:manualLayout>
      </c:layout>
      <c:barChart>
        <c:barDir val="col"/>
        <c:grouping val="clustered"/>
        <c:varyColors val="0"/>
        <c:ser>
          <c:idx val="0"/>
          <c:order val="0"/>
          <c:tx>
            <c:strRef>
              <c:f>Sheet1!$B$1</c:f>
              <c:strCache>
                <c:ptCount val="1"/>
                <c:pt idx="0">
                  <c:v>EFV + TDF-FTC (switch arm) </c:v>
                </c:pt>
              </c:strCache>
            </c:strRef>
          </c:tx>
          <c:spPr>
            <a:gradFill>
              <a:gsLst>
                <a:gs pos="0">
                  <a:srgbClr val="7A3E80"/>
                </a:gs>
                <a:gs pos="99000">
                  <a:srgbClr val="CD9ED7"/>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Limb Fat</c:v>
                </c:pt>
              </c:strCache>
            </c:strRef>
          </c:cat>
          <c:val>
            <c:numRef>
              <c:f>Sheet1!$B$2</c:f>
              <c:numCache>
                <c:formatCode>0</c:formatCode>
                <c:ptCount val="1"/>
                <c:pt idx="0">
                  <c:v>261</c:v>
                </c:pt>
              </c:numCache>
            </c:numRef>
          </c:val>
          <c:extLst>
            <c:ext xmlns:c16="http://schemas.microsoft.com/office/drawing/2014/chart" uri="{C3380CC4-5D6E-409C-BE32-E72D297353CC}">
              <c16:uniqueId val="{00000000-D8F9-9141-AA84-DC99B917BC2C}"/>
            </c:ext>
          </c:extLst>
        </c:ser>
        <c:ser>
          <c:idx val="1"/>
          <c:order val="1"/>
          <c:tx>
            <c:strRef>
              <c:f>Sheet1!$C$1</c:f>
              <c:strCache>
                <c:ptCount val="1"/>
                <c:pt idx="0">
                  <c:v>EFV + ZDV-3TC (maintain arm) </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Limb Fat</c:v>
                </c:pt>
              </c:strCache>
            </c:strRef>
          </c:cat>
          <c:val>
            <c:numRef>
              <c:f>Sheet1!$C$2</c:f>
              <c:numCache>
                <c:formatCode>0.00</c:formatCode>
                <c:ptCount val="1"/>
                <c:pt idx="0">
                  <c:v>-189</c:v>
                </c:pt>
              </c:numCache>
            </c:numRef>
          </c:val>
          <c:extLst>
            <c:ext xmlns:c16="http://schemas.microsoft.com/office/drawing/2014/chart" uri="{C3380CC4-5D6E-409C-BE32-E72D297353CC}">
              <c16:uniqueId val="{00000001-D8F9-9141-AA84-DC99B917BC2C}"/>
            </c:ext>
          </c:extLst>
        </c:ser>
        <c:dLbls>
          <c:showLegendKey val="0"/>
          <c:showVal val="1"/>
          <c:showCatName val="0"/>
          <c:showSerName val="0"/>
          <c:showPercent val="0"/>
          <c:showBubbleSize val="0"/>
        </c:dLbls>
        <c:gapWidth val="275"/>
        <c:overlap val="-100"/>
        <c:axId val="2030848056"/>
        <c:axId val="2030840664"/>
      </c:barChart>
      <c:catAx>
        <c:axId val="2030848056"/>
        <c:scaling>
          <c:orientation val="minMax"/>
        </c:scaling>
        <c:delete val="0"/>
        <c:axPos val="b"/>
        <c:numFmt formatCode="General" sourceLinked="1"/>
        <c:majorTickMark val="none"/>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30840664"/>
        <c:crosses val="autoZero"/>
        <c:auto val="1"/>
        <c:lblAlgn val="ctr"/>
        <c:lblOffset val="1"/>
        <c:tickLblSkip val="1"/>
        <c:tickMarkSkip val="1"/>
        <c:noMultiLvlLbl val="0"/>
      </c:catAx>
      <c:valAx>
        <c:axId val="2030840664"/>
        <c:scaling>
          <c:orientation val="minMax"/>
          <c:max val="400"/>
          <c:min val="-400"/>
        </c:scaling>
        <c:delete val="0"/>
        <c:axPos val="l"/>
        <c:title>
          <c:tx>
            <c:rich>
              <a:bodyPr/>
              <a:lstStyle/>
              <a:p>
                <a:pPr>
                  <a:defRPr sz="1400" b="1">
                    <a:solidFill>
                      <a:schemeClr val="tx1"/>
                    </a:solidFill>
                  </a:defRPr>
                </a:pPr>
                <a:r>
                  <a:rPr lang="en-US" sz="1400" b="1" dirty="0">
                    <a:solidFill>
                      <a:schemeClr val="tx1"/>
                    </a:solidFill>
                  </a:rPr>
                  <a:t>Mean Change in</a:t>
                </a:r>
                <a:r>
                  <a:rPr lang="en-US" sz="1400" b="1" baseline="0" dirty="0">
                    <a:solidFill>
                      <a:schemeClr val="tx1"/>
                    </a:solidFill>
                  </a:rPr>
                  <a:t> Limb Fat </a:t>
                </a:r>
                <a:r>
                  <a:rPr lang="en-US" sz="1400" b="1" dirty="0">
                    <a:solidFill>
                      <a:schemeClr val="tx1"/>
                    </a:solidFill>
                  </a:rPr>
                  <a:t>(g) </a:t>
                </a:r>
              </a:p>
            </c:rich>
          </c:tx>
          <c:layout>
            <c:manualLayout>
              <c:xMode val="edge"/>
              <c:yMode val="edge"/>
              <c:x val="6.0491396908719736E-3"/>
              <c:y val="0.12663332623962545"/>
            </c:manualLayout>
          </c:layout>
          <c:overlay val="0"/>
        </c:title>
        <c:numFmt formatCode="0" sourceLinked="0"/>
        <c:majorTickMark val="out"/>
        <c:minorTickMark val="none"/>
        <c:tickLblPos val="nextTo"/>
        <c:spPr>
          <a:ln w="6350" cmpd="sng">
            <a:solidFill>
              <a:srgbClr val="000000"/>
            </a:solidFill>
          </a:ln>
        </c:spPr>
        <c:txPr>
          <a:bodyPr rot="0" vert="horz"/>
          <a:lstStyle/>
          <a:p>
            <a:pPr>
              <a:defRPr sz="1200"/>
            </a:pPr>
            <a:endParaRPr lang="en-US"/>
          </a:p>
        </c:txPr>
        <c:crossAx val="2030848056"/>
        <c:crosses val="autoZero"/>
        <c:crossBetween val="between"/>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784724409448799"/>
          <c:y val="1.70068368823388E-2"/>
          <c:w val="0.83"/>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04040152875627"/>
          <c:w val="0.81928149606299205"/>
          <c:h val="0.73719965925312003"/>
        </c:manualLayout>
      </c:layout>
      <c:barChart>
        <c:barDir val="col"/>
        <c:grouping val="clustered"/>
        <c:varyColors val="0"/>
        <c:ser>
          <c:idx val="0"/>
          <c:order val="0"/>
          <c:tx>
            <c:strRef>
              <c:f>Sheet1!$B$1</c:f>
              <c:strCache>
                <c:ptCount val="1"/>
                <c:pt idx="0">
                  <c:v>EFV + TDF-FTC (switch arm) </c:v>
                </c:pt>
              </c:strCache>
            </c:strRef>
          </c:tx>
          <c:spPr>
            <a:gradFill>
              <a:gsLst>
                <a:gs pos="0">
                  <a:srgbClr val="7A3E80"/>
                </a:gs>
                <a:gs pos="99000">
                  <a:srgbClr val="CD9ED7"/>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 </c:v>
                </c:pt>
                <c:pt idx="2">
                  <c:v>LDL</c:v>
                </c:pt>
                <c:pt idx="3">
                  <c:v>Triglycerides</c:v>
                </c:pt>
              </c:strCache>
            </c:strRef>
          </c:cat>
          <c:val>
            <c:numRef>
              <c:f>Sheet1!$B$2:$B$5</c:f>
              <c:numCache>
                <c:formatCode>0.00</c:formatCode>
                <c:ptCount val="4"/>
                <c:pt idx="0">
                  <c:v>-0.39</c:v>
                </c:pt>
                <c:pt idx="1">
                  <c:v>-0.03</c:v>
                </c:pt>
                <c:pt idx="2">
                  <c:v>-0.1</c:v>
                </c:pt>
                <c:pt idx="3">
                  <c:v>-0.24</c:v>
                </c:pt>
              </c:numCache>
            </c:numRef>
          </c:val>
          <c:extLst>
            <c:ext xmlns:c16="http://schemas.microsoft.com/office/drawing/2014/chart" uri="{C3380CC4-5D6E-409C-BE32-E72D297353CC}">
              <c16:uniqueId val="{00000000-7761-B74E-AD7C-2AD2D18EE1B2}"/>
            </c:ext>
          </c:extLst>
        </c:ser>
        <c:ser>
          <c:idx val="1"/>
          <c:order val="1"/>
          <c:tx>
            <c:strRef>
              <c:f>Sheet1!$C$1</c:f>
              <c:strCache>
                <c:ptCount val="1"/>
                <c:pt idx="0">
                  <c:v>EFV + ZDV-3TC (maintain arm) </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 </c:v>
                </c:pt>
                <c:pt idx="2">
                  <c:v>LDL</c:v>
                </c:pt>
                <c:pt idx="3">
                  <c:v>Triglycerides</c:v>
                </c:pt>
              </c:strCache>
            </c:strRef>
          </c:cat>
          <c:val>
            <c:numRef>
              <c:f>Sheet1!$C$2:$C$5</c:f>
              <c:numCache>
                <c:formatCode>0.00</c:formatCode>
                <c:ptCount val="4"/>
                <c:pt idx="0">
                  <c:v>-0.06</c:v>
                </c:pt>
                <c:pt idx="1">
                  <c:v>-0.02</c:v>
                </c:pt>
                <c:pt idx="2">
                  <c:v>-0.09</c:v>
                </c:pt>
                <c:pt idx="3">
                  <c:v>0.05</c:v>
                </c:pt>
              </c:numCache>
            </c:numRef>
          </c:val>
          <c:extLst>
            <c:ext xmlns:c16="http://schemas.microsoft.com/office/drawing/2014/chart" uri="{C3380CC4-5D6E-409C-BE32-E72D297353CC}">
              <c16:uniqueId val="{00000001-7761-B74E-AD7C-2AD2D18EE1B2}"/>
            </c:ext>
          </c:extLst>
        </c:ser>
        <c:dLbls>
          <c:showLegendKey val="0"/>
          <c:showVal val="1"/>
          <c:showCatName val="0"/>
          <c:showSerName val="0"/>
          <c:showPercent val="0"/>
          <c:showBubbleSize val="0"/>
        </c:dLbls>
        <c:gapWidth val="125"/>
        <c:axId val="2030764184"/>
        <c:axId val="2030756888"/>
      </c:barChart>
      <c:catAx>
        <c:axId val="203076418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30756888"/>
        <c:crosses val="autoZero"/>
        <c:auto val="1"/>
        <c:lblAlgn val="ctr"/>
        <c:lblOffset val="1"/>
        <c:tickLblSkip val="1"/>
        <c:tickMarkSkip val="1"/>
        <c:noMultiLvlLbl val="0"/>
      </c:catAx>
      <c:valAx>
        <c:axId val="2030756888"/>
        <c:scaling>
          <c:orientation val="minMax"/>
          <c:max val="0.4"/>
          <c:min val="-0.6"/>
        </c:scaling>
        <c:delete val="0"/>
        <c:axPos val="l"/>
        <c:title>
          <c:tx>
            <c:rich>
              <a:bodyPr/>
              <a:lstStyle/>
              <a:p>
                <a:pPr>
                  <a:defRPr sz="1400" b="1"/>
                </a:pPr>
                <a:r>
                  <a:rPr lang="en-US" sz="1400" b="1"/>
                  <a:t>Change in Median Value (mmol/L)</a:t>
                </a:r>
              </a:p>
            </c:rich>
          </c:tx>
          <c:layout>
            <c:manualLayout>
              <c:xMode val="edge"/>
              <c:yMode val="edge"/>
              <c:x val="1.2715806357538641E-2"/>
              <c:y val="0.12831837743255067"/>
            </c:manualLayout>
          </c:layout>
          <c:overlay val="0"/>
        </c:title>
        <c:numFmt formatCode="0.0" sourceLinked="0"/>
        <c:majorTickMark val="out"/>
        <c:minorTickMark val="none"/>
        <c:tickLblPos val="nextTo"/>
        <c:spPr>
          <a:ln w="6350" cmpd="sng">
            <a:solidFill>
              <a:srgbClr val="000000"/>
            </a:solidFill>
          </a:ln>
        </c:spPr>
        <c:txPr>
          <a:bodyPr rot="0" vert="horz"/>
          <a:lstStyle/>
          <a:p>
            <a:pPr>
              <a:defRPr sz="1200" b="0"/>
            </a:pPr>
            <a:endParaRPr lang="en-US"/>
          </a:p>
        </c:txPr>
        <c:crossAx val="2030764184"/>
        <c:crosses val="autoZero"/>
        <c:crossBetween val="between"/>
        <c:majorUnit val="0.2"/>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55849454033786"/>
          <c:y val="0"/>
          <c:w val="0.82199772645184699"/>
          <c:h val="9.4780816871575205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30545571816499"/>
          <c:y val="0.112812017986181"/>
          <c:w val="0.82391469095645897"/>
          <c:h val="0.64463520067152402"/>
        </c:manualLayout>
      </c:layout>
      <c:barChart>
        <c:barDir val="col"/>
        <c:grouping val="clustered"/>
        <c:varyColors val="0"/>
        <c:ser>
          <c:idx val="0"/>
          <c:order val="0"/>
          <c:tx>
            <c:strRef>
              <c:f>Sheet1!$B$1</c:f>
              <c:strCache>
                <c:ptCount val="1"/>
                <c:pt idx="0">
                  <c:v>EFV + TDF-FTC (switch arm)</c:v>
                </c:pt>
              </c:strCache>
            </c:strRef>
          </c:tx>
          <c:spPr>
            <a:gradFill>
              <a:gsLst>
                <a:gs pos="0">
                  <a:srgbClr val="7A3E80"/>
                </a:gs>
                <a:gs pos="99000">
                  <a:srgbClr val="CD9ED7"/>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&lt; 5.2 mmol/L_x000d_(desirable)</c:v>
                </c:pt>
                <c:pt idx="1">
                  <c:v>5.2-6.3 mmol/L_x000d_(borderline)</c:v>
                </c:pt>
                <c:pt idx="2">
                  <c:v>≥6.3 mmol/L_x000d_(high)</c:v>
                </c:pt>
              </c:strCache>
            </c:strRef>
          </c:cat>
          <c:val>
            <c:numRef>
              <c:f>Sheet1!$B$2:$B$4</c:f>
              <c:numCache>
                <c:formatCode>0.00</c:formatCode>
                <c:ptCount val="3"/>
                <c:pt idx="0">
                  <c:v>-0.3</c:v>
                </c:pt>
                <c:pt idx="1">
                  <c:v>-0.35</c:v>
                </c:pt>
                <c:pt idx="2">
                  <c:v>-1.04</c:v>
                </c:pt>
              </c:numCache>
            </c:numRef>
          </c:val>
          <c:extLst>
            <c:ext xmlns:c16="http://schemas.microsoft.com/office/drawing/2014/chart" uri="{C3380CC4-5D6E-409C-BE32-E72D297353CC}">
              <c16:uniqueId val="{00000000-90FD-D544-AD47-FAE358C0A51E}"/>
            </c:ext>
          </c:extLst>
        </c:ser>
        <c:ser>
          <c:idx val="1"/>
          <c:order val="1"/>
          <c:tx>
            <c:strRef>
              <c:f>Sheet1!$C$1</c:f>
              <c:strCache>
                <c:ptCount val="1"/>
                <c:pt idx="0">
                  <c:v>EFV + ZDV-3TC (maintain arm) </c:v>
                </c:pt>
              </c:strCache>
            </c:strRef>
          </c:tx>
          <c:spPr>
            <a:gradFill>
              <a:gsLst>
                <a:gs pos="0">
                  <a:srgbClr val="5C6F7F"/>
                </a:gs>
                <a:gs pos="99000">
                  <a:srgbClr val="95B5D0"/>
                </a:gs>
              </a:gsLst>
            </a:gradFill>
            <a:ln w="12700">
              <a:noFill/>
            </a:ln>
            <a:effectLst/>
            <a:scene3d>
              <a:camera prst="orthographicFront"/>
              <a:lightRig rig="threePt" dir="t"/>
            </a:scene3d>
            <a:sp3d>
              <a:bevelT w="38100" h="38100"/>
            </a:sp3d>
          </c:spPr>
          <c:invertIfNegative val="0"/>
          <c:dPt>
            <c:idx val="2"/>
            <c:invertIfNegative val="0"/>
            <c:bubble3D val="0"/>
            <c:spPr>
              <a:gradFill>
                <a:gsLst>
                  <a:gs pos="0">
                    <a:srgbClr val="5C6F7F"/>
                  </a:gs>
                  <a:gs pos="99000">
                    <a:srgbClr val="95B5D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E690-D34B-B4CA-93A0F050659B}"/>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&lt; 5.2 mmol/L_x000d_(desirable)</c:v>
                </c:pt>
                <c:pt idx="1">
                  <c:v>5.2-6.3 mmol/L_x000d_(borderline)</c:v>
                </c:pt>
                <c:pt idx="2">
                  <c:v>≥6.3 mmol/L_x000d_(high)</c:v>
                </c:pt>
              </c:strCache>
            </c:strRef>
          </c:cat>
          <c:val>
            <c:numRef>
              <c:f>Sheet1!$C$2:$C$4</c:f>
              <c:numCache>
                <c:formatCode>0.00</c:formatCode>
                <c:ptCount val="3"/>
                <c:pt idx="0">
                  <c:v>0.04</c:v>
                </c:pt>
                <c:pt idx="1">
                  <c:v>-0.11</c:v>
                </c:pt>
                <c:pt idx="2">
                  <c:v>-0.44</c:v>
                </c:pt>
              </c:numCache>
            </c:numRef>
          </c:val>
          <c:extLst>
            <c:ext xmlns:c16="http://schemas.microsoft.com/office/drawing/2014/chart" uri="{C3380CC4-5D6E-409C-BE32-E72D297353CC}">
              <c16:uniqueId val="{00000001-90FD-D544-AD47-FAE358C0A51E}"/>
            </c:ext>
          </c:extLst>
        </c:ser>
        <c:dLbls>
          <c:showLegendKey val="0"/>
          <c:showVal val="1"/>
          <c:showCatName val="0"/>
          <c:showSerName val="0"/>
          <c:showPercent val="0"/>
          <c:showBubbleSize val="0"/>
        </c:dLbls>
        <c:gapWidth val="125"/>
        <c:axId val="2030662712"/>
        <c:axId val="2030635560"/>
      </c:barChart>
      <c:catAx>
        <c:axId val="2030662712"/>
        <c:scaling>
          <c:orientation val="minMax"/>
        </c:scaling>
        <c:delete val="0"/>
        <c:axPos val="b"/>
        <c:title>
          <c:tx>
            <c:rich>
              <a:bodyPr/>
              <a:lstStyle/>
              <a:p>
                <a:pPr>
                  <a:defRPr sz="1400" b="1"/>
                </a:pPr>
                <a:r>
                  <a:rPr lang="en-US" sz="1400" b="1"/>
                  <a:t>Baseline Cholesterol Category (NCEP)  </a:t>
                </a:r>
              </a:p>
            </c:rich>
          </c:tx>
          <c:layout>
            <c:manualLayout>
              <c:xMode val="edge"/>
              <c:yMode val="edge"/>
              <c:x val="0.31444833284728296"/>
              <c:y val="0.91507936507936505"/>
            </c:manualLayout>
          </c:layout>
          <c:overlay val="0"/>
        </c:title>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30635560"/>
        <c:crosses val="autoZero"/>
        <c:auto val="1"/>
        <c:lblAlgn val="ctr"/>
        <c:lblOffset val="1"/>
        <c:tickLblSkip val="1"/>
        <c:tickMarkSkip val="1"/>
        <c:noMultiLvlLbl val="0"/>
      </c:catAx>
      <c:valAx>
        <c:axId val="2030635560"/>
        <c:scaling>
          <c:orientation val="minMax"/>
          <c:max val="0.5"/>
          <c:min val="-1.5"/>
        </c:scaling>
        <c:delete val="0"/>
        <c:axPos val="l"/>
        <c:title>
          <c:tx>
            <c:rich>
              <a:bodyPr/>
              <a:lstStyle/>
              <a:p>
                <a:pPr>
                  <a:defRPr sz="1400" b="1">
                    <a:solidFill>
                      <a:schemeClr val="tx1"/>
                    </a:solidFill>
                  </a:defRPr>
                </a:pPr>
                <a:r>
                  <a:rPr lang="en-US" sz="1400" b="1" dirty="0">
                    <a:solidFill>
                      <a:schemeClr val="tx1"/>
                    </a:solidFill>
                  </a:rPr>
                  <a:t>Median Change in Plasma Lipids (mmol/L)</a:t>
                </a:r>
              </a:p>
            </c:rich>
          </c:tx>
          <c:layout>
            <c:manualLayout>
              <c:xMode val="edge"/>
              <c:yMode val="edge"/>
              <c:x val="3.4612860892388447E-3"/>
              <c:y val="8.6587301587301588E-2"/>
            </c:manualLayout>
          </c:layout>
          <c:overlay val="0"/>
        </c:title>
        <c:numFmt formatCode="0.0" sourceLinked="0"/>
        <c:majorTickMark val="out"/>
        <c:minorTickMark val="none"/>
        <c:tickLblPos val="nextTo"/>
        <c:spPr>
          <a:ln w="6350" cmpd="sng">
            <a:solidFill>
              <a:srgbClr val="000000"/>
            </a:solidFill>
          </a:ln>
        </c:spPr>
        <c:txPr>
          <a:bodyPr rot="0" vert="horz"/>
          <a:lstStyle/>
          <a:p>
            <a:pPr>
              <a:defRPr sz="1200"/>
            </a:pPr>
            <a:endParaRPr lang="en-US"/>
          </a:p>
        </c:txPr>
        <c:crossAx val="2030662712"/>
        <c:crosses val="autoZero"/>
        <c:crossBetween val="between"/>
        <c:majorUnit val="0.5"/>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067609663252097"/>
          <c:y val="1.70068368823388E-2"/>
          <c:w val="0.81717124668246865"/>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2037980546501"/>
          <c:y val="0.12805583449383101"/>
          <c:w val="0.83245136637332096"/>
          <c:h val="0.76393587761850201"/>
        </c:manualLayout>
      </c:layout>
      <c:barChart>
        <c:barDir val="col"/>
        <c:grouping val="clustered"/>
        <c:varyColors val="0"/>
        <c:ser>
          <c:idx val="0"/>
          <c:order val="0"/>
          <c:tx>
            <c:strRef>
              <c:f>Sheet1!$B$1</c:f>
              <c:strCache>
                <c:ptCount val="1"/>
                <c:pt idx="0">
                  <c:v>EFV + ABC-3TC </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0BB9-BF40-A96E-B771A534454F}"/>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Lumbar Spine </c:v>
                </c:pt>
              </c:strCache>
            </c:strRef>
          </c:cat>
          <c:val>
            <c:numRef>
              <c:f>Sheet1!$B$2:$B$3</c:f>
              <c:numCache>
                <c:formatCode>0.00</c:formatCode>
                <c:ptCount val="2"/>
                <c:pt idx="0">
                  <c:v>-1.9</c:v>
                </c:pt>
                <c:pt idx="1">
                  <c:v>-1.6</c:v>
                </c:pt>
              </c:numCache>
            </c:numRef>
          </c:val>
          <c:extLst>
            <c:ext xmlns:c16="http://schemas.microsoft.com/office/drawing/2014/chart" uri="{C3380CC4-5D6E-409C-BE32-E72D297353CC}">
              <c16:uniqueId val="{00000002-0BB9-BF40-A96E-B771A534454F}"/>
            </c:ext>
          </c:extLst>
        </c:ser>
        <c:ser>
          <c:idx val="1"/>
          <c:order val="1"/>
          <c:tx>
            <c:strRef>
              <c:f>Sheet1!$C$1</c:f>
              <c:strCache>
                <c:ptCount val="1"/>
                <c:pt idx="0">
                  <c:v>EFV + TDF-FTC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Lumbar Spine </c:v>
                </c:pt>
              </c:strCache>
            </c:strRef>
          </c:cat>
          <c:val>
            <c:numRef>
              <c:f>Sheet1!$C$2:$C$3</c:f>
              <c:numCache>
                <c:formatCode>0.00</c:formatCode>
                <c:ptCount val="2"/>
                <c:pt idx="0" formatCode="General">
                  <c:v>-3.6</c:v>
                </c:pt>
                <c:pt idx="1">
                  <c:v>-2.4</c:v>
                </c:pt>
              </c:numCache>
            </c:numRef>
          </c:val>
          <c:extLst>
            <c:ext xmlns:c16="http://schemas.microsoft.com/office/drawing/2014/chart" uri="{C3380CC4-5D6E-409C-BE32-E72D297353CC}">
              <c16:uniqueId val="{00000003-0BB9-BF40-A96E-B771A534454F}"/>
            </c:ext>
          </c:extLst>
        </c:ser>
        <c:dLbls>
          <c:showLegendKey val="0"/>
          <c:showVal val="1"/>
          <c:showCatName val="0"/>
          <c:showSerName val="0"/>
          <c:showPercent val="0"/>
          <c:showBubbleSize val="0"/>
        </c:dLbls>
        <c:gapWidth val="175"/>
        <c:axId val="1795215480"/>
        <c:axId val="1795196600"/>
      </c:barChart>
      <c:catAx>
        <c:axId val="179521548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1795196600"/>
        <c:crosses val="autoZero"/>
        <c:auto val="1"/>
        <c:lblAlgn val="ctr"/>
        <c:lblOffset val="1"/>
        <c:tickLblSkip val="1"/>
        <c:tickMarkSkip val="1"/>
        <c:noMultiLvlLbl val="0"/>
      </c:catAx>
      <c:valAx>
        <c:axId val="1795196600"/>
        <c:scaling>
          <c:orientation val="minMax"/>
          <c:max val="0"/>
          <c:min val="-5"/>
        </c:scaling>
        <c:delete val="0"/>
        <c:axPos val="l"/>
        <c:title>
          <c:tx>
            <c:rich>
              <a:bodyPr/>
              <a:lstStyle/>
              <a:p>
                <a:pPr>
                  <a:defRPr b="1"/>
                </a:pPr>
                <a:r>
                  <a:rPr lang="en-US" b="1"/>
                  <a:t>Change in BMD (%)</a:t>
                </a:r>
              </a:p>
            </c:rich>
          </c:tx>
          <c:layout>
            <c:manualLayout>
              <c:xMode val="edge"/>
              <c:yMode val="edge"/>
              <c:x val="2.2414455137552251E-2"/>
              <c:y val="0.2030028798483523"/>
            </c:manualLayout>
          </c:layout>
          <c:overlay val="0"/>
        </c:title>
        <c:numFmt formatCode="0" sourceLinked="0"/>
        <c:majorTickMark val="out"/>
        <c:minorTickMark val="none"/>
        <c:tickLblPos val="nextTo"/>
        <c:spPr>
          <a:ln w="6350" cmpd="sng">
            <a:solidFill>
              <a:srgbClr val="000000"/>
            </a:solidFill>
          </a:ln>
        </c:spPr>
        <c:txPr>
          <a:bodyPr/>
          <a:lstStyle/>
          <a:p>
            <a:pPr>
              <a:defRPr sz="1400"/>
            </a:pPr>
            <a:endParaRPr lang="en-US"/>
          </a:p>
        </c:txPr>
        <c:crossAx val="1795215480"/>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022464103751698"/>
          <c:y val="0"/>
          <c:w val="0.57720588235294101"/>
          <c:h val="0.11077355778775499"/>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33542395990401"/>
          <c:y val="0.112812017986181"/>
          <c:w val="0.83163658411658903"/>
          <c:h val="0.70264907150928502"/>
        </c:manualLayout>
      </c:layout>
      <c:barChart>
        <c:barDir val="col"/>
        <c:grouping val="clustered"/>
        <c:varyColors val="0"/>
        <c:ser>
          <c:idx val="0"/>
          <c:order val="0"/>
          <c:tx>
            <c:strRef>
              <c:f>Sheet1!$B$1</c:f>
              <c:strCache>
                <c:ptCount val="1"/>
                <c:pt idx="0">
                  <c:v>EFV + TDF-FTC (switch arm) </c:v>
                </c:pt>
              </c:strCache>
            </c:strRef>
          </c:tx>
          <c:spPr>
            <a:gradFill>
              <a:gsLst>
                <a:gs pos="0">
                  <a:srgbClr val="7A3E80"/>
                </a:gs>
                <a:gs pos="99000">
                  <a:srgbClr val="CD9ED7"/>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 </c:v>
                </c:pt>
                <c:pt idx="2">
                  <c:v>LDL</c:v>
                </c:pt>
                <c:pt idx="3">
                  <c:v>Triglycerides</c:v>
                </c:pt>
              </c:strCache>
            </c:strRef>
          </c:cat>
          <c:val>
            <c:numRef>
              <c:f>Sheet1!$B$2:$B$5</c:f>
              <c:numCache>
                <c:formatCode>0.00</c:formatCode>
                <c:ptCount val="4"/>
                <c:pt idx="0">
                  <c:v>-0.22</c:v>
                </c:pt>
                <c:pt idx="1">
                  <c:v>0.04</c:v>
                </c:pt>
                <c:pt idx="2">
                  <c:v>-0.08</c:v>
                </c:pt>
                <c:pt idx="3">
                  <c:v>-0.17</c:v>
                </c:pt>
              </c:numCache>
            </c:numRef>
          </c:val>
          <c:extLst>
            <c:ext xmlns:c16="http://schemas.microsoft.com/office/drawing/2014/chart" uri="{C3380CC4-5D6E-409C-BE32-E72D297353CC}">
              <c16:uniqueId val="{00000000-3786-4D43-B90D-9853FAACFC2B}"/>
            </c:ext>
          </c:extLst>
        </c:ser>
        <c:ser>
          <c:idx val="1"/>
          <c:order val="1"/>
          <c:tx>
            <c:strRef>
              <c:f>Sheet1!$C$1</c:f>
              <c:strCache>
                <c:ptCount val="1"/>
                <c:pt idx="0">
                  <c:v>EFV + ZDV-3TC (maintain arm)  </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HDL </c:v>
                </c:pt>
                <c:pt idx="2">
                  <c:v>LDL</c:v>
                </c:pt>
                <c:pt idx="3">
                  <c:v>Triglycerides</c:v>
                </c:pt>
              </c:strCache>
            </c:strRef>
          </c:cat>
          <c:val>
            <c:numRef>
              <c:f>Sheet1!$C$2:$C$5</c:f>
              <c:numCache>
                <c:formatCode>0.00</c:formatCode>
                <c:ptCount val="4"/>
                <c:pt idx="0">
                  <c:v>-0.06</c:v>
                </c:pt>
                <c:pt idx="1">
                  <c:v>0.01</c:v>
                </c:pt>
                <c:pt idx="2">
                  <c:v>-0.14000000000000001</c:v>
                </c:pt>
                <c:pt idx="3">
                  <c:v>0.04</c:v>
                </c:pt>
              </c:numCache>
            </c:numRef>
          </c:val>
          <c:extLst>
            <c:ext xmlns:c16="http://schemas.microsoft.com/office/drawing/2014/chart" uri="{C3380CC4-5D6E-409C-BE32-E72D297353CC}">
              <c16:uniqueId val="{00000001-3786-4D43-B90D-9853FAACFC2B}"/>
            </c:ext>
          </c:extLst>
        </c:ser>
        <c:dLbls>
          <c:showLegendKey val="0"/>
          <c:showVal val="1"/>
          <c:showCatName val="0"/>
          <c:showSerName val="0"/>
          <c:showPercent val="0"/>
          <c:showBubbleSize val="0"/>
        </c:dLbls>
        <c:gapWidth val="125"/>
        <c:axId val="-2032319480"/>
        <c:axId val="-2037867336"/>
      </c:barChart>
      <c:catAx>
        <c:axId val="-203231948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37867336"/>
        <c:crosses val="autoZero"/>
        <c:auto val="1"/>
        <c:lblAlgn val="ctr"/>
        <c:lblOffset val="1"/>
        <c:tickLblSkip val="1"/>
        <c:tickMarkSkip val="1"/>
        <c:noMultiLvlLbl val="0"/>
      </c:catAx>
      <c:valAx>
        <c:axId val="-2037867336"/>
        <c:scaling>
          <c:orientation val="minMax"/>
          <c:max val="0.5"/>
          <c:min val="-0.5"/>
        </c:scaling>
        <c:delete val="0"/>
        <c:axPos val="l"/>
        <c:title>
          <c:tx>
            <c:rich>
              <a:bodyPr/>
              <a:lstStyle/>
              <a:p>
                <a:pPr>
                  <a:defRPr sz="1400" b="1">
                    <a:solidFill>
                      <a:schemeClr val="tx1"/>
                    </a:solidFill>
                  </a:defRPr>
                </a:pPr>
                <a:r>
                  <a:rPr lang="en-US" sz="1400" b="1" dirty="0">
                    <a:solidFill>
                      <a:schemeClr val="tx1"/>
                    </a:solidFill>
                  </a:rPr>
                  <a:t>Median Change in Plasma Lipids (mmol/L)</a:t>
                </a:r>
              </a:p>
            </c:rich>
          </c:tx>
          <c:layout>
            <c:manualLayout>
              <c:xMode val="edge"/>
              <c:yMode val="edge"/>
              <c:x val="3.5967726256440168E-4"/>
              <c:y val="0.12281809368423539"/>
            </c:manualLayout>
          </c:layout>
          <c:overlay val="0"/>
        </c:title>
        <c:numFmt formatCode="0.0" sourceLinked="0"/>
        <c:majorTickMark val="out"/>
        <c:minorTickMark val="none"/>
        <c:tickLblPos val="nextTo"/>
        <c:spPr>
          <a:ln w="6350" cmpd="sng">
            <a:solidFill>
              <a:srgbClr val="000000"/>
            </a:solidFill>
          </a:ln>
        </c:spPr>
        <c:txPr>
          <a:bodyPr rot="0" vert="horz"/>
          <a:lstStyle/>
          <a:p>
            <a:pPr>
              <a:defRPr sz="1200"/>
            </a:pPr>
            <a:endParaRPr lang="en-US"/>
          </a:p>
        </c:txPr>
        <c:crossAx val="-2032319480"/>
        <c:crosses val="autoZero"/>
        <c:crossBetween val="between"/>
        <c:majorUnit val="0.2"/>
        <c:minorUnit val="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866781169573747"/>
          <c:y val="1.70068368823388E-2"/>
          <c:w val="0.83917947528094317"/>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1878797989234401"/>
          <c:w val="0.82601761556664899"/>
          <c:h val="0.70900126708299405"/>
        </c:manualLayout>
      </c:layout>
      <c:barChart>
        <c:barDir val="col"/>
        <c:grouping val="clustered"/>
        <c:varyColors val="0"/>
        <c:ser>
          <c:idx val="0"/>
          <c:order val="0"/>
          <c:tx>
            <c:strRef>
              <c:f>Sheet1!$B$1</c:f>
              <c:strCache>
                <c:ptCount val="1"/>
                <c:pt idx="0">
                  <c:v>EFV-TDF-FTC (switch arm)</c:v>
                </c:pt>
              </c:strCache>
            </c:strRef>
          </c:tx>
          <c:spPr>
            <a:gradFill>
              <a:gsLst>
                <a:gs pos="0">
                  <a:srgbClr val="7A3E80"/>
                </a:gs>
                <a:gs pos="99000">
                  <a:srgbClr val="CD9ED7"/>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&lt; 50 copies/mL</c:v>
                </c:pt>
                <c:pt idx="1">
                  <c:v>&lt; 200 copies/mL</c:v>
                </c:pt>
              </c:strCache>
            </c:strRef>
          </c:cat>
          <c:val>
            <c:numRef>
              <c:f>Sheet1!$B$2:$B$3</c:f>
              <c:numCache>
                <c:formatCode>0</c:formatCode>
                <c:ptCount val="2"/>
                <c:pt idx="0">
                  <c:v>87</c:v>
                </c:pt>
                <c:pt idx="1">
                  <c:v>89</c:v>
                </c:pt>
              </c:numCache>
            </c:numRef>
          </c:val>
          <c:extLst>
            <c:ext xmlns:c16="http://schemas.microsoft.com/office/drawing/2014/chart" uri="{C3380CC4-5D6E-409C-BE32-E72D297353CC}">
              <c16:uniqueId val="{00000000-9A17-EE46-B2BD-87A709C24EAC}"/>
            </c:ext>
          </c:extLst>
        </c:ser>
        <c:ser>
          <c:idx val="1"/>
          <c:order val="1"/>
          <c:tx>
            <c:strRef>
              <c:f>Sheet1!$C$1</c:f>
              <c:strCache>
                <c:ptCount val="1"/>
                <c:pt idx="0">
                  <c:v>Baseline ART (maintain arm) </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9A17-EE46-B2BD-87A709C24EAC}"/>
              </c:ext>
            </c:extLst>
          </c:dPt>
          <c:dLbls>
            <c:spPr>
              <a:solidFill>
                <a:sysClr val="window" lastClr="FFFFFF">
                  <a:alpha val="50000"/>
                </a:sysClr>
              </a:solidFill>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&lt; 50 copies/mL</c:v>
                </c:pt>
                <c:pt idx="1">
                  <c:v>&lt; 200 copies/mL</c:v>
                </c:pt>
              </c:strCache>
            </c:strRef>
          </c:cat>
          <c:val>
            <c:numRef>
              <c:f>Sheet1!$C$2:$C$3</c:f>
              <c:numCache>
                <c:formatCode>0</c:formatCode>
                <c:ptCount val="2"/>
                <c:pt idx="0">
                  <c:v>85</c:v>
                </c:pt>
                <c:pt idx="1">
                  <c:v>88</c:v>
                </c:pt>
              </c:numCache>
            </c:numRef>
          </c:val>
          <c:extLst>
            <c:ext xmlns:c16="http://schemas.microsoft.com/office/drawing/2014/chart" uri="{C3380CC4-5D6E-409C-BE32-E72D297353CC}">
              <c16:uniqueId val="{00000002-9A17-EE46-B2BD-87A709C24EAC}"/>
            </c:ext>
          </c:extLst>
        </c:ser>
        <c:dLbls>
          <c:showLegendKey val="0"/>
          <c:showVal val="1"/>
          <c:showCatName val="0"/>
          <c:showSerName val="0"/>
          <c:showPercent val="0"/>
          <c:showBubbleSize val="0"/>
        </c:dLbls>
        <c:gapWidth val="165"/>
        <c:axId val="-2097582728"/>
        <c:axId val="-2098161624"/>
      </c:barChart>
      <c:catAx>
        <c:axId val="-2097582728"/>
        <c:scaling>
          <c:orientation val="minMax"/>
        </c:scaling>
        <c:delete val="0"/>
        <c:axPos val="b"/>
        <c:title>
          <c:tx>
            <c:rich>
              <a:bodyPr/>
              <a:lstStyle/>
              <a:p>
                <a:pPr>
                  <a:defRPr sz="1400" b="1"/>
                </a:pPr>
                <a:r>
                  <a:rPr lang="en-US" sz="1400" b="1"/>
                  <a:t>HIV RNA Level</a:t>
                </a:r>
              </a:p>
            </c:rich>
          </c:tx>
          <c:overlay val="0"/>
        </c:title>
        <c:numFmt formatCode="General" sourceLinked="0"/>
        <c:majorTickMark val="out"/>
        <c:minorTickMark val="none"/>
        <c:tickLblPos val="nextTo"/>
        <c:spPr>
          <a:ln w="6350" cmpd="sng">
            <a:solidFill>
              <a:srgbClr val="000000"/>
            </a:solidFill>
          </a:ln>
        </c:spPr>
        <c:txPr>
          <a:bodyPr/>
          <a:lstStyle/>
          <a:p>
            <a:pPr>
              <a:defRPr sz="1200"/>
            </a:pPr>
            <a:endParaRPr lang="en-US"/>
          </a:p>
        </c:txPr>
        <c:crossAx val="-2098161624"/>
        <c:crosses val="autoZero"/>
        <c:auto val="1"/>
        <c:lblAlgn val="ctr"/>
        <c:lblOffset val="1"/>
        <c:tickLblSkip val="1"/>
        <c:tickMarkSkip val="1"/>
        <c:noMultiLvlLbl val="0"/>
      </c:catAx>
      <c:valAx>
        <c:axId val="-2098161624"/>
        <c:scaling>
          <c:orientation val="minMax"/>
          <c:max val="100"/>
          <c:min val="0"/>
        </c:scaling>
        <c:delete val="0"/>
        <c:axPos val="l"/>
        <c:title>
          <c:tx>
            <c:rich>
              <a:bodyPr/>
              <a:lstStyle/>
              <a:p>
                <a:pPr>
                  <a:defRPr sz="1400" b="1"/>
                </a:pPr>
                <a:r>
                  <a:rPr lang="en-US" sz="1400" b="1"/>
                  <a:t>Virologic Response (%)</a:t>
                </a:r>
              </a:p>
            </c:rich>
          </c:tx>
          <c:layout>
            <c:manualLayout>
              <c:xMode val="edge"/>
              <c:yMode val="edge"/>
              <c:x val="1.9696947603771751E-2"/>
              <c:y val="0.1416822897137857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975827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5330004772130801"/>
          <c:y val="9.2682355497793693E-3"/>
          <c:w val="0.81756764495347201"/>
          <c:h val="9.882354933345749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1878797989234401"/>
          <c:w val="0.82601761556664899"/>
          <c:h val="0.74694203478802401"/>
        </c:manualLayout>
      </c:layout>
      <c:barChart>
        <c:barDir val="col"/>
        <c:grouping val="clustered"/>
        <c:varyColors val="0"/>
        <c:ser>
          <c:idx val="0"/>
          <c:order val="0"/>
          <c:tx>
            <c:strRef>
              <c:f>Sheet1!$B$1</c:f>
              <c:strCache>
                <c:ptCount val="1"/>
                <c:pt idx="0">
                  <c:v>EFV-TDF-FTC (switch arm)</c:v>
                </c:pt>
              </c:strCache>
            </c:strRef>
          </c:tx>
          <c:spPr>
            <a:gradFill>
              <a:gsLst>
                <a:gs pos="0">
                  <a:srgbClr val="7A3E80"/>
                </a:gs>
                <a:gs pos="99000">
                  <a:srgbClr val="CD9ED7"/>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45EC-864A-8C97-1F4AE6031D53}"/>
              </c:ext>
            </c:extLst>
          </c:dPt>
          <c:dPt>
            <c:idx val="1"/>
            <c:invertIfNegative val="0"/>
            <c:bubble3D val="0"/>
            <c:extLst>
              <c:ext xmlns:c16="http://schemas.microsoft.com/office/drawing/2014/chart" uri="{C3380CC4-5D6E-409C-BE32-E72D297353CC}">
                <c16:uniqueId val="{00000003-45EC-864A-8C97-1F4AE6031D53}"/>
              </c:ext>
            </c:extLst>
          </c:dPt>
          <c:dPt>
            <c:idx val="2"/>
            <c:invertIfNegative val="0"/>
            <c:bubble3D val="0"/>
            <c:extLst>
              <c:ext xmlns:c16="http://schemas.microsoft.com/office/drawing/2014/chart" uri="{C3380CC4-5D6E-409C-BE32-E72D297353CC}">
                <c16:uniqueId val="{00000005-45EC-864A-8C97-1F4AE6031D53}"/>
              </c:ext>
            </c:extLst>
          </c:dPt>
          <c:dPt>
            <c:idx val="3"/>
            <c:invertIfNegative val="0"/>
            <c:bubble3D val="0"/>
            <c:extLst>
              <c:ext xmlns:c16="http://schemas.microsoft.com/office/drawing/2014/chart" uri="{C3380CC4-5D6E-409C-BE32-E72D297353CC}">
                <c16:uniqueId val="{00000007-45EC-864A-8C97-1F4AE6031D53}"/>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prior regimens</c:v>
                </c:pt>
                <c:pt idx="1">
                  <c:v>Prior NNRTI</c:v>
                </c:pt>
                <c:pt idx="2">
                  <c:v>Prior PI </c:v>
                </c:pt>
              </c:strCache>
            </c:strRef>
          </c:cat>
          <c:val>
            <c:numRef>
              <c:f>Sheet1!$B$2:$B$4</c:f>
              <c:numCache>
                <c:formatCode>0</c:formatCode>
                <c:ptCount val="3"/>
                <c:pt idx="0">
                  <c:v>87</c:v>
                </c:pt>
                <c:pt idx="1">
                  <c:v>92</c:v>
                </c:pt>
                <c:pt idx="2">
                  <c:v>83</c:v>
                </c:pt>
              </c:numCache>
            </c:numRef>
          </c:val>
          <c:extLst>
            <c:ext xmlns:c16="http://schemas.microsoft.com/office/drawing/2014/chart" uri="{C3380CC4-5D6E-409C-BE32-E72D297353CC}">
              <c16:uniqueId val="{00000008-45EC-864A-8C97-1F4AE6031D53}"/>
            </c:ext>
          </c:extLst>
        </c:ser>
        <c:ser>
          <c:idx val="1"/>
          <c:order val="1"/>
          <c:tx>
            <c:strRef>
              <c:f>Sheet1!$C$1</c:f>
              <c:strCache>
                <c:ptCount val="1"/>
                <c:pt idx="0">
                  <c:v>Baseline ART (maintain arm)</c:v>
                </c:pt>
              </c:strCache>
            </c:strRef>
          </c:tx>
          <c:spPr>
            <a:gradFill>
              <a:gsLst>
                <a:gs pos="0">
                  <a:srgbClr val="5C6F7F"/>
                </a:gs>
                <a:gs pos="99000">
                  <a:srgbClr val="95B5D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9-45EC-864A-8C97-1F4AE6031D53}"/>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prior regimens</c:v>
                </c:pt>
                <c:pt idx="1">
                  <c:v>Prior NNRTI</c:v>
                </c:pt>
                <c:pt idx="2">
                  <c:v>Prior PI </c:v>
                </c:pt>
              </c:strCache>
            </c:strRef>
          </c:cat>
          <c:val>
            <c:numRef>
              <c:f>Sheet1!$C$2:$C$4</c:f>
              <c:numCache>
                <c:formatCode>0</c:formatCode>
                <c:ptCount val="3"/>
                <c:pt idx="0">
                  <c:v>85</c:v>
                </c:pt>
                <c:pt idx="1">
                  <c:v>82</c:v>
                </c:pt>
                <c:pt idx="2">
                  <c:v>87</c:v>
                </c:pt>
              </c:numCache>
            </c:numRef>
          </c:val>
          <c:extLst>
            <c:ext xmlns:c16="http://schemas.microsoft.com/office/drawing/2014/chart" uri="{C3380CC4-5D6E-409C-BE32-E72D297353CC}">
              <c16:uniqueId val="{0000000A-45EC-864A-8C97-1F4AE6031D53}"/>
            </c:ext>
          </c:extLst>
        </c:ser>
        <c:dLbls>
          <c:showLegendKey val="0"/>
          <c:showVal val="1"/>
          <c:showCatName val="0"/>
          <c:showSerName val="0"/>
          <c:showPercent val="0"/>
          <c:showBubbleSize val="0"/>
        </c:dLbls>
        <c:gapWidth val="110"/>
        <c:axId val="-1953775512"/>
        <c:axId val="-1953772232"/>
      </c:barChart>
      <c:catAx>
        <c:axId val="-1953775512"/>
        <c:scaling>
          <c:orientation val="minMax"/>
        </c:scaling>
        <c:delete val="0"/>
        <c:axPos val="b"/>
        <c:numFmt formatCode="General" sourceLinked="0"/>
        <c:majorTickMark val="out"/>
        <c:minorTickMark val="none"/>
        <c:tickLblPos val="nextTo"/>
        <c:spPr>
          <a:ln w="6350" cmpd="sng">
            <a:solidFill>
              <a:srgbClr val="000000"/>
            </a:solidFill>
          </a:ln>
        </c:spPr>
        <c:txPr>
          <a:bodyPr rot="0" vert="horz"/>
          <a:lstStyle/>
          <a:p>
            <a:pPr>
              <a:defRPr sz="1200"/>
            </a:pPr>
            <a:endParaRPr lang="en-US"/>
          </a:p>
        </c:txPr>
        <c:crossAx val="-1953772232"/>
        <c:crosses val="autoZero"/>
        <c:auto val="1"/>
        <c:lblAlgn val="ctr"/>
        <c:lblOffset val="1"/>
        <c:tickLblSkip val="1"/>
        <c:tickMarkSkip val="1"/>
        <c:noMultiLvlLbl val="0"/>
      </c:catAx>
      <c:valAx>
        <c:axId val="-1953772232"/>
        <c:scaling>
          <c:orientation val="minMax"/>
          <c:max val="100"/>
          <c:min val="0"/>
        </c:scaling>
        <c:delete val="0"/>
        <c:axPos val="l"/>
        <c:title>
          <c:tx>
            <c:rich>
              <a:bodyPr/>
              <a:lstStyle/>
              <a:p>
                <a:pPr>
                  <a:defRPr sz="1400" b="1"/>
                </a:pPr>
                <a:r>
                  <a:rPr lang="en-US" sz="1400" b="1"/>
                  <a:t>HIV RNA &lt;50 copies/mL (%)</a:t>
                </a:r>
              </a:p>
            </c:rich>
          </c:tx>
          <c:layout>
            <c:manualLayout>
              <c:xMode val="edge"/>
              <c:yMode val="edge"/>
              <c:x val="1.057803538446583E-2"/>
              <c:y val="0.1168706107682485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537755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239095681221699"/>
          <c:y val="9.2682355497793693E-3"/>
          <c:w val="0.80847673586256297"/>
          <c:h val="9.882354933345749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621161059312"/>
          <c:y val="8.6496293226504595E-2"/>
          <c:w val="0.83235076158475696"/>
          <c:h val="0.71195791315559198"/>
        </c:manualLayout>
      </c:layout>
      <c:barChart>
        <c:barDir val="col"/>
        <c:grouping val="clustered"/>
        <c:varyColors val="0"/>
        <c:ser>
          <c:idx val="0"/>
          <c:order val="0"/>
          <c:tx>
            <c:strRef>
              <c:f>Sheet1!$B$1</c:f>
              <c:strCache>
                <c:ptCount val="1"/>
                <c:pt idx="0">
                  <c:v>EFV + ABC-3TC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6% loss at hip</c:v>
                </c:pt>
                <c:pt idx="1">
                  <c:v>≥ 6% loss at spine </c:v>
                </c:pt>
              </c:strCache>
            </c:strRef>
          </c:cat>
          <c:val>
            <c:numRef>
              <c:f>Sheet1!$B$2:$B$3</c:f>
              <c:numCache>
                <c:formatCode>0</c:formatCode>
                <c:ptCount val="2"/>
                <c:pt idx="0">
                  <c:v>3</c:v>
                </c:pt>
                <c:pt idx="1">
                  <c:v>5</c:v>
                </c:pt>
              </c:numCache>
            </c:numRef>
          </c:val>
          <c:extLst>
            <c:ext xmlns:c16="http://schemas.microsoft.com/office/drawing/2014/chart" uri="{C3380CC4-5D6E-409C-BE32-E72D297353CC}">
              <c16:uniqueId val="{00000000-F60D-B948-9170-8640F4EF63B6}"/>
            </c:ext>
          </c:extLst>
        </c:ser>
        <c:ser>
          <c:idx val="1"/>
          <c:order val="1"/>
          <c:tx>
            <c:strRef>
              <c:f>Sheet1!$C$1</c:f>
              <c:strCache>
                <c:ptCount val="1"/>
                <c:pt idx="0">
                  <c:v>EFV + TDF-FTC </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6% loss at hip</c:v>
                </c:pt>
                <c:pt idx="1">
                  <c:v>≥ 6% loss at spine </c:v>
                </c:pt>
              </c:strCache>
            </c:strRef>
          </c:cat>
          <c:val>
            <c:numRef>
              <c:f>Sheet1!$C$2:$C$3</c:f>
              <c:numCache>
                <c:formatCode>0</c:formatCode>
                <c:ptCount val="2"/>
                <c:pt idx="0">
                  <c:v>13</c:v>
                </c:pt>
                <c:pt idx="1">
                  <c:v>10</c:v>
                </c:pt>
              </c:numCache>
            </c:numRef>
          </c:val>
          <c:extLst>
            <c:ext xmlns:c16="http://schemas.microsoft.com/office/drawing/2014/chart" uri="{C3380CC4-5D6E-409C-BE32-E72D297353CC}">
              <c16:uniqueId val="{00000001-F60D-B948-9170-8640F4EF63B6}"/>
            </c:ext>
          </c:extLst>
        </c:ser>
        <c:dLbls>
          <c:showLegendKey val="0"/>
          <c:showVal val="1"/>
          <c:showCatName val="0"/>
          <c:showSerName val="0"/>
          <c:showPercent val="0"/>
          <c:showBubbleSize val="0"/>
        </c:dLbls>
        <c:gapWidth val="165"/>
        <c:axId val="-2043214408"/>
        <c:axId val="-2021339368"/>
      </c:barChart>
      <c:catAx>
        <c:axId val="-2043214408"/>
        <c:scaling>
          <c:orientation val="minMax"/>
        </c:scaling>
        <c:delete val="0"/>
        <c:axPos val="b"/>
        <c:numFmt formatCode="General" sourceLinked="1"/>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21339368"/>
        <c:crosses val="autoZero"/>
        <c:auto val="1"/>
        <c:lblAlgn val="ctr"/>
        <c:lblOffset val="1"/>
        <c:tickLblSkip val="1"/>
        <c:tickMarkSkip val="1"/>
        <c:noMultiLvlLbl val="0"/>
      </c:catAx>
      <c:valAx>
        <c:axId val="-2021339368"/>
        <c:scaling>
          <c:orientation val="minMax"/>
          <c:max val="20"/>
          <c:min val="0"/>
        </c:scaling>
        <c:delete val="0"/>
        <c:axPos val="l"/>
        <c:title>
          <c:tx>
            <c:rich>
              <a:bodyPr/>
              <a:lstStyle/>
              <a:p>
                <a:pPr>
                  <a:defRPr sz="1400" b="1">
                    <a:solidFill>
                      <a:schemeClr val="tx1"/>
                    </a:solidFill>
                  </a:defRPr>
                </a:pPr>
                <a:r>
                  <a:rPr lang="en-US" sz="1400" b="1" dirty="0">
                    <a:solidFill>
                      <a:schemeClr val="tx1"/>
                    </a:solidFill>
                  </a:rPr>
                  <a:t>Proportion of Subjects (%)</a:t>
                </a:r>
              </a:p>
            </c:rich>
          </c:tx>
          <c:layout>
            <c:manualLayout>
              <c:xMode val="edge"/>
              <c:yMode val="edge"/>
              <c:x val="1.4375303781471761E-2"/>
              <c:y val="8.3989197530864201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3214408"/>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002613845379498"/>
          <c:y val="2.3868398029193699E-3"/>
          <c:w val="0.5890586130385859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0.107846363122492"/>
          <c:w val="0.82601761556664899"/>
          <c:h val="0.68061147234823904"/>
        </c:manualLayout>
      </c:layout>
      <c:barChart>
        <c:barDir val="col"/>
        <c:grouping val="clustered"/>
        <c:varyColors val="0"/>
        <c:ser>
          <c:idx val="0"/>
          <c:order val="0"/>
          <c:tx>
            <c:strRef>
              <c:f>Sheet1!$B$1</c:f>
              <c:strCache>
                <c:ptCount val="1"/>
                <c:pt idx="0">
                  <c:v>EFV + TDF + 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 Population</c:v>
                </c:pt>
                <c:pt idx="1">
                  <c:v>Excluding NNRTI-R</c:v>
                </c:pt>
              </c:strCache>
            </c:strRef>
          </c:cat>
          <c:val>
            <c:numRef>
              <c:f>Sheet1!$B$2:$B$3</c:f>
              <c:numCache>
                <c:formatCode>0</c:formatCode>
                <c:ptCount val="2"/>
                <c:pt idx="0">
                  <c:v>81</c:v>
                </c:pt>
                <c:pt idx="1">
                  <c:v>84</c:v>
                </c:pt>
              </c:numCache>
            </c:numRef>
          </c:val>
          <c:extLst>
            <c:ext xmlns:c16="http://schemas.microsoft.com/office/drawing/2014/chart" uri="{C3380CC4-5D6E-409C-BE32-E72D297353CC}">
              <c16:uniqueId val="{00000000-97DC-5244-B7B4-5B02A4541755}"/>
            </c:ext>
          </c:extLst>
        </c:ser>
        <c:ser>
          <c:idx val="1"/>
          <c:order val="1"/>
          <c:tx>
            <c:strRef>
              <c:f>Sheet1!$C$1</c:f>
              <c:strCache>
                <c:ptCount val="1"/>
                <c:pt idx="0">
                  <c:v>EFV + ZDV-3TC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97DC-5244-B7B4-5B02A4541755}"/>
              </c:ext>
            </c:extLst>
          </c:dPt>
          <c:dPt>
            <c:idx val="1"/>
            <c:invertIfNegative val="0"/>
            <c:bubble3D val="0"/>
            <c:extLst>
              <c:ext xmlns:c16="http://schemas.microsoft.com/office/drawing/2014/chart" uri="{C3380CC4-5D6E-409C-BE32-E72D297353CC}">
                <c16:uniqueId val="{00000002-97DC-5244-B7B4-5B02A4541755}"/>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 Population</c:v>
                </c:pt>
                <c:pt idx="1">
                  <c:v>Excluding NNRTI-R</c:v>
                </c:pt>
              </c:strCache>
            </c:strRef>
          </c:cat>
          <c:val>
            <c:numRef>
              <c:f>Sheet1!$C$2:$C$3</c:f>
              <c:numCache>
                <c:formatCode>0</c:formatCode>
                <c:ptCount val="2"/>
                <c:pt idx="0">
                  <c:v>70</c:v>
                </c:pt>
                <c:pt idx="1">
                  <c:v>73</c:v>
                </c:pt>
              </c:numCache>
            </c:numRef>
          </c:val>
          <c:extLst>
            <c:ext xmlns:c16="http://schemas.microsoft.com/office/drawing/2014/chart" uri="{C3380CC4-5D6E-409C-BE32-E72D297353CC}">
              <c16:uniqueId val="{00000003-97DC-5244-B7B4-5B02A4541755}"/>
            </c:ext>
          </c:extLst>
        </c:ser>
        <c:dLbls>
          <c:showLegendKey val="0"/>
          <c:showVal val="1"/>
          <c:showCatName val="0"/>
          <c:showSerName val="0"/>
          <c:showPercent val="0"/>
          <c:showBubbleSize val="0"/>
        </c:dLbls>
        <c:gapWidth val="175"/>
        <c:axId val="2030153256"/>
        <c:axId val="1795027928"/>
      </c:barChart>
      <c:catAx>
        <c:axId val="2030153256"/>
        <c:scaling>
          <c:orientation val="minMax"/>
        </c:scaling>
        <c:delete val="0"/>
        <c:axPos val="b"/>
        <c:title>
          <c:tx>
            <c:rich>
              <a:bodyPr/>
              <a:lstStyle/>
              <a:p>
                <a:pPr>
                  <a:defRPr sz="1400" b="1"/>
                </a:pPr>
                <a:r>
                  <a:rPr lang="en-US" sz="1400" b="1"/>
                  <a:t>Study Populations </a:t>
                </a:r>
              </a:p>
            </c:rich>
          </c:tx>
          <c:layout>
            <c:manualLayout>
              <c:xMode val="edge"/>
              <c:yMode val="edge"/>
              <c:x val="0.45659971323029064"/>
              <c:y val="0.88303899512560935"/>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1795027928"/>
        <c:crosses val="autoZero"/>
        <c:auto val="1"/>
        <c:lblAlgn val="ctr"/>
        <c:lblOffset val="1"/>
        <c:tickLblSkip val="1"/>
        <c:tickMarkSkip val="1"/>
        <c:noMultiLvlLbl val="0"/>
      </c:catAx>
      <c:valAx>
        <c:axId val="1795027928"/>
        <c:scaling>
          <c:orientation val="minMax"/>
          <c:max val="100"/>
        </c:scaling>
        <c:delete val="0"/>
        <c:axPos val="l"/>
        <c:title>
          <c:tx>
            <c:rich>
              <a:bodyPr/>
              <a:lstStyle/>
              <a:p>
                <a:pPr>
                  <a:defRPr sz="1400" b="1"/>
                </a:pPr>
                <a:r>
                  <a:rPr lang="en-US" sz="1400" b="1"/>
                  <a:t>HIV RNA &lt;400 copies/mL (%)</a:t>
                </a:r>
              </a:p>
            </c:rich>
          </c:tx>
          <c:layout>
            <c:manualLayout>
              <c:xMode val="edge"/>
              <c:yMode val="edge"/>
              <c:x val="1.0802469135802469E-2"/>
              <c:y val="6.4100737407824016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301532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548860211917997"/>
          <c:y val="1.8543358318437099E-2"/>
          <c:w val="0.56519041022649996"/>
          <c:h val="6.927288098599529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0.104816102084364"/>
          <c:w val="0.82601761556664899"/>
          <c:h val="0.68970238360829961"/>
        </c:manualLayout>
      </c:layout>
      <c:barChart>
        <c:barDir val="col"/>
        <c:grouping val="clustered"/>
        <c:varyColors val="0"/>
        <c:ser>
          <c:idx val="0"/>
          <c:order val="0"/>
          <c:tx>
            <c:strRef>
              <c:f>Sheet1!$B$1</c:f>
              <c:strCache>
                <c:ptCount val="1"/>
                <c:pt idx="0">
                  <c:v>EFV + TDF + 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 Population</c:v>
                </c:pt>
                <c:pt idx="1">
                  <c:v>Excluding NNRTI-R</c:v>
                </c:pt>
              </c:strCache>
            </c:strRef>
          </c:cat>
          <c:val>
            <c:numRef>
              <c:f>Sheet1!$B$2:$B$3</c:f>
              <c:numCache>
                <c:formatCode>0</c:formatCode>
                <c:ptCount val="2"/>
                <c:pt idx="0">
                  <c:v>77</c:v>
                </c:pt>
                <c:pt idx="1">
                  <c:v>80</c:v>
                </c:pt>
              </c:numCache>
            </c:numRef>
          </c:val>
          <c:extLst>
            <c:ext xmlns:c16="http://schemas.microsoft.com/office/drawing/2014/chart" uri="{C3380CC4-5D6E-409C-BE32-E72D297353CC}">
              <c16:uniqueId val="{00000000-8C54-E943-A20C-25B90B2DFD12}"/>
            </c:ext>
          </c:extLst>
        </c:ser>
        <c:ser>
          <c:idx val="1"/>
          <c:order val="1"/>
          <c:tx>
            <c:strRef>
              <c:f>Sheet1!$C$1</c:f>
              <c:strCache>
                <c:ptCount val="1"/>
                <c:pt idx="0">
                  <c:v>EFV + ZDV-3TC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8C54-E943-A20C-25B90B2DFD12}"/>
              </c:ext>
            </c:extLst>
          </c:dPt>
          <c:dPt>
            <c:idx val="1"/>
            <c:invertIfNegative val="0"/>
            <c:bubble3D val="0"/>
            <c:extLst>
              <c:ext xmlns:c16="http://schemas.microsoft.com/office/drawing/2014/chart" uri="{C3380CC4-5D6E-409C-BE32-E72D297353CC}">
                <c16:uniqueId val="{00000002-8C54-E943-A20C-25B90B2DFD12}"/>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ITT Population</c:v>
                </c:pt>
                <c:pt idx="1">
                  <c:v>Excluding NNRTI-R</c:v>
                </c:pt>
              </c:strCache>
            </c:strRef>
          </c:cat>
          <c:val>
            <c:numRef>
              <c:f>Sheet1!$C$2:$C$3</c:f>
              <c:numCache>
                <c:formatCode>0</c:formatCode>
                <c:ptCount val="2"/>
                <c:pt idx="0">
                  <c:v>68</c:v>
                </c:pt>
                <c:pt idx="1">
                  <c:v>70</c:v>
                </c:pt>
              </c:numCache>
            </c:numRef>
          </c:val>
          <c:extLst>
            <c:ext xmlns:c16="http://schemas.microsoft.com/office/drawing/2014/chart" uri="{C3380CC4-5D6E-409C-BE32-E72D297353CC}">
              <c16:uniqueId val="{00000003-8C54-E943-A20C-25B90B2DFD12}"/>
            </c:ext>
          </c:extLst>
        </c:ser>
        <c:dLbls>
          <c:showLegendKey val="0"/>
          <c:showVal val="1"/>
          <c:showCatName val="0"/>
          <c:showSerName val="0"/>
          <c:showPercent val="0"/>
          <c:showBubbleSize val="0"/>
        </c:dLbls>
        <c:gapWidth val="175"/>
        <c:axId val="-2021276312"/>
        <c:axId val="-2021079720"/>
      </c:barChart>
      <c:catAx>
        <c:axId val="-2021276312"/>
        <c:scaling>
          <c:orientation val="minMax"/>
        </c:scaling>
        <c:delete val="0"/>
        <c:axPos val="b"/>
        <c:title>
          <c:tx>
            <c:rich>
              <a:bodyPr/>
              <a:lstStyle/>
              <a:p>
                <a:pPr>
                  <a:defRPr sz="1400" b="1"/>
                </a:pPr>
                <a:r>
                  <a:rPr lang="en-US" sz="1400" b="1" dirty="0"/>
                  <a:t>Study Populations </a:t>
                </a:r>
              </a:p>
            </c:rich>
          </c:tx>
          <c:layout>
            <c:manualLayout>
              <c:xMode val="edge"/>
              <c:yMode val="edge"/>
              <c:x val="0.45659971323029064"/>
              <c:y val="0.88116297962754642"/>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2021079720"/>
        <c:crosses val="autoZero"/>
        <c:auto val="1"/>
        <c:lblAlgn val="ctr"/>
        <c:lblOffset val="1"/>
        <c:tickLblSkip val="1"/>
        <c:tickMarkSkip val="1"/>
        <c:noMultiLvlLbl val="0"/>
      </c:catAx>
      <c:valAx>
        <c:axId val="-2021079720"/>
        <c:scaling>
          <c:orientation val="minMax"/>
          <c:max val="100"/>
        </c:scaling>
        <c:delete val="0"/>
        <c:axPos val="l"/>
        <c:title>
          <c:tx>
            <c:rich>
              <a:bodyPr/>
              <a:lstStyle/>
              <a:p>
                <a:pPr>
                  <a:defRPr sz="1400" b="1"/>
                </a:pPr>
                <a:r>
                  <a:rPr lang="en-US" sz="1400" b="1" dirty="0"/>
                  <a:t>HIV RNA &lt;50 copies/mL (%)</a:t>
                </a:r>
              </a:p>
            </c:rich>
          </c:tx>
          <c:layout>
            <c:manualLayout>
              <c:xMode val="edge"/>
              <c:yMode val="edge"/>
              <c:x val="7.6594245163798969E-3"/>
              <c:y val="8.1344831896012978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212763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8333333333333303"/>
          <c:y val="0"/>
          <c:w val="0.58807339449541296"/>
          <c:h val="8.4542372832825799E-2"/>
        </c:manualLayout>
      </c:layout>
      <c:overlay val="0"/>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469037073490799"/>
          <c:y val="0.112812017986181"/>
          <c:w val="0.82428149606299195"/>
          <c:h val="0.77917983747981001"/>
        </c:manualLayout>
      </c:layout>
      <c:barChart>
        <c:barDir val="col"/>
        <c:grouping val="clustered"/>
        <c:varyColors val="0"/>
        <c:ser>
          <c:idx val="0"/>
          <c:order val="0"/>
          <c:tx>
            <c:strRef>
              <c:f>Sheet1!$B$1</c:f>
              <c:strCache>
                <c:ptCount val="1"/>
                <c:pt idx="0">
                  <c:v>EFV + TDF + 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190</c:v>
                </c:pt>
              </c:numCache>
            </c:numRef>
          </c:val>
          <c:extLst>
            <c:ext xmlns:c16="http://schemas.microsoft.com/office/drawing/2014/chart" uri="{C3380CC4-5D6E-409C-BE32-E72D297353CC}">
              <c16:uniqueId val="{00000000-33B3-A048-8B9A-A285A7E21DC5}"/>
            </c:ext>
          </c:extLst>
        </c:ser>
        <c:ser>
          <c:idx val="1"/>
          <c:order val="1"/>
          <c:tx>
            <c:strRef>
              <c:f>Sheet1!$C$1</c:f>
              <c:strCache>
                <c:ptCount val="1"/>
                <c:pt idx="0">
                  <c:v>EFV + ZDV-3TC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0</c:formatCode>
                <c:ptCount val="1"/>
                <c:pt idx="0">
                  <c:v>158</c:v>
                </c:pt>
              </c:numCache>
            </c:numRef>
          </c:val>
          <c:extLst>
            <c:ext xmlns:c16="http://schemas.microsoft.com/office/drawing/2014/chart" uri="{C3380CC4-5D6E-409C-BE32-E72D297353CC}">
              <c16:uniqueId val="{00000001-33B3-A048-8B9A-A285A7E21DC5}"/>
            </c:ext>
          </c:extLst>
        </c:ser>
        <c:dLbls>
          <c:showLegendKey val="0"/>
          <c:showVal val="1"/>
          <c:showCatName val="0"/>
          <c:showSerName val="0"/>
          <c:showPercent val="0"/>
          <c:showBubbleSize val="0"/>
        </c:dLbls>
        <c:gapWidth val="275"/>
        <c:overlap val="-100"/>
        <c:axId val="-1978444200"/>
        <c:axId val="-1977830424"/>
      </c:barChart>
      <c:catAx>
        <c:axId val="-1978444200"/>
        <c:scaling>
          <c:orientation val="minMax"/>
        </c:scaling>
        <c:delete val="1"/>
        <c:axPos val="b"/>
        <c:numFmt formatCode="0%" sourceLinked="1"/>
        <c:majorTickMark val="out"/>
        <c:minorTickMark val="none"/>
        <c:tickLblPos val="low"/>
        <c:crossAx val="-1977830424"/>
        <c:crosses val="autoZero"/>
        <c:auto val="1"/>
        <c:lblAlgn val="ctr"/>
        <c:lblOffset val="1"/>
        <c:tickLblSkip val="1"/>
        <c:tickMarkSkip val="1"/>
        <c:noMultiLvlLbl val="0"/>
      </c:catAx>
      <c:valAx>
        <c:axId val="-1977830424"/>
        <c:scaling>
          <c:orientation val="minMax"/>
          <c:max val="250"/>
          <c:min val="0"/>
        </c:scaling>
        <c:delete val="0"/>
        <c:axPos val="l"/>
        <c:title>
          <c:tx>
            <c:rich>
              <a:bodyPr/>
              <a:lstStyle/>
              <a:p>
                <a:pPr algn="ctr" rtl="0">
                  <a:defRPr sz="1400" b="1"/>
                </a:pPr>
                <a:r>
                  <a:rPr lang="en-US" sz="1400" b="1" dirty="0"/>
                  <a:t>Mean Change in CD4 count (cells/</a:t>
                </a:r>
                <a:r>
                  <a:rPr lang="en-US" sz="1400" b="1" dirty="0">
                    <a:solidFill>
                      <a:schemeClr val="tx1"/>
                    </a:solidFill>
                  </a:rPr>
                  <a:t>mm</a:t>
                </a:r>
                <a:r>
                  <a:rPr lang="en-US" sz="1400" b="1" baseline="30000" dirty="0">
                    <a:solidFill>
                      <a:schemeClr val="tx1"/>
                    </a:solidFill>
                  </a:rPr>
                  <a:t>3</a:t>
                </a:r>
                <a:r>
                  <a:rPr lang="en-US" sz="1400" b="1" dirty="0">
                    <a:solidFill>
                      <a:schemeClr val="tx1"/>
                    </a:solidFill>
                  </a:rPr>
                  <a:t>)</a:t>
                </a:r>
              </a:p>
            </c:rich>
          </c:tx>
          <c:layout>
            <c:manualLayout>
              <c:xMode val="edge"/>
              <c:yMode val="edge"/>
              <c:x val="8.5629921259842512E-4"/>
              <c:y val="9.6641142344327149E-2"/>
            </c:manualLayout>
          </c:layout>
          <c:overlay val="0"/>
        </c:title>
        <c:numFmt formatCode="General" sourceLinked="0"/>
        <c:majorTickMark val="out"/>
        <c:minorTickMark val="none"/>
        <c:tickLblPos val="nextTo"/>
        <c:spPr>
          <a:ln w="6350" cmpd="sng">
            <a:solidFill>
              <a:schemeClr val="tx1"/>
            </a:solidFill>
          </a:ln>
        </c:spPr>
        <c:txPr>
          <a:bodyPr/>
          <a:lstStyle/>
          <a:p>
            <a:pPr>
              <a:defRPr sz="1200"/>
            </a:pPr>
            <a:endParaRPr lang="en-US"/>
          </a:p>
        </c:txPr>
        <c:crossAx val="-1978444200"/>
        <c:crosses val="autoZero"/>
        <c:crossBetween val="between"/>
        <c:majorUnit val="50"/>
        <c:minorUnit val="0.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0854172742296101"/>
          <c:y val="1.41723640686157E-2"/>
          <c:w val="0.69123456790123461"/>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403902342396"/>
          <c:y val="0.10136638640508901"/>
          <c:w val="0.84534417867577905"/>
          <c:h val="0.716581476044308"/>
        </c:manualLayout>
      </c:layout>
      <c:barChart>
        <c:barDir val="col"/>
        <c:grouping val="clustered"/>
        <c:varyColors val="0"/>
        <c:ser>
          <c:idx val="0"/>
          <c:order val="0"/>
          <c:tx>
            <c:strRef>
              <c:f>Sheet1!$B$1</c:f>
              <c:strCache>
                <c:ptCount val="1"/>
                <c:pt idx="0">
                  <c:v>EFV + TDF + 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Adverse Event </c:v>
                </c:pt>
                <c:pt idx="1">
                  <c:v>Adverse Event _x000d_Leading to Discontinuation</c:v>
                </c:pt>
              </c:strCache>
            </c:strRef>
          </c:cat>
          <c:val>
            <c:numRef>
              <c:f>Sheet1!$B$2:$B$3</c:f>
              <c:numCache>
                <c:formatCode>0</c:formatCode>
                <c:ptCount val="2"/>
                <c:pt idx="0">
                  <c:v>63</c:v>
                </c:pt>
                <c:pt idx="1">
                  <c:v>4</c:v>
                </c:pt>
              </c:numCache>
            </c:numRef>
          </c:val>
          <c:extLst>
            <c:ext xmlns:c16="http://schemas.microsoft.com/office/drawing/2014/chart" uri="{C3380CC4-5D6E-409C-BE32-E72D297353CC}">
              <c16:uniqueId val="{00000000-4D88-6D47-AB2E-A3F811FE2A32}"/>
            </c:ext>
          </c:extLst>
        </c:ser>
        <c:ser>
          <c:idx val="1"/>
          <c:order val="1"/>
          <c:tx>
            <c:strRef>
              <c:f>Sheet1!$C$1</c:f>
              <c:strCache>
                <c:ptCount val="1"/>
                <c:pt idx="0">
                  <c:v>EFV + ZDV-3TC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Adverse Event </c:v>
                </c:pt>
                <c:pt idx="1">
                  <c:v>Adverse Event _x000d_Leading to Discontinuation</c:v>
                </c:pt>
              </c:strCache>
            </c:strRef>
          </c:cat>
          <c:val>
            <c:numRef>
              <c:f>Sheet1!$C$2:$C$3</c:f>
              <c:numCache>
                <c:formatCode>0</c:formatCode>
                <c:ptCount val="2"/>
                <c:pt idx="0">
                  <c:v>63</c:v>
                </c:pt>
                <c:pt idx="1">
                  <c:v>9</c:v>
                </c:pt>
              </c:numCache>
            </c:numRef>
          </c:val>
          <c:extLst>
            <c:ext xmlns:c16="http://schemas.microsoft.com/office/drawing/2014/chart" uri="{C3380CC4-5D6E-409C-BE32-E72D297353CC}">
              <c16:uniqueId val="{00000001-4D88-6D47-AB2E-A3F811FE2A32}"/>
            </c:ext>
          </c:extLst>
        </c:ser>
        <c:dLbls>
          <c:showLegendKey val="0"/>
          <c:showVal val="1"/>
          <c:showCatName val="0"/>
          <c:showSerName val="0"/>
          <c:showPercent val="0"/>
          <c:showBubbleSize val="0"/>
        </c:dLbls>
        <c:gapWidth val="175"/>
        <c:axId val="-1978131016"/>
        <c:axId val="-1978581208"/>
      </c:barChart>
      <c:catAx>
        <c:axId val="-19781310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1978581208"/>
        <c:crosses val="autoZero"/>
        <c:auto val="1"/>
        <c:lblAlgn val="ctr"/>
        <c:lblOffset val="1"/>
        <c:tickLblSkip val="1"/>
        <c:tickMarkSkip val="1"/>
        <c:noMultiLvlLbl val="0"/>
      </c:catAx>
      <c:valAx>
        <c:axId val="-1978581208"/>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Patients Who Experienced Adverse Events (%)</a:t>
                </a:r>
              </a:p>
            </c:rich>
          </c:tx>
          <c:layout>
            <c:manualLayout>
              <c:xMode val="edge"/>
              <c:yMode val="edge"/>
              <c:x val="4.0111305531253052E-4"/>
              <c:y val="0.1137636310050103"/>
            </c:manualLayout>
          </c:layout>
          <c:overlay val="0"/>
        </c:title>
        <c:numFmt formatCode="0" sourceLinked="0"/>
        <c:majorTickMark val="out"/>
        <c:minorTickMark val="none"/>
        <c:tickLblPos val="nextTo"/>
        <c:spPr>
          <a:ln w="6350" cmpd="sng">
            <a:solidFill>
              <a:schemeClr val="tx1"/>
            </a:solidFill>
          </a:ln>
        </c:spPr>
        <c:txPr>
          <a:bodyPr/>
          <a:lstStyle/>
          <a:p>
            <a:pPr>
              <a:defRPr sz="1200"/>
            </a:pPr>
            <a:endParaRPr lang="en-US"/>
          </a:p>
        </c:txPr>
        <c:crossAx val="-1978131016"/>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9465408805031399"/>
          <c:y val="1.9491525423728801E-2"/>
          <c:w val="0.56610038132025997"/>
          <c:h val="6.7494387023607799E-2"/>
        </c:manualLayout>
      </c:layout>
      <c:overlay val="0"/>
      <c:spPr>
        <a:ln>
          <a:noFill/>
        </a:ln>
      </c:spPr>
      <c:txPr>
        <a:bodyPr/>
        <a:lstStyle/>
        <a:p>
          <a:pPr>
            <a:defRPr sz="14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462865752892"/>
          <c:y val="0.112812017986181"/>
          <c:w val="0.84434322445805399"/>
          <c:h val="0.77917983747981001"/>
        </c:manualLayout>
      </c:layout>
      <c:barChart>
        <c:barDir val="col"/>
        <c:grouping val="clustered"/>
        <c:varyColors val="0"/>
        <c:ser>
          <c:idx val="0"/>
          <c:order val="0"/>
          <c:tx>
            <c:strRef>
              <c:f>Sheet1!$B$1</c:f>
              <c:strCache>
                <c:ptCount val="1"/>
                <c:pt idx="0">
                  <c:v>Raltegravir + TDF-FTC</c:v>
                </c:pt>
              </c:strCache>
            </c:strRef>
          </c:tx>
          <c:spPr>
            <a:gradFill>
              <a:gsLst>
                <a:gs pos="0">
                  <a:srgbClr val="5A8031"/>
                </a:gs>
                <a:gs pos="98000">
                  <a:srgbClr val="8DC84E"/>
                </a:gs>
              </a:gsLst>
              <a:lin ang="0" scaled="0"/>
            </a:gradFill>
            <a:ln w="12700">
              <a:noFill/>
            </a:ln>
            <a:effectLst/>
            <a:scene3d>
              <a:camera prst="orthographicFront"/>
              <a:lightRig rig="threePt" dir="t"/>
            </a:scene3d>
            <a:sp3d>
              <a:bevelT/>
            </a:sp3d>
          </c:spPr>
          <c:invertIfNegative val="0"/>
          <c:dPt>
            <c:idx val="0"/>
            <c:invertIfNegative val="0"/>
            <c:bubble3D val="0"/>
            <c:spPr>
              <a:gradFill>
                <a:gsLst>
                  <a:gs pos="0">
                    <a:srgbClr val="5A8031"/>
                  </a:gs>
                  <a:gs pos="98000">
                    <a:srgbClr val="8DC84E"/>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97C9-43E3-B563-0D7B8D3AD120}"/>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86</c:v>
                </c:pt>
              </c:numCache>
            </c:numRef>
          </c:val>
          <c:extLst>
            <c:ext xmlns:c16="http://schemas.microsoft.com/office/drawing/2014/chart" uri="{C3380CC4-5D6E-409C-BE32-E72D297353CC}">
              <c16:uniqueId val="{00000000-5B88-9845-ADBD-51B7930C0E75}"/>
            </c:ext>
          </c:extLst>
        </c:ser>
        <c:ser>
          <c:idx val="1"/>
          <c:order val="1"/>
          <c:tx>
            <c:strRef>
              <c:f>Sheet1!$C$1</c:f>
              <c:strCache>
                <c:ptCount val="1"/>
                <c:pt idx="0">
                  <c:v>Efavirenz + TDF-FTC</c:v>
                </c:pt>
              </c:strCache>
            </c:strRef>
          </c:tx>
          <c:spPr>
            <a:gradFill>
              <a:gsLst>
                <a:gs pos="0">
                  <a:srgbClr val="004A80"/>
                </a:gs>
                <a:gs pos="99000">
                  <a:srgbClr val="3FBAEF"/>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0</c:formatCode>
                <c:ptCount val="1"/>
                <c:pt idx="0">
                  <c:v>82</c:v>
                </c:pt>
              </c:numCache>
            </c:numRef>
          </c:val>
          <c:extLst>
            <c:ext xmlns:c16="http://schemas.microsoft.com/office/drawing/2014/chart" uri="{C3380CC4-5D6E-409C-BE32-E72D297353CC}">
              <c16:uniqueId val="{00000001-5B88-9845-ADBD-51B7930C0E75}"/>
            </c:ext>
          </c:extLst>
        </c:ser>
        <c:dLbls>
          <c:showLegendKey val="0"/>
          <c:showVal val="1"/>
          <c:showCatName val="0"/>
          <c:showSerName val="0"/>
          <c:showPercent val="0"/>
          <c:showBubbleSize val="0"/>
        </c:dLbls>
        <c:gapWidth val="275"/>
        <c:overlap val="-100"/>
        <c:axId val="1795421080"/>
        <c:axId val="1795369320"/>
      </c:barChart>
      <c:catAx>
        <c:axId val="1795421080"/>
        <c:scaling>
          <c:orientation val="minMax"/>
        </c:scaling>
        <c:delete val="1"/>
        <c:axPos val="b"/>
        <c:numFmt formatCode="0%" sourceLinked="1"/>
        <c:majorTickMark val="out"/>
        <c:minorTickMark val="none"/>
        <c:tickLblPos val="low"/>
        <c:crossAx val="1795369320"/>
        <c:crosses val="autoZero"/>
        <c:auto val="1"/>
        <c:lblAlgn val="ctr"/>
        <c:lblOffset val="1"/>
        <c:tickLblSkip val="1"/>
        <c:tickMarkSkip val="1"/>
        <c:noMultiLvlLbl val="0"/>
      </c:catAx>
      <c:valAx>
        <c:axId val="1795369320"/>
        <c:scaling>
          <c:orientation val="minMax"/>
          <c:max val="100"/>
          <c:min val="0"/>
        </c:scaling>
        <c:delete val="0"/>
        <c:axPos val="l"/>
        <c:title>
          <c:tx>
            <c:rich>
              <a:bodyPr/>
              <a:lstStyle/>
              <a:p>
                <a:pPr algn="ctr" rtl="0">
                  <a:defRPr sz="1400" b="1"/>
                </a:pPr>
                <a:r>
                  <a:rPr lang="en-US" sz="1400" b="1"/>
                  <a:t>HIV RNA &lt;50 copies/mL (%)</a:t>
                </a:r>
              </a:p>
            </c:rich>
          </c:tx>
          <c:layout>
            <c:manualLayout>
              <c:xMode val="edge"/>
              <c:yMode val="edge"/>
              <c:x val="7.1525955088947209E-3"/>
              <c:y val="0.11187998201613689"/>
            </c:manualLayout>
          </c:layout>
          <c:overlay val="0"/>
        </c:title>
        <c:numFmt formatCode="General" sourceLinked="0"/>
        <c:majorTickMark val="out"/>
        <c:minorTickMark val="none"/>
        <c:tickLblPos val="nextTo"/>
        <c:spPr>
          <a:ln w="6350" cmpd="sng">
            <a:solidFill>
              <a:schemeClr val="tx1"/>
            </a:solidFill>
          </a:ln>
        </c:spPr>
        <c:txPr>
          <a:bodyPr/>
          <a:lstStyle/>
          <a:p>
            <a:pPr>
              <a:defRPr sz="1200"/>
            </a:pPr>
            <a:endParaRPr lang="en-US"/>
          </a:p>
        </c:txPr>
        <c:crossAx val="1795421080"/>
        <c:crosses val="autoZero"/>
        <c:crossBetween val="between"/>
        <c:majorUnit val="20"/>
        <c:minorUnit val="0.0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45448138427141"/>
          <c:y val="1.13378912548925E-2"/>
          <c:w val="0.8128858024691357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0.40625</cdr:x>
      <cdr:y>0.9065</cdr:y>
    </cdr:from>
    <cdr:to>
      <cdr:x>0.73625</cdr:x>
      <cdr:y>1</cdr:y>
    </cdr:to>
    <cdr:sp macro="" textlink="">
      <cdr:nvSpPr>
        <cdr:cNvPr id="3" name="TextBox 2"/>
        <cdr:cNvSpPr txBox="1"/>
      </cdr:nvSpPr>
      <cdr:spPr>
        <a:xfrm xmlns:a="http://schemas.openxmlformats.org/drawingml/2006/main">
          <a:off x="3343264" y="2984063"/>
          <a:ext cx="2715768"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400" b="1" dirty="0">
              <a:latin typeface="Arial"/>
            </a:rPr>
            <a:t>Bone Density Loss </a:t>
          </a:r>
        </a:p>
      </cdr:txBody>
    </cdr:sp>
  </cdr:relSizeAnchor>
</c:userShapes>
</file>

<file path=ppt/drawings/drawing2.xml><?xml version="1.0" encoding="utf-8"?>
<c:userShapes xmlns:c="http://schemas.openxmlformats.org/drawingml/2006/chart">
  <cdr:relSizeAnchor xmlns:cdr="http://schemas.openxmlformats.org/drawingml/2006/chartDrawing">
    <cdr:from>
      <cdr:x>0.35266</cdr:x>
      <cdr:y>0.90116</cdr:y>
    </cdr:from>
    <cdr:to>
      <cdr:x>0.9668</cdr:x>
      <cdr:y>0.90116</cdr:y>
    </cdr:to>
    <cdr:cxnSp macro="">
      <cdr:nvCxnSpPr>
        <cdr:cNvPr id="3" name="Straight Connector 2">
          <a:extLst xmlns:a="http://schemas.openxmlformats.org/drawingml/2006/main">
            <a:ext uri="{FF2B5EF4-FFF2-40B4-BE49-F238E27FC236}">
              <a16:creationId xmlns:a16="http://schemas.microsoft.com/office/drawing/2014/main" id="{0D5315A1-BACC-C6D6-5E4F-FEAEFCB853A1}"/>
            </a:ext>
          </a:extLst>
        </cdr:cNvPr>
        <cdr:cNvCxnSpPr/>
      </cdr:nvCxnSpPr>
      <cdr:spPr>
        <a:xfrm xmlns:a="http://schemas.openxmlformats.org/drawingml/2006/main">
          <a:off x="2902270" y="3048867"/>
          <a:ext cx="5054138" cy="0"/>
        </a:xfrm>
        <a:prstGeom xmlns:a="http://schemas.openxmlformats.org/drawingml/2006/main" prst="line">
          <a:avLst/>
        </a:prstGeom>
        <a:ln xmlns:a="http://schemas.openxmlformats.org/drawingml/2006/main" w="95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15</a:t>
            </a:fld>
            <a:endParaRPr lang="en-US"/>
          </a:p>
        </p:txBody>
      </p:sp>
    </p:spTree>
    <p:extLst>
      <p:ext uri="{BB962C8B-B14F-4D97-AF65-F5344CB8AC3E}">
        <p14:creationId xmlns:p14="http://schemas.microsoft.com/office/powerpoint/2010/main" val="34203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27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000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16</a:t>
            </a:fld>
            <a:endParaRPr lang="en-US"/>
          </a:p>
        </p:txBody>
      </p:sp>
    </p:spTree>
    <p:extLst>
      <p:ext uri="{BB962C8B-B14F-4D97-AF65-F5344CB8AC3E}">
        <p14:creationId xmlns:p14="http://schemas.microsoft.com/office/powerpoint/2010/main" val="9775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18</a:t>
            </a:fld>
            <a:endParaRPr lang="en-US"/>
          </a:p>
        </p:txBody>
      </p:sp>
    </p:spTree>
    <p:extLst>
      <p:ext uri="{BB962C8B-B14F-4D97-AF65-F5344CB8AC3E}">
        <p14:creationId xmlns:p14="http://schemas.microsoft.com/office/powerpoint/2010/main" val="315222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25</a:t>
            </a:fld>
            <a:endParaRPr lang="en-US"/>
          </a:p>
        </p:txBody>
      </p:sp>
    </p:spTree>
    <p:extLst>
      <p:ext uri="{BB962C8B-B14F-4D97-AF65-F5344CB8AC3E}">
        <p14:creationId xmlns:p14="http://schemas.microsoft.com/office/powerpoint/2010/main" val="172776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26</a:t>
            </a:fld>
            <a:endParaRPr lang="en-US"/>
          </a:p>
        </p:txBody>
      </p:sp>
    </p:spTree>
    <p:extLst>
      <p:ext uri="{BB962C8B-B14F-4D97-AF65-F5344CB8AC3E}">
        <p14:creationId xmlns:p14="http://schemas.microsoft.com/office/powerpoint/2010/main" val="143762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069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217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40</a:t>
            </a:fld>
            <a:endParaRPr lang="en-US"/>
          </a:p>
        </p:txBody>
      </p:sp>
    </p:spTree>
    <p:extLst>
      <p:ext uri="{BB962C8B-B14F-4D97-AF65-F5344CB8AC3E}">
        <p14:creationId xmlns:p14="http://schemas.microsoft.com/office/powerpoint/2010/main" val="215953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1400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Efavirenz-Tenofovir DF-Emtricitabine (</a:t>
            </a:r>
            <a:r>
              <a:rPr lang="en-US" i="1" dirty="0"/>
              <a:t>Atripla</a:t>
            </a:r>
            <a:r>
              <a:rPr lang="en-US" dirty="0"/>
              <a:t>)</a:t>
            </a:r>
          </a:p>
        </p:txBody>
      </p:sp>
      <p:sp>
        <p:nvSpPr>
          <p:cNvPr id="4" name="Text Placeholder 3"/>
          <p:cNvSpPr>
            <a:spLocks noGrp="1"/>
          </p:cNvSpPr>
          <p:nvPr>
            <p:ph type="body" sz="quarter" idx="14"/>
          </p:nvPr>
        </p:nvSpPr>
        <p:spPr/>
        <p:txBody>
          <a:bodyPr/>
          <a:lstStyle/>
          <a:p>
            <a:r>
              <a:rPr lang="en-US" dirty="0">
                <a:cs typeface="Arial"/>
              </a:rPr>
              <a:t>Last Updated: </a:t>
            </a:r>
            <a:r>
              <a:rPr lang="en-US">
                <a:cs typeface="Arial"/>
              </a:rPr>
              <a:t>December 28, </a:t>
            </a:r>
            <a:r>
              <a:rPr lang="en-US" dirty="0">
                <a:cs typeface="Arial"/>
              </a:rPr>
              <a:t>2022</a:t>
            </a:r>
          </a:p>
        </p:txBody>
      </p:sp>
      <p:sp>
        <p:nvSpPr>
          <p:cNvPr id="6" name="Text Placeholder 5">
            <a:extLst>
              <a:ext uri="{FF2B5EF4-FFF2-40B4-BE49-F238E27FC236}">
                <a16:creationId xmlns:a16="http://schemas.microsoft.com/office/drawing/2014/main" id="{6E0FF19B-3DD3-D94A-B12B-86191E086C60}"/>
              </a:ext>
            </a:extLst>
          </p:cNvPr>
          <p:cNvSpPr>
            <a:spLocks noGrp="1"/>
          </p:cNvSpPr>
          <p:nvPr>
            <p:ph type="body" sz="quarter" idx="18"/>
          </p:nvPr>
        </p:nvSpPr>
        <p:spPr/>
        <p:txBody>
          <a:bodyPr/>
          <a:lstStyle/>
          <a:p>
            <a:r>
              <a:rPr lang="en-US" dirty="0"/>
              <a:t>Prepared by:</a:t>
            </a:r>
          </a:p>
          <a:p>
            <a:pPr>
              <a:spcBef>
                <a:spcPts val="300"/>
              </a:spcBef>
            </a:pPr>
            <a:r>
              <a:rPr lang="en-US" dirty="0"/>
              <a:t>David H. Spach, MD</a:t>
            </a:r>
          </a:p>
          <a:p>
            <a:r>
              <a:rPr lang="en-US" dirty="0"/>
              <a:t>Brian R. Wood, MD</a:t>
            </a:r>
          </a:p>
        </p:txBody>
      </p:sp>
    </p:spTree>
    <p:extLst>
      <p:ext uri="{BB962C8B-B14F-4D97-AF65-F5344CB8AC3E}">
        <p14:creationId xmlns:p14="http://schemas.microsoft.com/office/powerpoint/2010/main" val="189147402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55937A-2448-809B-0CF3-A1F37CB6E54C}"/>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Efavirenz + ABC-3TC vs.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ASSERT: Conclusions</a:t>
            </a:r>
            <a:endParaRPr lang="en-US" sz="2000" dirty="0"/>
          </a:p>
        </p:txBody>
      </p:sp>
      <p:sp>
        <p:nvSpPr>
          <p:cNvPr id="4" name="Text Placeholder 3"/>
          <p:cNvSpPr>
            <a:spLocks noGrp="1"/>
          </p:cNvSpPr>
          <p:nvPr>
            <p:ph type="body" sz="quarter" idx="16"/>
          </p:nvPr>
        </p:nvSpPr>
        <p:spPr/>
        <p:txBody>
          <a:bodyPr/>
          <a:lstStyle/>
          <a:p>
            <a:r>
              <a:rPr lang="en-US" dirty="0"/>
              <a:t>Source: Post FA, et al. J </a:t>
            </a:r>
            <a:r>
              <a:rPr lang="en-US" dirty="0" err="1"/>
              <a:t>Acquir</a:t>
            </a:r>
            <a:r>
              <a:rPr lang="en-US" dirty="0"/>
              <a:t> Immune </a:t>
            </a:r>
            <a:r>
              <a:rPr lang="en-US" dirty="0" err="1"/>
              <a:t>Defic</a:t>
            </a:r>
            <a:r>
              <a:rPr lang="en-US" dirty="0"/>
              <a:t> </a:t>
            </a:r>
            <a:r>
              <a:rPr lang="en-US" dirty="0" err="1"/>
              <a:t>Syndr</a:t>
            </a:r>
            <a:r>
              <a:rPr lang="en-US" dirty="0"/>
              <a:t>. 2010;55:49-57.</a:t>
            </a:r>
          </a:p>
        </p:txBody>
      </p:sp>
      <p:sp>
        <p:nvSpPr>
          <p:cNvPr id="3" name="Content Placeholder 2"/>
          <p:cNvSpPr>
            <a:spLocks noGrp="1"/>
          </p:cNvSpPr>
          <p:nvPr>
            <p:ph sz="half" idx="2"/>
          </p:nvPr>
        </p:nvSpPr>
        <p:spPr>
          <a:xfrm>
            <a:off x="-18168" y="1813303"/>
            <a:ext cx="9180576" cy="1949251"/>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a:t>
            </a:r>
            <a:r>
              <a:rPr lang="en-US" sz="1800" dirty="0">
                <a:cs typeface="Arial"/>
              </a:rPr>
              <a:t>The study showed no difference in estimated glomerular filtration rate between the arms, however, increases in markers of tubular dysfunction were observed in the tenofovir/emtricitabine arm, the long-term consequence of which is unclear. A significant difference in efficacy favoring tenofovir/emtricitabine was observed.</a:t>
            </a:r>
            <a:r>
              <a:rPr lang="en-US" sz="1800" dirty="0">
                <a:latin typeface="Arial"/>
                <a:cs typeface="Arial"/>
              </a:rPr>
              <a:t>”</a:t>
            </a:r>
          </a:p>
        </p:txBody>
      </p:sp>
    </p:spTree>
    <p:extLst>
      <p:ext uri="{BB962C8B-B14F-4D97-AF65-F5344CB8AC3E}">
        <p14:creationId xmlns:p14="http://schemas.microsoft.com/office/powerpoint/2010/main" val="229714256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Efavirenz + ABC-3TC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ASSERT: Bone Effects </a:t>
            </a:r>
            <a:endParaRPr lang="en-US" sz="2000" dirty="0"/>
          </a:p>
        </p:txBody>
      </p:sp>
      <p:sp>
        <p:nvSpPr>
          <p:cNvPr id="8" name="Content Placeholder 7"/>
          <p:cNvSpPr>
            <a:spLocks noGrp="1"/>
          </p:cNvSpPr>
          <p:nvPr>
            <p:ph type="body" sz="quarter" idx="15"/>
          </p:nvPr>
        </p:nvSpPr>
        <p:spPr/>
        <p:txBody>
          <a:bodyPr/>
          <a:lstStyle/>
          <a:p>
            <a:r>
              <a:rPr lang="nb-NO" dirty="0" err="1"/>
              <a:t>Week</a:t>
            </a:r>
            <a:r>
              <a:rPr lang="nb-NO" dirty="0"/>
              <a:t> 48: </a:t>
            </a:r>
            <a:r>
              <a:rPr lang="nb-NO" dirty="0" err="1"/>
              <a:t>Changes</a:t>
            </a:r>
            <a:r>
              <a:rPr lang="nb-NO" dirty="0"/>
              <a:t> in </a:t>
            </a:r>
            <a:r>
              <a:rPr lang="nb-NO" dirty="0" err="1"/>
              <a:t>Spine</a:t>
            </a:r>
            <a:r>
              <a:rPr lang="nb-NO" dirty="0"/>
              <a:t> and Hip Bone Mineral </a:t>
            </a:r>
            <a:r>
              <a:rPr lang="nb-NO" dirty="0" err="1"/>
              <a:t>Density</a:t>
            </a:r>
            <a:r>
              <a:rPr lang="nb-NO" dirty="0"/>
              <a:t> from Baseline </a:t>
            </a:r>
          </a:p>
        </p:txBody>
      </p:sp>
      <p:sp>
        <p:nvSpPr>
          <p:cNvPr id="3" name="Text Placeholder 2"/>
          <p:cNvSpPr>
            <a:spLocks noGrp="1"/>
          </p:cNvSpPr>
          <p:nvPr>
            <p:ph type="body" sz="quarter" idx="16"/>
          </p:nvPr>
        </p:nvSpPr>
        <p:spPr/>
        <p:txBody>
          <a:bodyPr/>
          <a:lstStyle/>
          <a:p>
            <a:r>
              <a:rPr lang="en-US" dirty="0"/>
              <a:t>Source: </a:t>
            </a:r>
            <a:r>
              <a:rPr lang="en-US" dirty="0" err="1">
                <a:latin typeface="Arial" pitchFamily="22" charset="0"/>
              </a:rPr>
              <a:t>Stellbrink</a:t>
            </a:r>
            <a:r>
              <a:rPr lang="en-US" dirty="0">
                <a:latin typeface="Arial" pitchFamily="22" charset="0"/>
              </a:rPr>
              <a:t> HJ, et al.</a:t>
            </a:r>
            <a:r>
              <a:rPr lang="pt-BR" dirty="0">
                <a:latin typeface="Arial" pitchFamily="22" charset="0"/>
              </a:rPr>
              <a:t> </a:t>
            </a:r>
            <a:r>
              <a:rPr lang="pt-BR" dirty="0" err="1">
                <a:latin typeface="Arial" pitchFamily="22" charset="0"/>
              </a:rPr>
              <a:t>Clin</a:t>
            </a:r>
            <a:r>
              <a:rPr lang="pt-BR" dirty="0">
                <a:latin typeface="Arial" pitchFamily="22" charset="0"/>
              </a:rPr>
              <a:t> </a:t>
            </a:r>
            <a:r>
              <a:rPr lang="pt-BR" dirty="0" err="1">
                <a:latin typeface="Arial" pitchFamily="22" charset="0"/>
              </a:rPr>
              <a:t>Infect</a:t>
            </a:r>
            <a:r>
              <a:rPr lang="pt-BR" dirty="0">
                <a:latin typeface="Arial" pitchFamily="22" charset="0"/>
              </a:rPr>
              <a:t> </a:t>
            </a:r>
            <a:r>
              <a:rPr lang="pt-BR" dirty="0" err="1">
                <a:latin typeface="Arial" pitchFamily="22" charset="0"/>
              </a:rPr>
              <a:t>Dis</a:t>
            </a:r>
            <a:r>
              <a:rPr lang="pt-BR" dirty="0">
                <a:latin typeface="Arial" pitchFamily="22" charset="0"/>
              </a:rPr>
              <a:t>. 2010;51:963-72.</a:t>
            </a:r>
            <a:r>
              <a:rPr lang="en-US" dirty="0">
                <a:latin typeface="Arial" pitchFamily="22" charset="0"/>
              </a:rPr>
              <a:t> </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214038623"/>
              </p:ext>
            </p:extLst>
          </p:nvPr>
        </p:nvGraphicFramePr>
        <p:xfrm>
          <a:off x="493776" y="1428750"/>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993983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Efavirenz + ABC-3TC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ASSERT: Bone Effects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Proportion of Subjects with Decrease in BMD from Baseline </a:t>
            </a:r>
          </a:p>
        </p:txBody>
      </p:sp>
      <p:sp>
        <p:nvSpPr>
          <p:cNvPr id="8" name="Content Placeholder 7"/>
          <p:cNvSpPr>
            <a:spLocks noGrp="1"/>
          </p:cNvSpPr>
          <p:nvPr>
            <p:ph type="body" sz="quarter" idx="16"/>
          </p:nvPr>
        </p:nvSpPr>
        <p:spPr/>
        <p:txBody>
          <a:bodyPr/>
          <a:lstStyle/>
          <a:p>
            <a:r>
              <a:rPr lang="en-US" dirty="0"/>
              <a:t>Source: </a:t>
            </a:r>
            <a:r>
              <a:rPr lang="en-US" dirty="0" err="1">
                <a:latin typeface="Arial" pitchFamily="22" charset="0"/>
              </a:rPr>
              <a:t>Stellbrink</a:t>
            </a:r>
            <a:r>
              <a:rPr lang="en-US" dirty="0">
                <a:latin typeface="Arial" pitchFamily="22" charset="0"/>
              </a:rPr>
              <a:t> HJ, et al.</a:t>
            </a:r>
            <a:r>
              <a:rPr lang="pt-BR" dirty="0">
                <a:latin typeface="Arial" pitchFamily="22" charset="0"/>
              </a:rPr>
              <a:t> </a:t>
            </a:r>
            <a:r>
              <a:rPr lang="pt-BR" dirty="0" err="1">
                <a:latin typeface="Arial" pitchFamily="22" charset="0"/>
              </a:rPr>
              <a:t>Clin</a:t>
            </a:r>
            <a:r>
              <a:rPr lang="pt-BR" dirty="0">
                <a:latin typeface="Arial" pitchFamily="22" charset="0"/>
              </a:rPr>
              <a:t> </a:t>
            </a:r>
            <a:r>
              <a:rPr lang="pt-BR" dirty="0" err="1">
                <a:latin typeface="Arial" pitchFamily="22" charset="0"/>
              </a:rPr>
              <a:t>Infect</a:t>
            </a:r>
            <a:r>
              <a:rPr lang="pt-BR" dirty="0">
                <a:latin typeface="Arial" pitchFamily="22" charset="0"/>
              </a:rPr>
              <a:t> </a:t>
            </a:r>
            <a:r>
              <a:rPr lang="pt-BR" dirty="0" err="1">
                <a:latin typeface="Arial" pitchFamily="22" charset="0"/>
              </a:rPr>
              <a:t>Dis</a:t>
            </a:r>
            <a:r>
              <a:rPr lang="pt-BR" dirty="0">
                <a:latin typeface="Arial" pitchFamily="22" charset="0"/>
              </a:rPr>
              <a:t>. 2010;51:963-72.</a:t>
            </a:r>
            <a:r>
              <a:rPr lang="en-US" dirty="0">
                <a:latin typeface="Arial" pitchFamily="22" charset="0"/>
              </a:rPr>
              <a:t> </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54750965"/>
              </p:ext>
            </p:extLst>
          </p:nvPr>
        </p:nvGraphicFramePr>
        <p:xfrm>
          <a:off x="456072"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285794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b="0" dirty="0"/>
              <a:t>EFV + TDF + FTC versus EFV + ZDV-3TC </a:t>
            </a:r>
            <a:br>
              <a:rPr lang="en-US" sz="2100" b="0" dirty="0"/>
            </a:br>
            <a:r>
              <a:rPr lang="en-US" sz="2700" dirty="0"/>
              <a:t>Study 934</a:t>
            </a:r>
          </a:p>
        </p:txBody>
      </p:sp>
    </p:spTree>
    <p:extLst>
      <p:ext uri="{BB962C8B-B14F-4D97-AF65-F5344CB8AC3E}">
        <p14:creationId xmlns:p14="http://schemas.microsoft.com/office/powerpoint/2010/main" val="72942121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078183" y="2004211"/>
            <a:ext cx="843180" cy="93677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072838" y="2610442"/>
            <a:ext cx="853867" cy="9065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Efavirenz + TDF + FTC + versus Efavirenz + ZDV-3TC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934: Study Design</a:t>
            </a:r>
            <a:endParaRPr lang="en-US" sz="2000" dirty="0"/>
          </a:p>
        </p:txBody>
      </p:sp>
      <p:sp>
        <p:nvSpPr>
          <p:cNvPr id="4" name="Text Placeholder 3"/>
          <p:cNvSpPr>
            <a:spLocks noGrp="1"/>
          </p:cNvSpPr>
          <p:nvPr>
            <p:ph type="body" sz="quarter" idx="16"/>
          </p:nvPr>
        </p:nvSpPr>
        <p:spPr/>
        <p:txBody>
          <a:bodyPr/>
          <a:lstStyle/>
          <a:p>
            <a:r>
              <a:rPr lang="en-US" dirty="0"/>
              <a:t>Source: Gallant JE, et al.  N Engl J Med. 2006;354:251-60.</a:t>
            </a:r>
            <a:endParaRPr lang="en-US" dirty="0">
              <a:latin typeface="Arial" pitchFamily="22" charset="0"/>
            </a:endParaRPr>
          </a:p>
        </p:txBody>
      </p:sp>
      <p:sp>
        <p:nvSpPr>
          <p:cNvPr id="3" name="Content Placeholder 2"/>
          <p:cNvSpPr>
            <a:spLocks noGrp="1"/>
          </p:cNvSpPr>
          <p:nvPr>
            <p:ph sz="half" idx="2"/>
          </p:nvPr>
        </p:nvSpPr>
        <p:spPr>
          <a:xfrm>
            <a:off x="323850" y="1048192"/>
            <a:ext cx="4622222" cy="3727915"/>
          </a:xfrm>
        </p:spPr>
        <p:txBody>
          <a:bodyPr>
            <a:normAutofit/>
          </a:bodyPr>
          <a:lstStyle/>
          <a:p>
            <a:pPr>
              <a:lnSpc>
                <a:spcPts val="2000"/>
              </a:lnSpc>
            </a:pPr>
            <a:r>
              <a:rPr lang="en-US" b="1" dirty="0"/>
              <a:t>Background</a:t>
            </a:r>
            <a:r>
              <a:rPr lang="en-US" dirty="0"/>
              <a:t>: Randomized, open label phase 3 study comparing efavirenz plus either tenofovir DF and emtricitabine or fixed-dose zidovudine-lamivudine</a:t>
            </a:r>
          </a:p>
          <a:p>
            <a:r>
              <a:rPr lang="en-US" b="1" dirty="0"/>
              <a:t>Inclusion Criteria (n = 509)</a:t>
            </a:r>
          </a:p>
          <a:p>
            <a:pPr lvl="1">
              <a:lnSpc>
                <a:spcPts val="2000"/>
              </a:lnSpc>
            </a:pPr>
            <a:r>
              <a:rPr lang="en-US" dirty="0"/>
              <a:t>Antiretroviral-naïve adults</a:t>
            </a:r>
          </a:p>
          <a:p>
            <a:pPr lvl="1">
              <a:lnSpc>
                <a:spcPts val="2000"/>
              </a:lnSpc>
            </a:pPr>
            <a:r>
              <a:rPr lang="en-US" dirty="0"/>
              <a:t>Age ≥18 years</a:t>
            </a:r>
          </a:p>
          <a:p>
            <a:pPr lvl="1">
              <a:lnSpc>
                <a:spcPts val="2000"/>
              </a:lnSpc>
            </a:pPr>
            <a:r>
              <a:rPr lang="en-US" dirty="0"/>
              <a:t>HIV RNA ≥10,000 copies/mL</a:t>
            </a:r>
          </a:p>
          <a:p>
            <a:pPr lvl="1">
              <a:lnSpc>
                <a:spcPts val="2000"/>
              </a:lnSpc>
            </a:pPr>
            <a:r>
              <a:rPr lang="en-US" dirty="0"/>
              <a:t>CD4 &gt;50 cells/mm</a:t>
            </a:r>
            <a:r>
              <a:rPr lang="en-US" baseline="30000" dirty="0"/>
              <a:t>3</a:t>
            </a:r>
          </a:p>
          <a:p>
            <a:pPr lvl="1">
              <a:lnSpc>
                <a:spcPts val="2000"/>
              </a:lnSpc>
            </a:pPr>
            <a:r>
              <a:rPr lang="en-US" dirty="0"/>
              <a:t>No AIDS conditions in prior 30 days</a:t>
            </a:r>
          </a:p>
          <a:p>
            <a:r>
              <a:rPr lang="en-US" b="1" dirty="0"/>
              <a:t>Treatment Arms</a:t>
            </a:r>
          </a:p>
          <a:p>
            <a:pPr lvl="1">
              <a:lnSpc>
                <a:spcPts val="2000"/>
              </a:lnSpc>
            </a:pPr>
            <a:r>
              <a:rPr lang="en-US" dirty="0"/>
              <a:t>Efavirenz + tenofovir DF + emtricitabine</a:t>
            </a:r>
          </a:p>
          <a:p>
            <a:pPr lvl="1">
              <a:lnSpc>
                <a:spcPts val="2000"/>
              </a:lnSpc>
            </a:pPr>
            <a:r>
              <a:rPr lang="en-US" dirty="0"/>
              <a:t>Efavirenz + zidovudine-lamivudine</a:t>
            </a:r>
          </a:p>
        </p:txBody>
      </p:sp>
      <p:sp>
        <p:nvSpPr>
          <p:cNvPr id="24" name="Rectangle 7"/>
          <p:cNvSpPr>
            <a:spLocks noChangeArrowheads="1"/>
          </p:cNvSpPr>
          <p:nvPr/>
        </p:nvSpPr>
        <p:spPr bwMode="ltGray">
          <a:xfrm>
            <a:off x="6131531" y="1777576"/>
            <a:ext cx="2208784"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b="1" dirty="0">
                <a:solidFill>
                  <a:srgbClr val="000000"/>
                </a:solidFill>
                <a:latin typeface="Arial"/>
                <a:cs typeface="Arial"/>
              </a:rPr>
              <a:t>EFV QD + TDF + FTC QD</a:t>
            </a:r>
            <a:br>
              <a:rPr lang="en-US" sz="1400" b="1" dirty="0">
                <a:solidFill>
                  <a:srgbClr val="000000"/>
                </a:solidFill>
                <a:latin typeface="Arial"/>
                <a:cs typeface="Arial"/>
              </a:rPr>
            </a:br>
            <a:r>
              <a:rPr lang="en-US" sz="1050" dirty="0">
                <a:solidFill>
                  <a:srgbClr val="000000"/>
                </a:solidFill>
                <a:latin typeface="Arial"/>
                <a:cs typeface="Arial"/>
              </a:rPr>
              <a:t>(n = 255)</a:t>
            </a:r>
          </a:p>
        </p:txBody>
      </p:sp>
      <p:sp>
        <p:nvSpPr>
          <p:cNvPr id="33" name="Rectangle 7"/>
          <p:cNvSpPr>
            <a:spLocks noChangeArrowheads="1"/>
          </p:cNvSpPr>
          <p:nvPr/>
        </p:nvSpPr>
        <p:spPr bwMode="ltGray">
          <a:xfrm>
            <a:off x="6131531" y="2959441"/>
            <a:ext cx="2208784" cy="81838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b="1" dirty="0">
                <a:solidFill>
                  <a:srgbClr val="000000"/>
                </a:solidFill>
                <a:latin typeface="Arial"/>
                <a:cs typeface="Arial"/>
              </a:rPr>
              <a:t>EFV QD + ZDV-3TC BID</a:t>
            </a:r>
            <a:br>
              <a:rPr lang="en-US" sz="1350" b="1" dirty="0">
                <a:solidFill>
                  <a:srgbClr val="000000"/>
                </a:solidFill>
                <a:latin typeface="Arial"/>
                <a:cs typeface="Arial"/>
              </a:rPr>
            </a:br>
            <a:r>
              <a:rPr lang="en-US" sz="1050" dirty="0">
                <a:solidFill>
                  <a:srgbClr val="000000"/>
                </a:solidFill>
                <a:latin typeface="Arial"/>
                <a:cs typeface="Arial"/>
              </a:rPr>
              <a:t>(n = 254)</a:t>
            </a:r>
          </a:p>
        </p:txBody>
      </p:sp>
    </p:spTree>
    <p:extLst>
      <p:ext uri="{BB962C8B-B14F-4D97-AF65-F5344CB8AC3E}">
        <p14:creationId xmlns:p14="http://schemas.microsoft.com/office/powerpoint/2010/main" val="130754715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ea typeface="ＭＳ Ｐゴシック" pitchFamily="31" charset="-128"/>
                <a:cs typeface="ＭＳ Ｐゴシック" pitchFamily="31" charset="-128"/>
              </a:rPr>
              <a:t>Efavirenz + TDF + FTC + versus Efavirenz + ZDV-3TC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934: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(&lt;400 copies/mL) </a:t>
            </a:r>
          </a:p>
        </p:txBody>
      </p:sp>
      <p:sp>
        <p:nvSpPr>
          <p:cNvPr id="7" name="Content Placeholder 6"/>
          <p:cNvSpPr>
            <a:spLocks noGrp="1"/>
          </p:cNvSpPr>
          <p:nvPr>
            <p:ph type="body" sz="quarter" idx="16"/>
          </p:nvPr>
        </p:nvSpPr>
        <p:spPr>
          <a:prstGeom prst="rect">
            <a:avLst/>
          </a:prstGeom>
        </p:spPr>
        <p:txBody>
          <a:bodyPr/>
          <a:lstStyle/>
          <a:p>
            <a:r>
              <a:rPr lang="en-US" dirty="0"/>
              <a:t>Source: Gallant JE, et al.  N </a:t>
            </a:r>
            <a:r>
              <a:rPr lang="en-US" dirty="0" err="1"/>
              <a:t>Engl</a:t>
            </a:r>
            <a:r>
              <a:rPr lang="en-US" dirty="0"/>
              <a:t> J Med. 2006;354:251-60.</a:t>
            </a:r>
          </a:p>
        </p:txBody>
      </p:sp>
      <p:graphicFrame>
        <p:nvGraphicFramePr>
          <p:cNvPr id="6" name="Chart 5"/>
          <p:cNvGraphicFramePr>
            <a:graphicFrameLocks/>
          </p:cNvGraphicFramePr>
          <p:nvPr>
            <p:extLst>
              <p:ext uri="{D42A27DB-BD31-4B8C-83A1-F6EECF244321}">
                <p14:modId xmlns:p14="http://schemas.microsoft.com/office/powerpoint/2010/main" val="3847798971"/>
              </p:ext>
            </p:extLst>
          </p:nvPr>
        </p:nvGraphicFramePr>
        <p:xfrm>
          <a:off x="493776" y="1371600"/>
          <a:ext cx="8229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06336" y="4512617"/>
            <a:ext cx="6800850" cy="253916"/>
          </a:xfrm>
          <a:prstGeom prst="rect">
            <a:avLst/>
          </a:prstGeom>
          <a:solidFill>
            <a:schemeClr val="bg1">
              <a:lumMod val="95000"/>
            </a:schemeClr>
          </a:solidFill>
        </p:spPr>
        <p:txBody>
          <a:bodyPr wrap="square" lIns="274320" rtlCol="0">
            <a:spAutoFit/>
          </a:bodyPr>
          <a:lstStyle/>
          <a:p>
            <a:r>
              <a:rPr lang="en-US" sz="1050" dirty="0">
                <a:latin typeface="Arial"/>
              </a:rPr>
              <a:t>  </a:t>
            </a:r>
            <a:r>
              <a:rPr lang="en-US" sz="1050" b="1" dirty="0">
                <a:latin typeface="Arial"/>
              </a:rPr>
              <a:t>Abbreviations</a:t>
            </a:r>
            <a:r>
              <a:rPr lang="en-US" sz="1050" dirty="0">
                <a:latin typeface="Arial"/>
              </a:rPr>
              <a:t>: ITT = Intention-to-Treat; NNRTI-R = Patients with baseline NNRTI mutations. </a:t>
            </a:r>
          </a:p>
        </p:txBody>
      </p:sp>
      <p:sp>
        <p:nvSpPr>
          <p:cNvPr id="4" name="TextBox 3"/>
          <p:cNvSpPr txBox="1"/>
          <p:nvPr/>
        </p:nvSpPr>
        <p:spPr>
          <a:xfrm>
            <a:off x="2597535" y="3563404"/>
            <a:ext cx="685800" cy="253916"/>
          </a:xfrm>
          <a:prstGeom prst="rect">
            <a:avLst/>
          </a:prstGeom>
          <a:noFill/>
        </p:spPr>
        <p:txBody>
          <a:bodyPr wrap="square" rtlCol="0" anchor="ctr">
            <a:spAutoFit/>
          </a:bodyPr>
          <a:lstStyle/>
          <a:p>
            <a:pPr algn="ctr"/>
            <a:r>
              <a:rPr lang="en-US" sz="1000" dirty="0">
                <a:solidFill>
                  <a:srgbClr val="FFFFFF"/>
                </a:solidFill>
                <a:latin typeface="Arial" panose="020B0604020202020204" pitchFamily="34" charset="0"/>
                <a:cs typeface="Arial" panose="020B0604020202020204" pitchFamily="34" charset="0"/>
              </a:rPr>
              <a:t>206/255</a:t>
            </a:r>
          </a:p>
        </p:txBody>
      </p:sp>
      <p:sp>
        <p:nvSpPr>
          <p:cNvPr id="8" name="TextBox 7"/>
          <p:cNvSpPr txBox="1"/>
          <p:nvPr/>
        </p:nvSpPr>
        <p:spPr>
          <a:xfrm>
            <a:off x="3553655" y="3577845"/>
            <a:ext cx="685800" cy="25391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177/254</a:t>
            </a:r>
          </a:p>
        </p:txBody>
      </p:sp>
      <p:sp>
        <p:nvSpPr>
          <p:cNvPr id="9" name="TextBox 8"/>
          <p:cNvSpPr txBox="1"/>
          <p:nvPr/>
        </p:nvSpPr>
        <p:spPr>
          <a:xfrm>
            <a:off x="6016033" y="3563404"/>
            <a:ext cx="685800" cy="25391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206/244</a:t>
            </a:r>
          </a:p>
        </p:txBody>
      </p:sp>
      <p:sp>
        <p:nvSpPr>
          <p:cNvPr id="10" name="TextBox 9"/>
          <p:cNvSpPr txBox="1"/>
          <p:nvPr/>
        </p:nvSpPr>
        <p:spPr>
          <a:xfrm>
            <a:off x="6932021" y="3577845"/>
            <a:ext cx="685800" cy="25391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177/243</a:t>
            </a:r>
          </a:p>
        </p:txBody>
      </p:sp>
    </p:spTree>
    <p:extLst>
      <p:ext uri="{BB962C8B-B14F-4D97-AF65-F5344CB8AC3E}">
        <p14:creationId xmlns:p14="http://schemas.microsoft.com/office/powerpoint/2010/main" val="145267165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ea typeface="ＭＳ Ｐゴシック" pitchFamily="31" charset="-128"/>
                <a:cs typeface="ＭＳ Ｐゴシック" pitchFamily="31" charset="-128"/>
              </a:rPr>
              <a:t>Efavirenz + TDF + FTC + versus Efavirenz + ZDV-3TC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934: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(&lt;50 copies/mL) </a:t>
            </a:r>
          </a:p>
        </p:txBody>
      </p:sp>
      <p:sp>
        <p:nvSpPr>
          <p:cNvPr id="7" name="Content Placeholder 6"/>
          <p:cNvSpPr>
            <a:spLocks noGrp="1"/>
          </p:cNvSpPr>
          <p:nvPr>
            <p:ph type="body" sz="quarter" idx="16"/>
          </p:nvPr>
        </p:nvSpPr>
        <p:spPr>
          <a:prstGeom prst="rect">
            <a:avLst/>
          </a:prstGeom>
        </p:spPr>
        <p:txBody>
          <a:bodyPr/>
          <a:lstStyle/>
          <a:p>
            <a:r>
              <a:rPr lang="en-US" dirty="0"/>
              <a:t>Source: Gallant JE, et al.  N </a:t>
            </a:r>
            <a:r>
              <a:rPr lang="en-US" dirty="0" err="1"/>
              <a:t>Engl</a:t>
            </a:r>
            <a:r>
              <a:rPr lang="en-US" dirty="0"/>
              <a:t> J Med. 2006;354:251-60.</a:t>
            </a:r>
          </a:p>
        </p:txBody>
      </p:sp>
      <p:sp>
        <p:nvSpPr>
          <p:cNvPr id="8" name="TextBox 7"/>
          <p:cNvSpPr txBox="1"/>
          <p:nvPr/>
        </p:nvSpPr>
        <p:spPr>
          <a:xfrm>
            <a:off x="1706336" y="4512617"/>
            <a:ext cx="6800850" cy="253916"/>
          </a:xfrm>
          <a:prstGeom prst="rect">
            <a:avLst/>
          </a:prstGeom>
          <a:solidFill>
            <a:schemeClr val="bg1">
              <a:lumMod val="95000"/>
            </a:schemeClr>
          </a:solidFill>
        </p:spPr>
        <p:txBody>
          <a:bodyPr wrap="square" lIns="274320" rtlCol="0">
            <a:spAutoFit/>
          </a:bodyPr>
          <a:lstStyle/>
          <a:p>
            <a:r>
              <a:rPr lang="en-US" sz="1050" dirty="0">
                <a:latin typeface="Arial"/>
              </a:rPr>
              <a:t> </a:t>
            </a:r>
            <a:r>
              <a:rPr lang="en-US" sz="1050" b="1" dirty="0">
                <a:latin typeface="Arial"/>
              </a:rPr>
              <a:t>Abbreviations: </a:t>
            </a:r>
            <a:r>
              <a:rPr lang="en-US" sz="1050" dirty="0">
                <a:latin typeface="Arial"/>
              </a:rPr>
              <a:t> ITT = Intention-to-Treat; NNRTI-R = Patients with baseline NNRTI resistance mutations. </a:t>
            </a:r>
          </a:p>
        </p:txBody>
      </p:sp>
      <p:graphicFrame>
        <p:nvGraphicFramePr>
          <p:cNvPr id="12" name="Chart 11"/>
          <p:cNvGraphicFramePr>
            <a:graphicFrameLocks/>
          </p:cNvGraphicFramePr>
          <p:nvPr>
            <p:extLst>
              <p:ext uri="{D42A27DB-BD31-4B8C-83A1-F6EECF244321}">
                <p14:modId xmlns:p14="http://schemas.microsoft.com/office/powerpoint/2010/main" val="3822762492"/>
              </p:ext>
            </p:extLst>
          </p:nvPr>
        </p:nvGraphicFramePr>
        <p:xfrm>
          <a:off x="493776" y="1371600"/>
          <a:ext cx="8229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027184" y="3624179"/>
            <a:ext cx="685800" cy="253916"/>
          </a:xfrm>
          <a:prstGeom prst="rect">
            <a:avLst/>
          </a:prstGeom>
          <a:noFill/>
        </p:spPr>
        <p:txBody>
          <a:bodyPr wrap="square" rtlCol="0" anchor="ctr">
            <a:spAutoFit/>
          </a:bodyPr>
          <a:lstStyle/>
          <a:p>
            <a:pPr algn="ctr"/>
            <a:r>
              <a:rPr lang="en-US" sz="1000" dirty="0">
                <a:solidFill>
                  <a:srgbClr val="FFFFFF"/>
                </a:solidFill>
                <a:latin typeface="Arial"/>
              </a:rPr>
              <a:t>199/244</a:t>
            </a:r>
          </a:p>
        </p:txBody>
      </p:sp>
      <p:sp>
        <p:nvSpPr>
          <p:cNvPr id="14" name="TextBox 13"/>
          <p:cNvSpPr txBox="1"/>
          <p:nvPr/>
        </p:nvSpPr>
        <p:spPr>
          <a:xfrm>
            <a:off x="6932021" y="3624179"/>
            <a:ext cx="685800" cy="253916"/>
          </a:xfrm>
          <a:prstGeom prst="rect">
            <a:avLst/>
          </a:prstGeom>
          <a:noFill/>
        </p:spPr>
        <p:txBody>
          <a:bodyPr wrap="square" rtlCol="0" anchor="ctr">
            <a:spAutoFit/>
          </a:bodyPr>
          <a:lstStyle/>
          <a:p>
            <a:pPr algn="ctr"/>
            <a:r>
              <a:rPr lang="en-US" sz="1000" dirty="0">
                <a:solidFill>
                  <a:srgbClr val="FFFFFF"/>
                </a:solidFill>
                <a:latin typeface="Arial"/>
              </a:rPr>
              <a:t>171/243</a:t>
            </a:r>
          </a:p>
        </p:txBody>
      </p:sp>
      <p:sp>
        <p:nvSpPr>
          <p:cNvPr id="15" name="TextBox 14"/>
          <p:cNvSpPr txBox="1"/>
          <p:nvPr/>
        </p:nvSpPr>
        <p:spPr>
          <a:xfrm>
            <a:off x="2609205" y="3624179"/>
            <a:ext cx="685800" cy="253916"/>
          </a:xfrm>
          <a:prstGeom prst="rect">
            <a:avLst/>
          </a:prstGeom>
          <a:noFill/>
        </p:spPr>
        <p:txBody>
          <a:bodyPr wrap="square" rtlCol="0" anchor="ctr">
            <a:spAutoFit/>
          </a:bodyPr>
          <a:lstStyle/>
          <a:p>
            <a:pPr algn="ctr"/>
            <a:r>
              <a:rPr lang="en-US" sz="1000" dirty="0">
                <a:solidFill>
                  <a:srgbClr val="FFFFFF"/>
                </a:solidFill>
                <a:latin typeface="Arial"/>
              </a:rPr>
              <a:t>196/255</a:t>
            </a:r>
          </a:p>
        </p:txBody>
      </p:sp>
      <p:sp>
        <p:nvSpPr>
          <p:cNvPr id="16" name="TextBox 15"/>
          <p:cNvSpPr txBox="1"/>
          <p:nvPr/>
        </p:nvSpPr>
        <p:spPr>
          <a:xfrm>
            <a:off x="3510658" y="3624179"/>
            <a:ext cx="685800" cy="25391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a:rPr>
              <a:t>173/254</a:t>
            </a:r>
          </a:p>
        </p:txBody>
      </p:sp>
    </p:spTree>
    <p:extLst>
      <p:ext uri="{BB962C8B-B14F-4D97-AF65-F5344CB8AC3E}">
        <p14:creationId xmlns:p14="http://schemas.microsoft.com/office/powerpoint/2010/main" val="264359320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Efavirenz + TDF + FTC + versus Efavirenz + ZDV-3TC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934: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Immunologic Response </a:t>
            </a:r>
          </a:p>
        </p:txBody>
      </p:sp>
      <p:sp>
        <p:nvSpPr>
          <p:cNvPr id="8" name="Content Placeholder 7"/>
          <p:cNvSpPr>
            <a:spLocks noGrp="1"/>
          </p:cNvSpPr>
          <p:nvPr>
            <p:ph type="body" sz="quarter" idx="16"/>
          </p:nvPr>
        </p:nvSpPr>
        <p:spPr/>
        <p:txBody>
          <a:bodyPr/>
          <a:lstStyle/>
          <a:p>
            <a:r>
              <a:rPr lang="en-US" dirty="0"/>
              <a:t>Source: Gallant JE, et al.  N </a:t>
            </a:r>
            <a:r>
              <a:rPr lang="en-US" dirty="0" err="1"/>
              <a:t>Engl</a:t>
            </a:r>
            <a:r>
              <a:rPr lang="en-US" dirty="0"/>
              <a:t> J Med. 2006;354:251-60.</a:t>
            </a:r>
          </a:p>
        </p:txBody>
      </p:sp>
      <p:graphicFrame>
        <p:nvGraphicFramePr>
          <p:cNvPr id="6" name="Chart 5"/>
          <p:cNvGraphicFramePr>
            <a:graphicFrameLocks/>
          </p:cNvGraphicFramePr>
          <p:nvPr>
            <p:extLst>
              <p:ext uri="{D42A27DB-BD31-4B8C-83A1-F6EECF244321}">
                <p14:modId xmlns:p14="http://schemas.microsoft.com/office/powerpoint/2010/main" val="3978795079"/>
              </p:ext>
            </p:extLst>
          </p:nvPr>
        </p:nvGraphicFramePr>
        <p:xfrm>
          <a:off x="493776" y="1371600"/>
          <a:ext cx="8229600" cy="3447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318940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Efavirenz + TDF + FTC + versus Efavirenz + ZDV-3TC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934: Results</a:t>
            </a:r>
            <a:endParaRPr lang="en-US" sz="2000" dirty="0"/>
          </a:p>
        </p:txBody>
      </p:sp>
      <p:sp>
        <p:nvSpPr>
          <p:cNvPr id="5" name="Text Placeholder 4"/>
          <p:cNvSpPr>
            <a:spLocks noGrp="1"/>
          </p:cNvSpPr>
          <p:nvPr>
            <p:ph type="body" sz="quarter" idx="15"/>
          </p:nvPr>
        </p:nvSpPr>
        <p:spPr>
          <a:prstGeom prst="rect">
            <a:avLst/>
          </a:prstGeom>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Adverse Events Through 48 Weeks </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a:prstGeom prst="rect">
            <a:avLst/>
          </a:prstGeom>
        </p:spPr>
        <p:txBody>
          <a:bodyPr/>
          <a:lstStyle/>
          <a:p>
            <a:r>
              <a:rPr lang="en-US" dirty="0"/>
              <a:t>Source: Gallant JE, et al.  N </a:t>
            </a:r>
            <a:r>
              <a:rPr lang="en-US" dirty="0" err="1"/>
              <a:t>Engl</a:t>
            </a:r>
            <a:r>
              <a:rPr lang="en-US" dirty="0"/>
              <a:t> J Med. 2006;354:251-60.</a:t>
            </a:r>
          </a:p>
        </p:txBody>
      </p:sp>
      <p:graphicFrame>
        <p:nvGraphicFramePr>
          <p:cNvPr id="30" name="Chart 29"/>
          <p:cNvGraphicFramePr>
            <a:graphicFrameLocks/>
          </p:cNvGraphicFramePr>
          <p:nvPr>
            <p:extLst>
              <p:ext uri="{D42A27DB-BD31-4B8C-83A1-F6EECF244321}">
                <p14:modId xmlns:p14="http://schemas.microsoft.com/office/powerpoint/2010/main" val="2528355943"/>
              </p:ext>
            </p:extLst>
          </p:nvPr>
        </p:nvGraphicFramePr>
        <p:xfrm>
          <a:off x="493776" y="1314450"/>
          <a:ext cx="8229600" cy="3447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257726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Efavirenz + TDF + FTC + versus Efavirenz + ZDV-3TC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934: Common Adverse Events</a:t>
            </a:r>
            <a:endParaRPr lang="en-US" sz="2000" dirty="0"/>
          </a:p>
        </p:txBody>
      </p:sp>
      <p:sp>
        <p:nvSpPr>
          <p:cNvPr id="4" name="Content Placeholder 3"/>
          <p:cNvSpPr>
            <a:spLocks noGrp="1"/>
          </p:cNvSpPr>
          <p:nvPr>
            <p:ph type="body" sz="quarter" idx="14"/>
          </p:nvPr>
        </p:nvSpPr>
        <p:spPr/>
        <p:txBody>
          <a:bodyPr/>
          <a:lstStyle/>
          <a:p>
            <a:r>
              <a:rPr lang="en-US" dirty="0"/>
              <a:t>Source: Gallant JE, et al.  N </a:t>
            </a:r>
            <a:r>
              <a:rPr lang="en-US" dirty="0" err="1"/>
              <a:t>Engl</a:t>
            </a:r>
            <a:r>
              <a:rPr lang="en-US" dirty="0"/>
              <a:t> J Med. 2006;354:251-60</a:t>
            </a:r>
            <a:endParaRPr lang="en-US" dirty="0">
              <a:latin typeface="Arial" pitchFamily="22" charset="0"/>
            </a:endParaRPr>
          </a:p>
        </p:txBody>
      </p:sp>
      <p:graphicFrame>
        <p:nvGraphicFramePr>
          <p:cNvPr id="6" name="Group 65"/>
          <p:cNvGraphicFramePr>
            <a:graphicFrameLocks noGrp="1"/>
          </p:cNvGraphicFramePr>
          <p:nvPr>
            <p:extLst>
              <p:ext uri="{D42A27DB-BD31-4B8C-83A1-F6EECF244321}">
                <p14:modId xmlns:p14="http://schemas.microsoft.com/office/powerpoint/2010/main" val="2342928174"/>
              </p:ext>
            </p:extLst>
          </p:nvPr>
        </p:nvGraphicFramePr>
        <p:xfrm>
          <a:off x="493776" y="1028700"/>
          <a:ext cx="8229600" cy="3756297"/>
        </p:xfrm>
        <a:graphic>
          <a:graphicData uri="http://schemas.openxmlformats.org/drawingml/2006/table">
            <a:tbl>
              <a:tblPr>
                <a:effectLst/>
              </a:tblPr>
              <a:tblGrid>
                <a:gridCol w="3608813">
                  <a:extLst>
                    <a:ext uri="{9D8B030D-6E8A-4147-A177-3AD203B41FA5}">
                      <a16:colId xmlns:a16="http://schemas.microsoft.com/office/drawing/2014/main" val="20000"/>
                    </a:ext>
                  </a:extLst>
                </a:gridCol>
                <a:gridCol w="2432026">
                  <a:extLst>
                    <a:ext uri="{9D8B030D-6E8A-4147-A177-3AD203B41FA5}">
                      <a16:colId xmlns:a16="http://schemas.microsoft.com/office/drawing/2014/main" val="20001"/>
                    </a:ext>
                  </a:extLst>
                </a:gridCol>
                <a:gridCol w="2188761">
                  <a:extLst>
                    <a:ext uri="{9D8B030D-6E8A-4147-A177-3AD203B41FA5}">
                      <a16:colId xmlns:a16="http://schemas.microsoft.com/office/drawing/2014/main" val="20002"/>
                    </a:ext>
                  </a:extLst>
                </a:gridCol>
              </a:tblGrid>
              <a:tr h="33895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Treatment Emergent Adverse Events</a:t>
                      </a:r>
                      <a:r>
                        <a:rPr lang="en-US" sz="1400" b="1" baseline="0" dirty="0">
                          <a:solidFill>
                            <a:srgbClr val="FFFFFF"/>
                          </a:solidFill>
                          <a:latin typeface="Arial" panose="020B0604020202020204" pitchFamily="34" charset="0"/>
                          <a:cs typeface="Arial" panose="020B0604020202020204" pitchFamily="34" charset="0"/>
                        </a:rPr>
                        <a:t> in ≥ 5% of Subjects in Either Arm</a:t>
                      </a:r>
                      <a:endParaRPr lang="en-US" sz="1400" b="1" dirty="0">
                        <a:solidFill>
                          <a:srgbClr val="FFFFFF"/>
                        </a:solidFill>
                        <a:latin typeface="Arial" panose="020B0604020202020204" pitchFamily="34" charset="0"/>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392207">
                <a:tc>
                  <a:txBody>
                    <a:bodyPr/>
                    <a:lstStyle/>
                    <a:p>
                      <a:pPr marL="0" indent="0" algn="l"/>
                      <a:endParaRPr kumimoji="0" lang="en-US" sz="12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EFV + TDF + FTC</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br>
                      <a:r>
                        <a:rPr kumimoji="0" lang="en-US" sz="105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(n = 257)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9B4"/>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 + ZVD-3TC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05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254)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638C36"/>
                    </a:solidFill>
                  </a:tcPr>
                </a:tc>
                <a:extLst>
                  <a:ext uri="{0D108BD9-81ED-4DB2-BD59-A6C34878D82A}">
                    <a16:rowId xmlns:a16="http://schemas.microsoft.com/office/drawing/2014/main" val="10001"/>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Dizziness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9B4">
                        <a:alpha val="1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38C36">
                        <a:alpha val="10000"/>
                      </a:srgbClr>
                    </a:solidFill>
                  </a:tcPr>
                </a:tc>
                <a:extLst>
                  <a:ext uri="{0D108BD9-81ED-4DB2-BD59-A6C34878D82A}">
                    <a16:rowId xmlns:a16="http://schemas.microsoft.com/office/drawing/2014/main" val="10002"/>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25000"/>
                      </a:srgbClr>
                    </a:solidFill>
                  </a:tcPr>
                </a:tc>
                <a:extLst>
                  <a:ext uri="{0D108BD9-81ED-4DB2-BD59-A6C34878D82A}">
                    <a16:rowId xmlns:a16="http://schemas.microsoft.com/office/drawing/2014/main" val="10003"/>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1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10000"/>
                      </a:srgbClr>
                    </a:solidFill>
                  </a:tcPr>
                </a:tc>
                <a:extLst>
                  <a:ext uri="{0D108BD9-81ED-4DB2-BD59-A6C34878D82A}">
                    <a16:rowId xmlns:a16="http://schemas.microsoft.com/office/drawing/2014/main" val="10004"/>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Fatigue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25000"/>
                      </a:srgbClr>
                    </a:solidFill>
                  </a:tcPr>
                </a:tc>
                <a:extLst>
                  <a:ext uri="{0D108BD9-81ED-4DB2-BD59-A6C34878D82A}">
                    <a16:rowId xmlns:a16="http://schemas.microsoft.com/office/drawing/2014/main" val="10005"/>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Depression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1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10000"/>
                      </a:srgbClr>
                    </a:solidFill>
                  </a:tcPr>
                </a:tc>
                <a:extLst>
                  <a:ext uri="{0D108BD9-81ED-4DB2-BD59-A6C34878D82A}">
                    <a16:rowId xmlns:a16="http://schemas.microsoft.com/office/drawing/2014/main" val="10006"/>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Headache</a:t>
                      </a:r>
                      <a:endParaRPr lang="en-US" sz="14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25000"/>
                      </a:srgbClr>
                    </a:solidFill>
                  </a:tcPr>
                </a:tc>
                <a:extLst>
                  <a:ext uri="{0D108BD9-81ED-4DB2-BD59-A6C34878D82A}">
                    <a16:rowId xmlns:a16="http://schemas.microsoft.com/office/drawing/2014/main" val="10007"/>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Rash</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1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10000"/>
                      </a:srgbClr>
                    </a:solidFill>
                  </a:tcPr>
                </a:tc>
                <a:extLst>
                  <a:ext uri="{0D108BD9-81ED-4DB2-BD59-A6C34878D82A}">
                    <a16:rowId xmlns:a16="http://schemas.microsoft.com/office/drawing/2014/main" val="10008"/>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Insomnia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25000"/>
                      </a:srgbClr>
                    </a:solidFill>
                  </a:tcPr>
                </a:tc>
                <a:extLst>
                  <a:ext uri="{0D108BD9-81ED-4DB2-BD59-A6C34878D82A}">
                    <a16:rowId xmlns:a16="http://schemas.microsoft.com/office/drawing/2014/main" val="10009"/>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Anemia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9B4">
                        <a:alpha val="1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38C36">
                        <a:alpha val="1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0816089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4BB2B4-3827-9759-FC5A-51A847659C7B}"/>
              </a:ext>
            </a:extLst>
          </p:cNvPr>
          <p:cNvSpPr>
            <a:spLocks noChangeArrowheads="1"/>
          </p:cNvSpPr>
          <p:nvPr/>
        </p:nvSpPr>
        <p:spPr bwMode="auto">
          <a:xfrm>
            <a:off x="0" y="4253781"/>
            <a:ext cx="9144000" cy="45720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1800"/>
              </a:lnSpc>
            </a:pPr>
            <a:r>
              <a:rPr lang="en-US" sz="1500" dirty="0">
                <a:solidFill>
                  <a:srgbClr val="000000"/>
                </a:solidFill>
                <a:latin typeface="Arial" panose="020B0604020202020204" pitchFamily="34" charset="0"/>
                <a:ea typeface="Arial" pitchFamily="-107" charset="0"/>
                <a:cs typeface="Arial" panose="020B0604020202020204" pitchFamily="34" charset="0"/>
              </a:rPr>
              <a:t>Dose: 1 tablet once daily on an empty stomach</a:t>
            </a:r>
          </a:p>
        </p:txBody>
      </p:sp>
      <p:sp>
        <p:nvSpPr>
          <p:cNvPr id="2" name="Title 1">
            <a:extLst>
              <a:ext uri="{FF2B5EF4-FFF2-40B4-BE49-F238E27FC236}">
                <a16:creationId xmlns:a16="http://schemas.microsoft.com/office/drawing/2014/main" id="{EC3422C0-64E5-DE4D-B9D0-1E75587F192C}"/>
              </a:ext>
            </a:extLst>
          </p:cNvPr>
          <p:cNvSpPr>
            <a:spLocks noGrp="1"/>
          </p:cNvSpPr>
          <p:nvPr>
            <p:ph type="title"/>
          </p:nvPr>
        </p:nvSpPr>
        <p:spPr/>
        <p:txBody>
          <a:bodyPr>
            <a:normAutofit/>
          </a:bodyPr>
          <a:lstStyle/>
          <a:p>
            <a:r>
              <a:rPr lang="en-US" dirty="0"/>
              <a:t>Efavirenz-Tenofovir DF-Emtricitabine</a:t>
            </a:r>
          </a:p>
        </p:txBody>
      </p:sp>
      <p:sp>
        <p:nvSpPr>
          <p:cNvPr id="4" name="Rectangle 3">
            <a:extLst>
              <a:ext uri="{FF2B5EF4-FFF2-40B4-BE49-F238E27FC236}">
                <a16:creationId xmlns:a16="http://schemas.microsoft.com/office/drawing/2014/main" id="{601CC241-CB20-4F4F-A75C-A221DB7F7C91}"/>
              </a:ext>
            </a:extLst>
          </p:cNvPr>
          <p:cNvSpPr>
            <a:spLocks noChangeArrowheads="1"/>
          </p:cNvSpPr>
          <p:nvPr/>
        </p:nvSpPr>
        <p:spPr bwMode="auto">
          <a:xfrm>
            <a:off x="1897627" y="2914650"/>
            <a:ext cx="5337176" cy="54864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itchFamily="-107" charset="0"/>
                <a:ea typeface="Arial" pitchFamily="-107" charset="0"/>
                <a:cs typeface="Arial" pitchFamily="-107" charset="0"/>
              </a:rPr>
              <a:t>Efavirenz-Tenofovir DF-Emtricitabine</a:t>
            </a:r>
          </a:p>
        </p:txBody>
      </p:sp>
      <p:sp>
        <p:nvSpPr>
          <p:cNvPr id="5" name="Bent Arrow 4">
            <a:extLst>
              <a:ext uri="{FF2B5EF4-FFF2-40B4-BE49-F238E27FC236}">
                <a16:creationId xmlns:a16="http://schemas.microsoft.com/office/drawing/2014/main" id="{901AAB1E-149C-4441-AC2A-90A2EC1C04F5}"/>
              </a:ext>
            </a:extLst>
          </p:cNvPr>
          <p:cNvSpPr/>
          <p:nvPr/>
        </p:nvSpPr>
        <p:spPr>
          <a:xfrm flipV="1">
            <a:off x="3133834" y="3600450"/>
            <a:ext cx="342900" cy="347472"/>
          </a:xfrm>
          <a:prstGeom prst="bentArrow">
            <a:avLst/>
          </a:prstGeom>
          <a:solidFill>
            <a:srgbClr val="D09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6" name="Rounded Rectangle 5">
            <a:extLst>
              <a:ext uri="{FF2B5EF4-FFF2-40B4-BE49-F238E27FC236}">
                <a16:creationId xmlns:a16="http://schemas.microsoft.com/office/drawing/2014/main" id="{8657424E-1B67-8342-98D2-928BD24921B0}"/>
              </a:ext>
            </a:extLst>
          </p:cNvPr>
          <p:cNvSpPr/>
          <p:nvPr/>
        </p:nvSpPr>
        <p:spPr>
          <a:xfrm>
            <a:off x="3447675" y="374561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Arial" panose="020B0604020202020204" pitchFamily="34" charset="0"/>
                <a:cs typeface="Arial" panose="020B0604020202020204" pitchFamily="34" charset="0"/>
              </a:rPr>
              <a:t>NNRTI</a:t>
            </a:r>
          </a:p>
        </p:txBody>
      </p:sp>
      <p:sp>
        <p:nvSpPr>
          <p:cNvPr id="7" name="Rounded Rectangle 6">
            <a:extLst>
              <a:ext uri="{FF2B5EF4-FFF2-40B4-BE49-F238E27FC236}">
                <a16:creationId xmlns:a16="http://schemas.microsoft.com/office/drawing/2014/main" id="{64D3F9A5-59AD-0241-80BB-EC9725476CAA}"/>
              </a:ext>
            </a:extLst>
          </p:cNvPr>
          <p:cNvSpPr/>
          <p:nvPr/>
        </p:nvSpPr>
        <p:spPr>
          <a:xfrm>
            <a:off x="4716599" y="374561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Arial" panose="020B0604020202020204" pitchFamily="34" charset="0"/>
                <a:cs typeface="Arial" panose="020B0604020202020204" pitchFamily="34" charset="0"/>
              </a:rPr>
              <a:t>NRTI</a:t>
            </a:r>
          </a:p>
        </p:txBody>
      </p:sp>
      <p:sp>
        <p:nvSpPr>
          <p:cNvPr id="8" name="Bent Arrow 7">
            <a:extLst>
              <a:ext uri="{FF2B5EF4-FFF2-40B4-BE49-F238E27FC236}">
                <a16:creationId xmlns:a16="http://schemas.microsoft.com/office/drawing/2014/main" id="{9DFEB9CD-F7C0-1B4F-9E70-2FEBCD6A6FD7}"/>
              </a:ext>
            </a:extLst>
          </p:cNvPr>
          <p:cNvSpPr/>
          <p:nvPr/>
        </p:nvSpPr>
        <p:spPr>
          <a:xfrm flipV="1">
            <a:off x="4391134" y="3600450"/>
            <a:ext cx="342900" cy="347472"/>
          </a:xfrm>
          <a:prstGeom prst="bentArrow">
            <a:avLst/>
          </a:prstGeom>
          <a:solidFill>
            <a:srgbClr val="D09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9" name="Rounded Rectangle 8">
            <a:extLst>
              <a:ext uri="{FF2B5EF4-FFF2-40B4-BE49-F238E27FC236}">
                <a16:creationId xmlns:a16="http://schemas.microsoft.com/office/drawing/2014/main" id="{FF072229-9EB8-D34F-9E4C-4763F1E0FD34}"/>
              </a:ext>
            </a:extLst>
          </p:cNvPr>
          <p:cNvSpPr/>
          <p:nvPr/>
        </p:nvSpPr>
        <p:spPr>
          <a:xfrm>
            <a:off x="6115050" y="374561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Arial" panose="020B0604020202020204" pitchFamily="34" charset="0"/>
                <a:cs typeface="Arial" panose="020B0604020202020204" pitchFamily="34" charset="0"/>
              </a:rPr>
              <a:t>NRTI</a:t>
            </a:r>
          </a:p>
        </p:txBody>
      </p:sp>
      <p:sp>
        <p:nvSpPr>
          <p:cNvPr id="10" name="Bent Arrow 9">
            <a:extLst>
              <a:ext uri="{FF2B5EF4-FFF2-40B4-BE49-F238E27FC236}">
                <a16:creationId xmlns:a16="http://schemas.microsoft.com/office/drawing/2014/main" id="{ACC31F4C-94B7-4844-AFB8-E8307F821991}"/>
              </a:ext>
            </a:extLst>
          </p:cNvPr>
          <p:cNvSpPr/>
          <p:nvPr/>
        </p:nvSpPr>
        <p:spPr>
          <a:xfrm flipV="1">
            <a:off x="5772150" y="3600450"/>
            <a:ext cx="342900" cy="347472"/>
          </a:xfrm>
          <a:prstGeom prst="bentArrow">
            <a:avLst/>
          </a:prstGeom>
          <a:solidFill>
            <a:srgbClr val="D09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pic>
        <p:nvPicPr>
          <p:cNvPr id="11" name="Picture 10" descr="Atripla.JPG">
            <a:extLst>
              <a:ext uri="{FF2B5EF4-FFF2-40B4-BE49-F238E27FC236}">
                <a16:creationId xmlns:a16="http://schemas.microsoft.com/office/drawing/2014/main" id="{A3AE9ADA-D04F-F649-BC82-09E7B1A24D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24407" y="1527844"/>
            <a:ext cx="1895185" cy="1123888"/>
          </a:xfrm>
          <a:prstGeom prst="rect">
            <a:avLst/>
          </a:prstGeom>
        </p:spPr>
      </p:pic>
      <p:sp>
        <p:nvSpPr>
          <p:cNvPr id="14" name="Rounded Rectangle 13">
            <a:extLst>
              <a:ext uri="{FF2B5EF4-FFF2-40B4-BE49-F238E27FC236}">
                <a16:creationId xmlns:a16="http://schemas.microsoft.com/office/drawing/2014/main" id="{08EE38C7-1A4E-C24E-9CA0-85E09F23A04C}"/>
              </a:ext>
            </a:extLst>
          </p:cNvPr>
          <p:cNvSpPr/>
          <p:nvPr/>
        </p:nvSpPr>
        <p:spPr>
          <a:xfrm>
            <a:off x="2730567" y="3320939"/>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91584E"/>
                </a:solidFill>
                <a:latin typeface="Arial" panose="020B0604020202020204" pitchFamily="34" charset="0"/>
                <a:cs typeface="Arial" panose="020B0604020202020204" pitchFamily="34" charset="0"/>
              </a:rPr>
              <a:t>600 mg</a:t>
            </a:r>
          </a:p>
        </p:txBody>
      </p:sp>
      <p:sp>
        <p:nvSpPr>
          <p:cNvPr id="15" name="Rounded Rectangle 14">
            <a:extLst>
              <a:ext uri="{FF2B5EF4-FFF2-40B4-BE49-F238E27FC236}">
                <a16:creationId xmlns:a16="http://schemas.microsoft.com/office/drawing/2014/main" id="{56D94DF7-4BCD-2A4A-828F-9D67544AFE12}"/>
              </a:ext>
            </a:extLst>
          </p:cNvPr>
          <p:cNvSpPr/>
          <p:nvPr/>
        </p:nvSpPr>
        <p:spPr>
          <a:xfrm>
            <a:off x="4102759" y="3320939"/>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91584E"/>
                </a:solidFill>
                <a:latin typeface="Arial" panose="020B0604020202020204" pitchFamily="34" charset="0"/>
                <a:cs typeface="Arial" panose="020B0604020202020204" pitchFamily="34" charset="0"/>
              </a:rPr>
              <a:t>300 mg</a:t>
            </a:r>
          </a:p>
        </p:txBody>
      </p:sp>
      <p:sp>
        <p:nvSpPr>
          <p:cNvPr id="16" name="Rounded Rectangle 15">
            <a:extLst>
              <a:ext uri="{FF2B5EF4-FFF2-40B4-BE49-F238E27FC236}">
                <a16:creationId xmlns:a16="http://schemas.microsoft.com/office/drawing/2014/main" id="{B9E1CC37-C9D1-554C-98F3-3D772A577ACF}"/>
              </a:ext>
            </a:extLst>
          </p:cNvPr>
          <p:cNvSpPr/>
          <p:nvPr/>
        </p:nvSpPr>
        <p:spPr>
          <a:xfrm>
            <a:off x="5365370" y="3320939"/>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91584E"/>
                </a:solidFill>
                <a:latin typeface="Arial" panose="020B0604020202020204" pitchFamily="34" charset="0"/>
                <a:cs typeface="Arial" panose="020B0604020202020204" pitchFamily="34" charset="0"/>
              </a:rPr>
              <a:t>200 mg</a:t>
            </a:r>
          </a:p>
        </p:txBody>
      </p:sp>
    </p:spTree>
    <p:extLst>
      <p:ext uri="{BB962C8B-B14F-4D97-AF65-F5344CB8AC3E}">
        <p14:creationId xmlns:p14="http://schemas.microsoft.com/office/powerpoint/2010/main" val="342375709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ea typeface="ＭＳ Ｐゴシック" pitchFamily="31" charset="-128"/>
                <a:cs typeface="ＭＳ Ｐゴシック" pitchFamily="31" charset="-128"/>
              </a:rPr>
              <a:t>TDF+ FTC + Efavirenz versus ZDV-3TC+ Efavirenz</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934: Conclusions</a:t>
            </a:r>
            <a:endParaRPr lang="en-US" sz="2000" dirty="0"/>
          </a:p>
        </p:txBody>
      </p:sp>
      <p:sp>
        <p:nvSpPr>
          <p:cNvPr id="5" name="Text Placeholder 4"/>
          <p:cNvSpPr>
            <a:spLocks noGrp="1"/>
          </p:cNvSpPr>
          <p:nvPr>
            <p:ph type="body" sz="quarter" idx="16"/>
          </p:nvPr>
        </p:nvSpPr>
        <p:spPr/>
        <p:txBody>
          <a:bodyPr/>
          <a:lstStyle/>
          <a:p>
            <a:r>
              <a:rPr lang="en-US" dirty="0"/>
              <a:t>Source: Gallant JE, et al.  N Engl J Med. 2006;354:251-60.</a:t>
            </a:r>
          </a:p>
        </p:txBody>
      </p:sp>
      <p:sp>
        <p:nvSpPr>
          <p:cNvPr id="3" name="Content Placeholder 2"/>
          <p:cNvSpPr>
            <a:spLocks noGrp="1"/>
          </p:cNvSpPr>
          <p:nvPr>
            <p:ph sz="half" idx="2"/>
          </p:nvPr>
        </p:nvSpPr>
        <p:spPr>
          <a:xfrm>
            <a:off x="-18168" y="1786408"/>
            <a:ext cx="9180576" cy="1991508"/>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Through week 48, the combination of tenofovir DF and emtricitabine plus efavirenz fulfilled the criteria for noninferiority to a fixed dose of zidovudine and lamivudine plus efavirenz and proved superior in terms of virologic suppression, CD4 response, and adverse events resulting in discontinuation of the study drugs.” </a:t>
            </a:r>
          </a:p>
        </p:txBody>
      </p:sp>
    </p:spTree>
    <p:extLst>
      <p:ext uri="{BB962C8B-B14F-4D97-AF65-F5344CB8AC3E}">
        <p14:creationId xmlns:p14="http://schemas.microsoft.com/office/powerpoint/2010/main" val="62279143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Raltegravir + TDF-FTC  versus Efavirenz + TDF-FTC</a:t>
            </a:r>
            <a:br>
              <a:rPr lang="en-US" sz="2000" b="0" dirty="0"/>
            </a:br>
            <a:r>
              <a:rPr lang="en-US" dirty="0"/>
              <a:t> </a:t>
            </a:r>
            <a:r>
              <a:rPr lang="en-US" sz="2700" dirty="0"/>
              <a:t>STARTMRK Trial</a:t>
            </a:r>
          </a:p>
        </p:txBody>
      </p:sp>
    </p:spTree>
    <p:extLst>
      <p:ext uri="{BB962C8B-B14F-4D97-AF65-F5344CB8AC3E}">
        <p14:creationId xmlns:p14="http://schemas.microsoft.com/office/powerpoint/2010/main" val="54843822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1"/>
          <p:cNvSpPr>
            <a:spLocks noChangeShapeType="1"/>
          </p:cNvSpPr>
          <p:nvPr/>
        </p:nvSpPr>
        <p:spPr bwMode="auto">
          <a:xfrm rot="20430663">
            <a:off x="5040258" y="2673894"/>
            <a:ext cx="821060" cy="705618"/>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Study Design</a:t>
            </a:r>
            <a:endParaRPr lang="en-US" sz="2000" dirty="0"/>
          </a:p>
        </p:txBody>
      </p:sp>
      <p:sp>
        <p:nvSpPr>
          <p:cNvPr id="4" name="Text Placeholder 3"/>
          <p:cNvSpPr>
            <a:spLocks noGrp="1"/>
          </p:cNvSpPr>
          <p:nvPr>
            <p:ph type="body" sz="quarter" idx="16"/>
          </p:nvPr>
        </p:nvSpPr>
        <p:spPr/>
        <p:txBody>
          <a:bodyPr/>
          <a:lstStyle/>
          <a:p>
            <a:r>
              <a:rPr lang="en-US" dirty="0"/>
              <a:t>Source: Lennox JL, et al. </a:t>
            </a:r>
            <a:r>
              <a:rPr lang="sk-SK" dirty="0"/>
              <a:t>Lancet. 2009;374:796-806.</a:t>
            </a:r>
            <a:endParaRPr lang="en-US" dirty="0">
              <a:latin typeface="Arial" pitchFamily="22" charset="0"/>
            </a:endParaRPr>
          </a:p>
        </p:txBody>
      </p:sp>
      <p:sp>
        <p:nvSpPr>
          <p:cNvPr id="5" name="Content Placeholder 4"/>
          <p:cNvSpPr>
            <a:spLocks noGrp="1"/>
          </p:cNvSpPr>
          <p:nvPr>
            <p:ph sz="half" idx="2"/>
          </p:nvPr>
        </p:nvSpPr>
        <p:spPr>
          <a:xfrm>
            <a:off x="323850" y="1073708"/>
            <a:ext cx="4622222" cy="3555442"/>
          </a:xfrm>
        </p:spPr>
        <p:txBody>
          <a:bodyPr>
            <a:normAutofit fontScale="92500"/>
          </a:bodyPr>
          <a:lstStyle/>
          <a:p>
            <a:pPr>
              <a:lnSpc>
                <a:spcPts val="2000"/>
              </a:lnSpc>
            </a:pPr>
            <a:r>
              <a:rPr lang="en-US" b="1" dirty="0"/>
              <a:t>Background: </a:t>
            </a:r>
            <a:r>
              <a:rPr lang="en-US" dirty="0">
                <a:solidFill>
                  <a:schemeClr val="tx1"/>
                </a:solidFill>
              </a:rPr>
              <a:t>Randomized, double-blind, phase 3 study comparing the safety and efficacy of </a:t>
            </a:r>
            <a:r>
              <a:rPr lang="en-US" dirty="0" err="1">
                <a:solidFill>
                  <a:schemeClr val="tx1"/>
                </a:solidFill>
              </a:rPr>
              <a:t>raltegravir</a:t>
            </a:r>
            <a:r>
              <a:rPr lang="en-US" dirty="0">
                <a:solidFill>
                  <a:schemeClr val="tx1"/>
                </a:solidFill>
              </a:rPr>
              <a:t> versus efavirenz, each in combination with tenofovir DF and emtricitabine</a:t>
            </a:r>
          </a:p>
          <a:p>
            <a:r>
              <a:rPr lang="en-US" b="1" dirty="0"/>
              <a:t>Inclusion Criteria (n = 569)</a:t>
            </a:r>
          </a:p>
          <a:p>
            <a:pPr lvl="1">
              <a:lnSpc>
                <a:spcPts val="2000"/>
              </a:lnSpc>
            </a:pPr>
            <a:r>
              <a:rPr lang="en-US" dirty="0"/>
              <a:t>Antiretroviral-naïve patients</a:t>
            </a:r>
          </a:p>
          <a:p>
            <a:pPr lvl="1">
              <a:lnSpc>
                <a:spcPts val="2000"/>
              </a:lnSpc>
            </a:pPr>
            <a:r>
              <a:rPr lang="en-US" dirty="0"/>
              <a:t>Age ≥18 years</a:t>
            </a:r>
          </a:p>
          <a:p>
            <a:pPr lvl="1">
              <a:lnSpc>
                <a:spcPts val="2000"/>
              </a:lnSpc>
            </a:pPr>
            <a:r>
              <a:rPr lang="en-US" dirty="0"/>
              <a:t>HIV RNA ≥5000 copies/mL</a:t>
            </a:r>
          </a:p>
          <a:p>
            <a:pPr lvl="1">
              <a:lnSpc>
                <a:spcPts val="2000"/>
              </a:lnSpc>
            </a:pPr>
            <a:r>
              <a:rPr lang="en-US" dirty="0"/>
              <a:t>No resistance to EFV, TDF, or FTC</a:t>
            </a:r>
          </a:p>
          <a:p>
            <a:r>
              <a:rPr lang="en-US" b="1" dirty="0"/>
              <a:t>Treatment Arms</a:t>
            </a:r>
          </a:p>
          <a:p>
            <a:pPr lvl="1">
              <a:lnSpc>
                <a:spcPts val="2000"/>
              </a:lnSpc>
            </a:pPr>
            <a:r>
              <a:rPr lang="en-US" dirty="0"/>
              <a:t>Raltegravir + TDF-FTC</a:t>
            </a:r>
          </a:p>
          <a:p>
            <a:pPr lvl="1">
              <a:lnSpc>
                <a:spcPts val="2000"/>
              </a:lnSpc>
            </a:pPr>
            <a:r>
              <a:rPr lang="en-US" dirty="0"/>
              <a:t>Efavirenz + TDF-FTC</a:t>
            </a:r>
          </a:p>
          <a:p>
            <a:endParaRPr lang="en-US" dirty="0"/>
          </a:p>
        </p:txBody>
      </p:sp>
      <p:sp>
        <p:nvSpPr>
          <p:cNvPr id="24" name="Rectangle 7"/>
          <p:cNvSpPr>
            <a:spLocks noChangeArrowheads="1"/>
          </p:cNvSpPr>
          <p:nvPr/>
        </p:nvSpPr>
        <p:spPr bwMode="ltGray">
          <a:xfrm>
            <a:off x="6044710" y="1811973"/>
            <a:ext cx="2619785" cy="818384"/>
          </a:xfrm>
          <a:prstGeom prst="rect">
            <a:avLst/>
          </a:prstGeom>
          <a:solidFill>
            <a:srgbClr val="638C36">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Raltegravir BID + TDF-FTC</a:t>
            </a:r>
            <a:br>
              <a:rPr lang="en-US" sz="1400" b="1" dirty="0">
                <a:solidFill>
                  <a:srgbClr val="000000"/>
                </a:solidFill>
                <a:latin typeface="Arial"/>
                <a:cs typeface="Arial"/>
              </a:rPr>
            </a:br>
            <a:r>
              <a:rPr lang="en-US" sz="1050" dirty="0">
                <a:solidFill>
                  <a:srgbClr val="000000"/>
                </a:solidFill>
                <a:latin typeface="Arial"/>
                <a:cs typeface="Arial"/>
              </a:rPr>
              <a:t>(n = 281)</a:t>
            </a:r>
          </a:p>
        </p:txBody>
      </p:sp>
      <p:sp>
        <p:nvSpPr>
          <p:cNvPr id="33" name="Rectangle 7"/>
          <p:cNvSpPr>
            <a:spLocks noChangeArrowheads="1"/>
          </p:cNvSpPr>
          <p:nvPr/>
        </p:nvSpPr>
        <p:spPr bwMode="ltGray">
          <a:xfrm>
            <a:off x="6044711" y="2982687"/>
            <a:ext cx="2619784" cy="818384"/>
          </a:xfrm>
          <a:prstGeom prst="rect">
            <a:avLst/>
          </a:prstGeom>
          <a:solidFill>
            <a:srgbClr val="0070C0">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b="1" dirty="0">
                <a:solidFill>
                  <a:srgbClr val="000000"/>
                </a:solidFill>
                <a:latin typeface="Arial"/>
                <a:cs typeface="Arial"/>
              </a:rPr>
              <a:t>Efavirenz + TDF-FTC</a:t>
            </a:r>
          </a:p>
          <a:p>
            <a:pPr algn="ctr"/>
            <a:r>
              <a:rPr lang="en-US" sz="1050" dirty="0">
                <a:solidFill>
                  <a:srgbClr val="000000"/>
                </a:solidFill>
                <a:latin typeface="Arial"/>
                <a:cs typeface="Arial"/>
              </a:rPr>
              <a:t>(n = 282)</a:t>
            </a:r>
          </a:p>
        </p:txBody>
      </p:sp>
      <p:sp>
        <p:nvSpPr>
          <p:cNvPr id="3" name="Line 11">
            <a:extLst>
              <a:ext uri="{FF2B5EF4-FFF2-40B4-BE49-F238E27FC236}">
                <a16:creationId xmlns:a16="http://schemas.microsoft.com/office/drawing/2014/main" id="{9F1CB3E1-FDE9-60F2-541F-FC5EA8F7F1D2}"/>
              </a:ext>
            </a:extLst>
          </p:cNvPr>
          <p:cNvSpPr>
            <a:spLocks noChangeShapeType="1"/>
          </p:cNvSpPr>
          <p:nvPr/>
        </p:nvSpPr>
        <p:spPr bwMode="auto">
          <a:xfrm rot="1169337" flipV="1">
            <a:off x="5040258" y="2283603"/>
            <a:ext cx="821060" cy="705618"/>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Tree>
    <p:extLst>
      <p:ext uri="{BB962C8B-B14F-4D97-AF65-F5344CB8AC3E}">
        <p14:creationId xmlns:p14="http://schemas.microsoft.com/office/powerpoint/2010/main" val="283542508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Raltegravir + TDF-FTC versus Efavirenz + TDF- FTC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Virologic Response (Primary Analysis, Missing=Failure) </a:t>
            </a:r>
          </a:p>
        </p:txBody>
      </p:sp>
      <p:sp>
        <p:nvSpPr>
          <p:cNvPr id="8" name="Content Placeholder 7"/>
          <p:cNvSpPr>
            <a:spLocks noGrp="1"/>
          </p:cNvSpPr>
          <p:nvPr>
            <p:ph type="body" sz="quarter" idx="16"/>
          </p:nvPr>
        </p:nvSpPr>
        <p:spPr/>
        <p:txBody>
          <a:bodyPr/>
          <a:lstStyle/>
          <a:p>
            <a:r>
              <a:rPr lang="en-US" dirty="0"/>
              <a:t>Source: Lennox JL, et al. </a:t>
            </a:r>
            <a:r>
              <a:rPr lang="sk-SK" dirty="0"/>
              <a:t>Lancet. 2009;374:796-806.</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770294407"/>
              </p:ext>
            </p:extLst>
          </p:nvPr>
        </p:nvGraphicFramePr>
        <p:xfrm>
          <a:off x="493776" y="1447802"/>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457901" y="4062912"/>
            <a:ext cx="914400" cy="246221"/>
          </a:xfrm>
          <a:prstGeom prst="rect">
            <a:avLst/>
          </a:prstGeom>
          <a:noFill/>
        </p:spPr>
        <p:txBody>
          <a:bodyPr wrap="square" rtlCol="0" anchor="ctr">
            <a:spAutoFit/>
          </a:bodyPr>
          <a:lstStyle/>
          <a:p>
            <a:pPr algn="ctr"/>
            <a:r>
              <a:rPr lang="en-US" sz="1000" dirty="0">
                <a:solidFill>
                  <a:schemeClr val="bg1"/>
                </a:solidFill>
                <a:latin typeface="Arial"/>
              </a:rPr>
              <a:t>241/281</a:t>
            </a:r>
          </a:p>
        </p:txBody>
      </p:sp>
      <p:sp>
        <p:nvSpPr>
          <p:cNvPr id="7" name="TextBox 6"/>
          <p:cNvSpPr txBox="1"/>
          <p:nvPr/>
        </p:nvSpPr>
        <p:spPr>
          <a:xfrm>
            <a:off x="5848454" y="4062911"/>
            <a:ext cx="914364" cy="246221"/>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a:rPr>
              <a:t>230/282</a:t>
            </a:r>
          </a:p>
        </p:txBody>
      </p:sp>
    </p:spTree>
    <p:extLst>
      <p:ext uri="{BB962C8B-B14F-4D97-AF65-F5344CB8AC3E}">
        <p14:creationId xmlns:p14="http://schemas.microsoft.com/office/powerpoint/2010/main" val="111206328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(Observed-Failure Method)</a:t>
            </a:r>
          </a:p>
        </p:txBody>
      </p:sp>
      <p:sp>
        <p:nvSpPr>
          <p:cNvPr id="6" name="Content Placeholder 5"/>
          <p:cNvSpPr>
            <a:spLocks noGrp="1"/>
          </p:cNvSpPr>
          <p:nvPr>
            <p:ph type="body" sz="quarter" idx="16"/>
          </p:nvPr>
        </p:nvSpPr>
        <p:spPr/>
        <p:txBody>
          <a:bodyPr/>
          <a:lstStyle/>
          <a:p>
            <a:r>
              <a:rPr lang="en-US" dirty="0"/>
              <a:t>Source: Lennox JL, et al.  Lancet. 2009;374:796-806.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897404101"/>
              </p:ext>
            </p:extLst>
          </p:nvPr>
        </p:nvGraphicFramePr>
        <p:xfrm>
          <a:off x="493776" y="1371601"/>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963891" y="3641272"/>
            <a:ext cx="710293"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241/263</a:t>
            </a:r>
          </a:p>
        </p:txBody>
      </p:sp>
      <p:sp>
        <p:nvSpPr>
          <p:cNvPr id="10" name="Rectangle 9"/>
          <p:cNvSpPr/>
          <p:nvPr/>
        </p:nvSpPr>
        <p:spPr>
          <a:xfrm>
            <a:off x="2738647" y="3641272"/>
            <a:ext cx="702129"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230/258</a:t>
            </a:r>
          </a:p>
        </p:txBody>
      </p:sp>
      <p:sp>
        <p:nvSpPr>
          <p:cNvPr id="11" name="Rectangle 10"/>
          <p:cNvSpPr/>
          <p:nvPr/>
        </p:nvSpPr>
        <p:spPr>
          <a:xfrm>
            <a:off x="4267833" y="3641273"/>
            <a:ext cx="732064"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111/120</a:t>
            </a:r>
          </a:p>
        </p:txBody>
      </p:sp>
      <p:sp>
        <p:nvSpPr>
          <p:cNvPr id="12" name="Rectangle 11"/>
          <p:cNvSpPr/>
          <p:nvPr/>
        </p:nvSpPr>
        <p:spPr>
          <a:xfrm>
            <a:off x="5019326" y="3641272"/>
            <a:ext cx="787854"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114/128</a:t>
            </a:r>
          </a:p>
        </p:txBody>
      </p:sp>
      <p:sp>
        <p:nvSpPr>
          <p:cNvPr id="13" name="Rectangle 12"/>
          <p:cNvSpPr/>
          <p:nvPr/>
        </p:nvSpPr>
        <p:spPr>
          <a:xfrm>
            <a:off x="6602710" y="3633108"/>
            <a:ext cx="711219"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130/143</a:t>
            </a:r>
          </a:p>
        </p:txBody>
      </p:sp>
      <p:sp>
        <p:nvSpPr>
          <p:cNvPr id="14" name="Rectangle 13"/>
          <p:cNvSpPr/>
          <p:nvPr/>
        </p:nvSpPr>
        <p:spPr>
          <a:xfrm>
            <a:off x="7346871" y="3641272"/>
            <a:ext cx="784467"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116/130</a:t>
            </a:r>
          </a:p>
        </p:txBody>
      </p:sp>
      <p:cxnSp>
        <p:nvCxnSpPr>
          <p:cNvPr id="16" name="Straight Connector 15"/>
          <p:cNvCxnSpPr/>
          <p:nvPr/>
        </p:nvCxnSpPr>
        <p:spPr>
          <a:xfrm flipV="1">
            <a:off x="4200405" y="4229101"/>
            <a:ext cx="3841416" cy="1632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12557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a:t>
            </a:r>
            <a:r>
              <a:rPr lang="en-US" dirty="0" err="1">
                <a:latin typeface="Arial" pitchFamily="-110" charset="0"/>
                <a:ea typeface="ＭＳ Ｐゴシック" pitchFamily="-110" charset="-128"/>
                <a:cs typeface="ＭＳ Ｐゴシック" pitchFamily="-110" charset="-128"/>
              </a:rPr>
              <a:t>Virologic</a:t>
            </a:r>
            <a:r>
              <a:rPr lang="en-US" dirty="0">
                <a:latin typeface="Arial" pitchFamily="-110" charset="0"/>
                <a:ea typeface="ＭＳ Ｐゴシック" pitchFamily="-110" charset="-128"/>
                <a:cs typeface="ＭＳ Ｐゴシック" pitchFamily="-110" charset="-128"/>
              </a:rPr>
              <a:t> Response</a:t>
            </a:r>
          </a:p>
        </p:txBody>
      </p:sp>
      <p:sp>
        <p:nvSpPr>
          <p:cNvPr id="6" name="Content Placeholder 5"/>
          <p:cNvSpPr>
            <a:spLocks noGrp="1"/>
          </p:cNvSpPr>
          <p:nvPr>
            <p:ph type="body" sz="quarter" idx="16"/>
          </p:nvPr>
        </p:nvSpPr>
        <p:spPr/>
        <p:txBody>
          <a:bodyPr/>
          <a:lstStyle/>
          <a:p>
            <a:r>
              <a:rPr lang="en-US" dirty="0"/>
              <a:t>Source: Lennox JL, et al.  Lancet. 2009;374:796-806. </a:t>
            </a:r>
            <a:endParaRPr lang="en-US" dirty="0">
              <a:latin typeface="Arial" pitchFamily="31" charset="0"/>
            </a:endParaRPr>
          </a:p>
        </p:txBody>
      </p:sp>
      <p:grpSp>
        <p:nvGrpSpPr>
          <p:cNvPr id="15" name="Group 14">
            <a:extLst>
              <a:ext uri="{FF2B5EF4-FFF2-40B4-BE49-F238E27FC236}">
                <a16:creationId xmlns:a16="http://schemas.microsoft.com/office/drawing/2014/main" id="{99D7AE35-9F8E-0ED8-BA98-18D20971879D}"/>
              </a:ext>
            </a:extLst>
          </p:cNvPr>
          <p:cNvGrpSpPr/>
          <p:nvPr/>
        </p:nvGrpSpPr>
        <p:grpSpPr>
          <a:xfrm>
            <a:off x="482837" y="1363360"/>
            <a:ext cx="8240539" cy="3347704"/>
            <a:chOff x="311937" y="1535905"/>
            <a:chExt cx="8471387" cy="3282132"/>
          </a:xfrm>
        </p:grpSpPr>
        <p:sp>
          <p:nvSpPr>
            <p:cNvPr id="293" name="Rectangle 292"/>
            <p:cNvSpPr>
              <a:spLocks noChangeArrowheads="1"/>
            </p:cNvSpPr>
            <p:nvPr/>
          </p:nvSpPr>
          <p:spPr bwMode="auto">
            <a:xfrm>
              <a:off x="3982307" y="4532287"/>
              <a:ext cx="1481014" cy="285750"/>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400" b="1" dirty="0">
                  <a:solidFill>
                    <a:srgbClr val="000000"/>
                  </a:solidFill>
                  <a:latin typeface="Arial" panose="020B0604020202020204" pitchFamily="34" charset="0"/>
                  <a:cs typeface="Arial" panose="020B0604020202020204" pitchFamily="34" charset="0"/>
                </a:rPr>
                <a:t>Time (weeks)</a:t>
              </a:r>
            </a:p>
          </p:txBody>
        </p:sp>
        <p:sp>
          <p:nvSpPr>
            <p:cNvPr id="335" name="Rectangle 334"/>
            <p:cNvSpPr>
              <a:spLocks noChangeArrowheads="1"/>
            </p:cNvSpPr>
            <p:nvPr/>
          </p:nvSpPr>
          <p:spPr bwMode="auto">
            <a:xfrm rot="16200000">
              <a:off x="-953460" y="2801302"/>
              <a:ext cx="2816543" cy="285750"/>
            </a:xfrm>
            <a:prstGeom prst="rect">
              <a:avLst/>
            </a:prstGeom>
            <a:noFill/>
            <a:ln w="25400">
              <a:noFill/>
              <a:miter lim="800000"/>
              <a:headEnd/>
              <a:tailEnd/>
            </a:ln>
          </p:spPr>
          <p:txBody>
            <a:bodyPr lIns="70215" tIns="35703" rIns="70215" bIns="35703" anchor="ctr">
              <a:prstTxWarp prst="textNoShape">
                <a:avLst/>
              </a:prstTxWarp>
            </a:bodyPr>
            <a:lstStyle/>
            <a:p>
              <a:pPr algn="ctr" defTabSz="700088">
                <a:spcBef>
                  <a:spcPct val="50000"/>
                </a:spcBef>
              </a:pPr>
              <a:r>
                <a:rPr lang="en-US" sz="1400" b="1" dirty="0">
                  <a:solidFill>
                    <a:srgbClr val="000000"/>
                  </a:solidFill>
                  <a:latin typeface="Arial" panose="020B0604020202020204" pitchFamily="34" charset="0"/>
                  <a:cs typeface="Arial" panose="020B0604020202020204" pitchFamily="34" charset="0"/>
                </a:rPr>
                <a:t>HIV RNA &lt;50 copies/mL (%)</a:t>
              </a:r>
            </a:p>
          </p:txBody>
        </p:sp>
        <p:sp>
          <p:nvSpPr>
            <p:cNvPr id="292" name="Rectangle 291"/>
            <p:cNvSpPr>
              <a:spLocks noChangeArrowheads="1"/>
            </p:cNvSpPr>
            <p:nvPr/>
          </p:nvSpPr>
          <p:spPr bwMode="auto">
            <a:xfrm>
              <a:off x="1272618" y="4229100"/>
              <a:ext cx="224027"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0</a:t>
              </a:r>
            </a:p>
          </p:txBody>
        </p:sp>
        <p:sp>
          <p:nvSpPr>
            <p:cNvPr id="326" name="Rectangle 325"/>
            <p:cNvSpPr>
              <a:spLocks noChangeArrowheads="1"/>
            </p:cNvSpPr>
            <p:nvPr/>
          </p:nvSpPr>
          <p:spPr bwMode="auto">
            <a:xfrm>
              <a:off x="1532350" y="4229100"/>
              <a:ext cx="224027"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2</a:t>
              </a:r>
            </a:p>
          </p:txBody>
        </p:sp>
        <p:sp>
          <p:nvSpPr>
            <p:cNvPr id="327" name="Rectangle 326"/>
            <p:cNvSpPr>
              <a:spLocks noChangeArrowheads="1"/>
            </p:cNvSpPr>
            <p:nvPr/>
          </p:nvSpPr>
          <p:spPr bwMode="auto">
            <a:xfrm>
              <a:off x="1807564" y="4229100"/>
              <a:ext cx="224027"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4</a:t>
              </a:r>
            </a:p>
          </p:txBody>
        </p:sp>
        <p:sp>
          <p:nvSpPr>
            <p:cNvPr id="328" name="Rectangle 327"/>
            <p:cNvSpPr>
              <a:spLocks noChangeArrowheads="1"/>
            </p:cNvSpPr>
            <p:nvPr/>
          </p:nvSpPr>
          <p:spPr bwMode="auto">
            <a:xfrm>
              <a:off x="2378320" y="4229100"/>
              <a:ext cx="224027"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8</a:t>
              </a:r>
            </a:p>
          </p:txBody>
        </p:sp>
        <p:sp>
          <p:nvSpPr>
            <p:cNvPr id="329" name="Rectangle 328"/>
            <p:cNvSpPr>
              <a:spLocks noChangeArrowheads="1"/>
            </p:cNvSpPr>
            <p:nvPr/>
          </p:nvSpPr>
          <p:spPr bwMode="auto">
            <a:xfrm>
              <a:off x="2897929" y="4229100"/>
              <a:ext cx="300024" cy="188453"/>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12</a:t>
              </a:r>
            </a:p>
          </p:txBody>
        </p:sp>
        <p:sp>
          <p:nvSpPr>
            <p:cNvPr id="330" name="Rectangle 329"/>
            <p:cNvSpPr>
              <a:spLocks noChangeArrowheads="1"/>
            </p:cNvSpPr>
            <p:nvPr/>
          </p:nvSpPr>
          <p:spPr bwMode="auto">
            <a:xfrm>
              <a:off x="3456101" y="4229100"/>
              <a:ext cx="329541"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16</a:t>
              </a:r>
            </a:p>
          </p:txBody>
        </p:sp>
        <p:sp>
          <p:nvSpPr>
            <p:cNvPr id="331" name="Rectangle 330"/>
            <p:cNvSpPr>
              <a:spLocks noChangeArrowheads="1"/>
            </p:cNvSpPr>
            <p:nvPr/>
          </p:nvSpPr>
          <p:spPr bwMode="auto">
            <a:xfrm>
              <a:off x="4582879" y="4229100"/>
              <a:ext cx="333644" cy="188453"/>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24</a:t>
              </a:r>
            </a:p>
          </p:txBody>
        </p:sp>
        <p:sp>
          <p:nvSpPr>
            <p:cNvPr id="332" name="Rectangle 331"/>
            <p:cNvSpPr>
              <a:spLocks noChangeArrowheads="1"/>
            </p:cNvSpPr>
            <p:nvPr/>
          </p:nvSpPr>
          <p:spPr bwMode="auto">
            <a:xfrm>
              <a:off x="5711648" y="4229100"/>
              <a:ext cx="346292" cy="188453"/>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32</a:t>
              </a:r>
            </a:p>
          </p:txBody>
        </p:sp>
        <p:sp>
          <p:nvSpPr>
            <p:cNvPr id="333" name="Rectangle 332"/>
            <p:cNvSpPr>
              <a:spLocks noChangeArrowheads="1"/>
            </p:cNvSpPr>
            <p:nvPr/>
          </p:nvSpPr>
          <p:spPr bwMode="auto">
            <a:xfrm>
              <a:off x="6843586" y="4229100"/>
              <a:ext cx="332647" cy="17602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40</a:t>
              </a:r>
            </a:p>
          </p:txBody>
        </p:sp>
        <p:sp>
          <p:nvSpPr>
            <p:cNvPr id="334" name="Rectangle 333"/>
            <p:cNvSpPr>
              <a:spLocks noChangeArrowheads="1"/>
            </p:cNvSpPr>
            <p:nvPr/>
          </p:nvSpPr>
          <p:spPr bwMode="auto">
            <a:xfrm>
              <a:off x="7921835" y="4229100"/>
              <a:ext cx="345488" cy="219078"/>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solidFill>
                    <a:srgbClr val="000000"/>
                  </a:solidFill>
                  <a:latin typeface="Arial" panose="020B0604020202020204" pitchFamily="34" charset="0"/>
                  <a:cs typeface="Arial" panose="020B0604020202020204" pitchFamily="34" charset="0"/>
                </a:rPr>
                <a:t>48</a:t>
              </a:r>
            </a:p>
          </p:txBody>
        </p:sp>
        <p:sp>
          <p:nvSpPr>
            <p:cNvPr id="156" name="Rectangle 155"/>
            <p:cNvSpPr/>
            <p:nvPr/>
          </p:nvSpPr>
          <p:spPr>
            <a:xfrm>
              <a:off x="1354235" y="1699021"/>
              <a:ext cx="6864631" cy="2438973"/>
            </a:xfrm>
            <a:prstGeom prst="rect">
              <a:avLst/>
            </a:prstGeom>
            <a:solidFill>
              <a:srgbClr val="E6EBF2"/>
            </a:solidFill>
            <a:ln w="63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91" name="Freeform 290"/>
            <p:cNvSpPr/>
            <p:nvPr/>
          </p:nvSpPr>
          <p:spPr>
            <a:xfrm>
              <a:off x="1331157" y="2000250"/>
              <a:ext cx="6754467" cy="2147888"/>
            </a:xfrm>
            <a:custGeom>
              <a:avLst/>
              <a:gdLst>
                <a:gd name="connsiteX0" fmla="*/ 0 w 5575300"/>
                <a:gd name="connsiteY0" fmla="*/ 2863850 h 2863850"/>
                <a:gd name="connsiteX1" fmla="*/ 222250 w 5575300"/>
                <a:gd name="connsiteY1" fmla="*/ 2159000 h 2863850"/>
                <a:gd name="connsiteX2" fmla="*/ 463550 w 5575300"/>
                <a:gd name="connsiteY2" fmla="*/ 1174750 h 2863850"/>
                <a:gd name="connsiteX3" fmla="*/ 927100 w 5575300"/>
                <a:gd name="connsiteY3" fmla="*/ 431800 h 2863850"/>
                <a:gd name="connsiteX4" fmla="*/ 1390650 w 5575300"/>
                <a:gd name="connsiteY4" fmla="*/ 196850 h 2863850"/>
                <a:gd name="connsiteX5" fmla="*/ 1860550 w 5575300"/>
                <a:gd name="connsiteY5" fmla="*/ 38100 h 2863850"/>
                <a:gd name="connsiteX6" fmla="*/ 2781300 w 5575300"/>
                <a:gd name="connsiteY6" fmla="*/ 0 h 2863850"/>
                <a:gd name="connsiteX7" fmla="*/ 3714750 w 5575300"/>
                <a:gd name="connsiteY7" fmla="*/ 19050 h 2863850"/>
                <a:gd name="connsiteX8" fmla="*/ 4648200 w 5575300"/>
                <a:gd name="connsiteY8" fmla="*/ 69850 h 2863850"/>
                <a:gd name="connsiteX9" fmla="*/ 5575300 w 5575300"/>
                <a:gd name="connsiteY9" fmla="*/ 50800 h 2863850"/>
                <a:gd name="connsiteX10" fmla="*/ 5575300 w 5575300"/>
                <a:gd name="connsiteY10" fmla="*/ 50800 h 286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5300" h="2863850">
                  <a:moveTo>
                    <a:pt x="0" y="2863850"/>
                  </a:moveTo>
                  <a:lnTo>
                    <a:pt x="222250" y="2159000"/>
                  </a:lnTo>
                  <a:lnTo>
                    <a:pt x="463550" y="1174750"/>
                  </a:lnTo>
                  <a:lnTo>
                    <a:pt x="927100" y="431800"/>
                  </a:lnTo>
                  <a:lnTo>
                    <a:pt x="1390650" y="196850"/>
                  </a:lnTo>
                  <a:lnTo>
                    <a:pt x="1860550" y="38100"/>
                  </a:lnTo>
                  <a:lnTo>
                    <a:pt x="2781300" y="0"/>
                  </a:lnTo>
                  <a:lnTo>
                    <a:pt x="3714750" y="19050"/>
                  </a:lnTo>
                  <a:lnTo>
                    <a:pt x="4648200" y="69850"/>
                  </a:lnTo>
                  <a:lnTo>
                    <a:pt x="5575300" y="50800"/>
                  </a:lnTo>
                  <a:lnTo>
                    <a:pt x="5575300" y="50800"/>
                  </a:lnTo>
                </a:path>
              </a:pathLst>
            </a:custGeom>
            <a:ln w="15875"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8F03EC9E-1263-5E4E-9779-6007E689D314}"/>
                </a:ext>
              </a:extLst>
            </p:cNvPr>
            <p:cNvGrpSpPr/>
            <p:nvPr/>
          </p:nvGrpSpPr>
          <p:grpSpPr>
            <a:xfrm>
              <a:off x="1261087" y="1699021"/>
              <a:ext cx="96007" cy="2463404"/>
              <a:chOff x="1930915" y="2265362"/>
              <a:chExt cx="79246" cy="3284538"/>
            </a:xfrm>
          </p:grpSpPr>
          <p:cxnSp>
            <p:nvCxnSpPr>
              <p:cNvPr id="157" name="Straight Connector 156"/>
              <p:cNvCxnSpPr/>
              <p:nvPr/>
            </p:nvCxnSpPr>
            <p:spPr>
              <a:xfrm>
                <a:off x="1930915" y="5548312"/>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p:cNvCxnSpPr>
                <a:cxnSpLocks/>
              </p:cNvCxnSpPr>
              <p:nvPr/>
            </p:nvCxnSpPr>
            <p:spPr>
              <a:xfrm>
                <a:off x="1930915" y="5218112"/>
                <a:ext cx="79246"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1930915" y="4883150"/>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p:cNvCxnSpPr>
                <a:cxnSpLocks/>
              </p:cNvCxnSpPr>
              <p:nvPr/>
            </p:nvCxnSpPr>
            <p:spPr>
              <a:xfrm>
                <a:off x="1930915" y="4559300"/>
                <a:ext cx="79246"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a:off x="1930915" y="4235450"/>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cxnSpLocks/>
              </p:cNvCxnSpPr>
              <p:nvPr/>
            </p:nvCxnSpPr>
            <p:spPr>
              <a:xfrm>
                <a:off x="1930915" y="3905250"/>
                <a:ext cx="79246"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1930915" y="3581400"/>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a:cxnSpLocks/>
              </p:cNvCxnSpPr>
              <p:nvPr/>
            </p:nvCxnSpPr>
            <p:spPr>
              <a:xfrm>
                <a:off x="1930915" y="3244850"/>
                <a:ext cx="79246"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1930915" y="2921000"/>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p:cNvCxnSpPr>
                <a:cxnSpLocks/>
              </p:cNvCxnSpPr>
              <p:nvPr/>
            </p:nvCxnSpPr>
            <p:spPr>
              <a:xfrm>
                <a:off x="1939605" y="2592389"/>
                <a:ext cx="70556" cy="0"/>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1930915" y="2265362"/>
                <a:ext cx="79246"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15" name="Rectangle 314"/>
            <p:cNvSpPr>
              <a:spLocks noChangeArrowheads="1"/>
            </p:cNvSpPr>
            <p:nvPr/>
          </p:nvSpPr>
          <p:spPr bwMode="auto">
            <a:xfrm>
              <a:off x="861634" y="1590675"/>
              <a:ext cx="605588" cy="203454"/>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050" dirty="0">
                  <a:latin typeface="Arial" panose="020B0604020202020204" pitchFamily="34" charset="0"/>
                  <a:cs typeface="Arial" panose="020B0604020202020204" pitchFamily="34" charset="0"/>
                </a:rPr>
                <a:t>100</a:t>
              </a:r>
            </a:p>
          </p:txBody>
        </p:sp>
        <p:sp>
          <p:nvSpPr>
            <p:cNvPr id="317" name="Rectangle 316"/>
            <p:cNvSpPr>
              <a:spLocks noChangeArrowheads="1"/>
            </p:cNvSpPr>
            <p:nvPr/>
          </p:nvSpPr>
          <p:spPr bwMode="auto">
            <a:xfrm>
              <a:off x="779052" y="2087698"/>
              <a:ext cx="605588" cy="203454"/>
            </a:xfrm>
            <a:prstGeom prst="rect">
              <a:avLst/>
            </a:prstGeom>
            <a:noFill/>
            <a:ln w="25400">
              <a:noFill/>
              <a:miter lim="800000"/>
              <a:headEnd/>
              <a:tailEnd/>
            </a:ln>
          </p:spPr>
          <p:txBody>
            <a:bodyPr lIns="70215" tIns="35703" rIns="70215" bIns="35703" anchor="ctr">
              <a:prstTxWarp prst="textNoShape">
                <a:avLst/>
              </a:prstTxWarp>
            </a:bodyPr>
            <a:lstStyle/>
            <a:p>
              <a:pPr algn="ctr" defTabSz="700088">
                <a:spcBef>
                  <a:spcPct val="50000"/>
                </a:spcBef>
              </a:pPr>
              <a:r>
                <a:rPr lang="en-US" sz="1050" dirty="0">
                  <a:solidFill>
                    <a:srgbClr val="000000"/>
                  </a:solidFill>
                  <a:latin typeface="Arial" panose="020B0604020202020204" pitchFamily="34" charset="0"/>
                  <a:cs typeface="Arial" panose="020B0604020202020204" pitchFamily="34" charset="0"/>
                </a:rPr>
                <a:t>80</a:t>
              </a:r>
            </a:p>
          </p:txBody>
        </p:sp>
        <p:sp>
          <p:nvSpPr>
            <p:cNvPr id="319" name="Rectangle 318"/>
            <p:cNvSpPr>
              <a:spLocks noChangeArrowheads="1"/>
            </p:cNvSpPr>
            <p:nvPr/>
          </p:nvSpPr>
          <p:spPr bwMode="auto">
            <a:xfrm>
              <a:off x="779052" y="2571750"/>
              <a:ext cx="605588" cy="203454"/>
            </a:xfrm>
            <a:prstGeom prst="rect">
              <a:avLst/>
            </a:prstGeom>
            <a:noFill/>
            <a:ln w="25400">
              <a:noFill/>
              <a:miter lim="800000"/>
              <a:headEnd/>
              <a:tailEnd/>
            </a:ln>
          </p:spPr>
          <p:txBody>
            <a:bodyPr lIns="70215" tIns="35703" rIns="70215" bIns="35703" anchor="ctr">
              <a:prstTxWarp prst="textNoShape">
                <a:avLst/>
              </a:prstTxWarp>
            </a:bodyPr>
            <a:lstStyle/>
            <a:p>
              <a:pPr algn="ctr" defTabSz="700088">
                <a:spcBef>
                  <a:spcPct val="50000"/>
                </a:spcBef>
              </a:pPr>
              <a:r>
                <a:rPr lang="en-US" sz="1050" dirty="0">
                  <a:solidFill>
                    <a:srgbClr val="000000"/>
                  </a:solidFill>
                  <a:latin typeface="Arial" panose="020B0604020202020204" pitchFamily="34" charset="0"/>
                  <a:cs typeface="Arial" panose="020B0604020202020204" pitchFamily="34" charset="0"/>
                </a:rPr>
                <a:t>60</a:t>
              </a:r>
            </a:p>
          </p:txBody>
        </p:sp>
        <p:sp>
          <p:nvSpPr>
            <p:cNvPr id="321" name="Rectangle 320"/>
            <p:cNvSpPr>
              <a:spLocks noChangeArrowheads="1"/>
            </p:cNvSpPr>
            <p:nvPr/>
          </p:nvSpPr>
          <p:spPr bwMode="auto">
            <a:xfrm>
              <a:off x="779052" y="3070405"/>
              <a:ext cx="605588" cy="203454"/>
            </a:xfrm>
            <a:prstGeom prst="rect">
              <a:avLst/>
            </a:prstGeom>
            <a:noFill/>
            <a:ln w="25400">
              <a:noFill/>
              <a:miter lim="800000"/>
              <a:headEnd/>
              <a:tailEnd/>
            </a:ln>
          </p:spPr>
          <p:txBody>
            <a:bodyPr lIns="70215" tIns="35703" rIns="70215" bIns="35703" anchor="ctr">
              <a:prstTxWarp prst="textNoShape">
                <a:avLst/>
              </a:prstTxWarp>
            </a:bodyPr>
            <a:lstStyle/>
            <a:p>
              <a:pPr algn="ctr" defTabSz="700088">
                <a:spcBef>
                  <a:spcPct val="50000"/>
                </a:spcBef>
              </a:pPr>
              <a:r>
                <a:rPr lang="en-US" sz="1050" dirty="0">
                  <a:solidFill>
                    <a:srgbClr val="000000"/>
                  </a:solidFill>
                  <a:latin typeface="Arial" panose="020B0604020202020204" pitchFamily="34" charset="0"/>
                  <a:cs typeface="Arial" panose="020B0604020202020204" pitchFamily="34" charset="0"/>
                </a:rPr>
                <a:t>40</a:t>
              </a:r>
            </a:p>
          </p:txBody>
        </p:sp>
        <p:sp>
          <p:nvSpPr>
            <p:cNvPr id="323" name="Rectangle 322"/>
            <p:cNvSpPr>
              <a:spLocks noChangeArrowheads="1"/>
            </p:cNvSpPr>
            <p:nvPr/>
          </p:nvSpPr>
          <p:spPr bwMode="auto">
            <a:xfrm>
              <a:off x="779052" y="3562350"/>
              <a:ext cx="605588" cy="203454"/>
            </a:xfrm>
            <a:prstGeom prst="rect">
              <a:avLst/>
            </a:prstGeom>
            <a:noFill/>
            <a:ln w="25400">
              <a:noFill/>
              <a:miter lim="800000"/>
              <a:headEnd/>
              <a:tailEnd/>
            </a:ln>
          </p:spPr>
          <p:txBody>
            <a:bodyPr lIns="70215" tIns="35703" rIns="70215" bIns="35703" anchor="ctr">
              <a:prstTxWarp prst="textNoShape">
                <a:avLst/>
              </a:prstTxWarp>
            </a:bodyPr>
            <a:lstStyle/>
            <a:p>
              <a:pPr algn="ctr" defTabSz="700088">
                <a:spcBef>
                  <a:spcPct val="50000"/>
                </a:spcBef>
              </a:pPr>
              <a:r>
                <a:rPr lang="en-US" sz="1050" dirty="0">
                  <a:solidFill>
                    <a:srgbClr val="000000"/>
                  </a:solidFill>
                  <a:latin typeface="Arial" panose="020B0604020202020204" pitchFamily="34" charset="0"/>
                  <a:cs typeface="Arial" panose="020B0604020202020204" pitchFamily="34" charset="0"/>
                </a:rPr>
                <a:t>20</a:t>
              </a:r>
            </a:p>
          </p:txBody>
        </p:sp>
        <p:sp>
          <p:nvSpPr>
            <p:cNvPr id="325" name="Rectangle 324"/>
            <p:cNvSpPr>
              <a:spLocks noChangeArrowheads="1"/>
            </p:cNvSpPr>
            <p:nvPr/>
          </p:nvSpPr>
          <p:spPr bwMode="auto">
            <a:xfrm>
              <a:off x="848290" y="4057650"/>
              <a:ext cx="605588" cy="203454"/>
            </a:xfrm>
            <a:prstGeom prst="rect">
              <a:avLst/>
            </a:prstGeom>
            <a:noFill/>
            <a:ln w="25400">
              <a:noFill/>
              <a:miter lim="800000"/>
              <a:headEnd/>
              <a:tailEnd/>
            </a:ln>
            <a:effectLst/>
          </p:spPr>
          <p:txBody>
            <a:bodyPr lIns="70215" tIns="35703" rIns="70215" bIns="35703" anchor="ctr">
              <a:prstTxWarp prst="textNoShape">
                <a:avLst/>
              </a:prstTxWarp>
            </a:bodyPr>
            <a:lstStyle/>
            <a:p>
              <a:pPr algn="ctr" defTabSz="700088">
                <a:spcBef>
                  <a:spcPct val="50000"/>
                </a:spcBef>
              </a:pPr>
              <a:r>
                <a:rPr lang="en-US" sz="1050" dirty="0">
                  <a:solidFill>
                    <a:srgbClr val="000000"/>
                  </a:solidFill>
                  <a:latin typeface="Arial" panose="020B0604020202020204" pitchFamily="34" charset="0"/>
                  <a:cs typeface="Arial" panose="020B0604020202020204" pitchFamily="34" charset="0"/>
                </a:rPr>
                <a:t>0</a:t>
              </a:r>
            </a:p>
          </p:txBody>
        </p:sp>
        <p:sp>
          <p:nvSpPr>
            <p:cNvPr id="337" name="Oval 336"/>
            <p:cNvSpPr>
              <a:spLocks/>
            </p:cNvSpPr>
            <p:nvPr/>
          </p:nvSpPr>
          <p:spPr>
            <a:xfrm>
              <a:off x="1293308" y="4114800"/>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38" name="Oval 337"/>
            <p:cNvSpPr>
              <a:spLocks/>
            </p:cNvSpPr>
            <p:nvPr/>
          </p:nvSpPr>
          <p:spPr>
            <a:xfrm>
              <a:off x="1554253" y="3586162"/>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39" name="Oval 338"/>
            <p:cNvSpPr>
              <a:spLocks/>
            </p:cNvSpPr>
            <p:nvPr/>
          </p:nvSpPr>
          <p:spPr>
            <a:xfrm>
              <a:off x="1831819" y="2852737"/>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0" name="Oval 339"/>
            <p:cNvSpPr>
              <a:spLocks/>
            </p:cNvSpPr>
            <p:nvPr/>
          </p:nvSpPr>
          <p:spPr>
            <a:xfrm>
              <a:off x="2401102" y="2295525"/>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1" name="Oval 340"/>
            <p:cNvSpPr>
              <a:spLocks/>
            </p:cNvSpPr>
            <p:nvPr/>
          </p:nvSpPr>
          <p:spPr>
            <a:xfrm>
              <a:off x="2962075" y="2115822"/>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2" name="Oval 341"/>
            <p:cNvSpPr>
              <a:spLocks/>
            </p:cNvSpPr>
            <p:nvPr/>
          </p:nvSpPr>
          <p:spPr>
            <a:xfrm>
              <a:off x="3531976" y="1994542"/>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43" name="Oval 342"/>
            <p:cNvSpPr>
              <a:spLocks/>
            </p:cNvSpPr>
            <p:nvPr/>
          </p:nvSpPr>
          <p:spPr>
            <a:xfrm>
              <a:off x="4655156" y="1958097"/>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44" name="Oval 343"/>
            <p:cNvSpPr>
              <a:spLocks/>
            </p:cNvSpPr>
            <p:nvPr/>
          </p:nvSpPr>
          <p:spPr>
            <a:xfrm>
              <a:off x="5778336" y="1972767"/>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5" name="Oval 344"/>
            <p:cNvSpPr>
              <a:spLocks/>
            </p:cNvSpPr>
            <p:nvPr/>
          </p:nvSpPr>
          <p:spPr>
            <a:xfrm>
              <a:off x="6901516" y="200350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6" name="Oval 345"/>
            <p:cNvSpPr>
              <a:spLocks/>
            </p:cNvSpPr>
            <p:nvPr/>
          </p:nvSpPr>
          <p:spPr>
            <a:xfrm>
              <a:off x="8024697" y="1995815"/>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7" name="Oval 346"/>
            <p:cNvSpPr>
              <a:spLocks/>
            </p:cNvSpPr>
            <p:nvPr/>
          </p:nvSpPr>
          <p:spPr>
            <a:xfrm>
              <a:off x="1333295" y="4119944"/>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8" name="Oval 347"/>
            <p:cNvSpPr>
              <a:spLocks/>
            </p:cNvSpPr>
            <p:nvPr/>
          </p:nvSpPr>
          <p:spPr>
            <a:xfrm>
              <a:off x="1577333" y="4062411"/>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9" name="Oval 348"/>
            <p:cNvSpPr>
              <a:spLocks/>
            </p:cNvSpPr>
            <p:nvPr/>
          </p:nvSpPr>
          <p:spPr>
            <a:xfrm>
              <a:off x="1862593" y="382904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0" name="Oval 349"/>
            <p:cNvSpPr>
              <a:spLocks/>
            </p:cNvSpPr>
            <p:nvPr/>
          </p:nvSpPr>
          <p:spPr>
            <a:xfrm>
              <a:off x="2431876" y="318134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1" name="Oval 350"/>
            <p:cNvSpPr>
              <a:spLocks/>
            </p:cNvSpPr>
            <p:nvPr/>
          </p:nvSpPr>
          <p:spPr>
            <a:xfrm>
              <a:off x="3001159" y="2653094"/>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2" name="Oval 351"/>
            <p:cNvSpPr>
              <a:spLocks/>
            </p:cNvSpPr>
            <p:nvPr/>
          </p:nvSpPr>
          <p:spPr>
            <a:xfrm>
              <a:off x="3562748" y="220890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3" name="Oval 352"/>
            <p:cNvSpPr>
              <a:spLocks/>
            </p:cNvSpPr>
            <p:nvPr/>
          </p:nvSpPr>
          <p:spPr>
            <a:xfrm>
              <a:off x="4670542" y="204254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4" name="Oval 353"/>
            <p:cNvSpPr>
              <a:spLocks/>
            </p:cNvSpPr>
            <p:nvPr/>
          </p:nvSpPr>
          <p:spPr>
            <a:xfrm>
              <a:off x="5778336" y="202000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55" name="Oval 354"/>
            <p:cNvSpPr>
              <a:spLocks/>
            </p:cNvSpPr>
            <p:nvPr/>
          </p:nvSpPr>
          <p:spPr>
            <a:xfrm>
              <a:off x="6924595" y="2058109"/>
              <a:ext cx="91440" cy="91440"/>
            </a:xfrm>
            <a:prstGeom prst="ellipse">
              <a:avLst/>
            </a:prstGeom>
            <a:solidFill>
              <a:srgbClr val="326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6" name="Oval 355"/>
            <p:cNvSpPr>
              <a:spLocks/>
            </p:cNvSpPr>
            <p:nvPr/>
          </p:nvSpPr>
          <p:spPr>
            <a:xfrm>
              <a:off x="8040083" y="2078431"/>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7" name="Freeform 356"/>
            <p:cNvSpPr/>
            <p:nvPr/>
          </p:nvSpPr>
          <p:spPr>
            <a:xfrm>
              <a:off x="1400393" y="2062162"/>
              <a:ext cx="6708309" cy="2090738"/>
            </a:xfrm>
            <a:custGeom>
              <a:avLst/>
              <a:gdLst>
                <a:gd name="connsiteX0" fmla="*/ 0 w 5537200"/>
                <a:gd name="connsiteY0" fmla="*/ 2787650 h 2787650"/>
                <a:gd name="connsiteX1" fmla="*/ 196850 w 5537200"/>
                <a:gd name="connsiteY1" fmla="*/ 2711450 h 2787650"/>
                <a:gd name="connsiteX2" fmla="*/ 425450 w 5537200"/>
                <a:gd name="connsiteY2" fmla="*/ 2393950 h 2787650"/>
                <a:gd name="connsiteX3" fmla="*/ 895350 w 5537200"/>
                <a:gd name="connsiteY3" fmla="*/ 1536700 h 2787650"/>
                <a:gd name="connsiteX4" fmla="*/ 1371600 w 5537200"/>
                <a:gd name="connsiteY4" fmla="*/ 819150 h 2787650"/>
                <a:gd name="connsiteX5" fmla="*/ 1828800 w 5537200"/>
                <a:gd name="connsiteY5" fmla="*/ 228600 h 2787650"/>
                <a:gd name="connsiteX6" fmla="*/ 2749550 w 5537200"/>
                <a:gd name="connsiteY6" fmla="*/ 25400 h 2787650"/>
                <a:gd name="connsiteX7" fmla="*/ 3657600 w 5537200"/>
                <a:gd name="connsiteY7" fmla="*/ 0 h 2787650"/>
                <a:gd name="connsiteX8" fmla="*/ 4603750 w 5537200"/>
                <a:gd name="connsiteY8" fmla="*/ 50800 h 2787650"/>
                <a:gd name="connsiteX9" fmla="*/ 5537200 w 5537200"/>
                <a:gd name="connsiteY9" fmla="*/ 82550 h 278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7200" h="2787650">
                  <a:moveTo>
                    <a:pt x="0" y="2787650"/>
                  </a:moveTo>
                  <a:lnTo>
                    <a:pt x="196850" y="2711450"/>
                  </a:lnTo>
                  <a:lnTo>
                    <a:pt x="425450" y="2393950"/>
                  </a:lnTo>
                  <a:lnTo>
                    <a:pt x="895350" y="1536700"/>
                  </a:lnTo>
                  <a:lnTo>
                    <a:pt x="1371600" y="819150"/>
                  </a:lnTo>
                  <a:lnTo>
                    <a:pt x="1828800" y="228600"/>
                  </a:lnTo>
                  <a:lnTo>
                    <a:pt x="2749550" y="25400"/>
                  </a:lnTo>
                  <a:lnTo>
                    <a:pt x="3657600" y="0"/>
                  </a:lnTo>
                  <a:lnTo>
                    <a:pt x="4603750" y="50800"/>
                  </a:lnTo>
                  <a:lnTo>
                    <a:pt x="5537200" y="82550"/>
                  </a:lnTo>
                </a:path>
              </a:pathLst>
            </a:cu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AEF2590B-4F8C-B94A-A15C-2C7F4B4E60FB}"/>
                </a:ext>
              </a:extLst>
            </p:cNvPr>
            <p:cNvGrpSpPr/>
            <p:nvPr/>
          </p:nvGrpSpPr>
          <p:grpSpPr>
            <a:xfrm>
              <a:off x="1352311" y="4159251"/>
              <a:ext cx="6742929" cy="57150"/>
              <a:chOff x="2014923" y="5545668"/>
              <a:chExt cx="5565776" cy="76200"/>
            </a:xfrm>
          </p:grpSpPr>
          <p:cxnSp>
            <p:nvCxnSpPr>
              <p:cNvPr id="295" name="Straight Connector 294"/>
              <p:cNvCxnSpPr/>
              <p:nvPr/>
            </p:nvCxnSpPr>
            <p:spPr>
              <a:xfrm rot="5400000">
                <a:off x="382705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5400000">
                <a:off x="4758917"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5400000">
                <a:off x="5686017"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5400000">
                <a:off x="6618758"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5400000">
                <a:off x="1977617"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5400000">
                <a:off x="243640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5400000">
                <a:off x="290630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5400000">
                <a:off x="336350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5400000">
                <a:off x="754180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rot="5400000">
                <a:off x="2201455" y="5582974"/>
                <a:ext cx="76200" cy="1588"/>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5524150" y="2529253"/>
              <a:ext cx="2494361" cy="596639"/>
            </a:xfrm>
            <a:prstGeom prst="rect">
              <a:avLst/>
            </a:prstGeom>
            <a:solidFill>
              <a:schemeClr val="bg1"/>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8" name="Rectangle 357"/>
            <p:cNvSpPr>
              <a:spLocks noChangeArrowheads="1"/>
            </p:cNvSpPr>
            <p:nvPr/>
          </p:nvSpPr>
          <p:spPr bwMode="auto">
            <a:xfrm>
              <a:off x="5936907" y="2588611"/>
              <a:ext cx="2846417" cy="203452"/>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400" dirty="0">
                  <a:solidFill>
                    <a:srgbClr val="000000"/>
                  </a:solidFill>
                  <a:latin typeface="Arial" panose="020B0604020202020204" pitchFamily="34" charset="0"/>
                  <a:cs typeface="Arial" panose="020B0604020202020204" pitchFamily="34" charset="0"/>
                </a:rPr>
                <a:t>Raltegravir + TDF-FTC</a:t>
              </a:r>
            </a:p>
          </p:txBody>
        </p:sp>
        <p:sp>
          <p:nvSpPr>
            <p:cNvPr id="359" name="Rectangle 358"/>
            <p:cNvSpPr>
              <a:spLocks noChangeArrowheads="1"/>
            </p:cNvSpPr>
            <p:nvPr/>
          </p:nvSpPr>
          <p:spPr bwMode="auto">
            <a:xfrm>
              <a:off x="5936906" y="2871718"/>
              <a:ext cx="2081605" cy="203453"/>
            </a:xfrm>
            <a:prstGeom prst="rect">
              <a:avLst/>
            </a:prstGeom>
            <a:noFill/>
            <a:ln w="25400">
              <a:noFill/>
              <a:miter lim="800000"/>
              <a:headEnd/>
              <a:tailEnd/>
            </a:ln>
          </p:spPr>
          <p:txBody>
            <a:bodyPr lIns="70215" tIns="35703" rIns="70215" bIns="35703" anchor="ctr">
              <a:prstTxWarp prst="textNoShape">
                <a:avLst/>
              </a:prstTxWarp>
            </a:bodyPr>
            <a:lstStyle/>
            <a:p>
              <a:pPr defTabSz="700088">
                <a:spcBef>
                  <a:spcPct val="50000"/>
                </a:spcBef>
              </a:pPr>
              <a:r>
                <a:rPr lang="en-US" sz="1400" dirty="0">
                  <a:solidFill>
                    <a:srgbClr val="000000"/>
                  </a:solidFill>
                  <a:latin typeface="Arial" panose="020B0604020202020204" pitchFamily="34" charset="0"/>
                  <a:cs typeface="Arial" panose="020B0604020202020204" pitchFamily="34" charset="0"/>
                </a:rPr>
                <a:t>Efavirenz + TDF-FTC</a:t>
              </a:r>
            </a:p>
          </p:txBody>
        </p:sp>
        <p:cxnSp>
          <p:nvCxnSpPr>
            <p:cNvPr id="360" name="Straight Connector 359"/>
            <p:cNvCxnSpPr/>
            <p:nvPr/>
          </p:nvCxnSpPr>
          <p:spPr>
            <a:xfrm>
              <a:off x="5644573" y="2970350"/>
              <a:ext cx="274320" cy="1191"/>
            </a:xfrm>
            <a:prstGeom prst="line">
              <a:avLst/>
            </a:prstGeom>
            <a:ln w="190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5652965" y="2706290"/>
              <a:ext cx="274320" cy="1191"/>
            </a:xfrm>
            <a:prstGeom prst="line">
              <a:avLst/>
            </a:prstGeom>
            <a:ln w="190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2" name="Oval 361"/>
            <p:cNvSpPr>
              <a:spLocks/>
            </p:cNvSpPr>
            <p:nvPr/>
          </p:nvSpPr>
          <p:spPr>
            <a:xfrm>
              <a:off x="5735505" y="2660626"/>
              <a:ext cx="91440" cy="91440"/>
            </a:xfrm>
            <a:prstGeom prst="ellipse">
              <a:avLst/>
            </a:prstGeom>
            <a:solidFill>
              <a:srgbClr val="718E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363" name="Oval 362"/>
            <p:cNvSpPr>
              <a:spLocks/>
            </p:cNvSpPr>
            <p:nvPr/>
          </p:nvSpPr>
          <p:spPr>
            <a:xfrm>
              <a:off x="5735501" y="2929448"/>
              <a:ext cx="91440" cy="914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7829651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Results</a:t>
            </a:r>
            <a:endParaRPr lang="en-US" sz="2000" dirty="0"/>
          </a:p>
        </p:txBody>
      </p:sp>
      <p:sp>
        <p:nvSpPr>
          <p:cNvPr id="5" name="Text Placeholder 4"/>
          <p:cNvSpPr>
            <a:spLocks noGrp="1"/>
          </p:cNvSpPr>
          <p:nvPr>
            <p:ph type="body" sz="quarter" idx="15"/>
          </p:nvPr>
        </p:nvSpPr>
        <p:spPr>
          <a:prstGeom prst="rect">
            <a:avLst/>
          </a:prstGeom>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Adverse Events through 48 Weeks </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a:prstGeom prst="rect">
            <a:avLst/>
          </a:prstGeom>
        </p:spPr>
        <p:txBody>
          <a:bodyPr/>
          <a:lstStyle/>
          <a:p>
            <a:r>
              <a:rPr lang="en-US" dirty="0"/>
              <a:t>Source: Lennox JL, et al. </a:t>
            </a:r>
            <a:r>
              <a:rPr lang="sk-SK" dirty="0"/>
              <a:t>Lancet. 2009;374:796-806.</a:t>
            </a:r>
            <a:endParaRPr lang="en-US" dirty="0"/>
          </a:p>
        </p:txBody>
      </p:sp>
      <p:graphicFrame>
        <p:nvGraphicFramePr>
          <p:cNvPr id="30" name="Chart 29"/>
          <p:cNvGraphicFramePr>
            <a:graphicFrameLocks/>
          </p:cNvGraphicFramePr>
          <p:nvPr>
            <p:extLst>
              <p:ext uri="{D42A27DB-BD31-4B8C-83A1-F6EECF244321}">
                <p14:modId xmlns:p14="http://schemas.microsoft.com/office/powerpoint/2010/main" val="1703255830"/>
              </p:ext>
            </p:extLst>
          </p:nvPr>
        </p:nvGraphicFramePr>
        <p:xfrm>
          <a:off x="493776" y="1371600"/>
          <a:ext cx="8229600" cy="338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0208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Lipid Concentrations from Baseline</a:t>
            </a:r>
          </a:p>
        </p:txBody>
      </p:sp>
      <p:sp>
        <p:nvSpPr>
          <p:cNvPr id="8" name="Content Placeholder 7"/>
          <p:cNvSpPr>
            <a:spLocks noGrp="1"/>
          </p:cNvSpPr>
          <p:nvPr>
            <p:ph type="body" sz="quarter" idx="16"/>
          </p:nvPr>
        </p:nvSpPr>
        <p:spPr/>
        <p:txBody>
          <a:bodyPr/>
          <a:lstStyle/>
          <a:p>
            <a:r>
              <a:rPr lang="en-US" dirty="0"/>
              <a:t>Source: Lennox JL, et al. </a:t>
            </a:r>
            <a:r>
              <a:rPr lang="sk-SK" dirty="0"/>
              <a:t>Lancet. 2009;374:796-806.</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466638387"/>
              </p:ext>
            </p:extLst>
          </p:nvPr>
        </p:nvGraphicFramePr>
        <p:xfrm>
          <a:off x="493776" y="1407794"/>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83940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Raltegravir + TDF-FTC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Common Adverse Events</a:t>
            </a:r>
            <a:endParaRPr lang="en-US" sz="2000" dirty="0"/>
          </a:p>
        </p:txBody>
      </p:sp>
      <p:sp>
        <p:nvSpPr>
          <p:cNvPr id="4" name="Content Placeholder 3"/>
          <p:cNvSpPr>
            <a:spLocks noGrp="1"/>
          </p:cNvSpPr>
          <p:nvPr>
            <p:ph type="body" sz="quarter" idx="14"/>
          </p:nvPr>
        </p:nvSpPr>
        <p:spPr/>
        <p:txBody>
          <a:bodyPr/>
          <a:lstStyle/>
          <a:p>
            <a:r>
              <a:rPr lang="en-US" dirty="0"/>
              <a:t>Source: Lennox JL, et al. </a:t>
            </a:r>
            <a:r>
              <a:rPr lang="sk-SK" dirty="0"/>
              <a:t>Lancet. 2009;374:796-806.</a:t>
            </a:r>
            <a:endParaRPr lang="en-US" dirty="0"/>
          </a:p>
        </p:txBody>
      </p:sp>
      <p:graphicFrame>
        <p:nvGraphicFramePr>
          <p:cNvPr id="6" name="Group 65"/>
          <p:cNvGraphicFramePr>
            <a:graphicFrameLocks noGrp="1"/>
          </p:cNvGraphicFramePr>
          <p:nvPr>
            <p:extLst>
              <p:ext uri="{D42A27DB-BD31-4B8C-83A1-F6EECF244321}">
                <p14:modId xmlns:p14="http://schemas.microsoft.com/office/powerpoint/2010/main" val="129338175"/>
              </p:ext>
            </p:extLst>
          </p:nvPr>
        </p:nvGraphicFramePr>
        <p:xfrm>
          <a:off x="468232" y="1050184"/>
          <a:ext cx="8229602" cy="3611049"/>
        </p:xfrm>
        <a:graphic>
          <a:graphicData uri="http://schemas.openxmlformats.org/drawingml/2006/table">
            <a:tbl>
              <a:tblPr>
                <a:effectLst/>
              </a:tblPr>
              <a:tblGrid>
                <a:gridCol w="3923294">
                  <a:extLst>
                    <a:ext uri="{9D8B030D-6E8A-4147-A177-3AD203B41FA5}">
                      <a16:colId xmlns:a16="http://schemas.microsoft.com/office/drawing/2014/main" val="20000"/>
                    </a:ext>
                  </a:extLst>
                </a:gridCol>
                <a:gridCol w="2153154">
                  <a:extLst>
                    <a:ext uri="{9D8B030D-6E8A-4147-A177-3AD203B41FA5}">
                      <a16:colId xmlns:a16="http://schemas.microsoft.com/office/drawing/2014/main" val="20001"/>
                    </a:ext>
                  </a:extLst>
                </a:gridCol>
                <a:gridCol w="2153154">
                  <a:extLst>
                    <a:ext uri="{9D8B030D-6E8A-4147-A177-3AD203B41FA5}">
                      <a16:colId xmlns:a16="http://schemas.microsoft.com/office/drawing/2014/main" val="20002"/>
                    </a:ext>
                  </a:extLst>
                </a:gridCol>
              </a:tblGrid>
              <a:tr h="52312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Treatment Emergent Adverse Events</a:t>
                      </a:r>
                      <a:r>
                        <a:rPr lang="en-US" sz="1400" b="1" baseline="0" dirty="0">
                          <a:solidFill>
                            <a:srgbClr val="FFFFFF"/>
                          </a:solidFill>
                          <a:latin typeface="Arial" panose="020B0604020202020204" pitchFamily="34" charset="0"/>
                          <a:cs typeface="Arial" panose="020B0604020202020204" pitchFamily="34" charset="0"/>
                        </a:rPr>
                        <a:t> in &gt;10% of Subjects in Either Arm</a:t>
                      </a:r>
                      <a:endParaRPr lang="en-US" sz="1400" b="1" dirty="0">
                        <a:solidFill>
                          <a:srgbClr val="FFFFFF"/>
                        </a:solidFill>
                        <a:latin typeface="Arial" panose="020B0604020202020204" pitchFamily="34" charset="0"/>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80343">
                <a:tc>
                  <a:txBody>
                    <a:bodyPr/>
                    <a:lstStyle/>
                    <a:p>
                      <a:pPr marL="0" indent="0" algn="l"/>
                      <a:endParaRPr kumimoji="0" lang="en-US" sz="12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RAL + TDF-FTC</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(n = 281)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638C36"/>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EFV + TDF-FTC</a:t>
                      </a:r>
                      <a:b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(n= 282)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9B4"/>
                    </a:solidFill>
                  </a:tcPr>
                </a:tc>
                <a:extLst>
                  <a:ext uri="{0D108BD9-81ED-4DB2-BD59-A6C34878D82A}">
                    <a16:rowId xmlns:a16="http://schemas.microsoft.com/office/drawing/2014/main" val="10001"/>
                  </a:ext>
                </a:extLst>
              </a:tr>
              <a:tr h="62689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Dizziness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38C36">
                        <a:alpha val="1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9B4">
                        <a:alpha val="10000"/>
                      </a:srgbClr>
                    </a:solidFill>
                  </a:tcPr>
                </a:tc>
                <a:extLst>
                  <a:ext uri="{0D108BD9-81ED-4DB2-BD59-A6C34878D82A}">
                    <a16:rowId xmlns:a16="http://schemas.microsoft.com/office/drawing/2014/main" val="10002"/>
                  </a:ext>
                </a:extLst>
              </a:tr>
              <a:tr h="62689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25000"/>
                      </a:srgbClr>
                    </a:solidFill>
                  </a:tcPr>
                </a:tc>
                <a:extLst>
                  <a:ext uri="{0D108BD9-81ED-4DB2-BD59-A6C34878D82A}">
                    <a16:rowId xmlns:a16="http://schemas.microsoft.com/office/drawing/2014/main" val="10003"/>
                  </a:ext>
                </a:extLst>
              </a:tr>
              <a:tr h="62689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Abnormal</a:t>
                      </a:r>
                      <a:r>
                        <a:rPr lang="en-US" sz="1400" kern="1200" spc="-30" baseline="0" dirty="0">
                          <a:solidFill>
                            <a:srgbClr val="000000"/>
                          </a:solidFill>
                          <a:latin typeface="Arial" panose="020B0604020202020204" pitchFamily="34" charset="0"/>
                          <a:ea typeface="+mn-ea"/>
                          <a:cs typeface="Arial" panose="020B0604020202020204" pitchFamily="34" charset="0"/>
                        </a:rPr>
                        <a:t> dreams</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1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10000"/>
                      </a:srgbClr>
                    </a:solidFill>
                  </a:tcPr>
                </a:tc>
                <a:extLst>
                  <a:ext uri="{0D108BD9-81ED-4DB2-BD59-A6C34878D82A}">
                    <a16:rowId xmlns:a16="http://schemas.microsoft.com/office/drawing/2014/main" val="10004"/>
                  </a:ext>
                </a:extLst>
              </a:tr>
              <a:tr h="626895">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Immune</a:t>
                      </a:r>
                      <a:r>
                        <a:rPr lang="en-US" sz="1400" kern="1200" spc="-30" baseline="0" dirty="0">
                          <a:solidFill>
                            <a:srgbClr val="000000"/>
                          </a:solidFill>
                          <a:latin typeface="Arial" panose="020B0604020202020204" pitchFamily="34" charset="0"/>
                          <a:ea typeface="+mn-ea"/>
                          <a:cs typeface="Arial" panose="020B0604020202020204" pitchFamily="34" charset="0"/>
                        </a:rPr>
                        <a:t> Reconstitution Inflammatory Syndrome</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38C36">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9B4">
                        <a:alpha val="25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74251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ea typeface="ＭＳ Ｐゴシック" pitchFamily="31" charset="-128"/>
                <a:cs typeface="ＭＳ Ｐゴシック" pitchFamily="31" charset="-128"/>
              </a:rPr>
              <a:t>Raltegravir + TDF-FTC vs.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STARTMRK: Conclusions</a:t>
            </a:r>
            <a:endParaRPr lang="en-US" sz="2000" dirty="0"/>
          </a:p>
        </p:txBody>
      </p:sp>
      <p:sp>
        <p:nvSpPr>
          <p:cNvPr id="5" name="Text Placeholder 4"/>
          <p:cNvSpPr>
            <a:spLocks noGrp="1"/>
          </p:cNvSpPr>
          <p:nvPr>
            <p:ph type="body" sz="quarter" idx="16"/>
          </p:nvPr>
        </p:nvSpPr>
        <p:spPr/>
        <p:txBody>
          <a:bodyPr/>
          <a:lstStyle/>
          <a:p>
            <a:r>
              <a:rPr lang="en-US" dirty="0"/>
              <a:t>Source: Lennox JL, et al. </a:t>
            </a:r>
            <a:r>
              <a:rPr lang="sk-SK" dirty="0"/>
              <a:t>Lancet. 2009;374:796-806.</a:t>
            </a:r>
            <a:endParaRPr lang="en-US" dirty="0"/>
          </a:p>
        </p:txBody>
      </p:sp>
      <p:sp>
        <p:nvSpPr>
          <p:cNvPr id="3" name="Content Placeholder 2"/>
          <p:cNvSpPr>
            <a:spLocks noGrp="1"/>
          </p:cNvSpPr>
          <p:nvPr>
            <p:ph sz="half" idx="2"/>
          </p:nvPr>
        </p:nvSpPr>
        <p:spPr>
          <a:xfrm>
            <a:off x="-18168" y="1953675"/>
            <a:ext cx="9180576" cy="1732398"/>
          </a:xfrm>
        </p:spPr>
        <p:txBody>
          <a:bodyPr>
            <a:norm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solidFill>
                  <a:schemeClr val="tx1"/>
                </a:solidFill>
                <a:cs typeface="Arial"/>
              </a:rPr>
              <a:t>Raltegravir-based combination treatment had rapid and potent antiretroviral activity, which was non-inferior to that of efavirenz at week 48. Raltegravir is a well tolerated alternative to efavirenz as part of a combination regimen against HIV-1 in treatment-naive patients.</a:t>
            </a:r>
            <a:r>
              <a:rPr lang="en-US" sz="1800" dirty="0">
                <a:latin typeface="Arial"/>
                <a:cs typeface="Arial"/>
              </a:rPr>
              <a:t>” </a:t>
            </a:r>
          </a:p>
        </p:txBody>
      </p:sp>
    </p:spTree>
    <p:extLst>
      <p:ext uri="{BB962C8B-B14F-4D97-AF65-F5344CB8AC3E}">
        <p14:creationId xmlns:p14="http://schemas.microsoft.com/office/powerpoint/2010/main" val="135592491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Efavirenz-Tenofovir DF-Emtricitabine</a:t>
            </a:r>
          </a:p>
        </p:txBody>
      </p:sp>
      <p:sp>
        <p:nvSpPr>
          <p:cNvPr id="3" name="Text Placeholder 2">
            <a:extLst>
              <a:ext uri="{FF2B5EF4-FFF2-40B4-BE49-F238E27FC236}">
                <a16:creationId xmlns:a16="http://schemas.microsoft.com/office/drawing/2014/main" id="{6167749B-29DD-3568-743F-3A293D340F47}"/>
              </a:ext>
            </a:extLst>
          </p:cNvPr>
          <p:cNvSpPr>
            <a:spLocks noGrp="1"/>
          </p:cNvSpPr>
          <p:nvPr>
            <p:ph type="body" sz="quarter" idx="14"/>
          </p:nvPr>
        </p:nvSpPr>
        <p:spPr/>
        <p:txBody>
          <a:bodyPr/>
          <a:lstStyle/>
          <a:p>
            <a:r>
              <a:rPr lang="en-US" dirty="0"/>
              <a:t>Source: Efavirenz-Tenofovir DF-Emtricitabine. Prescribing Information.  </a:t>
            </a:r>
          </a:p>
        </p:txBody>
      </p:sp>
      <p:sp>
        <p:nvSpPr>
          <p:cNvPr id="4" name="Content Placeholder 3"/>
          <p:cNvSpPr>
            <a:spLocks noGrp="1"/>
          </p:cNvSpPr>
          <p:nvPr>
            <p:ph sz="half" idx="2"/>
          </p:nvPr>
        </p:nvSpPr>
        <p:spPr>
          <a:xfrm>
            <a:off x="323849" y="1135604"/>
            <a:ext cx="8630579" cy="3600450"/>
          </a:xfrm>
        </p:spPr>
        <p:txBody>
          <a:bodyPr>
            <a:normAutofit/>
          </a:bodyPr>
          <a:lstStyle/>
          <a:p>
            <a:r>
              <a:rPr lang="en-US" sz="1600" b="1" i="1" dirty="0"/>
              <a:t>Atripla </a:t>
            </a:r>
            <a:r>
              <a:rPr lang="en-US" sz="1600" b="1" dirty="0"/>
              <a:t>Components</a:t>
            </a:r>
            <a:r>
              <a:rPr lang="en-US" sz="1600" dirty="0"/>
              <a:t>: </a:t>
            </a:r>
            <a:br>
              <a:rPr lang="en-US" sz="1600" dirty="0"/>
            </a:br>
            <a:r>
              <a:rPr lang="en-US" sz="1600" dirty="0"/>
              <a:t>Efavirenz 600mg </a:t>
            </a:r>
            <a:br>
              <a:rPr lang="en-US" sz="1600" dirty="0"/>
            </a:br>
            <a:r>
              <a:rPr lang="en-US" sz="1600" dirty="0"/>
              <a:t>Tenofovir disoproxil fumarate: 300 mg</a:t>
            </a:r>
            <a:br>
              <a:rPr lang="en-US" sz="1600" dirty="0"/>
            </a:br>
            <a:r>
              <a:rPr lang="en-US" sz="1600" dirty="0"/>
              <a:t>Emtricitabine: 200 mg                                                         </a:t>
            </a:r>
          </a:p>
          <a:p>
            <a:r>
              <a:rPr lang="en-US" sz="1600" b="1" dirty="0"/>
              <a:t>Dosing</a:t>
            </a:r>
            <a:r>
              <a:rPr lang="en-US" sz="1600" dirty="0"/>
              <a:t>: </a:t>
            </a:r>
          </a:p>
          <a:p>
            <a:pPr lvl="1"/>
            <a:r>
              <a:rPr lang="en-US" sz="1600" dirty="0"/>
              <a:t>1 tablet daily on empty stomach (bedtime dosing recommended to minimize side effects)</a:t>
            </a:r>
          </a:p>
          <a:p>
            <a:r>
              <a:rPr lang="en-US" sz="1600" b="1" dirty="0"/>
              <a:t>Pregnancy</a:t>
            </a:r>
          </a:p>
          <a:p>
            <a:pPr lvl="1"/>
            <a:r>
              <a:rPr lang="en-US" sz="1600" dirty="0"/>
              <a:t>May cause fetal harm when administered during the first trimester of pregnancy</a:t>
            </a:r>
          </a:p>
          <a:p>
            <a:r>
              <a:rPr lang="en-US" sz="1600" b="1" dirty="0"/>
              <a:t>Common Adverse Events (≥10%) </a:t>
            </a:r>
          </a:p>
          <a:p>
            <a:pPr lvl="1"/>
            <a:r>
              <a:rPr lang="en-US" sz="1600" dirty="0"/>
              <a:t>Nausea, diarrhea, headache, dizziness, depression, insomnia, abnormal dreams, rash</a:t>
            </a:r>
          </a:p>
          <a:p>
            <a:endParaRPr lang="en-US" sz="1600" dirty="0"/>
          </a:p>
        </p:txBody>
      </p:sp>
    </p:spTree>
    <p:extLst>
      <p:ext uri="{BB962C8B-B14F-4D97-AF65-F5344CB8AC3E}">
        <p14:creationId xmlns:p14="http://schemas.microsoft.com/office/powerpoint/2010/main" val="369197455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a:solidFill>
                  <a:srgbClr val="003A78"/>
                </a:solidFill>
              </a:rPr>
              <a:t>Rilpivirine + TDF-FTC versus Efavirenz + TDF-FTC</a:t>
            </a:r>
            <a:br>
              <a:rPr lang="en-US" sz="2000" b="0" dirty="0">
                <a:solidFill>
                  <a:srgbClr val="003A78"/>
                </a:solidFill>
              </a:rPr>
            </a:br>
            <a:r>
              <a:rPr lang="en-US" sz="2700" dirty="0">
                <a:solidFill>
                  <a:srgbClr val="003A78"/>
                </a:solidFill>
              </a:rPr>
              <a:t>ECHO Trial</a:t>
            </a:r>
          </a:p>
        </p:txBody>
      </p:sp>
    </p:spTree>
    <p:extLst>
      <p:ext uri="{BB962C8B-B14F-4D97-AF65-F5344CB8AC3E}">
        <p14:creationId xmlns:p14="http://schemas.microsoft.com/office/powerpoint/2010/main" val="273357261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Study Design</a:t>
            </a:r>
            <a:endParaRPr lang="en-US" sz="2000" dirty="0"/>
          </a:p>
        </p:txBody>
      </p:sp>
      <p:sp>
        <p:nvSpPr>
          <p:cNvPr id="11" name="Content Placeholder 5"/>
          <p:cNvSpPr>
            <a:spLocks noGrp="1"/>
          </p:cNvSpPr>
          <p:nvPr>
            <p:ph type="body" sz="quarter" idx="16"/>
          </p:nvPr>
        </p:nvSpPr>
        <p:spPr/>
        <p:txBody>
          <a:bodyPr/>
          <a:lstStyle/>
          <a:p>
            <a:r>
              <a:rPr lang="en-US" dirty="0"/>
              <a:t>Source: </a:t>
            </a:r>
            <a:r>
              <a:rPr lang="en-US" dirty="0">
                <a:latin typeface="Arial" pitchFamily="22" charset="0"/>
              </a:rPr>
              <a:t>Molina J-M, et al. Lancet. 2011;378:238-46.</a:t>
            </a:r>
          </a:p>
        </p:txBody>
      </p:sp>
      <p:sp>
        <p:nvSpPr>
          <p:cNvPr id="4" name="Content Placeholder 3"/>
          <p:cNvSpPr>
            <a:spLocks noGrp="1"/>
          </p:cNvSpPr>
          <p:nvPr>
            <p:ph sz="half" idx="2"/>
          </p:nvPr>
        </p:nvSpPr>
        <p:spPr>
          <a:xfrm>
            <a:off x="323851" y="1051436"/>
            <a:ext cx="4876799" cy="3602233"/>
          </a:xfrm>
        </p:spPr>
        <p:txBody>
          <a:bodyPr>
            <a:normAutofit fontScale="85000" lnSpcReduction="10000"/>
          </a:bodyPr>
          <a:lstStyle/>
          <a:p>
            <a:pPr marL="182880" lvl="0" indent="-182880" defTabSz="457200" fontAlgn="base">
              <a:lnSpc>
                <a:spcPts val="2000"/>
              </a:lnSpc>
              <a:spcAft>
                <a:spcPct val="0"/>
              </a:spcAft>
              <a:buSzTx/>
            </a:pPr>
            <a:r>
              <a:rPr lang="en-US" b="1" dirty="0">
                <a:latin typeface="Arial"/>
                <a:cs typeface="Arial"/>
              </a:rPr>
              <a:t>Background</a:t>
            </a:r>
            <a:r>
              <a:rPr lang="en-US" dirty="0">
                <a:latin typeface="Arial"/>
                <a:cs typeface="Arial"/>
              </a:rPr>
              <a:t>: </a:t>
            </a:r>
            <a:r>
              <a:rPr lang="en-US" dirty="0">
                <a:latin typeface="Arial" pitchFamily="22" charset="0"/>
              </a:rPr>
              <a:t>Randomized, double-blind, phase 3 trial comparing rilpivirine and efavirenz in combination with a fixed background regimen consisting of tenofovir DF-emtricitabine in </a:t>
            </a:r>
            <a:r>
              <a:rPr lang="en-US" dirty="0">
                <a:solidFill>
                  <a:schemeClr val="tx1"/>
                </a:solidFill>
                <a:latin typeface="Arial" pitchFamily="22" charset="0"/>
              </a:rPr>
              <a:t>treatment-naïve adults </a:t>
            </a:r>
            <a:r>
              <a:rPr lang="en-US" dirty="0">
                <a:latin typeface="Arial" pitchFamily="22" charset="0"/>
              </a:rPr>
              <a:t>with HIV </a:t>
            </a:r>
            <a:endParaRPr lang="en-US" u="sng" dirty="0">
              <a:latin typeface="Arial"/>
              <a:cs typeface="Arial"/>
            </a:endParaRPr>
          </a:p>
          <a:p>
            <a:pPr marL="182880" lvl="0" indent="-182880" defTabSz="457200" fontAlgn="base">
              <a:lnSpc>
                <a:spcPts val="2000"/>
              </a:lnSpc>
              <a:spcAft>
                <a:spcPct val="0"/>
              </a:spcAft>
              <a:buSzTx/>
            </a:pPr>
            <a:r>
              <a:rPr lang="en-US" b="1" dirty="0">
                <a:latin typeface="Arial"/>
                <a:cs typeface="Arial"/>
              </a:rPr>
              <a:t>Inclusion Criteria (n = 690)</a:t>
            </a:r>
          </a:p>
          <a:p>
            <a:pPr marL="348615" lvl="1" indent="-182880" defTabSz="457200" fontAlgn="base">
              <a:lnSpc>
                <a:spcPts val="2000"/>
              </a:lnSpc>
              <a:spcAft>
                <a:spcPct val="0"/>
              </a:spcAft>
              <a:buSzTx/>
            </a:pPr>
            <a:r>
              <a:rPr lang="en-US" dirty="0">
                <a:latin typeface="Arial" pitchFamily="22" charset="0"/>
              </a:rPr>
              <a:t>Antiretroviral-naïve adults</a:t>
            </a:r>
          </a:p>
          <a:p>
            <a:pPr marL="348615" lvl="1" indent="-182880" defTabSz="457200" fontAlgn="base">
              <a:lnSpc>
                <a:spcPts val="2000"/>
              </a:lnSpc>
              <a:spcAft>
                <a:spcPct val="0"/>
              </a:spcAft>
              <a:buSzTx/>
            </a:pPr>
            <a:r>
              <a:rPr lang="en-US" dirty="0">
                <a:latin typeface="Arial" pitchFamily="22" charset="0"/>
              </a:rPr>
              <a:t>Age ≥18 years</a:t>
            </a:r>
          </a:p>
          <a:p>
            <a:pPr marL="348615" lvl="1" indent="-182880" defTabSz="457200" fontAlgn="base">
              <a:lnSpc>
                <a:spcPts val="2000"/>
              </a:lnSpc>
              <a:spcAft>
                <a:spcPct val="0"/>
              </a:spcAft>
              <a:buSzTx/>
            </a:pPr>
            <a:r>
              <a:rPr lang="en-US" dirty="0">
                <a:latin typeface="Arial" pitchFamily="22" charset="0"/>
              </a:rPr>
              <a:t>HIV RNA ≥5,000 copies/mL</a:t>
            </a:r>
          </a:p>
          <a:p>
            <a:pPr marL="348615" lvl="1" indent="-182880" defTabSz="457200" fontAlgn="base">
              <a:lnSpc>
                <a:spcPts val="2000"/>
              </a:lnSpc>
              <a:spcAft>
                <a:spcPct val="0"/>
              </a:spcAft>
              <a:buSzTx/>
            </a:pPr>
            <a:r>
              <a:rPr lang="en-US" dirty="0">
                <a:latin typeface="Arial" pitchFamily="22" charset="0"/>
              </a:rPr>
              <a:t>No resistance to any study drugs </a:t>
            </a:r>
            <a:endParaRPr lang="en-US" baseline="30000" dirty="0"/>
          </a:p>
          <a:p>
            <a:pPr marL="182880" lvl="0" indent="-182880" defTabSz="457200" fontAlgn="base">
              <a:lnSpc>
                <a:spcPts val="2000"/>
              </a:lnSpc>
              <a:spcAft>
                <a:spcPct val="0"/>
              </a:spcAft>
              <a:buSzTx/>
              <a:defRPr/>
            </a:pPr>
            <a:r>
              <a:rPr lang="en-US" b="1" dirty="0">
                <a:latin typeface="Arial" pitchFamily="22" charset="0"/>
              </a:rPr>
              <a:t>Treatment Arms</a:t>
            </a:r>
            <a:endParaRPr lang="en-US" dirty="0">
              <a:latin typeface="Arial" pitchFamily="22" charset="0"/>
            </a:endParaRPr>
          </a:p>
          <a:p>
            <a:pPr marL="348615" lvl="1" indent="-182880" defTabSz="457200" fontAlgn="base">
              <a:lnSpc>
                <a:spcPts val="2000"/>
              </a:lnSpc>
              <a:spcAft>
                <a:spcPct val="0"/>
              </a:spcAft>
              <a:buSzTx/>
              <a:defRPr/>
            </a:pPr>
            <a:r>
              <a:rPr lang="en-US" dirty="0">
                <a:latin typeface="Arial" pitchFamily="22" charset="0"/>
              </a:rPr>
              <a:t>Rilpivirine + Tenofovir DF-Emtricitabine</a:t>
            </a:r>
          </a:p>
          <a:p>
            <a:pPr marL="348615" lvl="1" indent="-182880" defTabSz="457200" fontAlgn="base">
              <a:lnSpc>
                <a:spcPts val="2000"/>
              </a:lnSpc>
              <a:spcAft>
                <a:spcPct val="0"/>
              </a:spcAft>
              <a:buSzTx/>
              <a:defRPr/>
            </a:pPr>
            <a:r>
              <a:rPr lang="en-US" dirty="0">
                <a:latin typeface="Arial" pitchFamily="22" charset="0"/>
              </a:rPr>
              <a:t>Efavirenz + Tenofovir DF-Emtricitabine</a:t>
            </a:r>
          </a:p>
          <a:p>
            <a:endParaRPr lang="en-US" dirty="0"/>
          </a:p>
        </p:txBody>
      </p:sp>
      <p:sp>
        <p:nvSpPr>
          <p:cNvPr id="5" name="Rectangle 7"/>
          <p:cNvSpPr>
            <a:spLocks noChangeArrowheads="1"/>
          </p:cNvSpPr>
          <p:nvPr/>
        </p:nvSpPr>
        <p:spPr bwMode="ltGray">
          <a:xfrm>
            <a:off x="5894585" y="1919313"/>
            <a:ext cx="2623992" cy="640080"/>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400" b="1" dirty="0">
                <a:solidFill>
                  <a:srgbClr val="000000"/>
                </a:solidFill>
                <a:latin typeface="Arial"/>
                <a:cs typeface="Arial"/>
              </a:rPr>
              <a:t>Rilpivirine + TDF-FTC QD </a:t>
            </a:r>
            <a:br>
              <a:rPr lang="en-US" sz="1400" b="1" dirty="0">
                <a:solidFill>
                  <a:srgbClr val="000000"/>
                </a:solidFill>
                <a:latin typeface="Arial"/>
                <a:cs typeface="Arial"/>
              </a:rPr>
            </a:br>
            <a:r>
              <a:rPr lang="en-US" sz="1050" b="1" dirty="0">
                <a:solidFill>
                  <a:srgbClr val="000000"/>
                </a:solidFill>
                <a:latin typeface="Arial"/>
                <a:cs typeface="Arial"/>
              </a:rPr>
              <a:t> </a:t>
            </a:r>
            <a:r>
              <a:rPr lang="en-US" sz="1050" dirty="0">
                <a:solidFill>
                  <a:srgbClr val="000000"/>
                </a:solidFill>
                <a:latin typeface="Arial"/>
                <a:cs typeface="Arial"/>
              </a:rPr>
              <a:t>(n = 346)</a:t>
            </a:r>
          </a:p>
        </p:txBody>
      </p:sp>
      <p:sp>
        <p:nvSpPr>
          <p:cNvPr id="6" name="Rectangle 7"/>
          <p:cNvSpPr>
            <a:spLocks noChangeArrowheads="1"/>
          </p:cNvSpPr>
          <p:nvPr/>
        </p:nvSpPr>
        <p:spPr bwMode="ltGray">
          <a:xfrm>
            <a:off x="5894585" y="3124053"/>
            <a:ext cx="2623992" cy="640080"/>
          </a:xfrm>
          <a:prstGeom prst="rect">
            <a:avLst/>
          </a:prstGeom>
          <a:solidFill>
            <a:srgbClr val="6D9A3C">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400" b="1" dirty="0">
                <a:solidFill>
                  <a:srgbClr val="000000"/>
                </a:solidFill>
                <a:latin typeface="Arial"/>
                <a:cs typeface="Arial"/>
              </a:rPr>
              <a:t>Efavirenz + TDF-FTC QD</a:t>
            </a:r>
          </a:p>
          <a:p>
            <a:pPr algn="ctr"/>
            <a:r>
              <a:rPr lang="en-US" sz="1050" dirty="0">
                <a:solidFill>
                  <a:srgbClr val="000000"/>
                </a:solidFill>
                <a:latin typeface="Arial"/>
                <a:cs typeface="Arial"/>
              </a:rPr>
              <a:t>(n = 344)</a:t>
            </a:r>
          </a:p>
        </p:txBody>
      </p:sp>
      <p:cxnSp>
        <p:nvCxnSpPr>
          <p:cNvPr id="10" name="Straight Arrow Connector 9"/>
          <p:cNvCxnSpPr>
            <a:cxnSpLocks/>
          </p:cNvCxnSpPr>
          <p:nvPr/>
        </p:nvCxnSpPr>
        <p:spPr>
          <a:xfrm>
            <a:off x="5200650" y="2852553"/>
            <a:ext cx="638180" cy="4801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C0DE936-A51C-69E6-82C4-D3B313302B35}"/>
              </a:ext>
            </a:extLst>
          </p:cNvPr>
          <p:cNvCxnSpPr>
            <a:cxnSpLocks/>
          </p:cNvCxnSpPr>
          <p:nvPr/>
        </p:nvCxnSpPr>
        <p:spPr>
          <a:xfrm flipV="1">
            <a:off x="5200650" y="2373053"/>
            <a:ext cx="638180" cy="4801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99045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Results</a:t>
            </a:r>
            <a:endParaRPr lang="en-US" sz="2000" dirty="0"/>
          </a:p>
        </p:txBody>
      </p:sp>
      <p:sp>
        <p:nvSpPr>
          <p:cNvPr id="3" name="Text Placeholder 2"/>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48 Week Virologic Response (Intention-to-Treat)</a:t>
            </a:r>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Molina J-M, et al. Lancet. 2011;378:238-46.</a:t>
            </a:r>
          </a:p>
        </p:txBody>
      </p:sp>
      <p:graphicFrame>
        <p:nvGraphicFramePr>
          <p:cNvPr id="5" name="Chart 4"/>
          <p:cNvGraphicFramePr>
            <a:graphicFrameLocks/>
          </p:cNvGraphicFramePr>
          <p:nvPr>
            <p:extLst>
              <p:ext uri="{D42A27DB-BD31-4B8C-83A1-F6EECF244321}">
                <p14:modId xmlns:p14="http://schemas.microsoft.com/office/powerpoint/2010/main" val="235184122"/>
              </p:ext>
            </p:extLst>
          </p:nvPr>
        </p:nvGraphicFramePr>
        <p:xfrm>
          <a:off x="456072" y="1373504"/>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451386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Results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Molina J-M, et al. Lancet. 2011;378:238-46</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666128263"/>
              </p:ext>
            </p:extLst>
          </p:nvPr>
        </p:nvGraphicFramePr>
        <p:xfrm>
          <a:off x="461351" y="1381541"/>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5"/>
          </p:nvPr>
        </p:nvSpPr>
        <p:spPr>
          <a:xfrm>
            <a:off x="318914" y="950934"/>
            <a:ext cx="8503916" cy="323165"/>
          </a:xfrm>
          <a:prstGeom prst="rect">
            <a:avLst/>
          </a:prstGeom>
        </p:spPr>
        <p:txBody>
          <a:bodyPr wrap="square">
            <a:spAutoFit/>
          </a:bodyPr>
          <a:lstStyle/>
          <a:p>
            <a:r>
              <a:rPr lang="en-US" dirty="0">
                <a:latin typeface="Arial" pitchFamily="-110" charset="0"/>
                <a:ea typeface="ＭＳ Ｐゴシック" pitchFamily="-110" charset="-128"/>
                <a:cs typeface="ＭＳ Ｐゴシック" pitchFamily="-110" charset="-128"/>
              </a:rPr>
              <a:t>48 Week Virologic Failure and Discontinuations (Intention-to-Treat)</a:t>
            </a:r>
            <a:endParaRPr lang="en-US" dirty="0"/>
          </a:p>
        </p:txBody>
      </p:sp>
    </p:spTree>
    <p:extLst>
      <p:ext uri="{BB962C8B-B14F-4D97-AF65-F5344CB8AC3E}">
        <p14:creationId xmlns:p14="http://schemas.microsoft.com/office/powerpoint/2010/main" val="416239215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Resistance Results</a:t>
            </a:r>
            <a:endParaRPr lang="en-US" sz="2000" dirty="0"/>
          </a:p>
        </p:txBody>
      </p:sp>
      <p:sp>
        <p:nvSpPr>
          <p:cNvPr id="4" name="Text Placeholder 3"/>
          <p:cNvSpPr>
            <a:spLocks noGrp="1"/>
          </p:cNvSpPr>
          <p:nvPr>
            <p:ph type="body" sz="quarter" idx="15"/>
          </p:nvPr>
        </p:nvSpPr>
        <p:spPr>
          <a:prstGeom prst="rect">
            <a:avLst/>
          </a:prstGeom>
        </p:spPr>
        <p:txBody>
          <a:bodyPr/>
          <a:lstStyle/>
          <a:p>
            <a:r>
              <a:rPr lang="en-US" dirty="0"/>
              <a:t>Incidence of NNRTI Resistance Associated Mutations (RAMs)</a:t>
            </a:r>
          </a:p>
        </p:txBody>
      </p:sp>
      <p:sp>
        <p:nvSpPr>
          <p:cNvPr id="6" name="Content Placeholder 5"/>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Molina J-M, et al. Lancet. 2011;378:238-46.</a:t>
            </a:r>
          </a:p>
        </p:txBody>
      </p:sp>
      <p:graphicFrame>
        <p:nvGraphicFramePr>
          <p:cNvPr id="7" name="Chart 6"/>
          <p:cNvGraphicFramePr>
            <a:graphicFrameLocks/>
          </p:cNvGraphicFramePr>
          <p:nvPr>
            <p:extLst>
              <p:ext uri="{D42A27DB-BD31-4B8C-83A1-F6EECF244321}">
                <p14:modId xmlns:p14="http://schemas.microsoft.com/office/powerpoint/2010/main" val="2035595682"/>
              </p:ext>
            </p:extLst>
          </p:nvPr>
        </p:nvGraphicFramePr>
        <p:xfrm>
          <a:off x="468837"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8898D91-C274-8959-2F48-980B5A1002A6}"/>
              </a:ext>
            </a:extLst>
          </p:cNvPr>
          <p:cNvSpPr txBox="1"/>
          <p:nvPr/>
        </p:nvSpPr>
        <p:spPr>
          <a:xfrm>
            <a:off x="1387929" y="4372153"/>
            <a:ext cx="7241721" cy="415498"/>
          </a:xfrm>
          <a:prstGeom prst="rect">
            <a:avLst/>
          </a:prstGeom>
          <a:solidFill>
            <a:schemeClr val="bg1">
              <a:lumMod val="95000"/>
            </a:schemeClr>
          </a:solidFill>
        </p:spPr>
        <p:txBody>
          <a:bodyPr wrap="square" lIns="91440" rIns="274320" rtlCol="0">
            <a:spAutoFit/>
          </a:bodyPr>
          <a:lstStyle/>
          <a:p>
            <a:r>
              <a:rPr lang="en-US" sz="1050" dirty="0">
                <a:latin typeface="Arial"/>
              </a:rPr>
              <a:t>The percentages represent the number of participants who developed each specific NNRTI RAM out of the number of participants who developed any NNRTI RAM in that arm of the trial (the n listed at the top of the graph).</a:t>
            </a:r>
          </a:p>
        </p:txBody>
      </p:sp>
    </p:spTree>
    <p:extLst>
      <p:ext uri="{BB962C8B-B14F-4D97-AF65-F5344CB8AC3E}">
        <p14:creationId xmlns:p14="http://schemas.microsoft.com/office/powerpoint/2010/main" val="190427696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Resistance Results</a:t>
            </a:r>
            <a:endParaRPr lang="en-US" sz="2000" dirty="0"/>
          </a:p>
        </p:txBody>
      </p:sp>
      <p:sp>
        <p:nvSpPr>
          <p:cNvPr id="4" name="Text Placeholder 3"/>
          <p:cNvSpPr>
            <a:spLocks noGrp="1"/>
          </p:cNvSpPr>
          <p:nvPr>
            <p:ph type="body" sz="quarter" idx="15"/>
          </p:nvPr>
        </p:nvSpPr>
        <p:spPr>
          <a:prstGeom prst="rect">
            <a:avLst/>
          </a:prstGeom>
        </p:spPr>
        <p:txBody>
          <a:bodyPr/>
          <a:lstStyle/>
          <a:p>
            <a:r>
              <a:rPr lang="en-US" dirty="0"/>
              <a:t>Incidence of NRTI Resistance Associated Mutations (RAMs)</a:t>
            </a:r>
          </a:p>
        </p:txBody>
      </p:sp>
      <p:sp>
        <p:nvSpPr>
          <p:cNvPr id="6" name="Content Placeholder 5"/>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Molina J-M, et al. Lancet. 2011;378:238-46.</a:t>
            </a:r>
          </a:p>
        </p:txBody>
      </p:sp>
      <p:graphicFrame>
        <p:nvGraphicFramePr>
          <p:cNvPr id="7" name="Chart 6"/>
          <p:cNvGraphicFramePr>
            <a:graphicFrameLocks/>
          </p:cNvGraphicFramePr>
          <p:nvPr>
            <p:extLst>
              <p:ext uri="{D42A27DB-BD31-4B8C-83A1-F6EECF244321}">
                <p14:modId xmlns:p14="http://schemas.microsoft.com/office/powerpoint/2010/main" val="155229627"/>
              </p:ext>
            </p:extLst>
          </p:nvPr>
        </p:nvGraphicFramePr>
        <p:xfrm>
          <a:off x="468837"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52369E8-9D39-10FE-D674-8B2D1C30F313}"/>
              </a:ext>
            </a:extLst>
          </p:cNvPr>
          <p:cNvSpPr txBox="1"/>
          <p:nvPr/>
        </p:nvSpPr>
        <p:spPr>
          <a:xfrm>
            <a:off x="1485900" y="4339497"/>
            <a:ext cx="7119257" cy="415498"/>
          </a:xfrm>
          <a:prstGeom prst="rect">
            <a:avLst/>
          </a:prstGeom>
          <a:solidFill>
            <a:schemeClr val="bg1">
              <a:lumMod val="95000"/>
            </a:schemeClr>
          </a:solidFill>
        </p:spPr>
        <p:txBody>
          <a:bodyPr wrap="square" lIns="91440" rIns="274320" rtlCol="0">
            <a:spAutoFit/>
          </a:bodyPr>
          <a:lstStyle/>
          <a:p>
            <a:r>
              <a:rPr lang="en-US" sz="1050" dirty="0">
                <a:latin typeface="Arial"/>
              </a:rPr>
              <a:t>The percentages represent the number of participants who developed each specific NRTI RAM out of the number of participants who developed any NRTI RAM in that arm of the trial (the n listed at the top of the graph).</a:t>
            </a:r>
          </a:p>
        </p:txBody>
      </p:sp>
    </p:spTree>
    <p:extLst>
      <p:ext uri="{BB962C8B-B14F-4D97-AF65-F5344CB8AC3E}">
        <p14:creationId xmlns:p14="http://schemas.microsoft.com/office/powerpoint/2010/main" val="397066376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Rilpivirine + TDF-FTC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ECHO: Conclusions</a:t>
            </a:r>
            <a:endParaRPr lang="en-US" sz="2000" dirty="0"/>
          </a:p>
        </p:txBody>
      </p:sp>
      <p:sp>
        <p:nvSpPr>
          <p:cNvPr id="3" name="Text Placeholder 2"/>
          <p:cNvSpPr>
            <a:spLocks noGrp="1"/>
          </p:cNvSpPr>
          <p:nvPr>
            <p:ph type="body" sz="quarter" idx="16"/>
          </p:nvPr>
        </p:nvSpPr>
        <p:spPr/>
        <p:txBody>
          <a:bodyPr/>
          <a:lstStyle/>
          <a:p>
            <a:r>
              <a:rPr lang="en-US" dirty="0">
                <a:latin typeface="Arial" panose="020B0604020202020204" pitchFamily="34" charset="0"/>
                <a:cs typeface="Arial" panose="020B0604020202020204" pitchFamily="34" charset="0"/>
              </a:rPr>
              <a:t>Source: Molina J-M, et al. Lancet. 2011;378:238-46.</a:t>
            </a:r>
          </a:p>
        </p:txBody>
      </p:sp>
      <p:sp>
        <p:nvSpPr>
          <p:cNvPr id="4" name="Content Placeholder 3"/>
          <p:cNvSpPr>
            <a:spLocks noGrp="1"/>
          </p:cNvSpPr>
          <p:nvPr>
            <p:ph sz="half" idx="2"/>
          </p:nvPr>
        </p:nvSpPr>
        <p:spPr>
          <a:xfrm>
            <a:off x="-18288" y="2006944"/>
            <a:ext cx="9180576" cy="1574460"/>
          </a:xfrm>
        </p:spPr>
        <p:txBody>
          <a:bodyPr>
            <a:normAutofit/>
          </a:bodyPr>
          <a:lstStyle/>
          <a:p>
            <a:pPr>
              <a:lnSpc>
                <a:spcPts val="2800"/>
              </a:lnSpc>
            </a:pPr>
            <a:r>
              <a:rPr lang="en-US" sz="2000" b="1" dirty="0">
                <a:solidFill>
                  <a:srgbClr val="C00000"/>
                </a:solidFill>
                <a:latin typeface="Arial"/>
                <a:cs typeface="Arial"/>
              </a:rPr>
              <a:t>Interpretation</a:t>
            </a:r>
            <a:r>
              <a:rPr lang="en-US" sz="2000" dirty="0">
                <a:solidFill>
                  <a:schemeClr val="tx1"/>
                </a:solidFill>
                <a:latin typeface="Arial"/>
                <a:cs typeface="Arial"/>
              </a:rPr>
              <a:t>: “</a:t>
            </a:r>
            <a:r>
              <a:rPr lang="en-US" sz="2000" dirty="0">
                <a:solidFill>
                  <a:schemeClr val="tx1"/>
                </a:solidFill>
                <a:cs typeface="Arial"/>
              </a:rPr>
              <a:t>Rilpivirine showed non-inferior efficacy compared with efavirenz, with a higher virological-failure rate, but a more </a:t>
            </a:r>
            <a:r>
              <a:rPr lang="en-US" sz="2000" dirty="0" err="1">
                <a:solidFill>
                  <a:schemeClr val="tx1"/>
                </a:solidFill>
                <a:cs typeface="Arial"/>
              </a:rPr>
              <a:t>favourable</a:t>
            </a:r>
            <a:r>
              <a:rPr lang="en-US" sz="2000" dirty="0">
                <a:solidFill>
                  <a:schemeClr val="tx1"/>
                </a:solidFill>
                <a:cs typeface="Arial"/>
              </a:rPr>
              <a:t> safety and tolerability profile.</a:t>
            </a:r>
            <a:r>
              <a:rPr lang="en-US" sz="2000" dirty="0">
                <a:solidFill>
                  <a:schemeClr val="tx1"/>
                </a:solidFill>
                <a:latin typeface="Arial"/>
                <a:cs typeface="Arial"/>
              </a:rPr>
              <a:t>” </a:t>
            </a:r>
          </a:p>
        </p:txBody>
      </p:sp>
    </p:spTree>
    <p:extLst>
      <p:ext uri="{BB962C8B-B14F-4D97-AF65-F5344CB8AC3E}">
        <p14:creationId xmlns:p14="http://schemas.microsoft.com/office/powerpoint/2010/main" val="273789901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a:t>Rilpivirine-TDF-FTC versus Efavirenz-TDF-FTC</a:t>
            </a:r>
            <a:br>
              <a:rPr lang="en-US" b="0" dirty="0"/>
            </a:br>
            <a:r>
              <a:rPr lang="en-US" sz="2700" dirty="0" err="1"/>
              <a:t>STaR</a:t>
            </a:r>
            <a:r>
              <a:rPr lang="en-US" sz="2700" dirty="0"/>
              <a:t> Trial</a:t>
            </a:r>
          </a:p>
        </p:txBody>
      </p:sp>
    </p:spTree>
    <p:extLst>
      <p:ext uri="{BB962C8B-B14F-4D97-AF65-F5344CB8AC3E}">
        <p14:creationId xmlns:p14="http://schemas.microsoft.com/office/powerpoint/2010/main" val="44773055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491980" y="2174867"/>
            <a:ext cx="554446" cy="826332"/>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495710" y="2765929"/>
            <a:ext cx="546983" cy="84742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Study: Design</a:t>
            </a:r>
            <a:endParaRPr lang="en-US" sz="2000" dirty="0"/>
          </a:p>
        </p:txBody>
      </p:sp>
      <p:sp>
        <p:nvSpPr>
          <p:cNvPr id="4" name="Text Placeholder 3"/>
          <p:cNvSpPr>
            <a:spLocks noGrp="1"/>
          </p:cNvSpPr>
          <p:nvPr>
            <p:ph type="body" sz="quarter" idx="16"/>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sp>
        <p:nvSpPr>
          <p:cNvPr id="3" name="Content Placeholder 2"/>
          <p:cNvSpPr>
            <a:spLocks noGrp="1"/>
          </p:cNvSpPr>
          <p:nvPr>
            <p:ph sz="half" idx="2"/>
          </p:nvPr>
        </p:nvSpPr>
        <p:spPr>
          <a:xfrm>
            <a:off x="500260" y="1093671"/>
            <a:ext cx="4869761" cy="3674272"/>
          </a:xfrm>
        </p:spPr>
        <p:txBody>
          <a:bodyPr>
            <a:normAutofit/>
          </a:bodyPr>
          <a:lstStyle/>
          <a:p>
            <a:pPr marL="182880" lvl="0" indent="-182880" defTabSz="457200" fontAlgn="base">
              <a:lnSpc>
                <a:spcPts val="2000"/>
              </a:lnSpc>
              <a:spcAft>
                <a:spcPct val="0"/>
              </a:spcAft>
              <a:buSzTx/>
            </a:pPr>
            <a:r>
              <a:rPr lang="en-US" b="1" dirty="0">
                <a:latin typeface="Arial"/>
                <a:cs typeface="Arial"/>
              </a:rPr>
              <a:t>Background</a:t>
            </a:r>
            <a:r>
              <a:rPr lang="en-US" dirty="0">
                <a:latin typeface="Arial"/>
                <a:cs typeface="Arial"/>
              </a:rPr>
              <a:t>: </a:t>
            </a:r>
            <a:r>
              <a:rPr lang="en-US" dirty="0">
                <a:solidFill>
                  <a:schemeClr val="tx1"/>
                </a:solidFill>
                <a:latin typeface="Arial" pitchFamily="22" charset="0"/>
              </a:rPr>
              <a:t>Randomized, open-label, phase </a:t>
            </a:r>
            <a:r>
              <a:rPr lang="en-US" dirty="0">
                <a:latin typeface="Arial" pitchFamily="22" charset="0"/>
              </a:rPr>
              <a:t>3b trial comparing safety and efficacy of two single-tablet regimens, RPV-TDF-FTC and EFV-TDF-FTC, in treatment-naïve adults with HIV</a:t>
            </a:r>
            <a:endParaRPr lang="en-US" u="sng" dirty="0">
              <a:latin typeface="Arial"/>
              <a:cs typeface="Arial"/>
            </a:endParaRPr>
          </a:p>
          <a:p>
            <a:pPr marL="182880" lvl="0" indent="-182880" defTabSz="457200" fontAlgn="base">
              <a:lnSpc>
                <a:spcPts val="2000"/>
              </a:lnSpc>
              <a:spcAft>
                <a:spcPct val="0"/>
              </a:spcAft>
              <a:buSzTx/>
            </a:pPr>
            <a:r>
              <a:rPr lang="en-US" b="1" dirty="0">
                <a:latin typeface="Arial"/>
                <a:cs typeface="Arial"/>
              </a:rPr>
              <a:t>Inclusion Criteria (n = 786)</a:t>
            </a:r>
          </a:p>
          <a:p>
            <a:pPr marL="348615" lvl="1" indent="-182880" defTabSz="457200" fontAlgn="base">
              <a:lnSpc>
                <a:spcPts val="2000"/>
              </a:lnSpc>
              <a:spcAft>
                <a:spcPct val="0"/>
              </a:spcAft>
              <a:buSzTx/>
            </a:pPr>
            <a:r>
              <a:rPr lang="en-US" dirty="0">
                <a:latin typeface="Arial" pitchFamily="22" charset="0"/>
              </a:rPr>
              <a:t>Antiretroviral-naïve adults</a:t>
            </a:r>
          </a:p>
          <a:p>
            <a:pPr marL="348615" lvl="1" indent="-182880" defTabSz="457200" fontAlgn="base">
              <a:lnSpc>
                <a:spcPts val="2000"/>
              </a:lnSpc>
              <a:spcAft>
                <a:spcPct val="0"/>
              </a:spcAft>
              <a:buSzTx/>
            </a:pPr>
            <a:r>
              <a:rPr lang="en-US" dirty="0">
                <a:latin typeface="Arial" pitchFamily="22" charset="0"/>
              </a:rPr>
              <a:t>Age ≥18 years</a:t>
            </a:r>
          </a:p>
          <a:p>
            <a:pPr marL="348615" lvl="1" indent="-182880" defTabSz="457200" fontAlgn="base">
              <a:lnSpc>
                <a:spcPts val="2000"/>
              </a:lnSpc>
              <a:spcAft>
                <a:spcPct val="0"/>
              </a:spcAft>
              <a:buSzTx/>
            </a:pPr>
            <a:r>
              <a:rPr lang="en-US" dirty="0">
                <a:latin typeface="Arial" pitchFamily="22" charset="0"/>
              </a:rPr>
              <a:t>HIV RNA ≥2,500 copies/mL</a:t>
            </a:r>
          </a:p>
          <a:p>
            <a:pPr marL="348615" lvl="1" indent="-182880" defTabSz="457200" fontAlgn="base">
              <a:lnSpc>
                <a:spcPts val="2000"/>
              </a:lnSpc>
              <a:spcAft>
                <a:spcPct val="0"/>
              </a:spcAft>
              <a:buSzTx/>
            </a:pPr>
            <a:r>
              <a:rPr lang="en-US" dirty="0">
                <a:latin typeface="Arial" pitchFamily="22" charset="0"/>
              </a:rPr>
              <a:t>No resistance to EFV, RPV, TDF, or FTC</a:t>
            </a:r>
            <a:endParaRPr lang="en-US" baseline="30000" dirty="0"/>
          </a:p>
          <a:p>
            <a:pPr marL="182880" lvl="0" indent="-182880" defTabSz="457200" fontAlgn="base">
              <a:lnSpc>
                <a:spcPts val="2000"/>
              </a:lnSpc>
              <a:spcAft>
                <a:spcPct val="0"/>
              </a:spcAft>
              <a:buSzTx/>
              <a:defRPr/>
            </a:pPr>
            <a:r>
              <a:rPr lang="en-US" b="1" dirty="0">
                <a:latin typeface="Arial" pitchFamily="22" charset="0"/>
              </a:rPr>
              <a:t>Treatment Arms</a:t>
            </a:r>
            <a:endParaRPr lang="en-US" dirty="0">
              <a:latin typeface="Arial" pitchFamily="22" charset="0"/>
            </a:endParaRPr>
          </a:p>
          <a:p>
            <a:pPr marL="348615" lvl="1" indent="-182880" defTabSz="457200" fontAlgn="base">
              <a:lnSpc>
                <a:spcPts val="2000"/>
              </a:lnSpc>
              <a:spcAft>
                <a:spcPct val="0"/>
              </a:spcAft>
              <a:buSzTx/>
              <a:defRPr/>
            </a:pPr>
            <a:r>
              <a:rPr lang="en-US" dirty="0">
                <a:latin typeface="Arial" pitchFamily="22" charset="0"/>
              </a:rPr>
              <a:t>Rilpivirine-tenofovir DF-emtricitabine</a:t>
            </a:r>
          </a:p>
          <a:p>
            <a:pPr marL="348615" lvl="1" indent="-182880" defTabSz="457200" fontAlgn="base">
              <a:lnSpc>
                <a:spcPts val="2000"/>
              </a:lnSpc>
              <a:spcAft>
                <a:spcPct val="0"/>
              </a:spcAft>
              <a:buSzTx/>
              <a:defRPr/>
            </a:pPr>
            <a:r>
              <a:rPr lang="en-US" dirty="0">
                <a:latin typeface="Arial" pitchFamily="22" charset="0"/>
              </a:rPr>
              <a:t>Efavirenz-tenofovir DF-emtricitabine</a:t>
            </a:r>
          </a:p>
          <a:p>
            <a:endParaRPr lang="en-US" dirty="0"/>
          </a:p>
        </p:txBody>
      </p:sp>
      <p:sp>
        <p:nvSpPr>
          <p:cNvPr id="24" name="Rectangle 7"/>
          <p:cNvSpPr>
            <a:spLocks noChangeArrowheads="1"/>
          </p:cNvSpPr>
          <p:nvPr/>
        </p:nvSpPr>
        <p:spPr bwMode="ltGray">
          <a:xfrm>
            <a:off x="6231885" y="1967516"/>
            <a:ext cx="2541858" cy="640080"/>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Rilpivirine-TDF-FTC QD</a:t>
            </a:r>
            <a:br>
              <a:rPr lang="en-US" sz="1400" b="1" dirty="0">
                <a:solidFill>
                  <a:srgbClr val="000000"/>
                </a:solidFill>
                <a:latin typeface="Arial"/>
                <a:cs typeface="Arial"/>
              </a:rPr>
            </a:br>
            <a:r>
              <a:rPr lang="en-US" sz="1050" dirty="0">
                <a:solidFill>
                  <a:srgbClr val="000000"/>
                </a:solidFill>
                <a:latin typeface="Arial"/>
                <a:cs typeface="Arial"/>
              </a:rPr>
              <a:t>(n = 394)</a:t>
            </a:r>
          </a:p>
        </p:txBody>
      </p:sp>
      <p:sp>
        <p:nvSpPr>
          <p:cNvPr id="33" name="Rectangle 7"/>
          <p:cNvSpPr>
            <a:spLocks noChangeArrowheads="1"/>
          </p:cNvSpPr>
          <p:nvPr/>
        </p:nvSpPr>
        <p:spPr bwMode="ltGray">
          <a:xfrm>
            <a:off x="6231885" y="3146494"/>
            <a:ext cx="2541858" cy="640080"/>
          </a:xfrm>
          <a:prstGeom prst="rect">
            <a:avLst/>
          </a:prstGeom>
          <a:solidFill>
            <a:srgbClr val="6D9A3C">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b="1" dirty="0">
                <a:solidFill>
                  <a:srgbClr val="000000"/>
                </a:solidFill>
                <a:latin typeface="Arial"/>
                <a:cs typeface="Arial"/>
              </a:rPr>
              <a:t>Efavirenz-TDF-FTC QD</a:t>
            </a:r>
          </a:p>
          <a:p>
            <a:pPr algn="ctr"/>
            <a:r>
              <a:rPr lang="en-US" sz="1050" dirty="0">
                <a:solidFill>
                  <a:srgbClr val="000000"/>
                </a:solidFill>
                <a:latin typeface="Arial"/>
                <a:cs typeface="Arial"/>
              </a:rPr>
              <a:t>(n = 392)</a:t>
            </a:r>
          </a:p>
        </p:txBody>
      </p:sp>
    </p:spTree>
    <p:extLst>
      <p:ext uri="{BB962C8B-B14F-4D97-AF65-F5344CB8AC3E}">
        <p14:creationId xmlns:p14="http://schemas.microsoft.com/office/powerpoint/2010/main" val="326714757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(Intent-to-Treat Analysis)</a:t>
            </a:r>
          </a:p>
        </p:txBody>
      </p:sp>
      <p:sp>
        <p:nvSpPr>
          <p:cNvPr id="7" name="Content Placeholder 6"/>
          <p:cNvSpPr>
            <a:spLocks noGrp="1"/>
          </p:cNvSpPr>
          <p:nvPr>
            <p:ph type="body" sz="quarter" idx="16"/>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569303150"/>
              </p:ext>
            </p:extLst>
          </p:nvPr>
        </p:nvGraphicFramePr>
        <p:xfrm>
          <a:off x="460524" y="1344168"/>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030463"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338/394</a:t>
            </a:r>
          </a:p>
        </p:txBody>
      </p:sp>
      <p:sp>
        <p:nvSpPr>
          <p:cNvPr id="9" name="Rectangle 8"/>
          <p:cNvSpPr/>
          <p:nvPr/>
        </p:nvSpPr>
        <p:spPr>
          <a:xfrm>
            <a:off x="2773521"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320/392</a:t>
            </a:r>
          </a:p>
        </p:txBody>
      </p:sp>
      <p:sp>
        <p:nvSpPr>
          <p:cNvPr id="10" name="Rectangle 9"/>
          <p:cNvSpPr/>
          <p:nvPr/>
        </p:nvSpPr>
        <p:spPr>
          <a:xfrm>
            <a:off x="4325866"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231/260</a:t>
            </a:r>
          </a:p>
        </p:txBody>
      </p:sp>
      <p:sp>
        <p:nvSpPr>
          <p:cNvPr id="11" name="Rectangle 10"/>
          <p:cNvSpPr/>
          <p:nvPr/>
        </p:nvSpPr>
        <p:spPr>
          <a:xfrm>
            <a:off x="5057845"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204/250</a:t>
            </a:r>
          </a:p>
        </p:txBody>
      </p:sp>
      <p:sp>
        <p:nvSpPr>
          <p:cNvPr id="12" name="Rectangle 11"/>
          <p:cNvSpPr/>
          <p:nvPr/>
        </p:nvSpPr>
        <p:spPr>
          <a:xfrm>
            <a:off x="6595727"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107/134</a:t>
            </a:r>
          </a:p>
        </p:txBody>
      </p:sp>
      <p:sp>
        <p:nvSpPr>
          <p:cNvPr id="13" name="Rectangle 12"/>
          <p:cNvSpPr/>
          <p:nvPr/>
        </p:nvSpPr>
        <p:spPr>
          <a:xfrm>
            <a:off x="7327720" y="3832535"/>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110/142</a:t>
            </a:r>
          </a:p>
        </p:txBody>
      </p:sp>
      <p:cxnSp>
        <p:nvCxnSpPr>
          <p:cNvPr id="15" name="Straight Connector 14"/>
          <p:cNvCxnSpPr>
            <a:cxnSpLocks/>
          </p:cNvCxnSpPr>
          <p:nvPr/>
        </p:nvCxnSpPr>
        <p:spPr>
          <a:xfrm flipV="1">
            <a:off x="4268575" y="4406631"/>
            <a:ext cx="3840480" cy="0"/>
          </a:xfrm>
          <a:prstGeom prst="line">
            <a:avLst/>
          </a:prstGeom>
          <a:ln w="952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52925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344316" y="907322"/>
            <a:ext cx="8458200" cy="3592489"/>
          </a:xfrm>
          <a:prstGeom prst="rect">
            <a:avLst/>
          </a:prstGeom>
          <a:solidFill>
            <a:schemeClr val="tx1">
              <a:alpha val="16000"/>
            </a:schemeClr>
          </a:solidFill>
          <a:ln>
            <a:solidFill>
              <a:schemeClr val="bg1"/>
            </a:solidFill>
          </a:ln>
          <a:effectLst/>
        </p:spPr>
        <p:txBody>
          <a:bodyPr tIns="13716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5740" indent="-137160">
              <a:lnSpc>
                <a:spcPts val="1800"/>
              </a:lnSpc>
              <a:spcBef>
                <a:spcPts val="1200"/>
              </a:spcBef>
              <a:buClr>
                <a:srgbClr val="00B0F0"/>
              </a:buClr>
            </a:pPr>
            <a:r>
              <a:rPr lang="en-US" sz="1600" b="1" dirty="0">
                <a:solidFill>
                  <a:schemeClr val="bg1"/>
                </a:solidFill>
                <a:latin typeface="Arial" panose="020B0604020202020204" pitchFamily="34" charset="0"/>
                <a:cs typeface="Arial" panose="020B0604020202020204" pitchFamily="34" charset="0"/>
              </a:rPr>
              <a:t>Trials in Treatment Naïve</a:t>
            </a:r>
          </a:p>
          <a:p>
            <a:pPr marL="605790" lvl="1" indent="-137160">
              <a:lnSpc>
                <a:spcPts val="1800"/>
              </a:lnSpc>
              <a:spcBef>
                <a:spcPts val="600"/>
              </a:spcBef>
              <a:buClr>
                <a:srgbClr val="00B0F0"/>
              </a:buClr>
            </a:pPr>
            <a:r>
              <a:rPr lang="en-US" sz="1600" dirty="0">
                <a:solidFill>
                  <a:schemeClr val="bg1"/>
                </a:solidFill>
                <a:latin typeface="Arial" panose="020B0604020202020204" pitchFamily="34" charset="0"/>
                <a:cs typeface="Arial" panose="020B0604020202020204" pitchFamily="34" charset="0"/>
              </a:rPr>
              <a:t> ASSERT: ABC-3TC + EFV versus TDF-FTC plus EFV </a:t>
            </a:r>
          </a:p>
          <a:p>
            <a:pPr marL="605790" lvl="1" indent="-137160">
              <a:lnSpc>
                <a:spcPts val="1800"/>
              </a:lnSpc>
              <a:spcBef>
                <a:spcPts val="600"/>
              </a:spcBef>
              <a:buClr>
                <a:srgbClr val="00B0F0"/>
              </a:buClr>
            </a:pPr>
            <a:r>
              <a:rPr lang="en-US" sz="1600" dirty="0">
                <a:solidFill>
                  <a:schemeClr val="bg1"/>
                </a:solidFill>
                <a:latin typeface="Arial" panose="020B0604020202020204" pitchFamily="34" charset="0"/>
                <a:cs typeface="Arial" panose="020B0604020202020204" pitchFamily="34" charset="0"/>
              </a:rPr>
              <a:t> STUDY 934: TDF + FTC + EFV versus ZDV-3TC + EFV</a:t>
            </a:r>
          </a:p>
          <a:p>
            <a:pPr marL="605790" lvl="1" indent="-137160">
              <a:lnSpc>
                <a:spcPts val="1800"/>
              </a:lnSpc>
              <a:spcBef>
                <a:spcPts val="600"/>
              </a:spcBef>
              <a:buClr>
                <a:srgbClr val="00B0F0"/>
              </a:buClr>
            </a:pPr>
            <a:r>
              <a:rPr lang="en-US" sz="1600" dirty="0">
                <a:solidFill>
                  <a:schemeClr val="bg1"/>
                </a:solidFill>
                <a:latin typeface="Arial" panose="020B0604020202020204" pitchFamily="34" charset="0"/>
                <a:cs typeface="Arial" panose="020B0604020202020204" pitchFamily="34" charset="0"/>
              </a:rPr>
              <a:t> STARTMRK: RAL + TDF- FTC versus EFV + TDF-FTC</a:t>
            </a:r>
          </a:p>
          <a:p>
            <a:pPr marL="605790" lvl="1" indent="-137160">
              <a:lnSpc>
                <a:spcPts val="1800"/>
              </a:lnSpc>
              <a:spcBef>
                <a:spcPts val="600"/>
              </a:spcBef>
              <a:buClr>
                <a:srgbClr val="00B0F0"/>
              </a:buClr>
            </a:pPr>
            <a:r>
              <a:rPr lang="en-US" sz="1600" dirty="0">
                <a:solidFill>
                  <a:schemeClr val="bg1"/>
                </a:solidFill>
                <a:latin typeface="Arial" panose="020B0604020202020204" pitchFamily="34" charset="0"/>
                <a:cs typeface="Arial" panose="020B0604020202020204" pitchFamily="34" charset="0"/>
              </a:rPr>
              <a:t> ECHO: RPV + FTC-TDF versus EFV + FTC-TDF</a:t>
            </a:r>
          </a:p>
          <a:p>
            <a:pPr marL="605790" lvl="1" indent="-137160">
              <a:lnSpc>
                <a:spcPts val="1800"/>
              </a:lnSpc>
              <a:spcBef>
                <a:spcPts val="600"/>
              </a:spcBef>
              <a:buClr>
                <a:srgbClr val="00B0F0"/>
              </a:buClr>
            </a:pP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STaR</a:t>
            </a:r>
            <a:r>
              <a:rPr lang="en-US" sz="1600" dirty="0">
                <a:solidFill>
                  <a:schemeClr val="bg1"/>
                </a:solidFill>
                <a:latin typeface="Arial" panose="020B0604020202020204" pitchFamily="34" charset="0"/>
                <a:cs typeface="Arial" panose="020B0604020202020204" pitchFamily="34" charset="0"/>
              </a:rPr>
              <a:t>: RPV-FTC-TDF versus EFV-TDF-FTC</a:t>
            </a:r>
          </a:p>
          <a:p>
            <a:pPr marL="605790" lvl="1" indent="-137160">
              <a:lnSpc>
                <a:spcPts val="1800"/>
              </a:lnSpc>
              <a:spcBef>
                <a:spcPts val="600"/>
              </a:spcBef>
              <a:buClr>
                <a:srgbClr val="00B0F0"/>
              </a:buClr>
            </a:pPr>
            <a:r>
              <a:rPr lang="en-US" sz="1600" dirty="0">
                <a:solidFill>
                  <a:schemeClr val="bg1"/>
                </a:solidFill>
                <a:latin typeface="Arial" panose="020B0604020202020204" pitchFamily="34" charset="0"/>
                <a:cs typeface="Arial" panose="020B0604020202020204" pitchFamily="34" charset="0"/>
              </a:rPr>
              <a:t> SINGLE: DTG + ABC-3TC versus EFV-TDF-FTC</a:t>
            </a:r>
          </a:p>
          <a:p>
            <a:pPr marL="605790" lvl="1" indent="-137160">
              <a:lnSpc>
                <a:spcPts val="1800"/>
              </a:lnSpc>
              <a:spcBef>
                <a:spcPts val="600"/>
              </a:spcBef>
              <a:buClr>
                <a:srgbClr val="00B0F0"/>
              </a:buClr>
            </a:pPr>
            <a:r>
              <a:rPr lang="en-US" sz="1600" dirty="0">
                <a:solidFill>
                  <a:schemeClr val="bg1"/>
                </a:solidFill>
                <a:latin typeface="Arial" panose="020B0604020202020204" pitchFamily="34" charset="0"/>
                <a:cs typeface="Arial" panose="020B0604020202020204" pitchFamily="34" charset="0"/>
              </a:rPr>
              <a:t> STUDY 102: EVG-COBI-FTC-TDF versus EFV-TDF-FTC</a:t>
            </a:r>
          </a:p>
          <a:p>
            <a:pPr marL="205740" indent="-137160">
              <a:lnSpc>
                <a:spcPts val="1800"/>
              </a:lnSpc>
              <a:spcBef>
                <a:spcPts val="1200"/>
              </a:spcBef>
              <a:buClr>
                <a:srgbClr val="00B0F0"/>
              </a:buClr>
            </a:pPr>
            <a:r>
              <a:rPr lang="en-US" sz="1600" b="1" dirty="0">
                <a:solidFill>
                  <a:schemeClr val="bg1"/>
                </a:solidFill>
                <a:latin typeface="Arial" panose="020B0604020202020204" pitchFamily="34" charset="0"/>
                <a:cs typeface="Arial" panose="020B0604020202020204" pitchFamily="34" charset="0"/>
              </a:rPr>
              <a:t>Switch Trials</a:t>
            </a:r>
          </a:p>
          <a:p>
            <a:pPr marL="605790" lvl="1" indent="-137160">
              <a:lnSpc>
                <a:spcPts val="1800"/>
              </a:lnSpc>
              <a:spcBef>
                <a:spcPts val="600"/>
              </a:spcBef>
              <a:buClr>
                <a:srgbClr val="00B0F0"/>
              </a:buClr>
            </a:pPr>
            <a:r>
              <a:rPr lang="en-US" sz="1600" dirty="0">
                <a:solidFill>
                  <a:schemeClr val="bg1"/>
                </a:solidFill>
                <a:latin typeface="Arial" panose="020B0604020202020204" pitchFamily="34" charset="0"/>
                <a:cs typeface="Arial" panose="020B0604020202020204" pitchFamily="34" charset="0"/>
              </a:rPr>
              <a:t> Study 115 SWEET: Switch from EFV + AZT-3TC to EFV + TDF-FDC</a:t>
            </a:r>
          </a:p>
          <a:p>
            <a:pPr marL="605790" lvl="1" indent="-137160">
              <a:lnSpc>
                <a:spcPts val="1800"/>
              </a:lnSpc>
              <a:spcBef>
                <a:spcPts val="600"/>
              </a:spcBef>
              <a:buClr>
                <a:srgbClr val="00B0F0"/>
              </a:buClr>
            </a:pPr>
            <a:r>
              <a:rPr lang="en-US" sz="1600" dirty="0">
                <a:solidFill>
                  <a:schemeClr val="bg1"/>
                </a:solidFill>
                <a:latin typeface="Arial" panose="020B0604020202020204" pitchFamily="34" charset="0"/>
                <a:cs typeface="Arial" panose="020B0604020202020204" pitchFamily="34" charset="0"/>
              </a:rPr>
              <a:t> STUDY 073: Simplification to EFV-FTC-TDF</a:t>
            </a:r>
            <a:br>
              <a:rPr lang="en-US" sz="1500" dirty="0">
                <a:solidFill>
                  <a:schemeClr val="bg1"/>
                </a:solidFill>
                <a:latin typeface="Arial" panose="020B0604020202020204" pitchFamily="34" charset="0"/>
                <a:cs typeface="Arial" panose="020B0604020202020204" pitchFamily="34" charset="0"/>
              </a:rPr>
            </a:br>
            <a:endParaRPr lang="en-US" sz="15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795A115-368D-B244-9968-F5399643F3EE}"/>
              </a:ext>
            </a:extLst>
          </p:cNvPr>
          <p:cNvSpPr txBox="1">
            <a:spLocks/>
          </p:cNvSpPr>
          <p:nvPr/>
        </p:nvSpPr>
        <p:spPr>
          <a:xfrm>
            <a:off x="344316" y="267037"/>
            <a:ext cx="8458200" cy="633264"/>
          </a:xfrm>
          <a:prstGeom prst="rect">
            <a:avLst/>
          </a:prstGeom>
          <a:no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a:lnSpc>
                <a:spcPts val="2000"/>
              </a:lnSpc>
            </a:pPr>
            <a:r>
              <a:rPr lang="en-US" sz="2000" dirty="0"/>
              <a:t>Efavirenz-Tenofovir DF-Emtricitabine</a:t>
            </a:r>
            <a:br>
              <a:rPr lang="en-US" sz="2000" dirty="0"/>
            </a:br>
            <a:r>
              <a:rPr lang="en-US" sz="2000" dirty="0"/>
              <a:t>Summary of Key Phase 3 Studies</a:t>
            </a:r>
          </a:p>
        </p:txBody>
      </p:sp>
    </p:spTree>
    <p:extLst>
      <p:ext uri="{BB962C8B-B14F-4D97-AF65-F5344CB8AC3E}">
        <p14:creationId xmlns:p14="http://schemas.microsoft.com/office/powerpoint/2010/main" val="157537658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Results</a:t>
            </a:r>
            <a:endParaRPr lang="en-US" sz="2000" dirty="0"/>
          </a:p>
        </p:txBody>
      </p:sp>
      <p:sp>
        <p:nvSpPr>
          <p:cNvPr id="5" name="Text Placeholder 4"/>
          <p:cNvSpPr>
            <a:spLocks noGrp="1"/>
          </p:cNvSpPr>
          <p:nvPr>
            <p:ph type="body" sz="quarter" idx="15"/>
          </p:nvPr>
        </p:nvSpPr>
        <p:spPr>
          <a:prstGeom prst="rect">
            <a:avLst/>
          </a:prstGeom>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48 Week </a:t>
            </a:r>
            <a:r>
              <a:rPr lang="en-US" dirty="0">
                <a:latin typeface="Arial" pitchFamily="-110" charset="0"/>
                <a:ea typeface="ＭＳ Ｐゴシック" pitchFamily="-110" charset="-128"/>
                <a:cs typeface="ＭＳ Ｐゴシック" pitchFamily="-110" charset="-128"/>
              </a:rPr>
              <a:t>Virologic Outcomes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a:prstGeom prst="rect">
            <a:avLst/>
          </a:prstGeom>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graphicFrame>
        <p:nvGraphicFramePr>
          <p:cNvPr id="30" name="Chart 29"/>
          <p:cNvGraphicFramePr>
            <a:graphicFrameLocks/>
          </p:cNvGraphicFramePr>
          <p:nvPr>
            <p:extLst>
              <p:ext uri="{D42A27DB-BD31-4B8C-83A1-F6EECF244321}">
                <p14:modId xmlns:p14="http://schemas.microsoft.com/office/powerpoint/2010/main" val="2709887104"/>
              </p:ext>
            </p:extLst>
          </p:nvPr>
        </p:nvGraphicFramePr>
        <p:xfrm>
          <a:off x="493776" y="1344168"/>
          <a:ext cx="8229600" cy="3383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827977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Common Adverse Events </a:t>
            </a:r>
            <a:endParaRPr lang="en-US" sz="2000" dirty="0"/>
          </a:p>
        </p:txBody>
      </p:sp>
      <p:sp>
        <p:nvSpPr>
          <p:cNvPr id="4" name="Content Placeholder 3"/>
          <p:cNvSpPr>
            <a:spLocks noGrp="1"/>
          </p:cNvSpPr>
          <p:nvPr>
            <p:ph type="body" sz="quarter" idx="14"/>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graphicFrame>
        <p:nvGraphicFramePr>
          <p:cNvPr id="6" name="Group 65"/>
          <p:cNvGraphicFramePr>
            <a:graphicFrameLocks noGrp="1"/>
          </p:cNvGraphicFramePr>
          <p:nvPr>
            <p:extLst>
              <p:ext uri="{D42A27DB-BD31-4B8C-83A1-F6EECF244321}">
                <p14:modId xmlns:p14="http://schemas.microsoft.com/office/powerpoint/2010/main" val="3137086571"/>
              </p:ext>
            </p:extLst>
          </p:nvPr>
        </p:nvGraphicFramePr>
        <p:xfrm>
          <a:off x="493776" y="975854"/>
          <a:ext cx="8229600" cy="3802380"/>
        </p:xfrm>
        <a:graphic>
          <a:graphicData uri="http://schemas.openxmlformats.org/drawingml/2006/table">
            <a:tbl>
              <a:tblPr>
                <a:effectLst/>
              </a:tblPr>
              <a:tblGrid>
                <a:gridCol w="3608813">
                  <a:extLst>
                    <a:ext uri="{9D8B030D-6E8A-4147-A177-3AD203B41FA5}">
                      <a16:colId xmlns:a16="http://schemas.microsoft.com/office/drawing/2014/main" val="20000"/>
                    </a:ext>
                  </a:extLst>
                </a:gridCol>
                <a:gridCol w="2432026">
                  <a:extLst>
                    <a:ext uri="{9D8B030D-6E8A-4147-A177-3AD203B41FA5}">
                      <a16:colId xmlns:a16="http://schemas.microsoft.com/office/drawing/2014/main" val="20001"/>
                    </a:ext>
                  </a:extLst>
                </a:gridCol>
                <a:gridCol w="2188761">
                  <a:extLst>
                    <a:ext uri="{9D8B030D-6E8A-4147-A177-3AD203B41FA5}">
                      <a16:colId xmlns:a16="http://schemas.microsoft.com/office/drawing/2014/main" val="20002"/>
                    </a:ext>
                  </a:extLst>
                </a:gridCol>
              </a:tblGrid>
              <a:tr h="338951">
                <a:tc gridSpan="3">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Treatment Emergent Adverse Events</a:t>
                      </a:r>
                      <a:r>
                        <a:rPr lang="en-US" sz="1400" b="1" baseline="0" dirty="0">
                          <a:solidFill>
                            <a:srgbClr val="FFFFFF"/>
                          </a:solidFill>
                          <a:latin typeface="Arial" panose="020B0604020202020204" pitchFamily="34" charset="0"/>
                          <a:cs typeface="Arial" panose="020B0604020202020204" pitchFamily="34" charset="0"/>
                        </a:rPr>
                        <a:t> in &gt; 5% of Subjects in Either Arm</a:t>
                      </a:r>
                      <a:endParaRPr lang="en-US" sz="1400" b="1" dirty="0">
                        <a:solidFill>
                          <a:srgbClr val="FFFFFF"/>
                        </a:solidFill>
                        <a:latin typeface="Arial" panose="020B0604020202020204" pitchFamily="34" charset="0"/>
                        <a:cs typeface="Arial" panose="020B0604020202020204" pitchFamily="34" charset="0"/>
                      </a:endParaRP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468769">
                <a:tc>
                  <a:txBody>
                    <a:bodyPr/>
                    <a:lstStyle/>
                    <a:p>
                      <a:pPr marL="0" indent="0" algn="l"/>
                      <a:endParaRPr kumimoji="0" lang="en-US" sz="14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RPV-TDF-FTC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0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392)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0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394)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solidFill>
                  </a:tcPr>
                </a:tc>
                <a:extLst>
                  <a:ext uri="{0D108BD9-81ED-4DB2-BD59-A6C34878D82A}">
                    <a16:rowId xmlns:a16="http://schemas.microsoft.com/office/drawing/2014/main" val="10001"/>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Dizziness</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22.2%</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2"/>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Insomnia</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3"/>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Somnolence</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4"/>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5"/>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Abnormal</a:t>
                      </a:r>
                      <a:r>
                        <a:rPr lang="en-US" sz="1200" kern="1200" spc="-30" baseline="0" dirty="0">
                          <a:solidFill>
                            <a:srgbClr val="000000"/>
                          </a:solidFill>
                          <a:latin typeface="Arial" panose="020B0604020202020204" pitchFamily="34" charset="0"/>
                          <a:ea typeface="+mn-ea"/>
                          <a:cs typeface="Arial" panose="020B0604020202020204" pitchFamily="34" charset="0"/>
                        </a:rPr>
                        <a:t> Dreams</a:t>
                      </a:r>
                      <a:endParaRPr lang="en-US" sz="12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24.5%</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6"/>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Depression</a:t>
                      </a:r>
                      <a:endParaRPr lang="en-US" sz="12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6.6%</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8.9%</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7"/>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Anxiety</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08"/>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Folliculitis </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5.3%</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30000"/>
                      </a:srgbClr>
                    </a:solidFill>
                  </a:tcPr>
                </a:tc>
                <a:extLst>
                  <a:ext uri="{0D108BD9-81ED-4DB2-BD59-A6C34878D82A}">
                    <a16:rowId xmlns:a16="http://schemas.microsoft.com/office/drawing/2014/main" val="10009"/>
                  </a:ext>
                </a:extLst>
              </a:tr>
              <a:tr h="3327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Rash</a:t>
                      </a:r>
                    </a:p>
                  </a:txBody>
                  <a:tcPr marL="137160"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6.1%</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65AD">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12.0%</a:t>
                      </a:r>
                    </a:p>
                  </a:txBody>
                  <a:tcPr marL="49322" marR="49322" marT="24653" marB="24653"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6D9A3C">
                        <a:alpha val="15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5344469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Rilpivirine</a:t>
            </a:r>
            <a:r>
              <a:rPr lang="en-US" sz="2000" dirty="0">
                <a:ea typeface="ＭＳ Ｐゴシック" pitchFamily="22" charset="-128"/>
                <a:cs typeface="ＭＳ Ｐゴシック" pitchFamily="22" charset="-128"/>
              </a:rPr>
              <a:t>-TDF-FTC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Conclusions from Primary Analysis </a:t>
            </a:r>
            <a:endParaRPr lang="en-US" sz="2000" dirty="0"/>
          </a:p>
        </p:txBody>
      </p:sp>
      <p:sp>
        <p:nvSpPr>
          <p:cNvPr id="4" name="Text Placeholder 3"/>
          <p:cNvSpPr>
            <a:spLocks noGrp="1"/>
          </p:cNvSpPr>
          <p:nvPr>
            <p:ph type="body" sz="quarter" idx="16"/>
          </p:nvPr>
        </p:nvSpPr>
        <p:spPr/>
        <p:txBody>
          <a:bodyPr/>
          <a:lstStyle/>
          <a:p>
            <a:r>
              <a:rPr lang="en-US" dirty="0"/>
              <a:t>Source: Cohen CJ, et al. </a:t>
            </a:r>
            <a:r>
              <a:rPr lang="is-IS" dirty="0">
                <a:latin typeface="Arial" pitchFamily="22" charset="0"/>
              </a:rPr>
              <a:t>AIDS. 2014;28:989-97.</a:t>
            </a:r>
            <a:endParaRPr lang="en-US" dirty="0">
              <a:latin typeface="Arial" pitchFamily="22" charset="0"/>
            </a:endParaRPr>
          </a:p>
        </p:txBody>
      </p:sp>
      <p:sp>
        <p:nvSpPr>
          <p:cNvPr id="3" name="Content Placeholder 2"/>
          <p:cNvSpPr>
            <a:spLocks noGrp="1"/>
          </p:cNvSpPr>
          <p:nvPr>
            <p:ph sz="half" idx="2"/>
          </p:nvPr>
        </p:nvSpPr>
        <p:spPr>
          <a:xfrm>
            <a:off x="-18168" y="1931371"/>
            <a:ext cx="9180576" cy="1871191"/>
          </a:xfrm>
        </p:spPr>
        <p:txBody>
          <a:bodyPr>
            <a:normAutofit/>
          </a:bodyPr>
          <a:lstStyle/>
          <a:p>
            <a:pPr>
              <a:lnSpc>
                <a:spcPts val="2800"/>
              </a:lnSpc>
            </a:pPr>
            <a:r>
              <a:rPr lang="en-US" sz="1800" b="1" dirty="0">
                <a:solidFill>
                  <a:srgbClr val="C00000"/>
                </a:solidFill>
                <a:latin typeface="Arial"/>
                <a:cs typeface="Arial"/>
              </a:rPr>
              <a:t>Conclusion</a:t>
            </a:r>
            <a:r>
              <a:rPr lang="en-US" sz="1800" dirty="0">
                <a:solidFill>
                  <a:schemeClr val="tx1"/>
                </a:solidFill>
                <a:latin typeface="Arial"/>
                <a:cs typeface="Arial"/>
              </a:rPr>
              <a:t>: </a:t>
            </a:r>
            <a:r>
              <a:rPr lang="en-US" sz="1800" dirty="0">
                <a:solidFill>
                  <a:schemeClr val="tx1"/>
                </a:solidFill>
                <a:cs typeface="Arial"/>
              </a:rPr>
              <a:t>“In treatment-naïve participants, RPV/FTC/TDF demonstrated noninferior efficacy and improved tolerability compared with EFV/FTC/TDF, as well as a statistically significant difference in efficacy for participants with baseline HIV-1 RNA 100,000 copies/mL or less at week 48.”</a:t>
            </a:r>
            <a:endParaRPr lang="en-US" dirty="0"/>
          </a:p>
        </p:txBody>
      </p:sp>
    </p:spTree>
    <p:extLst>
      <p:ext uri="{BB962C8B-B14F-4D97-AF65-F5344CB8AC3E}">
        <p14:creationId xmlns:p14="http://schemas.microsoft.com/office/powerpoint/2010/main" val="360324799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Rilpivirine-TDF-FTC versus Efavirenz-TDF-FTC</a:t>
            </a:r>
            <a:br>
              <a:rPr lang="en-US" sz="1800" b="0" dirty="0"/>
            </a:br>
            <a:r>
              <a:rPr lang="en-US" sz="2700" dirty="0" err="1"/>
              <a:t>STaR</a:t>
            </a:r>
            <a:r>
              <a:rPr lang="en-US" sz="2700" dirty="0"/>
              <a:t> Trial: Week 96 Resistance Data</a:t>
            </a:r>
          </a:p>
        </p:txBody>
      </p:sp>
    </p:spTree>
    <p:extLst>
      <p:ext uri="{BB962C8B-B14F-4D97-AF65-F5344CB8AC3E}">
        <p14:creationId xmlns:p14="http://schemas.microsoft.com/office/powerpoint/2010/main" val="180156790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Resistance Analysis: Result</a:t>
            </a:r>
            <a:endParaRPr lang="en-US" sz="2000" dirty="0"/>
          </a:p>
        </p:txBody>
      </p:sp>
      <p:sp>
        <p:nvSpPr>
          <p:cNvPr id="4" name="Text Placeholder 3"/>
          <p:cNvSpPr>
            <a:spLocks noGrp="1"/>
          </p:cNvSpPr>
          <p:nvPr>
            <p:ph type="body" sz="quarter" idx="15"/>
          </p:nvPr>
        </p:nvSpPr>
        <p:spPr/>
        <p:txBody>
          <a:bodyPr/>
          <a:lstStyle/>
          <a:p>
            <a:r>
              <a:rPr lang="en-US" dirty="0"/>
              <a:t>Development of Genotypic Resistance at Week 48</a:t>
            </a:r>
          </a:p>
        </p:txBody>
      </p:sp>
      <p:sp>
        <p:nvSpPr>
          <p:cNvPr id="7" name="Content Placeholder 6"/>
          <p:cNvSpPr>
            <a:spLocks noGrp="1"/>
          </p:cNvSpPr>
          <p:nvPr>
            <p:ph type="body" sz="quarter" idx="16"/>
          </p:nvPr>
        </p:nvSpPr>
        <p:spPr/>
        <p:txBody>
          <a:bodyPr/>
          <a:lstStyle/>
          <a:p>
            <a:r>
              <a:rPr lang="en-US" dirty="0"/>
              <a:t>Source: Porter D, et al. </a:t>
            </a:r>
            <a:r>
              <a:rPr lang="it-IT" dirty="0" err="1">
                <a:latin typeface="Arial" pitchFamily="22" charset="0"/>
              </a:rPr>
              <a:t>J</a:t>
            </a:r>
            <a:r>
              <a:rPr lang="it-IT" dirty="0">
                <a:latin typeface="Arial" pitchFamily="22" charset="0"/>
              </a:rPr>
              <a:t> </a:t>
            </a:r>
            <a:r>
              <a:rPr lang="it-IT" dirty="0" err="1">
                <a:latin typeface="Arial" pitchFamily="22" charset="0"/>
              </a:rPr>
              <a:t>Acquir</a:t>
            </a:r>
            <a:r>
              <a:rPr lang="it-IT" dirty="0">
                <a:latin typeface="Arial" pitchFamily="22" charset="0"/>
              </a:rPr>
              <a:t> Immune </a:t>
            </a:r>
            <a:r>
              <a:rPr lang="it-IT" dirty="0" err="1">
                <a:latin typeface="Arial" pitchFamily="22" charset="0"/>
              </a:rPr>
              <a:t>Defic</a:t>
            </a:r>
            <a:r>
              <a:rPr lang="it-IT" dirty="0">
                <a:latin typeface="Arial" pitchFamily="22" charset="0"/>
              </a:rPr>
              <a:t> </a:t>
            </a:r>
            <a:r>
              <a:rPr lang="it-IT" dirty="0" err="1">
                <a:latin typeface="Arial" pitchFamily="22" charset="0"/>
              </a:rPr>
              <a:t>Syndr</a:t>
            </a:r>
            <a:r>
              <a:rPr lang="it-IT" dirty="0">
                <a:latin typeface="Arial" pitchFamily="22" charset="0"/>
              </a:rPr>
              <a:t>. 2014;65:318-26.</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860767147"/>
              </p:ext>
            </p:extLst>
          </p:nvPr>
        </p:nvGraphicFramePr>
        <p:xfrm>
          <a:off x="460524" y="1419224"/>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603489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Rilpivirine-TDF-FTC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Resistance Analysis: Result</a:t>
            </a:r>
            <a:endParaRPr lang="en-US" sz="2000" dirty="0"/>
          </a:p>
        </p:txBody>
      </p:sp>
      <p:sp>
        <p:nvSpPr>
          <p:cNvPr id="4" name="Text Placeholder 3"/>
          <p:cNvSpPr>
            <a:spLocks noGrp="1"/>
          </p:cNvSpPr>
          <p:nvPr>
            <p:ph type="body" sz="quarter" idx="15"/>
          </p:nvPr>
        </p:nvSpPr>
        <p:spPr/>
        <p:txBody>
          <a:bodyPr/>
          <a:lstStyle/>
          <a:p>
            <a:r>
              <a:rPr lang="en-US" dirty="0"/>
              <a:t>Development of Resistance to Study Drugs at 48 weeks, by Viral Load  </a:t>
            </a:r>
          </a:p>
        </p:txBody>
      </p:sp>
      <p:sp>
        <p:nvSpPr>
          <p:cNvPr id="7" name="Content Placeholder 6"/>
          <p:cNvSpPr>
            <a:spLocks noGrp="1"/>
          </p:cNvSpPr>
          <p:nvPr>
            <p:ph type="body" sz="quarter" idx="16"/>
          </p:nvPr>
        </p:nvSpPr>
        <p:spPr/>
        <p:txBody>
          <a:bodyPr/>
          <a:lstStyle/>
          <a:p>
            <a:endParaRPr lang="en-US" dirty="0"/>
          </a:p>
          <a:p>
            <a:r>
              <a:rPr lang="en-US" dirty="0"/>
              <a:t>Source: Porter D, et al. </a:t>
            </a:r>
            <a:r>
              <a:rPr lang="it-IT" dirty="0" err="1">
                <a:latin typeface="Arial" pitchFamily="22" charset="0"/>
              </a:rPr>
              <a:t>J</a:t>
            </a:r>
            <a:r>
              <a:rPr lang="it-IT" dirty="0">
                <a:latin typeface="Arial" pitchFamily="22" charset="0"/>
              </a:rPr>
              <a:t> </a:t>
            </a:r>
            <a:r>
              <a:rPr lang="it-IT" dirty="0" err="1">
                <a:latin typeface="Arial" pitchFamily="22" charset="0"/>
              </a:rPr>
              <a:t>Acquir</a:t>
            </a:r>
            <a:r>
              <a:rPr lang="it-IT" dirty="0">
                <a:latin typeface="Arial" pitchFamily="22" charset="0"/>
              </a:rPr>
              <a:t> Immune </a:t>
            </a:r>
            <a:r>
              <a:rPr lang="it-IT" dirty="0" err="1">
                <a:latin typeface="Arial" pitchFamily="22" charset="0"/>
              </a:rPr>
              <a:t>Defic</a:t>
            </a:r>
            <a:r>
              <a:rPr lang="it-IT" dirty="0">
                <a:latin typeface="Arial" pitchFamily="22" charset="0"/>
              </a:rPr>
              <a:t> </a:t>
            </a:r>
            <a:r>
              <a:rPr lang="it-IT" dirty="0" err="1">
                <a:latin typeface="Arial" pitchFamily="22" charset="0"/>
              </a:rPr>
              <a:t>Syndr</a:t>
            </a:r>
            <a:r>
              <a:rPr lang="it-IT" dirty="0">
                <a:latin typeface="Arial" pitchFamily="22" charset="0"/>
              </a:rPr>
              <a:t>. 2014;65:318-26.</a:t>
            </a:r>
            <a:endParaRPr lang="en-US" dirty="0">
              <a:latin typeface="Arial" pitchFamily="22" charset="0"/>
            </a:endParaRPr>
          </a:p>
          <a:p>
            <a:r>
              <a:rPr lang="is-IS" dirty="0">
                <a:latin typeface="Arial" pitchFamily="22" charset="0"/>
              </a:rPr>
              <a:t>.</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181930772"/>
              </p:ext>
            </p:extLst>
          </p:nvPr>
        </p:nvGraphicFramePr>
        <p:xfrm>
          <a:off x="474321" y="1341509"/>
          <a:ext cx="8229600" cy="3383280"/>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a:cxnSpLocks/>
          </p:cNvCxnSpPr>
          <p:nvPr/>
        </p:nvCxnSpPr>
        <p:spPr>
          <a:xfrm>
            <a:off x="4148051" y="4390417"/>
            <a:ext cx="3886996"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14044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ea typeface="ＭＳ Ｐゴシック" pitchFamily="22" charset="-128"/>
                <a:cs typeface="ＭＳ Ｐゴシック" pitchFamily="22" charset="-128"/>
              </a:rPr>
              <a:t>Rilpivirine</a:t>
            </a:r>
            <a:r>
              <a:rPr lang="en-US" sz="2000" dirty="0">
                <a:ea typeface="ＭＳ Ｐゴシック" pitchFamily="22" charset="-128"/>
                <a:cs typeface="ＭＳ Ｐゴシック" pitchFamily="22" charset="-128"/>
              </a:rPr>
              <a:t>-TDF-FTC versus Efavirenz-TDF-FTC</a:t>
            </a:r>
            <a:br>
              <a:rPr lang="en-US" sz="2000" dirty="0">
                <a:ea typeface="ＭＳ Ｐゴシック" pitchFamily="22" charset="-128"/>
                <a:cs typeface="ＭＳ Ｐゴシック" pitchFamily="22" charset="-128"/>
              </a:rPr>
            </a:br>
            <a:r>
              <a:rPr lang="en-US" sz="2000" dirty="0" err="1">
                <a:ea typeface="ＭＳ Ｐゴシック" pitchFamily="22" charset="-128"/>
                <a:cs typeface="ＭＳ Ｐゴシック" pitchFamily="22" charset="-128"/>
              </a:rPr>
              <a:t>STaR</a:t>
            </a:r>
            <a:r>
              <a:rPr lang="en-US" sz="2000" dirty="0">
                <a:ea typeface="ＭＳ Ｐゴシック" pitchFamily="22" charset="-128"/>
                <a:cs typeface="ＭＳ Ｐゴシック" pitchFamily="22" charset="-128"/>
              </a:rPr>
              <a:t> Resistance Analysis: Conclusions</a:t>
            </a:r>
            <a:endParaRPr lang="en-US" sz="2000" dirty="0"/>
          </a:p>
        </p:txBody>
      </p:sp>
      <p:sp>
        <p:nvSpPr>
          <p:cNvPr id="4" name="Text Placeholder 3"/>
          <p:cNvSpPr>
            <a:spLocks noGrp="1"/>
          </p:cNvSpPr>
          <p:nvPr>
            <p:ph type="body" sz="quarter" idx="16"/>
          </p:nvPr>
        </p:nvSpPr>
        <p:spPr/>
        <p:txBody>
          <a:bodyPr/>
          <a:lstStyle/>
          <a:p>
            <a:r>
              <a:rPr lang="en-US" dirty="0"/>
              <a:t>Source: Porter D, et al. </a:t>
            </a:r>
            <a:r>
              <a:rPr lang="it-IT" dirty="0">
                <a:latin typeface="Arial" pitchFamily="22" charset="0"/>
              </a:rPr>
              <a:t>J Acquir Immune Defic Syndr. 2014;65:318-26.</a:t>
            </a:r>
            <a:endParaRPr lang="en-US" dirty="0">
              <a:latin typeface="Arial" pitchFamily="22" charset="0"/>
            </a:endParaRPr>
          </a:p>
        </p:txBody>
      </p:sp>
      <p:sp>
        <p:nvSpPr>
          <p:cNvPr id="3" name="Content Placeholder 2"/>
          <p:cNvSpPr>
            <a:spLocks noGrp="1"/>
          </p:cNvSpPr>
          <p:nvPr>
            <p:ph sz="half" idx="2"/>
          </p:nvPr>
        </p:nvSpPr>
        <p:spPr>
          <a:xfrm>
            <a:off x="0" y="1612669"/>
            <a:ext cx="9180576" cy="2440521"/>
          </a:xfrm>
        </p:spPr>
        <p:txBody>
          <a:bodyPr>
            <a:noAutofit/>
          </a:bodyPr>
          <a:lstStyle/>
          <a:p>
            <a:pPr>
              <a:lnSpc>
                <a:spcPts val="2800"/>
              </a:lnSpc>
            </a:pPr>
            <a:r>
              <a:rPr lang="en-US" b="1" dirty="0">
                <a:solidFill>
                  <a:srgbClr val="C00000"/>
                </a:solidFill>
                <a:latin typeface="Arial"/>
                <a:cs typeface="Arial"/>
              </a:rPr>
              <a:t>Conclusions</a:t>
            </a:r>
            <a:r>
              <a:rPr lang="en-US" dirty="0">
                <a:solidFill>
                  <a:schemeClr val="tx1"/>
                </a:solidFill>
                <a:latin typeface="Arial"/>
                <a:cs typeface="Arial"/>
              </a:rPr>
              <a:t>: </a:t>
            </a:r>
            <a:r>
              <a:rPr lang="en-US" dirty="0">
                <a:solidFill>
                  <a:schemeClr val="tx1"/>
                </a:solidFill>
                <a:cs typeface="Arial"/>
              </a:rPr>
              <a:t>“Among subjects in the primary resistance-associated populations (RAP), resistance development to RPV/FTC/TDF consisted of NNRTI and NRTI mutations and was more frequent than resistance development to EFV/FTC/TDF. In subjects with baseline viral load ≤ 100,000 copies/mL, resistance development was low (&lt;2%) for both RPV/FTC/TDF and EFV/FTC/TDF arms and less frequent compared with subjects with baseline viral load &gt;100,000 copies/mL, for RPV/FTC/TDF.”</a:t>
            </a:r>
            <a:endParaRPr lang="en-US" dirty="0"/>
          </a:p>
        </p:txBody>
      </p:sp>
    </p:spTree>
    <p:extLst>
      <p:ext uri="{BB962C8B-B14F-4D97-AF65-F5344CB8AC3E}">
        <p14:creationId xmlns:p14="http://schemas.microsoft.com/office/powerpoint/2010/main" val="364665120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Dolutegravir + ABC-3TC </a:t>
            </a:r>
            <a:r>
              <a:rPr lang="en-US" sz="2000" b="0" dirty="0">
                <a:ea typeface="ＭＳ Ｐゴシック" pitchFamily="22" charset="-128"/>
                <a:cs typeface="ＭＳ Ｐゴシック" pitchFamily="22" charset="-128"/>
              </a:rPr>
              <a:t>versus Efavirenz-TDF-FTC </a:t>
            </a:r>
            <a:br>
              <a:rPr lang="en-US" sz="1800" b="0" dirty="0">
                <a:ea typeface="ＭＳ Ｐゴシック" pitchFamily="22" charset="-128"/>
                <a:cs typeface="ＭＳ Ｐゴシック" pitchFamily="22" charset="-128"/>
              </a:rPr>
            </a:br>
            <a:r>
              <a:rPr lang="en-US" sz="2700" dirty="0"/>
              <a:t>SINGLE Study</a:t>
            </a:r>
          </a:p>
        </p:txBody>
      </p:sp>
    </p:spTree>
    <p:extLst>
      <p:ext uri="{BB962C8B-B14F-4D97-AF65-F5344CB8AC3E}">
        <p14:creationId xmlns:p14="http://schemas.microsoft.com/office/powerpoint/2010/main" val="342487289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1"/>
          <p:cNvSpPr>
            <a:spLocks noChangeShapeType="1"/>
          </p:cNvSpPr>
          <p:nvPr/>
        </p:nvSpPr>
        <p:spPr bwMode="auto">
          <a:xfrm rot="20430663">
            <a:off x="4905212" y="2831290"/>
            <a:ext cx="649021" cy="64069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Design</a:t>
            </a:r>
            <a:endParaRPr lang="en-US" sz="2000" dirty="0"/>
          </a:p>
        </p:txBody>
      </p:sp>
      <p:sp>
        <p:nvSpPr>
          <p:cNvPr id="24" name="Rectangle 7"/>
          <p:cNvSpPr>
            <a:spLocks noChangeArrowheads="1"/>
          </p:cNvSpPr>
          <p:nvPr/>
        </p:nvSpPr>
        <p:spPr bwMode="ltGray">
          <a:xfrm>
            <a:off x="5739492" y="1923757"/>
            <a:ext cx="2714745" cy="818384"/>
          </a:xfrm>
          <a:prstGeom prst="rect">
            <a:avLst/>
          </a:prstGeom>
          <a:solidFill>
            <a:srgbClr val="0070C0">
              <a:alpha val="2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b="1" dirty="0">
                <a:solidFill>
                  <a:srgbClr val="000000"/>
                </a:solidFill>
                <a:latin typeface="Arial"/>
                <a:cs typeface="Arial"/>
              </a:rPr>
              <a:t>Dolutegravir + ABC-3TC</a:t>
            </a:r>
            <a:br>
              <a:rPr lang="en-US" sz="1400" b="1" dirty="0">
                <a:solidFill>
                  <a:srgbClr val="000000"/>
                </a:solidFill>
                <a:latin typeface="Arial"/>
                <a:cs typeface="Arial"/>
              </a:rPr>
            </a:br>
            <a:r>
              <a:rPr lang="en-US" sz="1050" b="1" dirty="0">
                <a:solidFill>
                  <a:srgbClr val="000000"/>
                </a:solidFill>
                <a:latin typeface="Arial"/>
                <a:cs typeface="Arial"/>
              </a:rPr>
              <a:t> </a:t>
            </a:r>
            <a:r>
              <a:rPr lang="en-US" sz="1050" dirty="0">
                <a:solidFill>
                  <a:srgbClr val="000000"/>
                </a:solidFill>
                <a:latin typeface="Arial"/>
                <a:cs typeface="Arial"/>
              </a:rPr>
              <a:t>(n = 414)</a:t>
            </a:r>
          </a:p>
        </p:txBody>
      </p:sp>
      <p:sp>
        <p:nvSpPr>
          <p:cNvPr id="33" name="Rectangle 7"/>
          <p:cNvSpPr>
            <a:spLocks noChangeArrowheads="1"/>
          </p:cNvSpPr>
          <p:nvPr/>
        </p:nvSpPr>
        <p:spPr bwMode="ltGray">
          <a:xfrm>
            <a:off x="5739492" y="3083320"/>
            <a:ext cx="2714745" cy="818384"/>
          </a:xfrm>
          <a:prstGeom prst="rect">
            <a:avLst/>
          </a:prstGeom>
          <a:solidFill>
            <a:srgbClr val="806000">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b="1" dirty="0">
                <a:solidFill>
                  <a:srgbClr val="000000"/>
                </a:solidFill>
                <a:latin typeface="Arial"/>
                <a:cs typeface="Arial"/>
              </a:rPr>
              <a:t>Efavirenz-TDF-FTC</a:t>
            </a:r>
            <a:br>
              <a:rPr lang="en-US" sz="1350" b="1" dirty="0">
                <a:solidFill>
                  <a:srgbClr val="000000"/>
                </a:solidFill>
                <a:latin typeface="Arial"/>
                <a:cs typeface="Arial"/>
              </a:rPr>
            </a:br>
            <a:r>
              <a:rPr lang="en-US" sz="1050" dirty="0">
                <a:solidFill>
                  <a:srgbClr val="000000"/>
                </a:solidFill>
                <a:latin typeface="Arial"/>
                <a:cs typeface="Arial"/>
              </a:rPr>
              <a:t>(n = 419)</a:t>
            </a:r>
          </a:p>
        </p:txBody>
      </p:sp>
      <p:sp>
        <p:nvSpPr>
          <p:cNvPr id="5" name="Content Placeholder 4">
            <a:extLst>
              <a:ext uri="{FF2B5EF4-FFF2-40B4-BE49-F238E27FC236}">
                <a16:creationId xmlns:a16="http://schemas.microsoft.com/office/drawing/2014/main" id="{6B5F25BA-911F-19C7-6B16-AE17EE8FF4B0}"/>
              </a:ext>
            </a:extLst>
          </p:cNvPr>
          <p:cNvSpPr>
            <a:spLocks noGrp="1"/>
          </p:cNvSpPr>
          <p:nvPr>
            <p:ph sz="half" idx="2"/>
          </p:nvPr>
        </p:nvSpPr>
        <p:spPr>
          <a:xfrm>
            <a:off x="323851" y="1094420"/>
            <a:ext cx="4493078" cy="3533249"/>
          </a:xfrm>
        </p:spPr>
        <p:txBody>
          <a:bodyPr>
            <a:normAutofit/>
          </a:bodyPr>
          <a:lstStyle/>
          <a:p>
            <a:pPr>
              <a:lnSpc>
                <a:spcPts val="2000"/>
              </a:lnSpc>
            </a:pPr>
            <a:r>
              <a:rPr lang="en-US" b="1" u="none" dirty="0">
                <a:solidFill>
                  <a:srgbClr val="000000"/>
                </a:solidFill>
                <a:latin typeface="Arial"/>
                <a:cs typeface="Arial"/>
              </a:rPr>
              <a:t>Background</a:t>
            </a:r>
            <a:r>
              <a:rPr lang="en-US" u="none" dirty="0">
                <a:solidFill>
                  <a:srgbClr val="000000"/>
                </a:solidFill>
                <a:latin typeface="Arial"/>
                <a:cs typeface="Arial"/>
              </a:rPr>
              <a:t>:</a:t>
            </a:r>
            <a:r>
              <a:rPr lang="en-US" u="none" baseline="0" dirty="0">
                <a:solidFill>
                  <a:srgbClr val="000000"/>
                </a:solidFill>
                <a:latin typeface="Arial"/>
                <a:cs typeface="Arial"/>
              </a:rPr>
              <a:t> R</a:t>
            </a:r>
            <a:r>
              <a:rPr lang="en-US" dirty="0">
                <a:solidFill>
                  <a:srgbClr val="000000"/>
                </a:solidFill>
                <a:latin typeface="Arial"/>
                <a:cs typeface="Arial"/>
              </a:rPr>
              <a:t>andomized,</a:t>
            </a:r>
            <a:r>
              <a:rPr lang="en-US" baseline="0" dirty="0">
                <a:solidFill>
                  <a:srgbClr val="000000"/>
                </a:solidFill>
                <a:latin typeface="Arial"/>
                <a:cs typeface="Arial"/>
              </a:rPr>
              <a:t> </a:t>
            </a:r>
            <a:r>
              <a:rPr lang="en-US" dirty="0">
                <a:solidFill>
                  <a:srgbClr val="000000"/>
                </a:solidFill>
                <a:latin typeface="Arial"/>
                <a:cs typeface="Arial"/>
              </a:rPr>
              <a:t>double-blind</a:t>
            </a:r>
            <a:r>
              <a:rPr lang="en-US" baseline="0" dirty="0">
                <a:solidFill>
                  <a:srgbClr val="000000"/>
                </a:solidFill>
                <a:latin typeface="Arial"/>
                <a:cs typeface="Arial"/>
              </a:rPr>
              <a:t> study, phase 3 trial comparing dolutegravir + abacavir-lamivudine with efavirenz-tenofovir DF-emtricitabine</a:t>
            </a:r>
          </a:p>
          <a:p>
            <a:pPr>
              <a:lnSpc>
                <a:spcPts val="2000"/>
              </a:lnSpc>
            </a:pPr>
            <a:r>
              <a:rPr lang="en-US" b="1" dirty="0">
                <a:latin typeface="Arial"/>
                <a:cs typeface="Arial"/>
              </a:rPr>
              <a:t>Inclusion Criteria (n = 833)</a:t>
            </a:r>
          </a:p>
          <a:p>
            <a:pPr lvl="1">
              <a:lnSpc>
                <a:spcPts val="2000"/>
              </a:lnSpc>
            </a:pPr>
            <a:r>
              <a:rPr lang="en-US" dirty="0">
                <a:latin typeface="Arial"/>
                <a:cs typeface="Arial"/>
              </a:rPr>
              <a:t>Antiretroviral-naïve adults</a:t>
            </a:r>
          </a:p>
          <a:p>
            <a:pPr lvl="1">
              <a:lnSpc>
                <a:spcPts val="2000"/>
              </a:lnSpc>
            </a:pPr>
            <a:r>
              <a:rPr lang="en-US" dirty="0">
                <a:latin typeface="Arial"/>
                <a:cs typeface="Arial"/>
              </a:rPr>
              <a:t>Age ≥18 years</a:t>
            </a:r>
          </a:p>
          <a:p>
            <a:pPr lvl="1">
              <a:lnSpc>
                <a:spcPts val="2000"/>
              </a:lnSpc>
            </a:pPr>
            <a:r>
              <a:rPr lang="en-US" dirty="0">
                <a:latin typeface="Arial"/>
                <a:cs typeface="Arial"/>
              </a:rPr>
              <a:t>HIV RNA ≥1,000 copies/mL</a:t>
            </a:r>
          </a:p>
          <a:p>
            <a:pPr lvl="1">
              <a:lnSpc>
                <a:spcPts val="2000"/>
              </a:lnSpc>
            </a:pPr>
            <a:r>
              <a:rPr lang="en-US" dirty="0">
                <a:latin typeface="Arial"/>
                <a:cs typeface="Arial"/>
              </a:rPr>
              <a:t>No active CDC AIDS-defining condition</a:t>
            </a:r>
          </a:p>
          <a:p>
            <a:pPr>
              <a:lnSpc>
                <a:spcPts val="2000"/>
              </a:lnSpc>
            </a:pPr>
            <a:r>
              <a:rPr lang="en-US" b="1" dirty="0">
                <a:latin typeface="Arial"/>
                <a:cs typeface="Arial"/>
              </a:rPr>
              <a:t>Treatment Arms</a:t>
            </a:r>
          </a:p>
          <a:p>
            <a:pPr lvl="1">
              <a:lnSpc>
                <a:spcPts val="2000"/>
              </a:lnSpc>
            </a:pPr>
            <a:r>
              <a:rPr lang="en-US" dirty="0">
                <a:latin typeface="Arial"/>
                <a:cs typeface="Arial"/>
              </a:rPr>
              <a:t>Dolutegravir (QD) + Abacavir-Lamivudine</a:t>
            </a:r>
          </a:p>
          <a:p>
            <a:pPr lvl="1">
              <a:lnSpc>
                <a:spcPts val="2000"/>
              </a:lnSpc>
            </a:pPr>
            <a:r>
              <a:rPr lang="en-US" dirty="0">
                <a:latin typeface="Arial"/>
                <a:cs typeface="Arial"/>
              </a:rPr>
              <a:t>Efavirenz-Tenofovir DF-Emtricitabine</a:t>
            </a:r>
            <a:endParaRPr lang="en-US" u="sng" baseline="0" dirty="0">
              <a:solidFill>
                <a:srgbClr val="000000"/>
              </a:solidFill>
              <a:latin typeface="Arial"/>
              <a:cs typeface="Arial"/>
            </a:endParaRPr>
          </a:p>
          <a:p>
            <a:pPr>
              <a:lnSpc>
                <a:spcPts val="2000"/>
              </a:lnSpc>
            </a:pPr>
            <a:endParaRPr lang="en-US" sz="1500" dirty="0"/>
          </a:p>
        </p:txBody>
      </p:sp>
      <p:sp>
        <p:nvSpPr>
          <p:cNvPr id="6" name="Content Placeholder 5"/>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sp>
        <p:nvSpPr>
          <p:cNvPr id="3" name="Line 11">
            <a:extLst>
              <a:ext uri="{FF2B5EF4-FFF2-40B4-BE49-F238E27FC236}">
                <a16:creationId xmlns:a16="http://schemas.microsoft.com/office/drawing/2014/main" id="{8FEDC155-65E4-E546-3182-45C8BA2261C9}"/>
              </a:ext>
            </a:extLst>
          </p:cNvPr>
          <p:cNvSpPr>
            <a:spLocks noChangeShapeType="1"/>
          </p:cNvSpPr>
          <p:nvPr/>
        </p:nvSpPr>
        <p:spPr bwMode="auto">
          <a:xfrm rot="1169337" flipV="1">
            <a:off x="4905213" y="2429848"/>
            <a:ext cx="649021" cy="64069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Tree>
    <p:extLst>
      <p:ext uri="{BB962C8B-B14F-4D97-AF65-F5344CB8AC3E}">
        <p14:creationId xmlns:p14="http://schemas.microsoft.com/office/powerpoint/2010/main" val="152185550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(Intention-to-Treat Analysis)</a:t>
            </a:r>
          </a:p>
        </p:txBody>
      </p:sp>
      <p:sp>
        <p:nvSpPr>
          <p:cNvPr id="7" name="Content Placeholder 6"/>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488394067"/>
              </p:ext>
            </p:extLst>
          </p:nvPr>
        </p:nvGraphicFramePr>
        <p:xfrm>
          <a:off x="463694" y="1347216"/>
          <a:ext cx="82296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64391"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364/414</a:t>
            </a:r>
          </a:p>
        </p:txBody>
      </p:sp>
      <p:sp>
        <p:nvSpPr>
          <p:cNvPr id="9" name="Rectangle 8"/>
          <p:cNvSpPr/>
          <p:nvPr/>
        </p:nvSpPr>
        <p:spPr>
          <a:xfrm>
            <a:off x="2636355"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338/419</a:t>
            </a:r>
          </a:p>
        </p:txBody>
      </p:sp>
      <p:sp>
        <p:nvSpPr>
          <p:cNvPr id="10" name="Rectangle 9"/>
          <p:cNvSpPr/>
          <p:nvPr/>
        </p:nvSpPr>
        <p:spPr>
          <a:xfrm>
            <a:off x="4224067"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253/280</a:t>
            </a:r>
          </a:p>
        </p:txBody>
      </p:sp>
      <p:sp>
        <p:nvSpPr>
          <p:cNvPr id="11" name="Rectangle 10"/>
          <p:cNvSpPr/>
          <p:nvPr/>
        </p:nvSpPr>
        <p:spPr>
          <a:xfrm>
            <a:off x="5002690"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238/288</a:t>
            </a:r>
          </a:p>
        </p:txBody>
      </p:sp>
      <p:sp>
        <p:nvSpPr>
          <p:cNvPr id="12" name="Rectangle 11"/>
          <p:cNvSpPr/>
          <p:nvPr/>
        </p:nvSpPr>
        <p:spPr>
          <a:xfrm>
            <a:off x="6599959"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111/134</a:t>
            </a:r>
          </a:p>
        </p:txBody>
      </p:sp>
      <p:sp>
        <p:nvSpPr>
          <p:cNvPr id="13" name="Rectangle 12"/>
          <p:cNvSpPr/>
          <p:nvPr/>
        </p:nvSpPr>
        <p:spPr>
          <a:xfrm>
            <a:off x="7383294" y="3931026"/>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100/131</a:t>
            </a:r>
          </a:p>
        </p:txBody>
      </p:sp>
      <p:cxnSp>
        <p:nvCxnSpPr>
          <p:cNvPr id="14" name="Straight Connector 13"/>
          <p:cNvCxnSpPr>
            <a:cxnSpLocks/>
          </p:cNvCxnSpPr>
          <p:nvPr/>
        </p:nvCxnSpPr>
        <p:spPr>
          <a:xfrm>
            <a:off x="4116807" y="4529422"/>
            <a:ext cx="4031153"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05956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2000" b="0" dirty="0"/>
              <a:t>Efavirenz-Tenofovir DF-Emtricitabine</a:t>
            </a:r>
            <a:br>
              <a:rPr lang="en-US" sz="2000" b="0" dirty="0"/>
            </a:br>
            <a:r>
              <a:rPr lang="en-US" sz="2700" dirty="0"/>
              <a:t>Trials in Treatment </a:t>
            </a:r>
            <a:r>
              <a:rPr lang="en-US" sz="2700" b="1" dirty="0">
                <a:latin typeface="Arial" panose="020B0604020202020204" pitchFamily="34" charset="0"/>
                <a:cs typeface="Arial" panose="020B0604020202020204" pitchFamily="34" charset="0"/>
              </a:rPr>
              <a:t>Treatment-Naïve Adults</a:t>
            </a:r>
            <a:endParaRPr lang="en-US" sz="2700" dirty="0"/>
          </a:p>
        </p:txBody>
      </p:sp>
    </p:spTree>
    <p:extLst>
      <p:ext uri="{BB962C8B-B14F-4D97-AF65-F5344CB8AC3E}">
        <p14:creationId xmlns:p14="http://schemas.microsoft.com/office/powerpoint/2010/main" val="104768724"/>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(Intention-to-Treat Analysis)</a:t>
            </a:r>
          </a:p>
        </p:txBody>
      </p:sp>
      <p:sp>
        <p:nvSpPr>
          <p:cNvPr id="7" name="Content Placeholder 6"/>
          <p:cNvSpPr>
            <a:spLocks noGrp="1"/>
          </p:cNvSpPr>
          <p:nvPr>
            <p:ph type="body" sz="quarter" idx="16"/>
          </p:nvPr>
        </p:nvSpPr>
        <p:spPr/>
        <p:txBody>
          <a:bodyPr/>
          <a:lstStyle/>
          <a:p>
            <a:r>
              <a:rPr lang="en-US" dirty="0"/>
              <a:t>Source: </a:t>
            </a:r>
            <a:r>
              <a:rPr lang="en-US" dirty="0" err="1"/>
              <a:t>Walmsley</a:t>
            </a:r>
            <a:r>
              <a:rPr lang="en-US" dirty="0"/>
              <a:t> SL, et al.  N </a:t>
            </a:r>
            <a:r>
              <a:rPr lang="en-US" dirty="0" err="1"/>
              <a:t>Engl</a:t>
            </a:r>
            <a:r>
              <a:rPr lang="en-US" dirty="0"/>
              <a:t> J Med. 2013;369;1807-18.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7068772"/>
              </p:ext>
            </p:extLst>
          </p:nvPr>
        </p:nvGraphicFramePr>
        <p:xfrm>
          <a:off x="463694" y="1347216"/>
          <a:ext cx="82296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64391"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364/414</a:t>
            </a:r>
          </a:p>
        </p:txBody>
      </p:sp>
      <p:sp>
        <p:nvSpPr>
          <p:cNvPr id="9" name="Rectangle 8"/>
          <p:cNvSpPr/>
          <p:nvPr/>
        </p:nvSpPr>
        <p:spPr>
          <a:xfrm>
            <a:off x="2636355"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338/419</a:t>
            </a:r>
          </a:p>
        </p:txBody>
      </p:sp>
      <p:sp>
        <p:nvSpPr>
          <p:cNvPr id="10" name="Rectangle 9"/>
          <p:cNvSpPr/>
          <p:nvPr/>
        </p:nvSpPr>
        <p:spPr>
          <a:xfrm>
            <a:off x="4224067"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253/280</a:t>
            </a:r>
          </a:p>
        </p:txBody>
      </p:sp>
      <p:sp>
        <p:nvSpPr>
          <p:cNvPr id="11" name="Rectangle 10"/>
          <p:cNvSpPr/>
          <p:nvPr/>
        </p:nvSpPr>
        <p:spPr>
          <a:xfrm>
            <a:off x="5002690"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238/288</a:t>
            </a:r>
          </a:p>
        </p:txBody>
      </p:sp>
      <p:sp>
        <p:nvSpPr>
          <p:cNvPr id="12" name="Rectangle 11"/>
          <p:cNvSpPr/>
          <p:nvPr/>
        </p:nvSpPr>
        <p:spPr>
          <a:xfrm>
            <a:off x="6599959"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111/134</a:t>
            </a:r>
          </a:p>
        </p:txBody>
      </p:sp>
      <p:sp>
        <p:nvSpPr>
          <p:cNvPr id="13" name="Rectangle 12"/>
          <p:cNvSpPr/>
          <p:nvPr/>
        </p:nvSpPr>
        <p:spPr>
          <a:xfrm>
            <a:off x="7383294" y="3905388"/>
            <a:ext cx="650972" cy="2631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100/131</a:t>
            </a:r>
          </a:p>
        </p:txBody>
      </p:sp>
      <p:cxnSp>
        <p:nvCxnSpPr>
          <p:cNvPr id="14" name="Straight Connector 13"/>
          <p:cNvCxnSpPr>
            <a:cxnSpLocks/>
          </p:cNvCxnSpPr>
          <p:nvPr/>
        </p:nvCxnSpPr>
        <p:spPr>
          <a:xfrm>
            <a:off x="4198447" y="4504930"/>
            <a:ext cx="4031153"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CC307C4-3F8B-D25A-313E-1DA3397180EC}"/>
              </a:ext>
            </a:extLst>
          </p:cNvPr>
          <p:cNvSpPr/>
          <p:nvPr/>
        </p:nvSpPr>
        <p:spPr>
          <a:xfrm>
            <a:off x="0" y="2571750"/>
            <a:ext cx="9144000" cy="916686"/>
          </a:xfrm>
          <a:prstGeom prst="rect">
            <a:avLst/>
          </a:prstGeom>
          <a:solidFill>
            <a:schemeClr val="tx1">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pPr>
            <a:r>
              <a:rPr lang="en-US" sz="1350" b="1" dirty="0"/>
              <a:t>Discontinuation of therapy due to adverse events</a:t>
            </a:r>
          </a:p>
          <a:p>
            <a:pPr algn="ctr">
              <a:spcBef>
                <a:spcPts val="600"/>
              </a:spcBef>
            </a:pPr>
            <a:r>
              <a:rPr lang="en-US" sz="1350" dirty="0"/>
              <a:t>Dolutegravir + Abacavir-Lamivudine: 2%</a:t>
            </a:r>
            <a:br>
              <a:rPr lang="en-US" sz="1350" dirty="0"/>
            </a:br>
            <a:r>
              <a:rPr lang="en-US" sz="1350" dirty="0"/>
              <a:t>Efavirenz-Tenofovir-Emtricitabine: 10%</a:t>
            </a:r>
          </a:p>
        </p:txBody>
      </p:sp>
    </p:spTree>
    <p:extLst>
      <p:ext uri="{BB962C8B-B14F-4D97-AF65-F5344CB8AC3E}">
        <p14:creationId xmlns:p14="http://schemas.microsoft.com/office/powerpoint/2010/main" val="417614440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9" name="Text Placeholder 8"/>
          <p:cNvSpPr>
            <a:spLocks noGrp="1"/>
          </p:cNvSpPr>
          <p:nvPr>
            <p:ph type="body" sz="quarter" idx="15"/>
          </p:nvPr>
        </p:nvSpPr>
        <p:spPr/>
        <p:txBody>
          <a:bodyPr/>
          <a:lstStyle/>
          <a:p>
            <a:r>
              <a:rPr lang="en-US" dirty="0"/>
              <a:t>Mean Change from Baseline in Serum Creatinine Levels</a:t>
            </a:r>
          </a:p>
        </p:txBody>
      </p:sp>
      <p:sp>
        <p:nvSpPr>
          <p:cNvPr id="7" name="Content Placeholder 6"/>
          <p:cNvSpPr>
            <a:spLocks noGrp="1"/>
          </p:cNvSpPr>
          <p:nvPr>
            <p:ph type="body" sz="quarter" idx="16"/>
          </p:nvPr>
        </p:nvSpPr>
        <p:spPr>
          <a:xfrm>
            <a:off x="323892" y="4743454"/>
            <a:ext cx="7360835" cy="342896"/>
          </a:xfrm>
        </p:spPr>
        <p:txBody>
          <a:bodyPr/>
          <a:lstStyle/>
          <a:p>
            <a:pPr>
              <a:lnSpc>
                <a:spcPts val="1050"/>
              </a:lnSpc>
            </a:pPr>
            <a:r>
              <a:rPr lang="en-US" dirty="0"/>
              <a:t>Source: </a:t>
            </a:r>
            <a:r>
              <a:rPr lang="en-US" dirty="0" err="1"/>
              <a:t>Walmsley</a:t>
            </a:r>
            <a:r>
              <a:rPr lang="en-US" dirty="0"/>
              <a:t> SL, et al.  N </a:t>
            </a:r>
            <a:r>
              <a:rPr lang="en-US" dirty="0" err="1"/>
              <a:t>Engl</a:t>
            </a:r>
            <a:r>
              <a:rPr lang="en-US" dirty="0"/>
              <a:t> J Med. 2013;369;1807-18. </a:t>
            </a:r>
            <a:br>
              <a:rPr lang="en-US" dirty="0"/>
            </a:br>
            <a:r>
              <a:rPr lang="en-US" sz="825" dirty="0">
                <a:solidFill>
                  <a:schemeClr val="accent6"/>
                </a:solidFill>
              </a:rPr>
              <a:t>© 2013 Massachusetts Medical Society. Reprinted with permission from Massachusetts Medical Society. </a:t>
            </a:r>
            <a:endParaRPr lang="en-US" sz="825" dirty="0">
              <a:solidFill>
                <a:schemeClr val="accent6"/>
              </a:solidFill>
              <a:latin typeface="Arial" pitchFamily="22" charset="0"/>
            </a:endParaRPr>
          </a:p>
        </p:txBody>
      </p:sp>
      <p:grpSp>
        <p:nvGrpSpPr>
          <p:cNvPr id="10" name="Group 9">
            <a:extLst>
              <a:ext uri="{FF2B5EF4-FFF2-40B4-BE49-F238E27FC236}">
                <a16:creationId xmlns:a16="http://schemas.microsoft.com/office/drawing/2014/main" id="{F3C87CFA-942A-1D31-FB46-E681AC36C701}"/>
              </a:ext>
            </a:extLst>
          </p:cNvPr>
          <p:cNvGrpSpPr/>
          <p:nvPr/>
        </p:nvGrpSpPr>
        <p:grpSpPr>
          <a:xfrm>
            <a:off x="775257" y="1365613"/>
            <a:ext cx="7591230" cy="3296192"/>
            <a:chOff x="775257" y="1365613"/>
            <a:chExt cx="7591230" cy="3296192"/>
          </a:xfrm>
        </p:grpSpPr>
        <p:pic>
          <p:nvPicPr>
            <p:cNvPr id="5" name="Picture 4" descr="DTG_SINGLE_Walmsely_NEJM_2013.pdf"/>
            <p:cNvPicPr>
              <a:picLocks noChangeAspect="1"/>
            </p:cNvPicPr>
            <p:nvPr/>
          </p:nvPicPr>
          <p:blipFill rotWithShape="1">
            <a:blip r:embed="rId3" cstate="print">
              <a:extLst>
                <a:ext uri="{28A0092B-C50C-407E-A947-70E740481C1C}">
                  <a14:useLocalDpi xmlns:a14="http://schemas.microsoft.com/office/drawing/2010/main"/>
                </a:ext>
              </a:extLst>
            </a:blip>
            <a:srcRect l="12671" t="44120" r="25596" b="35777"/>
            <a:stretch/>
          </p:blipFill>
          <p:spPr>
            <a:xfrm>
              <a:off x="775257" y="1365613"/>
              <a:ext cx="7591230" cy="3296192"/>
            </a:xfrm>
            <a:prstGeom prst="rect">
              <a:avLst/>
            </a:prstGeom>
            <a:ln>
              <a:solidFill>
                <a:schemeClr val="tx1">
                  <a:lumMod val="50000"/>
                  <a:lumOff val="50000"/>
                </a:schemeClr>
              </a:solidFill>
            </a:ln>
          </p:spPr>
        </p:pic>
        <p:sp>
          <p:nvSpPr>
            <p:cNvPr id="3" name="Rectangle 7">
              <a:extLst>
                <a:ext uri="{FF2B5EF4-FFF2-40B4-BE49-F238E27FC236}">
                  <a16:creationId xmlns:a16="http://schemas.microsoft.com/office/drawing/2014/main" id="{F2968C6C-0ED9-B21C-6D06-B42AD1C126F7}"/>
                </a:ext>
              </a:extLst>
            </p:cNvPr>
            <p:cNvSpPr>
              <a:spLocks noChangeArrowheads="1"/>
            </p:cNvSpPr>
            <p:nvPr/>
          </p:nvSpPr>
          <p:spPr bwMode="ltGray">
            <a:xfrm>
              <a:off x="3806606" y="1365613"/>
              <a:ext cx="2421081" cy="342896"/>
            </a:xfrm>
            <a:prstGeom prst="rect">
              <a:avLst/>
            </a:prstGeom>
            <a:solidFill>
              <a:schemeClr val="bg1"/>
            </a:solidFill>
            <a:ln w="9525"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dirty="0">
                  <a:solidFill>
                    <a:srgbClr val="000000"/>
                  </a:solidFill>
                  <a:latin typeface="Arial" panose="020B0604020202020204" pitchFamily="34" charset="0"/>
                  <a:cs typeface="Arial" panose="020B0604020202020204" pitchFamily="34" charset="0"/>
                </a:rPr>
                <a:t>Dolutegravir + ABC-3TC</a:t>
              </a:r>
            </a:p>
          </p:txBody>
        </p:sp>
        <p:sp>
          <p:nvSpPr>
            <p:cNvPr id="4" name="Rectangle 7">
              <a:extLst>
                <a:ext uri="{FF2B5EF4-FFF2-40B4-BE49-F238E27FC236}">
                  <a16:creationId xmlns:a16="http://schemas.microsoft.com/office/drawing/2014/main" id="{B3620134-41C9-FC95-1189-86FFD43309AF}"/>
                </a:ext>
              </a:extLst>
            </p:cNvPr>
            <p:cNvSpPr>
              <a:spLocks noChangeArrowheads="1"/>
            </p:cNvSpPr>
            <p:nvPr/>
          </p:nvSpPr>
          <p:spPr bwMode="ltGray">
            <a:xfrm>
              <a:off x="6227687" y="1365613"/>
              <a:ext cx="2085039" cy="342896"/>
            </a:xfrm>
            <a:prstGeom prst="rect">
              <a:avLst/>
            </a:prstGeom>
            <a:solidFill>
              <a:schemeClr val="bg1"/>
            </a:solidFill>
            <a:ln w="9525" cap="flat" cmpd="sng" algn="ctr">
              <a:no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dirty="0">
                  <a:solidFill>
                    <a:srgbClr val="000000"/>
                  </a:solidFill>
                  <a:latin typeface="Arial" panose="020B0604020202020204" pitchFamily="34" charset="0"/>
                  <a:cs typeface="Arial" panose="020B0604020202020204" pitchFamily="34" charset="0"/>
                </a:rPr>
                <a:t>Efavirenz-TDF-FTC</a:t>
              </a:r>
            </a:p>
          </p:txBody>
        </p:sp>
        <p:sp>
          <p:nvSpPr>
            <p:cNvPr id="6" name="Rectangle 5">
              <a:extLst>
                <a:ext uri="{FF2B5EF4-FFF2-40B4-BE49-F238E27FC236}">
                  <a16:creationId xmlns:a16="http://schemas.microsoft.com/office/drawing/2014/main" id="{AE2FB049-4A50-0F20-14FA-171339FD0F4E}"/>
                </a:ext>
              </a:extLst>
            </p:cNvPr>
            <p:cNvSpPr/>
            <p:nvPr/>
          </p:nvSpPr>
          <p:spPr>
            <a:xfrm rot="2584408">
              <a:off x="3915938" y="1500594"/>
              <a:ext cx="91440" cy="91440"/>
            </a:xfrm>
            <a:prstGeom prst="rect">
              <a:avLst/>
            </a:prstGeom>
            <a:solidFill>
              <a:srgbClr val="228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D55F96B-1177-D0B6-2416-C68E83E782AB}"/>
                </a:ext>
              </a:extLst>
            </p:cNvPr>
            <p:cNvSpPr/>
            <p:nvPr/>
          </p:nvSpPr>
          <p:spPr>
            <a:xfrm>
              <a:off x="6346420" y="1510045"/>
              <a:ext cx="91440" cy="91440"/>
            </a:xfrm>
            <a:prstGeom prst="rect">
              <a:avLst/>
            </a:prstGeom>
            <a:solidFill>
              <a:srgbClr val="E38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0445461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0F81-DAF5-64AB-F032-2DB6E044712D}"/>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Conclusions</a:t>
            </a:r>
            <a:endParaRPr lang="en-US" sz="2000" dirty="0"/>
          </a:p>
        </p:txBody>
      </p:sp>
      <p:sp>
        <p:nvSpPr>
          <p:cNvPr id="3" name="Text Placeholder 2">
            <a:extLst>
              <a:ext uri="{FF2B5EF4-FFF2-40B4-BE49-F238E27FC236}">
                <a16:creationId xmlns:a16="http://schemas.microsoft.com/office/drawing/2014/main" id="{3C4074A2-D588-AA24-4BE3-55EF7AFE1A0D}"/>
              </a:ext>
            </a:extLst>
          </p:cNvPr>
          <p:cNvSpPr>
            <a:spLocks noGrp="1"/>
          </p:cNvSpPr>
          <p:nvPr>
            <p:ph type="body" sz="quarter" idx="16"/>
          </p:nvPr>
        </p:nvSpPr>
        <p:spPr/>
        <p:txBody>
          <a:bodyPr/>
          <a:lstStyle/>
          <a:p>
            <a:r>
              <a:rPr lang="en-US" dirty="0"/>
              <a:t>Source: Walmsley SL, et al.  N </a:t>
            </a:r>
            <a:r>
              <a:rPr lang="en-US" dirty="0" err="1"/>
              <a:t>Engl</a:t>
            </a:r>
            <a:r>
              <a:rPr lang="en-US" dirty="0"/>
              <a:t> J Med. 2013;369;1807-18.</a:t>
            </a:r>
            <a:endParaRPr lang="en-US" dirty="0">
              <a:latin typeface="Arial" pitchFamily="22" charset="0"/>
            </a:endParaRPr>
          </a:p>
        </p:txBody>
      </p:sp>
      <p:sp>
        <p:nvSpPr>
          <p:cNvPr id="4" name="Content Placeholder 3">
            <a:extLst>
              <a:ext uri="{FF2B5EF4-FFF2-40B4-BE49-F238E27FC236}">
                <a16:creationId xmlns:a16="http://schemas.microsoft.com/office/drawing/2014/main" id="{F634F4E7-3BCE-341B-86D2-2D60C1621907}"/>
              </a:ext>
            </a:extLst>
          </p:cNvPr>
          <p:cNvSpPr>
            <a:spLocks noGrp="1"/>
          </p:cNvSpPr>
          <p:nvPr>
            <p:ph sz="half" idx="2"/>
          </p:nvPr>
        </p:nvSpPr>
        <p:spPr>
          <a:xfrm>
            <a:off x="-18168" y="2087589"/>
            <a:ext cx="9180576" cy="1394046"/>
          </a:xfrm>
        </p:spPr>
        <p:txBody>
          <a:bodyPr>
            <a:normAutofit/>
          </a:bodyPr>
          <a:lstStyle/>
          <a:p>
            <a:pPr>
              <a:lnSpc>
                <a:spcPts val="2800"/>
              </a:lnSpc>
            </a:pPr>
            <a:r>
              <a:rPr lang="en-US" sz="2000" b="0" dirty="0">
                <a:solidFill>
                  <a:srgbClr val="C00000"/>
                </a:solidFill>
                <a:latin typeface="Arial"/>
                <a:cs typeface="Arial"/>
              </a:rPr>
              <a:t>Conclusions</a:t>
            </a:r>
            <a:r>
              <a:rPr lang="en-US" sz="2000" b="0" dirty="0">
                <a:solidFill>
                  <a:srgbClr val="000000"/>
                </a:solidFill>
                <a:latin typeface="Arial"/>
                <a:cs typeface="Arial"/>
              </a:rPr>
              <a:t>: “</a:t>
            </a:r>
            <a:r>
              <a:rPr lang="en-US" sz="2000" b="0" kern="1200" dirty="0">
                <a:solidFill>
                  <a:srgbClr val="000000"/>
                </a:solidFill>
                <a:latin typeface="Arial"/>
                <a:ea typeface="+mn-ea"/>
                <a:cs typeface="Arial"/>
              </a:rPr>
              <a:t>Dolutegravir plus abacavir-lamivudine had a better safety profile and was more effective through 48 weeks than the regimen with efavirenz-tenofovir DF-emtricitabine</a:t>
            </a:r>
            <a:r>
              <a:rPr lang="en-US" sz="2000" b="0" dirty="0">
                <a:solidFill>
                  <a:srgbClr val="000000"/>
                </a:solidFill>
                <a:latin typeface="Arial"/>
                <a:cs typeface="Arial"/>
              </a:rPr>
              <a:t>.”</a:t>
            </a:r>
            <a:endParaRPr lang="en-US" sz="2000" dirty="0"/>
          </a:p>
        </p:txBody>
      </p:sp>
    </p:spTree>
    <p:extLst>
      <p:ext uri="{BB962C8B-B14F-4D97-AF65-F5344CB8AC3E}">
        <p14:creationId xmlns:p14="http://schemas.microsoft.com/office/powerpoint/2010/main" val="299814169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4" name="Text Placeholder 3"/>
          <p:cNvSpPr>
            <a:spLocks noGrp="1"/>
          </p:cNvSpPr>
          <p:nvPr>
            <p:ph type="body" sz="quarter" idx="15"/>
          </p:nvPr>
        </p:nvSpPr>
        <p:spPr/>
        <p:txBody>
          <a:bodyPr/>
          <a:lstStyle/>
          <a:p>
            <a:r>
              <a:rPr lang="en-US" dirty="0"/>
              <a:t>Week 96 and Week 144 Virologic Response (Intention-to-Treat Analysis)</a:t>
            </a:r>
          </a:p>
        </p:txBody>
      </p:sp>
      <p:sp>
        <p:nvSpPr>
          <p:cNvPr id="7" name="Content Placeholder 6"/>
          <p:cNvSpPr>
            <a:spLocks noGrp="1"/>
          </p:cNvSpPr>
          <p:nvPr>
            <p:ph type="body" sz="quarter" idx="16"/>
          </p:nvPr>
        </p:nvSpPr>
        <p:spPr/>
        <p:txBody>
          <a:bodyPr/>
          <a:lstStyle/>
          <a:p>
            <a:r>
              <a:rPr lang="en-US" dirty="0"/>
              <a:t>Source: Walmsley SL, et al. J </a:t>
            </a:r>
            <a:r>
              <a:rPr lang="en-US" dirty="0" err="1"/>
              <a:t>Acquir</a:t>
            </a:r>
            <a:r>
              <a:rPr lang="en-US" dirty="0"/>
              <a:t> Immune </a:t>
            </a:r>
            <a:r>
              <a:rPr lang="en-US" dirty="0" err="1"/>
              <a:t>Defic</a:t>
            </a:r>
            <a:r>
              <a:rPr lang="en-US" dirty="0"/>
              <a:t> </a:t>
            </a:r>
            <a:r>
              <a:rPr lang="en-US" dirty="0" err="1"/>
              <a:t>Syndr</a:t>
            </a:r>
            <a:r>
              <a:rPr lang="en-US" dirty="0"/>
              <a:t>. 2015;70:515-19.</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142820649"/>
              </p:ext>
            </p:extLst>
          </p:nvPr>
        </p:nvGraphicFramePr>
        <p:xfrm>
          <a:off x="463694" y="1347216"/>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731058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5F7C-B048-87CF-C4C6-BB9DFEF84E7B}"/>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Dolutegravir + ABC-3TC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SINGLE Study: Results</a:t>
            </a:r>
            <a:endParaRPr lang="en-US" sz="2000" dirty="0"/>
          </a:p>
        </p:txBody>
      </p:sp>
      <p:sp>
        <p:nvSpPr>
          <p:cNvPr id="3" name="Text Placeholder 2">
            <a:extLst>
              <a:ext uri="{FF2B5EF4-FFF2-40B4-BE49-F238E27FC236}">
                <a16:creationId xmlns:a16="http://schemas.microsoft.com/office/drawing/2014/main" id="{BD7368A3-9E52-769F-DC35-01070226256A}"/>
              </a:ext>
            </a:extLst>
          </p:cNvPr>
          <p:cNvSpPr>
            <a:spLocks noGrp="1"/>
          </p:cNvSpPr>
          <p:nvPr>
            <p:ph type="body" sz="quarter" idx="16"/>
          </p:nvPr>
        </p:nvSpPr>
        <p:spPr/>
        <p:txBody>
          <a:bodyPr/>
          <a:lstStyle/>
          <a:p>
            <a:r>
              <a:rPr lang="en-US" dirty="0"/>
              <a:t>Source: Walmsley SL, et al. J </a:t>
            </a:r>
            <a:r>
              <a:rPr lang="en-US" dirty="0" err="1"/>
              <a:t>Acquir</a:t>
            </a:r>
            <a:r>
              <a:rPr lang="en-US" dirty="0"/>
              <a:t> Immune </a:t>
            </a:r>
            <a:r>
              <a:rPr lang="en-US" dirty="0" err="1"/>
              <a:t>Defic</a:t>
            </a:r>
            <a:r>
              <a:rPr lang="en-US" dirty="0"/>
              <a:t> </a:t>
            </a:r>
            <a:r>
              <a:rPr lang="en-US" dirty="0" err="1"/>
              <a:t>Syndr</a:t>
            </a:r>
            <a:r>
              <a:rPr lang="en-US" dirty="0"/>
              <a:t>. 2015;70:515-19.</a:t>
            </a:r>
            <a:endParaRPr lang="en-US" dirty="0">
              <a:latin typeface="Arial" pitchFamily="22" charset="0"/>
            </a:endParaRPr>
          </a:p>
        </p:txBody>
      </p:sp>
      <p:graphicFrame>
        <p:nvGraphicFramePr>
          <p:cNvPr id="5" name="Group 65">
            <a:extLst>
              <a:ext uri="{FF2B5EF4-FFF2-40B4-BE49-F238E27FC236}">
                <a16:creationId xmlns:a16="http://schemas.microsoft.com/office/drawing/2014/main" id="{BFD5C3FA-E597-03E8-6FFA-5E4D9068371F}"/>
              </a:ext>
            </a:extLst>
          </p:cNvPr>
          <p:cNvGraphicFramePr>
            <a:graphicFrameLocks noGrp="1"/>
          </p:cNvGraphicFramePr>
          <p:nvPr>
            <p:extLst>
              <p:ext uri="{D42A27DB-BD31-4B8C-83A1-F6EECF244321}">
                <p14:modId xmlns:p14="http://schemas.microsoft.com/office/powerpoint/2010/main" val="1835203719"/>
              </p:ext>
            </p:extLst>
          </p:nvPr>
        </p:nvGraphicFramePr>
        <p:xfrm>
          <a:off x="493776" y="999259"/>
          <a:ext cx="8229600" cy="3663455"/>
        </p:xfrm>
        <a:graphic>
          <a:graphicData uri="http://schemas.openxmlformats.org/drawingml/2006/table">
            <a:tbl>
              <a:tblPr>
                <a:effectLst/>
              </a:tblPr>
              <a:tblGrid>
                <a:gridCol w="297180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1314450">
                  <a:extLst>
                    <a:ext uri="{9D8B030D-6E8A-4147-A177-3AD203B41FA5}">
                      <a16:colId xmlns:a16="http://schemas.microsoft.com/office/drawing/2014/main" val="3172613432"/>
                    </a:ext>
                  </a:extLst>
                </a:gridCol>
                <a:gridCol w="1314450">
                  <a:extLst>
                    <a:ext uri="{9D8B030D-6E8A-4147-A177-3AD203B41FA5}">
                      <a16:colId xmlns:a16="http://schemas.microsoft.com/office/drawing/2014/main" val="20002"/>
                    </a:ext>
                  </a:extLst>
                </a:gridCol>
                <a:gridCol w="1314450">
                  <a:extLst>
                    <a:ext uri="{9D8B030D-6E8A-4147-A177-3AD203B41FA5}">
                      <a16:colId xmlns:a16="http://schemas.microsoft.com/office/drawing/2014/main" val="2038562252"/>
                    </a:ext>
                  </a:extLst>
                </a:gridCol>
              </a:tblGrid>
              <a:tr h="317537">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Treatment-Emergent </a:t>
                      </a:r>
                      <a:r>
                        <a:rPr lang="en-US" sz="1400" b="1" dirty="0">
                          <a:solidFill>
                            <a:srgbClr val="FFFFFF"/>
                          </a:solidFill>
                          <a:latin typeface="Arial" panose="020B0604020202020204" pitchFamily="34" charset="0"/>
                          <a:cs typeface="Arial" panose="020B0604020202020204" pitchFamily="34" charset="0"/>
                        </a:rPr>
                        <a:t>Adverse Events</a:t>
                      </a:r>
                      <a:r>
                        <a:rPr lang="en-US" sz="1400" b="1" baseline="0" dirty="0">
                          <a:solidFill>
                            <a:srgbClr val="FFFFFF"/>
                          </a:solidFill>
                          <a:latin typeface="Arial" panose="020B0604020202020204" pitchFamily="34" charset="0"/>
                          <a:cs typeface="Arial" panose="020B0604020202020204" pitchFamily="34" charset="0"/>
                        </a:rPr>
                        <a:t> (AEs &gt;5%)</a:t>
                      </a:r>
                      <a:endParaRPr lang="en-US" sz="14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tc hMerge="1">
                  <a:txBody>
                    <a:bodyPr/>
                    <a:lstStyle/>
                    <a:p>
                      <a:endParaRPr lang="en-US"/>
                    </a:p>
                  </a:txBody>
                  <a:tcPr/>
                </a:tc>
                <a:extLst>
                  <a:ext uri="{0D108BD9-81ED-4DB2-BD59-A6C34878D82A}">
                    <a16:rowId xmlns:a16="http://schemas.microsoft.com/office/drawing/2014/main" val="10000"/>
                  </a:ext>
                </a:extLst>
              </a:tr>
              <a:tr h="436648">
                <a:tc>
                  <a:txBody>
                    <a:bodyPr/>
                    <a:lstStyle/>
                    <a:p>
                      <a:pPr marL="0" indent="0" algn="l">
                        <a:lnSpc>
                          <a:spcPts val="1400"/>
                        </a:lnSpc>
                      </a:pPr>
                      <a:endPar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gridSpan="2">
                  <a:txBody>
                    <a:bodyPr/>
                    <a:lstStyle/>
                    <a:p>
                      <a:pPr marL="0" indent="0" algn="ctr">
                        <a:lnSpc>
                          <a:spcPts val="14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0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414)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006CA8"/>
                    </a:solidFill>
                  </a:tcPr>
                </a:tc>
                <a:tc hMerge="1">
                  <a:txBody>
                    <a:bodyPr/>
                    <a:lstStyle/>
                    <a:p>
                      <a:endParaRPr lang="en-US"/>
                    </a:p>
                  </a:txBody>
                  <a:tcPr/>
                </a:tc>
                <a:tc gridSpan="2">
                  <a:txBody>
                    <a:bodyPr/>
                    <a:lstStyle/>
                    <a:p>
                      <a:pPr marL="0" indent="0" algn="ctr">
                        <a:lnSpc>
                          <a:spcPts val="1400"/>
                        </a:lnSpc>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EFV-TDF-FTC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0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419)</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5"/>
                    </a:solidFill>
                  </a:tcPr>
                </a:tc>
                <a:tc hMerge="1">
                  <a:txBody>
                    <a:bodyPr/>
                    <a:lstStyle/>
                    <a:p>
                      <a:endParaRPr lang="en-US"/>
                    </a:p>
                  </a:txBody>
                  <a:tcPr/>
                </a:tc>
                <a:extLst>
                  <a:ext uri="{0D108BD9-81ED-4DB2-BD59-A6C34878D82A}">
                    <a16:rowId xmlns:a16="http://schemas.microsoft.com/office/drawing/2014/main" val="10001"/>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endParaRPr lang="en-US" sz="12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96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92">
                        <a:alpha val="3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144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92">
                        <a:alpha val="3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96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Week 144</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746841282"/>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Any,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2"/>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Dizziness,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10003"/>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Abnormal dreams,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4"/>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10005"/>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Insomnia,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6"/>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Diarrhea, %</a:t>
                      </a:r>
                      <a:endParaRPr lang="en-US" sz="12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10007"/>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Fatigue,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8"/>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3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3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35000"/>
                      </a:schemeClr>
                    </a:solidFill>
                  </a:tcPr>
                </a:tc>
                <a:extLst>
                  <a:ext uri="{0D108BD9-81ED-4DB2-BD59-A6C34878D82A}">
                    <a16:rowId xmlns:a16="http://schemas.microsoft.com/office/drawing/2014/main" val="3011908000"/>
                  </a:ext>
                </a:extLst>
              </a:tr>
              <a:tr h="29092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Rash, %</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CA8">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3965129332"/>
                  </a:ext>
                </a:extLst>
              </a:tr>
            </a:tbl>
          </a:graphicData>
        </a:graphic>
      </p:graphicFrame>
    </p:spTree>
    <p:extLst>
      <p:ext uri="{BB962C8B-B14F-4D97-AF65-F5344CB8AC3E}">
        <p14:creationId xmlns:p14="http://schemas.microsoft.com/office/powerpoint/2010/main" val="169024231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a:solidFill>
                  <a:srgbClr val="001D48"/>
                </a:solidFill>
                <a:ea typeface="ＭＳ Ｐゴシック" pitchFamily="22" charset="-128"/>
                <a:cs typeface="ＭＳ Ｐゴシック" pitchFamily="22" charset="-128"/>
              </a:rPr>
              <a:t>Elvitegravir-Cobicistat-TDF-FTC versus Efavirenz-TDF-FTC</a:t>
            </a:r>
            <a:br>
              <a:rPr lang="en-US" sz="1650" b="0" dirty="0">
                <a:solidFill>
                  <a:srgbClr val="001D48"/>
                </a:solidFill>
                <a:ea typeface="ＭＳ Ｐゴシック" pitchFamily="22" charset="-128"/>
                <a:cs typeface="ＭＳ Ｐゴシック" pitchFamily="22" charset="-128"/>
              </a:rPr>
            </a:br>
            <a:r>
              <a:rPr lang="en-US" sz="2700" dirty="0"/>
              <a:t>Study 102</a:t>
            </a:r>
          </a:p>
        </p:txBody>
      </p:sp>
    </p:spTree>
    <p:extLst>
      <p:ext uri="{BB962C8B-B14F-4D97-AF65-F5344CB8AC3E}">
        <p14:creationId xmlns:p14="http://schemas.microsoft.com/office/powerpoint/2010/main" val="133639045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076521" y="2058146"/>
            <a:ext cx="863553" cy="930309"/>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087417" y="2643184"/>
            <a:ext cx="841757" cy="991908"/>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102: Design</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Lancet. 2012;379:2439-48.</a:t>
            </a:r>
          </a:p>
        </p:txBody>
      </p:sp>
      <p:sp>
        <p:nvSpPr>
          <p:cNvPr id="3" name="Content Placeholder 2"/>
          <p:cNvSpPr>
            <a:spLocks noGrp="1"/>
          </p:cNvSpPr>
          <p:nvPr>
            <p:ph sz="half" idx="2"/>
          </p:nvPr>
        </p:nvSpPr>
        <p:spPr>
          <a:xfrm>
            <a:off x="323850" y="1103610"/>
            <a:ext cx="4622222" cy="3648004"/>
          </a:xfrm>
        </p:spPr>
        <p:txBody>
          <a:bodyPr>
            <a:normAutofit/>
          </a:bodyPr>
          <a:lstStyle/>
          <a:p>
            <a:pPr>
              <a:lnSpc>
                <a:spcPts val="2000"/>
              </a:lnSpc>
            </a:pPr>
            <a:r>
              <a:rPr lang="en-US" b="1" dirty="0"/>
              <a:t>Background</a:t>
            </a:r>
            <a:r>
              <a:rPr lang="en-US" dirty="0"/>
              <a:t>: Randomized, double-blind, phase 3 trial comparing elvitegravir-cobicistat-tenofovir DF-emtricitabine with efavirenz-tenofovir DF-emtricitabine</a:t>
            </a:r>
          </a:p>
          <a:p>
            <a:r>
              <a:rPr lang="en-US" b="1" dirty="0"/>
              <a:t>Inclusion Criteria (n = 700)</a:t>
            </a:r>
          </a:p>
          <a:p>
            <a:pPr lvl="1">
              <a:lnSpc>
                <a:spcPts val="2000"/>
              </a:lnSpc>
            </a:pPr>
            <a:r>
              <a:rPr lang="en-US" dirty="0"/>
              <a:t>Antiretroviral-naïve adults</a:t>
            </a:r>
          </a:p>
          <a:p>
            <a:pPr lvl="1">
              <a:lnSpc>
                <a:spcPts val="2000"/>
              </a:lnSpc>
            </a:pPr>
            <a:r>
              <a:rPr lang="en-US" dirty="0"/>
              <a:t>Age ≥18 years</a:t>
            </a:r>
          </a:p>
          <a:p>
            <a:pPr lvl="1">
              <a:lnSpc>
                <a:spcPts val="2000"/>
              </a:lnSpc>
            </a:pPr>
            <a:r>
              <a:rPr lang="en-US" dirty="0"/>
              <a:t>HIV RNA ≥5,000 copies/mL</a:t>
            </a:r>
          </a:p>
          <a:p>
            <a:pPr lvl="1">
              <a:lnSpc>
                <a:spcPts val="2000"/>
              </a:lnSpc>
            </a:pPr>
            <a:r>
              <a:rPr lang="en-US" dirty="0"/>
              <a:t>No AIDS conditions in previous 30 days</a:t>
            </a:r>
          </a:p>
          <a:p>
            <a:r>
              <a:rPr lang="en-US" b="1" dirty="0"/>
              <a:t>Treatment Arms</a:t>
            </a:r>
          </a:p>
          <a:p>
            <a:pPr lvl="1">
              <a:lnSpc>
                <a:spcPts val="2000"/>
              </a:lnSpc>
            </a:pPr>
            <a:r>
              <a:rPr lang="en-US" dirty="0"/>
              <a:t>Elvitegravir-Cobicistat-TDF-FTC</a:t>
            </a:r>
          </a:p>
          <a:p>
            <a:pPr lvl="1">
              <a:lnSpc>
                <a:spcPts val="2000"/>
              </a:lnSpc>
            </a:pPr>
            <a:r>
              <a:rPr lang="en-US" dirty="0"/>
              <a:t>Efavirenz-TDF-FTC</a:t>
            </a:r>
          </a:p>
          <a:p>
            <a:endParaRPr lang="en-US" dirty="0"/>
          </a:p>
        </p:txBody>
      </p:sp>
      <p:sp>
        <p:nvSpPr>
          <p:cNvPr id="24" name="Rectangle 7"/>
          <p:cNvSpPr>
            <a:spLocks noChangeArrowheads="1"/>
          </p:cNvSpPr>
          <p:nvPr/>
        </p:nvSpPr>
        <p:spPr bwMode="ltGray">
          <a:xfrm>
            <a:off x="6137429" y="1794414"/>
            <a:ext cx="2467864" cy="81838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EVG-COBI-TDF-FTC </a:t>
            </a:r>
            <a:br>
              <a:rPr lang="en-US" sz="1400" b="1" dirty="0">
                <a:solidFill>
                  <a:srgbClr val="000000"/>
                </a:solidFill>
                <a:latin typeface="Arial"/>
                <a:cs typeface="Arial"/>
              </a:rPr>
            </a:br>
            <a:r>
              <a:rPr lang="en-US" sz="1050" dirty="0">
                <a:solidFill>
                  <a:srgbClr val="000000"/>
                </a:solidFill>
                <a:latin typeface="Arial"/>
                <a:cs typeface="Arial"/>
              </a:rPr>
              <a:t>(n = 348)</a:t>
            </a:r>
          </a:p>
        </p:txBody>
      </p:sp>
      <p:sp>
        <p:nvSpPr>
          <p:cNvPr id="33" name="Rectangle 7"/>
          <p:cNvSpPr>
            <a:spLocks noChangeArrowheads="1"/>
          </p:cNvSpPr>
          <p:nvPr/>
        </p:nvSpPr>
        <p:spPr bwMode="ltGray">
          <a:xfrm>
            <a:off x="6137429" y="2976279"/>
            <a:ext cx="2467864"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Efavirenz-TDF-FTC </a:t>
            </a:r>
            <a:br>
              <a:rPr lang="en-US" sz="1400" b="1" dirty="0">
                <a:solidFill>
                  <a:srgbClr val="000000"/>
                </a:solidFill>
                <a:latin typeface="Arial"/>
                <a:cs typeface="Arial"/>
              </a:rPr>
            </a:br>
            <a:r>
              <a:rPr lang="en-US" sz="1050" dirty="0">
                <a:solidFill>
                  <a:srgbClr val="000000"/>
                </a:solidFill>
                <a:latin typeface="Arial"/>
                <a:cs typeface="Arial"/>
              </a:rPr>
              <a:t>(n = 352)</a:t>
            </a:r>
          </a:p>
        </p:txBody>
      </p:sp>
    </p:spTree>
    <p:extLst>
      <p:ext uri="{BB962C8B-B14F-4D97-AF65-F5344CB8AC3E}">
        <p14:creationId xmlns:p14="http://schemas.microsoft.com/office/powerpoint/2010/main" val="88490512"/>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102: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a:t>
            </a:r>
          </a:p>
        </p:txBody>
      </p:sp>
      <p:sp>
        <p:nvSpPr>
          <p:cNvPr id="7" name="Content Placeholder 6"/>
          <p:cNvSpPr>
            <a:spLocks noGrp="1"/>
          </p:cNvSpPr>
          <p:nvPr>
            <p:ph type="body" sz="quarter" idx="16"/>
          </p:nvPr>
        </p:nvSpPr>
        <p:spPr/>
        <p:txBody>
          <a:bodyPr/>
          <a:lstStyle/>
          <a:p>
            <a:pPr marL="548640" indent="-617220"/>
            <a:endParaRPr lang="en-US" dirty="0"/>
          </a:p>
          <a:p>
            <a:pPr marL="548640" indent="-617220"/>
            <a:r>
              <a:rPr lang="en-US" dirty="0"/>
              <a:t>Source: </a:t>
            </a:r>
            <a:r>
              <a:rPr lang="en-US" dirty="0">
                <a:latin typeface="Arial" pitchFamily="22" charset="0"/>
              </a:rPr>
              <a:t>Sax PE, et al. Lancet. 2012;379:2439-48.</a:t>
            </a:r>
          </a:p>
          <a:p>
            <a:pPr marL="548640" indent="-617220"/>
            <a:r>
              <a:rPr lang="en-US" dirty="0">
                <a:latin typeface="Arial" pitchFamily="22" charset="0"/>
              </a:rPr>
              <a:t>.</a:t>
            </a:r>
          </a:p>
        </p:txBody>
      </p:sp>
      <p:graphicFrame>
        <p:nvGraphicFramePr>
          <p:cNvPr id="6" name="Chart 5"/>
          <p:cNvGraphicFramePr>
            <a:graphicFrameLocks/>
          </p:cNvGraphicFramePr>
          <p:nvPr>
            <p:extLst>
              <p:ext uri="{D42A27DB-BD31-4B8C-83A1-F6EECF244321}">
                <p14:modId xmlns:p14="http://schemas.microsoft.com/office/powerpoint/2010/main" val="1872766471"/>
              </p:ext>
            </p:extLst>
          </p:nvPr>
        </p:nvGraphicFramePr>
        <p:xfrm>
          <a:off x="493776" y="1371599"/>
          <a:ext cx="8229600" cy="329837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136431" y="3789334"/>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00" dirty="0">
                <a:solidFill>
                  <a:srgbClr val="FFFFFF"/>
                </a:solidFill>
                <a:latin typeface="Arial" panose="020B0604020202020204" pitchFamily="34" charset="0"/>
                <a:cs typeface="Arial" panose="020B0604020202020204" pitchFamily="34" charset="0"/>
              </a:rPr>
              <a:t>305/348</a:t>
            </a:r>
          </a:p>
        </p:txBody>
      </p:sp>
      <p:sp>
        <p:nvSpPr>
          <p:cNvPr id="9" name="Rectangle 8"/>
          <p:cNvSpPr/>
          <p:nvPr/>
        </p:nvSpPr>
        <p:spPr>
          <a:xfrm>
            <a:off x="2802636" y="3789335"/>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296/352</a:t>
            </a:r>
          </a:p>
        </p:txBody>
      </p:sp>
      <p:sp>
        <p:nvSpPr>
          <p:cNvPr id="10" name="Rectangle 9"/>
          <p:cNvSpPr/>
          <p:nvPr/>
        </p:nvSpPr>
        <p:spPr>
          <a:xfrm>
            <a:off x="4324025" y="3789335"/>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207/230</a:t>
            </a:r>
          </a:p>
        </p:txBody>
      </p:sp>
      <p:sp>
        <p:nvSpPr>
          <p:cNvPr id="11" name="Rectangle 10"/>
          <p:cNvSpPr/>
          <p:nvPr/>
        </p:nvSpPr>
        <p:spPr>
          <a:xfrm>
            <a:off x="5065705" y="3789335"/>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201/236</a:t>
            </a:r>
          </a:p>
        </p:txBody>
      </p:sp>
      <p:sp>
        <p:nvSpPr>
          <p:cNvPr id="12" name="Rectangle 11"/>
          <p:cNvSpPr/>
          <p:nvPr/>
        </p:nvSpPr>
        <p:spPr>
          <a:xfrm>
            <a:off x="6607556" y="3789335"/>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99/118</a:t>
            </a:r>
          </a:p>
        </p:txBody>
      </p:sp>
      <p:sp>
        <p:nvSpPr>
          <p:cNvPr id="13" name="Rectangle 12"/>
          <p:cNvSpPr/>
          <p:nvPr/>
        </p:nvSpPr>
        <p:spPr>
          <a:xfrm>
            <a:off x="7336536" y="3789335"/>
            <a:ext cx="795091" cy="2789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95/116</a:t>
            </a:r>
          </a:p>
        </p:txBody>
      </p:sp>
      <p:cxnSp>
        <p:nvCxnSpPr>
          <p:cNvPr id="16" name="Straight Connector 15"/>
          <p:cNvCxnSpPr/>
          <p:nvPr/>
        </p:nvCxnSpPr>
        <p:spPr>
          <a:xfrm flipV="1">
            <a:off x="4425043" y="4376058"/>
            <a:ext cx="3633107" cy="8163"/>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4622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102: Common Adverse Events</a:t>
            </a:r>
            <a:endParaRPr lang="en-US" sz="2000" dirty="0"/>
          </a:p>
        </p:txBody>
      </p:sp>
      <p:sp>
        <p:nvSpPr>
          <p:cNvPr id="4" name="Content Placeholder 3"/>
          <p:cNvSpPr>
            <a:spLocks noGrp="1"/>
          </p:cNvSpPr>
          <p:nvPr>
            <p:ph type="body" sz="quarter" idx="14"/>
          </p:nvPr>
        </p:nvSpPr>
        <p:spPr/>
        <p:txBody>
          <a:bodyPr/>
          <a:lstStyle/>
          <a:p>
            <a:r>
              <a:rPr lang="en-US" dirty="0"/>
              <a:t>Source: </a:t>
            </a:r>
            <a:r>
              <a:rPr lang="en-US" dirty="0">
                <a:latin typeface="Arial" pitchFamily="22" charset="0"/>
              </a:rPr>
              <a:t>Sax PE, et al.  Lancet. 2012;379:2439-48.</a:t>
            </a:r>
          </a:p>
        </p:txBody>
      </p:sp>
      <p:graphicFrame>
        <p:nvGraphicFramePr>
          <p:cNvPr id="6" name="Group 65"/>
          <p:cNvGraphicFramePr>
            <a:graphicFrameLocks noGrp="1"/>
          </p:cNvGraphicFramePr>
          <p:nvPr>
            <p:extLst>
              <p:ext uri="{D42A27DB-BD31-4B8C-83A1-F6EECF244321}">
                <p14:modId xmlns:p14="http://schemas.microsoft.com/office/powerpoint/2010/main" val="401706618"/>
              </p:ext>
            </p:extLst>
          </p:nvPr>
        </p:nvGraphicFramePr>
        <p:xfrm>
          <a:off x="457581" y="1001477"/>
          <a:ext cx="8229600" cy="3749040"/>
        </p:xfrm>
        <a:graphic>
          <a:graphicData uri="http://schemas.openxmlformats.org/drawingml/2006/table">
            <a:tbl>
              <a:tblPr>
                <a:effectLst/>
              </a:tblPr>
              <a:tblGrid>
                <a:gridCol w="3276600">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tblGrid>
              <a:tr h="2979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Treatment-Emergent Adverse </a:t>
                      </a:r>
                      <a:r>
                        <a:rPr lang="en-US" sz="1400" b="1" dirty="0">
                          <a:solidFill>
                            <a:srgbClr val="FFFFFF"/>
                          </a:solidFill>
                          <a:latin typeface="Arial" panose="020B0604020202020204" pitchFamily="34" charset="0"/>
                          <a:cs typeface="Arial" panose="020B0604020202020204" pitchFamily="34" charset="0"/>
                        </a:rPr>
                        <a:t>Events</a:t>
                      </a:r>
                      <a:r>
                        <a:rPr lang="en-US" sz="1400" b="1" baseline="0" dirty="0">
                          <a:solidFill>
                            <a:srgbClr val="FFFFFF"/>
                          </a:solidFill>
                          <a:latin typeface="Arial" panose="020B0604020202020204" pitchFamily="34" charset="0"/>
                          <a:cs typeface="Arial" panose="020B0604020202020204" pitchFamily="34" charset="0"/>
                        </a:rPr>
                        <a:t> in ≥ 10% of Subjects in Either Group</a:t>
                      </a:r>
                      <a:endParaRPr lang="en-US" sz="1400" b="1" dirty="0">
                        <a:solidFill>
                          <a:srgbClr val="FFFFFF"/>
                        </a:solidFill>
                        <a:latin typeface="Arial" panose="020B0604020202020204" pitchFamily="34" charset="0"/>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444986">
                <a:tc>
                  <a:txBody>
                    <a:bodyPr/>
                    <a:lstStyle/>
                    <a:p>
                      <a:pPr marL="0" indent="0" algn="l"/>
                      <a:endParaRPr kumimoji="0" lang="en-US" sz="1200" b="1" i="0" u="none" strike="noStrike" cap="none" normalizeH="0" baseline="0" dirty="0">
                        <a:ln>
                          <a:noFill/>
                        </a:ln>
                        <a:solidFill>
                          <a:srgbClr val="000000"/>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spcBef>
                          <a:spcPts val="300"/>
                        </a:spcBef>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EVG-COBI-TDF-FTC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05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348)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608835"/>
                    </a:solidFill>
                  </a:tcPr>
                </a:tc>
                <a:tc>
                  <a:txBody>
                    <a:bodyPr/>
                    <a:lstStyle/>
                    <a:p>
                      <a:pPr marL="0" indent="0" algn="ctr">
                        <a:spcBef>
                          <a:spcPts val="300"/>
                        </a:spcBef>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0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352)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5EA2"/>
                    </a:solidFill>
                  </a:tcPr>
                </a:tc>
                <a:extLst>
                  <a:ext uri="{0D108BD9-81ED-4DB2-BD59-A6C34878D82A}">
                    <a16:rowId xmlns:a16="http://schemas.microsoft.com/office/drawing/2014/main" val="10001"/>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Diarrhea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2"/>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Nausea*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3"/>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Fatigue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4"/>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Upper Respiratory Tract Infection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5"/>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Dizziness^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6"/>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7"/>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Abnormal Dreams^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08"/>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Insomnia</a:t>
                      </a:r>
                      <a:r>
                        <a:rPr lang="en-US" sz="1200" baseline="30000" dirty="0">
                          <a:solidFill>
                            <a:schemeClr val="tx1"/>
                          </a:solidFill>
                          <a:latin typeface="Arial" panose="020B0604020202020204" pitchFamily="34" charset="0"/>
                          <a:ea typeface="NSimSun" panose="02010609030101010101" pitchFamily="49" charset="-122"/>
                          <a:cs typeface="Arial" panose="020B0604020202020204" pitchFamily="34" charset="0"/>
                        </a:rPr>
                        <a:t>†</a:t>
                      </a:r>
                      <a:endParaRPr lang="en-US" sz="1200" kern="1200" spc="-30" baseline="30000" dirty="0">
                        <a:solidFill>
                          <a:schemeClr val="tx1"/>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09"/>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Depression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5EA2">
                        <a:alpha val="15000"/>
                      </a:srgbClr>
                    </a:solidFill>
                  </a:tcPr>
                </a:tc>
                <a:extLst>
                  <a:ext uri="{0D108BD9-81ED-4DB2-BD59-A6C34878D82A}">
                    <a16:rowId xmlns:a16="http://schemas.microsoft.com/office/drawing/2014/main" val="10010"/>
                  </a:ext>
                </a:extLst>
              </a:tr>
              <a:tr h="27384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chemeClr val="tx1"/>
                          </a:solidFill>
                          <a:latin typeface="Arial" panose="020B0604020202020204" pitchFamily="34" charset="0"/>
                          <a:ea typeface="+mn-ea"/>
                          <a:cs typeface="Arial" panose="020B0604020202020204" pitchFamily="34" charset="0"/>
                        </a:rPr>
                        <a:t>Rash</a:t>
                      </a:r>
                      <a:r>
                        <a:rPr lang="en-US" sz="1200" baseline="30000" dirty="0">
                          <a:solidFill>
                            <a:schemeClr val="tx1"/>
                          </a:solidFill>
                          <a:latin typeface="Arial" panose="020B0604020202020204" pitchFamily="34" charset="0"/>
                          <a:ea typeface="NSimSun" panose="02010609030101010101" pitchFamily="49" charset="-122"/>
                          <a:cs typeface="Arial" panose="020B0604020202020204" pitchFamily="34" charset="0"/>
                        </a:rPr>
                        <a:t>§</a:t>
                      </a:r>
                      <a:endParaRPr lang="en-US" sz="1200" kern="1200" spc="-30" baseline="30000" dirty="0">
                        <a:solidFill>
                          <a:schemeClr val="tx1"/>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08835">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5EA2">
                        <a:alpha val="30000"/>
                      </a:srgbClr>
                    </a:solidFill>
                  </a:tcPr>
                </a:tc>
                <a:extLst>
                  <a:ext uri="{0D108BD9-81ED-4DB2-BD59-A6C34878D82A}">
                    <a16:rowId xmlns:a16="http://schemas.microsoft.com/office/drawing/2014/main" val="10011"/>
                  </a:ext>
                </a:extLst>
              </a:tr>
              <a:tr h="267714">
                <a:tc gridSpan="3">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050" dirty="0">
                          <a:solidFill>
                            <a:schemeClr val="tx1"/>
                          </a:solidFill>
                          <a:latin typeface="Arial" panose="020B0604020202020204" pitchFamily="34" charset="0"/>
                          <a:ea typeface="Arial" pitchFamily="-107" charset="0"/>
                          <a:cs typeface="Arial" panose="020B0604020202020204" pitchFamily="34" charset="0"/>
                        </a:rPr>
                        <a:t>*</a:t>
                      </a:r>
                      <a:r>
                        <a:rPr lang="en-US" sz="1050" dirty="0">
                          <a:solidFill>
                            <a:schemeClr val="tx1"/>
                          </a:solidFill>
                          <a:latin typeface="Arial" panose="020B0604020202020204" pitchFamily="34" charset="0"/>
                          <a:cs typeface="Arial" panose="020B0604020202020204" pitchFamily="34" charset="0"/>
                        </a:rPr>
                        <a:t>p &lt; 0.016;  ^p &lt; 0.001; </a:t>
                      </a:r>
                      <a:r>
                        <a:rPr lang="en-US" sz="1050" dirty="0">
                          <a:solidFill>
                            <a:schemeClr val="tx1"/>
                          </a:solidFill>
                          <a:latin typeface="Arial" panose="020B0604020202020204" pitchFamily="34" charset="0"/>
                          <a:ea typeface="NSimSun" panose="02010609030101010101" pitchFamily="49" charset="-122"/>
                          <a:cs typeface="Arial" panose="020B0604020202020204" pitchFamily="34" charset="0"/>
                        </a:rPr>
                        <a:t>†</a:t>
                      </a:r>
                      <a:r>
                        <a:rPr lang="en-US" sz="1050" dirty="0">
                          <a:solidFill>
                            <a:schemeClr val="tx1"/>
                          </a:solidFill>
                          <a:latin typeface="Arial" panose="020B0604020202020204" pitchFamily="34" charset="0"/>
                          <a:cs typeface="Arial" panose="020B0604020202020204" pitchFamily="34" charset="0"/>
                        </a:rPr>
                        <a:t>p &lt; 0.031; </a:t>
                      </a:r>
                      <a:r>
                        <a:rPr lang="en-US" sz="1050" baseline="30000" dirty="0">
                          <a:solidFill>
                            <a:schemeClr val="tx1"/>
                          </a:solidFill>
                          <a:latin typeface="Arial" panose="020B0604020202020204" pitchFamily="34" charset="0"/>
                          <a:ea typeface="NSimSun" panose="02010609030101010101" pitchFamily="49" charset="-122"/>
                          <a:cs typeface="Arial" panose="020B0604020202020204" pitchFamily="34" charset="0"/>
                        </a:rPr>
                        <a:t>§</a:t>
                      </a:r>
                      <a:r>
                        <a:rPr lang="en-US" sz="1050" dirty="0">
                          <a:solidFill>
                            <a:schemeClr val="tx1"/>
                          </a:solidFill>
                          <a:latin typeface="Arial" panose="020B0604020202020204" pitchFamily="34" charset="0"/>
                          <a:cs typeface="Arial" panose="020B0604020202020204" pitchFamily="34" charset="0"/>
                        </a:rPr>
                        <a:t>p = 0.009</a:t>
                      </a:r>
                      <a:endParaRPr lang="en-US" sz="1050" dirty="0">
                        <a:solidFill>
                          <a:schemeClr val="tx1"/>
                        </a:solidFill>
                        <a:latin typeface="Arial" panose="020B0604020202020204" pitchFamily="34" charset="0"/>
                        <a:ea typeface="Arial" pitchFamily="-107"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7421394"/>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Elvitegravir-Cobicistat-TDF-FTC versus Efavirenz-TDF-FTC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102: Conclusions</a:t>
            </a:r>
            <a:endParaRPr lang="en-US" sz="2000"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Lancet. 2012;379:2439-48.</a:t>
            </a:r>
          </a:p>
        </p:txBody>
      </p:sp>
      <p:sp>
        <p:nvSpPr>
          <p:cNvPr id="3" name="Content Placeholder 2"/>
          <p:cNvSpPr>
            <a:spLocks noGrp="1"/>
          </p:cNvSpPr>
          <p:nvPr>
            <p:ph sz="half" idx="2"/>
          </p:nvPr>
        </p:nvSpPr>
        <p:spPr>
          <a:xfrm>
            <a:off x="-18168" y="1786409"/>
            <a:ext cx="9180576" cy="2128886"/>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“This study met the primary endpoint of non-inferiority of elvitegravir/cobicistat/emtricitabine/tenofovir (EVG/COBI/</a:t>
            </a:r>
            <a:r>
              <a:rPr lang="en-US" sz="1800" dirty="0">
                <a:solidFill>
                  <a:schemeClr val="tx1"/>
                </a:solidFill>
                <a:cs typeface="Arial"/>
              </a:rPr>
              <a:t>TDF/FTC) </a:t>
            </a:r>
            <a:r>
              <a:rPr lang="en-US" sz="1800" dirty="0">
                <a:solidFill>
                  <a:schemeClr val="tx1"/>
                </a:solidFill>
                <a:latin typeface="Arial"/>
                <a:cs typeface="Arial"/>
              </a:rPr>
              <a:t>to efavirenz/emtricitabine/tenofovir (EFV/</a:t>
            </a:r>
            <a:r>
              <a:rPr lang="en-US" sz="1800" dirty="0">
                <a:solidFill>
                  <a:schemeClr val="tx1"/>
                </a:solidFill>
                <a:cs typeface="Arial"/>
              </a:rPr>
              <a:t>TDF/FTC</a:t>
            </a:r>
            <a:r>
              <a:rPr lang="en-US" sz="1800" dirty="0">
                <a:solidFill>
                  <a:schemeClr val="tx1"/>
                </a:solidFill>
                <a:latin typeface="Arial"/>
                <a:cs typeface="Arial"/>
              </a:rPr>
              <a:t>) and demonstrates the robust antiviral efficacy of the only integrase inhibitor-based single tablet regimen for initial HIV treatment, irrespective of viral load.”</a:t>
            </a:r>
            <a:endParaRPr lang="en-US" sz="1800" dirty="0">
              <a:solidFill>
                <a:schemeClr val="tx1"/>
              </a:solidFill>
            </a:endParaRPr>
          </a:p>
        </p:txBody>
      </p:sp>
    </p:spTree>
    <p:extLst>
      <p:ext uri="{BB962C8B-B14F-4D97-AF65-F5344CB8AC3E}">
        <p14:creationId xmlns:p14="http://schemas.microsoft.com/office/powerpoint/2010/main" val="164349832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b="0" dirty="0"/>
              <a:t>EFV + ABC-3TC versus EFV + TDF-FTC</a:t>
            </a:r>
            <a:br>
              <a:rPr lang="en-US" sz="2100" b="0" dirty="0"/>
            </a:br>
            <a:r>
              <a:rPr lang="en-US" sz="2700" dirty="0"/>
              <a:t>ASSERT Trial</a:t>
            </a:r>
          </a:p>
        </p:txBody>
      </p:sp>
    </p:spTree>
    <p:extLst>
      <p:ext uri="{BB962C8B-B14F-4D97-AF65-F5344CB8AC3E}">
        <p14:creationId xmlns:p14="http://schemas.microsoft.com/office/powerpoint/2010/main" val="849134313"/>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0425" y="2146855"/>
            <a:ext cx="8223499" cy="853250"/>
          </a:xfrm>
        </p:spPr>
        <p:txBody>
          <a:bodyPr>
            <a:normAutofit fontScale="90000"/>
          </a:bodyPr>
          <a:lstStyle/>
          <a:p>
            <a:pPr>
              <a:lnSpc>
                <a:spcPts val="3000"/>
              </a:lnSpc>
            </a:pPr>
            <a:r>
              <a:rPr lang="en-US" sz="2000" b="0" dirty="0"/>
              <a:t>Efavirenz-Tenofovir DF-Emtricitabine</a:t>
            </a:r>
            <a:br>
              <a:rPr lang="en-US" sz="2000" b="0" dirty="0"/>
            </a:br>
            <a:r>
              <a:rPr lang="en-US" sz="2700" dirty="0"/>
              <a:t>Switch Studies</a:t>
            </a:r>
          </a:p>
        </p:txBody>
      </p:sp>
    </p:spTree>
    <p:extLst>
      <p:ext uri="{BB962C8B-B14F-4D97-AF65-F5344CB8AC3E}">
        <p14:creationId xmlns:p14="http://schemas.microsoft.com/office/powerpoint/2010/main" val="3183529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Switch from Efavirenz + ZDV-3TC to Efavirenz + TDF-FTC</a:t>
            </a:r>
            <a:br>
              <a:rPr lang="en-US" sz="1800" b="0" dirty="0"/>
            </a:br>
            <a:r>
              <a:rPr lang="en-US" sz="2700" dirty="0"/>
              <a:t>SWEET Trial </a:t>
            </a:r>
          </a:p>
        </p:txBody>
      </p:sp>
    </p:spTree>
    <p:extLst>
      <p:ext uri="{BB962C8B-B14F-4D97-AF65-F5344CB8AC3E}">
        <p14:creationId xmlns:p14="http://schemas.microsoft.com/office/powerpoint/2010/main" val="723072167"/>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1"/>
          <p:cNvSpPr>
            <a:spLocks noChangeShapeType="1"/>
          </p:cNvSpPr>
          <p:nvPr/>
        </p:nvSpPr>
        <p:spPr bwMode="auto">
          <a:xfrm rot="20430663">
            <a:off x="5456381" y="2876346"/>
            <a:ext cx="430717" cy="62935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Study Design</a:t>
            </a:r>
            <a:endParaRPr lang="en-US" sz="2000" dirty="0"/>
          </a:p>
        </p:txBody>
      </p:sp>
      <p:sp>
        <p:nvSpPr>
          <p:cNvPr id="4" name="Text Placeholder 3"/>
          <p:cNvSpPr>
            <a:spLocks noGrp="1"/>
          </p:cNvSpPr>
          <p:nvPr>
            <p:ph type="body" sz="quarter" idx="16"/>
          </p:nvPr>
        </p:nvSpPr>
        <p:spPr/>
        <p:txBody>
          <a:bodyPr/>
          <a:lstStyle/>
          <a:p>
            <a:r>
              <a:rPr lang="en-US" dirty="0"/>
              <a:t>Source: Fisher M, et al. </a:t>
            </a:r>
            <a:r>
              <a:rPr lang="it-IT" dirty="0"/>
              <a:t>J Acquir Immune Defic Syndr. 2009;51:562-8.</a:t>
            </a:r>
            <a:endParaRPr lang="en-US" dirty="0">
              <a:latin typeface="Arial" pitchFamily="22" charset="0"/>
            </a:endParaRPr>
          </a:p>
        </p:txBody>
      </p:sp>
      <p:sp>
        <p:nvSpPr>
          <p:cNvPr id="3" name="Content Placeholder 2"/>
          <p:cNvSpPr>
            <a:spLocks noGrp="1"/>
          </p:cNvSpPr>
          <p:nvPr>
            <p:ph sz="half" idx="2"/>
          </p:nvPr>
        </p:nvSpPr>
        <p:spPr>
          <a:xfrm>
            <a:off x="323849" y="1036863"/>
            <a:ext cx="5039888" cy="3747407"/>
          </a:xfrm>
        </p:spPr>
        <p:txBody>
          <a:bodyPr>
            <a:noAutofit/>
          </a:bodyPr>
          <a:lstStyle/>
          <a:p>
            <a:pPr>
              <a:lnSpc>
                <a:spcPts val="1900"/>
              </a:lnSpc>
            </a:pPr>
            <a:r>
              <a:rPr lang="en-US" sz="1500" b="1" dirty="0"/>
              <a:t>Background</a:t>
            </a:r>
            <a:r>
              <a:rPr lang="en-US" sz="1500" dirty="0"/>
              <a:t>: Randomized, </a:t>
            </a:r>
            <a:r>
              <a:rPr lang="en-US" sz="1500" dirty="0">
                <a:solidFill>
                  <a:schemeClr val="tx1"/>
                </a:solidFill>
              </a:rPr>
              <a:t>controlled, open-label, phase 3 trial evaluating a simplification strategy for patients suppressed </a:t>
            </a:r>
            <a:r>
              <a:rPr lang="en-US" sz="1500" dirty="0"/>
              <a:t>on efavirenz-based ART by switching from twice-daily zidovudine-lamivudine to once-daily tenofovir DF-emtricitabine in adults with HIV</a:t>
            </a:r>
          </a:p>
          <a:p>
            <a:pPr>
              <a:lnSpc>
                <a:spcPts val="1900"/>
              </a:lnSpc>
              <a:spcBef>
                <a:spcPts val="600"/>
              </a:spcBef>
            </a:pPr>
            <a:r>
              <a:rPr lang="en-US" sz="1500" b="1" dirty="0"/>
              <a:t>Inclusion Criteria (n = 234)</a:t>
            </a:r>
          </a:p>
          <a:p>
            <a:pPr lvl="1">
              <a:lnSpc>
                <a:spcPts val="1900"/>
              </a:lnSpc>
            </a:pPr>
            <a:r>
              <a:rPr lang="en-US" sz="1500" dirty="0"/>
              <a:t>Age ≥18 years</a:t>
            </a:r>
          </a:p>
          <a:p>
            <a:pPr lvl="1">
              <a:lnSpc>
                <a:spcPts val="1900"/>
              </a:lnSpc>
            </a:pPr>
            <a:r>
              <a:rPr lang="en-US" sz="1500" dirty="0"/>
              <a:t>On EFV + ZDV-3TC for &gt;6 months</a:t>
            </a:r>
          </a:p>
          <a:p>
            <a:pPr lvl="1">
              <a:lnSpc>
                <a:spcPts val="1900"/>
              </a:lnSpc>
            </a:pPr>
            <a:r>
              <a:rPr lang="en-US" sz="1500" dirty="0"/>
              <a:t>No resistance to study drugs  </a:t>
            </a:r>
          </a:p>
          <a:p>
            <a:pPr lvl="1">
              <a:lnSpc>
                <a:spcPts val="1900"/>
              </a:lnSpc>
            </a:pPr>
            <a:r>
              <a:rPr lang="en-US" sz="1500" dirty="0"/>
              <a:t>HIV RNA &lt;400 copies/mL for ≥3 months and HIV RNA &lt;50 copies/mL on 2 occasions</a:t>
            </a:r>
          </a:p>
          <a:p>
            <a:pPr>
              <a:lnSpc>
                <a:spcPts val="1900"/>
              </a:lnSpc>
              <a:spcBef>
                <a:spcPts val="600"/>
              </a:spcBef>
            </a:pPr>
            <a:r>
              <a:rPr lang="en-US" sz="1500" b="1" dirty="0"/>
              <a:t>Treatment Arms</a:t>
            </a:r>
            <a:endParaRPr lang="en-US" sz="1500" dirty="0"/>
          </a:p>
          <a:p>
            <a:pPr lvl="1">
              <a:lnSpc>
                <a:spcPts val="1900"/>
              </a:lnSpc>
            </a:pPr>
            <a:r>
              <a:rPr lang="en-US" sz="1500" dirty="0"/>
              <a:t>Efavirenz + TDF-FTC</a:t>
            </a:r>
          </a:p>
          <a:p>
            <a:pPr lvl="1">
              <a:lnSpc>
                <a:spcPts val="1900"/>
              </a:lnSpc>
            </a:pPr>
            <a:r>
              <a:rPr lang="en-US" sz="1500" dirty="0"/>
              <a:t>Efavirenz + ZDV-3TC</a:t>
            </a:r>
          </a:p>
        </p:txBody>
      </p:sp>
      <p:sp>
        <p:nvSpPr>
          <p:cNvPr id="24" name="Rectangle 7"/>
          <p:cNvSpPr>
            <a:spLocks noChangeArrowheads="1"/>
          </p:cNvSpPr>
          <p:nvPr/>
        </p:nvSpPr>
        <p:spPr bwMode="ltGray">
          <a:xfrm>
            <a:off x="6059836" y="1842339"/>
            <a:ext cx="2671568" cy="900680"/>
          </a:xfrm>
          <a:prstGeom prst="rect">
            <a:avLst/>
          </a:prstGeom>
          <a:solidFill>
            <a:schemeClr val="accent4">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450"/>
              </a:spcBef>
            </a:pPr>
            <a:r>
              <a:rPr lang="en-US" sz="1200" i="1" dirty="0">
                <a:solidFill>
                  <a:srgbClr val="000000"/>
                </a:solidFill>
                <a:latin typeface="Arial"/>
                <a:cs typeface="Arial"/>
              </a:rPr>
              <a:t>Switch arm</a:t>
            </a:r>
          </a:p>
          <a:p>
            <a:pPr algn="ctr">
              <a:spcBef>
                <a:spcPts val="450"/>
              </a:spcBef>
            </a:pPr>
            <a:r>
              <a:rPr lang="en-US" sz="1400" b="1" dirty="0">
                <a:solidFill>
                  <a:srgbClr val="000000"/>
                </a:solidFill>
                <a:latin typeface="Arial"/>
                <a:cs typeface="Arial"/>
              </a:rPr>
              <a:t>Efavirenz + TDF-FTC QD</a:t>
            </a:r>
            <a:br>
              <a:rPr lang="en-US" sz="1400" i="1" dirty="0">
                <a:solidFill>
                  <a:srgbClr val="000000"/>
                </a:solidFill>
                <a:latin typeface="Arial"/>
                <a:cs typeface="Arial"/>
              </a:rPr>
            </a:br>
            <a:r>
              <a:rPr lang="en-US" sz="1050" dirty="0">
                <a:solidFill>
                  <a:srgbClr val="000000"/>
                </a:solidFill>
                <a:latin typeface="Arial"/>
                <a:cs typeface="Arial"/>
              </a:rPr>
              <a:t>(n = 117)</a:t>
            </a:r>
          </a:p>
        </p:txBody>
      </p:sp>
      <p:sp>
        <p:nvSpPr>
          <p:cNvPr id="33" name="Rectangle 7"/>
          <p:cNvSpPr>
            <a:spLocks noChangeArrowheads="1"/>
          </p:cNvSpPr>
          <p:nvPr/>
        </p:nvSpPr>
        <p:spPr bwMode="ltGray">
          <a:xfrm>
            <a:off x="6059836" y="3156568"/>
            <a:ext cx="2671568" cy="900680"/>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450"/>
              </a:spcBef>
            </a:pPr>
            <a:r>
              <a:rPr lang="en-US" sz="1200" i="1" dirty="0">
                <a:solidFill>
                  <a:srgbClr val="000000"/>
                </a:solidFill>
                <a:latin typeface="Arial"/>
                <a:cs typeface="Arial"/>
              </a:rPr>
              <a:t>Maintain arm </a:t>
            </a:r>
          </a:p>
          <a:p>
            <a:pPr algn="ctr">
              <a:spcBef>
                <a:spcPts val="450"/>
              </a:spcBef>
            </a:pPr>
            <a:r>
              <a:rPr lang="en-US" sz="1400" b="1" dirty="0">
                <a:solidFill>
                  <a:srgbClr val="000000"/>
                </a:solidFill>
                <a:latin typeface="Arial"/>
                <a:cs typeface="Arial"/>
              </a:rPr>
              <a:t>Efavirenz QD + ZDV-3TC BID</a:t>
            </a:r>
            <a:br>
              <a:rPr lang="en-US" sz="1350" b="1" dirty="0">
                <a:solidFill>
                  <a:srgbClr val="000000"/>
                </a:solidFill>
                <a:latin typeface="Arial"/>
                <a:cs typeface="Arial"/>
              </a:rPr>
            </a:br>
            <a:r>
              <a:rPr lang="en-US" sz="1050" dirty="0">
                <a:solidFill>
                  <a:srgbClr val="000000"/>
                </a:solidFill>
                <a:latin typeface="Arial"/>
                <a:cs typeface="Arial"/>
              </a:rPr>
              <a:t>(n = 117)</a:t>
            </a:r>
          </a:p>
        </p:txBody>
      </p:sp>
      <p:sp>
        <p:nvSpPr>
          <p:cNvPr id="6" name="Line 11">
            <a:extLst>
              <a:ext uri="{FF2B5EF4-FFF2-40B4-BE49-F238E27FC236}">
                <a16:creationId xmlns:a16="http://schemas.microsoft.com/office/drawing/2014/main" id="{99C4AC50-E292-C408-A281-4B13B2C94E01}"/>
              </a:ext>
            </a:extLst>
          </p:cNvPr>
          <p:cNvSpPr>
            <a:spLocks noChangeShapeType="1"/>
          </p:cNvSpPr>
          <p:nvPr/>
        </p:nvSpPr>
        <p:spPr bwMode="auto">
          <a:xfrm rot="1169337" flipV="1">
            <a:off x="5456381" y="2419148"/>
            <a:ext cx="430717" cy="62935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Tree>
    <p:extLst>
      <p:ext uri="{BB962C8B-B14F-4D97-AF65-F5344CB8AC3E}">
        <p14:creationId xmlns:p14="http://schemas.microsoft.com/office/powerpoint/2010/main" val="746635695"/>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(Intention-to-Treat Analysis, Missing=Failure)</a:t>
            </a:r>
          </a:p>
        </p:txBody>
      </p:sp>
      <p:sp>
        <p:nvSpPr>
          <p:cNvPr id="7" name="Content Placeholder 6"/>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462967426"/>
              </p:ext>
            </p:extLst>
          </p:nvPr>
        </p:nvGraphicFramePr>
        <p:xfrm>
          <a:off x="493776" y="1371600"/>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396343" y="4114800"/>
            <a:ext cx="1069521" cy="342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103/117</a:t>
            </a:r>
          </a:p>
        </p:txBody>
      </p:sp>
      <p:sp>
        <p:nvSpPr>
          <p:cNvPr id="8" name="TextBox 7"/>
          <p:cNvSpPr txBox="1"/>
          <p:nvPr/>
        </p:nvSpPr>
        <p:spPr>
          <a:xfrm>
            <a:off x="5719510" y="4159292"/>
            <a:ext cx="1138490" cy="253916"/>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95/117</a:t>
            </a:r>
          </a:p>
        </p:txBody>
      </p:sp>
    </p:spTree>
    <p:extLst>
      <p:ext uri="{BB962C8B-B14F-4D97-AF65-F5344CB8AC3E}">
        <p14:creationId xmlns:p14="http://schemas.microsoft.com/office/powerpoint/2010/main" val="3537964938"/>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9A73-A4F6-FFE1-BFBE-BF041535F106}"/>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4" name="Text Placeholder 3"/>
          <p:cNvSpPr>
            <a:spLocks noGrp="1"/>
          </p:cNvSpPr>
          <p:nvPr>
            <p:ph type="body" sz="quarter" idx="15"/>
          </p:nvPr>
        </p:nvSpPr>
        <p:spPr/>
        <p:txBody>
          <a:bodyPr/>
          <a:lstStyle/>
          <a:p>
            <a:r>
              <a:rPr lang="en-US" dirty="0"/>
              <a:t>Week 48: Patients with Change in Absolute Hemoglobin from Baseline  </a:t>
            </a:r>
          </a:p>
        </p:txBody>
      </p:sp>
      <p:sp>
        <p:nvSpPr>
          <p:cNvPr id="7" name="Content Placeholder 6"/>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340315660"/>
              </p:ext>
            </p:extLst>
          </p:nvPr>
        </p:nvGraphicFramePr>
        <p:xfrm>
          <a:off x="493776" y="1428750"/>
          <a:ext cx="82296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4706810"/>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D2737-4BAA-960C-1694-0B093C4D3BE6}"/>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24: Change in Limb Fat from Baseline </a:t>
            </a:r>
          </a:p>
        </p:txBody>
      </p:sp>
      <p:sp>
        <p:nvSpPr>
          <p:cNvPr id="8" name="Content Placeholder 7"/>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836321636"/>
              </p:ext>
            </p:extLst>
          </p:nvPr>
        </p:nvGraphicFramePr>
        <p:xfrm>
          <a:off x="493776" y="1428750"/>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4257377"/>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A13EF-06A9-92E6-71B2-6ED5E5BA9C5C}"/>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24: Change in Plasma Lipids from Baseline </a:t>
            </a:r>
          </a:p>
        </p:txBody>
      </p:sp>
      <p:sp>
        <p:nvSpPr>
          <p:cNvPr id="8" name="Content Placeholder 7"/>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592534083"/>
              </p:ext>
            </p:extLst>
          </p:nvPr>
        </p:nvGraphicFramePr>
        <p:xfrm>
          <a:off x="493776" y="1428750"/>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555973"/>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4A4A1E-A8A4-6172-A05B-B2B4AEF88B74}"/>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24: Change in Plasma Lipids, by Baseline Cholesterol </a:t>
            </a:r>
          </a:p>
        </p:txBody>
      </p:sp>
      <p:sp>
        <p:nvSpPr>
          <p:cNvPr id="8" name="Content Placeholder 7"/>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208047107"/>
              </p:ext>
            </p:extLst>
          </p:nvPr>
        </p:nvGraphicFramePr>
        <p:xfrm>
          <a:off x="493776" y="1389562"/>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1227464"/>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6CBF89-A846-B4ED-E1C4-2904B7E9BD4E}"/>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Plasma Lipids from Baseline </a:t>
            </a:r>
          </a:p>
        </p:txBody>
      </p:sp>
      <p:sp>
        <p:nvSpPr>
          <p:cNvPr id="8" name="Content Placeholder 7"/>
          <p:cNvSpPr>
            <a:spLocks noGrp="1"/>
          </p:cNvSpPr>
          <p:nvPr>
            <p:ph type="body" sz="quarter" idx="16"/>
          </p:nvPr>
        </p:nvSpPr>
        <p:spPr/>
        <p:txBody>
          <a:bodyPr/>
          <a:lstStyle/>
          <a:p>
            <a:r>
              <a:rPr lang="en-US" dirty="0"/>
              <a:t>Source: Fisher M, et al. </a:t>
            </a:r>
            <a:r>
              <a:rPr lang="it-IT" dirty="0" err="1"/>
              <a:t>J</a:t>
            </a:r>
            <a:r>
              <a:rPr lang="it-IT" dirty="0"/>
              <a:t> </a:t>
            </a:r>
            <a:r>
              <a:rPr lang="it-IT" dirty="0" err="1"/>
              <a:t>Acquir</a:t>
            </a:r>
            <a:r>
              <a:rPr lang="it-IT" dirty="0"/>
              <a:t> Immune </a:t>
            </a:r>
            <a:r>
              <a:rPr lang="it-IT" dirty="0" err="1"/>
              <a:t>Defic</a:t>
            </a:r>
            <a:r>
              <a:rPr lang="it-IT" dirty="0"/>
              <a:t> </a:t>
            </a:r>
            <a:r>
              <a:rPr lang="it-IT" dirty="0" err="1"/>
              <a:t>Syndr</a:t>
            </a:r>
            <a:r>
              <a:rPr lang="it-IT" dirty="0"/>
              <a:t>. 2009;51(5):562-8.</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048141341"/>
              </p:ext>
            </p:extLst>
          </p:nvPr>
        </p:nvGraphicFramePr>
        <p:xfrm>
          <a:off x="493776" y="1411701"/>
          <a:ext cx="822960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3588369"/>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Switch to Efavirenz + 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SWEET: Results</a:t>
            </a:r>
            <a:endParaRPr lang="en-US" sz="2000" dirty="0"/>
          </a:p>
        </p:txBody>
      </p:sp>
      <p:sp>
        <p:nvSpPr>
          <p:cNvPr id="4" name="Text Placeholder 3"/>
          <p:cNvSpPr>
            <a:spLocks noGrp="1"/>
          </p:cNvSpPr>
          <p:nvPr>
            <p:ph type="body" sz="quarter" idx="16"/>
          </p:nvPr>
        </p:nvSpPr>
        <p:spPr/>
        <p:txBody>
          <a:bodyPr/>
          <a:lstStyle/>
          <a:p>
            <a:r>
              <a:rPr lang="en-US" dirty="0"/>
              <a:t>Source: Fisher M, et al. </a:t>
            </a:r>
            <a:r>
              <a:rPr lang="it-IT" dirty="0"/>
              <a:t>J Acquir Immune Defic Syndr. 2009;51(5):562-8.</a:t>
            </a:r>
            <a:endParaRPr lang="en-US" dirty="0">
              <a:latin typeface="Arial" pitchFamily="22" charset="0"/>
            </a:endParaRPr>
          </a:p>
        </p:txBody>
      </p:sp>
      <p:sp>
        <p:nvSpPr>
          <p:cNvPr id="3" name="Content Placeholder 2"/>
          <p:cNvSpPr>
            <a:spLocks noGrp="1"/>
          </p:cNvSpPr>
          <p:nvPr>
            <p:ph sz="half" idx="2"/>
          </p:nvPr>
        </p:nvSpPr>
        <p:spPr>
          <a:xfrm>
            <a:off x="-18168" y="1786408"/>
            <a:ext cx="9180576" cy="2063697"/>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a:t>
            </a:r>
            <a:r>
              <a:rPr lang="en-US" sz="1800" dirty="0">
                <a:cs typeface="Arial"/>
              </a:rPr>
              <a:t>Switching from zidovudine/lamivudine to tenofovir disoproxil fumarate/emtricitabine in persons on efavirenz therapy maintains virological control, establishes a once-daily regimen, results in improvements in hemoglobin and key lipid parameters, and preserves and restores limb fat relative to continuation of zidovudine/lamivudine.</a:t>
            </a:r>
            <a:r>
              <a:rPr lang="en-US" sz="1800" dirty="0">
                <a:latin typeface="Arial"/>
                <a:cs typeface="Arial"/>
              </a:rPr>
              <a:t>”</a:t>
            </a:r>
          </a:p>
        </p:txBody>
      </p:sp>
    </p:spTree>
    <p:extLst>
      <p:ext uri="{BB962C8B-B14F-4D97-AF65-F5344CB8AC3E}">
        <p14:creationId xmlns:p14="http://schemas.microsoft.com/office/powerpoint/2010/main" val="251276883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1"/>
          <p:cNvSpPr>
            <a:spLocks noChangeShapeType="1"/>
          </p:cNvSpPr>
          <p:nvPr/>
        </p:nvSpPr>
        <p:spPr bwMode="auto">
          <a:xfrm rot="20430663">
            <a:off x="5389745" y="2846789"/>
            <a:ext cx="421908" cy="64706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Efavirenz + ABC-3TC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ASSERT: Study Design</a:t>
            </a:r>
            <a:endParaRPr lang="en-US" sz="2000" dirty="0"/>
          </a:p>
        </p:txBody>
      </p:sp>
      <p:sp>
        <p:nvSpPr>
          <p:cNvPr id="4" name="Text Placeholder 3"/>
          <p:cNvSpPr>
            <a:spLocks noGrp="1"/>
          </p:cNvSpPr>
          <p:nvPr>
            <p:ph type="body" sz="quarter" idx="16"/>
          </p:nvPr>
        </p:nvSpPr>
        <p:spPr/>
        <p:txBody>
          <a:bodyPr/>
          <a:lstStyle/>
          <a:p>
            <a:r>
              <a:rPr lang="en-US" dirty="0"/>
              <a:t>Source: Post FA, et al. J </a:t>
            </a:r>
            <a:r>
              <a:rPr lang="en-US" dirty="0" err="1"/>
              <a:t>Acquir</a:t>
            </a:r>
            <a:r>
              <a:rPr lang="en-US" dirty="0"/>
              <a:t> Immune </a:t>
            </a:r>
            <a:r>
              <a:rPr lang="en-US" dirty="0" err="1"/>
              <a:t>Defic</a:t>
            </a:r>
            <a:r>
              <a:rPr lang="en-US" dirty="0"/>
              <a:t> </a:t>
            </a:r>
            <a:r>
              <a:rPr lang="en-US" dirty="0" err="1"/>
              <a:t>Syndr</a:t>
            </a:r>
            <a:r>
              <a:rPr lang="en-US" dirty="0"/>
              <a:t>. 2010;55:49-57.</a:t>
            </a:r>
            <a:endParaRPr lang="en-US" dirty="0">
              <a:latin typeface="Arial" pitchFamily="22" charset="0"/>
            </a:endParaRPr>
          </a:p>
        </p:txBody>
      </p:sp>
      <p:sp>
        <p:nvSpPr>
          <p:cNvPr id="24" name="Rectangle 7"/>
          <p:cNvSpPr>
            <a:spLocks noChangeArrowheads="1"/>
          </p:cNvSpPr>
          <p:nvPr/>
        </p:nvSpPr>
        <p:spPr bwMode="ltGray">
          <a:xfrm>
            <a:off x="5979140" y="1876921"/>
            <a:ext cx="2611408" cy="81838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400" b="1" dirty="0">
                <a:solidFill>
                  <a:srgbClr val="000000"/>
                </a:solidFill>
                <a:latin typeface="Arial"/>
                <a:cs typeface="Arial"/>
              </a:rPr>
              <a:t>Efavirenz + ABC-3TC</a:t>
            </a:r>
            <a:br>
              <a:rPr lang="en-US" sz="1400" b="1" dirty="0">
                <a:solidFill>
                  <a:srgbClr val="000000"/>
                </a:solidFill>
                <a:latin typeface="Arial"/>
                <a:cs typeface="Arial"/>
              </a:rPr>
            </a:br>
            <a:r>
              <a:rPr lang="en-US" sz="1350" b="1" dirty="0">
                <a:solidFill>
                  <a:srgbClr val="000000"/>
                </a:solidFill>
                <a:latin typeface="Arial"/>
                <a:cs typeface="Arial"/>
              </a:rPr>
              <a:t> </a:t>
            </a:r>
            <a:r>
              <a:rPr lang="en-US" sz="1050" dirty="0">
                <a:solidFill>
                  <a:srgbClr val="000000"/>
                </a:solidFill>
                <a:latin typeface="Arial"/>
                <a:cs typeface="Arial"/>
              </a:rPr>
              <a:t>(n = 192)</a:t>
            </a:r>
          </a:p>
        </p:txBody>
      </p:sp>
      <p:sp>
        <p:nvSpPr>
          <p:cNvPr id="33" name="Rectangle 7"/>
          <p:cNvSpPr>
            <a:spLocks noChangeArrowheads="1"/>
          </p:cNvSpPr>
          <p:nvPr/>
        </p:nvSpPr>
        <p:spPr bwMode="ltGray">
          <a:xfrm>
            <a:off x="5979140" y="3167073"/>
            <a:ext cx="2611408"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400" b="1" dirty="0">
                <a:solidFill>
                  <a:srgbClr val="000000"/>
                </a:solidFill>
                <a:latin typeface="Arial"/>
                <a:cs typeface="Arial"/>
              </a:rPr>
              <a:t>Efavirenz + TDF-FTC</a:t>
            </a:r>
          </a:p>
          <a:p>
            <a:pPr algn="ctr"/>
            <a:r>
              <a:rPr lang="en-US" sz="1050" dirty="0">
                <a:solidFill>
                  <a:srgbClr val="000000"/>
                </a:solidFill>
                <a:latin typeface="Arial"/>
                <a:cs typeface="Arial"/>
              </a:rPr>
              <a:t>(n = 193)</a:t>
            </a:r>
          </a:p>
        </p:txBody>
      </p:sp>
      <p:sp>
        <p:nvSpPr>
          <p:cNvPr id="3" name="Content Placeholder 2"/>
          <p:cNvSpPr>
            <a:spLocks noGrp="1"/>
          </p:cNvSpPr>
          <p:nvPr>
            <p:ph sz="half" idx="2"/>
          </p:nvPr>
        </p:nvSpPr>
        <p:spPr>
          <a:xfrm>
            <a:off x="323849" y="983152"/>
            <a:ext cx="4958013" cy="3808854"/>
          </a:xfrm>
        </p:spPr>
        <p:txBody>
          <a:bodyPr>
            <a:noAutofit/>
          </a:bodyPr>
          <a:lstStyle/>
          <a:p>
            <a:pPr>
              <a:lnSpc>
                <a:spcPts val="2000"/>
              </a:lnSpc>
            </a:pPr>
            <a:r>
              <a:rPr lang="en-US" sz="1500" b="1" dirty="0"/>
              <a:t>Background</a:t>
            </a:r>
            <a:r>
              <a:rPr lang="en-US" sz="1500" dirty="0"/>
              <a:t>: Randomized, open label, phase 3 study comparing tenofovir DF-emtricitabine plus efavirenz with zidovudine-lamivudine plus efavirenz in antiretroviral-naïve adults with HIV</a:t>
            </a:r>
          </a:p>
          <a:p>
            <a:pPr>
              <a:spcBef>
                <a:spcPts val="800"/>
              </a:spcBef>
            </a:pPr>
            <a:r>
              <a:rPr lang="en-US" sz="1500" b="1" dirty="0"/>
              <a:t>Inclusion Criteria (n = 385)</a:t>
            </a:r>
          </a:p>
          <a:p>
            <a:pPr lvl="1">
              <a:lnSpc>
                <a:spcPts val="2000"/>
              </a:lnSpc>
            </a:pPr>
            <a:r>
              <a:rPr lang="en-US" sz="1500" dirty="0"/>
              <a:t>Antiretroviral-naïve adults</a:t>
            </a:r>
          </a:p>
          <a:p>
            <a:pPr lvl="1">
              <a:lnSpc>
                <a:spcPts val="2000"/>
              </a:lnSpc>
            </a:pPr>
            <a:r>
              <a:rPr lang="en-US" sz="1500" dirty="0"/>
              <a:t>Age ≥18 years</a:t>
            </a:r>
          </a:p>
          <a:p>
            <a:pPr lvl="1">
              <a:lnSpc>
                <a:spcPts val="2000"/>
              </a:lnSpc>
            </a:pPr>
            <a:r>
              <a:rPr lang="en-US" sz="1500" dirty="0"/>
              <a:t>HIV RNA ≥1,000 copies/mL</a:t>
            </a:r>
          </a:p>
          <a:p>
            <a:pPr lvl="1">
              <a:lnSpc>
                <a:spcPts val="2000"/>
              </a:lnSpc>
            </a:pPr>
            <a:r>
              <a:rPr lang="en-US" sz="1500" dirty="0"/>
              <a:t>HLA-B*5701 negative</a:t>
            </a:r>
          </a:p>
          <a:p>
            <a:pPr lvl="1">
              <a:lnSpc>
                <a:spcPts val="2000"/>
              </a:lnSpc>
            </a:pPr>
            <a:r>
              <a:rPr lang="en-US" sz="1500" dirty="0"/>
              <a:t>CrCl ≥50 mL/min </a:t>
            </a:r>
          </a:p>
          <a:p>
            <a:pPr lvl="1">
              <a:lnSpc>
                <a:spcPts val="2000"/>
              </a:lnSpc>
            </a:pPr>
            <a:r>
              <a:rPr lang="en-US" sz="1500" dirty="0"/>
              <a:t>No AIDS-defining condition or HBV infection</a:t>
            </a:r>
          </a:p>
          <a:p>
            <a:pPr>
              <a:spcBef>
                <a:spcPts val="800"/>
              </a:spcBef>
            </a:pPr>
            <a:r>
              <a:rPr lang="en-US" sz="1500" b="1" dirty="0"/>
              <a:t>Treatment Arms</a:t>
            </a:r>
          </a:p>
          <a:p>
            <a:pPr lvl="1">
              <a:lnSpc>
                <a:spcPts val="2000"/>
              </a:lnSpc>
            </a:pPr>
            <a:r>
              <a:rPr lang="en-US" sz="1500" dirty="0"/>
              <a:t>Efavirenz + abacavir-lamivudine </a:t>
            </a:r>
          </a:p>
          <a:p>
            <a:pPr lvl="1">
              <a:lnSpc>
                <a:spcPts val="2000"/>
              </a:lnSpc>
            </a:pPr>
            <a:r>
              <a:rPr lang="en-US" sz="1500" dirty="0"/>
              <a:t>Efavirenz + tenofovir DF-emtricitabine </a:t>
            </a:r>
          </a:p>
        </p:txBody>
      </p:sp>
      <p:sp>
        <p:nvSpPr>
          <p:cNvPr id="6" name="Line 11">
            <a:extLst>
              <a:ext uri="{FF2B5EF4-FFF2-40B4-BE49-F238E27FC236}">
                <a16:creationId xmlns:a16="http://schemas.microsoft.com/office/drawing/2014/main" id="{E9D8B876-B823-7253-69A3-5FDBB6309FD0}"/>
              </a:ext>
            </a:extLst>
          </p:cNvPr>
          <p:cNvSpPr>
            <a:spLocks noChangeShapeType="1"/>
          </p:cNvSpPr>
          <p:nvPr/>
        </p:nvSpPr>
        <p:spPr bwMode="auto">
          <a:xfrm rot="1169337" flipV="1">
            <a:off x="5389745" y="2377557"/>
            <a:ext cx="421908" cy="64706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Tree>
    <p:extLst>
      <p:ext uri="{BB962C8B-B14F-4D97-AF65-F5344CB8AC3E}">
        <p14:creationId xmlns:p14="http://schemas.microsoft.com/office/powerpoint/2010/main" val="3673348087"/>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Simplification to Efavirenz-TDF-FTC</a:t>
            </a:r>
            <a:br>
              <a:rPr lang="en-US" sz="1800" b="0" dirty="0"/>
            </a:br>
            <a:r>
              <a:rPr lang="en-US" sz="2700" dirty="0"/>
              <a:t>STUDY 073</a:t>
            </a:r>
          </a:p>
        </p:txBody>
      </p:sp>
    </p:spTree>
    <p:extLst>
      <p:ext uri="{BB962C8B-B14F-4D97-AF65-F5344CB8AC3E}">
        <p14:creationId xmlns:p14="http://schemas.microsoft.com/office/powerpoint/2010/main" val="325022535"/>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528660" y="2118151"/>
            <a:ext cx="589057" cy="93561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Aspect="1" noChangeShapeType="1"/>
          </p:cNvSpPr>
          <p:nvPr/>
        </p:nvSpPr>
        <p:spPr bwMode="auto">
          <a:xfrm rot="20430663">
            <a:off x="5522758" y="2792112"/>
            <a:ext cx="561278" cy="89149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Simplification to Efavirenz-TDF-FTC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073: Study Design</a:t>
            </a:r>
            <a:endParaRPr lang="en-US" sz="2000" dirty="0"/>
          </a:p>
        </p:txBody>
      </p:sp>
      <p:sp>
        <p:nvSpPr>
          <p:cNvPr id="4" name="Text Placeholder 3"/>
          <p:cNvSpPr>
            <a:spLocks noGrp="1"/>
          </p:cNvSpPr>
          <p:nvPr>
            <p:ph type="body" sz="quarter" idx="16"/>
          </p:nvPr>
        </p:nvSpPr>
        <p:spPr/>
        <p:txBody>
          <a:bodyPr/>
          <a:lstStyle/>
          <a:p>
            <a:r>
              <a:rPr lang="en-US" dirty="0"/>
              <a:t>Source: Dejesus E, et al. </a:t>
            </a:r>
            <a:r>
              <a:rPr lang="it-IT" dirty="0">
                <a:latin typeface="Arial" pitchFamily="22" charset="0"/>
              </a:rPr>
              <a:t>J Acquir Immune Defic Syndr. 2009;51:163-74.</a:t>
            </a:r>
            <a:endParaRPr lang="en-US" dirty="0">
              <a:latin typeface="Arial" pitchFamily="22" charset="0"/>
            </a:endParaRPr>
          </a:p>
        </p:txBody>
      </p:sp>
      <p:sp>
        <p:nvSpPr>
          <p:cNvPr id="3" name="Content Placeholder 2"/>
          <p:cNvSpPr>
            <a:spLocks noGrp="1"/>
          </p:cNvSpPr>
          <p:nvPr>
            <p:ph sz="half" idx="2"/>
          </p:nvPr>
        </p:nvSpPr>
        <p:spPr>
          <a:xfrm>
            <a:off x="323849" y="1009327"/>
            <a:ext cx="5072743" cy="3742287"/>
          </a:xfrm>
        </p:spPr>
        <p:txBody>
          <a:bodyPr>
            <a:noAutofit/>
          </a:bodyPr>
          <a:lstStyle/>
          <a:p>
            <a:pPr>
              <a:lnSpc>
                <a:spcPts val="2000"/>
              </a:lnSpc>
            </a:pPr>
            <a:r>
              <a:rPr lang="en-US" sz="1400" b="1" dirty="0"/>
              <a:t>Background</a:t>
            </a:r>
            <a:r>
              <a:rPr lang="en-US" sz="1400" dirty="0"/>
              <a:t>: Randomized, controlled, open-label, phase 3 trial evaluating a simplification strategy for patients suppressed on baseline ART by switching to a single-tablet regimen of efavirenz-tenofovir DF-emtricitabine once daily </a:t>
            </a:r>
          </a:p>
          <a:p>
            <a:pPr>
              <a:spcBef>
                <a:spcPts val="600"/>
              </a:spcBef>
            </a:pPr>
            <a:r>
              <a:rPr lang="en-US" sz="1400" b="1" dirty="0"/>
              <a:t>Inclusion Criteria (n = 300)</a:t>
            </a:r>
          </a:p>
          <a:p>
            <a:pPr lvl="1">
              <a:lnSpc>
                <a:spcPts val="2000"/>
              </a:lnSpc>
            </a:pPr>
            <a:r>
              <a:rPr lang="en-US" sz="1400" dirty="0"/>
              <a:t>Age ≥18 years</a:t>
            </a:r>
          </a:p>
          <a:p>
            <a:pPr lvl="1">
              <a:lnSpc>
                <a:spcPts val="2000"/>
              </a:lnSpc>
            </a:pPr>
            <a:r>
              <a:rPr lang="en-US" sz="1400" dirty="0"/>
              <a:t>HIV RNA ≤200 copies/mL for ≥3 months</a:t>
            </a:r>
          </a:p>
          <a:p>
            <a:pPr lvl="1">
              <a:lnSpc>
                <a:spcPts val="2000"/>
              </a:lnSpc>
            </a:pPr>
            <a:r>
              <a:rPr lang="en-US" sz="1400" dirty="0"/>
              <a:t>No new AIDS-defining conditions in past 30 days</a:t>
            </a:r>
          </a:p>
          <a:p>
            <a:pPr lvl="1">
              <a:lnSpc>
                <a:spcPts val="2000"/>
              </a:lnSpc>
            </a:pPr>
            <a:r>
              <a:rPr lang="en-US" sz="1400" dirty="0"/>
              <a:t>On 1st ART regimen or viral suppression on</a:t>
            </a:r>
            <a:br>
              <a:rPr lang="en-US" sz="1400" dirty="0"/>
            </a:br>
            <a:r>
              <a:rPr lang="en-US" sz="1400" dirty="0"/>
              <a:t>  previous protease inhibitor-based therapy at</a:t>
            </a:r>
            <a:br>
              <a:rPr lang="en-US" sz="1400" dirty="0"/>
            </a:br>
            <a:r>
              <a:rPr lang="en-US" sz="1400" dirty="0"/>
              <a:t>  time of prior therapy switch  </a:t>
            </a:r>
          </a:p>
          <a:p>
            <a:pPr>
              <a:spcBef>
                <a:spcPts val="600"/>
              </a:spcBef>
            </a:pPr>
            <a:r>
              <a:rPr lang="en-US" sz="1400" b="1" dirty="0"/>
              <a:t>Treatment Arms</a:t>
            </a:r>
          </a:p>
          <a:p>
            <a:pPr lvl="1">
              <a:lnSpc>
                <a:spcPts val="2000"/>
              </a:lnSpc>
            </a:pPr>
            <a:r>
              <a:rPr lang="en-US" sz="1400" dirty="0"/>
              <a:t>Switch arm: Efavirenz-tenofovir DF-emtricitabine</a:t>
            </a:r>
          </a:p>
          <a:p>
            <a:pPr lvl="1">
              <a:lnSpc>
                <a:spcPts val="2000"/>
              </a:lnSpc>
            </a:pPr>
            <a:r>
              <a:rPr lang="en-US" sz="1400" dirty="0"/>
              <a:t>Stay arm: maintain baseline ART</a:t>
            </a:r>
          </a:p>
        </p:txBody>
      </p:sp>
      <p:sp>
        <p:nvSpPr>
          <p:cNvPr id="24" name="Rectangle 7"/>
          <p:cNvSpPr>
            <a:spLocks noChangeArrowheads="1"/>
          </p:cNvSpPr>
          <p:nvPr/>
        </p:nvSpPr>
        <p:spPr bwMode="ltGray">
          <a:xfrm>
            <a:off x="6323821" y="1775440"/>
            <a:ext cx="2208784" cy="818384"/>
          </a:xfrm>
          <a:prstGeom prst="rect">
            <a:avLst/>
          </a:prstGeom>
          <a:solidFill>
            <a:schemeClr val="accent4">
              <a:lumMod val="20000"/>
              <a:lumOff val="80000"/>
            </a:schemeClr>
          </a:solidFill>
          <a:ln w="9525" cap="flat" cmpd="sng" algn="ctr">
            <a:solidFill>
              <a:schemeClr val="tx1"/>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200" i="1" dirty="0">
                <a:solidFill>
                  <a:srgbClr val="000000"/>
                </a:solidFill>
                <a:latin typeface="Arial"/>
                <a:cs typeface="Arial"/>
              </a:rPr>
              <a:t>Switch arm</a:t>
            </a:r>
            <a:br>
              <a:rPr lang="en-US" sz="1200" i="1" dirty="0">
                <a:solidFill>
                  <a:srgbClr val="000000"/>
                </a:solidFill>
                <a:latin typeface="Arial"/>
                <a:cs typeface="Arial"/>
              </a:rPr>
            </a:br>
            <a:r>
              <a:rPr lang="en-US" sz="1400" b="1" dirty="0">
                <a:solidFill>
                  <a:srgbClr val="000000"/>
                </a:solidFill>
                <a:latin typeface="Arial"/>
                <a:cs typeface="Arial"/>
              </a:rPr>
              <a:t>Efavirenz-TDF-FTC QD</a:t>
            </a:r>
            <a:r>
              <a:rPr lang="en-US" sz="1400" i="1" dirty="0">
                <a:solidFill>
                  <a:srgbClr val="000000"/>
                </a:solidFill>
                <a:latin typeface="Arial"/>
                <a:cs typeface="Arial"/>
              </a:rPr>
              <a:t> </a:t>
            </a:r>
            <a:br>
              <a:rPr lang="en-US" sz="1350" i="1" dirty="0">
                <a:solidFill>
                  <a:srgbClr val="000000"/>
                </a:solidFill>
                <a:latin typeface="Arial"/>
                <a:cs typeface="Arial"/>
              </a:rPr>
            </a:br>
            <a:r>
              <a:rPr lang="en-US" sz="1050" dirty="0">
                <a:solidFill>
                  <a:srgbClr val="000000"/>
                </a:solidFill>
                <a:latin typeface="Arial"/>
                <a:cs typeface="Arial"/>
              </a:rPr>
              <a:t>(n = 203)</a:t>
            </a:r>
          </a:p>
        </p:txBody>
      </p:sp>
      <p:sp>
        <p:nvSpPr>
          <p:cNvPr id="33" name="Rectangle 7"/>
          <p:cNvSpPr>
            <a:spLocks noChangeArrowheads="1"/>
          </p:cNvSpPr>
          <p:nvPr/>
        </p:nvSpPr>
        <p:spPr bwMode="ltGray">
          <a:xfrm>
            <a:off x="6323821" y="3258382"/>
            <a:ext cx="2208784" cy="818384"/>
          </a:xfrm>
          <a:prstGeom prst="rec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200" i="1" dirty="0">
                <a:solidFill>
                  <a:srgbClr val="000000"/>
                </a:solidFill>
                <a:latin typeface="Arial"/>
                <a:cs typeface="Arial"/>
              </a:rPr>
              <a:t>Maintain arm</a:t>
            </a:r>
            <a:br>
              <a:rPr lang="en-US" sz="1350" i="1" dirty="0">
                <a:solidFill>
                  <a:srgbClr val="000000"/>
                </a:solidFill>
                <a:latin typeface="Arial"/>
                <a:cs typeface="Arial"/>
              </a:rPr>
            </a:br>
            <a:r>
              <a:rPr lang="en-US" sz="1400" b="1" dirty="0">
                <a:solidFill>
                  <a:srgbClr val="000000"/>
                </a:solidFill>
                <a:latin typeface="Arial"/>
                <a:cs typeface="Arial"/>
              </a:rPr>
              <a:t>Stay on Baseline ART</a:t>
            </a:r>
            <a:br>
              <a:rPr lang="en-US" sz="1400" b="1" dirty="0">
                <a:solidFill>
                  <a:srgbClr val="000000"/>
                </a:solidFill>
                <a:latin typeface="Arial"/>
                <a:cs typeface="Arial"/>
              </a:rPr>
            </a:br>
            <a:r>
              <a:rPr lang="en-US" sz="1050" dirty="0">
                <a:solidFill>
                  <a:srgbClr val="000000"/>
                </a:solidFill>
                <a:latin typeface="Arial"/>
                <a:cs typeface="Arial"/>
              </a:rPr>
              <a:t>(n = 97)</a:t>
            </a:r>
          </a:p>
        </p:txBody>
      </p:sp>
      <p:sp>
        <p:nvSpPr>
          <p:cNvPr id="11" name="Oval 10"/>
          <p:cNvSpPr>
            <a:spLocks noChangeAspect="1"/>
          </p:cNvSpPr>
          <p:nvPr/>
        </p:nvSpPr>
        <p:spPr>
          <a:xfrm>
            <a:off x="5708888" y="3085399"/>
            <a:ext cx="228600" cy="2286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900" b="1" dirty="0">
                <a:latin typeface="Arial"/>
                <a:cs typeface="Arial"/>
              </a:rPr>
              <a:t>1x</a:t>
            </a:r>
          </a:p>
        </p:txBody>
      </p:sp>
      <p:sp>
        <p:nvSpPr>
          <p:cNvPr id="13" name="Oval 12"/>
          <p:cNvSpPr>
            <a:spLocks noChangeAspect="1"/>
          </p:cNvSpPr>
          <p:nvPr/>
        </p:nvSpPr>
        <p:spPr>
          <a:xfrm>
            <a:off x="5708888" y="2471659"/>
            <a:ext cx="228600" cy="2286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900" b="1" dirty="0">
                <a:latin typeface="Arial"/>
                <a:cs typeface="Arial"/>
              </a:rPr>
              <a:t>2x</a:t>
            </a:r>
          </a:p>
        </p:txBody>
      </p:sp>
    </p:spTree>
    <p:extLst>
      <p:ext uri="{BB962C8B-B14F-4D97-AF65-F5344CB8AC3E}">
        <p14:creationId xmlns:p14="http://schemas.microsoft.com/office/powerpoint/2010/main" val="3628858578"/>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Simplification to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073: Results</a:t>
            </a:r>
            <a:endParaRPr lang="en-US" sz="2000" dirty="0"/>
          </a:p>
        </p:txBody>
      </p:sp>
      <p:sp>
        <p:nvSpPr>
          <p:cNvPr id="4" name="Text Placeholder 3"/>
          <p:cNvSpPr>
            <a:spLocks noGrp="1"/>
          </p:cNvSpPr>
          <p:nvPr>
            <p:ph type="body" sz="quarter" idx="15"/>
          </p:nvPr>
        </p:nvSpPr>
        <p:spPr/>
        <p:txBody>
          <a:bodyPr/>
          <a:lstStyle/>
          <a:p>
            <a:r>
              <a:rPr lang="en-US" dirty="0"/>
              <a:t>Week 48 Virologic Response by RNA Threshold </a:t>
            </a:r>
          </a:p>
        </p:txBody>
      </p:sp>
      <p:sp>
        <p:nvSpPr>
          <p:cNvPr id="7" name="Content Placeholder 6"/>
          <p:cNvSpPr>
            <a:spLocks noGrp="1"/>
          </p:cNvSpPr>
          <p:nvPr>
            <p:ph type="body" sz="quarter" idx="16"/>
          </p:nvPr>
        </p:nvSpPr>
        <p:spPr/>
        <p:txBody>
          <a:bodyPr/>
          <a:lstStyle/>
          <a:p>
            <a:r>
              <a:rPr lang="en-US" dirty="0"/>
              <a:t>Source: Dejesus E, et al. </a:t>
            </a:r>
            <a:r>
              <a:rPr lang="it-IT" dirty="0" err="1">
                <a:latin typeface="Arial" pitchFamily="22" charset="0"/>
              </a:rPr>
              <a:t>J</a:t>
            </a:r>
            <a:r>
              <a:rPr lang="it-IT" dirty="0">
                <a:latin typeface="Arial" pitchFamily="22" charset="0"/>
              </a:rPr>
              <a:t> </a:t>
            </a:r>
            <a:r>
              <a:rPr lang="it-IT" dirty="0" err="1">
                <a:latin typeface="Arial" pitchFamily="22" charset="0"/>
              </a:rPr>
              <a:t>Acquir</a:t>
            </a:r>
            <a:r>
              <a:rPr lang="it-IT" dirty="0">
                <a:latin typeface="Arial" pitchFamily="22" charset="0"/>
              </a:rPr>
              <a:t> Immune </a:t>
            </a:r>
            <a:r>
              <a:rPr lang="it-IT" dirty="0" err="1">
                <a:latin typeface="Arial" pitchFamily="22" charset="0"/>
              </a:rPr>
              <a:t>Defic</a:t>
            </a:r>
            <a:r>
              <a:rPr lang="it-IT" dirty="0">
                <a:latin typeface="Arial" pitchFamily="22" charset="0"/>
              </a:rPr>
              <a:t> </a:t>
            </a:r>
            <a:r>
              <a:rPr lang="it-IT" dirty="0" err="1">
                <a:latin typeface="Arial" pitchFamily="22" charset="0"/>
              </a:rPr>
              <a:t>Syndr</a:t>
            </a:r>
            <a:r>
              <a:rPr lang="it-IT" dirty="0">
                <a:latin typeface="Arial" pitchFamily="22" charset="0"/>
              </a:rPr>
              <a:t>. 2009;51:163-74.</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378159652"/>
              </p:ext>
            </p:extLst>
          </p:nvPr>
        </p:nvGraphicFramePr>
        <p:xfrm>
          <a:off x="493776" y="1464944"/>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435345" y="3857898"/>
            <a:ext cx="1036864" cy="2057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176/203</a:t>
            </a:r>
          </a:p>
        </p:txBody>
      </p:sp>
      <p:sp>
        <p:nvSpPr>
          <p:cNvPr id="9" name="Rectangle 8"/>
          <p:cNvSpPr/>
          <p:nvPr/>
        </p:nvSpPr>
        <p:spPr>
          <a:xfrm>
            <a:off x="3520807" y="3857898"/>
            <a:ext cx="685472" cy="2057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82/97</a:t>
            </a:r>
          </a:p>
        </p:txBody>
      </p:sp>
      <p:sp>
        <p:nvSpPr>
          <p:cNvPr id="12" name="Rectangle 11"/>
          <p:cNvSpPr/>
          <p:nvPr/>
        </p:nvSpPr>
        <p:spPr>
          <a:xfrm>
            <a:off x="5880673" y="3857898"/>
            <a:ext cx="963386" cy="2057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181/203</a:t>
            </a:r>
          </a:p>
        </p:txBody>
      </p:sp>
      <p:sp>
        <p:nvSpPr>
          <p:cNvPr id="13" name="Rectangle 12"/>
          <p:cNvSpPr/>
          <p:nvPr/>
        </p:nvSpPr>
        <p:spPr>
          <a:xfrm>
            <a:off x="6730161" y="3857898"/>
            <a:ext cx="1028700" cy="2057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85/97</a:t>
            </a:r>
          </a:p>
        </p:txBody>
      </p:sp>
    </p:spTree>
    <p:extLst>
      <p:ext uri="{BB962C8B-B14F-4D97-AF65-F5344CB8AC3E}">
        <p14:creationId xmlns:p14="http://schemas.microsoft.com/office/powerpoint/2010/main" val="1607555434"/>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Simplification to Efavirenz-TDF-FTC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073: Subgroup Analysis Result </a:t>
            </a:r>
            <a:endParaRPr lang="en-US" sz="2000" dirty="0"/>
          </a:p>
        </p:txBody>
      </p:sp>
      <p:sp>
        <p:nvSpPr>
          <p:cNvPr id="4" name="Text Placeholder 3"/>
          <p:cNvSpPr>
            <a:spLocks noGrp="1"/>
          </p:cNvSpPr>
          <p:nvPr>
            <p:ph type="body" sz="quarter" idx="15"/>
          </p:nvPr>
        </p:nvSpPr>
        <p:spPr/>
        <p:txBody>
          <a:bodyPr/>
          <a:lstStyle/>
          <a:p>
            <a:r>
              <a:rPr lang="en-US" dirty="0"/>
              <a:t>Week 48 Virologic Response, by Baseline Regimen (Intent-to-Treat, Noncompletion = Failure)</a:t>
            </a:r>
          </a:p>
        </p:txBody>
      </p:sp>
      <p:sp>
        <p:nvSpPr>
          <p:cNvPr id="7" name="Content Placeholder 6"/>
          <p:cNvSpPr>
            <a:spLocks noGrp="1"/>
          </p:cNvSpPr>
          <p:nvPr>
            <p:ph type="body" sz="quarter" idx="16"/>
          </p:nvPr>
        </p:nvSpPr>
        <p:spPr/>
        <p:txBody>
          <a:bodyPr/>
          <a:lstStyle/>
          <a:p>
            <a:r>
              <a:rPr lang="en-US" dirty="0"/>
              <a:t>Source: Dejesus E, et al. </a:t>
            </a:r>
            <a:r>
              <a:rPr lang="it-IT" dirty="0" err="1">
                <a:latin typeface="Arial" pitchFamily="22" charset="0"/>
              </a:rPr>
              <a:t>J</a:t>
            </a:r>
            <a:r>
              <a:rPr lang="it-IT" dirty="0">
                <a:latin typeface="Arial" pitchFamily="22" charset="0"/>
              </a:rPr>
              <a:t> </a:t>
            </a:r>
            <a:r>
              <a:rPr lang="it-IT" dirty="0" err="1">
                <a:latin typeface="Arial" pitchFamily="22" charset="0"/>
              </a:rPr>
              <a:t>Acquir</a:t>
            </a:r>
            <a:r>
              <a:rPr lang="it-IT" dirty="0">
                <a:latin typeface="Arial" pitchFamily="22" charset="0"/>
              </a:rPr>
              <a:t> Immune </a:t>
            </a:r>
            <a:r>
              <a:rPr lang="it-IT" dirty="0" err="1">
                <a:latin typeface="Arial" pitchFamily="22" charset="0"/>
              </a:rPr>
              <a:t>Defic</a:t>
            </a:r>
            <a:r>
              <a:rPr lang="it-IT" dirty="0">
                <a:latin typeface="Arial" pitchFamily="22" charset="0"/>
              </a:rPr>
              <a:t> </a:t>
            </a:r>
            <a:r>
              <a:rPr lang="it-IT" dirty="0" err="1">
                <a:latin typeface="Arial" pitchFamily="22" charset="0"/>
              </a:rPr>
              <a:t>Syndr</a:t>
            </a:r>
            <a:r>
              <a:rPr lang="it-IT" dirty="0">
                <a:latin typeface="Arial" pitchFamily="22" charset="0"/>
              </a:rPr>
              <a:t>. 2009;51:163-74</a:t>
            </a:r>
            <a:endParaRPr lang="en-US" dirty="0">
              <a:solidFill>
                <a:srgbClr val="1F497D"/>
              </a:solidFill>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143774600"/>
              </p:ext>
            </p:extLst>
          </p:nvPr>
        </p:nvGraphicFramePr>
        <p:xfrm>
          <a:off x="493776" y="1463044"/>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2881532" y="4078224"/>
            <a:ext cx="651510" cy="2468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rPr>
              <a:t>82/97</a:t>
            </a:r>
          </a:p>
        </p:txBody>
      </p:sp>
      <p:sp>
        <p:nvSpPr>
          <p:cNvPr id="14" name="Rectangle 13"/>
          <p:cNvSpPr/>
          <p:nvPr/>
        </p:nvSpPr>
        <p:spPr>
          <a:xfrm>
            <a:off x="4428001" y="4078224"/>
            <a:ext cx="651510" cy="2468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rPr>
              <a:t>87/95</a:t>
            </a:r>
          </a:p>
        </p:txBody>
      </p:sp>
      <p:sp>
        <p:nvSpPr>
          <p:cNvPr id="15" name="TextBox 14"/>
          <p:cNvSpPr txBox="1"/>
          <p:nvPr/>
        </p:nvSpPr>
        <p:spPr>
          <a:xfrm>
            <a:off x="5147957" y="4078224"/>
            <a:ext cx="651510" cy="246888"/>
          </a:xfrm>
          <a:prstGeom prst="rect">
            <a:avLst/>
          </a:prstGeom>
          <a:noFill/>
        </p:spPr>
        <p:txBody>
          <a:bodyPr wrap="square" rtlCol="0" anchor="ctr">
            <a:spAutoFit/>
          </a:bodyPr>
          <a:lstStyle/>
          <a:p>
            <a:pPr algn="ctr"/>
            <a:r>
              <a:rPr lang="en-US" sz="1000" dirty="0">
                <a:solidFill>
                  <a:srgbClr val="FFFFFF"/>
                </a:solidFill>
                <a:latin typeface="Arial"/>
              </a:rPr>
              <a:t>37/45</a:t>
            </a:r>
          </a:p>
        </p:txBody>
      </p:sp>
      <p:sp>
        <p:nvSpPr>
          <p:cNvPr id="16" name="Rectangle 15"/>
          <p:cNvSpPr/>
          <p:nvPr/>
        </p:nvSpPr>
        <p:spPr>
          <a:xfrm>
            <a:off x="7405824" y="4078224"/>
            <a:ext cx="651510" cy="2468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rPr>
              <a:t>45/52</a:t>
            </a:r>
          </a:p>
        </p:txBody>
      </p:sp>
      <p:sp>
        <p:nvSpPr>
          <p:cNvPr id="17" name="TextBox 16"/>
          <p:cNvSpPr txBox="1"/>
          <p:nvPr/>
        </p:nvSpPr>
        <p:spPr>
          <a:xfrm>
            <a:off x="6690799" y="4078224"/>
            <a:ext cx="651510" cy="2468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FFFFFF"/>
                </a:solidFill>
                <a:latin typeface="Arial"/>
              </a:rPr>
              <a:t>90/108</a:t>
            </a:r>
          </a:p>
        </p:txBody>
      </p:sp>
      <p:sp>
        <p:nvSpPr>
          <p:cNvPr id="18" name="TextBox 17"/>
          <p:cNvSpPr txBox="1"/>
          <p:nvPr/>
        </p:nvSpPr>
        <p:spPr>
          <a:xfrm>
            <a:off x="2133183" y="4078224"/>
            <a:ext cx="651510" cy="2468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latin typeface="Arial"/>
              </a:rPr>
              <a:t>177/203</a:t>
            </a:r>
          </a:p>
        </p:txBody>
      </p:sp>
    </p:spTree>
    <p:extLst>
      <p:ext uri="{BB962C8B-B14F-4D97-AF65-F5344CB8AC3E}">
        <p14:creationId xmlns:p14="http://schemas.microsoft.com/office/powerpoint/2010/main" val="1073971406"/>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Simplification to Efavirenz-TDF-FTC </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073: Conclusions</a:t>
            </a:r>
            <a:endParaRPr lang="en-US" sz="2000" dirty="0"/>
          </a:p>
        </p:txBody>
      </p:sp>
      <p:sp>
        <p:nvSpPr>
          <p:cNvPr id="4" name="Text Placeholder 3"/>
          <p:cNvSpPr>
            <a:spLocks noGrp="1"/>
          </p:cNvSpPr>
          <p:nvPr>
            <p:ph type="body" sz="quarter" idx="16"/>
          </p:nvPr>
        </p:nvSpPr>
        <p:spPr/>
        <p:txBody>
          <a:bodyPr/>
          <a:lstStyle/>
          <a:p>
            <a:r>
              <a:rPr lang="en-US" dirty="0"/>
              <a:t>Source: Dejesus E, et al. </a:t>
            </a:r>
            <a:r>
              <a:rPr lang="it-IT" dirty="0">
                <a:latin typeface="Arial" pitchFamily="22" charset="0"/>
              </a:rPr>
              <a:t>J Acquir Immune Defic Syndr. 2009;51:163-74.</a:t>
            </a:r>
          </a:p>
        </p:txBody>
      </p:sp>
      <p:sp>
        <p:nvSpPr>
          <p:cNvPr id="3" name="Content Placeholder 2"/>
          <p:cNvSpPr>
            <a:spLocks noGrp="1"/>
          </p:cNvSpPr>
          <p:nvPr>
            <p:ph sz="half" idx="2"/>
          </p:nvPr>
        </p:nvSpPr>
        <p:spPr>
          <a:xfrm>
            <a:off x="-18288" y="1977027"/>
            <a:ext cx="9180576" cy="1574460"/>
          </a:xfrm>
        </p:spPr>
        <p:txBody>
          <a:bodyPr>
            <a:normAutofit/>
          </a:bodyPr>
          <a:lstStyle/>
          <a:p>
            <a:pPr>
              <a:lnSpc>
                <a:spcPts val="2800"/>
              </a:lnSpc>
            </a:pPr>
            <a:r>
              <a:rPr lang="en-US" sz="2000" dirty="0">
                <a:solidFill>
                  <a:srgbClr val="C00000"/>
                </a:solidFill>
              </a:rPr>
              <a:t>Interpretation</a:t>
            </a:r>
            <a:r>
              <a:rPr lang="en-US" sz="2000" dirty="0">
                <a:solidFill>
                  <a:srgbClr val="800000"/>
                </a:solidFill>
              </a:rPr>
              <a:t>:</a:t>
            </a:r>
            <a:r>
              <a:rPr lang="en-US" sz="2000" dirty="0"/>
              <a:t> “Simplification to EFV/FTC/TDF maintained high and comparable rates of virologic suppression versus stay on baseline regimen (SBR) through 48 weeks.”</a:t>
            </a:r>
          </a:p>
        </p:txBody>
      </p:sp>
    </p:spTree>
    <p:extLst>
      <p:ext uri="{BB962C8B-B14F-4D97-AF65-F5344CB8AC3E}">
        <p14:creationId xmlns:p14="http://schemas.microsoft.com/office/powerpoint/2010/main" val="5391820"/>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77331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Efavirenz + ABC-3TC versus Efavirenz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ASSERT: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(Intent-to-Treat Analysis)</a:t>
            </a:r>
          </a:p>
        </p:txBody>
      </p:sp>
      <p:sp>
        <p:nvSpPr>
          <p:cNvPr id="6" name="Content Placeholder 5"/>
          <p:cNvSpPr>
            <a:spLocks noGrp="1"/>
          </p:cNvSpPr>
          <p:nvPr>
            <p:ph type="body" sz="quarter" idx="16"/>
          </p:nvPr>
        </p:nvSpPr>
        <p:spPr/>
        <p:txBody>
          <a:bodyPr/>
          <a:lstStyle/>
          <a:p>
            <a:r>
              <a:rPr lang="en-US" dirty="0"/>
              <a:t>Source: Post FA, et al. J </a:t>
            </a:r>
            <a:r>
              <a:rPr lang="en-US" dirty="0" err="1"/>
              <a:t>Acquir</a:t>
            </a:r>
            <a:r>
              <a:rPr lang="en-US" dirty="0"/>
              <a:t> Immune </a:t>
            </a:r>
            <a:r>
              <a:rPr lang="en-US" dirty="0" err="1"/>
              <a:t>Defic</a:t>
            </a:r>
            <a:r>
              <a:rPr lang="en-US" dirty="0"/>
              <a:t> </a:t>
            </a:r>
            <a:r>
              <a:rPr lang="en-US" dirty="0" err="1"/>
              <a:t>Syndr</a:t>
            </a:r>
            <a:r>
              <a:rPr lang="en-US" dirty="0"/>
              <a:t>. 2010;55:49-57.</a:t>
            </a:r>
            <a:endParaRPr lang="en-US" dirty="0">
              <a:latin typeface="Arial" pitchFamily="22" charset="0"/>
            </a:endParaRPr>
          </a:p>
        </p:txBody>
      </p:sp>
      <p:graphicFrame>
        <p:nvGraphicFramePr>
          <p:cNvPr id="7" name="Chart 6"/>
          <p:cNvGraphicFramePr>
            <a:graphicFrameLocks/>
          </p:cNvGraphicFramePr>
          <p:nvPr>
            <p:extLst>
              <p:ext uri="{D42A27DB-BD31-4B8C-83A1-F6EECF244321}">
                <p14:modId xmlns:p14="http://schemas.microsoft.com/office/powerpoint/2010/main" val="942583"/>
              </p:ext>
            </p:extLst>
          </p:nvPr>
        </p:nvGraphicFramePr>
        <p:xfrm>
          <a:off x="460323" y="1371600"/>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920662" y="3672280"/>
            <a:ext cx="702129"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114/192</a:t>
            </a:r>
          </a:p>
        </p:txBody>
      </p:sp>
      <p:sp>
        <p:nvSpPr>
          <p:cNvPr id="10" name="Rectangle 9"/>
          <p:cNvSpPr/>
          <p:nvPr/>
        </p:nvSpPr>
        <p:spPr>
          <a:xfrm>
            <a:off x="2715951" y="3672280"/>
            <a:ext cx="702129"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137/193</a:t>
            </a:r>
          </a:p>
        </p:txBody>
      </p:sp>
      <p:sp>
        <p:nvSpPr>
          <p:cNvPr id="11" name="Rectangle 10"/>
          <p:cNvSpPr/>
          <p:nvPr/>
        </p:nvSpPr>
        <p:spPr>
          <a:xfrm>
            <a:off x="4292754" y="3672280"/>
            <a:ext cx="62865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61/95</a:t>
            </a:r>
          </a:p>
        </p:txBody>
      </p:sp>
      <p:sp>
        <p:nvSpPr>
          <p:cNvPr id="12" name="Rectangle 11"/>
          <p:cNvSpPr/>
          <p:nvPr/>
        </p:nvSpPr>
        <p:spPr>
          <a:xfrm>
            <a:off x="5090400" y="3672280"/>
            <a:ext cx="62865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62/83</a:t>
            </a:r>
          </a:p>
        </p:txBody>
      </p:sp>
      <p:sp>
        <p:nvSpPr>
          <p:cNvPr id="13" name="Rectangle 12"/>
          <p:cNvSpPr/>
          <p:nvPr/>
        </p:nvSpPr>
        <p:spPr>
          <a:xfrm>
            <a:off x="6624218" y="3672280"/>
            <a:ext cx="628650"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53/97</a:t>
            </a:r>
          </a:p>
        </p:txBody>
      </p:sp>
      <p:sp>
        <p:nvSpPr>
          <p:cNvPr id="14" name="Rectangle 13"/>
          <p:cNvSpPr/>
          <p:nvPr/>
        </p:nvSpPr>
        <p:spPr>
          <a:xfrm>
            <a:off x="7398682" y="3672280"/>
            <a:ext cx="690451" cy="2857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75/110</a:t>
            </a:r>
          </a:p>
        </p:txBody>
      </p:sp>
      <p:cxnSp>
        <p:nvCxnSpPr>
          <p:cNvPr id="18" name="Straight Connector 17"/>
          <p:cNvCxnSpPr>
            <a:cxnSpLocks/>
          </p:cNvCxnSpPr>
          <p:nvPr/>
        </p:nvCxnSpPr>
        <p:spPr>
          <a:xfrm>
            <a:off x="4231343" y="4294413"/>
            <a:ext cx="385690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5668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2000" dirty="0">
                <a:ea typeface="ＭＳ Ｐゴシック" pitchFamily="31" charset="-128"/>
                <a:cs typeface="ＭＳ Ｐゴシック" pitchFamily="31" charset="-128"/>
              </a:rPr>
              <a:t>Efavirenz + ABC-3TC versus Efavirenz + TDF-FTC</a:t>
            </a:r>
            <a:br>
              <a:rPr lang="en-US" sz="2000"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ASSERT: Renal Biomarkers </a:t>
            </a:r>
            <a:endParaRPr lang="en-US" sz="20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Markers of Renal Tubular Function  from Baseline</a:t>
            </a:r>
          </a:p>
        </p:txBody>
      </p:sp>
      <p:sp>
        <p:nvSpPr>
          <p:cNvPr id="8" name="Content Placeholder 7"/>
          <p:cNvSpPr>
            <a:spLocks noGrp="1"/>
          </p:cNvSpPr>
          <p:nvPr>
            <p:ph type="body" sz="quarter" idx="16"/>
          </p:nvPr>
        </p:nvSpPr>
        <p:spPr/>
        <p:txBody>
          <a:bodyPr/>
          <a:lstStyle/>
          <a:p>
            <a:r>
              <a:rPr lang="en-US" dirty="0"/>
              <a:t>Source: Post FA, et al. J </a:t>
            </a:r>
            <a:r>
              <a:rPr lang="en-US" dirty="0" err="1"/>
              <a:t>Acquir</a:t>
            </a:r>
            <a:r>
              <a:rPr lang="en-US" dirty="0"/>
              <a:t> Immune </a:t>
            </a:r>
            <a:r>
              <a:rPr lang="en-US" dirty="0" err="1"/>
              <a:t>Defic</a:t>
            </a:r>
            <a:r>
              <a:rPr lang="en-US" dirty="0"/>
              <a:t> </a:t>
            </a:r>
            <a:r>
              <a:rPr lang="en-US" dirty="0" err="1"/>
              <a:t>Syndr</a:t>
            </a:r>
            <a:r>
              <a:rPr lang="en-US" dirty="0"/>
              <a:t>. 2010;55:49-57.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318327781"/>
              </p:ext>
            </p:extLst>
          </p:nvPr>
        </p:nvGraphicFramePr>
        <p:xfrm>
          <a:off x="493776" y="1428751"/>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6190937"/>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55655</TotalTime>
  <Words>4350</Words>
  <Application>Microsoft Macintosh PowerPoint</Application>
  <PresentationFormat>On-screen Show (16:9)</PresentationFormat>
  <Paragraphs>649</Paragraphs>
  <Slides>75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Corbel</vt:lpstr>
      <vt:lpstr>Geneva</vt:lpstr>
      <vt:lpstr>Lucida Grande</vt:lpstr>
      <vt:lpstr>Times New Roman</vt:lpstr>
      <vt:lpstr>NCRC</vt:lpstr>
      <vt:lpstr>Efavirenz-Tenofovir DF-Emtricitabine (Atripla)</vt:lpstr>
      <vt:lpstr>Efavirenz-Tenofovir DF-Emtricitabine</vt:lpstr>
      <vt:lpstr>Efavirenz-Tenofovir DF-Emtricitabine</vt:lpstr>
      <vt:lpstr>PowerPoint Presentation</vt:lpstr>
      <vt:lpstr>Efavirenz-Tenofovir DF-Emtricitabine Trials in Treatment Treatment-Naïve Adults</vt:lpstr>
      <vt:lpstr>EFV + ABC-3TC versus EFV + TDF-FTC ASSERT Trial</vt:lpstr>
      <vt:lpstr>Efavirenz + ABC-3TC versus Efavirenz + TDF-FTC ASSERT: Study Design</vt:lpstr>
      <vt:lpstr>Efavirenz + ABC-3TC versus Efavirenz + TDF-FTC ASSERT: Results</vt:lpstr>
      <vt:lpstr>Efavirenz + ABC-3TC versus Efavirenz + TDF-FTC ASSERT: Renal Biomarkers </vt:lpstr>
      <vt:lpstr>Efavirenz + ABC-3TC vs. Efavirenz + TDF-FTC ASSERT: Conclusions</vt:lpstr>
      <vt:lpstr>Efavirenz + ABC-3TC versus Efavirenz + TDF-FTC ASSERT: Bone Effects </vt:lpstr>
      <vt:lpstr>Efavirenz + ABC-3TC versus Efavirenz + TDF-FTC ASSERT: Bone Effects</vt:lpstr>
      <vt:lpstr>EFV + TDF + FTC versus EFV + ZDV-3TC  Study 934</vt:lpstr>
      <vt:lpstr>Efavirenz + TDF + FTC + versus Efavirenz + ZDV-3TC Study 934: Study Design</vt:lpstr>
      <vt:lpstr>Efavirenz + TDF + FTC + versus Efavirenz + ZDV-3TC Study 934: Results</vt:lpstr>
      <vt:lpstr>Efavirenz + TDF + FTC + versus Efavirenz + ZDV-3TC Study 934: Results</vt:lpstr>
      <vt:lpstr>Efavirenz + TDF + FTC + versus Efavirenz + ZDV-3TC Study 934: Results</vt:lpstr>
      <vt:lpstr>Efavirenz + TDF + FTC + versus Efavirenz + ZDV-3TC Study 934: Results</vt:lpstr>
      <vt:lpstr>Efavirenz + TDF + FTC + versus Efavirenz + ZDV-3TC Study 934: Common Adverse Events</vt:lpstr>
      <vt:lpstr>TDF+ FTC + Efavirenz versus ZDV-3TC+ Efavirenz Study 934: Conclusions</vt:lpstr>
      <vt:lpstr>Raltegravir + TDF-FTC  versus Efavirenz + TDF-FTC  STARTMRK Trial</vt:lpstr>
      <vt:lpstr>Raltegravir + TDF-FTC versus Efavirenz + TDF-FTC STARTMRK: Study Design</vt:lpstr>
      <vt:lpstr>Raltegravir + TDF-FTC versus Efavirenz + TDF- FTC  STARTMRK: Results</vt:lpstr>
      <vt:lpstr>Raltegravir + TDF-FTC versus Efavirenz + TDF-FTC STARTMRK: Results</vt:lpstr>
      <vt:lpstr>Raltegravir + TDF-FTC versus Efavirenz + TDF-FTC STARTMRK: Results</vt:lpstr>
      <vt:lpstr>Raltegravir + TDF-FTC versus Efavirenz + TDF-FTC STARTMRK: Results</vt:lpstr>
      <vt:lpstr>Raltegravir + TDF-FTC versus Efavirenz + TDF-FTC STARTMRK: Results</vt:lpstr>
      <vt:lpstr>Raltegravir + TDF-FTC versus Efavirenz + TDF-FTC STARTMRK: Common Adverse Events</vt:lpstr>
      <vt:lpstr>Raltegravir + TDF-FTC vs. Efavirenz + TDF-FTC STARTMRK: Conclusions</vt:lpstr>
      <vt:lpstr>Rilpivirine + TDF-FTC versus Efavirenz + TDF-FTC ECHO Trial</vt:lpstr>
      <vt:lpstr>Rilpivirine + TDF-FTC versus Efavirenz + TDF-FTC ECHO: Study Design</vt:lpstr>
      <vt:lpstr>Rilpivirine + TDF-FTC versus Efavirenz + TDF-FTC ECHO: Results</vt:lpstr>
      <vt:lpstr>Rilpivirine + TDF-FTC versus Efavirenz + TDF-FTC ECHO: Results</vt:lpstr>
      <vt:lpstr>Rilpivirine + TDF-FTC versus Efavirenz + TDF-FTC ECHO: Resistance Results</vt:lpstr>
      <vt:lpstr>Rilpivirine + TDF-FTC versus Efavirenz + TDF-FTC ECHO: Resistance Results</vt:lpstr>
      <vt:lpstr>Rilpivirine + TDF-FTC versus Efavirenz + TDF-FTC ECHO: Conclusions</vt:lpstr>
      <vt:lpstr>Rilpivirine-TDF-FTC versus Efavirenz-TDF-FTC STaR Trial</vt:lpstr>
      <vt:lpstr>Rilpivirine-TDF-FTC versus Efavirenz-TDF-FTC STaR Study: Design</vt:lpstr>
      <vt:lpstr>Rilpivirine-TDF-FTC versus Efavirenz-TDF-FTC STaR: Results</vt:lpstr>
      <vt:lpstr>Rilpivirine-TDF-FTC versus Efavirenz-TDF-FTC STaR: Results</vt:lpstr>
      <vt:lpstr>Rilpivirine-TDF-FTC versus Efavirenz-TDF-FTC STaR: Common Adverse Events </vt:lpstr>
      <vt:lpstr>Rilpivirine-TDF-FTC versus Efavirenz-TDF-FTC STaR: Conclusions from Primary Analysis </vt:lpstr>
      <vt:lpstr>Rilpivirine-TDF-FTC versus Efavirenz-TDF-FTC STaR Trial: Week 96 Resistance Data</vt:lpstr>
      <vt:lpstr>Rilpivirine-TDF-FTC versus Efavirenz-TDF-FTC STaR Resistance Analysis: Result</vt:lpstr>
      <vt:lpstr>Rilpivirine-TDF-FTC versus Efavirenz-TDF-FTC STaR Resistance Analysis: Result</vt:lpstr>
      <vt:lpstr>Rilpivirine-TDF-FTC versus Efavirenz-TDF-FTC STaR Resistance Analysis: Conclusions</vt:lpstr>
      <vt:lpstr>Dolutegravir + ABC-3TC versus Efavirenz-TDF-FTC  SINGLE Study</vt:lpstr>
      <vt:lpstr>Dolutegravir + ABC-3TC versus Efavirenz-TDF-FTC SINGLE Study: Design</vt:lpstr>
      <vt:lpstr>Dolutegravir + ABC-3TC versus Efavirenz-TDF-FTC SINGLE Study: Results</vt:lpstr>
      <vt:lpstr>Dolutegravir + ABC-3TC versus Efavirenz-TDF-FTC SINGLE Study: Results</vt:lpstr>
      <vt:lpstr>Dolutegravir + ABC-3TC versus Efavirenz-TDF-FTC SINGLE Study: Results</vt:lpstr>
      <vt:lpstr>Dolutegravir + ABC-3TC versus Efavirenz-TDF-FTC SINGLE Study: Conclusions</vt:lpstr>
      <vt:lpstr>Dolutegravir + ABC-3TC versus Efavirenz-TDF-FTC SINGLE Study: Results</vt:lpstr>
      <vt:lpstr>Dolutegravir + ABC-3TC versus Efavirenz-TDF-FTC SINGLE Study: Results</vt:lpstr>
      <vt:lpstr>Elvitegravir-Cobicistat-TDF-FTC versus Efavirenz-TDF-FTC Study 102</vt:lpstr>
      <vt:lpstr>Elvitegravir-Cobicistat-TDF-FTC versus Efavirenz-TDF-FTC Study 102: Design</vt:lpstr>
      <vt:lpstr>Elvitegravir-Cobicistat-TDF-FTC versus Efavirenz-TDF-FTC Study 102: Results</vt:lpstr>
      <vt:lpstr>Elvitegravir-Cobicistat-TDF-FTC versus Efavirenz-TDF-FTC Study 102: Common Adverse Events</vt:lpstr>
      <vt:lpstr>Elvitegravir-Cobicistat-TDF-FTC versus Efavirenz-TDF-FTC  Study 102: Conclusions</vt:lpstr>
      <vt:lpstr>Efavirenz-Tenofovir DF-Emtricitabine Switch Studies</vt:lpstr>
      <vt:lpstr>Switch from Efavirenz + ZDV-3TC to Efavirenz + TDF-FTC SWEET Trial </vt:lpstr>
      <vt:lpstr>Switch to Efavirenz + TDF-FTC  SWEET: Study Design</vt:lpstr>
      <vt:lpstr>Switch to Efavirenz + TDF-FTC  SWEET: Results</vt:lpstr>
      <vt:lpstr>Switch to Efavirenz + TDF-FTC  SWEET: Results</vt:lpstr>
      <vt:lpstr>Switch to Efavirenz + TDF-FTC  SWEET: Results</vt:lpstr>
      <vt:lpstr>Switch to Efavirenz + TDF-FTC  SWEET: Results</vt:lpstr>
      <vt:lpstr>Switch to Efavirenz + TDF-FTC  SWEET: Results</vt:lpstr>
      <vt:lpstr>Switch to Efavirenz + TDF-FTC  SWEET: Results</vt:lpstr>
      <vt:lpstr>Switch to Efavirenz + TDF-FTC  SWEET: Results</vt:lpstr>
      <vt:lpstr>Simplification to Efavirenz-TDF-FTC STUDY 073</vt:lpstr>
      <vt:lpstr>Simplification to Efavirenz-TDF-FTC  Study 073: Study Design</vt:lpstr>
      <vt:lpstr>Simplification to Efavirenz-TDF-FTC Study 073: Results</vt:lpstr>
      <vt:lpstr>Simplification to Efavirenz-TDF-FTC Study 073: Subgroup Analysis Result </vt:lpstr>
      <vt:lpstr>Simplification to Efavirenz-TDF-FTC  Study 073: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2339</cp:revision>
  <cp:lastPrinted>2008-02-05T14:34:24Z</cp:lastPrinted>
  <dcterms:created xsi:type="dcterms:W3CDTF">2010-11-28T05:36:22Z</dcterms:created>
  <dcterms:modified xsi:type="dcterms:W3CDTF">2022-12-29T01:39:24Z</dcterms:modified>
</cp:coreProperties>
</file>