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notesSlides/notesSlide3.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notesSlides/notesSlide4.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5.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6.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7.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notesSlides/notesSlide8.xml" ContentType="application/vnd.openxmlformats-officedocument.presentationml.notesSl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notesSlides/notesSlide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theme/themeOverride12.xml" ContentType="application/vnd.openxmlformats-officedocument.themeOverride+xml"/>
  <Override PartName="/ppt/charts/chart16.xml" ContentType="application/vnd.openxmlformats-officedocument.drawingml.chart+xml"/>
  <Override PartName="/ppt/theme/themeOverride13.xml" ContentType="application/vnd.openxmlformats-officedocument.themeOverride+xml"/>
  <Override PartName="/ppt/charts/chart17.xml" ContentType="application/vnd.openxmlformats-officedocument.drawingml.chart+xml"/>
  <Override PartName="/ppt/charts/chart18.xml" ContentType="application/vnd.openxmlformats-officedocument.drawingml.chart+xml"/>
  <Override PartName="/ppt/theme/themeOverride14.xml" ContentType="application/vnd.openxmlformats-officedocument.themeOverride+xml"/>
  <Override PartName="/ppt/charts/chart19.xml" ContentType="application/vnd.openxmlformats-officedocument.drawingml.chart+xml"/>
  <Override PartName="/ppt/theme/themeOverride15.xml" ContentType="application/vnd.openxmlformats-officedocument.themeOverride+xml"/>
  <Override PartName="/ppt/charts/chart20.xml" ContentType="application/vnd.openxmlformats-officedocument.drawingml.chart+xml"/>
  <Override PartName="/ppt/theme/themeOverride16.xml" ContentType="application/vnd.openxmlformats-officedocument.themeOverride+xml"/>
  <Override PartName="/ppt/notesSlides/notesSlide10.xml" ContentType="application/vnd.openxmlformats-officedocument.presentationml.notesSlide+xml"/>
  <Override PartName="/ppt/charts/chart21.xml" ContentType="application/vnd.openxmlformats-officedocument.drawingml.chart+xml"/>
  <Override PartName="/ppt/notesSlides/notesSlide11.xml" ContentType="application/vnd.openxmlformats-officedocument.presentationml.notesSlide+xml"/>
  <Override PartName="/ppt/charts/chart22.xml" ContentType="application/vnd.openxmlformats-officedocument.drawingml.chart+xml"/>
  <Override PartName="/ppt/theme/themeOverride17.xml" ContentType="application/vnd.openxmlformats-officedocument.themeOverride+xml"/>
  <Override PartName="/ppt/charts/chart23.xml" ContentType="application/vnd.openxmlformats-officedocument.drawingml.chart+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56"/>
  </p:notesMasterIdLst>
  <p:handoutMasterIdLst>
    <p:handoutMasterId r:id="rId57"/>
  </p:handoutMasterIdLst>
  <p:sldIdLst>
    <p:sldId id="305" r:id="rId2"/>
    <p:sldId id="452" r:id="rId3"/>
    <p:sldId id="1116" r:id="rId4"/>
    <p:sldId id="1331" r:id="rId5"/>
    <p:sldId id="1341" r:id="rId6"/>
    <p:sldId id="1118" r:id="rId7"/>
    <p:sldId id="1119" r:id="rId8"/>
    <p:sldId id="1120" r:id="rId9"/>
    <p:sldId id="1121" r:id="rId10"/>
    <p:sldId id="1123" r:id="rId11"/>
    <p:sldId id="1348" r:id="rId12"/>
    <p:sldId id="1124" r:id="rId13"/>
    <p:sldId id="1126" r:id="rId14"/>
    <p:sldId id="1128" r:id="rId15"/>
    <p:sldId id="1344" r:id="rId16"/>
    <p:sldId id="1345" r:id="rId17"/>
    <p:sldId id="1346" r:id="rId18"/>
    <p:sldId id="1347" r:id="rId19"/>
    <p:sldId id="1130" r:id="rId20"/>
    <p:sldId id="1132" r:id="rId21"/>
    <p:sldId id="1349" r:id="rId22"/>
    <p:sldId id="1352" r:id="rId23"/>
    <p:sldId id="1355" r:id="rId24"/>
    <p:sldId id="1354" r:id="rId25"/>
    <p:sldId id="1134" r:id="rId26"/>
    <p:sldId id="1353" r:id="rId27"/>
    <p:sldId id="1138" r:id="rId28"/>
    <p:sldId id="1356" r:id="rId29"/>
    <p:sldId id="1140" r:id="rId30"/>
    <p:sldId id="1142" r:id="rId31"/>
    <p:sldId id="1143" r:id="rId32"/>
    <p:sldId id="1144" r:id="rId33"/>
    <p:sldId id="1145" r:id="rId34"/>
    <p:sldId id="1146" r:id="rId35"/>
    <p:sldId id="1147" r:id="rId36"/>
    <p:sldId id="1148" r:id="rId37"/>
    <p:sldId id="1149" r:id="rId38"/>
    <p:sldId id="1150" r:id="rId39"/>
    <p:sldId id="1342" r:id="rId40"/>
    <p:sldId id="1152" r:id="rId41"/>
    <p:sldId id="1153" r:id="rId42"/>
    <p:sldId id="1154" r:id="rId43"/>
    <p:sldId id="1155" r:id="rId44"/>
    <p:sldId id="1156" r:id="rId45"/>
    <p:sldId id="1157" r:id="rId46"/>
    <p:sldId id="1158" r:id="rId47"/>
    <p:sldId id="1159" r:id="rId48"/>
    <p:sldId id="1160" r:id="rId49"/>
    <p:sldId id="1161" r:id="rId50"/>
    <p:sldId id="1162" r:id="rId51"/>
    <p:sldId id="1163" r:id="rId52"/>
    <p:sldId id="1164" r:id="rId53"/>
    <p:sldId id="1165" r:id="rId54"/>
    <p:sldId id="1343" r:id="rId55"/>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0BB"/>
    <a:srgbClr val="86A2BA"/>
    <a:srgbClr val="5B6F7F"/>
    <a:srgbClr val="677D8F"/>
    <a:srgbClr val="AD80BA"/>
    <a:srgbClr val="694782"/>
    <a:srgbClr val="9CD068"/>
    <a:srgbClr val="5A7F31"/>
    <a:srgbClr val="718E25"/>
    <a:srgbClr val="6D9A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93" autoAdjust="0"/>
    <p:restoredTop sz="94981" autoAdjust="0"/>
  </p:normalViewPr>
  <p:slideViewPr>
    <p:cSldViewPr snapToGrid="0" showGuides="1">
      <p:cViewPr>
        <p:scale>
          <a:sx n="215" d="100"/>
          <a:sy n="215" d="100"/>
        </p:scale>
        <p:origin x="-16" y="-744"/>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3.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6.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7.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0.10067158866096799"/>
          <c:w val="0.87636482939632498"/>
          <c:h val="0.71727615625126395"/>
        </c:manualLayout>
      </c:layout>
      <c:barChart>
        <c:barDir val="col"/>
        <c:grouping val="clustered"/>
        <c:varyColors val="0"/>
        <c:ser>
          <c:idx val="0"/>
          <c:order val="0"/>
          <c:tx>
            <c:strRef>
              <c:f>Sheet1!$B$1</c:f>
              <c:strCache>
                <c:ptCount val="1"/>
                <c:pt idx="0">
                  <c:v> Rilpivirine + TDF-FTC</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spPr>
              <a:noFill/>
            </c:spPr>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≤100,000 </c:v>
                </c:pt>
                <c:pt idx="2">
                  <c:v>100,000-500,000</c:v>
                </c:pt>
                <c:pt idx="3">
                  <c:v>&gt;500,000</c:v>
                </c:pt>
              </c:strCache>
            </c:strRef>
          </c:cat>
          <c:val>
            <c:numRef>
              <c:f>Sheet1!$B$2:$B$5</c:f>
              <c:numCache>
                <c:formatCode>0</c:formatCode>
                <c:ptCount val="4"/>
                <c:pt idx="0">
                  <c:v>83</c:v>
                </c:pt>
                <c:pt idx="1">
                  <c:v>90</c:v>
                </c:pt>
                <c:pt idx="2">
                  <c:v>79</c:v>
                </c:pt>
                <c:pt idx="3">
                  <c:v>62</c:v>
                </c:pt>
              </c:numCache>
            </c:numRef>
          </c:val>
          <c:extLst>
            <c:ext xmlns:c16="http://schemas.microsoft.com/office/drawing/2014/chart" uri="{C3380CC4-5D6E-409C-BE32-E72D297353CC}">
              <c16:uniqueId val="{00000000-C17C-4A78-830C-F71E1CF4AD74}"/>
            </c:ext>
          </c:extLst>
        </c:ser>
        <c:ser>
          <c:idx val="1"/>
          <c:order val="1"/>
          <c:tx>
            <c:strRef>
              <c:f>Sheet1!$C$1</c:f>
              <c:strCache>
                <c:ptCount val="1"/>
                <c:pt idx="0">
                  <c:v> Efavirenz + TDF-FTC</c:v>
                </c:pt>
              </c:strCache>
            </c:strRef>
          </c:tx>
          <c:spPr>
            <a:gradFill>
              <a:gsLst>
                <a:gs pos="0">
                  <a:srgbClr val="5A7F31"/>
                </a:gs>
                <a:gs pos="98000">
                  <a:srgbClr val="9CD068"/>
                </a:gs>
              </a:gsLst>
              <a:lin ang="0" scaled="1"/>
            </a:gradFill>
            <a:ln w="12700">
              <a:noFill/>
            </a:ln>
            <a:effectLst/>
            <a:scene3d>
              <a:camera prst="orthographicFront"/>
              <a:lightRig rig="threePt" dir="t"/>
            </a:scene3d>
            <a:sp3d>
              <a:bevelT w="38100" h="38100"/>
            </a:sp3d>
          </c:spPr>
          <c:invertIfNegative val="0"/>
          <c:dLbls>
            <c:dLbl>
              <c:idx val="1"/>
              <c:layout>
                <c:manualLayout>
                  <c:x val="-6.3656672040104905E-17"/>
                  <c:y val="1.1695906432748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7C-4A78-830C-F71E1CF4AD74}"/>
                </c:ext>
              </c:extLst>
            </c:dLbl>
            <c:spPr>
              <a:noFill/>
              <a:ln>
                <a:noFill/>
              </a:ln>
              <a:effectLst/>
            </c:spPr>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≤100,000 </c:v>
                </c:pt>
                <c:pt idx="2">
                  <c:v>100,000-500,000</c:v>
                </c:pt>
                <c:pt idx="3">
                  <c:v>&gt;500,000</c:v>
                </c:pt>
              </c:strCache>
            </c:strRef>
          </c:cat>
          <c:val>
            <c:numRef>
              <c:f>Sheet1!$C$2:$C$5</c:f>
              <c:numCache>
                <c:formatCode>0</c:formatCode>
                <c:ptCount val="4"/>
                <c:pt idx="0">
                  <c:v>83</c:v>
                </c:pt>
                <c:pt idx="1">
                  <c:v>83</c:v>
                </c:pt>
                <c:pt idx="2">
                  <c:v>83</c:v>
                </c:pt>
                <c:pt idx="3" formatCode="General">
                  <c:v>81</c:v>
                </c:pt>
              </c:numCache>
            </c:numRef>
          </c:val>
          <c:extLst>
            <c:ext xmlns:c16="http://schemas.microsoft.com/office/drawing/2014/chart" uri="{C3380CC4-5D6E-409C-BE32-E72D297353CC}">
              <c16:uniqueId val="{00000002-C17C-4A78-830C-F71E1CF4AD74}"/>
            </c:ext>
          </c:extLst>
        </c:ser>
        <c:dLbls>
          <c:showLegendKey val="0"/>
          <c:showVal val="1"/>
          <c:showCatName val="0"/>
          <c:showSerName val="0"/>
          <c:showPercent val="0"/>
          <c:showBubbleSize val="0"/>
        </c:dLbls>
        <c:gapWidth val="75"/>
        <c:axId val="-2085356280"/>
        <c:axId val="-2085278648"/>
      </c:barChart>
      <c:catAx>
        <c:axId val="-2085356280"/>
        <c:scaling>
          <c:orientation val="minMax"/>
        </c:scaling>
        <c:delete val="0"/>
        <c:axPos val="b"/>
        <c:title>
          <c:tx>
            <c:rich>
              <a:bodyPr/>
              <a:lstStyle/>
              <a:p>
                <a:pPr>
                  <a:defRPr sz="1400" b="0">
                    <a:latin typeface="Arial" panose="020B0604020202020204" pitchFamily="34" charset="0"/>
                    <a:cs typeface="Arial" panose="020B0604020202020204" pitchFamily="34" charset="0"/>
                  </a:defRPr>
                </a:pPr>
                <a:r>
                  <a:rPr lang="en-US" sz="1400" b="0" dirty="0">
                    <a:latin typeface="Arial" panose="020B0604020202020204" pitchFamily="34" charset="0"/>
                    <a:cs typeface="Arial" panose="020B0604020202020204" pitchFamily="34" charset="0"/>
                  </a:rPr>
                  <a:t>Baseline HIV RNA (copies/mL)</a:t>
                </a:r>
              </a:p>
            </c:rich>
          </c:tx>
          <c:layout>
            <c:manualLayout>
              <c:xMode val="edge"/>
              <c:yMode val="edge"/>
              <c:x val="0.51901842130844755"/>
              <c:y val="0.91344346314818758"/>
            </c:manualLayout>
          </c:layout>
          <c:overlay val="0"/>
        </c:title>
        <c:numFmt formatCode="General" sourceLinked="0"/>
        <c:majorTickMark val="out"/>
        <c:minorTickMark val="none"/>
        <c:tickLblPos val="low"/>
        <c:spPr>
          <a:ln w="6350"/>
        </c:spPr>
        <c:txPr>
          <a:bodyPr/>
          <a:lstStyle/>
          <a:p>
            <a:pPr>
              <a:defRPr sz="1200" baseline="0">
                <a:latin typeface="Arial" panose="020B0604020202020204" pitchFamily="34" charset="0"/>
              </a:defRPr>
            </a:pPr>
            <a:endParaRPr lang="en-US"/>
          </a:p>
        </c:txPr>
        <c:crossAx val="-2085278648"/>
        <c:crosses val="autoZero"/>
        <c:auto val="1"/>
        <c:lblAlgn val="ctr"/>
        <c:lblOffset val="10"/>
        <c:noMultiLvlLbl val="0"/>
      </c:catAx>
      <c:valAx>
        <c:axId val="-2085278648"/>
        <c:scaling>
          <c:orientation val="minMax"/>
          <c:max val="100"/>
          <c:min val="0"/>
        </c:scaling>
        <c:delete val="0"/>
        <c:axPos val="l"/>
        <c:title>
          <c:tx>
            <c:rich>
              <a:bodyPr/>
              <a:lstStyle/>
              <a:p>
                <a:pPr>
                  <a:defRPr sz="1400" b="1">
                    <a:latin typeface="Arial"/>
                    <a:cs typeface="Arial"/>
                  </a:defRPr>
                </a:pPr>
                <a:r>
                  <a:rPr lang="en-US" sz="1400" b="1" i="0" baseline="0" dirty="0">
                    <a:effectLst/>
                  </a:rPr>
                  <a:t>HIV RNA &lt;50 copies/mL (%)</a:t>
                </a:r>
                <a:endParaRPr lang="en-US" sz="1400" b="1" dirty="0">
                  <a:effectLst/>
                </a:endParaRPr>
              </a:p>
            </c:rich>
          </c:tx>
          <c:layout>
            <c:manualLayout>
              <c:xMode val="edge"/>
              <c:yMode val="edge"/>
              <c:x val="7.6326917468649757E-3"/>
              <c:y val="0.12284114823484903"/>
            </c:manualLayout>
          </c:layout>
          <c:overlay val="0"/>
        </c:title>
        <c:numFmt formatCode="0" sourceLinked="0"/>
        <c:majorTickMark val="out"/>
        <c:minorTickMark val="none"/>
        <c:tickLblPos val="nextTo"/>
        <c:spPr>
          <a:ln w="6350" cmpd="sng">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208535628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6652887139107604"/>
          <c:y val="0"/>
          <c:w val="0.61791861086808608"/>
          <c:h val="8.8949776548201742E-2"/>
        </c:manualLayout>
      </c:layout>
      <c:overlay val="0"/>
      <c:spPr>
        <a:ln>
          <a:noFill/>
        </a:ln>
      </c:spPr>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755888256541"/>
          <c:y val="9.7388238268867194E-2"/>
          <c:w val="0.85299222721119505"/>
          <c:h val="0.71070923399543295"/>
        </c:manualLayout>
      </c:layout>
      <c:barChart>
        <c:barDir val="col"/>
        <c:grouping val="clustered"/>
        <c:varyColors val="0"/>
        <c:ser>
          <c:idx val="0"/>
          <c:order val="0"/>
          <c:tx>
            <c:strRef>
              <c:f>Sheet1!$B$1</c:f>
              <c:strCache>
                <c:ptCount val="1"/>
                <c:pt idx="0">
                  <c:v>2NRTIs + Rilpivirine</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dLbl>
              <c:idx val="1"/>
              <c:layout>
                <c:manualLayout>
                  <c:x val="0"/>
                  <c:y val="8.77192982456138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66-A245-86D2-5264D8F3583D}"/>
                </c:ext>
              </c:extLst>
            </c:dLbl>
            <c:dLbl>
              <c:idx val="4"/>
              <c:layout>
                <c:manualLayout>
                  <c:x val="0"/>
                  <c:y val="1.1261261261261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C9-E64E-A02A-51931A601AE4}"/>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CD4 &lt;50</c:v>
                </c:pt>
                <c:pt idx="2">
                  <c:v>CD4 50-200</c:v>
                </c:pt>
                <c:pt idx="3">
                  <c:v>CD4 200-350</c:v>
                </c:pt>
                <c:pt idx="4">
                  <c:v>CD4 &gt;350</c:v>
                </c:pt>
              </c:strCache>
            </c:strRef>
          </c:cat>
          <c:val>
            <c:numRef>
              <c:f>Sheet1!$B$2:$B$6</c:f>
              <c:numCache>
                <c:formatCode>0</c:formatCode>
                <c:ptCount val="5"/>
                <c:pt idx="0">
                  <c:v>84</c:v>
                </c:pt>
                <c:pt idx="1">
                  <c:v>59</c:v>
                </c:pt>
                <c:pt idx="2">
                  <c:v>80</c:v>
                </c:pt>
                <c:pt idx="3">
                  <c:v>87</c:v>
                </c:pt>
                <c:pt idx="4">
                  <c:v>90</c:v>
                </c:pt>
              </c:numCache>
            </c:numRef>
          </c:val>
          <c:extLst>
            <c:ext xmlns:c16="http://schemas.microsoft.com/office/drawing/2014/chart" uri="{C3380CC4-5D6E-409C-BE32-E72D297353CC}">
              <c16:uniqueId val="{00000001-C166-A245-86D2-5264D8F3583D}"/>
            </c:ext>
          </c:extLst>
        </c:ser>
        <c:ser>
          <c:idx val="1"/>
          <c:order val="1"/>
          <c:tx>
            <c:strRef>
              <c:f>Sheet1!$C$1</c:f>
              <c:strCache>
                <c:ptCount val="1"/>
                <c:pt idx="0">
                  <c:v>2NRTIs + Efavirenz</c:v>
                </c:pt>
              </c:strCache>
            </c:strRef>
          </c:tx>
          <c:spPr>
            <a:gradFill>
              <a:gsLst>
                <a:gs pos="0">
                  <a:srgbClr val="5A7F31"/>
                </a:gs>
                <a:gs pos="99000">
                  <a:srgbClr val="9CD068"/>
                </a:gs>
              </a:gsLst>
              <a:lin ang="0" scaled="0"/>
            </a:gradFill>
            <a:ln w="12700">
              <a:noFill/>
            </a:ln>
            <a:effectLst/>
            <a:scene3d>
              <a:camera prst="orthographicFront"/>
              <a:lightRig rig="threePt" dir="t"/>
            </a:scene3d>
            <a:sp3d>
              <a:bevelT w="38100" h="38100"/>
            </a:sp3d>
          </c:spPr>
          <c:invertIfNegative val="0"/>
          <c:dLbls>
            <c:dLbl>
              <c:idx val="1"/>
              <c:layout>
                <c:manualLayout>
                  <c:x val="-6.3656672040104104E-17"/>
                  <c:y val="1.1695906432748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66-A245-86D2-5264D8F3583D}"/>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CD4 &lt;50</c:v>
                </c:pt>
                <c:pt idx="2">
                  <c:v>CD4 50-200</c:v>
                </c:pt>
                <c:pt idx="3">
                  <c:v>CD4 200-350</c:v>
                </c:pt>
                <c:pt idx="4">
                  <c:v>CD4 &gt;350</c:v>
                </c:pt>
              </c:strCache>
            </c:strRef>
          </c:cat>
          <c:val>
            <c:numRef>
              <c:f>Sheet1!$C$2:$C$6</c:f>
              <c:numCache>
                <c:formatCode>0</c:formatCode>
                <c:ptCount val="5"/>
                <c:pt idx="0">
                  <c:v>82</c:v>
                </c:pt>
                <c:pt idx="1">
                  <c:v>81</c:v>
                </c:pt>
                <c:pt idx="2">
                  <c:v>82</c:v>
                </c:pt>
                <c:pt idx="3">
                  <c:v>82</c:v>
                </c:pt>
                <c:pt idx="4">
                  <c:v>83</c:v>
                </c:pt>
              </c:numCache>
            </c:numRef>
          </c:val>
          <c:extLst>
            <c:ext xmlns:c16="http://schemas.microsoft.com/office/drawing/2014/chart" uri="{C3380CC4-5D6E-409C-BE32-E72D297353CC}">
              <c16:uniqueId val="{00000003-C166-A245-86D2-5264D8F3583D}"/>
            </c:ext>
          </c:extLst>
        </c:ser>
        <c:dLbls>
          <c:showLegendKey val="0"/>
          <c:showVal val="1"/>
          <c:showCatName val="0"/>
          <c:showSerName val="0"/>
          <c:showPercent val="0"/>
          <c:showBubbleSize val="0"/>
        </c:dLbls>
        <c:gapWidth val="100"/>
        <c:axId val="1550477336"/>
        <c:axId val="1550790424"/>
      </c:barChart>
      <c:catAx>
        <c:axId val="155047733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1550790424"/>
        <c:crosses val="autoZero"/>
        <c:auto val="1"/>
        <c:lblAlgn val="ctr"/>
        <c:lblOffset val="1"/>
        <c:tickLblSkip val="1"/>
        <c:tickMarkSkip val="1"/>
        <c:noMultiLvlLbl val="0"/>
      </c:catAx>
      <c:valAx>
        <c:axId val="1550790424"/>
        <c:scaling>
          <c:orientation val="minMax"/>
          <c:max val="100"/>
          <c:min val="0"/>
        </c:scaling>
        <c:delete val="0"/>
        <c:axPos val="l"/>
        <c:title>
          <c:tx>
            <c:rich>
              <a:bodyPr/>
              <a:lstStyle/>
              <a:p>
                <a:pPr>
                  <a:defRPr/>
                </a:pPr>
                <a:r>
                  <a:rPr lang="en-US" dirty="0"/>
                  <a:t>HIV RNA &lt;50 copies/mL (%)</a:t>
                </a:r>
              </a:p>
            </c:rich>
          </c:tx>
          <c:layout>
            <c:manualLayout>
              <c:xMode val="edge"/>
              <c:yMode val="edge"/>
              <c:x val="1.94430774278215E-3"/>
              <c:y val="9.7758728430194605E-2"/>
            </c:manualLayout>
          </c:layout>
          <c:overlay val="0"/>
        </c:title>
        <c:numFmt formatCode="0" sourceLinked="0"/>
        <c:majorTickMark val="out"/>
        <c:minorTickMark val="none"/>
        <c:tickLblPos val="nextTo"/>
        <c:spPr>
          <a:ln w="6350">
            <a:solidFill>
              <a:srgbClr val="000000"/>
            </a:solidFill>
          </a:ln>
        </c:spPr>
        <c:crossAx val="15504773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5752090016525709"/>
          <c:y val="1.66666278854216E-2"/>
          <c:w val="0.50891428501992797"/>
          <c:h val="6.7494387023607799E-2"/>
        </c:manualLayout>
      </c:layout>
      <c:overlay val="0"/>
      <c:spPr>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755888256541"/>
          <c:y val="9.7388238268867194E-2"/>
          <c:w val="0.85299222721119505"/>
          <c:h val="0.71070923399543295"/>
        </c:manualLayout>
      </c:layout>
      <c:barChart>
        <c:barDir val="col"/>
        <c:grouping val="clustered"/>
        <c:varyColors val="0"/>
        <c:ser>
          <c:idx val="0"/>
          <c:order val="0"/>
          <c:tx>
            <c:strRef>
              <c:f>Sheet1!$B$1</c:f>
              <c:strCache>
                <c:ptCount val="1"/>
                <c:pt idx="0">
                  <c:v>2NRTIs + Rilpivirine</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dLbl>
              <c:idx val="1"/>
              <c:layout>
                <c:manualLayout>
                  <c:x val="0"/>
                  <c:y val="8.77192982456138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66-A245-86D2-5264D8F3583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≤100K</c:v>
                </c:pt>
                <c:pt idx="2">
                  <c:v>100k-500k</c:v>
                </c:pt>
                <c:pt idx="3">
                  <c:v>&gt;500k</c:v>
                </c:pt>
              </c:strCache>
            </c:strRef>
          </c:cat>
          <c:val>
            <c:numRef>
              <c:f>Sheet1!$B$2:$B$5</c:f>
              <c:numCache>
                <c:formatCode>0</c:formatCode>
                <c:ptCount val="4"/>
                <c:pt idx="0">
                  <c:v>78</c:v>
                </c:pt>
                <c:pt idx="1">
                  <c:v>84</c:v>
                </c:pt>
                <c:pt idx="2">
                  <c:v>71</c:v>
                </c:pt>
                <c:pt idx="3">
                  <c:v>65</c:v>
                </c:pt>
              </c:numCache>
            </c:numRef>
          </c:val>
          <c:extLst>
            <c:ext xmlns:c16="http://schemas.microsoft.com/office/drawing/2014/chart" uri="{C3380CC4-5D6E-409C-BE32-E72D297353CC}">
              <c16:uniqueId val="{00000001-C166-A245-86D2-5264D8F3583D}"/>
            </c:ext>
          </c:extLst>
        </c:ser>
        <c:ser>
          <c:idx val="1"/>
          <c:order val="1"/>
          <c:tx>
            <c:strRef>
              <c:f>Sheet1!$C$1</c:f>
              <c:strCache>
                <c:ptCount val="1"/>
                <c:pt idx="0">
                  <c:v>2NRTIs + Efavirenz</c:v>
                </c:pt>
              </c:strCache>
            </c:strRef>
          </c:tx>
          <c:spPr>
            <a:gradFill>
              <a:gsLst>
                <a:gs pos="0">
                  <a:srgbClr val="5A7F31"/>
                </a:gs>
                <a:gs pos="99000">
                  <a:srgbClr val="9CD068"/>
                </a:gs>
              </a:gsLst>
              <a:lin ang="0" scaled="0"/>
            </a:gradFill>
            <a:ln w="12700">
              <a:noFill/>
            </a:ln>
            <a:effectLst/>
            <a:scene3d>
              <a:camera prst="orthographicFront"/>
              <a:lightRig rig="threePt" dir="t"/>
            </a:scene3d>
            <a:sp3d>
              <a:bevelT w="38100" h="38100"/>
            </a:sp3d>
          </c:spPr>
          <c:invertIfNegative val="0"/>
          <c:dLbls>
            <c:dLbl>
              <c:idx val="1"/>
              <c:layout>
                <c:manualLayout>
                  <c:x val="-6.3656672040104104E-17"/>
                  <c:y val="1.1695906432748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66-A245-86D2-5264D8F3583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≤100K</c:v>
                </c:pt>
                <c:pt idx="2">
                  <c:v>100k-500k</c:v>
                </c:pt>
                <c:pt idx="3">
                  <c:v>&gt;500k</c:v>
                </c:pt>
              </c:strCache>
            </c:strRef>
          </c:cat>
          <c:val>
            <c:numRef>
              <c:f>Sheet1!$C$2:$C$5</c:f>
              <c:numCache>
                <c:formatCode>0</c:formatCode>
                <c:ptCount val="4"/>
                <c:pt idx="0">
                  <c:v>78</c:v>
                </c:pt>
                <c:pt idx="1">
                  <c:v>80</c:v>
                </c:pt>
                <c:pt idx="2">
                  <c:v>76</c:v>
                </c:pt>
                <c:pt idx="3">
                  <c:v>73</c:v>
                </c:pt>
              </c:numCache>
            </c:numRef>
          </c:val>
          <c:extLst>
            <c:ext xmlns:c16="http://schemas.microsoft.com/office/drawing/2014/chart" uri="{C3380CC4-5D6E-409C-BE32-E72D297353CC}">
              <c16:uniqueId val="{00000003-C166-A245-86D2-5264D8F3583D}"/>
            </c:ext>
          </c:extLst>
        </c:ser>
        <c:dLbls>
          <c:showLegendKey val="0"/>
          <c:showVal val="1"/>
          <c:showCatName val="0"/>
          <c:showSerName val="0"/>
          <c:showPercent val="0"/>
          <c:showBubbleSize val="0"/>
        </c:dLbls>
        <c:gapWidth val="100"/>
        <c:axId val="1550477336"/>
        <c:axId val="1550790424"/>
      </c:barChart>
      <c:catAx>
        <c:axId val="155047733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1550790424"/>
        <c:crosses val="autoZero"/>
        <c:auto val="1"/>
        <c:lblAlgn val="ctr"/>
        <c:lblOffset val="1"/>
        <c:tickLblSkip val="1"/>
        <c:tickMarkSkip val="1"/>
        <c:noMultiLvlLbl val="0"/>
      </c:catAx>
      <c:valAx>
        <c:axId val="1550790424"/>
        <c:scaling>
          <c:orientation val="minMax"/>
          <c:max val="100"/>
          <c:min val="0"/>
        </c:scaling>
        <c:delete val="0"/>
        <c:axPos val="l"/>
        <c:title>
          <c:tx>
            <c:rich>
              <a:bodyPr/>
              <a:lstStyle/>
              <a:p>
                <a:pPr>
                  <a:defRPr/>
                </a:pPr>
                <a:r>
                  <a:rPr lang="en-US" dirty="0"/>
                  <a:t>HIV RNA &lt;50 copies/mL (%)</a:t>
                </a:r>
              </a:p>
            </c:rich>
          </c:tx>
          <c:layout>
            <c:manualLayout>
              <c:xMode val="edge"/>
              <c:yMode val="edge"/>
              <c:x val="1.94430774278215E-3"/>
              <c:y val="9.7758728430194605E-2"/>
            </c:manualLayout>
          </c:layout>
          <c:overlay val="0"/>
        </c:title>
        <c:numFmt formatCode="0" sourceLinked="0"/>
        <c:majorTickMark val="out"/>
        <c:minorTickMark val="none"/>
        <c:tickLblPos val="nextTo"/>
        <c:spPr>
          <a:ln w="6350">
            <a:solidFill>
              <a:srgbClr val="000000"/>
            </a:solidFill>
          </a:ln>
        </c:spPr>
        <c:crossAx val="15504773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4980485078254112"/>
          <c:y val="1.66666278854216E-2"/>
          <c:w val="0.51663033440264416"/>
          <c:h val="6.7494387023607799E-2"/>
        </c:manualLayout>
      </c:layout>
      <c:overlay val="0"/>
      <c:spPr>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755888256541"/>
          <c:y val="9.7388238268867194E-2"/>
          <c:w val="0.85299222721119505"/>
          <c:h val="0.71070923399543295"/>
        </c:manualLayout>
      </c:layout>
      <c:barChart>
        <c:barDir val="col"/>
        <c:grouping val="clustered"/>
        <c:varyColors val="0"/>
        <c:ser>
          <c:idx val="0"/>
          <c:order val="0"/>
          <c:tx>
            <c:strRef>
              <c:f>Sheet1!$B$1</c:f>
              <c:strCache>
                <c:ptCount val="1"/>
                <c:pt idx="0">
                  <c:v>2NRTIs + Rilpivirine</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dLbl>
              <c:idx val="1"/>
              <c:layout>
                <c:manualLayout>
                  <c:x val="0"/>
                  <c:y val="8.77192982456138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66-A245-86D2-5264D8F3583D}"/>
                </c:ext>
              </c:extLst>
            </c:dLbl>
            <c:spPr>
              <a:noFill/>
              <a:ln>
                <a:noFill/>
              </a:ln>
              <a:effectLst/>
            </c:spPr>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CD4 &lt;50</c:v>
                </c:pt>
                <c:pt idx="2">
                  <c:v>CD4 50-200</c:v>
                </c:pt>
                <c:pt idx="3">
                  <c:v>CD4 200-350</c:v>
                </c:pt>
                <c:pt idx="4">
                  <c:v>CD4 &gt;350</c:v>
                </c:pt>
              </c:strCache>
            </c:strRef>
          </c:cat>
          <c:val>
            <c:numRef>
              <c:f>Sheet1!$B$2:$B$6</c:f>
              <c:numCache>
                <c:formatCode>0</c:formatCode>
                <c:ptCount val="5"/>
                <c:pt idx="0">
                  <c:v>78</c:v>
                </c:pt>
                <c:pt idx="1">
                  <c:v>56</c:v>
                </c:pt>
                <c:pt idx="2">
                  <c:v>71</c:v>
                </c:pt>
                <c:pt idx="3">
                  <c:v>81</c:v>
                </c:pt>
                <c:pt idx="4">
                  <c:v>85</c:v>
                </c:pt>
              </c:numCache>
            </c:numRef>
          </c:val>
          <c:extLst>
            <c:ext xmlns:c16="http://schemas.microsoft.com/office/drawing/2014/chart" uri="{C3380CC4-5D6E-409C-BE32-E72D297353CC}">
              <c16:uniqueId val="{00000001-C166-A245-86D2-5264D8F3583D}"/>
            </c:ext>
          </c:extLst>
        </c:ser>
        <c:ser>
          <c:idx val="1"/>
          <c:order val="1"/>
          <c:tx>
            <c:strRef>
              <c:f>Sheet1!$C$1</c:f>
              <c:strCache>
                <c:ptCount val="1"/>
                <c:pt idx="0">
                  <c:v>2NRTIs + Efavirenz</c:v>
                </c:pt>
              </c:strCache>
            </c:strRef>
          </c:tx>
          <c:spPr>
            <a:gradFill>
              <a:gsLst>
                <a:gs pos="0">
                  <a:srgbClr val="5A7F31"/>
                </a:gs>
                <a:gs pos="99000">
                  <a:srgbClr val="9CD068"/>
                </a:gs>
              </a:gsLst>
              <a:lin ang="0" scaled="0"/>
            </a:gradFill>
            <a:ln w="12700">
              <a:noFill/>
            </a:ln>
            <a:effectLst/>
            <a:scene3d>
              <a:camera prst="orthographicFront"/>
              <a:lightRig rig="threePt" dir="t"/>
            </a:scene3d>
            <a:sp3d>
              <a:bevelT w="38100" h="38100"/>
            </a:sp3d>
          </c:spPr>
          <c:invertIfNegative val="0"/>
          <c:dLbls>
            <c:dLbl>
              <c:idx val="1"/>
              <c:layout>
                <c:manualLayout>
                  <c:x val="-6.3656672040104104E-17"/>
                  <c:y val="1.1695906432748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66-A245-86D2-5264D8F3583D}"/>
                </c:ext>
              </c:extLst>
            </c:dLbl>
            <c:spPr>
              <a:noFill/>
              <a:ln>
                <a:noFill/>
              </a:ln>
              <a:effectLst/>
            </c:spPr>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CD4 &lt;50</c:v>
                </c:pt>
                <c:pt idx="2">
                  <c:v>CD4 50-200</c:v>
                </c:pt>
                <c:pt idx="3">
                  <c:v>CD4 200-350</c:v>
                </c:pt>
                <c:pt idx="4">
                  <c:v>CD4 &gt;350</c:v>
                </c:pt>
              </c:strCache>
            </c:strRef>
          </c:cat>
          <c:val>
            <c:numRef>
              <c:f>Sheet1!$C$2:$C$6</c:f>
              <c:numCache>
                <c:formatCode>0</c:formatCode>
                <c:ptCount val="5"/>
                <c:pt idx="0">
                  <c:v>78</c:v>
                </c:pt>
                <c:pt idx="1">
                  <c:v>69</c:v>
                </c:pt>
                <c:pt idx="2">
                  <c:v>75</c:v>
                </c:pt>
                <c:pt idx="3">
                  <c:v>79</c:v>
                </c:pt>
                <c:pt idx="4">
                  <c:v>79</c:v>
                </c:pt>
              </c:numCache>
            </c:numRef>
          </c:val>
          <c:extLst>
            <c:ext xmlns:c16="http://schemas.microsoft.com/office/drawing/2014/chart" uri="{C3380CC4-5D6E-409C-BE32-E72D297353CC}">
              <c16:uniqueId val="{00000003-C166-A245-86D2-5264D8F3583D}"/>
            </c:ext>
          </c:extLst>
        </c:ser>
        <c:dLbls>
          <c:showLegendKey val="0"/>
          <c:showVal val="1"/>
          <c:showCatName val="0"/>
          <c:showSerName val="0"/>
          <c:showPercent val="0"/>
          <c:showBubbleSize val="0"/>
        </c:dLbls>
        <c:gapWidth val="80"/>
        <c:axId val="1550477336"/>
        <c:axId val="1550790424"/>
      </c:barChart>
      <c:catAx>
        <c:axId val="155047733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b="0" i="0">
                <a:latin typeface="Arial"/>
                <a:cs typeface="Arial"/>
              </a:defRPr>
            </a:pPr>
            <a:endParaRPr lang="en-US"/>
          </a:p>
        </c:txPr>
        <c:crossAx val="1550790424"/>
        <c:crosses val="autoZero"/>
        <c:auto val="1"/>
        <c:lblAlgn val="ctr"/>
        <c:lblOffset val="1"/>
        <c:tickLblSkip val="1"/>
        <c:tickMarkSkip val="1"/>
        <c:noMultiLvlLbl val="0"/>
      </c:catAx>
      <c:valAx>
        <c:axId val="1550790424"/>
        <c:scaling>
          <c:orientation val="minMax"/>
          <c:max val="100"/>
          <c:min val="0"/>
        </c:scaling>
        <c:delete val="0"/>
        <c:axPos val="l"/>
        <c:title>
          <c:tx>
            <c:rich>
              <a:bodyPr/>
              <a:lstStyle/>
              <a:p>
                <a:pPr>
                  <a:defRPr sz="1400" b="1">
                    <a:latin typeface="Arial"/>
                    <a:cs typeface="Arial"/>
                  </a:defRPr>
                </a:pPr>
                <a:r>
                  <a:rPr lang="en-US" sz="1400" b="1" dirty="0">
                    <a:latin typeface="Arial"/>
                    <a:cs typeface="Arial"/>
                  </a:rPr>
                  <a:t>HIV RNA &lt;50 copies/mL (%)</a:t>
                </a:r>
              </a:p>
            </c:rich>
          </c:tx>
          <c:layout>
            <c:manualLayout>
              <c:xMode val="edge"/>
              <c:yMode val="edge"/>
              <c:x val="3.4875328083989504E-3"/>
              <c:y val="7.898991511196235E-2"/>
            </c:manualLayout>
          </c:layout>
          <c:overlay val="0"/>
        </c:title>
        <c:numFmt formatCode="0" sourceLinked="0"/>
        <c:majorTickMark val="out"/>
        <c:minorTickMark val="none"/>
        <c:tickLblPos val="nextTo"/>
        <c:spPr>
          <a:ln w="6350">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15504773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9764435695538062"/>
          <c:y val="9.1591591591591599E-3"/>
          <c:w val="0.46879082822980461"/>
          <c:h val="7.5001773426970286E-2"/>
        </c:manualLayout>
      </c:layout>
      <c:overlay val="0"/>
      <c:spPr>
        <a:ln>
          <a:noFill/>
        </a:ln>
      </c:spPr>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57310197336445"/>
          <c:y val="0.10748853112295501"/>
          <c:w val="0.83219050743657041"/>
          <c:h val="0.71586865484054096"/>
        </c:manualLayout>
      </c:layout>
      <c:barChart>
        <c:barDir val="col"/>
        <c:grouping val="clustered"/>
        <c:varyColors val="0"/>
        <c:ser>
          <c:idx val="0"/>
          <c:order val="0"/>
          <c:tx>
            <c:strRef>
              <c:f>Sheet1!$B$1</c:f>
              <c:strCache>
                <c:ptCount val="1"/>
                <c:pt idx="0">
                  <c:v>RPV-TDF-FTC</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c:formatCode>
                <c:ptCount val="3"/>
                <c:pt idx="0">
                  <c:v>86</c:v>
                </c:pt>
                <c:pt idx="1">
                  <c:v>89</c:v>
                </c:pt>
                <c:pt idx="2">
                  <c:v>80</c:v>
                </c:pt>
              </c:numCache>
            </c:numRef>
          </c:val>
          <c:extLst>
            <c:ext xmlns:c16="http://schemas.microsoft.com/office/drawing/2014/chart" uri="{C3380CC4-5D6E-409C-BE32-E72D297353CC}">
              <c16:uniqueId val="{00000000-5DA8-FC4F-8FA4-CF97903A4CC4}"/>
            </c:ext>
          </c:extLst>
        </c:ser>
        <c:ser>
          <c:idx val="1"/>
          <c:order val="1"/>
          <c:tx>
            <c:strRef>
              <c:f>Sheet1!$C$1</c:f>
              <c:strCache>
                <c:ptCount val="1"/>
                <c:pt idx="0">
                  <c:v>EFV-TDF-FTC</c:v>
                </c:pt>
              </c:strCache>
            </c:strRef>
          </c:tx>
          <c:spPr>
            <a:gradFill>
              <a:gsLst>
                <a:gs pos="0">
                  <a:srgbClr val="5A7F31"/>
                </a:gs>
                <a:gs pos="99000">
                  <a:srgbClr val="9CD068"/>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5DA8-FC4F-8FA4-CF97903A4CC4}"/>
              </c:ext>
            </c:extLst>
          </c:dPt>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c:formatCode>
                <c:ptCount val="3"/>
                <c:pt idx="0">
                  <c:v>82</c:v>
                </c:pt>
                <c:pt idx="1">
                  <c:v>82</c:v>
                </c:pt>
                <c:pt idx="2">
                  <c:v>82</c:v>
                </c:pt>
              </c:numCache>
            </c:numRef>
          </c:val>
          <c:extLst>
            <c:ext xmlns:c16="http://schemas.microsoft.com/office/drawing/2014/chart" uri="{C3380CC4-5D6E-409C-BE32-E72D297353CC}">
              <c16:uniqueId val="{00000002-5DA8-FC4F-8FA4-CF97903A4CC4}"/>
            </c:ext>
          </c:extLst>
        </c:ser>
        <c:dLbls>
          <c:showLegendKey val="0"/>
          <c:showVal val="1"/>
          <c:showCatName val="0"/>
          <c:showSerName val="0"/>
          <c:showPercent val="0"/>
          <c:showBubbleSize val="0"/>
        </c:dLbls>
        <c:gapWidth val="110"/>
        <c:axId val="-1992021016"/>
        <c:axId val="-1992076984"/>
      </c:barChart>
      <c:catAx>
        <c:axId val="-1992021016"/>
        <c:scaling>
          <c:orientation val="minMax"/>
        </c:scaling>
        <c:delete val="0"/>
        <c:axPos val="b"/>
        <c:title>
          <c:tx>
            <c:rich>
              <a:bodyPr/>
              <a:lstStyle/>
              <a:p>
                <a:pPr>
                  <a:defRPr sz="1400" b="0"/>
                </a:pPr>
                <a:r>
                  <a:rPr lang="en-US" sz="1400" b="0" dirty="0"/>
                  <a:t>Baseline HIV RNA </a:t>
                </a:r>
              </a:p>
            </c:rich>
          </c:tx>
          <c:layout>
            <c:manualLayout>
              <c:xMode val="edge"/>
              <c:yMode val="edge"/>
              <c:x val="0.59387819578108292"/>
              <c:y val="0.91966966966966968"/>
            </c:manualLayout>
          </c:layout>
          <c:overlay val="0"/>
        </c:title>
        <c:numFmt formatCode="General" sourceLinked="0"/>
        <c:majorTickMark val="out"/>
        <c:minorTickMark val="none"/>
        <c:tickLblPos val="nextTo"/>
        <c:spPr>
          <a:ln w="6350" cmpd="sng">
            <a:solidFill>
              <a:srgbClr val="000000"/>
            </a:solidFill>
          </a:ln>
        </c:spPr>
        <c:txPr>
          <a:bodyPr/>
          <a:lstStyle/>
          <a:p>
            <a:pPr>
              <a:defRPr sz="1200"/>
            </a:pPr>
            <a:endParaRPr lang="en-US"/>
          </a:p>
        </c:txPr>
        <c:crossAx val="-1992076984"/>
        <c:crosses val="autoZero"/>
        <c:auto val="1"/>
        <c:lblAlgn val="ctr"/>
        <c:lblOffset val="1"/>
        <c:tickLblSkip val="1"/>
        <c:tickMarkSkip val="1"/>
        <c:noMultiLvlLbl val="0"/>
      </c:catAx>
      <c:valAx>
        <c:axId val="-1992076984"/>
        <c:scaling>
          <c:orientation val="minMax"/>
          <c:max val="100"/>
          <c:min val="0"/>
        </c:scaling>
        <c:delete val="0"/>
        <c:axPos val="l"/>
        <c:title>
          <c:tx>
            <c:rich>
              <a:bodyPr/>
              <a:lstStyle/>
              <a:p>
                <a:pPr>
                  <a:defRPr sz="1400" b="1"/>
                </a:pPr>
                <a:r>
                  <a:rPr lang="en-US" sz="1400" b="1"/>
                  <a:t>HIV RNA &lt;50 copies/mL (%)</a:t>
                </a:r>
              </a:p>
            </c:rich>
          </c:tx>
          <c:layout>
            <c:manualLayout>
              <c:xMode val="edge"/>
              <c:yMode val="edge"/>
              <c:x val="2.9320987654320986E-2"/>
              <c:y val="0.1205099784824194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9202101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227725527364635"/>
          <c:y val="1.49179233951688E-2"/>
          <c:w val="0.44809516865947313"/>
          <c:h val="7.9449232697264199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47656542932101"/>
          <c:y val="0.1081790451869192"/>
          <c:w val="0.85468828896387905"/>
          <c:h val="0.75070434607836178"/>
        </c:manualLayout>
      </c:layout>
      <c:barChart>
        <c:barDir val="col"/>
        <c:grouping val="clustered"/>
        <c:varyColors val="0"/>
        <c:ser>
          <c:idx val="0"/>
          <c:order val="0"/>
          <c:tx>
            <c:strRef>
              <c:f>Sheet1!$B$1</c:f>
              <c:strCache>
                <c:ptCount val="1"/>
                <c:pt idx="0">
                  <c:v>RPV-TDF-FTC</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Virologic Suppression</c:v>
                </c:pt>
                <c:pt idx="1">
                  <c:v>Virologic Failure</c:v>
                </c:pt>
                <c:pt idx="2">
                  <c:v>Missing Data</c:v>
                </c:pt>
              </c:strCache>
            </c:strRef>
          </c:cat>
          <c:val>
            <c:numRef>
              <c:f>Sheet1!$B$2:$B$4</c:f>
              <c:numCache>
                <c:formatCode>0.0</c:formatCode>
                <c:ptCount val="3"/>
                <c:pt idx="0">
                  <c:v>85.5</c:v>
                </c:pt>
                <c:pt idx="1">
                  <c:v>8.1</c:v>
                </c:pt>
                <c:pt idx="2">
                  <c:v>6.1</c:v>
                </c:pt>
              </c:numCache>
            </c:numRef>
          </c:val>
          <c:extLst>
            <c:ext xmlns:c16="http://schemas.microsoft.com/office/drawing/2014/chart" uri="{C3380CC4-5D6E-409C-BE32-E72D297353CC}">
              <c16:uniqueId val="{00000000-E754-8D4E-81E7-97E43CEDCC38}"/>
            </c:ext>
          </c:extLst>
        </c:ser>
        <c:ser>
          <c:idx val="1"/>
          <c:order val="1"/>
          <c:tx>
            <c:strRef>
              <c:f>Sheet1!$C$1</c:f>
              <c:strCache>
                <c:ptCount val="1"/>
                <c:pt idx="0">
                  <c:v>EFV-TDF-FTC</c:v>
                </c:pt>
              </c:strCache>
            </c:strRef>
          </c:tx>
          <c:spPr>
            <a:gradFill>
              <a:gsLst>
                <a:gs pos="0">
                  <a:srgbClr val="5A7F31"/>
                </a:gs>
                <a:gs pos="99000">
                  <a:srgbClr val="9CD068"/>
                </a:gs>
              </a:gsLst>
            </a:gradFill>
            <a:ln w="12700">
              <a:noFill/>
            </a:ln>
            <a:effectLst/>
            <a:scene3d>
              <a:camera prst="orthographicFront"/>
              <a:lightRig rig="threePt" dir="t"/>
            </a:scene3d>
            <a:sp3d>
              <a:bevelT w="38100" h="38100"/>
            </a:sp3d>
          </c:spPr>
          <c:invertIfNegative val="0"/>
          <c:dPt>
            <c:idx val="0"/>
            <c:invertIfNegative val="0"/>
            <c:bubble3D val="0"/>
            <c:spPr>
              <a:gradFill>
                <a:gsLst>
                  <a:gs pos="0">
                    <a:srgbClr val="5A7F31"/>
                  </a:gs>
                  <a:gs pos="99000">
                    <a:srgbClr val="9CD068"/>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16E9-E741-9D55-C2288500548E}"/>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Virologic Suppression</c:v>
                </c:pt>
                <c:pt idx="1">
                  <c:v>Virologic Failure</c:v>
                </c:pt>
                <c:pt idx="2">
                  <c:v>Missing Data</c:v>
                </c:pt>
              </c:strCache>
            </c:strRef>
          </c:cat>
          <c:val>
            <c:numRef>
              <c:f>Sheet1!$C$2:$C$4</c:f>
              <c:numCache>
                <c:formatCode>0.0</c:formatCode>
                <c:ptCount val="3"/>
                <c:pt idx="0">
                  <c:v>81.599999999999994</c:v>
                </c:pt>
                <c:pt idx="1">
                  <c:v>5.6</c:v>
                </c:pt>
                <c:pt idx="2">
                  <c:v>12.8</c:v>
                </c:pt>
              </c:numCache>
            </c:numRef>
          </c:val>
          <c:extLst>
            <c:ext xmlns:c16="http://schemas.microsoft.com/office/drawing/2014/chart" uri="{C3380CC4-5D6E-409C-BE32-E72D297353CC}">
              <c16:uniqueId val="{00000001-E754-8D4E-81E7-97E43CEDCC38}"/>
            </c:ext>
          </c:extLst>
        </c:ser>
        <c:dLbls>
          <c:showLegendKey val="0"/>
          <c:showVal val="1"/>
          <c:showCatName val="0"/>
          <c:showSerName val="0"/>
          <c:showPercent val="0"/>
          <c:showBubbleSize val="0"/>
        </c:dLbls>
        <c:gapWidth val="150"/>
        <c:axId val="-1991409096"/>
        <c:axId val="-1991424616"/>
      </c:barChart>
      <c:catAx>
        <c:axId val="-199140909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1991424616"/>
        <c:crosses val="autoZero"/>
        <c:auto val="1"/>
        <c:lblAlgn val="ctr"/>
        <c:lblOffset val="1"/>
        <c:tickLblSkip val="1"/>
        <c:tickMarkSkip val="1"/>
        <c:noMultiLvlLbl val="0"/>
      </c:catAx>
      <c:valAx>
        <c:axId val="-1991424616"/>
        <c:scaling>
          <c:orientation val="minMax"/>
          <c:max val="100"/>
          <c:min val="0"/>
        </c:scaling>
        <c:delete val="0"/>
        <c:axPos val="l"/>
        <c:title>
          <c:tx>
            <c:rich>
              <a:bodyPr/>
              <a:lstStyle/>
              <a:p>
                <a:pPr>
                  <a:defRPr sz="1600" b="1"/>
                </a:pPr>
                <a:r>
                  <a:rPr lang="en-US" sz="1600" b="1"/>
                  <a:t>Patients (%)</a:t>
                </a:r>
              </a:p>
            </c:rich>
          </c:tx>
          <c:layout>
            <c:manualLayout>
              <c:xMode val="edge"/>
              <c:yMode val="edge"/>
              <c:x val="5.1188601424821904E-3"/>
              <c:y val="0.31413554223316797"/>
            </c:manualLayout>
          </c:layout>
          <c:overlay val="0"/>
        </c:title>
        <c:numFmt formatCode="0" sourceLinked="0"/>
        <c:majorTickMark val="out"/>
        <c:minorTickMark val="none"/>
        <c:tickLblPos val="nextTo"/>
        <c:spPr>
          <a:ln w="6350" cmpd="sng">
            <a:solidFill>
              <a:schemeClr val="tx1"/>
            </a:solidFill>
          </a:ln>
        </c:spPr>
        <c:crossAx val="-1991409096"/>
        <c:crosses val="autoZero"/>
        <c:crossBetween val="between"/>
        <c:majorUnit val="20"/>
        <c:minorUnit val="20"/>
      </c:valAx>
      <c:spPr>
        <a:solidFill>
          <a:srgbClr val="E6EBF2"/>
        </a:solidFill>
        <a:ln w="6350" cap="flat" cmpd="sng" algn="ctr">
          <a:solidFill>
            <a:srgbClr val="326496"/>
          </a:solidFill>
          <a:prstDash val="solid"/>
          <a:round/>
          <a:headEnd type="none" w="med" len="med"/>
          <a:tailEnd type="none" w="med" len="med"/>
        </a:ln>
        <a:effectLst/>
      </c:spPr>
    </c:plotArea>
    <c:legend>
      <c:legendPos val="t"/>
      <c:layout>
        <c:manualLayout>
          <c:xMode val="edge"/>
          <c:yMode val="edge"/>
          <c:x val="0.47839834256829011"/>
          <c:y val="0"/>
          <c:w val="0.49826054729269953"/>
          <c:h val="0.10127804970324655"/>
        </c:manualLayout>
      </c:layout>
      <c:overlay val="0"/>
      <c:spPr>
        <a:ln>
          <a:noFill/>
        </a:ln>
      </c:spPr>
      <c:txPr>
        <a:bodyPr/>
        <a:lstStyle/>
        <a:p>
          <a:pPr>
            <a:defRPr sz="16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79532419558666"/>
          <c:y val="0.10748853112295501"/>
          <c:w val="0.8599682852143482"/>
          <c:h val="0.76037253520879999"/>
        </c:manualLayout>
      </c:layout>
      <c:barChart>
        <c:barDir val="col"/>
        <c:grouping val="clustered"/>
        <c:varyColors val="0"/>
        <c:ser>
          <c:idx val="0"/>
          <c:order val="0"/>
          <c:tx>
            <c:strRef>
              <c:f>Sheet1!$B$1</c:f>
              <c:strCache>
                <c:ptCount val="1"/>
                <c:pt idx="0">
                  <c:v>RPV-TDF-FTC</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Resistance to study drugs</c:v>
                </c:pt>
                <c:pt idx="1">
                  <c:v>Any NNRTI resistance</c:v>
                </c:pt>
                <c:pt idx="2">
                  <c:v>Any NRTI resistance </c:v>
                </c:pt>
              </c:strCache>
            </c:strRef>
          </c:cat>
          <c:val>
            <c:numRef>
              <c:f>Sheet1!$B$2:$B$4</c:f>
              <c:numCache>
                <c:formatCode>0.0</c:formatCode>
                <c:ptCount val="3"/>
                <c:pt idx="0">
                  <c:v>4.3</c:v>
                </c:pt>
                <c:pt idx="1">
                  <c:v>4.0999999999999996</c:v>
                </c:pt>
                <c:pt idx="2">
                  <c:v>4.0999999999999996</c:v>
                </c:pt>
              </c:numCache>
            </c:numRef>
          </c:val>
          <c:extLst>
            <c:ext xmlns:c16="http://schemas.microsoft.com/office/drawing/2014/chart" uri="{C3380CC4-5D6E-409C-BE32-E72D297353CC}">
              <c16:uniqueId val="{00000000-B1FA-364D-A7D3-A36693E6D819}"/>
            </c:ext>
          </c:extLst>
        </c:ser>
        <c:ser>
          <c:idx val="1"/>
          <c:order val="1"/>
          <c:tx>
            <c:strRef>
              <c:f>Sheet1!$C$1</c:f>
              <c:strCache>
                <c:ptCount val="1"/>
                <c:pt idx="0">
                  <c:v>EFV-TDF-FTC</c:v>
                </c:pt>
              </c:strCache>
            </c:strRef>
          </c:tx>
          <c:spPr>
            <a:gradFill>
              <a:gsLst>
                <a:gs pos="0">
                  <a:srgbClr val="5A7F31"/>
                </a:gs>
                <a:gs pos="99000">
                  <a:srgbClr val="9CD068"/>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B1FA-364D-A7D3-A36693E6D819}"/>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Resistance to study drugs</c:v>
                </c:pt>
                <c:pt idx="1">
                  <c:v>Any NNRTI resistance</c:v>
                </c:pt>
                <c:pt idx="2">
                  <c:v>Any NRTI resistance </c:v>
                </c:pt>
              </c:strCache>
            </c:strRef>
          </c:cat>
          <c:val>
            <c:numRef>
              <c:f>Sheet1!$C$2:$C$4</c:f>
              <c:numCache>
                <c:formatCode>0.0</c:formatCode>
                <c:ptCount val="3"/>
                <c:pt idx="0">
                  <c:v>0.8</c:v>
                </c:pt>
                <c:pt idx="1">
                  <c:v>0.8</c:v>
                </c:pt>
                <c:pt idx="2">
                  <c:v>0.3</c:v>
                </c:pt>
              </c:numCache>
            </c:numRef>
          </c:val>
          <c:extLst>
            <c:ext xmlns:c16="http://schemas.microsoft.com/office/drawing/2014/chart" uri="{C3380CC4-5D6E-409C-BE32-E72D297353CC}">
              <c16:uniqueId val="{00000002-B1FA-364D-A7D3-A36693E6D819}"/>
            </c:ext>
          </c:extLst>
        </c:ser>
        <c:dLbls>
          <c:showLegendKey val="0"/>
          <c:showVal val="1"/>
          <c:showCatName val="0"/>
          <c:showSerName val="0"/>
          <c:showPercent val="0"/>
          <c:showBubbleSize val="0"/>
        </c:dLbls>
        <c:gapWidth val="110"/>
        <c:axId val="-2089228424"/>
        <c:axId val="-1992249848"/>
      </c:barChart>
      <c:catAx>
        <c:axId val="-2089228424"/>
        <c:scaling>
          <c:orientation val="minMax"/>
        </c:scaling>
        <c:delete val="0"/>
        <c:axPos val="b"/>
        <c:numFmt formatCode="General" sourceLinked="0"/>
        <c:majorTickMark val="out"/>
        <c:minorTickMark val="none"/>
        <c:tickLblPos val="nextTo"/>
        <c:spPr>
          <a:ln w="6350" cmpd="sng">
            <a:solidFill>
              <a:srgbClr val="000000"/>
            </a:solidFill>
          </a:ln>
        </c:spPr>
        <c:crossAx val="-1992249848"/>
        <c:crosses val="autoZero"/>
        <c:auto val="1"/>
        <c:lblAlgn val="ctr"/>
        <c:lblOffset val="1"/>
        <c:tickLblSkip val="1"/>
        <c:tickMarkSkip val="1"/>
        <c:noMultiLvlLbl val="0"/>
      </c:catAx>
      <c:valAx>
        <c:axId val="-1992249848"/>
        <c:scaling>
          <c:orientation val="minMax"/>
          <c:max val="8"/>
          <c:min val="0"/>
        </c:scaling>
        <c:delete val="0"/>
        <c:axPos val="l"/>
        <c:title>
          <c:tx>
            <c:rich>
              <a:bodyPr rot="-5400000" vert="horz"/>
              <a:lstStyle/>
              <a:p>
                <a:pPr>
                  <a:defRPr/>
                </a:pPr>
                <a:r>
                  <a:rPr lang="en-US"/>
                  <a:t>Patients (%)</a:t>
                </a:r>
              </a:p>
            </c:rich>
          </c:tx>
          <c:layout>
            <c:manualLayout>
              <c:xMode val="edge"/>
              <c:yMode val="edge"/>
              <c:x val="6.17283950617284E-3"/>
              <c:y val="0.302153343120245"/>
            </c:manualLayout>
          </c:layout>
          <c:overlay val="0"/>
        </c:title>
        <c:numFmt formatCode="0" sourceLinked="0"/>
        <c:majorTickMark val="out"/>
        <c:minorTickMark val="none"/>
        <c:tickLblPos val="nextTo"/>
        <c:spPr>
          <a:ln w="6350" cmpd="sng">
            <a:solidFill>
              <a:srgbClr val="000000"/>
            </a:solidFill>
          </a:ln>
        </c:spPr>
        <c:crossAx val="-2089228424"/>
        <c:crosses val="autoZero"/>
        <c:crossBetween val="between"/>
        <c:majorUnit val="2"/>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3357502187226602"/>
          <c:y val="1.49179233951688E-2"/>
          <c:w val="0.43729269952367067"/>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0890444250023"/>
          <c:y val="0.10748853112295501"/>
          <c:w val="0.86305470496743475"/>
          <c:h val="0.71586865484054096"/>
        </c:manualLayout>
      </c:layout>
      <c:barChart>
        <c:barDir val="col"/>
        <c:grouping val="clustered"/>
        <c:varyColors val="0"/>
        <c:ser>
          <c:idx val="0"/>
          <c:order val="0"/>
          <c:tx>
            <c:strRef>
              <c:f>Sheet1!$B$1</c:f>
              <c:strCache>
                <c:ptCount val="1"/>
                <c:pt idx="0">
                  <c:v>RPV-TDF-FTC</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0.0</c:formatCode>
                <c:ptCount val="3"/>
                <c:pt idx="0">
                  <c:v>4.3</c:v>
                </c:pt>
                <c:pt idx="1">
                  <c:v>1.9</c:v>
                </c:pt>
                <c:pt idx="2">
                  <c:v>9</c:v>
                </c:pt>
              </c:numCache>
            </c:numRef>
          </c:val>
          <c:extLst>
            <c:ext xmlns:c16="http://schemas.microsoft.com/office/drawing/2014/chart" uri="{C3380CC4-5D6E-409C-BE32-E72D297353CC}">
              <c16:uniqueId val="{00000000-A992-C446-BA06-BA9D77C80BED}"/>
            </c:ext>
          </c:extLst>
        </c:ser>
        <c:ser>
          <c:idx val="1"/>
          <c:order val="1"/>
          <c:tx>
            <c:strRef>
              <c:f>Sheet1!$C$1</c:f>
              <c:strCache>
                <c:ptCount val="1"/>
                <c:pt idx="0">
                  <c:v>EFV-TDF-FTC</c:v>
                </c:pt>
              </c:strCache>
            </c:strRef>
          </c:tx>
          <c:spPr>
            <a:gradFill>
              <a:gsLst>
                <a:gs pos="0">
                  <a:srgbClr val="5A7F31"/>
                </a:gs>
                <a:gs pos="99000">
                  <a:srgbClr val="9CD068"/>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A992-C446-BA06-BA9D77C80BED}"/>
              </c:ext>
            </c:extLst>
          </c:dPt>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0.0</c:formatCode>
                <c:ptCount val="3"/>
                <c:pt idx="0">
                  <c:v>0.8</c:v>
                </c:pt>
                <c:pt idx="1">
                  <c:v>0.8</c:v>
                </c:pt>
                <c:pt idx="2">
                  <c:v>0.7</c:v>
                </c:pt>
              </c:numCache>
            </c:numRef>
          </c:val>
          <c:extLst>
            <c:ext xmlns:c16="http://schemas.microsoft.com/office/drawing/2014/chart" uri="{C3380CC4-5D6E-409C-BE32-E72D297353CC}">
              <c16:uniqueId val="{00000002-A992-C446-BA06-BA9D77C80BED}"/>
            </c:ext>
          </c:extLst>
        </c:ser>
        <c:dLbls>
          <c:showLegendKey val="0"/>
          <c:showVal val="1"/>
          <c:showCatName val="0"/>
          <c:showSerName val="0"/>
          <c:showPercent val="0"/>
          <c:showBubbleSize val="0"/>
        </c:dLbls>
        <c:gapWidth val="110"/>
        <c:axId val="-2089407208"/>
        <c:axId val="-1992231352"/>
      </c:barChart>
      <c:catAx>
        <c:axId val="-2089407208"/>
        <c:scaling>
          <c:orientation val="minMax"/>
        </c:scaling>
        <c:delete val="0"/>
        <c:axPos val="b"/>
        <c:title>
          <c:tx>
            <c:rich>
              <a:bodyPr/>
              <a:lstStyle/>
              <a:p>
                <a:pPr>
                  <a:defRPr sz="1400" b="0"/>
                </a:pPr>
                <a:r>
                  <a:rPr lang="en-US" sz="1400" b="0"/>
                  <a:t>Baseline HIV RNA </a:t>
                </a:r>
              </a:p>
            </c:rich>
          </c:tx>
          <c:layout>
            <c:manualLayout>
              <c:xMode val="edge"/>
              <c:yMode val="edge"/>
              <c:x val="0.59387819578108303"/>
              <c:y val="0.911262289247742"/>
            </c:manualLayout>
          </c:layout>
          <c:overlay val="0"/>
        </c:title>
        <c:numFmt formatCode="General" sourceLinked="0"/>
        <c:majorTickMark val="out"/>
        <c:minorTickMark val="none"/>
        <c:tickLblPos val="nextTo"/>
        <c:spPr>
          <a:ln w="6350" cmpd="sng">
            <a:solidFill>
              <a:srgbClr val="000000"/>
            </a:solidFill>
          </a:ln>
        </c:spPr>
        <c:txPr>
          <a:bodyPr/>
          <a:lstStyle/>
          <a:p>
            <a:pPr>
              <a:defRPr sz="1200"/>
            </a:pPr>
            <a:endParaRPr lang="en-US"/>
          </a:p>
        </c:txPr>
        <c:crossAx val="-1992231352"/>
        <c:crosses val="autoZero"/>
        <c:auto val="1"/>
        <c:lblAlgn val="ctr"/>
        <c:lblOffset val="1"/>
        <c:tickLblSkip val="1"/>
        <c:tickMarkSkip val="1"/>
        <c:noMultiLvlLbl val="0"/>
      </c:catAx>
      <c:valAx>
        <c:axId val="-1992231352"/>
        <c:scaling>
          <c:orientation val="minMax"/>
          <c:max val="12"/>
          <c:min val="0"/>
        </c:scaling>
        <c:delete val="0"/>
        <c:axPos val="l"/>
        <c:title>
          <c:tx>
            <c:rich>
              <a:bodyPr/>
              <a:lstStyle/>
              <a:p>
                <a:pPr>
                  <a:defRPr sz="1400" b="1"/>
                </a:pPr>
                <a:r>
                  <a:rPr lang="en-US" sz="1400" b="1"/>
                  <a:t>Patients (%)</a:t>
                </a:r>
              </a:p>
            </c:rich>
          </c:tx>
          <c:layout>
            <c:manualLayout>
              <c:xMode val="edge"/>
              <c:yMode val="edge"/>
              <c:x val="9.2592592592592587E-3"/>
              <c:y val="0.2703036698115438"/>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89407208"/>
        <c:crosses val="autoZero"/>
        <c:crossBetween val="between"/>
        <c:majorUnit val="2"/>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1042687372411777"/>
          <c:y val="1.49179233951688E-2"/>
          <c:w val="0.46661368717799162"/>
          <c:h val="7.1941601049868797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0442085786573975"/>
          <c:w val="0.84453618644891604"/>
          <c:h val="0.70158101014400231"/>
        </c:manualLayout>
      </c:layout>
      <c:barChart>
        <c:barDir val="col"/>
        <c:grouping val="clustered"/>
        <c:varyColors val="0"/>
        <c:ser>
          <c:idx val="0"/>
          <c:order val="0"/>
          <c:tx>
            <c:strRef>
              <c:f>Sheet1!$B$1</c:f>
              <c:strCache>
                <c:ptCount val="1"/>
                <c:pt idx="0">
                  <c:v>RPV-FTC-TDF</c:v>
                </c:pt>
              </c:strCache>
            </c:strRef>
          </c:tx>
          <c:spPr>
            <a:gradFill>
              <a:gsLst>
                <a:gs pos="0">
                  <a:srgbClr val="694782"/>
                </a:gs>
                <a:gs pos="99000">
                  <a:srgbClr val="AD80BB"/>
                </a:gs>
              </a:gsLst>
              <a:lin ang="0" scaled="0"/>
            </a:gradFill>
            <a:ln w="12700">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txPr>
              <a:bodyPr/>
              <a:lstStyle/>
              <a:p>
                <a:pPr>
                  <a:defRPr sz="12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≤100,000 copies/mL </c:v>
                </c:pt>
                <c:pt idx="2">
                  <c:v>&gt;100,000 copies/mL </c:v>
                </c:pt>
              </c:strCache>
            </c:strRef>
          </c:cat>
          <c:val>
            <c:numRef>
              <c:f>Sheet1!$B$2:$B$4</c:f>
              <c:numCache>
                <c:formatCode>0.0</c:formatCode>
                <c:ptCount val="3"/>
                <c:pt idx="0">
                  <c:v>93.7</c:v>
                </c:pt>
                <c:pt idx="1">
                  <c:v>95.1</c:v>
                </c:pt>
                <c:pt idx="2">
                  <c:v>95.4</c:v>
                </c:pt>
              </c:numCache>
            </c:numRef>
          </c:val>
          <c:extLst>
            <c:ext xmlns:c16="http://schemas.microsoft.com/office/drawing/2014/chart" uri="{C3380CC4-5D6E-409C-BE32-E72D297353CC}">
              <c16:uniqueId val="{00000000-EBDB-1946-A663-CCFA3A0319DF}"/>
            </c:ext>
          </c:extLst>
        </c:ser>
        <c:ser>
          <c:idx val="1"/>
          <c:order val="1"/>
          <c:tx>
            <c:strRef>
              <c:f>Sheet1!$C$1</c:f>
              <c:strCache>
                <c:ptCount val="1"/>
                <c:pt idx="0">
                  <c:v>PI/r + 2NRTIs</c:v>
                </c:pt>
              </c:strCache>
            </c:strRef>
          </c:tx>
          <c:spPr>
            <a:gradFill>
              <a:gsLst>
                <a:gs pos="0">
                  <a:srgbClr val="5B6F7F"/>
                </a:gs>
                <a:gs pos="100000">
                  <a:srgbClr val="86A2BA"/>
                </a:gs>
              </a:gsLst>
              <a:lin ang="0" scaled="1"/>
            </a:gradFill>
            <a:ln w="12700">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txPr>
              <a:bodyPr/>
              <a:lstStyle/>
              <a:p>
                <a:pPr>
                  <a:defRPr sz="12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≤100,000 copies/mL </c:v>
                </c:pt>
                <c:pt idx="2">
                  <c:v>&gt;100,000 copies/mL </c:v>
                </c:pt>
              </c:strCache>
            </c:strRef>
          </c:cat>
          <c:val>
            <c:numRef>
              <c:f>Sheet1!$C$2:$C$4</c:f>
              <c:numCache>
                <c:formatCode>0.0</c:formatCode>
                <c:ptCount val="3"/>
                <c:pt idx="0">
                  <c:v>89.9</c:v>
                </c:pt>
                <c:pt idx="1">
                  <c:v>89.2</c:v>
                </c:pt>
                <c:pt idx="2">
                  <c:v>92.3</c:v>
                </c:pt>
              </c:numCache>
            </c:numRef>
          </c:val>
          <c:extLst>
            <c:ext xmlns:c16="http://schemas.microsoft.com/office/drawing/2014/chart" uri="{C3380CC4-5D6E-409C-BE32-E72D297353CC}">
              <c16:uniqueId val="{00000001-EBDB-1946-A663-CCFA3A0319DF}"/>
            </c:ext>
          </c:extLst>
        </c:ser>
        <c:dLbls>
          <c:showLegendKey val="0"/>
          <c:showVal val="1"/>
          <c:showCatName val="0"/>
          <c:showSerName val="0"/>
          <c:showPercent val="0"/>
          <c:showBubbleSize val="0"/>
        </c:dLbls>
        <c:gapWidth val="75"/>
        <c:axId val="-2065297832"/>
        <c:axId val="-2088486712"/>
      </c:barChart>
      <c:catAx>
        <c:axId val="-2065297832"/>
        <c:scaling>
          <c:orientation val="minMax"/>
        </c:scaling>
        <c:delete val="0"/>
        <c:axPos val="b"/>
        <c:title>
          <c:tx>
            <c:rich>
              <a:bodyPr/>
              <a:lstStyle/>
              <a:p>
                <a:pPr>
                  <a:defRPr sz="1400" b="0"/>
                </a:pPr>
                <a:r>
                  <a:rPr lang="en-US" sz="1400" b="0"/>
                  <a:t>Baseline HIV RNA Level </a:t>
                </a:r>
              </a:p>
            </c:rich>
          </c:tx>
          <c:layout>
            <c:manualLayout>
              <c:xMode val="edge"/>
              <c:yMode val="edge"/>
              <c:x val="0.55195440847671817"/>
              <c:y val="0.91252394126409886"/>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200" b="0"/>
            </a:pPr>
            <a:endParaRPr lang="en-US"/>
          </a:p>
        </c:txPr>
        <c:crossAx val="-2088486712"/>
        <c:crosses val="autoZero"/>
        <c:auto val="1"/>
        <c:lblAlgn val="ctr"/>
        <c:lblOffset val="1"/>
        <c:tickLblSkip val="1"/>
        <c:tickMarkSkip val="1"/>
        <c:noMultiLvlLbl val="0"/>
      </c:catAx>
      <c:valAx>
        <c:axId val="-2088486712"/>
        <c:scaling>
          <c:orientation val="minMax"/>
          <c:max val="100"/>
          <c:min val="0"/>
        </c:scaling>
        <c:delete val="0"/>
        <c:axPos val="l"/>
        <c:title>
          <c:tx>
            <c:rich>
              <a:bodyPr/>
              <a:lstStyle/>
              <a:p>
                <a:pPr>
                  <a:defRPr sz="1400" b="1"/>
                </a:pPr>
                <a:r>
                  <a:rPr lang="en-US" sz="1400" b="1"/>
                  <a:t>HIV RNA &lt;50 copies/mL (%)</a:t>
                </a:r>
              </a:p>
            </c:rich>
          </c:tx>
          <c:layout>
            <c:manualLayout>
              <c:xMode val="edge"/>
              <c:yMode val="edge"/>
              <c:x val="9.0816078545737332E-3"/>
              <c:y val="0.12340953157882292"/>
            </c:manualLayout>
          </c:layout>
          <c:overlay val="0"/>
        </c:title>
        <c:numFmt formatCode="0" sourceLinked="0"/>
        <c:majorTickMark val="out"/>
        <c:minorTickMark val="none"/>
        <c:tickLblPos val="nextTo"/>
        <c:spPr>
          <a:ln w="6350" cmpd="sng">
            <a:solidFill>
              <a:srgbClr val="000000"/>
            </a:solidFill>
          </a:ln>
        </c:spPr>
        <c:txPr>
          <a:bodyPr/>
          <a:lstStyle/>
          <a:p>
            <a:pPr>
              <a:defRPr sz="1200" b="0"/>
            </a:pPr>
            <a:endParaRPr lang="en-US"/>
          </a:p>
        </c:txPr>
        <c:crossAx val="-206529783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5055033051424129"/>
          <c:y val="1.8543358318437099E-2"/>
          <c:w val="0.42167189170798097"/>
          <c:h val="8.1576179701191798E-2"/>
        </c:manualLayout>
      </c:layout>
      <c:overlay val="0"/>
      <c:spPr>
        <a:noFill/>
      </c:spPr>
      <c:txPr>
        <a:bodyPr/>
        <a:lstStyle/>
        <a:p>
          <a:pPr>
            <a:defRPr sz="14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42495382521628"/>
          <c:y val="0.11878797989234401"/>
          <c:w val="0.85533865558471867"/>
          <c:h val="0.70900126708299405"/>
        </c:manualLayout>
      </c:layout>
      <c:barChart>
        <c:barDir val="col"/>
        <c:grouping val="clustered"/>
        <c:varyColors val="0"/>
        <c:ser>
          <c:idx val="0"/>
          <c:order val="0"/>
          <c:tx>
            <c:strRef>
              <c:f>Sheet1!$B$1</c:f>
              <c:strCache>
                <c:ptCount val="1"/>
                <c:pt idx="0">
                  <c:v>Immediate switch</c:v>
                </c:pt>
              </c:strCache>
            </c:strRef>
          </c:tx>
          <c:spPr>
            <a:gradFill>
              <a:gsLst>
                <a:gs pos="0">
                  <a:srgbClr val="694782"/>
                </a:gs>
                <a:gs pos="99000">
                  <a:srgbClr val="AD80BB"/>
                </a:gs>
              </a:gsLst>
              <a:lin ang="0" scaled="0"/>
            </a:gradFill>
            <a:ln w="12700">
              <a:noFill/>
            </a:ln>
            <a:effectLst/>
            <a:scene3d>
              <a:camera prst="orthographicFront"/>
              <a:lightRig rig="threePt" dir="t"/>
            </a:scene3d>
            <a:sp3d>
              <a:bevelT w="38100" h="38100"/>
            </a:sp3d>
          </c:spPr>
          <c:invertIfNegative val="0"/>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24 Weeks</c:v>
                </c:pt>
                <c:pt idx="1">
                  <c:v>48 Weeks</c:v>
                </c:pt>
              </c:strCache>
            </c:strRef>
          </c:cat>
          <c:val>
            <c:numRef>
              <c:f>Sheet1!$B$2:$B$3</c:f>
              <c:numCache>
                <c:formatCode>0.0</c:formatCode>
                <c:ptCount val="2"/>
                <c:pt idx="0">
                  <c:v>0.9</c:v>
                </c:pt>
                <c:pt idx="1">
                  <c:v>2.5</c:v>
                </c:pt>
              </c:numCache>
            </c:numRef>
          </c:val>
          <c:extLst>
            <c:ext xmlns:c16="http://schemas.microsoft.com/office/drawing/2014/chart" uri="{C3380CC4-5D6E-409C-BE32-E72D297353CC}">
              <c16:uniqueId val="{00000000-3793-8D4B-95AA-E806D85A2BCE}"/>
            </c:ext>
          </c:extLst>
        </c:ser>
        <c:ser>
          <c:idx val="1"/>
          <c:order val="1"/>
          <c:tx>
            <c:strRef>
              <c:f>Sheet1!$C$1</c:f>
              <c:strCache>
                <c:ptCount val="1"/>
                <c:pt idx="0">
                  <c:v>Delayed switch </c:v>
                </c:pt>
              </c:strCache>
            </c:strRef>
          </c:tx>
          <c:spPr>
            <a:gradFill>
              <a:gsLst>
                <a:gs pos="0">
                  <a:srgbClr val="5B6F7F"/>
                </a:gs>
                <a:gs pos="100000">
                  <a:srgbClr val="86A2BA"/>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3793-8D4B-95AA-E806D85A2BCE}"/>
              </c:ext>
            </c:extLst>
          </c:dPt>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24 Weeks</c:v>
                </c:pt>
                <c:pt idx="1">
                  <c:v>48 Weeks</c:v>
                </c:pt>
              </c:strCache>
            </c:strRef>
          </c:cat>
          <c:val>
            <c:numRef>
              <c:f>Sheet1!$C$2:$C$3</c:f>
              <c:numCache>
                <c:formatCode>0.0</c:formatCode>
                <c:ptCount val="2"/>
                <c:pt idx="0">
                  <c:v>5</c:v>
                </c:pt>
                <c:pt idx="1">
                  <c:v>1.3</c:v>
                </c:pt>
              </c:numCache>
            </c:numRef>
          </c:val>
          <c:extLst>
            <c:ext xmlns:c16="http://schemas.microsoft.com/office/drawing/2014/chart" uri="{C3380CC4-5D6E-409C-BE32-E72D297353CC}">
              <c16:uniqueId val="{00000002-3793-8D4B-95AA-E806D85A2BCE}"/>
            </c:ext>
          </c:extLst>
        </c:ser>
        <c:dLbls>
          <c:showLegendKey val="0"/>
          <c:showVal val="1"/>
          <c:showCatName val="0"/>
          <c:showSerName val="0"/>
          <c:showPercent val="0"/>
          <c:showBubbleSize val="0"/>
        </c:dLbls>
        <c:gapWidth val="150"/>
        <c:axId val="-1989536360"/>
        <c:axId val="-1989527432"/>
      </c:barChart>
      <c:catAx>
        <c:axId val="-1989536360"/>
        <c:scaling>
          <c:orientation val="minMax"/>
        </c:scaling>
        <c:delete val="0"/>
        <c:axPos val="b"/>
        <c:title>
          <c:tx>
            <c:rich>
              <a:bodyPr/>
              <a:lstStyle/>
              <a:p>
                <a:pPr>
                  <a:defRPr sz="1400" b="0"/>
                </a:pPr>
                <a:r>
                  <a:rPr lang="en-US" sz="1400" b="0"/>
                  <a:t>Study Week</a:t>
                </a:r>
              </a:p>
            </c:rich>
          </c:tx>
          <c:layout>
            <c:manualLayout>
              <c:xMode val="edge"/>
              <c:yMode val="edge"/>
              <c:x val="0.49441989890152616"/>
              <c:y val="0.90224279397507745"/>
            </c:manualLayout>
          </c:layout>
          <c:overlay val="0"/>
        </c:title>
        <c:numFmt formatCode="General" sourceLinked="0"/>
        <c:majorTickMark val="out"/>
        <c:minorTickMark val="none"/>
        <c:tickLblPos val="nextTo"/>
        <c:spPr>
          <a:ln w="6350" cmpd="sng">
            <a:solidFill>
              <a:srgbClr val="000000"/>
            </a:solidFill>
          </a:ln>
        </c:spPr>
        <c:txPr>
          <a:bodyPr/>
          <a:lstStyle/>
          <a:p>
            <a:pPr>
              <a:defRPr sz="1200"/>
            </a:pPr>
            <a:endParaRPr lang="en-US"/>
          </a:p>
        </c:txPr>
        <c:crossAx val="-1989527432"/>
        <c:crosses val="autoZero"/>
        <c:auto val="1"/>
        <c:lblAlgn val="ctr"/>
        <c:lblOffset val="1"/>
        <c:tickLblSkip val="1"/>
        <c:tickMarkSkip val="1"/>
        <c:noMultiLvlLbl val="0"/>
      </c:catAx>
      <c:valAx>
        <c:axId val="-1989527432"/>
        <c:scaling>
          <c:orientation val="minMax"/>
          <c:max val="6"/>
          <c:min val="0"/>
        </c:scaling>
        <c:delete val="0"/>
        <c:axPos val="l"/>
        <c:title>
          <c:tx>
            <c:rich>
              <a:bodyPr/>
              <a:lstStyle/>
              <a:p>
                <a:pPr>
                  <a:defRPr sz="1400" b="1"/>
                </a:pPr>
                <a:r>
                  <a:rPr lang="en-US" sz="1400" b="1"/>
                  <a:t>Virologic Failure (%)</a:t>
                </a:r>
              </a:p>
            </c:rich>
          </c:tx>
          <c:layout>
            <c:manualLayout>
              <c:xMode val="edge"/>
              <c:yMode val="edge"/>
              <c:x val="1.21212121212121E-2"/>
              <c:y val="0.182733217669825"/>
            </c:manualLayout>
          </c:layout>
          <c:overlay val="0"/>
        </c:title>
        <c:numFmt formatCode="0.0" sourceLinked="0"/>
        <c:majorTickMark val="out"/>
        <c:minorTickMark val="none"/>
        <c:tickLblPos val="nextTo"/>
        <c:spPr>
          <a:ln w="6350" cmpd="sng">
            <a:solidFill>
              <a:srgbClr val="000000"/>
            </a:solidFill>
          </a:ln>
        </c:spPr>
        <c:txPr>
          <a:bodyPr/>
          <a:lstStyle/>
          <a:p>
            <a:pPr>
              <a:defRPr sz="1200"/>
            </a:pPr>
            <a:endParaRPr lang="en-US"/>
          </a:p>
        </c:txPr>
        <c:crossAx val="-1989536360"/>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2778798483522893"/>
          <c:y val="9.2682355497793693E-3"/>
          <c:w val="0.4430797365607077"/>
          <c:h val="9.8823549333457494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54223777583357"/>
          <c:y val="0.12232555742120109"/>
          <c:w val="0.8424296442111403"/>
          <c:h val="0.71516065300730003"/>
        </c:manualLayout>
      </c:layout>
      <c:barChart>
        <c:barDir val="col"/>
        <c:grouping val="clustered"/>
        <c:varyColors val="0"/>
        <c:ser>
          <c:idx val="0"/>
          <c:order val="0"/>
          <c:tx>
            <c:strRef>
              <c:f>Sheet1!$B$1</c:f>
              <c:strCache>
                <c:ptCount val="1"/>
                <c:pt idx="0">
                  <c:v>RPV-FTC-TDF</c:v>
                </c:pt>
              </c:strCache>
            </c:strRef>
          </c:tx>
          <c:spPr>
            <a:gradFill>
              <a:gsLst>
                <a:gs pos="0">
                  <a:srgbClr val="694782"/>
                </a:gs>
                <a:gs pos="99000">
                  <a:srgbClr val="AD80BB"/>
                </a:gs>
              </a:gsLst>
              <a:lin ang="0" scaled="0"/>
            </a:gra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c:v>
                </c:pt>
                <c:pt idx="2">
                  <c:v>Triglycerides</c:v>
                </c:pt>
                <c:pt idx="3">
                  <c:v>HDL</c:v>
                </c:pt>
              </c:strCache>
            </c:strRef>
          </c:cat>
          <c:val>
            <c:numRef>
              <c:f>Sheet1!$B$2:$B$5</c:f>
              <c:numCache>
                <c:formatCode>0</c:formatCode>
                <c:ptCount val="4"/>
                <c:pt idx="0">
                  <c:v>-25</c:v>
                </c:pt>
                <c:pt idx="1">
                  <c:v>-16</c:v>
                </c:pt>
                <c:pt idx="2">
                  <c:v>-53</c:v>
                </c:pt>
                <c:pt idx="3">
                  <c:v>-6</c:v>
                </c:pt>
              </c:numCache>
            </c:numRef>
          </c:val>
          <c:extLst>
            <c:ext xmlns:c16="http://schemas.microsoft.com/office/drawing/2014/chart" uri="{C3380CC4-5D6E-409C-BE32-E72D297353CC}">
              <c16:uniqueId val="{00000000-34FA-334C-8852-C7561874B331}"/>
            </c:ext>
          </c:extLst>
        </c:ser>
        <c:ser>
          <c:idx val="1"/>
          <c:order val="1"/>
          <c:tx>
            <c:strRef>
              <c:f>Sheet1!$C$1</c:f>
              <c:strCache>
                <c:ptCount val="1"/>
                <c:pt idx="0">
                  <c:v>PI/r + 2NRTIs</c:v>
                </c:pt>
              </c:strCache>
            </c:strRef>
          </c:tx>
          <c:spPr>
            <a:gradFill>
              <a:gsLst>
                <a:gs pos="0">
                  <a:srgbClr val="5B6F7F"/>
                </a:gs>
                <a:gs pos="100000">
                  <a:srgbClr val="86A2BA"/>
                </a:gs>
              </a:gsLst>
            </a:gradFill>
            <a:ln w="12700">
              <a:noFill/>
            </a:ln>
            <a:effectLst/>
            <a:scene3d>
              <a:camera prst="orthographicFront"/>
              <a:lightRig rig="threePt" dir="t"/>
            </a:scene3d>
            <a:sp3d>
              <a:bevelT w="38100" h="38100"/>
            </a:sp3d>
          </c:spPr>
          <c:invertIfNegative val="0"/>
          <c:dPt>
            <c:idx val="2"/>
            <c:invertIfNegative val="0"/>
            <c:bubble3D val="0"/>
            <c:spPr>
              <a:gradFill>
                <a:gsLst>
                  <a:gs pos="0">
                    <a:srgbClr val="5B6F7F"/>
                  </a:gs>
                  <a:gs pos="100000">
                    <a:srgbClr val="86A2BA"/>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5DB9-704D-8A1B-CFCF35A3A4E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c:v>
                </c:pt>
                <c:pt idx="2">
                  <c:v>Triglycerides</c:v>
                </c:pt>
                <c:pt idx="3">
                  <c:v>HDL</c:v>
                </c:pt>
              </c:strCache>
            </c:strRef>
          </c:cat>
          <c:val>
            <c:numRef>
              <c:f>Sheet1!$C$2:$C$5</c:f>
              <c:numCache>
                <c:formatCode>0</c:formatCode>
                <c:ptCount val="4"/>
                <c:pt idx="0">
                  <c:v>-1</c:v>
                </c:pt>
                <c:pt idx="1">
                  <c:v>-0.02</c:v>
                </c:pt>
                <c:pt idx="2">
                  <c:v>3</c:v>
                </c:pt>
                <c:pt idx="3">
                  <c:v>1</c:v>
                </c:pt>
              </c:numCache>
            </c:numRef>
          </c:val>
          <c:extLst>
            <c:ext xmlns:c16="http://schemas.microsoft.com/office/drawing/2014/chart" uri="{C3380CC4-5D6E-409C-BE32-E72D297353CC}">
              <c16:uniqueId val="{00000001-34FA-334C-8852-C7561874B331}"/>
            </c:ext>
          </c:extLst>
        </c:ser>
        <c:dLbls>
          <c:showLegendKey val="0"/>
          <c:showVal val="1"/>
          <c:showCatName val="0"/>
          <c:showSerName val="0"/>
          <c:showPercent val="0"/>
          <c:showBubbleSize val="0"/>
        </c:dLbls>
        <c:gapWidth val="125"/>
        <c:axId val="2090808456"/>
        <c:axId val="-2064826552"/>
      </c:barChart>
      <c:catAx>
        <c:axId val="2090808456"/>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crossAx val="-2064826552"/>
        <c:crosses val="autoZero"/>
        <c:auto val="1"/>
        <c:lblAlgn val="ctr"/>
        <c:lblOffset val="1"/>
        <c:tickLblSkip val="1"/>
        <c:tickMarkSkip val="1"/>
        <c:noMultiLvlLbl val="0"/>
      </c:catAx>
      <c:valAx>
        <c:axId val="-2064826552"/>
        <c:scaling>
          <c:orientation val="minMax"/>
          <c:max val="20"/>
          <c:min val="-80"/>
        </c:scaling>
        <c:delete val="0"/>
        <c:axPos val="l"/>
        <c:title>
          <c:tx>
            <c:rich>
              <a:bodyPr/>
              <a:lstStyle/>
              <a:p>
                <a:pPr>
                  <a:defRPr sz="1200"/>
                </a:pPr>
                <a:r>
                  <a:rPr lang="en-US" sz="1200"/>
                  <a:t>Mean change from baseline (mg/dl)</a:t>
                </a:r>
              </a:p>
            </c:rich>
          </c:tx>
          <c:layout>
            <c:manualLayout>
              <c:xMode val="edge"/>
              <c:yMode val="edge"/>
              <c:x val="1.580222611062506E-2"/>
              <c:y val="9.3954530912684617E-2"/>
            </c:manualLayout>
          </c:layout>
          <c:overlay val="0"/>
        </c:title>
        <c:numFmt formatCode="0" sourceLinked="0"/>
        <c:majorTickMark val="out"/>
        <c:minorTickMark val="none"/>
        <c:tickLblPos val="nextTo"/>
        <c:spPr>
          <a:ln w="6350" cmpd="sng">
            <a:solidFill>
              <a:srgbClr val="000000"/>
            </a:solidFill>
          </a:ln>
        </c:spPr>
        <c:txPr>
          <a:bodyPr rot="0" vert="horz"/>
          <a:lstStyle/>
          <a:p>
            <a:pPr>
              <a:defRPr sz="1200"/>
            </a:pPr>
            <a:endParaRPr lang="en-US"/>
          </a:p>
        </c:txPr>
        <c:crossAx val="2090808456"/>
        <c:crosses val="autoZero"/>
        <c:crossBetween val="between"/>
        <c:majorUnit val="20"/>
        <c:minorUnit val="0.1"/>
      </c:valAx>
      <c:spPr>
        <a:solidFill>
          <a:srgbClr val="E6EBF2"/>
        </a:solidFill>
        <a:ln w="6350" cap="flat" cmpd="sng" algn="ctr">
          <a:solidFill>
            <a:srgbClr val="000000"/>
          </a:solidFill>
          <a:prstDash val="solid"/>
          <a:round/>
          <a:headEnd type="none" w="med" len="med"/>
          <a:tailEnd type="none" w="med" len="med"/>
        </a:ln>
        <a:effectLst/>
      </c:spPr>
    </c:plotArea>
    <c:legend>
      <c:legendPos val="t"/>
      <c:legendEntry>
        <c:idx val="0"/>
        <c:txPr>
          <a:bodyPr/>
          <a:lstStyle/>
          <a:p>
            <a:pPr algn="l">
              <a:defRPr/>
            </a:pPr>
            <a:endParaRPr lang="en-US"/>
          </a:p>
        </c:txPr>
      </c:legendEntry>
      <c:layout>
        <c:manualLayout>
          <c:xMode val="edge"/>
          <c:yMode val="edge"/>
          <c:x val="0.53696157771945174"/>
          <c:y val="6.0439429118218993E-3"/>
          <c:w val="0.44452962476912611"/>
          <c:h val="0.1009286845901019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260705259064838"/>
          <c:y val="0.124481187776806"/>
          <c:w val="0.8775789831826577"/>
          <c:h val="0.71429994242124595"/>
        </c:manualLayout>
      </c:layout>
      <c:barChart>
        <c:barDir val="col"/>
        <c:grouping val="clustered"/>
        <c:varyColors val="0"/>
        <c:ser>
          <c:idx val="0"/>
          <c:order val="0"/>
          <c:tx>
            <c:strRef>
              <c:f>Sheet1!$B$1</c:f>
              <c:strCache>
                <c:ptCount val="1"/>
                <c:pt idx="0">
                  <c:v> Rilpivirine + TDF-FTC</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Virologic Failure</c:v>
                </c:pt>
                <c:pt idx="1">
                  <c:v>Adverse Event _x000d_Leading to Discontinuation</c:v>
                </c:pt>
              </c:strCache>
            </c:strRef>
          </c:cat>
          <c:val>
            <c:numRef>
              <c:f>Sheet1!$B$2:$B$3</c:f>
              <c:numCache>
                <c:formatCode>0</c:formatCode>
                <c:ptCount val="2"/>
                <c:pt idx="0">
                  <c:v>11</c:v>
                </c:pt>
                <c:pt idx="1">
                  <c:v>2</c:v>
                </c:pt>
              </c:numCache>
            </c:numRef>
          </c:val>
          <c:extLst>
            <c:ext xmlns:c16="http://schemas.microsoft.com/office/drawing/2014/chart" uri="{C3380CC4-5D6E-409C-BE32-E72D297353CC}">
              <c16:uniqueId val="{00000000-DDB1-44A4-B2A9-380DBC19DCE7}"/>
            </c:ext>
          </c:extLst>
        </c:ser>
        <c:ser>
          <c:idx val="1"/>
          <c:order val="1"/>
          <c:tx>
            <c:strRef>
              <c:f>Sheet1!$C$1</c:f>
              <c:strCache>
                <c:ptCount val="1"/>
                <c:pt idx="0">
                  <c:v> Efavirenz + TDF-FTC</c:v>
                </c:pt>
              </c:strCache>
            </c:strRef>
          </c:tx>
          <c:spPr>
            <a:gradFill>
              <a:gsLst>
                <a:gs pos="0">
                  <a:srgbClr val="5A7F31"/>
                </a:gs>
                <a:gs pos="98000">
                  <a:srgbClr val="92D050"/>
                </a:gs>
              </a:gsLst>
            </a:gradFill>
            <a:ln w="12700">
              <a:noFill/>
            </a:ln>
            <a:effectLst/>
            <a:scene3d>
              <a:camera prst="orthographicFront"/>
              <a:lightRig rig="threePt" dir="t"/>
            </a:scene3d>
            <a:sp3d>
              <a:bevelT w="38100" h="38100"/>
            </a:sp3d>
          </c:spPr>
          <c:invertIfNegative val="0"/>
          <c:dPt>
            <c:idx val="0"/>
            <c:invertIfNegative val="0"/>
            <c:bubble3D val="0"/>
            <c:spPr>
              <a:gradFill>
                <a:gsLst>
                  <a:gs pos="0">
                    <a:srgbClr val="5A7F31"/>
                  </a:gs>
                  <a:gs pos="98000">
                    <a:srgbClr val="92D05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7867-6E43-9139-12698898584A}"/>
              </c:ext>
            </c:extLst>
          </c:dPt>
          <c:dPt>
            <c:idx val="1"/>
            <c:invertIfNegative val="0"/>
            <c:bubble3D val="0"/>
            <c:spPr>
              <a:gradFill>
                <a:gsLst>
                  <a:gs pos="0">
                    <a:srgbClr val="5A7F31"/>
                  </a:gs>
                  <a:gs pos="98000">
                    <a:srgbClr val="9CD068"/>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7867-6E43-9139-12698898584A}"/>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Virologic Failure</c:v>
                </c:pt>
                <c:pt idx="1">
                  <c:v>Adverse Event _x000d_Leading to Discontinuation</c:v>
                </c:pt>
              </c:strCache>
            </c:strRef>
          </c:cat>
          <c:val>
            <c:numRef>
              <c:f>Sheet1!$C$2:$C$3</c:f>
              <c:numCache>
                <c:formatCode>0</c:formatCode>
                <c:ptCount val="2"/>
                <c:pt idx="0">
                  <c:v>4</c:v>
                </c:pt>
                <c:pt idx="1">
                  <c:v>7</c:v>
                </c:pt>
              </c:numCache>
            </c:numRef>
          </c:val>
          <c:extLst>
            <c:ext xmlns:c16="http://schemas.microsoft.com/office/drawing/2014/chart" uri="{C3380CC4-5D6E-409C-BE32-E72D297353CC}">
              <c16:uniqueId val="{00000001-DDB1-44A4-B2A9-380DBC19DCE7}"/>
            </c:ext>
          </c:extLst>
        </c:ser>
        <c:dLbls>
          <c:showLegendKey val="0"/>
          <c:showVal val="1"/>
          <c:showCatName val="0"/>
          <c:showSerName val="0"/>
          <c:showPercent val="0"/>
          <c:showBubbleSize val="0"/>
        </c:dLbls>
        <c:gapWidth val="175"/>
        <c:axId val="-2085486616"/>
        <c:axId val="2071843656"/>
      </c:barChart>
      <c:catAx>
        <c:axId val="-208548661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71843656"/>
        <c:crosses val="autoZero"/>
        <c:auto val="1"/>
        <c:lblAlgn val="ctr"/>
        <c:lblOffset val="1"/>
        <c:noMultiLvlLbl val="0"/>
      </c:catAx>
      <c:valAx>
        <c:axId val="2071843656"/>
        <c:scaling>
          <c:orientation val="minMax"/>
          <c:max val="20"/>
          <c:min val="0"/>
        </c:scaling>
        <c:delete val="0"/>
        <c:axPos val="l"/>
        <c:title>
          <c:tx>
            <c:rich>
              <a:bodyPr/>
              <a:lstStyle/>
              <a:p>
                <a:pPr>
                  <a:defRPr sz="1600" b="1"/>
                </a:pPr>
                <a:r>
                  <a:rPr lang="en-US" sz="1600" b="1"/>
                  <a:t>Participants (%)</a:t>
                </a:r>
              </a:p>
            </c:rich>
          </c:tx>
          <c:layout>
            <c:manualLayout>
              <c:xMode val="edge"/>
              <c:yMode val="edge"/>
              <c:x val="0"/>
              <c:y val="0.23623111300276659"/>
            </c:manualLayout>
          </c:layout>
          <c:overlay val="0"/>
        </c:title>
        <c:numFmt formatCode="0" sourceLinked="0"/>
        <c:majorTickMark val="out"/>
        <c:minorTickMark val="none"/>
        <c:tickLblPos val="nextTo"/>
        <c:spPr>
          <a:ln w="6350" cmpd="sng">
            <a:solidFill>
              <a:schemeClr val="tx1"/>
            </a:solidFill>
          </a:ln>
        </c:spPr>
        <c:txPr>
          <a:bodyPr/>
          <a:lstStyle/>
          <a:p>
            <a:pPr>
              <a:defRPr sz="1200"/>
            </a:pPr>
            <a:endParaRPr lang="en-US"/>
          </a:p>
        </c:txPr>
        <c:crossAx val="-2085486616"/>
        <c:crosses val="autoZero"/>
        <c:crossBetween val="between"/>
        <c:majorUnit val="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0911393020316905"/>
          <c:y val="9.1591591591591599E-3"/>
          <c:w val="0.56390626518907361"/>
          <c:h val="0.11147229907072427"/>
        </c:manualLayout>
      </c:layout>
      <c:overlay val="0"/>
      <c:spPr>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36939826966074"/>
          <c:y val="0.12158401252475"/>
          <c:w val="0.84860248371731306"/>
          <c:h val="0.71965579960399695"/>
        </c:manualLayout>
      </c:layout>
      <c:barChart>
        <c:barDir val="col"/>
        <c:grouping val="clustered"/>
        <c:varyColors val="0"/>
        <c:ser>
          <c:idx val="0"/>
          <c:order val="0"/>
          <c:tx>
            <c:strRef>
              <c:f>Sheet1!$B$1</c:f>
              <c:strCache>
                <c:ptCount val="1"/>
                <c:pt idx="0">
                  <c:v>Immediate switch</c:v>
                </c:pt>
              </c:strCache>
            </c:strRef>
          </c:tx>
          <c:spPr>
            <a:gradFill>
              <a:gsLst>
                <a:gs pos="0">
                  <a:srgbClr val="694782"/>
                </a:gs>
                <a:gs pos="99000">
                  <a:srgbClr val="AD80BB"/>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c:v>
                </c:pt>
                <c:pt idx="2">
                  <c:v>HDL</c:v>
                </c:pt>
                <c:pt idx="3">
                  <c:v>Triglycerides</c:v>
                </c:pt>
              </c:strCache>
            </c:strRef>
          </c:cat>
          <c:val>
            <c:numRef>
              <c:f>Sheet1!$B$2:$B$5</c:f>
              <c:numCache>
                <c:formatCode>0</c:formatCode>
                <c:ptCount val="4"/>
                <c:pt idx="0">
                  <c:v>-24</c:v>
                </c:pt>
                <c:pt idx="1">
                  <c:v>-16</c:v>
                </c:pt>
                <c:pt idx="2">
                  <c:v>-64</c:v>
                </c:pt>
                <c:pt idx="3">
                  <c:v>-2</c:v>
                </c:pt>
              </c:numCache>
            </c:numRef>
          </c:val>
          <c:extLst>
            <c:ext xmlns:c16="http://schemas.microsoft.com/office/drawing/2014/chart" uri="{C3380CC4-5D6E-409C-BE32-E72D297353CC}">
              <c16:uniqueId val="{00000000-C87D-E542-BB29-C71B01133D42}"/>
            </c:ext>
          </c:extLst>
        </c:ser>
        <c:ser>
          <c:idx val="1"/>
          <c:order val="1"/>
          <c:tx>
            <c:strRef>
              <c:f>Sheet1!$C$1</c:f>
              <c:strCache>
                <c:ptCount val="1"/>
                <c:pt idx="0">
                  <c:v>Delayed switch </c:v>
                </c:pt>
              </c:strCache>
            </c:strRef>
          </c:tx>
          <c:spPr>
            <a:gradFill>
              <a:gsLst>
                <a:gs pos="0">
                  <a:srgbClr val="5B6F7F"/>
                </a:gs>
                <a:gs pos="100000">
                  <a:srgbClr val="86A2BA"/>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c:v>
                </c:pt>
                <c:pt idx="2">
                  <c:v>HDL</c:v>
                </c:pt>
                <c:pt idx="3">
                  <c:v>Triglycerides</c:v>
                </c:pt>
              </c:strCache>
            </c:strRef>
          </c:cat>
          <c:val>
            <c:numRef>
              <c:f>Sheet1!$C$2:$C$5</c:f>
              <c:numCache>
                <c:formatCode>0</c:formatCode>
                <c:ptCount val="4"/>
                <c:pt idx="0">
                  <c:v>-24</c:v>
                </c:pt>
                <c:pt idx="1">
                  <c:v>-14</c:v>
                </c:pt>
                <c:pt idx="2">
                  <c:v>-80</c:v>
                </c:pt>
                <c:pt idx="3">
                  <c:v>-4</c:v>
                </c:pt>
              </c:numCache>
            </c:numRef>
          </c:val>
          <c:extLst>
            <c:ext xmlns:c16="http://schemas.microsoft.com/office/drawing/2014/chart" uri="{C3380CC4-5D6E-409C-BE32-E72D297353CC}">
              <c16:uniqueId val="{00000001-C87D-E542-BB29-C71B01133D42}"/>
            </c:ext>
          </c:extLst>
        </c:ser>
        <c:dLbls>
          <c:showLegendKey val="0"/>
          <c:showVal val="1"/>
          <c:showCatName val="0"/>
          <c:showSerName val="0"/>
          <c:showPercent val="0"/>
          <c:showBubbleSize val="0"/>
        </c:dLbls>
        <c:gapWidth val="125"/>
        <c:axId val="-1989326920"/>
        <c:axId val="-1989292872"/>
      </c:barChart>
      <c:catAx>
        <c:axId val="-1989326920"/>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400"/>
            </a:pPr>
            <a:endParaRPr lang="en-US"/>
          </a:p>
        </c:txPr>
        <c:crossAx val="-1989292872"/>
        <c:crosses val="autoZero"/>
        <c:auto val="1"/>
        <c:lblAlgn val="ctr"/>
        <c:lblOffset val="1"/>
        <c:tickLblSkip val="1"/>
        <c:tickMarkSkip val="1"/>
        <c:noMultiLvlLbl val="0"/>
      </c:catAx>
      <c:valAx>
        <c:axId val="-1989292872"/>
        <c:scaling>
          <c:orientation val="minMax"/>
          <c:max val="0"/>
          <c:min val="-100"/>
        </c:scaling>
        <c:delete val="0"/>
        <c:axPos val="l"/>
        <c:title>
          <c:tx>
            <c:rich>
              <a:bodyPr/>
              <a:lstStyle/>
              <a:p>
                <a:pPr>
                  <a:defRPr sz="1200" b="1"/>
                </a:pPr>
                <a:r>
                  <a:rPr lang="en-US" sz="1200" b="1"/>
                  <a:t>Mean change from baseline (mg/dl)</a:t>
                </a:r>
              </a:p>
            </c:rich>
          </c:tx>
          <c:layout>
            <c:manualLayout>
              <c:xMode val="edge"/>
              <c:yMode val="edge"/>
              <c:x val="1.734543598716827E-2"/>
              <c:y val="9.0780839895013121E-2"/>
            </c:manualLayout>
          </c:layout>
          <c:overlay val="0"/>
        </c:title>
        <c:numFmt formatCode="0" sourceLinked="0"/>
        <c:majorTickMark val="out"/>
        <c:minorTickMark val="none"/>
        <c:tickLblPos val="nextTo"/>
        <c:spPr>
          <a:ln w="6350" cmpd="sng">
            <a:solidFill>
              <a:srgbClr val="000000"/>
            </a:solidFill>
          </a:ln>
        </c:spPr>
        <c:txPr>
          <a:bodyPr rot="0" vert="horz"/>
          <a:lstStyle/>
          <a:p>
            <a:pPr>
              <a:defRPr sz="1200"/>
            </a:pPr>
            <a:endParaRPr lang="en-US"/>
          </a:p>
        </c:txPr>
        <c:crossAx val="-198932692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6165828229804604"/>
          <c:y val="1.1261261261261261E-2"/>
          <c:w val="0.41211832895888018"/>
          <c:h val="0.103457659897776"/>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47656542932101"/>
          <c:y val="2.5150150150150149E-2"/>
          <c:w val="0.85468828896387905"/>
          <c:h val="0.84079443616845195"/>
        </c:manualLayout>
      </c:layout>
      <c:barChart>
        <c:barDir val="col"/>
        <c:grouping val="clustered"/>
        <c:varyColors val="0"/>
        <c:ser>
          <c:idx val="0"/>
          <c:order val="0"/>
          <c:tx>
            <c:strRef>
              <c:f>Sheet1!$B$1</c:f>
              <c:strCache>
                <c:ptCount val="1"/>
                <c:pt idx="0">
                  <c:v>RPV-TDF-FTC-treated patients</c:v>
                </c:pt>
              </c:strCache>
            </c:strRef>
          </c:tx>
          <c:spPr>
            <a:gradFill>
              <a:gsLst>
                <a:gs pos="0">
                  <a:srgbClr val="694782"/>
                </a:gs>
                <a:gs pos="99000">
                  <a:srgbClr val="AD80BB"/>
                </a:gs>
              </a:gsLst>
              <a:lin ang="0" scaled="0"/>
            </a:gradFill>
            <a:ln w="12700">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Virologic Suppression</c:v>
                </c:pt>
                <c:pt idx="1">
                  <c:v>Virologic Failure</c:v>
                </c:pt>
                <c:pt idx="2">
                  <c:v>No Data in Window</c:v>
                </c:pt>
              </c:strCache>
            </c:strRef>
          </c:cat>
          <c:val>
            <c:numRef>
              <c:f>Sheet1!$B$2:$B$4</c:f>
              <c:numCache>
                <c:formatCode>0.0</c:formatCode>
                <c:ptCount val="3"/>
                <c:pt idx="0">
                  <c:v>83</c:v>
                </c:pt>
                <c:pt idx="1">
                  <c:v>6</c:v>
                </c:pt>
                <c:pt idx="2">
                  <c:v>11</c:v>
                </c:pt>
              </c:numCache>
            </c:numRef>
          </c:val>
          <c:extLst>
            <c:ext xmlns:c16="http://schemas.microsoft.com/office/drawing/2014/chart" uri="{C3380CC4-5D6E-409C-BE32-E72D297353CC}">
              <c16:uniqueId val="{00000000-A437-ED4E-B2D0-F5818DE501BB}"/>
            </c:ext>
          </c:extLst>
        </c:ser>
        <c:dLbls>
          <c:showLegendKey val="0"/>
          <c:showVal val="1"/>
          <c:showCatName val="0"/>
          <c:showSerName val="0"/>
          <c:showPercent val="0"/>
          <c:showBubbleSize val="0"/>
        </c:dLbls>
        <c:gapWidth val="150"/>
        <c:axId val="-1973799256"/>
        <c:axId val="-1973810456"/>
      </c:barChart>
      <c:catAx>
        <c:axId val="-197379925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1973810456"/>
        <c:crosses val="autoZero"/>
        <c:auto val="1"/>
        <c:lblAlgn val="ctr"/>
        <c:lblOffset val="1"/>
        <c:tickLblSkip val="1"/>
        <c:tickMarkSkip val="1"/>
        <c:noMultiLvlLbl val="0"/>
      </c:catAx>
      <c:valAx>
        <c:axId val="-1973810456"/>
        <c:scaling>
          <c:orientation val="minMax"/>
          <c:max val="100"/>
          <c:min val="0"/>
        </c:scaling>
        <c:delete val="0"/>
        <c:axPos val="l"/>
        <c:title>
          <c:tx>
            <c:rich>
              <a:bodyPr/>
              <a:lstStyle/>
              <a:p>
                <a:pPr>
                  <a:defRPr sz="1400" b="1"/>
                </a:pPr>
                <a:r>
                  <a:rPr lang="en-US" sz="1400" b="1"/>
                  <a:t>Patients (%)</a:t>
                </a:r>
              </a:p>
            </c:rich>
          </c:tx>
          <c:layout>
            <c:manualLayout>
              <c:xMode val="edge"/>
              <c:yMode val="edge"/>
              <c:x val="1.94430774278215E-3"/>
              <c:y val="0.28489576213447299"/>
            </c:manualLayout>
          </c:layout>
          <c:overlay val="0"/>
        </c:title>
        <c:numFmt formatCode="0" sourceLinked="0"/>
        <c:majorTickMark val="out"/>
        <c:minorTickMark val="none"/>
        <c:tickLblPos val="nextTo"/>
        <c:spPr>
          <a:ln w="6350" cmpd="sng">
            <a:solidFill>
              <a:schemeClr val="tx1"/>
            </a:solidFill>
          </a:ln>
        </c:spPr>
        <c:txPr>
          <a:bodyPr/>
          <a:lstStyle/>
          <a:p>
            <a:pPr>
              <a:defRPr sz="1200"/>
            </a:pPr>
            <a:endParaRPr lang="en-US"/>
          </a:p>
        </c:txPr>
        <c:crossAx val="-197379925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60546745892874487"/>
          <c:y val="4.129129129129129E-2"/>
          <c:w val="0.36468236609312726"/>
          <c:h val="0.10314783287224231"/>
        </c:manualLayout>
      </c:layout>
      <c:overlay val="0"/>
      <c:spPr>
        <a:solidFill>
          <a:schemeClr val="bg1"/>
        </a:solidFill>
        <a:ln>
          <a:solidFill>
            <a:schemeClr val="tx1">
              <a:lumMod val="75000"/>
              <a:lumOff val="25000"/>
            </a:schemeClr>
          </a:solid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32310197336442"/>
          <c:y val="0.11856009552859949"/>
          <c:w val="0.88099445902595508"/>
          <c:h val="0.79421508122295525"/>
        </c:manualLayout>
      </c:layout>
      <c:barChart>
        <c:barDir val="col"/>
        <c:grouping val="clustered"/>
        <c:varyColors val="0"/>
        <c:ser>
          <c:idx val="0"/>
          <c:order val="0"/>
          <c:tx>
            <c:strRef>
              <c:f>Sheet1!$B$1</c:f>
              <c:strCache>
                <c:ptCount val="1"/>
                <c:pt idx="0">
                  <c:v>Rilpivirine-Tenofovir DF-Emtricitabine</c:v>
                </c:pt>
              </c:strCache>
            </c:strRef>
          </c:tx>
          <c:spPr>
            <a:gradFill>
              <a:gsLst>
                <a:gs pos="0">
                  <a:srgbClr val="694782"/>
                </a:gs>
                <a:gs pos="99000">
                  <a:srgbClr val="AD80BB"/>
                </a:gs>
              </a:gsLst>
              <a:lin ang="0" scaled="0"/>
            </a:gradFill>
            <a:ln w="12700">
              <a:noFill/>
            </a:ln>
            <a:effectLst/>
            <a:scene3d>
              <a:camera prst="orthographicFront"/>
              <a:lightRig rig="threePt" dir="t"/>
            </a:scene3d>
            <a:sp3d>
              <a:bevelT w="38100" h="38100"/>
            </a:sp3d>
          </c:spPr>
          <c:invertIfNegative val="0"/>
          <c:dLbls>
            <c:dLbl>
              <c:idx val="0"/>
              <c:layout>
                <c:manualLayout>
                  <c:x val="-3.0030030030029999E-3"/>
                  <c:y val="1.436781934288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80-AD4C-A9CD-6A24F0B9C14E}"/>
                </c:ext>
              </c:extLst>
            </c:dLbl>
            <c:dLbl>
              <c:idx val="1"/>
              <c:layout>
                <c:manualLayout>
                  <c:x val="-1.10108838123416E-16"/>
                  <c:y val="8.62069160573165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80-AD4C-A9CD-6A24F0B9C14E}"/>
                </c:ext>
              </c:extLst>
            </c:dLbl>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&lt;200 copies/mL</c:v>
                </c:pt>
                <c:pt idx="1">
                  <c:v>HIV RNA &lt;50 copies/mL</c:v>
                </c:pt>
              </c:strCache>
            </c:strRef>
          </c:cat>
          <c:val>
            <c:numRef>
              <c:f>Sheet1!$B$2:$B$3</c:f>
              <c:numCache>
                <c:formatCode>0</c:formatCode>
                <c:ptCount val="2"/>
                <c:pt idx="0">
                  <c:v>93</c:v>
                </c:pt>
                <c:pt idx="1">
                  <c:v>90</c:v>
                </c:pt>
              </c:numCache>
            </c:numRef>
          </c:val>
          <c:extLst>
            <c:ext xmlns:c16="http://schemas.microsoft.com/office/drawing/2014/chart" uri="{C3380CC4-5D6E-409C-BE32-E72D297353CC}">
              <c16:uniqueId val="{00000002-6980-AD4C-A9CD-6A24F0B9C14E}"/>
            </c:ext>
          </c:extLst>
        </c:ser>
        <c:ser>
          <c:idx val="1"/>
          <c:order val="1"/>
          <c:tx>
            <c:strRef>
              <c:f>Sheet1!$C$1</c:f>
              <c:strCache>
                <c:ptCount val="1"/>
                <c:pt idx="0">
                  <c:v>Nevirapine + 2 NRTI's</c:v>
                </c:pt>
              </c:strCache>
            </c:strRef>
          </c:tx>
          <c:spPr>
            <a:gradFill>
              <a:gsLst>
                <a:gs pos="0">
                  <a:srgbClr val="5B6F7F"/>
                </a:gs>
                <a:gs pos="100000">
                  <a:srgbClr val="86A2BA"/>
                </a:gs>
              </a:gsLst>
            </a:gradFill>
            <a:ln w="12700">
              <a:noFill/>
            </a:ln>
            <a:effectLst/>
            <a:scene3d>
              <a:camera prst="orthographicFront"/>
              <a:lightRig rig="threePt" dir="t"/>
            </a:scene3d>
            <a:sp3d>
              <a:bevelT w="38100" h="38100"/>
            </a:sp3d>
          </c:spPr>
          <c:invertIfNegative val="0"/>
          <c:dPt>
            <c:idx val="0"/>
            <c:invertIfNegative val="0"/>
            <c:bubble3D val="0"/>
            <c:spPr>
              <a:gradFill>
                <a:gsLst>
                  <a:gs pos="0">
                    <a:srgbClr val="5B6F7F"/>
                  </a:gs>
                  <a:gs pos="100000">
                    <a:srgbClr val="86A2BA"/>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6980-AD4C-A9CD-6A24F0B9C14E}"/>
              </c:ext>
            </c:extLst>
          </c:dPt>
          <c:dPt>
            <c:idx val="1"/>
            <c:invertIfNegative val="0"/>
            <c:bubble3D val="0"/>
            <c:spPr>
              <a:gradFill>
                <a:gsLst>
                  <a:gs pos="0">
                    <a:srgbClr val="5B6F7F"/>
                  </a:gs>
                  <a:gs pos="100000">
                    <a:srgbClr val="86A2BA"/>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6980-AD4C-A9CD-6A24F0B9C14E}"/>
              </c:ext>
            </c:extLst>
          </c:dPt>
          <c:dLbls>
            <c:dLbl>
              <c:idx val="0"/>
              <c:layout>
                <c:manualLayout>
                  <c:x val="-5.5054419061708201E-17"/>
                  <c:y val="5.74712773715442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80-AD4C-A9CD-6A24F0B9C14E}"/>
                </c:ext>
              </c:extLst>
            </c:dLbl>
            <c:dLbl>
              <c:idx val="1"/>
              <c:layout>
                <c:manualLayout>
                  <c:x val="-6.3656672040104905E-17"/>
                  <c:y val="1.1695906432748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80-AD4C-A9CD-6A24F0B9C14E}"/>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&lt;200 copies/mL</c:v>
                </c:pt>
                <c:pt idx="1">
                  <c:v>HIV RNA &lt;50 copies/mL</c:v>
                </c:pt>
              </c:strCache>
            </c:strRef>
          </c:cat>
          <c:val>
            <c:numRef>
              <c:f>Sheet1!$C$2:$C$3</c:f>
              <c:numCache>
                <c:formatCode>0</c:formatCode>
                <c:ptCount val="2"/>
                <c:pt idx="0">
                  <c:v>92</c:v>
                </c:pt>
                <c:pt idx="1">
                  <c:v>84</c:v>
                </c:pt>
              </c:numCache>
            </c:numRef>
          </c:val>
          <c:extLst>
            <c:ext xmlns:c16="http://schemas.microsoft.com/office/drawing/2014/chart" uri="{C3380CC4-5D6E-409C-BE32-E72D297353CC}">
              <c16:uniqueId val="{00000005-6980-AD4C-A9CD-6A24F0B9C14E}"/>
            </c:ext>
          </c:extLst>
        </c:ser>
        <c:dLbls>
          <c:showLegendKey val="0"/>
          <c:showVal val="1"/>
          <c:showCatName val="0"/>
          <c:showSerName val="0"/>
          <c:showPercent val="0"/>
          <c:showBubbleSize val="0"/>
        </c:dLbls>
        <c:gapWidth val="125"/>
        <c:axId val="-2089227112"/>
        <c:axId val="-2089522024"/>
      </c:barChart>
      <c:catAx>
        <c:axId val="-208922711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089522024"/>
        <c:crosses val="autoZero"/>
        <c:auto val="1"/>
        <c:lblAlgn val="ctr"/>
        <c:lblOffset val="1"/>
        <c:tickLblSkip val="1"/>
        <c:tickMarkSkip val="1"/>
        <c:noMultiLvlLbl val="0"/>
      </c:catAx>
      <c:valAx>
        <c:axId val="-2089522024"/>
        <c:scaling>
          <c:orientation val="minMax"/>
          <c:max val="100"/>
          <c:min val="0"/>
        </c:scaling>
        <c:delete val="0"/>
        <c:axPos val="l"/>
        <c:title>
          <c:tx>
            <c:rich>
              <a:bodyPr/>
              <a:lstStyle/>
              <a:p>
                <a:pPr>
                  <a:defRPr sz="1300" b="1"/>
                </a:pPr>
                <a:r>
                  <a:rPr lang="en-US" sz="1300" b="1"/>
                  <a:t>Proportion at each endpoint (%)</a:t>
                </a:r>
              </a:p>
            </c:rich>
          </c:tx>
          <c:layout>
            <c:manualLayout>
              <c:xMode val="edge"/>
              <c:yMode val="edge"/>
              <c:x val="7.50750750750751E-3"/>
              <c:y val="0.1252486933769330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8922711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3132703898123844"/>
          <c:y val="0"/>
          <c:w val="0.6559414795372801"/>
          <c:h val="0.1185196022794448"/>
        </c:manualLayout>
      </c:layout>
      <c:overlay val="0"/>
      <c:spPr>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375120866529"/>
          <c:y val="0.104040152875627"/>
          <c:w val="0.84859680626864598"/>
          <c:h val="0.72257966109499472"/>
        </c:manualLayout>
      </c:layout>
      <c:barChart>
        <c:barDir val="col"/>
        <c:grouping val="clustered"/>
        <c:varyColors val="0"/>
        <c:ser>
          <c:idx val="0"/>
          <c:order val="0"/>
          <c:tx>
            <c:strRef>
              <c:f>Sheet1!$B$1</c:f>
              <c:strCache>
                <c:ptCount val="1"/>
                <c:pt idx="0">
                  <c:v>Rilpivirine-Tenofovir DF-Emtricitabine</c:v>
                </c:pt>
              </c:strCache>
            </c:strRef>
          </c:tx>
          <c:spPr>
            <a:gradFill>
              <a:gsLst>
                <a:gs pos="0">
                  <a:srgbClr val="694782"/>
                </a:gs>
                <a:gs pos="99000">
                  <a:srgbClr val="AD80BB"/>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 Total Cholesterol</c:v>
                </c:pt>
                <c:pt idx="1">
                  <c:v>LDL</c:v>
                </c:pt>
                <c:pt idx="2">
                  <c:v>Triglycerides</c:v>
                </c:pt>
                <c:pt idx="3">
                  <c:v>HDL</c:v>
                </c:pt>
              </c:strCache>
            </c:strRef>
          </c:cat>
          <c:val>
            <c:numRef>
              <c:f>Sheet1!$B$2:$B$5</c:f>
              <c:numCache>
                <c:formatCode>0.0</c:formatCode>
                <c:ptCount val="4"/>
                <c:pt idx="0">
                  <c:v>-16.600000000000001</c:v>
                </c:pt>
                <c:pt idx="1">
                  <c:v>-2.8</c:v>
                </c:pt>
                <c:pt idx="2">
                  <c:v>-9.1999999999999993</c:v>
                </c:pt>
                <c:pt idx="3">
                  <c:v>-12</c:v>
                </c:pt>
              </c:numCache>
            </c:numRef>
          </c:val>
          <c:extLst>
            <c:ext xmlns:c16="http://schemas.microsoft.com/office/drawing/2014/chart" uri="{C3380CC4-5D6E-409C-BE32-E72D297353CC}">
              <c16:uniqueId val="{00000000-A847-2143-8626-CAFCD4F22969}"/>
            </c:ext>
          </c:extLst>
        </c:ser>
        <c:ser>
          <c:idx val="1"/>
          <c:order val="1"/>
          <c:tx>
            <c:strRef>
              <c:f>Sheet1!$C$1</c:f>
              <c:strCache>
                <c:ptCount val="1"/>
                <c:pt idx="0">
                  <c:v>Nevirapine + 2 NRTI's</c:v>
                </c:pt>
              </c:strCache>
            </c:strRef>
          </c:tx>
          <c:spPr>
            <a:gradFill>
              <a:gsLst>
                <a:gs pos="0">
                  <a:srgbClr val="5B6F7F"/>
                </a:gs>
                <a:gs pos="100000">
                  <a:srgbClr val="86A2BA"/>
                </a:gs>
              </a:gsLst>
            </a:gradFill>
            <a:ln w="12700">
              <a:noFill/>
            </a:ln>
            <a:effectLst/>
            <a:scene3d>
              <a:camera prst="orthographicFront"/>
              <a:lightRig rig="threePt" dir="t"/>
            </a:scene3d>
            <a:sp3d>
              <a:bevelT w="38100" h="38100"/>
            </a:sp3d>
          </c:spPr>
          <c:invertIfNegative val="0"/>
          <c:dPt>
            <c:idx val="3"/>
            <c:invertIfNegative val="0"/>
            <c:bubble3D val="0"/>
            <c:spPr>
              <a:gradFill>
                <a:gsLst>
                  <a:gs pos="0">
                    <a:srgbClr val="5B6F7F"/>
                  </a:gs>
                  <a:gs pos="100000">
                    <a:srgbClr val="86A2BA"/>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0AF1-5947-AC77-D18B163E8508}"/>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 Total Cholesterol</c:v>
                </c:pt>
                <c:pt idx="1">
                  <c:v>LDL</c:v>
                </c:pt>
                <c:pt idx="2">
                  <c:v>Triglycerides</c:v>
                </c:pt>
                <c:pt idx="3">
                  <c:v>HDL</c:v>
                </c:pt>
              </c:strCache>
            </c:strRef>
          </c:cat>
          <c:val>
            <c:numRef>
              <c:f>Sheet1!$C$2:$C$5</c:f>
              <c:numCache>
                <c:formatCode>0.0</c:formatCode>
                <c:ptCount val="4"/>
                <c:pt idx="1">
                  <c:v>0</c:v>
                </c:pt>
                <c:pt idx="2">
                  <c:v>-0.1</c:v>
                </c:pt>
                <c:pt idx="3">
                  <c:v>2.5</c:v>
                </c:pt>
              </c:numCache>
            </c:numRef>
          </c:val>
          <c:extLst>
            <c:ext xmlns:c16="http://schemas.microsoft.com/office/drawing/2014/chart" uri="{C3380CC4-5D6E-409C-BE32-E72D297353CC}">
              <c16:uniqueId val="{00000001-A847-2143-8626-CAFCD4F22969}"/>
            </c:ext>
          </c:extLst>
        </c:ser>
        <c:dLbls>
          <c:showLegendKey val="0"/>
          <c:showVal val="1"/>
          <c:showCatName val="0"/>
          <c:showSerName val="0"/>
          <c:showPercent val="0"/>
          <c:showBubbleSize val="0"/>
        </c:dLbls>
        <c:gapWidth val="125"/>
        <c:axId val="-2064777736"/>
        <c:axId val="-2065457688"/>
      </c:barChart>
      <c:catAx>
        <c:axId val="-2064777736"/>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400"/>
            </a:pPr>
            <a:endParaRPr lang="en-US"/>
          </a:p>
        </c:txPr>
        <c:crossAx val="-2065457688"/>
        <c:crosses val="autoZero"/>
        <c:auto val="1"/>
        <c:lblAlgn val="ctr"/>
        <c:lblOffset val="1"/>
        <c:tickLblSkip val="1"/>
        <c:tickMarkSkip val="1"/>
        <c:noMultiLvlLbl val="0"/>
      </c:catAx>
      <c:valAx>
        <c:axId val="-2065457688"/>
        <c:scaling>
          <c:orientation val="minMax"/>
          <c:max val="20"/>
          <c:min val="-30"/>
        </c:scaling>
        <c:delete val="0"/>
        <c:axPos val="l"/>
        <c:title>
          <c:tx>
            <c:rich>
              <a:bodyPr/>
              <a:lstStyle/>
              <a:p>
                <a:pPr>
                  <a:defRPr sz="1200" b="1"/>
                </a:pPr>
                <a:r>
                  <a:rPr lang="en-US" sz="1200" b="1"/>
                  <a:t>Mean change from baseline (mg/dL)</a:t>
                </a:r>
              </a:p>
            </c:rich>
          </c:tx>
          <c:layout>
            <c:manualLayout>
              <c:xMode val="edge"/>
              <c:yMode val="edge"/>
              <c:x val="1.1173204043938951E-2"/>
              <c:y val="7.4402829580512961E-2"/>
            </c:manualLayout>
          </c:layout>
          <c:overlay val="0"/>
        </c:title>
        <c:numFmt formatCode="0" sourceLinked="0"/>
        <c:majorTickMark val="out"/>
        <c:minorTickMark val="none"/>
        <c:tickLblPos val="nextTo"/>
        <c:spPr>
          <a:ln w="6350" cmpd="sng">
            <a:solidFill>
              <a:srgbClr val="000000"/>
            </a:solidFill>
          </a:ln>
        </c:spPr>
        <c:txPr>
          <a:bodyPr rot="0" vert="horz"/>
          <a:lstStyle/>
          <a:p>
            <a:pPr>
              <a:defRPr sz="1200"/>
            </a:pPr>
            <a:endParaRPr lang="en-US"/>
          </a:p>
        </c:txPr>
        <c:crossAx val="-2064777736"/>
        <c:crosses val="autoZero"/>
        <c:crossBetween val="between"/>
        <c:majorUnit val="10"/>
        <c:min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egendEntry>
        <c:idx val="0"/>
        <c:txPr>
          <a:bodyPr/>
          <a:lstStyle/>
          <a:p>
            <a:pPr algn="l">
              <a:defRPr sz="1400"/>
            </a:pPr>
            <a:endParaRPr lang="en-US"/>
          </a:p>
        </c:txPr>
      </c:legendEntry>
      <c:layout>
        <c:manualLayout>
          <c:xMode val="edge"/>
          <c:yMode val="edge"/>
          <c:x val="0.30554437639739479"/>
          <c:y val="1.3351867200810424E-2"/>
          <c:w val="0.66977398658501019"/>
          <c:h val="8.5913800248653097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480509380772"/>
          <c:y val="0.1081790451869192"/>
          <c:w val="0.87983705161854797"/>
          <c:h val="0.68799685512283948"/>
        </c:manualLayout>
      </c:layout>
      <c:barChart>
        <c:barDir val="col"/>
        <c:grouping val="clustered"/>
        <c:varyColors val="0"/>
        <c:ser>
          <c:idx val="0"/>
          <c:order val="0"/>
          <c:tx>
            <c:strRef>
              <c:f>Sheet1!$B$1</c:f>
              <c:strCache>
                <c:ptCount val="1"/>
                <c:pt idx="0">
                  <c:v> Rilpivirine + TDF-FTC (n = 26)</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dLbl>
              <c:idx val="0"/>
              <c:layout>
                <c:manualLayout>
                  <c:x val="2.829185424004443E-17"/>
                  <c:y val="-3.75375375375371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D8-440F-B61D-C50EBAA0ACAC}"/>
                </c:ext>
              </c:extLst>
            </c:dLbl>
            <c:dLbl>
              <c:idx val="7"/>
              <c:layout>
                <c:manualLayout>
                  <c:x val="0"/>
                  <c:y val="-6.2430540776997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E1-F746-8C7E-6D6B3A7665CD}"/>
                </c:ext>
              </c:extLst>
            </c:dLbl>
            <c:dLbl>
              <c:idx val="8"/>
              <c:layout>
                <c:manualLayout>
                  <c:x val="-1.1316741696017799E-16"/>
                  <c:y val="8.771954059826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E1-F746-8C7E-6D6B3A7665CD}"/>
                </c:ext>
              </c:extLst>
            </c:dLbl>
            <c:dLbl>
              <c:idx val="9"/>
              <c:layout>
                <c:manualLayout>
                  <c:x val="-1.1316741696017799E-16"/>
                  <c:y val="8.771954059826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E1-F746-8C7E-6D6B3A7665CD}"/>
                </c:ext>
              </c:extLst>
            </c:dLbl>
            <c:spPr>
              <a:noFill/>
              <a:ln>
                <a:noFill/>
              </a:ln>
              <a:effectLst/>
              <a:scene3d>
                <a:camera prst="orthographicFront"/>
                <a:lightRig rig="threePt" dir="t"/>
              </a:scene3d>
              <a:sp3d>
                <a:bevelT w="38100"/>
              </a:sp3d>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E138K</c:v>
                </c:pt>
                <c:pt idx="1">
                  <c:v>K101E</c:v>
                </c:pt>
                <c:pt idx="2">
                  <c:v>Y181C </c:v>
                </c:pt>
                <c:pt idx="3">
                  <c:v>V90I </c:v>
                </c:pt>
                <c:pt idx="4">
                  <c:v>H221Y</c:v>
                </c:pt>
                <c:pt idx="5">
                  <c:v>V189I</c:v>
                </c:pt>
                <c:pt idx="6">
                  <c:v>E138Q</c:v>
                </c:pt>
                <c:pt idx="7">
                  <c:v>K103N</c:v>
                </c:pt>
              </c:strCache>
            </c:strRef>
          </c:cat>
          <c:val>
            <c:numRef>
              <c:f>Sheet1!$B$2:$B$9</c:f>
              <c:numCache>
                <c:formatCode>0</c:formatCode>
                <c:ptCount val="8"/>
                <c:pt idx="0">
                  <c:v>69</c:v>
                </c:pt>
                <c:pt idx="1">
                  <c:v>19</c:v>
                </c:pt>
                <c:pt idx="2">
                  <c:v>19</c:v>
                </c:pt>
                <c:pt idx="3">
                  <c:v>15</c:v>
                </c:pt>
                <c:pt idx="4">
                  <c:v>15</c:v>
                </c:pt>
                <c:pt idx="5">
                  <c:v>12</c:v>
                </c:pt>
                <c:pt idx="6">
                  <c:v>8</c:v>
                </c:pt>
                <c:pt idx="7">
                  <c:v>0</c:v>
                </c:pt>
              </c:numCache>
            </c:numRef>
          </c:val>
          <c:extLst>
            <c:ext xmlns:c16="http://schemas.microsoft.com/office/drawing/2014/chart" uri="{C3380CC4-5D6E-409C-BE32-E72D297353CC}">
              <c16:uniqueId val="{00000003-F1E1-F746-8C7E-6D6B3A7665CD}"/>
            </c:ext>
          </c:extLst>
        </c:ser>
        <c:ser>
          <c:idx val="1"/>
          <c:order val="1"/>
          <c:tx>
            <c:strRef>
              <c:f>Sheet1!$C$1</c:f>
              <c:strCache>
                <c:ptCount val="1"/>
                <c:pt idx="0">
                  <c:v> Efavirenz + TDF-FTC (n = 8)</c:v>
                </c:pt>
              </c:strCache>
            </c:strRef>
          </c:tx>
          <c:spPr>
            <a:solidFill>
              <a:srgbClr val="718E25"/>
            </a:solidFill>
            <a:ln w="9525">
              <a:noFill/>
            </a:ln>
            <a:effectLst/>
            <a:scene3d>
              <a:camera prst="orthographicFront"/>
              <a:lightRig rig="threePt" dir="t"/>
            </a:scene3d>
            <a:sp3d>
              <a:bevelT w="38100" h="38100"/>
              <a:contourClr>
                <a:srgbClr val="000000"/>
              </a:contourClr>
            </a:sp3d>
          </c:spPr>
          <c:invertIfNegative val="0"/>
          <c:dPt>
            <c:idx val="7"/>
            <c:invertIfNegative val="0"/>
            <c:bubble3D val="0"/>
            <c:spPr>
              <a:gradFill>
                <a:gsLst>
                  <a:gs pos="0">
                    <a:srgbClr val="5A7F31"/>
                  </a:gs>
                  <a:gs pos="98000">
                    <a:srgbClr val="9CD068"/>
                  </a:gs>
                </a:gsLst>
                <a:lin ang="0" scaled="0"/>
              </a:gradFill>
              <a:ln w="9525">
                <a:noFill/>
              </a:ln>
              <a:effectLst/>
              <a:scene3d>
                <a:camera prst="orthographicFront"/>
                <a:lightRig rig="threePt" dir="t"/>
              </a:scene3d>
              <a:sp3d>
                <a:bevelT w="38100" h="44450"/>
                <a:contourClr>
                  <a:srgbClr val="000000"/>
                </a:contourClr>
              </a:sp3d>
            </c:spPr>
            <c:extLst>
              <c:ext xmlns:c16="http://schemas.microsoft.com/office/drawing/2014/chart" uri="{C3380CC4-5D6E-409C-BE32-E72D297353CC}">
                <c16:uniqueId val="{00000000-7DF7-8F40-B536-1C718E9D4A86}"/>
              </c:ext>
            </c:extLst>
          </c:dPt>
          <c:dLbls>
            <c:dLbl>
              <c:idx val="0"/>
              <c:layout>
                <c:manualLayout>
                  <c:x val="0"/>
                  <c:y val="-3.75375375375375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D8-440F-B61D-C50EBAA0ACAC}"/>
                </c:ext>
              </c:extLst>
            </c:dLbl>
            <c:dLbl>
              <c:idx val="1"/>
              <c:layout>
                <c:manualLayout>
                  <c:x val="0"/>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D8-440F-B61D-C50EBAA0ACAC}"/>
                </c:ext>
              </c:extLst>
            </c:dLbl>
            <c:dLbl>
              <c:idx val="2"/>
              <c:layout>
                <c:manualLayout>
                  <c:x val="1.5432098765431532E-3"/>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D8-440F-B61D-C50EBAA0ACAC}"/>
                </c:ext>
              </c:extLst>
            </c:dLbl>
            <c:dLbl>
              <c:idx val="3"/>
              <c:layout>
                <c:manualLayout>
                  <c:x val="0"/>
                  <c:y val="-1.1261261261261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D8-440F-B61D-C50EBAA0ACAC}"/>
                </c:ext>
              </c:extLst>
            </c:dLbl>
            <c:dLbl>
              <c:idx val="4"/>
              <c:layout>
                <c:manualLayout>
                  <c:x val="-1.1316741696017772E-16"/>
                  <c:y val="-3.75375375375375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D8-440F-B61D-C50EBAA0ACAC}"/>
                </c:ext>
              </c:extLst>
            </c:dLbl>
            <c:dLbl>
              <c:idx val="5"/>
              <c:layout>
                <c:manualLayout>
                  <c:x val="0"/>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D8-440F-B61D-C50EBAA0ACAC}"/>
                </c:ext>
              </c:extLst>
            </c:dLbl>
            <c:dLbl>
              <c:idx val="6"/>
              <c:layout>
                <c:manualLayout>
                  <c:x val="0"/>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D8-440F-B61D-C50EBAA0ACA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E138K</c:v>
                </c:pt>
                <c:pt idx="1">
                  <c:v>K101E</c:v>
                </c:pt>
                <c:pt idx="2">
                  <c:v>Y181C </c:v>
                </c:pt>
                <c:pt idx="3">
                  <c:v>V90I </c:v>
                </c:pt>
                <c:pt idx="4">
                  <c:v>H221Y</c:v>
                </c:pt>
                <c:pt idx="5">
                  <c:v>V189I</c:v>
                </c:pt>
                <c:pt idx="6">
                  <c:v>E138Q</c:v>
                </c:pt>
                <c:pt idx="7">
                  <c:v>K103N</c:v>
                </c:pt>
              </c:strCache>
            </c:strRef>
          </c:cat>
          <c:val>
            <c:numRef>
              <c:f>Sheet1!$C$2:$C$9</c:f>
              <c:numCache>
                <c:formatCode>0</c:formatCode>
                <c:ptCount val="8"/>
                <c:pt idx="0">
                  <c:v>0</c:v>
                </c:pt>
                <c:pt idx="1">
                  <c:v>0</c:v>
                </c:pt>
                <c:pt idx="2">
                  <c:v>0</c:v>
                </c:pt>
                <c:pt idx="3">
                  <c:v>0</c:v>
                </c:pt>
                <c:pt idx="4">
                  <c:v>0</c:v>
                </c:pt>
                <c:pt idx="5">
                  <c:v>0</c:v>
                </c:pt>
                <c:pt idx="6">
                  <c:v>0</c:v>
                </c:pt>
                <c:pt idx="7">
                  <c:v>88</c:v>
                </c:pt>
              </c:numCache>
            </c:numRef>
          </c:val>
          <c:extLst>
            <c:ext xmlns:c16="http://schemas.microsoft.com/office/drawing/2014/chart" uri="{C3380CC4-5D6E-409C-BE32-E72D297353CC}">
              <c16:uniqueId val="{00000004-F1E1-F746-8C7E-6D6B3A7665CD}"/>
            </c:ext>
          </c:extLst>
        </c:ser>
        <c:dLbls>
          <c:showLegendKey val="0"/>
          <c:showVal val="1"/>
          <c:showCatName val="0"/>
          <c:showSerName val="0"/>
          <c:showPercent val="0"/>
          <c:showBubbleSize val="0"/>
        </c:dLbls>
        <c:gapWidth val="100"/>
        <c:axId val="-1991466952"/>
        <c:axId val="-1991349512"/>
      </c:barChart>
      <c:catAx>
        <c:axId val="-199146695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1991349512"/>
        <c:crosses val="autoZero"/>
        <c:auto val="1"/>
        <c:lblAlgn val="ctr"/>
        <c:lblOffset val="1"/>
        <c:noMultiLvlLbl val="0"/>
      </c:catAx>
      <c:valAx>
        <c:axId val="-1991349512"/>
        <c:scaling>
          <c:orientation val="minMax"/>
          <c:max val="100"/>
          <c:min val="0"/>
        </c:scaling>
        <c:delete val="0"/>
        <c:axPos val="l"/>
        <c:title>
          <c:tx>
            <c:rich>
              <a:bodyPr/>
              <a:lstStyle/>
              <a:p>
                <a:pPr>
                  <a:defRPr sz="1400" b="1"/>
                </a:pPr>
                <a:r>
                  <a:rPr lang="en-US" sz="1400" b="1"/>
                  <a:t>Virologic Failure with NNRTI RAM (%)</a:t>
                </a:r>
              </a:p>
            </c:rich>
          </c:tx>
          <c:layout>
            <c:manualLayout>
              <c:xMode val="edge"/>
              <c:yMode val="edge"/>
              <c:x val="4.0111305531253036E-4"/>
              <c:y val="0.10376587217138399"/>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9146695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1289236414892585"/>
          <c:y val="7.5075075075075074E-3"/>
          <c:w val="0.67205465636239914"/>
          <c:h val="0.100211037809463"/>
        </c:manualLayout>
      </c:layout>
      <c:overlay val="0"/>
      <c:spPr>
        <a:solidFill>
          <a:sysClr val="window" lastClr="FFFFFF"/>
        </a:solidFill>
        <a:ln>
          <a:noFill/>
        </a:ln>
      </c:spPr>
      <c:txPr>
        <a:bodyPr/>
        <a:lstStyle/>
        <a:p>
          <a:pPr rtl="0">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82618839311751"/>
          <c:y val="0.10067158866096799"/>
          <c:w val="0.86749137260620202"/>
          <c:h val="0.66922808635407061"/>
        </c:manualLayout>
      </c:layout>
      <c:barChart>
        <c:barDir val="col"/>
        <c:grouping val="clustered"/>
        <c:varyColors val="0"/>
        <c:ser>
          <c:idx val="0"/>
          <c:order val="0"/>
          <c:tx>
            <c:strRef>
              <c:f>Sheet1!$B$1</c:f>
              <c:strCache>
                <c:ptCount val="1"/>
                <c:pt idx="0">
                  <c:v> Rilpivirine + TDF-FTC (n = 28)</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dLbl>
              <c:idx val="0"/>
              <c:layout>
                <c:manualLayout>
                  <c:x val="2.829185424004443E-17"/>
                  <c:y val="-3.75375375375371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D8-440F-B61D-C50EBAA0ACAC}"/>
                </c:ext>
              </c:extLst>
            </c:dLbl>
            <c:dLbl>
              <c:idx val="7"/>
              <c:layout>
                <c:manualLayout>
                  <c:x val="0"/>
                  <c:y val="-6.2430540776997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E1-F746-8C7E-6D6B3A7665CD}"/>
                </c:ext>
              </c:extLst>
            </c:dLbl>
            <c:dLbl>
              <c:idx val="8"/>
              <c:layout>
                <c:manualLayout>
                  <c:x val="-1.1316741696017799E-16"/>
                  <c:y val="8.771954059826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E1-F746-8C7E-6D6B3A7665CD}"/>
                </c:ext>
              </c:extLst>
            </c:dLbl>
            <c:dLbl>
              <c:idx val="9"/>
              <c:layout>
                <c:manualLayout>
                  <c:x val="-1.1316741696017799E-16"/>
                  <c:y val="8.771954059826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E1-F746-8C7E-6D6B3A7665CD}"/>
                </c:ext>
              </c:extLst>
            </c:dLbl>
            <c:spPr>
              <a:noFill/>
              <a:ln>
                <a:noFill/>
              </a:ln>
              <a:effectLst/>
              <a:scene3d>
                <a:camera prst="orthographicFront"/>
                <a:lightRig rig="threePt" dir="t"/>
              </a:scene3d>
              <a:sp3d>
                <a:bevelT w="38100"/>
              </a:sp3d>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M184I only</c:v>
                </c:pt>
                <c:pt idx="1">
                  <c:v>M184V only</c:v>
                </c:pt>
                <c:pt idx="2">
                  <c:v>M184V/I mixture</c:v>
                </c:pt>
                <c:pt idx="3">
                  <c:v>K65R</c:v>
                </c:pt>
                <c:pt idx="4">
                  <c:v>K219E</c:v>
                </c:pt>
                <c:pt idx="5">
                  <c:v>Y115F</c:v>
                </c:pt>
              </c:strCache>
            </c:strRef>
          </c:cat>
          <c:val>
            <c:numRef>
              <c:f>Sheet1!$B$2:$B$7</c:f>
              <c:numCache>
                <c:formatCode>0</c:formatCode>
                <c:ptCount val="6"/>
                <c:pt idx="0">
                  <c:v>71</c:v>
                </c:pt>
                <c:pt idx="1">
                  <c:v>14</c:v>
                </c:pt>
                <c:pt idx="2">
                  <c:v>7</c:v>
                </c:pt>
                <c:pt idx="3">
                  <c:v>11</c:v>
                </c:pt>
                <c:pt idx="4">
                  <c:v>11</c:v>
                </c:pt>
                <c:pt idx="5">
                  <c:v>7</c:v>
                </c:pt>
              </c:numCache>
            </c:numRef>
          </c:val>
          <c:extLst>
            <c:ext xmlns:c16="http://schemas.microsoft.com/office/drawing/2014/chart" uri="{C3380CC4-5D6E-409C-BE32-E72D297353CC}">
              <c16:uniqueId val="{00000003-F1E1-F746-8C7E-6D6B3A7665CD}"/>
            </c:ext>
          </c:extLst>
        </c:ser>
        <c:ser>
          <c:idx val="1"/>
          <c:order val="1"/>
          <c:tx>
            <c:strRef>
              <c:f>Sheet1!$C$1</c:f>
              <c:strCache>
                <c:ptCount val="1"/>
                <c:pt idx="0">
                  <c:v> Efavirenz + TDF-FTC (n = 4)</c:v>
                </c:pt>
              </c:strCache>
            </c:strRef>
          </c:tx>
          <c:spPr>
            <a:gradFill>
              <a:gsLst>
                <a:gs pos="0">
                  <a:srgbClr val="5A7F31"/>
                </a:gs>
                <a:gs pos="98000">
                  <a:srgbClr val="9CD068"/>
                </a:gs>
              </a:gsLst>
              <a:lin ang="0" scaled="0"/>
            </a:gradFill>
            <a:ln w="9525">
              <a:noFill/>
            </a:ln>
            <a:effectLst/>
            <a:scene3d>
              <a:camera prst="orthographicFront"/>
              <a:lightRig rig="threePt" dir="t"/>
            </a:scene3d>
            <a:sp3d>
              <a:bevelT w="38100" h="38100"/>
              <a:contourClr>
                <a:srgbClr val="000000"/>
              </a:contourClr>
            </a:sp3d>
          </c:spPr>
          <c:invertIfNegative val="0"/>
          <c:dPt>
            <c:idx val="7"/>
            <c:invertIfNegative val="0"/>
            <c:bubble3D val="0"/>
            <c:spPr>
              <a:gradFill>
                <a:gsLst>
                  <a:gs pos="0">
                    <a:srgbClr val="5A7F31"/>
                  </a:gs>
                  <a:gs pos="98000">
                    <a:srgbClr val="9CD068"/>
                  </a:gs>
                </a:gsLst>
                <a:lin ang="0" scaled="0"/>
              </a:gradFill>
              <a:ln w="9525">
                <a:noFill/>
              </a:ln>
              <a:effectLst/>
              <a:scene3d>
                <a:camera prst="orthographicFront"/>
                <a:lightRig rig="threePt" dir="t"/>
              </a:scene3d>
              <a:sp3d>
                <a:bevelT w="38100" h="44450"/>
                <a:contourClr>
                  <a:srgbClr val="000000"/>
                </a:contourClr>
              </a:sp3d>
            </c:spPr>
            <c:extLst>
              <c:ext xmlns:c16="http://schemas.microsoft.com/office/drawing/2014/chart" uri="{C3380CC4-5D6E-409C-BE32-E72D297353CC}">
                <c16:uniqueId val="{00000000-7DF7-8F40-B536-1C718E9D4A86}"/>
              </c:ext>
            </c:extLst>
          </c:dPt>
          <c:dLbls>
            <c:dLbl>
              <c:idx val="0"/>
              <c:layout>
                <c:manualLayout>
                  <c:x val="0"/>
                  <c:y val="-3.75375375375375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D8-440F-B61D-C50EBAA0ACAC}"/>
                </c:ext>
              </c:extLst>
            </c:dLbl>
            <c:dLbl>
              <c:idx val="1"/>
              <c:layout>
                <c:manualLayout>
                  <c:x val="0"/>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D8-440F-B61D-C50EBAA0ACAC}"/>
                </c:ext>
              </c:extLst>
            </c:dLbl>
            <c:dLbl>
              <c:idx val="2"/>
              <c:layout>
                <c:manualLayout>
                  <c:x val="1.5432098765431532E-3"/>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D8-440F-B61D-C50EBAA0ACAC}"/>
                </c:ext>
              </c:extLst>
            </c:dLbl>
            <c:dLbl>
              <c:idx val="3"/>
              <c:layout>
                <c:manualLayout>
                  <c:x val="0"/>
                  <c:y val="-1.1261261261261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D8-440F-B61D-C50EBAA0ACAC}"/>
                </c:ext>
              </c:extLst>
            </c:dLbl>
            <c:dLbl>
              <c:idx val="4"/>
              <c:layout>
                <c:manualLayout>
                  <c:x val="-1.1316741696017772E-16"/>
                  <c:y val="-3.75375375375375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D8-440F-B61D-C50EBAA0ACAC}"/>
                </c:ext>
              </c:extLst>
            </c:dLbl>
            <c:dLbl>
              <c:idx val="5"/>
              <c:layout>
                <c:manualLayout>
                  <c:x val="0"/>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D8-440F-B61D-C50EBAA0ACAC}"/>
                </c:ext>
              </c:extLst>
            </c:dLbl>
            <c:dLbl>
              <c:idx val="6"/>
              <c:layout>
                <c:manualLayout>
                  <c:x val="0"/>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D8-440F-B61D-C50EBAA0ACA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M184I only</c:v>
                </c:pt>
                <c:pt idx="1">
                  <c:v>M184V only</c:v>
                </c:pt>
                <c:pt idx="2">
                  <c:v>M184V/I mixture</c:v>
                </c:pt>
                <c:pt idx="3">
                  <c:v>K65R</c:v>
                </c:pt>
                <c:pt idx="4">
                  <c:v>K219E</c:v>
                </c:pt>
                <c:pt idx="5">
                  <c:v>Y115F</c:v>
                </c:pt>
              </c:strCache>
            </c:strRef>
          </c:cat>
          <c:val>
            <c:numRef>
              <c:f>Sheet1!$C$2:$C$7</c:f>
              <c:numCache>
                <c:formatCode>0</c:formatCode>
                <c:ptCount val="6"/>
                <c:pt idx="0">
                  <c:v>25</c:v>
                </c:pt>
                <c:pt idx="1">
                  <c:v>50</c:v>
                </c:pt>
                <c:pt idx="2">
                  <c:v>25</c:v>
                </c:pt>
                <c:pt idx="3">
                  <c:v>0</c:v>
                </c:pt>
                <c:pt idx="4">
                  <c:v>0</c:v>
                </c:pt>
                <c:pt idx="5">
                  <c:v>0</c:v>
                </c:pt>
              </c:numCache>
            </c:numRef>
          </c:val>
          <c:extLst>
            <c:ext xmlns:c16="http://schemas.microsoft.com/office/drawing/2014/chart" uri="{C3380CC4-5D6E-409C-BE32-E72D297353CC}">
              <c16:uniqueId val="{00000004-F1E1-F746-8C7E-6D6B3A7665CD}"/>
            </c:ext>
          </c:extLst>
        </c:ser>
        <c:dLbls>
          <c:showLegendKey val="0"/>
          <c:showVal val="1"/>
          <c:showCatName val="0"/>
          <c:showSerName val="0"/>
          <c:showPercent val="0"/>
          <c:showBubbleSize val="0"/>
        </c:dLbls>
        <c:gapWidth val="100"/>
        <c:axId val="-1991466952"/>
        <c:axId val="-1991349512"/>
      </c:barChart>
      <c:catAx>
        <c:axId val="-199146695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1991349512"/>
        <c:crosses val="autoZero"/>
        <c:auto val="1"/>
        <c:lblAlgn val="ctr"/>
        <c:lblOffset val="1"/>
        <c:noMultiLvlLbl val="0"/>
      </c:catAx>
      <c:valAx>
        <c:axId val="-1991349512"/>
        <c:scaling>
          <c:orientation val="minMax"/>
          <c:max val="100"/>
          <c:min val="0"/>
        </c:scaling>
        <c:delete val="0"/>
        <c:axPos val="l"/>
        <c:title>
          <c:tx>
            <c:rich>
              <a:bodyPr/>
              <a:lstStyle/>
              <a:p>
                <a:pPr>
                  <a:defRPr sz="1300" b="1"/>
                </a:pPr>
                <a:r>
                  <a:rPr lang="en-US" sz="1300" b="1" dirty="0"/>
                  <a:t>Virologic Failure with NRTI </a:t>
                </a:r>
                <a:br>
                  <a:rPr lang="en-US" sz="1300" b="1" dirty="0"/>
                </a:br>
                <a:r>
                  <a:rPr lang="en-US" sz="1300" b="1" dirty="0"/>
                  <a:t>RAM (%)</a:t>
                </a:r>
              </a:p>
            </c:rich>
          </c:tx>
          <c:layout>
            <c:manualLayout>
              <c:xMode val="edge"/>
              <c:yMode val="edge"/>
              <c:x val="4.0111305531253036E-4"/>
              <c:y val="0.1000121184176302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9146695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7894174686497525"/>
          <c:y val="1.1261261261261261E-2"/>
          <c:w val="0.7060052736463498"/>
          <c:h val="8.8949776548201742E-2"/>
        </c:manualLayout>
      </c:layout>
      <c:overlay val="0"/>
      <c:spPr>
        <a:solidFill>
          <a:sysClr val="window" lastClr="FFFFFF"/>
        </a:solidFill>
        <a:ln>
          <a:noFill/>
        </a:ln>
      </c:spPr>
      <c:txPr>
        <a:bodyPr/>
        <a:lstStyle/>
        <a:p>
          <a:pPr rtl="0">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0.10067158866096799"/>
          <c:w val="0.87636482939632498"/>
          <c:h val="0.84238936278798482"/>
        </c:manualLayout>
      </c:layout>
      <c:barChart>
        <c:barDir val="col"/>
        <c:grouping val="clustered"/>
        <c:varyColors val="0"/>
        <c:ser>
          <c:idx val="0"/>
          <c:order val="0"/>
          <c:tx>
            <c:strRef>
              <c:f>Sheet1!$B$1</c:f>
              <c:strCache>
                <c:ptCount val="1"/>
                <c:pt idx="0">
                  <c:v> Rilpivirine + TDF-FTC</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spPr>
              <a:noFill/>
            </c:spPr>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All</c:v>
                </c:pt>
              </c:strCache>
            </c:strRef>
          </c:cat>
          <c:val>
            <c:numRef>
              <c:f>Sheet1!$B$2:$B$2</c:f>
              <c:numCache>
                <c:formatCode>0</c:formatCode>
                <c:ptCount val="1"/>
                <c:pt idx="0">
                  <c:v>86</c:v>
                </c:pt>
              </c:numCache>
            </c:numRef>
          </c:val>
          <c:extLst>
            <c:ext xmlns:c16="http://schemas.microsoft.com/office/drawing/2014/chart" uri="{C3380CC4-5D6E-409C-BE32-E72D297353CC}">
              <c16:uniqueId val="{00000000-C17C-4A78-830C-F71E1CF4AD74}"/>
            </c:ext>
          </c:extLst>
        </c:ser>
        <c:ser>
          <c:idx val="1"/>
          <c:order val="1"/>
          <c:tx>
            <c:strRef>
              <c:f>Sheet1!$C$1</c:f>
              <c:strCache>
                <c:ptCount val="1"/>
                <c:pt idx="0">
                  <c:v> Efavirenz + TDF-FTC</c:v>
                </c:pt>
              </c:strCache>
            </c:strRef>
          </c:tx>
          <c:spPr>
            <a:solidFill>
              <a:srgbClr val="718E25"/>
            </a:solidFill>
            <a:ln w="12700">
              <a:noFill/>
            </a:ln>
            <a:effectLst/>
            <a:scene3d>
              <a:camera prst="orthographicFront"/>
              <a:lightRig rig="threePt" dir="t"/>
            </a:scene3d>
            <a:sp3d>
              <a:bevelT w="38100" h="38100"/>
            </a:sp3d>
          </c:spPr>
          <c:invertIfNegative val="0"/>
          <c:dPt>
            <c:idx val="0"/>
            <c:invertIfNegative val="0"/>
            <c:bubble3D val="0"/>
            <c:spPr>
              <a:gradFill flip="none" rotWithShape="1">
                <a:gsLst>
                  <a:gs pos="0">
                    <a:srgbClr val="5A7F31"/>
                  </a:gs>
                  <a:gs pos="99000">
                    <a:srgbClr val="9CD068"/>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C8C2-E54F-AE8E-59EF1FED2A11}"/>
              </c:ext>
            </c:extLst>
          </c:dPt>
          <c:dLbls>
            <c:dLbl>
              <c:idx val="1"/>
              <c:layout>
                <c:manualLayout>
                  <c:x val="-6.3656672040104905E-17"/>
                  <c:y val="1.1695906432748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7C-4A78-830C-F71E1CF4AD74}"/>
                </c:ext>
              </c:extLst>
            </c:dLbl>
            <c:spPr>
              <a:noFill/>
              <a:ln>
                <a:noFill/>
              </a:ln>
              <a:effectLst/>
            </c:spPr>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All</c:v>
                </c:pt>
              </c:strCache>
            </c:strRef>
          </c:cat>
          <c:val>
            <c:numRef>
              <c:f>Sheet1!$C$2:$C$2</c:f>
              <c:numCache>
                <c:formatCode>0</c:formatCode>
                <c:ptCount val="1"/>
                <c:pt idx="0">
                  <c:v>83</c:v>
                </c:pt>
              </c:numCache>
            </c:numRef>
          </c:val>
          <c:extLst>
            <c:ext xmlns:c16="http://schemas.microsoft.com/office/drawing/2014/chart" uri="{C3380CC4-5D6E-409C-BE32-E72D297353CC}">
              <c16:uniqueId val="{00000002-C17C-4A78-830C-F71E1CF4AD74}"/>
            </c:ext>
          </c:extLst>
        </c:ser>
        <c:dLbls>
          <c:showLegendKey val="0"/>
          <c:showVal val="1"/>
          <c:showCatName val="0"/>
          <c:showSerName val="0"/>
          <c:showPercent val="0"/>
          <c:showBubbleSize val="0"/>
        </c:dLbls>
        <c:gapWidth val="277"/>
        <c:overlap val="-100"/>
        <c:axId val="-2085356280"/>
        <c:axId val="-2085278648"/>
      </c:barChart>
      <c:catAx>
        <c:axId val="-2085356280"/>
        <c:scaling>
          <c:orientation val="minMax"/>
        </c:scaling>
        <c:delete val="1"/>
        <c:axPos val="b"/>
        <c:numFmt formatCode="General" sourceLinked="0"/>
        <c:majorTickMark val="out"/>
        <c:minorTickMark val="none"/>
        <c:tickLblPos val="low"/>
        <c:crossAx val="-2085278648"/>
        <c:crosses val="autoZero"/>
        <c:auto val="1"/>
        <c:lblAlgn val="ctr"/>
        <c:lblOffset val="10"/>
        <c:noMultiLvlLbl val="0"/>
      </c:catAx>
      <c:valAx>
        <c:axId val="-2085278648"/>
        <c:scaling>
          <c:orientation val="minMax"/>
          <c:max val="100"/>
          <c:min val="0"/>
        </c:scaling>
        <c:delete val="0"/>
        <c:axPos val="l"/>
        <c:title>
          <c:tx>
            <c:rich>
              <a:bodyPr/>
              <a:lstStyle/>
              <a:p>
                <a:pPr>
                  <a:defRPr sz="1400" b="1">
                    <a:latin typeface="Arial"/>
                    <a:cs typeface="Arial"/>
                  </a:defRPr>
                </a:pPr>
                <a:r>
                  <a:rPr lang="en-US" sz="1400" b="1" i="0" baseline="0" dirty="0">
                    <a:effectLst/>
                  </a:rPr>
                  <a:t>HIV RNA &lt;50 copies/mL (%)</a:t>
                </a:r>
                <a:endParaRPr lang="en-US" sz="1400" b="1" dirty="0">
                  <a:effectLst/>
                </a:endParaRPr>
              </a:p>
            </c:rich>
          </c:tx>
          <c:layout>
            <c:manualLayout>
              <c:xMode val="edge"/>
              <c:yMode val="edge"/>
              <c:x val="4.5462719937785553E-3"/>
              <c:y val="0.12311868134538738"/>
            </c:manualLayout>
          </c:layout>
          <c:overlay val="0"/>
        </c:title>
        <c:numFmt formatCode="0" sourceLinked="0"/>
        <c:majorTickMark val="out"/>
        <c:minorTickMark val="none"/>
        <c:tickLblPos val="nextTo"/>
        <c:spPr>
          <a:ln w="6350" cmpd="sng">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208535628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7517084669971808"/>
          <c:y val="3.8580246913580245E-3"/>
          <c:w val="0.72285688247302415"/>
          <c:h val="8.8949776548201742E-2"/>
        </c:manualLayout>
      </c:layout>
      <c:overlay val="0"/>
      <c:spPr>
        <a:ln>
          <a:noFill/>
        </a:ln>
      </c:spPr>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260705259064838"/>
          <c:y val="0.124481187776806"/>
          <c:w val="0.8775789831826577"/>
          <c:h val="0.71429994242124595"/>
        </c:manualLayout>
      </c:layout>
      <c:barChart>
        <c:barDir val="col"/>
        <c:grouping val="clustered"/>
        <c:varyColors val="0"/>
        <c:ser>
          <c:idx val="0"/>
          <c:order val="0"/>
          <c:tx>
            <c:strRef>
              <c:f>Sheet1!$B$1</c:f>
              <c:strCache>
                <c:ptCount val="1"/>
                <c:pt idx="0">
                  <c:v> Rilpivirine + TDF-FTC</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Virologic Failure</c:v>
                </c:pt>
                <c:pt idx="1">
                  <c:v>Adverse Event 
Leading to Discontinuation</c:v>
                </c:pt>
              </c:strCache>
            </c:strRef>
          </c:cat>
          <c:val>
            <c:numRef>
              <c:f>Sheet1!$B$2:$B$3</c:f>
              <c:numCache>
                <c:formatCode>0</c:formatCode>
                <c:ptCount val="2"/>
                <c:pt idx="0">
                  <c:v>7</c:v>
                </c:pt>
                <c:pt idx="1">
                  <c:v>3</c:v>
                </c:pt>
              </c:numCache>
            </c:numRef>
          </c:val>
          <c:extLst>
            <c:ext xmlns:c16="http://schemas.microsoft.com/office/drawing/2014/chart" uri="{C3380CC4-5D6E-409C-BE32-E72D297353CC}">
              <c16:uniqueId val="{00000000-DDB1-44A4-B2A9-380DBC19DCE7}"/>
            </c:ext>
          </c:extLst>
        </c:ser>
        <c:ser>
          <c:idx val="1"/>
          <c:order val="1"/>
          <c:tx>
            <c:strRef>
              <c:f>Sheet1!$C$1</c:f>
              <c:strCache>
                <c:ptCount val="1"/>
                <c:pt idx="0">
                  <c:v> Efavirenz + TDF-FTC</c:v>
                </c:pt>
              </c:strCache>
            </c:strRef>
          </c:tx>
          <c:spPr>
            <a:gradFill>
              <a:gsLst>
                <a:gs pos="0">
                  <a:srgbClr val="5A7F31"/>
                </a:gs>
                <a:gs pos="99000">
                  <a:srgbClr val="9CD068"/>
                </a:gs>
              </a:gsLst>
              <a:lin ang="0" scaled="0"/>
            </a:gradFill>
            <a:ln w="12700">
              <a:noFill/>
            </a:ln>
            <a:effectLst/>
            <a:scene3d>
              <a:camera prst="orthographicFront"/>
              <a:lightRig rig="threePt" dir="t"/>
            </a:scene3d>
            <a:sp3d>
              <a:bevelT w="38100" h="38100"/>
            </a:sp3d>
          </c:spPr>
          <c:invertIfNegative val="0"/>
          <c:dPt>
            <c:idx val="0"/>
            <c:invertIfNegative val="0"/>
            <c:bubble3D val="0"/>
            <c:spPr>
              <a:gradFill flip="none" rotWithShape="1">
                <a:gsLst>
                  <a:gs pos="0">
                    <a:srgbClr val="5A7F31"/>
                  </a:gs>
                  <a:gs pos="99000">
                    <a:srgbClr val="9CD068"/>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56DE-7547-BB62-D60F17269DD3}"/>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Virologic Failure</c:v>
                </c:pt>
                <c:pt idx="1">
                  <c:v>Adverse Event 
Leading to Discontinuation</c:v>
                </c:pt>
              </c:strCache>
            </c:strRef>
          </c:cat>
          <c:val>
            <c:numRef>
              <c:f>Sheet1!$C$2:$C$3</c:f>
              <c:numCache>
                <c:formatCode>0</c:formatCode>
                <c:ptCount val="2"/>
                <c:pt idx="0">
                  <c:v>5</c:v>
                </c:pt>
                <c:pt idx="1">
                  <c:v>7</c:v>
                </c:pt>
              </c:numCache>
            </c:numRef>
          </c:val>
          <c:extLst>
            <c:ext xmlns:c16="http://schemas.microsoft.com/office/drawing/2014/chart" uri="{C3380CC4-5D6E-409C-BE32-E72D297353CC}">
              <c16:uniqueId val="{00000001-DDB1-44A4-B2A9-380DBC19DCE7}"/>
            </c:ext>
          </c:extLst>
        </c:ser>
        <c:dLbls>
          <c:showLegendKey val="0"/>
          <c:showVal val="1"/>
          <c:showCatName val="0"/>
          <c:showSerName val="0"/>
          <c:showPercent val="0"/>
          <c:showBubbleSize val="0"/>
        </c:dLbls>
        <c:gapWidth val="175"/>
        <c:axId val="-2085486616"/>
        <c:axId val="2071843656"/>
      </c:barChart>
      <c:catAx>
        <c:axId val="-208548661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71843656"/>
        <c:crosses val="autoZero"/>
        <c:auto val="1"/>
        <c:lblAlgn val="ctr"/>
        <c:lblOffset val="1"/>
        <c:noMultiLvlLbl val="0"/>
      </c:catAx>
      <c:valAx>
        <c:axId val="2071843656"/>
        <c:scaling>
          <c:orientation val="minMax"/>
          <c:max val="20"/>
          <c:min val="0"/>
        </c:scaling>
        <c:delete val="0"/>
        <c:axPos val="l"/>
        <c:title>
          <c:tx>
            <c:rich>
              <a:bodyPr/>
              <a:lstStyle/>
              <a:p>
                <a:pPr>
                  <a:defRPr sz="1600" b="1"/>
                </a:pPr>
                <a:r>
                  <a:rPr lang="en-US" sz="1600" b="1"/>
                  <a:t>Participants (%)</a:t>
                </a:r>
              </a:p>
            </c:rich>
          </c:tx>
          <c:layout>
            <c:manualLayout>
              <c:xMode val="edge"/>
              <c:yMode val="edge"/>
              <c:x val="3.0864197530864196E-3"/>
              <c:y val="0.22757667444347235"/>
            </c:manualLayout>
          </c:layout>
          <c:overlay val="0"/>
        </c:title>
        <c:numFmt formatCode="0" sourceLinked="0"/>
        <c:majorTickMark val="out"/>
        <c:minorTickMark val="none"/>
        <c:tickLblPos val="nextTo"/>
        <c:spPr>
          <a:ln w="6350" cmpd="sng">
            <a:solidFill>
              <a:schemeClr val="tx1"/>
            </a:solidFill>
          </a:ln>
        </c:spPr>
        <c:txPr>
          <a:bodyPr/>
          <a:lstStyle/>
          <a:p>
            <a:pPr>
              <a:defRPr sz="1200"/>
            </a:pPr>
            <a:endParaRPr lang="en-US"/>
          </a:p>
        </c:txPr>
        <c:crossAx val="-2085486616"/>
        <c:crosses val="autoZero"/>
        <c:crossBetween val="between"/>
        <c:majorUnit val="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566447944006999"/>
          <c:y val="1.6666670572429401E-2"/>
          <c:w val="0.62100503062117252"/>
          <c:h val="8.8949776548201742E-2"/>
        </c:manualLayout>
      </c:layout>
      <c:overlay val="0"/>
      <c:spPr>
        <a:ln>
          <a:noFill/>
        </a:ln>
      </c:spPr>
      <c:txPr>
        <a:bodyPr/>
        <a:lstStyle/>
        <a:p>
          <a:pPr>
            <a:defRPr sz="16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28297851657431"/>
          <c:y val="0.10067158866096799"/>
          <c:w val="0.86903458248274534"/>
          <c:h val="0.68424310136908562"/>
        </c:manualLayout>
      </c:layout>
      <c:barChart>
        <c:barDir val="col"/>
        <c:grouping val="clustered"/>
        <c:varyColors val="0"/>
        <c:ser>
          <c:idx val="0"/>
          <c:order val="0"/>
          <c:tx>
            <c:strRef>
              <c:f>Sheet1!$B$1</c:f>
              <c:strCache>
                <c:ptCount val="1"/>
                <c:pt idx="0">
                  <c:v> Rilpivirine + TDF-FTC (n=13)</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dLbl>
              <c:idx val="0"/>
              <c:layout>
                <c:manualLayout>
                  <c:x val="2.829185424004443E-17"/>
                  <c:y val="-3.75375375375371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D8-440F-B61D-C50EBAA0ACAC}"/>
                </c:ext>
              </c:extLst>
            </c:dLbl>
            <c:dLbl>
              <c:idx val="7"/>
              <c:layout>
                <c:manualLayout>
                  <c:x val="0"/>
                  <c:y val="-6.2430540776997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E1-F746-8C7E-6D6B3A7665CD}"/>
                </c:ext>
              </c:extLst>
            </c:dLbl>
            <c:dLbl>
              <c:idx val="8"/>
              <c:layout>
                <c:manualLayout>
                  <c:x val="-1.1316741696017799E-16"/>
                  <c:y val="8.771954059826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E1-F746-8C7E-6D6B3A7665CD}"/>
                </c:ext>
              </c:extLst>
            </c:dLbl>
            <c:dLbl>
              <c:idx val="9"/>
              <c:layout>
                <c:manualLayout>
                  <c:x val="-1.1316741696017799E-16"/>
                  <c:y val="8.771954059826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E1-F746-8C7E-6D6B3A7665CD}"/>
                </c:ext>
              </c:extLst>
            </c:dLbl>
            <c:spPr>
              <a:noFill/>
              <a:ln>
                <a:noFill/>
              </a:ln>
              <a:effectLst/>
              <a:scene3d>
                <a:camera prst="orthographicFront"/>
                <a:lightRig rig="threePt" dir="t"/>
              </a:scene3d>
              <a:sp3d>
                <a:bevelT w="38100"/>
              </a:sp3d>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E138K</c:v>
                </c:pt>
                <c:pt idx="1">
                  <c:v>K101E</c:v>
                </c:pt>
                <c:pt idx="2">
                  <c:v>V189I</c:v>
                </c:pt>
                <c:pt idx="3">
                  <c:v>H221Y</c:v>
                </c:pt>
                <c:pt idx="4">
                  <c:v>K103N</c:v>
                </c:pt>
                <c:pt idx="5">
                  <c:v>V106M</c:v>
                </c:pt>
                <c:pt idx="6">
                  <c:v>Y188C</c:v>
                </c:pt>
              </c:strCache>
            </c:strRef>
          </c:cat>
          <c:val>
            <c:numRef>
              <c:f>Sheet1!$B$2:$B$8</c:f>
              <c:numCache>
                <c:formatCode>0</c:formatCode>
                <c:ptCount val="7"/>
                <c:pt idx="0">
                  <c:v>77</c:v>
                </c:pt>
                <c:pt idx="1">
                  <c:v>23</c:v>
                </c:pt>
                <c:pt idx="2">
                  <c:v>15</c:v>
                </c:pt>
                <c:pt idx="3">
                  <c:v>15</c:v>
                </c:pt>
                <c:pt idx="4">
                  <c:v>0</c:v>
                </c:pt>
                <c:pt idx="5">
                  <c:v>0</c:v>
                </c:pt>
                <c:pt idx="6">
                  <c:v>0</c:v>
                </c:pt>
              </c:numCache>
            </c:numRef>
          </c:val>
          <c:extLst>
            <c:ext xmlns:c16="http://schemas.microsoft.com/office/drawing/2014/chart" uri="{C3380CC4-5D6E-409C-BE32-E72D297353CC}">
              <c16:uniqueId val="{00000003-F1E1-F746-8C7E-6D6B3A7665CD}"/>
            </c:ext>
          </c:extLst>
        </c:ser>
        <c:ser>
          <c:idx val="1"/>
          <c:order val="1"/>
          <c:tx>
            <c:strRef>
              <c:f>Sheet1!$C$1</c:f>
              <c:strCache>
                <c:ptCount val="1"/>
                <c:pt idx="0">
                  <c:v> Efavirenz + TDF-FTC (n=7)</c:v>
                </c:pt>
              </c:strCache>
            </c:strRef>
          </c:tx>
          <c:spPr>
            <a:gradFill>
              <a:gsLst>
                <a:gs pos="0">
                  <a:srgbClr val="5A7F31"/>
                </a:gs>
                <a:gs pos="99000">
                  <a:srgbClr val="9CD068"/>
                </a:gs>
              </a:gsLst>
              <a:lin ang="0" scaled="0"/>
            </a:gradFill>
            <a:ln w="9525">
              <a:noFill/>
            </a:ln>
            <a:effectLst/>
            <a:scene3d>
              <a:camera prst="orthographicFront"/>
              <a:lightRig rig="threePt" dir="t"/>
            </a:scene3d>
            <a:sp3d>
              <a:bevelT w="38100" h="38100"/>
              <a:contourClr>
                <a:srgbClr val="000000"/>
              </a:contourClr>
            </a:sp3d>
          </c:spPr>
          <c:invertIfNegative val="0"/>
          <c:dPt>
            <c:idx val="7"/>
            <c:invertIfNegative val="0"/>
            <c:bubble3D val="0"/>
            <c:spPr>
              <a:gradFill>
                <a:gsLst>
                  <a:gs pos="0">
                    <a:srgbClr val="5A7F31"/>
                  </a:gs>
                  <a:gs pos="99000">
                    <a:srgbClr val="9CD068"/>
                  </a:gs>
                </a:gsLst>
                <a:lin ang="0" scaled="0"/>
              </a:gradFill>
              <a:ln w="9525">
                <a:noFill/>
              </a:ln>
              <a:effectLst/>
              <a:scene3d>
                <a:camera prst="orthographicFront"/>
                <a:lightRig rig="threePt" dir="t"/>
              </a:scene3d>
              <a:sp3d>
                <a:bevelT w="38100" h="44450"/>
                <a:contourClr>
                  <a:srgbClr val="000000"/>
                </a:contourClr>
              </a:sp3d>
            </c:spPr>
            <c:extLst>
              <c:ext xmlns:c16="http://schemas.microsoft.com/office/drawing/2014/chart" uri="{C3380CC4-5D6E-409C-BE32-E72D297353CC}">
                <c16:uniqueId val="{00000000-7DF7-8F40-B536-1C718E9D4A86}"/>
              </c:ext>
            </c:extLst>
          </c:dPt>
          <c:dLbls>
            <c:dLbl>
              <c:idx val="0"/>
              <c:layout>
                <c:manualLayout>
                  <c:x val="0"/>
                  <c:y val="-3.75375375375375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D8-440F-B61D-C50EBAA0ACAC}"/>
                </c:ext>
              </c:extLst>
            </c:dLbl>
            <c:dLbl>
              <c:idx val="1"/>
              <c:layout>
                <c:manualLayout>
                  <c:x val="0"/>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D8-440F-B61D-C50EBAA0ACAC}"/>
                </c:ext>
              </c:extLst>
            </c:dLbl>
            <c:dLbl>
              <c:idx val="2"/>
              <c:layout>
                <c:manualLayout>
                  <c:x val="1.5432098765431532E-3"/>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D8-440F-B61D-C50EBAA0ACAC}"/>
                </c:ext>
              </c:extLst>
            </c:dLbl>
            <c:dLbl>
              <c:idx val="3"/>
              <c:layout>
                <c:manualLayout>
                  <c:x val="0"/>
                  <c:y val="-1.1261261261261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D8-440F-B61D-C50EBAA0ACAC}"/>
                </c:ext>
              </c:extLst>
            </c:dLbl>
            <c:dLbl>
              <c:idx val="4"/>
              <c:layout>
                <c:manualLayout>
                  <c:x val="-1.1316741696017772E-16"/>
                  <c:y val="-3.75375375375375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D8-440F-B61D-C50EBAA0ACAC}"/>
                </c:ext>
              </c:extLst>
            </c:dLbl>
            <c:dLbl>
              <c:idx val="5"/>
              <c:layout>
                <c:manualLayout>
                  <c:x val="0"/>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D8-440F-B61D-C50EBAA0ACAC}"/>
                </c:ext>
              </c:extLst>
            </c:dLbl>
            <c:dLbl>
              <c:idx val="6"/>
              <c:layout>
                <c:manualLayout>
                  <c:x val="0"/>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D8-440F-B61D-C50EBAA0ACA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E138K</c:v>
                </c:pt>
                <c:pt idx="1">
                  <c:v>K101E</c:v>
                </c:pt>
                <c:pt idx="2">
                  <c:v>V189I</c:v>
                </c:pt>
                <c:pt idx="3">
                  <c:v>H221Y</c:v>
                </c:pt>
                <c:pt idx="4">
                  <c:v>K103N</c:v>
                </c:pt>
                <c:pt idx="5">
                  <c:v>V106M</c:v>
                </c:pt>
                <c:pt idx="6">
                  <c:v>Y188C</c:v>
                </c:pt>
              </c:strCache>
            </c:strRef>
          </c:cat>
          <c:val>
            <c:numRef>
              <c:f>Sheet1!$C$2:$C$8</c:f>
              <c:numCache>
                <c:formatCode>0</c:formatCode>
                <c:ptCount val="7"/>
                <c:pt idx="0">
                  <c:v>0</c:v>
                </c:pt>
                <c:pt idx="1">
                  <c:v>14</c:v>
                </c:pt>
                <c:pt idx="2">
                  <c:v>0</c:v>
                </c:pt>
                <c:pt idx="3">
                  <c:v>0</c:v>
                </c:pt>
                <c:pt idx="4">
                  <c:v>57</c:v>
                </c:pt>
                <c:pt idx="5">
                  <c:v>29</c:v>
                </c:pt>
                <c:pt idx="6">
                  <c:v>29</c:v>
                </c:pt>
              </c:numCache>
            </c:numRef>
          </c:val>
          <c:extLst>
            <c:ext xmlns:c16="http://schemas.microsoft.com/office/drawing/2014/chart" uri="{C3380CC4-5D6E-409C-BE32-E72D297353CC}">
              <c16:uniqueId val="{00000004-F1E1-F746-8C7E-6D6B3A7665CD}"/>
            </c:ext>
          </c:extLst>
        </c:ser>
        <c:dLbls>
          <c:showLegendKey val="0"/>
          <c:showVal val="1"/>
          <c:showCatName val="0"/>
          <c:showSerName val="0"/>
          <c:showPercent val="0"/>
          <c:showBubbleSize val="0"/>
        </c:dLbls>
        <c:gapWidth val="100"/>
        <c:axId val="-1991466952"/>
        <c:axId val="-1991349512"/>
      </c:barChart>
      <c:catAx>
        <c:axId val="-199146695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1991349512"/>
        <c:crosses val="autoZero"/>
        <c:auto val="1"/>
        <c:lblAlgn val="ctr"/>
        <c:lblOffset val="1"/>
        <c:noMultiLvlLbl val="0"/>
      </c:catAx>
      <c:valAx>
        <c:axId val="-1991349512"/>
        <c:scaling>
          <c:orientation val="minMax"/>
          <c:max val="100"/>
          <c:min val="0"/>
        </c:scaling>
        <c:delete val="0"/>
        <c:axPos val="l"/>
        <c:title>
          <c:tx>
            <c:rich>
              <a:bodyPr/>
              <a:lstStyle/>
              <a:p>
                <a:pPr>
                  <a:defRPr sz="1400" b="1"/>
                </a:pPr>
                <a:r>
                  <a:rPr lang="en-US" sz="1400" b="1"/>
                  <a:t>Virologic Failure with NNRTI RAM (%)</a:t>
                </a:r>
              </a:p>
            </c:rich>
          </c:tx>
          <c:layout>
            <c:manualLayout>
              <c:xMode val="edge"/>
              <c:yMode val="edge"/>
              <c:x val="4.0111305531253036E-4"/>
              <c:y val="9.6258364663876453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9146695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3449730242053077"/>
          <c:y val="1.1261261261261261E-2"/>
          <c:w val="0.65044971809079422"/>
          <c:h val="7.7688515286940485E-2"/>
        </c:manualLayout>
      </c:layout>
      <c:overlay val="0"/>
      <c:spPr>
        <a:solidFill>
          <a:sysClr val="window" lastClr="FFFFFF"/>
        </a:solidFill>
        <a:ln>
          <a:noFill/>
        </a:ln>
      </c:spPr>
      <c:txPr>
        <a:bodyPr/>
        <a:lstStyle/>
        <a:p>
          <a:pPr rtl="0">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19655876348788"/>
          <c:y val="0.10067158866096799"/>
          <c:w val="0.87212100223583178"/>
          <c:h val="0.68424310136908562"/>
        </c:manualLayout>
      </c:layout>
      <c:barChart>
        <c:barDir val="col"/>
        <c:grouping val="clustered"/>
        <c:varyColors val="0"/>
        <c:ser>
          <c:idx val="0"/>
          <c:order val="0"/>
          <c:tx>
            <c:strRef>
              <c:f>Sheet1!$B$1</c:f>
              <c:strCache>
                <c:ptCount val="1"/>
                <c:pt idx="0">
                  <c:v> Rilpivirine + TDF-FTC (n=14)</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dLbl>
              <c:idx val="0"/>
              <c:layout>
                <c:manualLayout>
                  <c:x val="2.829185424004443E-17"/>
                  <c:y val="-3.75375375375371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D8-440F-B61D-C50EBAA0ACAC}"/>
                </c:ext>
              </c:extLst>
            </c:dLbl>
            <c:dLbl>
              <c:idx val="7"/>
              <c:layout>
                <c:manualLayout>
                  <c:x val="0"/>
                  <c:y val="-6.2430540776997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E1-F746-8C7E-6D6B3A7665CD}"/>
                </c:ext>
              </c:extLst>
            </c:dLbl>
            <c:dLbl>
              <c:idx val="8"/>
              <c:layout>
                <c:manualLayout>
                  <c:x val="-1.1316741696017799E-16"/>
                  <c:y val="8.771954059826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E1-F746-8C7E-6D6B3A7665CD}"/>
                </c:ext>
              </c:extLst>
            </c:dLbl>
            <c:dLbl>
              <c:idx val="9"/>
              <c:layout>
                <c:manualLayout>
                  <c:x val="-1.1316741696017799E-16"/>
                  <c:y val="8.771954059826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E1-F746-8C7E-6D6B3A7665CD}"/>
                </c:ext>
              </c:extLst>
            </c:dLbl>
            <c:spPr>
              <a:noFill/>
              <a:ln>
                <a:noFill/>
              </a:ln>
              <a:effectLst/>
              <a:scene3d>
                <a:camera prst="orthographicFront"/>
                <a:lightRig rig="threePt" dir="t"/>
              </a:scene3d>
              <a:sp3d>
                <a:bevelT w="38100"/>
              </a:sp3d>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M184V only</c:v>
                </c:pt>
                <c:pt idx="1">
                  <c:v>M184I only</c:v>
                </c:pt>
                <c:pt idx="2">
                  <c:v>M184I/V mixture</c:v>
                </c:pt>
                <c:pt idx="3">
                  <c:v>K65R</c:v>
                </c:pt>
              </c:strCache>
            </c:strRef>
          </c:cat>
          <c:val>
            <c:numRef>
              <c:f>Sheet1!$B$2:$B$5</c:f>
              <c:numCache>
                <c:formatCode>0</c:formatCode>
                <c:ptCount val="4"/>
                <c:pt idx="0">
                  <c:v>36</c:v>
                </c:pt>
                <c:pt idx="1">
                  <c:v>29</c:v>
                </c:pt>
                <c:pt idx="2">
                  <c:v>21</c:v>
                </c:pt>
                <c:pt idx="3">
                  <c:v>21</c:v>
                </c:pt>
              </c:numCache>
            </c:numRef>
          </c:val>
          <c:extLst>
            <c:ext xmlns:c16="http://schemas.microsoft.com/office/drawing/2014/chart" uri="{C3380CC4-5D6E-409C-BE32-E72D297353CC}">
              <c16:uniqueId val="{00000003-F1E1-F746-8C7E-6D6B3A7665CD}"/>
            </c:ext>
          </c:extLst>
        </c:ser>
        <c:ser>
          <c:idx val="1"/>
          <c:order val="1"/>
          <c:tx>
            <c:strRef>
              <c:f>Sheet1!$C$1</c:f>
              <c:strCache>
                <c:ptCount val="1"/>
                <c:pt idx="0">
                  <c:v> Efavirenz + TDF-FTC (n=5)</c:v>
                </c:pt>
              </c:strCache>
            </c:strRef>
          </c:tx>
          <c:spPr>
            <a:gradFill>
              <a:gsLst>
                <a:gs pos="0">
                  <a:srgbClr val="5A7F31"/>
                </a:gs>
                <a:gs pos="99000">
                  <a:srgbClr val="9CD068"/>
                </a:gs>
              </a:gsLst>
            </a:gradFill>
            <a:ln w="9525">
              <a:noFill/>
            </a:ln>
            <a:effectLst/>
            <a:scene3d>
              <a:camera prst="orthographicFront"/>
              <a:lightRig rig="threePt" dir="t"/>
            </a:scene3d>
            <a:sp3d>
              <a:bevelT w="38100" h="38100"/>
              <a:contourClr>
                <a:srgbClr val="000000"/>
              </a:contourClr>
            </a:sp3d>
          </c:spPr>
          <c:invertIfNegative val="0"/>
          <c:dPt>
            <c:idx val="0"/>
            <c:invertIfNegative val="0"/>
            <c:bubble3D val="0"/>
            <c:spPr>
              <a:gradFill>
                <a:gsLst>
                  <a:gs pos="0">
                    <a:srgbClr val="5A7F31"/>
                  </a:gs>
                  <a:gs pos="99000">
                    <a:srgbClr val="9CD068"/>
                  </a:gs>
                </a:gsLst>
                <a:lin ang="0" scaled="0"/>
              </a:gradFill>
              <a:ln w="9525">
                <a:noFill/>
              </a:ln>
              <a:effectLst/>
              <a:scene3d>
                <a:camera prst="orthographicFront"/>
                <a:lightRig rig="threePt" dir="t"/>
              </a:scene3d>
              <a:sp3d>
                <a:bevelT w="38100" h="38100"/>
                <a:contourClr>
                  <a:srgbClr val="000000"/>
                </a:contourClr>
              </a:sp3d>
            </c:spPr>
            <c:extLst>
              <c:ext xmlns:c16="http://schemas.microsoft.com/office/drawing/2014/chart" uri="{C3380CC4-5D6E-409C-BE32-E72D297353CC}">
                <c16:uniqueId val="{00000001-4AD8-440F-B61D-C50EBAA0ACAC}"/>
              </c:ext>
            </c:extLst>
          </c:dPt>
          <c:dPt>
            <c:idx val="7"/>
            <c:invertIfNegative val="0"/>
            <c:bubble3D val="0"/>
            <c:spPr>
              <a:gradFill>
                <a:gsLst>
                  <a:gs pos="0">
                    <a:srgbClr val="5A7F31"/>
                  </a:gs>
                  <a:gs pos="99000">
                    <a:srgbClr val="9CD068"/>
                  </a:gs>
                </a:gsLst>
              </a:gradFill>
              <a:ln w="9525">
                <a:noFill/>
              </a:ln>
              <a:effectLst/>
              <a:scene3d>
                <a:camera prst="orthographicFront"/>
                <a:lightRig rig="threePt" dir="t"/>
              </a:scene3d>
              <a:sp3d>
                <a:bevelT w="38100" h="44450"/>
                <a:contourClr>
                  <a:srgbClr val="000000"/>
                </a:contourClr>
              </a:sp3d>
            </c:spPr>
            <c:extLst>
              <c:ext xmlns:c16="http://schemas.microsoft.com/office/drawing/2014/chart" uri="{C3380CC4-5D6E-409C-BE32-E72D297353CC}">
                <c16:uniqueId val="{00000000-7DF7-8F40-B536-1C718E9D4A86}"/>
              </c:ext>
            </c:extLst>
          </c:dPt>
          <c:dLbls>
            <c:dLbl>
              <c:idx val="0"/>
              <c:layout>
                <c:manualLayout>
                  <c:x val="0"/>
                  <c:y val="-3.75375375375375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D8-440F-B61D-C50EBAA0ACAC}"/>
                </c:ext>
              </c:extLst>
            </c:dLbl>
            <c:dLbl>
              <c:idx val="1"/>
              <c:layout>
                <c:manualLayout>
                  <c:x val="0"/>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D8-440F-B61D-C50EBAA0ACAC}"/>
                </c:ext>
              </c:extLst>
            </c:dLbl>
            <c:dLbl>
              <c:idx val="2"/>
              <c:layout>
                <c:manualLayout>
                  <c:x val="1.5432098765431532E-3"/>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D8-440F-B61D-C50EBAA0ACAC}"/>
                </c:ext>
              </c:extLst>
            </c:dLbl>
            <c:dLbl>
              <c:idx val="3"/>
              <c:layout>
                <c:manualLayout>
                  <c:x val="0"/>
                  <c:y val="-1.1261261261261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D8-440F-B61D-C50EBAA0ACAC}"/>
                </c:ext>
              </c:extLst>
            </c:dLbl>
            <c:dLbl>
              <c:idx val="4"/>
              <c:layout>
                <c:manualLayout>
                  <c:x val="-1.1316741696017772E-16"/>
                  <c:y val="-3.75375375375375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D8-440F-B61D-C50EBAA0ACAC}"/>
                </c:ext>
              </c:extLst>
            </c:dLbl>
            <c:dLbl>
              <c:idx val="5"/>
              <c:layout>
                <c:manualLayout>
                  <c:x val="0"/>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D8-440F-B61D-C50EBAA0ACAC}"/>
                </c:ext>
              </c:extLst>
            </c:dLbl>
            <c:dLbl>
              <c:idx val="6"/>
              <c:layout>
                <c:manualLayout>
                  <c:x val="0"/>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D8-440F-B61D-C50EBAA0ACA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M184V only</c:v>
                </c:pt>
                <c:pt idx="1">
                  <c:v>M184I only</c:v>
                </c:pt>
                <c:pt idx="2">
                  <c:v>M184I/V mixture</c:v>
                </c:pt>
                <c:pt idx="3">
                  <c:v>K65R</c:v>
                </c:pt>
              </c:strCache>
            </c:strRef>
          </c:cat>
          <c:val>
            <c:numRef>
              <c:f>Sheet1!$C$2:$C$5</c:f>
              <c:numCache>
                <c:formatCode>0</c:formatCode>
                <c:ptCount val="4"/>
                <c:pt idx="0">
                  <c:v>60</c:v>
                </c:pt>
                <c:pt idx="1">
                  <c:v>0</c:v>
                </c:pt>
                <c:pt idx="2">
                  <c:v>0</c:v>
                </c:pt>
                <c:pt idx="3">
                  <c:v>0</c:v>
                </c:pt>
              </c:numCache>
            </c:numRef>
          </c:val>
          <c:extLst>
            <c:ext xmlns:c16="http://schemas.microsoft.com/office/drawing/2014/chart" uri="{C3380CC4-5D6E-409C-BE32-E72D297353CC}">
              <c16:uniqueId val="{00000004-F1E1-F746-8C7E-6D6B3A7665CD}"/>
            </c:ext>
          </c:extLst>
        </c:ser>
        <c:dLbls>
          <c:showLegendKey val="0"/>
          <c:showVal val="1"/>
          <c:showCatName val="0"/>
          <c:showSerName val="0"/>
          <c:showPercent val="0"/>
          <c:showBubbleSize val="0"/>
        </c:dLbls>
        <c:gapWidth val="100"/>
        <c:axId val="-1991466952"/>
        <c:axId val="-1991349512"/>
      </c:barChart>
      <c:catAx>
        <c:axId val="-199146695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1991349512"/>
        <c:crosses val="autoZero"/>
        <c:auto val="1"/>
        <c:lblAlgn val="ctr"/>
        <c:lblOffset val="1"/>
        <c:noMultiLvlLbl val="0"/>
      </c:catAx>
      <c:valAx>
        <c:axId val="-1991349512"/>
        <c:scaling>
          <c:orientation val="minMax"/>
          <c:max val="100"/>
          <c:min val="0"/>
        </c:scaling>
        <c:delete val="0"/>
        <c:axPos val="l"/>
        <c:title>
          <c:tx>
            <c:rich>
              <a:bodyPr/>
              <a:lstStyle/>
              <a:p>
                <a:pPr>
                  <a:defRPr sz="1400" b="1"/>
                </a:pPr>
                <a:r>
                  <a:rPr lang="en-US" sz="1400" b="1" dirty="0"/>
                  <a:t>Virologic Failure with NRTI </a:t>
                </a:r>
                <a:br>
                  <a:rPr lang="en-US" sz="1400" b="1" dirty="0"/>
                </a:br>
                <a:r>
                  <a:rPr lang="en-US" sz="1400" b="1" dirty="0"/>
                  <a:t>RAM (%)</a:t>
                </a:r>
              </a:p>
            </c:rich>
          </c:tx>
          <c:layout>
            <c:manualLayout>
              <c:xMode val="edge"/>
              <c:yMode val="edge"/>
              <c:x val="4.0111305531253036E-4"/>
              <c:y val="0.10001211841763023"/>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9146695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5764545056867891"/>
          <c:y val="0"/>
          <c:w val="0.62730156994264608"/>
          <c:h val="0.100211037809463"/>
        </c:manualLayout>
      </c:layout>
      <c:overlay val="0"/>
      <c:spPr>
        <a:solidFill>
          <a:sysClr val="window" lastClr="FFFFFF"/>
        </a:solidFill>
        <a:ln>
          <a:noFill/>
        </a:ln>
      </c:spPr>
      <c:txPr>
        <a:bodyPr/>
        <a:lstStyle/>
        <a:p>
          <a:pPr rtl="0">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755888256541"/>
          <c:y val="9.7388238268867194E-2"/>
          <c:w val="0.85299222721119505"/>
          <c:h val="0.71070923399543295"/>
        </c:manualLayout>
      </c:layout>
      <c:barChart>
        <c:barDir val="col"/>
        <c:grouping val="clustered"/>
        <c:varyColors val="0"/>
        <c:ser>
          <c:idx val="0"/>
          <c:order val="0"/>
          <c:tx>
            <c:strRef>
              <c:f>Sheet1!$B$1</c:f>
              <c:strCache>
                <c:ptCount val="1"/>
                <c:pt idx="0">
                  <c:v>2NRTIs + Rilpivirine</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Pt>
            <c:idx val="1"/>
            <c:invertIfNegative val="0"/>
            <c:bubble3D val="0"/>
            <c:extLst>
              <c:ext xmlns:c16="http://schemas.microsoft.com/office/drawing/2014/chart" uri="{C3380CC4-5D6E-409C-BE32-E72D297353CC}">
                <c16:uniqueId val="{00000000-C166-A245-86D2-5264D8F3583D}"/>
              </c:ext>
            </c:extLst>
          </c:dPt>
          <c:dLbls>
            <c:dLbl>
              <c:idx val="1"/>
              <c:layout>
                <c:manualLayout>
                  <c:x val="0"/>
                  <c:y val="1.6279468444822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66-A245-86D2-5264D8F3583D}"/>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≤100K</c:v>
                </c:pt>
                <c:pt idx="2">
                  <c:v>100k-500k</c:v>
                </c:pt>
                <c:pt idx="3">
                  <c:v>&gt;500k</c:v>
                </c:pt>
              </c:strCache>
            </c:strRef>
          </c:cat>
          <c:val>
            <c:numRef>
              <c:f>Sheet1!$B$2:$B$5</c:f>
              <c:numCache>
                <c:formatCode>0</c:formatCode>
                <c:ptCount val="4"/>
                <c:pt idx="0">
                  <c:v>84</c:v>
                </c:pt>
                <c:pt idx="1">
                  <c:v>90</c:v>
                </c:pt>
                <c:pt idx="2">
                  <c:v>80</c:v>
                </c:pt>
                <c:pt idx="3">
                  <c:v>70</c:v>
                </c:pt>
              </c:numCache>
            </c:numRef>
          </c:val>
          <c:extLst>
            <c:ext xmlns:c16="http://schemas.microsoft.com/office/drawing/2014/chart" uri="{C3380CC4-5D6E-409C-BE32-E72D297353CC}">
              <c16:uniqueId val="{00000001-C166-A245-86D2-5264D8F3583D}"/>
            </c:ext>
          </c:extLst>
        </c:ser>
        <c:ser>
          <c:idx val="1"/>
          <c:order val="1"/>
          <c:tx>
            <c:strRef>
              <c:f>Sheet1!$C$1</c:f>
              <c:strCache>
                <c:ptCount val="1"/>
                <c:pt idx="0">
                  <c:v>2NRTIs + Efavirenz</c:v>
                </c:pt>
              </c:strCache>
            </c:strRef>
          </c:tx>
          <c:spPr>
            <a:gradFill>
              <a:gsLst>
                <a:gs pos="0">
                  <a:srgbClr val="5A7F31"/>
                </a:gs>
                <a:gs pos="99000">
                  <a:srgbClr val="9CD068"/>
                </a:gs>
              </a:gsLst>
              <a:lin ang="0" scaled="0"/>
            </a:gradFill>
            <a:ln w="12700">
              <a:noFill/>
            </a:ln>
            <a:effectLst/>
            <a:scene3d>
              <a:camera prst="orthographicFront"/>
              <a:lightRig rig="threePt" dir="t"/>
            </a:scene3d>
            <a:sp3d>
              <a:bevelT w="38100" h="38100"/>
            </a:sp3d>
          </c:spPr>
          <c:invertIfNegative val="0"/>
          <c:dLbls>
            <c:dLbl>
              <c:idx val="1"/>
              <c:layout>
                <c:manualLayout>
                  <c:x val="-6.3656672040104104E-17"/>
                  <c:y val="1.1695906432748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66-A245-86D2-5264D8F3583D}"/>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≤100K</c:v>
                </c:pt>
                <c:pt idx="2">
                  <c:v>100k-500k</c:v>
                </c:pt>
                <c:pt idx="3">
                  <c:v>&gt;500k</c:v>
                </c:pt>
              </c:strCache>
            </c:strRef>
          </c:cat>
          <c:val>
            <c:numRef>
              <c:f>Sheet1!$C$2:$C$5</c:f>
              <c:numCache>
                <c:formatCode>0</c:formatCode>
                <c:ptCount val="4"/>
                <c:pt idx="0">
                  <c:v>82</c:v>
                </c:pt>
                <c:pt idx="1">
                  <c:v>84</c:v>
                </c:pt>
                <c:pt idx="2">
                  <c:v>83</c:v>
                </c:pt>
                <c:pt idx="3">
                  <c:v>76</c:v>
                </c:pt>
              </c:numCache>
            </c:numRef>
          </c:val>
          <c:extLst>
            <c:ext xmlns:c16="http://schemas.microsoft.com/office/drawing/2014/chart" uri="{C3380CC4-5D6E-409C-BE32-E72D297353CC}">
              <c16:uniqueId val="{00000003-C166-A245-86D2-5264D8F3583D}"/>
            </c:ext>
          </c:extLst>
        </c:ser>
        <c:dLbls>
          <c:showLegendKey val="0"/>
          <c:showVal val="1"/>
          <c:showCatName val="0"/>
          <c:showSerName val="0"/>
          <c:showPercent val="0"/>
          <c:showBubbleSize val="0"/>
        </c:dLbls>
        <c:gapWidth val="100"/>
        <c:axId val="1550477336"/>
        <c:axId val="1550790424"/>
      </c:barChart>
      <c:catAx>
        <c:axId val="155047733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1550790424"/>
        <c:crosses val="autoZero"/>
        <c:auto val="1"/>
        <c:lblAlgn val="ctr"/>
        <c:lblOffset val="1"/>
        <c:tickLblSkip val="1"/>
        <c:tickMarkSkip val="1"/>
        <c:noMultiLvlLbl val="0"/>
      </c:catAx>
      <c:valAx>
        <c:axId val="1550790424"/>
        <c:scaling>
          <c:orientation val="minMax"/>
          <c:max val="100"/>
          <c:min val="0"/>
        </c:scaling>
        <c:delete val="0"/>
        <c:axPos val="l"/>
        <c:title>
          <c:tx>
            <c:rich>
              <a:bodyPr/>
              <a:lstStyle/>
              <a:p>
                <a:pPr>
                  <a:defRPr/>
                </a:pPr>
                <a:r>
                  <a:rPr lang="en-US" dirty="0"/>
                  <a:t>HIV RNA &lt;50 copies/mL (%)</a:t>
                </a:r>
              </a:p>
            </c:rich>
          </c:tx>
          <c:layout>
            <c:manualLayout>
              <c:xMode val="edge"/>
              <c:yMode val="edge"/>
              <c:x val="1.94430774278215E-3"/>
              <c:y val="9.7758728430194605E-2"/>
            </c:manualLayout>
          </c:layout>
          <c:overlay val="0"/>
        </c:title>
        <c:numFmt formatCode="0" sourceLinked="0"/>
        <c:majorTickMark val="out"/>
        <c:minorTickMark val="none"/>
        <c:tickLblPos val="nextTo"/>
        <c:spPr>
          <a:ln w="6350">
            <a:solidFill>
              <a:srgbClr val="000000"/>
            </a:solidFill>
          </a:ln>
        </c:spPr>
        <c:crossAx val="15504773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6986657917760288"/>
          <c:y val="1.66666278854216E-2"/>
          <c:w val="0.49965502576066878"/>
          <c:h val="6.7494387023607799E-2"/>
        </c:manualLayout>
      </c:layout>
      <c:overlay val="0"/>
      <c:spPr>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0.35266</cdr:x>
      <cdr:y>0.90116</cdr:y>
    </cdr:from>
    <cdr:to>
      <cdr:x>0.9668</cdr:x>
      <cdr:y>0.90116</cdr:y>
    </cdr:to>
    <cdr:cxnSp macro="">
      <cdr:nvCxnSpPr>
        <cdr:cNvPr id="3" name="Straight Connector 2">
          <a:extLst xmlns:a="http://schemas.openxmlformats.org/drawingml/2006/main">
            <a:ext uri="{FF2B5EF4-FFF2-40B4-BE49-F238E27FC236}">
              <a16:creationId xmlns:a16="http://schemas.microsoft.com/office/drawing/2014/main" id="{0D5315A1-BACC-C6D6-5E4F-FEAEFCB853A1}"/>
            </a:ext>
          </a:extLst>
        </cdr:cNvPr>
        <cdr:cNvCxnSpPr/>
      </cdr:nvCxnSpPr>
      <cdr:spPr>
        <a:xfrm xmlns:a="http://schemas.openxmlformats.org/drawingml/2006/main">
          <a:off x="2902270" y="3048867"/>
          <a:ext cx="5054138"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6929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47</a:t>
            </a:fld>
            <a:endParaRPr lang="en-US"/>
          </a:p>
        </p:txBody>
      </p:sp>
    </p:spTree>
    <p:extLst>
      <p:ext uri="{BB962C8B-B14F-4D97-AF65-F5344CB8AC3E}">
        <p14:creationId xmlns:p14="http://schemas.microsoft.com/office/powerpoint/2010/main" val="57024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51</a:t>
            </a:fld>
            <a:endParaRPr lang="en-US"/>
          </a:p>
        </p:txBody>
      </p:sp>
    </p:spTree>
    <p:extLst>
      <p:ext uri="{BB962C8B-B14F-4D97-AF65-F5344CB8AC3E}">
        <p14:creationId xmlns:p14="http://schemas.microsoft.com/office/powerpoint/2010/main" val="327350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567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977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096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21</a:t>
            </a:fld>
            <a:endParaRPr lang="en-US"/>
          </a:p>
        </p:txBody>
      </p:sp>
    </p:spTree>
    <p:extLst>
      <p:ext uri="{BB962C8B-B14F-4D97-AF65-F5344CB8AC3E}">
        <p14:creationId xmlns:p14="http://schemas.microsoft.com/office/powerpoint/2010/main" val="68253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22</a:t>
            </a:fld>
            <a:endParaRPr lang="en-US"/>
          </a:p>
        </p:txBody>
      </p:sp>
    </p:spTree>
    <p:extLst>
      <p:ext uri="{BB962C8B-B14F-4D97-AF65-F5344CB8AC3E}">
        <p14:creationId xmlns:p14="http://schemas.microsoft.com/office/powerpoint/2010/main" val="228969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25</a:t>
            </a:fld>
            <a:endParaRPr lang="en-US"/>
          </a:p>
        </p:txBody>
      </p:sp>
    </p:spTree>
    <p:extLst>
      <p:ext uri="{BB962C8B-B14F-4D97-AF65-F5344CB8AC3E}">
        <p14:creationId xmlns:p14="http://schemas.microsoft.com/office/powerpoint/2010/main" val="3756643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26</a:t>
            </a:fld>
            <a:endParaRPr lang="en-US"/>
          </a:p>
        </p:txBody>
      </p:sp>
    </p:spTree>
    <p:extLst>
      <p:ext uri="{BB962C8B-B14F-4D97-AF65-F5344CB8AC3E}">
        <p14:creationId xmlns:p14="http://schemas.microsoft.com/office/powerpoint/2010/main" val="3734292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32</a:t>
            </a:fld>
            <a:endParaRPr lang="en-US"/>
          </a:p>
        </p:txBody>
      </p:sp>
    </p:spTree>
    <p:extLst>
      <p:ext uri="{BB962C8B-B14F-4D97-AF65-F5344CB8AC3E}">
        <p14:creationId xmlns:p14="http://schemas.microsoft.com/office/powerpoint/2010/main" val="3007222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Rilpivirine-Tenofovir DF-Emtricitabine (</a:t>
            </a:r>
            <a:r>
              <a:rPr lang="en-US" i="1" dirty="0"/>
              <a:t>Complera</a:t>
            </a:r>
            <a:r>
              <a:rPr lang="en-US" dirty="0"/>
              <a:t>)</a:t>
            </a:r>
          </a:p>
        </p:txBody>
      </p:sp>
      <p:sp>
        <p:nvSpPr>
          <p:cNvPr id="4" name="Text Placeholder 3"/>
          <p:cNvSpPr>
            <a:spLocks noGrp="1"/>
          </p:cNvSpPr>
          <p:nvPr>
            <p:ph type="body" sz="quarter" idx="14"/>
          </p:nvPr>
        </p:nvSpPr>
        <p:spPr/>
        <p:txBody>
          <a:bodyPr/>
          <a:lstStyle/>
          <a:p>
            <a:r>
              <a:rPr lang="en-US" dirty="0">
                <a:cs typeface="Arial"/>
              </a:rPr>
              <a:t>Last Updated: December 12, 2022</a:t>
            </a:r>
          </a:p>
        </p:txBody>
      </p:sp>
      <p:sp>
        <p:nvSpPr>
          <p:cNvPr id="3" name="Text Placeholder 2"/>
          <p:cNvSpPr>
            <a:spLocks noGrp="1"/>
          </p:cNvSpPr>
          <p:nvPr>
            <p:ph type="body" sz="quarter" idx="18"/>
          </p:nvPr>
        </p:nvSpPr>
        <p:spPr/>
        <p:txBody>
          <a:bodyPr/>
          <a:lstStyle/>
          <a:p>
            <a:r>
              <a:rPr lang="en-US" dirty="0"/>
              <a:t>David H. Spach, MD</a:t>
            </a:r>
            <a:br>
              <a:rPr lang="en-US" dirty="0"/>
            </a:br>
            <a:r>
              <a:rPr lang="en-US" dirty="0"/>
              <a:t>Brian R. Wood, MD</a:t>
            </a:r>
          </a:p>
        </p:txBody>
      </p:sp>
    </p:spTree>
    <p:extLst>
      <p:ext uri="{BB962C8B-B14F-4D97-AF65-F5344CB8AC3E}">
        <p14:creationId xmlns:p14="http://schemas.microsoft.com/office/powerpoint/2010/main" val="39836508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Rilpivirine + TDF-FTC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Resistance Results</a:t>
            </a:r>
            <a:endParaRPr lang="en-US" sz="2000" dirty="0"/>
          </a:p>
        </p:txBody>
      </p:sp>
      <p:sp>
        <p:nvSpPr>
          <p:cNvPr id="4" name="Text Placeholder 3"/>
          <p:cNvSpPr>
            <a:spLocks noGrp="1"/>
          </p:cNvSpPr>
          <p:nvPr>
            <p:ph type="body" sz="quarter" idx="15"/>
          </p:nvPr>
        </p:nvSpPr>
        <p:spPr>
          <a:prstGeom prst="rect">
            <a:avLst/>
          </a:prstGeom>
        </p:spPr>
        <p:txBody>
          <a:bodyPr/>
          <a:lstStyle/>
          <a:p>
            <a:r>
              <a:rPr lang="en-US" dirty="0"/>
              <a:t>Incidence of NNRTI Resistance Associated Mutations (RAMs)</a:t>
            </a:r>
          </a:p>
        </p:txBody>
      </p:sp>
      <p:sp>
        <p:nvSpPr>
          <p:cNvPr id="6" name="Content Placeholder 5"/>
          <p:cNvSpPr>
            <a:spLocks noGrp="1"/>
          </p:cNvSpPr>
          <p:nvPr>
            <p:ph type="body" sz="quarter" idx="16"/>
          </p:nvPr>
        </p:nvSpPr>
        <p:spPr/>
        <p:txBody>
          <a:bodyPr/>
          <a:lstStyle/>
          <a:p>
            <a:r>
              <a:rPr lang="en-US" dirty="0">
                <a:latin typeface="Arial" panose="020B0604020202020204" pitchFamily="34" charset="0"/>
                <a:cs typeface="Arial" panose="020B0604020202020204" pitchFamily="34" charset="0"/>
              </a:rPr>
              <a:t>Source: Molina J-M, et al. Lancet. 2011;378:238-46.</a:t>
            </a:r>
          </a:p>
        </p:txBody>
      </p:sp>
      <p:graphicFrame>
        <p:nvGraphicFramePr>
          <p:cNvPr id="7" name="Chart 6"/>
          <p:cNvGraphicFramePr>
            <a:graphicFrameLocks/>
          </p:cNvGraphicFramePr>
          <p:nvPr>
            <p:extLst>
              <p:ext uri="{D42A27DB-BD31-4B8C-83A1-F6EECF244321}">
                <p14:modId xmlns:p14="http://schemas.microsoft.com/office/powerpoint/2010/main" val="914172968"/>
              </p:ext>
            </p:extLst>
          </p:nvPr>
        </p:nvGraphicFramePr>
        <p:xfrm>
          <a:off x="468837" y="1344168"/>
          <a:ext cx="822960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8898D91-C274-8959-2F48-980B5A1002A6}"/>
              </a:ext>
            </a:extLst>
          </p:cNvPr>
          <p:cNvSpPr txBox="1"/>
          <p:nvPr/>
        </p:nvSpPr>
        <p:spPr>
          <a:xfrm>
            <a:off x="578672" y="4372153"/>
            <a:ext cx="8096491" cy="415498"/>
          </a:xfrm>
          <a:prstGeom prst="rect">
            <a:avLst/>
          </a:prstGeom>
          <a:solidFill>
            <a:schemeClr val="bg1">
              <a:lumMod val="95000"/>
            </a:schemeClr>
          </a:solidFill>
        </p:spPr>
        <p:txBody>
          <a:bodyPr wrap="square" lIns="274320" rIns="274320" rtlCol="0">
            <a:spAutoFit/>
          </a:bodyPr>
          <a:lstStyle/>
          <a:p>
            <a:r>
              <a:rPr lang="en-US" sz="1050" dirty="0">
                <a:latin typeface="Arial"/>
              </a:rPr>
              <a:t>The percentages represent the number of participants who developed each specific NNRTI RAM out of the number of participants who developed any NNRTI RAM in that arm of the trial (the n listed at the top of the graph).</a:t>
            </a:r>
          </a:p>
        </p:txBody>
      </p:sp>
    </p:spTree>
    <p:extLst>
      <p:ext uri="{BB962C8B-B14F-4D97-AF65-F5344CB8AC3E}">
        <p14:creationId xmlns:p14="http://schemas.microsoft.com/office/powerpoint/2010/main" val="338483635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Rilpivirine + TDF-FTC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Resistance Results</a:t>
            </a:r>
            <a:endParaRPr lang="en-US" sz="2000" dirty="0"/>
          </a:p>
        </p:txBody>
      </p:sp>
      <p:sp>
        <p:nvSpPr>
          <p:cNvPr id="4" name="Text Placeholder 3"/>
          <p:cNvSpPr>
            <a:spLocks noGrp="1"/>
          </p:cNvSpPr>
          <p:nvPr>
            <p:ph type="body" sz="quarter" idx="15"/>
          </p:nvPr>
        </p:nvSpPr>
        <p:spPr>
          <a:prstGeom prst="rect">
            <a:avLst/>
          </a:prstGeom>
        </p:spPr>
        <p:txBody>
          <a:bodyPr/>
          <a:lstStyle/>
          <a:p>
            <a:r>
              <a:rPr lang="en-US" dirty="0"/>
              <a:t>Incidence of NRTI Resistance Associated Mutations (RAMs)</a:t>
            </a:r>
          </a:p>
        </p:txBody>
      </p:sp>
      <p:sp>
        <p:nvSpPr>
          <p:cNvPr id="6" name="Content Placeholder 5"/>
          <p:cNvSpPr>
            <a:spLocks noGrp="1"/>
          </p:cNvSpPr>
          <p:nvPr>
            <p:ph type="body" sz="quarter" idx="16"/>
          </p:nvPr>
        </p:nvSpPr>
        <p:spPr/>
        <p:txBody>
          <a:bodyPr/>
          <a:lstStyle/>
          <a:p>
            <a:r>
              <a:rPr lang="en-US" dirty="0">
                <a:latin typeface="Arial" panose="020B0604020202020204" pitchFamily="34" charset="0"/>
                <a:cs typeface="Arial" panose="020B0604020202020204" pitchFamily="34" charset="0"/>
              </a:rPr>
              <a:t>Source: Molina J-M, et al. Lancet. 2011;378:238-46.</a:t>
            </a:r>
          </a:p>
        </p:txBody>
      </p:sp>
      <p:graphicFrame>
        <p:nvGraphicFramePr>
          <p:cNvPr id="7" name="Chart 6"/>
          <p:cNvGraphicFramePr>
            <a:graphicFrameLocks/>
          </p:cNvGraphicFramePr>
          <p:nvPr>
            <p:extLst>
              <p:ext uri="{D42A27DB-BD31-4B8C-83A1-F6EECF244321}">
                <p14:modId xmlns:p14="http://schemas.microsoft.com/office/powerpoint/2010/main" val="4114211582"/>
              </p:ext>
            </p:extLst>
          </p:nvPr>
        </p:nvGraphicFramePr>
        <p:xfrm>
          <a:off x="468837" y="1344168"/>
          <a:ext cx="822960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52369E8-9D39-10FE-D674-8B2D1C30F313}"/>
              </a:ext>
            </a:extLst>
          </p:cNvPr>
          <p:cNvSpPr txBox="1"/>
          <p:nvPr/>
        </p:nvSpPr>
        <p:spPr>
          <a:xfrm>
            <a:off x="578672" y="4372153"/>
            <a:ext cx="8096491" cy="415498"/>
          </a:xfrm>
          <a:prstGeom prst="rect">
            <a:avLst/>
          </a:prstGeom>
          <a:solidFill>
            <a:schemeClr val="bg1">
              <a:lumMod val="95000"/>
            </a:schemeClr>
          </a:solidFill>
        </p:spPr>
        <p:txBody>
          <a:bodyPr wrap="square" lIns="274320" rIns="274320" rtlCol="0">
            <a:spAutoFit/>
          </a:bodyPr>
          <a:lstStyle/>
          <a:p>
            <a:r>
              <a:rPr lang="en-US" sz="1050" dirty="0">
                <a:latin typeface="Arial"/>
              </a:rPr>
              <a:t>The percentages represent the number of participants who developed each specific NRTI RAM out of the number of participants who developed any NRTI RAM in that arm of the trial (the n listed at the top of the graph).</a:t>
            </a:r>
          </a:p>
        </p:txBody>
      </p:sp>
    </p:spTree>
    <p:extLst>
      <p:ext uri="{BB962C8B-B14F-4D97-AF65-F5344CB8AC3E}">
        <p14:creationId xmlns:p14="http://schemas.microsoft.com/office/powerpoint/2010/main" val="269953331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Rilpivirine + TDF-FTC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Conclusions</a:t>
            </a:r>
            <a:endParaRPr lang="en-US" sz="2000" dirty="0"/>
          </a:p>
        </p:txBody>
      </p:sp>
      <p:sp>
        <p:nvSpPr>
          <p:cNvPr id="3" name="Text Placeholder 2"/>
          <p:cNvSpPr>
            <a:spLocks noGrp="1"/>
          </p:cNvSpPr>
          <p:nvPr>
            <p:ph type="body" sz="quarter" idx="16"/>
          </p:nvPr>
        </p:nvSpPr>
        <p:spPr/>
        <p:txBody>
          <a:bodyPr/>
          <a:lstStyle/>
          <a:p>
            <a:r>
              <a:rPr lang="en-US" dirty="0">
                <a:latin typeface="Arial" panose="020B0604020202020204" pitchFamily="34" charset="0"/>
                <a:cs typeface="Arial" panose="020B0604020202020204" pitchFamily="34" charset="0"/>
              </a:rPr>
              <a:t>Source: Molina J-M, et al. Lancet. 2011;378:238-46.</a:t>
            </a:r>
          </a:p>
        </p:txBody>
      </p:sp>
      <p:sp>
        <p:nvSpPr>
          <p:cNvPr id="4" name="Content Placeholder 3"/>
          <p:cNvSpPr>
            <a:spLocks noGrp="1"/>
          </p:cNvSpPr>
          <p:nvPr>
            <p:ph sz="half" idx="2"/>
          </p:nvPr>
        </p:nvSpPr>
        <p:spPr>
          <a:xfrm>
            <a:off x="-18288" y="2006944"/>
            <a:ext cx="9180576" cy="1574460"/>
          </a:xfrm>
        </p:spPr>
        <p:txBody>
          <a:bodyPr>
            <a:normAutofit/>
          </a:bodyPr>
          <a:lstStyle/>
          <a:p>
            <a:pPr>
              <a:lnSpc>
                <a:spcPts val="2800"/>
              </a:lnSpc>
            </a:pPr>
            <a:r>
              <a:rPr lang="en-US" sz="2000" b="1" dirty="0">
                <a:solidFill>
                  <a:srgbClr val="C00000"/>
                </a:solidFill>
                <a:latin typeface="Arial"/>
                <a:cs typeface="Arial"/>
              </a:rPr>
              <a:t>Interpretation</a:t>
            </a:r>
            <a:r>
              <a:rPr lang="en-US" sz="2000" dirty="0">
                <a:solidFill>
                  <a:schemeClr val="tx1"/>
                </a:solidFill>
                <a:latin typeface="Arial"/>
                <a:cs typeface="Arial"/>
              </a:rPr>
              <a:t>: “</a:t>
            </a:r>
            <a:r>
              <a:rPr lang="en-US" sz="2000" dirty="0">
                <a:solidFill>
                  <a:schemeClr val="tx1"/>
                </a:solidFill>
                <a:cs typeface="Arial"/>
              </a:rPr>
              <a:t>Rilpivirine showed non-inferior efficacy compared with efavirenz, with a higher virological-failure rate, but a more </a:t>
            </a:r>
            <a:r>
              <a:rPr lang="en-US" sz="2000" dirty="0" err="1">
                <a:solidFill>
                  <a:schemeClr val="tx1"/>
                </a:solidFill>
                <a:cs typeface="Arial"/>
              </a:rPr>
              <a:t>favourable</a:t>
            </a:r>
            <a:r>
              <a:rPr lang="en-US" sz="2000" dirty="0">
                <a:solidFill>
                  <a:schemeClr val="tx1"/>
                </a:solidFill>
                <a:cs typeface="Arial"/>
              </a:rPr>
              <a:t> safety and tolerability profile.</a:t>
            </a:r>
            <a:r>
              <a:rPr lang="en-US" sz="2000" dirty="0">
                <a:solidFill>
                  <a:schemeClr val="tx1"/>
                </a:solidFill>
                <a:latin typeface="Arial"/>
                <a:cs typeface="Arial"/>
              </a:rPr>
              <a:t>” </a:t>
            </a:r>
          </a:p>
        </p:txBody>
      </p:sp>
    </p:spTree>
    <p:extLst>
      <p:ext uri="{BB962C8B-B14F-4D97-AF65-F5344CB8AC3E}">
        <p14:creationId xmlns:p14="http://schemas.microsoft.com/office/powerpoint/2010/main" val="140162014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b="0" dirty="0">
                <a:latin typeface="Arial" panose="020B0604020202020204" pitchFamily="34" charset="0"/>
                <a:cs typeface="Arial" panose="020B0604020202020204" pitchFamily="34" charset="0"/>
              </a:rPr>
              <a:t>Rilpivirine + TDF-FTC versus Efavirenz + TDF-FTC</a:t>
            </a:r>
            <a:br>
              <a:rPr lang="en-US" sz="1800" b="0"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THRIVE Trial</a:t>
            </a:r>
          </a:p>
        </p:txBody>
      </p:sp>
    </p:spTree>
    <p:extLst>
      <p:ext uri="{BB962C8B-B14F-4D97-AF65-F5344CB8AC3E}">
        <p14:creationId xmlns:p14="http://schemas.microsoft.com/office/powerpoint/2010/main" val="140622430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729740" y="2246255"/>
            <a:ext cx="446392" cy="787933"/>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t>Rilpivirine + TDF-FTC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THRIVE: Study Design</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Cohen CJ, et al. Lancet. 2011;378:229-37.</a:t>
            </a:r>
          </a:p>
        </p:txBody>
      </p:sp>
      <p:sp>
        <p:nvSpPr>
          <p:cNvPr id="3" name="Content Placeholder 2"/>
          <p:cNvSpPr>
            <a:spLocks noGrp="1"/>
          </p:cNvSpPr>
          <p:nvPr>
            <p:ph sz="half" idx="2"/>
          </p:nvPr>
        </p:nvSpPr>
        <p:spPr>
          <a:xfrm>
            <a:off x="323850" y="1184224"/>
            <a:ext cx="5287239" cy="3504315"/>
          </a:xfrm>
        </p:spPr>
        <p:txBody>
          <a:bodyPr>
            <a:normAutofit fontScale="25000" lnSpcReduction="20000"/>
          </a:bodyPr>
          <a:lstStyle/>
          <a:p>
            <a:pPr marL="182880" lvl="0" indent="-182880" defTabSz="457200" fontAlgn="base">
              <a:lnSpc>
                <a:spcPts val="2000"/>
              </a:lnSpc>
              <a:spcAft>
                <a:spcPct val="0"/>
              </a:spcAft>
              <a:buSzTx/>
            </a:pPr>
            <a:r>
              <a:rPr lang="en-US" sz="6000" b="1" dirty="0">
                <a:latin typeface="Arial"/>
                <a:cs typeface="Arial"/>
              </a:rPr>
              <a:t>Background</a:t>
            </a:r>
            <a:r>
              <a:rPr lang="en-US" sz="6000" dirty="0">
                <a:latin typeface="Arial"/>
                <a:cs typeface="Arial"/>
              </a:rPr>
              <a:t>: </a:t>
            </a:r>
            <a:r>
              <a:rPr lang="en-US" sz="6000" dirty="0">
                <a:latin typeface="Arial" pitchFamily="22" charset="0"/>
              </a:rPr>
              <a:t>Randomized, double-blind, phase 3 trial comparing rilpivirine and efavirenz in combination with a fixed</a:t>
            </a:r>
            <a:r>
              <a:rPr lang="en-US" sz="6000" dirty="0">
                <a:solidFill>
                  <a:srgbClr val="C00000"/>
                </a:solidFill>
                <a:latin typeface="Arial" pitchFamily="22" charset="0"/>
              </a:rPr>
              <a:t> </a:t>
            </a:r>
            <a:r>
              <a:rPr lang="en-US" sz="6000" dirty="0">
                <a:latin typeface="Arial" pitchFamily="22" charset="0"/>
              </a:rPr>
              <a:t>background regimen consisting of tenofovir DF-emtricitabine in treatment-naïve adult with HIV </a:t>
            </a:r>
            <a:endParaRPr lang="en-US" sz="6000" u="sng" dirty="0">
              <a:latin typeface="Arial"/>
              <a:cs typeface="Arial"/>
            </a:endParaRPr>
          </a:p>
          <a:p>
            <a:pPr marL="182880" lvl="0" indent="-182880" defTabSz="457200" fontAlgn="base">
              <a:lnSpc>
                <a:spcPts val="2000"/>
              </a:lnSpc>
              <a:spcAft>
                <a:spcPct val="0"/>
              </a:spcAft>
              <a:buSzTx/>
            </a:pPr>
            <a:r>
              <a:rPr lang="en-US" sz="6000" b="1" dirty="0">
                <a:latin typeface="Arial"/>
                <a:cs typeface="Arial"/>
              </a:rPr>
              <a:t>Inclusion Criteria (n = 690)</a:t>
            </a:r>
          </a:p>
          <a:p>
            <a:pPr marL="348615" lvl="1" indent="-182880" defTabSz="457200" fontAlgn="base">
              <a:lnSpc>
                <a:spcPts val="2000"/>
              </a:lnSpc>
              <a:spcAft>
                <a:spcPct val="0"/>
              </a:spcAft>
              <a:buSzTx/>
            </a:pPr>
            <a:r>
              <a:rPr lang="en-US" sz="6000" dirty="0">
                <a:latin typeface="Arial" pitchFamily="22" charset="0"/>
              </a:rPr>
              <a:t>Antiretroviral-naïve adults</a:t>
            </a:r>
          </a:p>
          <a:p>
            <a:pPr marL="348615" lvl="1" indent="-182880" defTabSz="457200" fontAlgn="base">
              <a:lnSpc>
                <a:spcPts val="2000"/>
              </a:lnSpc>
              <a:spcAft>
                <a:spcPct val="0"/>
              </a:spcAft>
              <a:buSzTx/>
            </a:pPr>
            <a:r>
              <a:rPr lang="en-US" sz="6000" dirty="0">
                <a:latin typeface="Arial" pitchFamily="22" charset="0"/>
              </a:rPr>
              <a:t>Age ≥18 years</a:t>
            </a:r>
          </a:p>
          <a:p>
            <a:pPr marL="348615" lvl="1" indent="-182880" defTabSz="457200" fontAlgn="base">
              <a:lnSpc>
                <a:spcPts val="2000"/>
              </a:lnSpc>
              <a:spcAft>
                <a:spcPct val="0"/>
              </a:spcAft>
              <a:buSzTx/>
            </a:pPr>
            <a:r>
              <a:rPr lang="en-US" sz="6000" dirty="0">
                <a:latin typeface="Arial" pitchFamily="22" charset="0"/>
              </a:rPr>
              <a:t>HIV RNA ≥5,000 copies/mL</a:t>
            </a:r>
          </a:p>
          <a:p>
            <a:pPr marL="348615" lvl="1" indent="-182880" defTabSz="457200" fontAlgn="base">
              <a:lnSpc>
                <a:spcPts val="2000"/>
              </a:lnSpc>
              <a:spcAft>
                <a:spcPct val="0"/>
              </a:spcAft>
              <a:buSzTx/>
            </a:pPr>
            <a:r>
              <a:rPr lang="en-US" sz="6000" dirty="0">
                <a:latin typeface="Arial" pitchFamily="22" charset="0"/>
              </a:rPr>
              <a:t>No resistance to any study drugs </a:t>
            </a:r>
            <a:endParaRPr lang="en-US" sz="6000" baseline="30000" dirty="0"/>
          </a:p>
          <a:p>
            <a:pPr marL="182880" lvl="0" indent="-182880" defTabSz="457200" fontAlgn="base">
              <a:lnSpc>
                <a:spcPts val="2000"/>
              </a:lnSpc>
              <a:spcAft>
                <a:spcPct val="0"/>
              </a:spcAft>
              <a:buSzTx/>
              <a:defRPr/>
            </a:pPr>
            <a:r>
              <a:rPr lang="en-US" sz="6000" b="1" dirty="0">
                <a:latin typeface="Arial" pitchFamily="22" charset="0"/>
              </a:rPr>
              <a:t>Treatment Arms</a:t>
            </a:r>
            <a:endParaRPr lang="en-US" sz="6000" dirty="0">
              <a:latin typeface="Arial" pitchFamily="22" charset="0"/>
            </a:endParaRPr>
          </a:p>
          <a:p>
            <a:pPr marL="348615" lvl="1" indent="-182880" defTabSz="457200" fontAlgn="base">
              <a:lnSpc>
                <a:spcPts val="2000"/>
              </a:lnSpc>
              <a:spcAft>
                <a:spcPct val="0"/>
              </a:spcAft>
              <a:buSzTx/>
              <a:defRPr/>
            </a:pPr>
            <a:r>
              <a:rPr lang="en-US" sz="6000" dirty="0">
                <a:latin typeface="Arial" pitchFamily="22" charset="0"/>
              </a:rPr>
              <a:t>Rilpivirine + 2NRTIs</a:t>
            </a:r>
          </a:p>
          <a:p>
            <a:pPr marL="348615" lvl="1" indent="-182880" defTabSz="457200" fontAlgn="base">
              <a:lnSpc>
                <a:spcPts val="2000"/>
              </a:lnSpc>
              <a:spcAft>
                <a:spcPct val="0"/>
              </a:spcAft>
              <a:buSzTx/>
              <a:defRPr/>
            </a:pPr>
            <a:r>
              <a:rPr lang="en-US" sz="6000" dirty="0">
                <a:latin typeface="Arial" pitchFamily="22" charset="0"/>
              </a:rPr>
              <a:t>Efavirenz + 2NRTIs</a:t>
            </a:r>
          </a:p>
          <a:p>
            <a:endParaRPr lang="en-US" dirty="0"/>
          </a:p>
          <a:p>
            <a:endParaRPr lang="en-US" dirty="0"/>
          </a:p>
        </p:txBody>
      </p:sp>
      <p:sp>
        <p:nvSpPr>
          <p:cNvPr id="24" name="Rectangle 7"/>
          <p:cNvSpPr>
            <a:spLocks noChangeArrowheads="1"/>
          </p:cNvSpPr>
          <p:nvPr/>
        </p:nvSpPr>
        <p:spPr bwMode="ltGray">
          <a:xfrm>
            <a:off x="6361285" y="1975311"/>
            <a:ext cx="2317202" cy="658368"/>
          </a:xfrm>
          <a:prstGeom prst="rect">
            <a:avLst/>
          </a:prstGeom>
          <a:solidFill>
            <a:srgbClr val="0070C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600" b="1" dirty="0">
                <a:solidFill>
                  <a:srgbClr val="000000"/>
                </a:solidFill>
                <a:latin typeface="Arial"/>
                <a:cs typeface="Arial"/>
              </a:rPr>
              <a:t>Rilpivirine + 2NRTIs</a:t>
            </a:r>
            <a:br>
              <a:rPr lang="en-US" sz="1350" b="1" dirty="0">
                <a:solidFill>
                  <a:srgbClr val="000000"/>
                </a:solidFill>
                <a:latin typeface="Arial"/>
                <a:cs typeface="Arial"/>
              </a:rPr>
            </a:br>
            <a:r>
              <a:rPr lang="en-US" sz="1000" b="1" dirty="0">
                <a:solidFill>
                  <a:srgbClr val="000000"/>
                </a:solidFill>
                <a:latin typeface="Arial"/>
                <a:cs typeface="Arial"/>
              </a:rPr>
              <a:t> </a:t>
            </a:r>
            <a:r>
              <a:rPr lang="en-US" sz="1000" dirty="0">
                <a:solidFill>
                  <a:srgbClr val="000000"/>
                </a:solidFill>
                <a:latin typeface="Arial"/>
                <a:cs typeface="Arial"/>
              </a:rPr>
              <a:t>(n = 340)</a:t>
            </a:r>
          </a:p>
        </p:txBody>
      </p:sp>
      <p:sp>
        <p:nvSpPr>
          <p:cNvPr id="33" name="Rectangle 7"/>
          <p:cNvSpPr>
            <a:spLocks noChangeArrowheads="1"/>
          </p:cNvSpPr>
          <p:nvPr/>
        </p:nvSpPr>
        <p:spPr bwMode="ltGray">
          <a:xfrm>
            <a:off x="6361285" y="3149284"/>
            <a:ext cx="2317202" cy="658368"/>
          </a:xfrm>
          <a:prstGeom prst="rect">
            <a:avLst/>
          </a:prstGeom>
          <a:solidFill>
            <a:srgbClr val="6D9A3C">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600" b="1" dirty="0">
                <a:solidFill>
                  <a:srgbClr val="000000"/>
                </a:solidFill>
                <a:latin typeface="Arial"/>
                <a:cs typeface="Arial"/>
              </a:rPr>
              <a:t>Efavirenz + 2NRTIs</a:t>
            </a:r>
          </a:p>
          <a:p>
            <a:pPr algn="ctr"/>
            <a:r>
              <a:rPr lang="en-US" sz="1000" dirty="0">
                <a:solidFill>
                  <a:srgbClr val="000000"/>
                </a:solidFill>
                <a:latin typeface="Arial"/>
                <a:cs typeface="Arial"/>
              </a:rPr>
              <a:t>(n = 340)</a:t>
            </a:r>
          </a:p>
        </p:txBody>
      </p:sp>
      <p:sp>
        <p:nvSpPr>
          <p:cNvPr id="5" name="Line 11">
            <a:extLst>
              <a:ext uri="{FF2B5EF4-FFF2-40B4-BE49-F238E27FC236}">
                <a16:creationId xmlns:a16="http://schemas.microsoft.com/office/drawing/2014/main" id="{699842C1-2304-C64C-A5CA-4C32A9728CED}"/>
              </a:ext>
            </a:extLst>
          </p:cNvPr>
          <p:cNvSpPr>
            <a:spLocks noChangeShapeType="1"/>
          </p:cNvSpPr>
          <p:nvPr/>
        </p:nvSpPr>
        <p:spPr bwMode="auto">
          <a:xfrm rot="20430663">
            <a:off x="5729740" y="2827997"/>
            <a:ext cx="446392" cy="787933"/>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Tree>
    <p:extLst>
      <p:ext uri="{BB962C8B-B14F-4D97-AF65-F5344CB8AC3E}">
        <p14:creationId xmlns:p14="http://schemas.microsoft.com/office/powerpoint/2010/main" val="92173137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Rilpivirine</a:t>
            </a:r>
            <a:r>
              <a:rPr lang="en-US" sz="2000" dirty="0"/>
              <a:t> + TDF-FTC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THRIVE: Results</a:t>
            </a:r>
            <a:endParaRPr lang="en-US" sz="2000" dirty="0"/>
          </a:p>
        </p:txBody>
      </p:sp>
      <p:sp>
        <p:nvSpPr>
          <p:cNvPr id="3" name="Text Placeholder 2"/>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48 Week Virologic Response</a:t>
            </a:r>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Cohen CJ, et al. Lancet. 2011;378:229-37.</a:t>
            </a:r>
          </a:p>
        </p:txBody>
      </p:sp>
      <p:graphicFrame>
        <p:nvGraphicFramePr>
          <p:cNvPr id="5" name="Chart 4"/>
          <p:cNvGraphicFramePr>
            <a:graphicFrameLocks/>
          </p:cNvGraphicFramePr>
          <p:nvPr>
            <p:extLst>
              <p:ext uri="{D42A27DB-BD31-4B8C-83A1-F6EECF244321}">
                <p14:modId xmlns:p14="http://schemas.microsoft.com/office/powerpoint/2010/main" val="831046197"/>
              </p:ext>
            </p:extLst>
          </p:nvPr>
        </p:nvGraphicFramePr>
        <p:xfrm>
          <a:off x="457200" y="1381596"/>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66896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Rilpivirine</a:t>
            </a:r>
            <a:r>
              <a:rPr lang="en-US" sz="2000" dirty="0"/>
              <a:t> + TDF-FTC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THRIVE: Results</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Cohen CJ, et al. Lancet. 2011;378:229-37.</a:t>
            </a:r>
          </a:p>
        </p:txBody>
      </p:sp>
      <p:graphicFrame>
        <p:nvGraphicFramePr>
          <p:cNvPr id="5" name="Chart 4"/>
          <p:cNvGraphicFramePr>
            <a:graphicFrameLocks/>
          </p:cNvGraphicFramePr>
          <p:nvPr>
            <p:extLst>
              <p:ext uri="{D42A27DB-BD31-4B8C-83A1-F6EECF244321}">
                <p14:modId xmlns:p14="http://schemas.microsoft.com/office/powerpoint/2010/main" val="3371094475"/>
              </p:ext>
            </p:extLst>
          </p:nvPr>
        </p:nvGraphicFramePr>
        <p:xfrm>
          <a:off x="460824" y="1379922"/>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p:cNvSpPr>
            <a:spLocks noGrp="1"/>
          </p:cNvSpPr>
          <p:nvPr>
            <p:ph type="body" sz="quarter" idx="15"/>
          </p:nvPr>
        </p:nvSpPr>
        <p:spPr>
          <a:xfrm>
            <a:off x="318914" y="950934"/>
            <a:ext cx="8503916" cy="323165"/>
          </a:xfrm>
          <a:prstGeom prst="rect">
            <a:avLst/>
          </a:prstGeom>
        </p:spPr>
        <p:txBody>
          <a:bodyPr wrap="square">
            <a:spAutoFit/>
          </a:bodyPr>
          <a:lstStyle/>
          <a:p>
            <a:r>
              <a:rPr lang="en-US" dirty="0">
                <a:latin typeface="Arial" pitchFamily="-110" charset="0"/>
                <a:ea typeface="ＭＳ Ｐゴシック" pitchFamily="-110" charset="-128"/>
                <a:cs typeface="ＭＳ Ｐゴシック" pitchFamily="-110" charset="-128"/>
              </a:rPr>
              <a:t>48 Week Virologic Failure and Discontinuations</a:t>
            </a:r>
            <a:endParaRPr lang="en-US" dirty="0"/>
          </a:p>
        </p:txBody>
      </p:sp>
    </p:spTree>
    <p:extLst>
      <p:ext uri="{BB962C8B-B14F-4D97-AF65-F5344CB8AC3E}">
        <p14:creationId xmlns:p14="http://schemas.microsoft.com/office/powerpoint/2010/main" val="375747916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Rilpivirine + TDF-FTC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THRIVE: Resistance Results</a:t>
            </a:r>
            <a:endParaRPr lang="en-US" sz="2000" dirty="0"/>
          </a:p>
        </p:txBody>
      </p:sp>
      <p:sp>
        <p:nvSpPr>
          <p:cNvPr id="4" name="Text Placeholder 3"/>
          <p:cNvSpPr>
            <a:spLocks noGrp="1"/>
          </p:cNvSpPr>
          <p:nvPr>
            <p:ph type="body" sz="quarter" idx="15"/>
          </p:nvPr>
        </p:nvSpPr>
        <p:spPr>
          <a:prstGeom prst="rect">
            <a:avLst/>
          </a:prstGeom>
        </p:spPr>
        <p:txBody>
          <a:bodyPr/>
          <a:lstStyle/>
          <a:p>
            <a:r>
              <a:rPr lang="en-US" dirty="0"/>
              <a:t>Incidence of NNRTI Resistance Associated Mutations (RAMs)</a:t>
            </a:r>
          </a:p>
        </p:txBody>
      </p:sp>
      <p:sp>
        <p:nvSpPr>
          <p:cNvPr id="6" name="Content Placeholder 5"/>
          <p:cNvSpPr>
            <a:spLocks noGrp="1"/>
          </p:cNvSpPr>
          <p:nvPr>
            <p:ph type="body" sz="quarter" idx="16"/>
          </p:nvPr>
        </p:nvSpPr>
        <p:spPr/>
        <p:txBody>
          <a:bodyPr/>
          <a:lstStyle/>
          <a:p>
            <a:r>
              <a:rPr lang="en-US" dirty="0"/>
              <a:t>Source: </a:t>
            </a:r>
            <a:r>
              <a:rPr lang="en-US" dirty="0">
                <a:latin typeface="Arial" pitchFamily="22" charset="0"/>
              </a:rPr>
              <a:t>Cohen CJ, et al. Lancet. 2011;378:229-37.</a:t>
            </a:r>
          </a:p>
        </p:txBody>
      </p:sp>
      <p:graphicFrame>
        <p:nvGraphicFramePr>
          <p:cNvPr id="7" name="Chart 6"/>
          <p:cNvGraphicFramePr>
            <a:graphicFrameLocks/>
          </p:cNvGraphicFramePr>
          <p:nvPr>
            <p:extLst>
              <p:ext uri="{D42A27DB-BD31-4B8C-83A1-F6EECF244321}">
                <p14:modId xmlns:p14="http://schemas.microsoft.com/office/powerpoint/2010/main" val="4293177660"/>
              </p:ext>
            </p:extLst>
          </p:nvPr>
        </p:nvGraphicFramePr>
        <p:xfrm>
          <a:off x="468837" y="1344168"/>
          <a:ext cx="822960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59B4042-9C15-0AC1-6253-922750631299}"/>
              </a:ext>
            </a:extLst>
          </p:cNvPr>
          <p:cNvSpPr txBox="1"/>
          <p:nvPr/>
        </p:nvSpPr>
        <p:spPr>
          <a:xfrm>
            <a:off x="551936" y="4372153"/>
            <a:ext cx="8123228" cy="415498"/>
          </a:xfrm>
          <a:prstGeom prst="rect">
            <a:avLst/>
          </a:prstGeom>
          <a:solidFill>
            <a:schemeClr val="bg1">
              <a:lumMod val="95000"/>
            </a:schemeClr>
          </a:solidFill>
        </p:spPr>
        <p:txBody>
          <a:bodyPr wrap="square" lIns="274320" rIns="274320" rtlCol="0">
            <a:spAutoFit/>
          </a:bodyPr>
          <a:lstStyle/>
          <a:p>
            <a:r>
              <a:rPr lang="en-US" sz="1050" dirty="0">
                <a:latin typeface="Arial"/>
              </a:rPr>
              <a:t>The percentages represent the number of participants who developed each specific NNRTI RAM out of the number of participants who developed any NNRTI RAM in that arm of the trial (the n listed at the top of the graph).</a:t>
            </a:r>
          </a:p>
        </p:txBody>
      </p:sp>
    </p:spTree>
    <p:extLst>
      <p:ext uri="{BB962C8B-B14F-4D97-AF65-F5344CB8AC3E}">
        <p14:creationId xmlns:p14="http://schemas.microsoft.com/office/powerpoint/2010/main" val="337021621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Rilpivirine + TDF-FTC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THRIVE: Resistance Results</a:t>
            </a:r>
            <a:endParaRPr lang="en-US" sz="2000" dirty="0"/>
          </a:p>
        </p:txBody>
      </p:sp>
      <p:sp>
        <p:nvSpPr>
          <p:cNvPr id="4" name="Text Placeholder 3"/>
          <p:cNvSpPr>
            <a:spLocks noGrp="1"/>
          </p:cNvSpPr>
          <p:nvPr>
            <p:ph type="body" sz="quarter" idx="15"/>
          </p:nvPr>
        </p:nvSpPr>
        <p:spPr>
          <a:prstGeom prst="rect">
            <a:avLst/>
          </a:prstGeom>
        </p:spPr>
        <p:txBody>
          <a:bodyPr/>
          <a:lstStyle/>
          <a:p>
            <a:r>
              <a:rPr lang="en-US" dirty="0"/>
              <a:t>Incidence of NRTI Resistance Associated Mutations (RAMs)</a:t>
            </a:r>
          </a:p>
        </p:txBody>
      </p:sp>
      <p:sp>
        <p:nvSpPr>
          <p:cNvPr id="6" name="Content Placeholder 5"/>
          <p:cNvSpPr>
            <a:spLocks noGrp="1"/>
          </p:cNvSpPr>
          <p:nvPr>
            <p:ph type="body" sz="quarter" idx="16"/>
          </p:nvPr>
        </p:nvSpPr>
        <p:spPr/>
        <p:txBody>
          <a:bodyPr/>
          <a:lstStyle/>
          <a:p>
            <a:r>
              <a:rPr lang="en-US" dirty="0"/>
              <a:t>Source: </a:t>
            </a:r>
            <a:r>
              <a:rPr lang="en-US" dirty="0">
                <a:latin typeface="Arial" pitchFamily="22" charset="0"/>
              </a:rPr>
              <a:t>Cohen CJ, et al. Lancet. 2011;378:229-37.</a:t>
            </a:r>
          </a:p>
        </p:txBody>
      </p:sp>
      <p:graphicFrame>
        <p:nvGraphicFramePr>
          <p:cNvPr id="7" name="Chart 6"/>
          <p:cNvGraphicFramePr>
            <a:graphicFrameLocks/>
          </p:cNvGraphicFramePr>
          <p:nvPr>
            <p:extLst>
              <p:ext uri="{D42A27DB-BD31-4B8C-83A1-F6EECF244321}">
                <p14:modId xmlns:p14="http://schemas.microsoft.com/office/powerpoint/2010/main" val="1689536975"/>
              </p:ext>
            </p:extLst>
          </p:nvPr>
        </p:nvGraphicFramePr>
        <p:xfrm>
          <a:off x="468837" y="1344168"/>
          <a:ext cx="822960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EBFED6C-76E2-9DA3-D801-B1CC4FE18CA3}"/>
              </a:ext>
            </a:extLst>
          </p:cNvPr>
          <p:cNvSpPr txBox="1"/>
          <p:nvPr/>
        </p:nvSpPr>
        <p:spPr>
          <a:xfrm>
            <a:off x="578672" y="4372153"/>
            <a:ext cx="8096491" cy="415498"/>
          </a:xfrm>
          <a:prstGeom prst="rect">
            <a:avLst/>
          </a:prstGeom>
          <a:solidFill>
            <a:schemeClr val="bg1">
              <a:lumMod val="95000"/>
            </a:schemeClr>
          </a:solidFill>
        </p:spPr>
        <p:txBody>
          <a:bodyPr wrap="square" lIns="274320" rIns="274320" rtlCol="0">
            <a:spAutoFit/>
          </a:bodyPr>
          <a:lstStyle/>
          <a:p>
            <a:r>
              <a:rPr lang="en-US" sz="1050" dirty="0">
                <a:latin typeface="Arial"/>
              </a:rPr>
              <a:t>The percentages represent the number of participants who developed each specific NRTI RAM out of the number of participants who developed any NRTI RAM in that arm of the trial (the n listed at the top of the graph).</a:t>
            </a:r>
          </a:p>
        </p:txBody>
      </p:sp>
    </p:spTree>
    <p:extLst>
      <p:ext uri="{BB962C8B-B14F-4D97-AF65-F5344CB8AC3E}">
        <p14:creationId xmlns:p14="http://schemas.microsoft.com/office/powerpoint/2010/main" val="216496532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Rilpivirine + TDF-FTC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THRIVE: Conclusions</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Cohen CJ, et al. Lancet. 2011;378:229-37.</a:t>
            </a:r>
          </a:p>
        </p:txBody>
      </p:sp>
      <p:sp>
        <p:nvSpPr>
          <p:cNvPr id="3" name="Content Placeholder 2"/>
          <p:cNvSpPr>
            <a:spLocks noGrp="1"/>
          </p:cNvSpPr>
          <p:nvPr>
            <p:ph sz="half" idx="2"/>
          </p:nvPr>
        </p:nvSpPr>
        <p:spPr>
          <a:xfrm>
            <a:off x="-18168" y="1786409"/>
            <a:ext cx="9180576" cy="1910102"/>
          </a:xfrm>
        </p:spPr>
        <p:txBody>
          <a:bodyPr>
            <a:norm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solidFill>
                  <a:schemeClr val="tx1">
                    <a:lumMod val="75000"/>
                    <a:lumOff val="25000"/>
                  </a:schemeClr>
                </a:solidFill>
                <a:latin typeface="Arial"/>
                <a:cs typeface="Arial"/>
              </a:rPr>
              <a:t>“</a:t>
            </a:r>
            <a:r>
              <a:rPr lang="en-US" sz="1800" dirty="0">
                <a:solidFill>
                  <a:schemeClr val="tx1">
                    <a:lumMod val="75000"/>
                    <a:lumOff val="25000"/>
                  </a:schemeClr>
                </a:solidFill>
              </a:rPr>
              <a:t>Despite a slightly increased incidence of virological failures, a </a:t>
            </a:r>
            <a:r>
              <a:rPr lang="en-US" sz="1800" dirty="0" err="1">
                <a:solidFill>
                  <a:schemeClr val="tx1">
                    <a:lumMod val="75000"/>
                    <a:lumOff val="25000"/>
                  </a:schemeClr>
                </a:solidFill>
              </a:rPr>
              <a:t>favourable</a:t>
            </a:r>
            <a:r>
              <a:rPr lang="en-US" sz="1800" dirty="0">
                <a:solidFill>
                  <a:schemeClr val="tx1">
                    <a:lumMod val="75000"/>
                    <a:lumOff val="25000"/>
                  </a:schemeClr>
                </a:solidFill>
              </a:rPr>
              <a:t> safety profile and non-inferior efficacy compared with efavirenz means that rilpivirine could be a new treatment option for treatment-naive patients infected with HIV-1</a:t>
            </a:r>
            <a:r>
              <a:rPr lang="en-US" sz="1800" dirty="0">
                <a:solidFill>
                  <a:schemeClr val="tx1">
                    <a:lumMod val="75000"/>
                    <a:lumOff val="25000"/>
                  </a:schemeClr>
                </a:solidFill>
                <a:cs typeface="Arial"/>
              </a:rPr>
              <a:t>.</a:t>
            </a:r>
            <a:r>
              <a:rPr lang="en-US" sz="1800" dirty="0">
                <a:solidFill>
                  <a:schemeClr val="tx1">
                    <a:lumMod val="75000"/>
                    <a:lumOff val="25000"/>
                  </a:schemeClr>
                </a:solidFill>
                <a:latin typeface="Arial"/>
                <a:cs typeface="Arial"/>
              </a:rPr>
              <a:t>” </a:t>
            </a:r>
          </a:p>
        </p:txBody>
      </p:sp>
    </p:spTree>
    <p:extLst>
      <p:ext uri="{BB962C8B-B14F-4D97-AF65-F5344CB8AC3E}">
        <p14:creationId xmlns:p14="http://schemas.microsoft.com/office/powerpoint/2010/main" val="193459839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Rilpivirine-Emtricitabine-Tenofovir DF (</a:t>
            </a:r>
            <a:r>
              <a:rPr lang="en-US" i="1" dirty="0" err="1">
                <a:ea typeface="ＭＳ Ｐゴシック" pitchFamily="-108" charset="-128"/>
              </a:rPr>
              <a:t>Complera</a:t>
            </a:r>
            <a:r>
              <a:rPr lang="en-US" i="1" dirty="0">
                <a:ea typeface="ＭＳ Ｐゴシック" pitchFamily="-108" charset="-128"/>
              </a:rPr>
              <a:t>) </a:t>
            </a:r>
            <a:endParaRPr lang="en-US" i="1" dirty="0"/>
          </a:p>
        </p:txBody>
      </p:sp>
      <p:sp>
        <p:nvSpPr>
          <p:cNvPr id="10" name="Content Placeholder 9"/>
          <p:cNvSpPr>
            <a:spLocks noGrp="1"/>
          </p:cNvSpPr>
          <p:nvPr>
            <p:ph type="body" sz="quarter" idx="14"/>
          </p:nvPr>
        </p:nvSpPr>
        <p:spPr/>
        <p:txBody>
          <a:bodyPr/>
          <a:lstStyle/>
          <a:p>
            <a:r>
              <a:rPr lang="en-US" dirty="0"/>
              <a:t>Image Source: AIDS </a:t>
            </a:r>
            <a:r>
              <a:rPr lang="en-US" dirty="0" err="1"/>
              <a:t>Info.org</a:t>
            </a:r>
            <a:endParaRPr lang="en-US" dirty="0"/>
          </a:p>
        </p:txBody>
      </p:sp>
      <p:sp>
        <p:nvSpPr>
          <p:cNvPr id="27" name="Rectangle 3"/>
          <p:cNvSpPr>
            <a:spLocks noChangeArrowheads="1"/>
          </p:cNvSpPr>
          <p:nvPr/>
        </p:nvSpPr>
        <p:spPr bwMode="auto">
          <a:xfrm>
            <a:off x="1918921" y="2593005"/>
            <a:ext cx="5339129" cy="507279"/>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1500"/>
              </a:lnSpc>
            </a:pPr>
            <a:r>
              <a:rPr lang="en-US" sz="1800" dirty="0">
                <a:latin typeface="Arial" pitchFamily="-107" charset="0"/>
                <a:ea typeface="Arial" pitchFamily="-107" charset="0"/>
                <a:cs typeface="Arial" pitchFamily="-107" charset="0"/>
              </a:rPr>
              <a:t>Rilpivirine-Tenofovir DF-Emtricitabine</a:t>
            </a:r>
          </a:p>
        </p:txBody>
      </p:sp>
      <p:sp>
        <p:nvSpPr>
          <p:cNvPr id="6" name="Rounded Rectangle 5"/>
          <p:cNvSpPr/>
          <p:nvPr/>
        </p:nvSpPr>
        <p:spPr>
          <a:xfrm>
            <a:off x="4857750" y="3494827"/>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0000"/>
                </a:solidFill>
                <a:latin typeface="Arial" panose="020B0604020202020204" pitchFamily="34" charset="0"/>
                <a:cs typeface="Arial" panose="020B0604020202020204" pitchFamily="34" charset="0"/>
              </a:rPr>
              <a:t>NRTI</a:t>
            </a:r>
          </a:p>
        </p:txBody>
      </p:sp>
      <p:sp>
        <p:nvSpPr>
          <p:cNvPr id="7" name="Bent Arrow 6"/>
          <p:cNvSpPr/>
          <p:nvPr/>
        </p:nvSpPr>
        <p:spPr>
          <a:xfrm flipV="1">
            <a:off x="4514850" y="3349666"/>
            <a:ext cx="342900" cy="347472"/>
          </a:xfrm>
          <a:prstGeom prst="bentArrow">
            <a:avLst/>
          </a:prstGeom>
          <a:solidFill>
            <a:srgbClr val="989B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81AE28"/>
              </a:solidFill>
              <a:latin typeface="Arial" panose="020B0604020202020204" pitchFamily="34" charset="0"/>
              <a:cs typeface="Arial" panose="020B0604020202020204" pitchFamily="34" charset="0"/>
            </a:endParaRPr>
          </a:p>
        </p:txBody>
      </p:sp>
      <p:sp>
        <p:nvSpPr>
          <p:cNvPr id="8" name="Bent Arrow 7"/>
          <p:cNvSpPr/>
          <p:nvPr/>
        </p:nvSpPr>
        <p:spPr>
          <a:xfrm flipV="1">
            <a:off x="5829300" y="3349666"/>
            <a:ext cx="342900" cy="347472"/>
          </a:xfrm>
          <a:prstGeom prst="bentArrow">
            <a:avLst/>
          </a:prstGeom>
          <a:solidFill>
            <a:srgbClr val="989B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81AE28"/>
              </a:solidFill>
              <a:latin typeface="Arial" panose="020B0604020202020204" pitchFamily="34" charset="0"/>
              <a:cs typeface="Arial" panose="020B0604020202020204" pitchFamily="34" charset="0"/>
            </a:endParaRPr>
          </a:p>
        </p:txBody>
      </p:sp>
      <p:sp>
        <p:nvSpPr>
          <p:cNvPr id="9" name="Rounded Rectangle 8"/>
          <p:cNvSpPr/>
          <p:nvPr/>
        </p:nvSpPr>
        <p:spPr>
          <a:xfrm>
            <a:off x="6172200" y="3494827"/>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0000"/>
                </a:solidFill>
                <a:latin typeface="Arial" panose="020B0604020202020204" pitchFamily="34" charset="0"/>
                <a:cs typeface="Arial" panose="020B0604020202020204" pitchFamily="34" charset="0"/>
              </a:rPr>
              <a:t>NRTI</a:t>
            </a:r>
          </a:p>
        </p:txBody>
      </p:sp>
      <p:pic>
        <p:nvPicPr>
          <p:cNvPr id="5" name="Picture 4" descr="COMPLERA_emtricitabine-rilpivirine-tenofovir_08-23-11_resized.jpg"/>
          <p:cNvPicPr>
            <a:picLocks noChangeAspect="1"/>
          </p:cNvPicPr>
          <p:nvPr/>
        </p:nvPicPr>
        <p:blipFill rotWithShape="1">
          <a:blip r:embed="rId2">
            <a:extLst>
              <a:ext uri="{BEBA8EAE-BF5A-486C-A8C5-ECC9F3942E4B}">
                <a14:imgProps xmlns:a14="http://schemas.microsoft.com/office/drawing/2010/main">
                  <a14:imgLayer r:embed="rId3">
                    <a14:imgEffect>
                      <a14:backgroundRemoval t="17561" b="73659" l="9375" r="91319"/>
                    </a14:imgEffect>
                    <a14:imgEffect>
                      <a14:brightnessContrast bright="-5000"/>
                    </a14:imgEffect>
                  </a14:imgLayer>
                </a14:imgProps>
              </a:ext>
              <a:ext uri="{28A0092B-C50C-407E-A947-70E740481C1C}">
                <a14:useLocalDpi xmlns:a14="http://schemas.microsoft.com/office/drawing/2010/main" val="0"/>
              </a:ext>
            </a:extLst>
          </a:blip>
          <a:srcRect l="5118" t="10981" r="4237" b="18957"/>
          <a:stretch/>
        </p:blipFill>
        <p:spPr>
          <a:xfrm>
            <a:off x="3635316" y="1469669"/>
            <a:ext cx="1881377" cy="1035062"/>
          </a:xfrm>
          <a:prstGeom prst="rect">
            <a:avLst/>
          </a:prstGeom>
        </p:spPr>
      </p:pic>
      <p:sp>
        <p:nvSpPr>
          <p:cNvPr id="13" name="Bent Arrow 12"/>
          <p:cNvSpPr/>
          <p:nvPr/>
        </p:nvSpPr>
        <p:spPr>
          <a:xfrm flipV="1">
            <a:off x="3086100" y="3349666"/>
            <a:ext cx="342900" cy="347472"/>
          </a:xfrm>
          <a:prstGeom prst="bentArrow">
            <a:avLst/>
          </a:prstGeom>
          <a:solidFill>
            <a:srgbClr val="989B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81AE28"/>
              </a:solidFill>
              <a:latin typeface="Arial" panose="020B0604020202020204" pitchFamily="34" charset="0"/>
              <a:cs typeface="Arial" panose="020B0604020202020204" pitchFamily="34" charset="0"/>
            </a:endParaRPr>
          </a:p>
        </p:txBody>
      </p:sp>
      <p:sp>
        <p:nvSpPr>
          <p:cNvPr id="14" name="Rounded Rectangle 13"/>
          <p:cNvSpPr/>
          <p:nvPr/>
        </p:nvSpPr>
        <p:spPr>
          <a:xfrm>
            <a:off x="3424428" y="3494827"/>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0000"/>
                </a:solidFill>
                <a:latin typeface="Arial" panose="020B0604020202020204" pitchFamily="34" charset="0"/>
                <a:cs typeface="Arial" panose="020B0604020202020204" pitchFamily="34" charset="0"/>
              </a:rPr>
              <a:t>NNRTI</a:t>
            </a:r>
          </a:p>
        </p:txBody>
      </p:sp>
      <p:sp>
        <p:nvSpPr>
          <p:cNvPr id="4" name="Oval 3"/>
          <p:cNvSpPr>
            <a:spLocks noChangeAspect="1"/>
          </p:cNvSpPr>
          <p:nvPr/>
        </p:nvSpPr>
        <p:spPr>
          <a:xfrm>
            <a:off x="3488534" y="1339824"/>
            <a:ext cx="2160286" cy="996808"/>
          </a:xfrm>
          <a:custGeom>
            <a:avLst/>
            <a:gdLst>
              <a:gd name="connsiteX0" fmla="*/ 0 w 2840736"/>
              <a:gd name="connsiteY0" fmla="*/ 655320 h 1310640"/>
              <a:gd name="connsiteX1" fmla="*/ 1420368 w 2840736"/>
              <a:gd name="connsiteY1" fmla="*/ 0 h 1310640"/>
              <a:gd name="connsiteX2" fmla="*/ 2840736 w 2840736"/>
              <a:gd name="connsiteY2" fmla="*/ 655320 h 1310640"/>
              <a:gd name="connsiteX3" fmla="*/ 1420368 w 2840736"/>
              <a:gd name="connsiteY3" fmla="*/ 1310640 h 1310640"/>
              <a:gd name="connsiteX4" fmla="*/ 0 w 2840736"/>
              <a:gd name="connsiteY4" fmla="*/ 655320 h 1310640"/>
              <a:gd name="connsiteX0" fmla="*/ 11 w 2840747"/>
              <a:gd name="connsiteY0" fmla="*/ 655320 h 1310640"/>
              <a:gd name="connsiteX1" fmla="*/ 1420379 w 2840747"/>
              <a:gd name="connsiteY1" fmla="*/ 0 h 1310640"/>
              <a:gd name="connsiteX2" fmla="*/ 2840747 w 2840747"/>
              <a:gd name="connsiteY2" fmla="*/ 655320 h 1310640"/>
              <a:gd name="connsiteX3" fmla="*/ 1420379 w 2840747"/>
              <a:gd name="connsiteY3" fmla="*/ 1310640 h 1310640"/>
              <a:gd name="connsiteX4" fmla="*/ 11 w 2840747"/>
              <a:gd name="connsiteY4" fmla="*/ 655320 h 1310640"/>
              <a:gd name="connsiteX0" fmla="*/ 11 w 2840747"/>
              <a:gd name="connsiteY0" fmla="*/ 655332 h 1310652"/>
              <a:gd name="connsiteX1" fmla="*/ 1420379 w 2840747"/>
              <a:gd name="connsiteY1" fmla="*/ 12 h 1310652"/>
              <a:gd name="connsiteX2" fmla="*/ 2840747 w 2840747"/>
              <a:gd name="connsiteY2" fmla="*/ 655332 h 1310652"/>
              <a:gd name="connsiteX3" fmla="*/ 1420379 w 2840747"/>
              <a:gd name="connsiteY3" fmla="*/ 1310652 h 1310652"/>
              <a:gd name="connsiteX4" fmla="*/ 11 w 2840747"/>
              <a:gd name="connsiteY4" fmla="*/ 655332 h 1310652"/>
              <a:gd name="connsiteX0" fmla="*/ 11 w 2840747"/>
              <a:gd name="connsiteY0" fmla="*/ 655332 h 1310652"/>
              <a:gd name="connsiteX1" fmla="*/ 1420379 w 2840747"/>
              <a:gd name="connsiteY1" fmla="*/ 12 h 1310652"/>
              <a:gd name="connsiteX2" fmla="*/ 2840747 w 2840747"/>
              <a:gd name="connsiteY2" fmla="*/ 655332 h 1310652"/>
              <a:gd name="connsiteX3" fmla="*/ 1420379 w 2840747"/>
              <a:gd name="connsiteY3" fmla="*/ 1310652 h 1310652"/>
              <a:gd name="connsiteX4" fmla="*/ 11 w 2840747"/>
              <a:gd name="connsiteY4" fmla="*/ 655332 h 1310652"/>
              <a:gd name="connsiteX0" fmla="*/ 11 w 2840747"/>
              <a:gd name="connsiteY0" fmla="*/ 655469 h 1310789"/>
              <a:gd name="connsiteX1" fmla="*/ 1420379 w 2840747"/>
              <a:gd name="connsiteY1" fmla="*/ 149 h 1310789"/>
              <a:gd name="connsiteX2" fmla="*/ 2840747 w 2840747"/>
              <a:gd name="connsiteY2" fmla="*/ 655469 h 1310789"/>
              <a:gd name="connsiteX3" fmla="*/ 1420379 w 2840747"/>
              <a:gd name="connsiteY3" fmla="*/ 1310789 h 1310789"/>
              <a:gd name="connsiteX4" fmla="*/ 11 w 2840747"/>
              <a:gd name="connsiteY4" fmla="*/ 655469 h 131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747" h="1310789">
                <a:moveTo>
                  <a:pt x="11" y="655469"/>
                </a:moveTo>
                <a:cubicBezTo>
                  <a:pt x="-3164" y="10971"/>
                  <a:pt x="635931" y="149"/>
                  <a:pt x="1420379" y="149"/>
                </a:cubicBezTo>
                <a:cubicBezTo>
                  <a:pt x="2204827" y="149"/>
                  <a:pt x="2834397" y="-27129"/>
                  <a:pt x="2840747" y="655469"/>
                </a:cubicBezTo>
                <a:cubicBezTo>
                  <a:pt x="2840747" y="1287267"/>
                  <a:pt x="2204827" y="1310789"/>
                  <a:pt x="1420379" y="1310789"/>
                </a:cubicBezTo>
                <a:cubicBezTo>
                  <a:pt x="635931" y="1310789"/>
                  <a:pt x="3186" y="1299967"/>
                  <a:pt x="11" y="655469"/>
                </a:cubicBezTo>
                <a:close/>
              </a:path>
            </a:pathLst>
          </a:custGeom>
          <a:no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ounded Rectangle 15">
            <a:extLst>
              <a:ext uri="{FF2B5EF4-FFF2-40B4-BE49-F238E27FC236}">
                <a16:creationId xmlns:a16="http://schemas.microsoft.com/office/drawing/2014/main" id="{9743E72C-0F3D-224A-9A8B-C63932DAA8D5}"/>
              </a:ext>
            </a:extLst>
          </p:cNvPr>
          <p:cNvSpPr/>
          <p:nvPr/>
        </p:nvSpPr>
        <p:spPr>
          <a:xfrm>
            <a:off x="2696889" y="3050205"/>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lumMod val="75000"/>
                    <a:lumOff val="25000"/>
                  </a:schemeClr>
                </a:solidFill>
                <a:latin typeface="Arial" panose="020B0604020202020204" pitchFamily="34" charset="0"/>
                <a:cs typeface="Arial" panose="020B0604020202020204" pitchFamily="34" charset="0"/>
              </a:rPr>
              <a:t>25 mg</a:t>
            </a:r>
          </a:p>
        </p:txBody>
      </p:sp>
      <p:sp>
        <p:nvSpPr>
          <p:cNvPr id="17" name="Rounded Rectangle 16">
            <a:extLst>
              <a:ext uri="{FF2B5EF4-FFF2-40B4-BE49-F238E27FC236}">
                <a16:creationId xmlns:a16="http://schemas.microsoft.com/office/drawing/2014/main" id="{9A2D6A6D-8597-A149-9FFB-D7A4DD2F36F3}"/>
              </a:ext>
            </a:extLst>
          </p:cNvPr>
          <p:cNvSpPr/>
          <p:nvPr/>
        </p:nvSpPr>
        <p:spPr>
          <a:xfrm>
            <a:off x="4057650" y="3050205"/>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lumMod val="75000"/>
                    <a:lumOff val="25000"/>
                  </a:schemeClr>
                </a:solidFill>
                <a:latin typeface="Arial" panose="020B0604020202020204" pitchFamily="34" charset="0"/>
                <a:cs typeface="Arial" panose="020B0604020202020204" pitchFamily="34" charset="0"/>
              </a:rPr>
              <a:t>300 mg</a:t>
            </a:r>
          </a:p>
        </p:txBody>
      </p:sp>
      <p:sp>
        <p:nvSpPr>
          <p:cNvPr id="19" name="Rounded Rectangle 18">
            <a:extLst>
              <a:ext uri="{FF2B5EF4-FFF2-40B4-BE49-F238E27FC236}">
                <a16:creationId xmlns:a16="http://schemas.microsoft.com/office/drawing/2014/main" id="{210DE7D4-3510-8D4B-85FF-F5FA790295F0}"/>
              </a:ext>
            </a:extLst>
          </p:cNvPr>
          <p:cNvSpPr/>
          <p:nvPr/>
        </p:nvSpPr>
        <p:spPr>
          <a:xfrm>
            <a:off x="5424678" y="3050205"/>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lumMod val="75000"/>
                    <a:lumOff val="25000"/>
                  </a:schemeClr>
                </a:solidFill>
                <a:latin typeface="Arial" panose="020B0604020202020204" pitchFamily="34" charset="0"/>
                <a:cs typeface="Arial" panose="020B0604020202020204" pitchFamily="34" charset="0"/>
              </a:rPr>
              <a:t>200 mg</a:t>
            </a:r>
          </a:p>
        </p:txBody>
      </p:sp>
      <p:sp>
        <p:nvSpPr>
          <p:cNvPr id="3" name="Rectangle 2">
            <a:extLst>
              <a:ext uri="{FF2B5EF4-FFF2-40B4-BE49-F238E27FC236}">
                <a16:creationId xmlns:a16="http://schemas.microsoft.com/office/drawing/2014/main" id="{A22ACF4C-F4C2-F4D2-F665-EC41C979DA86}"/>
              </a:ext>
            </a:extLst>
          </p:cNvPr>
          <p:cNvSpPr>
            <a:spLocks noChangeArrowheads="1"/>
          </p:cNvSpPr>
          <p:nvPr/>
        </p:nvSpPr>
        <p:spPr bwMode="auto">
          <a:xfrm>
            <a:off x="0" y="4253781"/>
            <a:ext cx="9144000" cy="457200"/>
          </a:xfrm>
          <a:prstGeom prst="rect">
            <a:avLst/>
          </a:prstGeom>
          <a:solidFill>
            <a:schemeClr val="bg1">
              <a:lumMod val="85000"/>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1800"/>
              </a:lnSpc>
            </a:pPr>
            <a:r>
              <a:rPr lang="en-US" sz="1500" dirty="0">
                <a:solidFill>
                  <a:srgbClr val="000000"/>
                </a:solidFill>
                <a:latin typeface="Arial" pitchFamily="-107" charset="0"/>
                <a:ea typeface="Arial" pitchFamily="-107" charset="0"/>
                <a:cs typeface="Arial" pitchFamily="-107" charset="0"/>
              </a:rPr>
              <a:t>Dose: 1 tablet once daily with food</a:t>
            </a:r>
          </a:p>
        </p:txBody>
      </p:sp>
    </p:spTree>
    <p:extLst>
      <p:ext uri="{BB962C8B-B14F-4D97-AF65-F5344CB8AC3E}">
        <p14:creationId xmlns:p14="http://schemas.microsoft.com/office/powerpoint/2010/main" val="13458488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ea typeface="ＭＳ Ｐゴシック" pitchFamily="22" charset="-128"/>
                <a:cs typeface="ＭＳ Ｐゴシック" pitchFamily="22" charset="-128"/>
              </a:rPr>
              <a:t>Rilpivirine</a:t>
            </a:r>
            <a:r>
              <a:rPr lang="en-US" sz="2000" dirty="0">
                <a:ea typeface="ＭＳ Ｐゴシック" pitchFamily="22" charset="-128"/>
                <a:cs typeface="ＭＳ Ｐゴシック" pitchFamily="22" charset="-128"/>
              </a:rPr>
              <a:t> vs. Efavirenz in ARV-Naive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and THRIVE Pooled Data: Study Design</a:t>
            </a:r>
            <a:endParaRPr lang="en-US" sz="2000" dirty="0"/>
          </a:p>
        </p:txBody>
      </p:sp>
      <p:sp>
        <p:nvSpPr>
          <p:cNvPr id="3" name="Text Placeholder 2"/>
          <p:cNvSpPr>
            <a:spLocks noGrp="1"/>
          </p:cNvSpPr>
          <p:nvPr>
            <p:ph type="body" sz="quarter" idx="14"/>
          </p:nvPr>
        </p:nvSpPr>
        <p:spPr/>
        <p:txBody>
          <a:bodyPr/>
          <a:lstStyle/>
          <a:p>
            <a:r>
              <a:rPr lang="en-US" dirty="0"/>
              <a:t>Source: </a:t>
            </a:r>
            <a:r>
              <a:rPr lang="en-US" dirty="0">
                <a:latin typeface="Arial" pitchFamily="22" charset="0"/>
              </a:rPr>
              <a:t>Cohen CJ, et al. </a:t>
            </a:r>
            <a:r>
              <a:rPr lang="en-US" dirty="0">
                <a:latin typeface="Arial" pitchFamily="31" charset="0"/>
              </a:rPr>
              <a:t>J </a:t>
            </a:r>
            <a:r>
              <a:rPr lang="en-US" dirty="0" err="1">
                <a:latin typeface="Arial" pitchFamily="31" charset="0"/>
              </a:rPr>
              <a:t>Acquir</a:t>
            </a:r>
            <a:r>
              <a:rPr lang="en-US" dirty="0">
                <a:latin typeface="Arial" pitchFamily="31" charset="0"/>
              </a:rPr>
              <a:t> Immune </a:t>
            </a:r>
            <a:r>
              <a:rPr lang="en-US" dirty="0" err="1">
                <a:latin typeface="Arial" pitchFamily="31" charset="0"/>
              </a:rPr>
              <a:t>Defic</a:t>
            </a:r>
            <a:r>
              <a:rPr lang="en-US" dirty="0">
                <a:latin typeface="Arial" pitchFamily="31" charset="0"/>
              </a:rPr>
              <a:t> </a:t>
            </a:r>
            <a:r>
              <a:rPr lang="en-US" dirty="0" err="1">
                <a:latin typeface="Arial" pitchFamily="31" charset="0"/>
              </a:rPr>
              <a:t>Syndr</a:t>
            </a:r>
            <a:r>
              <a:rPr lang="en-US" dirty="0">
                <a:latin typeface="Arial" pitchFamily="31" charset="0"/>
              </a:rPr>
              <a:t>. 2012:60:33-42.</a:t>
            </a:r>
            <a:endParaRPr lang="en-US" dirty="0">
              <a:latin typeface="Arial" pitchFamily="22" charset="0"/>
            </a:endParaRPr>
          </a:p>
        </p:txBody>
      </p:sp>
      <p:sp>
        <p:nvSpPr>
          <p:cNvPr id="24" name="Rectangle 7"/>
          <p:cNvSpPr>
            <a:spLocks noChangeArrowheads="1"/>
          </p:cNvSpPr>
          <p:nvPr/>
        </p:nvSpPr>
        <p:spPr bwMode="invGray">
          <a:xfrm>
            <a:off x="4585781" y="1143000"/>
            <a:ext cx="2976558" cy="544068"/>
          </a:xfrm>
          <a:prstGeom prst="rect">
            <a:avLst/>
          </a:prstGeom>
          <a:solidFill>
            <a:srgbClr val="0070C0">
              <a:alpha val="25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lnSpc>
                <a:spcPts val="1600"/>
              </a:lnSpc>
            </a:pPr>
            <a:r>
              <a:rPr lang="en-US" sz="1200" b="1" dirty="0" err="1">
                <a:solidFill>
                  <a:srgbClr val="000000"/>
                </a:solidFill>
                <a:latin typeface="Arial"/>
                <a:cs typeface="Arial"/>
              </a:rPr>
              <a:t>Rilpivirine</a:t>
            </a:r>
            <a:r>
              <a:rPr lang="en-US" sz="1200" b="1" dirty="0">
                <a:solidFill>
                  <a:srgbClr val="000000"/>
                </a:solidFill>
                <a:latin typeface="Arial"/>
                <a:cs typeface="Arial"/>
              </a:rPr>
              <a:t>: 25 mg </a:t>
            </a:r>
            <a:r>
              <a:rPr lang="en-US" sz="1200" b="1" dirty="0" err="1">
                <a:solidFill>
                  <a:srgbClr val="000000"/>
                </a:solidFill>
                <a:latin typeface="Arial"/>
                <a:cs typeface="Arial"/>
              </a:rPr>
              <a:t>qd</a:t>
            </a:r>
            <a:r>
              <a:rPr lang="en-US" sz="1200" b="1" dirty="0">
                <a:solidFill>
                  <a:srgbClr val="000000"/>
                </a:solidFill>
                <a:latin typeface="Arial"/>
                <a:cs typeface="Arial"/>
              </a:rPr>
              <a:t> + TDF/FTC</a:t>
            </a:r>
            <a:br>
              <a:rPr lang="en-US" sz="1200" b="1" dirty="0">
                <a:solidFill>
                  <a:srgbClr val="000000"/>
                </a:solidFill>
                <a:latin typeface="Arial"/>
                <a:cs typeface="Arial"/>
              </a:rPr>
            </a:br>
            <a:r>
              <a:rPr lang="en-US" sz="1000" dirty="0">
                <a:solidFill>
                  <a:srgbClr val="000000"/>
                </a:solidFill>
                <a:latin typeface="Arial"/>
                <a:cs typeface="Arial"/>
              </a:rPr>
              <a:t>(</a:t>
            </a:r>
            <a:r>
              <a:rPr lang="en-US" sz="1000" dirty="0" err="1">
                <a:solidFill>
                  <a:srgbClr val="000000"/>
                </a:solidFill>
                <a:latin typeface="Arial"/>
                <a:cs typeface="Arial"/>
              </a:rPr>
              <a:t>n</a:t>
            </a:r>
            <a:r>
              <a:rPr lang="en-US" sz="1000" dirty="0">
                <a:solidFill>
                  <a:srgbClr val="000000"/>
                </a:solidFill>
                <a:latin typeface="Arial"/>
                <a:cs typeface="Arial"/>
              </a:rPr>
              <a:t> = 346)</a:t>
            </a:r>
          </a:p>
        </p:txBody>
      </p:sp>
      <p:sp>
        <p:nvSpPr>
          <p:cNvPr id="25" name="Rectangle 9"/>
          <p:cNvSpPr>
            <a:spLocks noChangeArrowheads="1"/>
          </p:cNvSpPr>
          <p:nvPr/>
        </p:nvSpPr>
        <p:spPr bwMode="invGray">
          <a:xfrm>
            <a:off x="4585781" y="1885950"/>
            <a:ext cx="2976558" cy="544068"/>
          </a:xfrm>
          <a:prstGeom prst="rect">
            <a:avLst/>
          </a:prstGeom>
          <a:solidFill>
            <a:srgbClr val="6D9A3C">
              <a:alpha val="25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lnSpc>
                <a:spcPts val="1600"/>
              </a:lnSpc>
            </a:pPr>
            <a:r>
              <a:rPr lang="en-US" sz="1200" b="1" dirty="0">
                <a:solidFill>
                  <a:srgbClr val="000000"/>
                </a:solidFill>
                <a:latin typeface="Arial"/>
                <a:cs typeface="Arial"/>
              </a:rPr>
              <a:t>Efavirenz: 600 mg </a:t>
            </a:r>
            <a:r>
              <a:rPr lang="en-US" sz="1200" b="1" dirty="0" err="1">
                <a:solidFill>
                  <a:srgbClr val="000000"/>
                </a:solidFill>
                <a:latin typeface="Arial"/>
                <a:cs typeface="Arial"/>
              </a:rPr>
              <a:t>qd</a:t>
            </a:r>
            <a:r>
              <a:rPr lang="en-US" sz="1200" b="1" dirty="0">
                <a:solidFill>
                  <a:srgbClr val="000000"/>
                </a:solidFill>
                <a:latin typeface="Arial"/>
                <a:cs typeface="Arial"/>
              </a:rPr>
              <a:t> + TDF/FTC</a:t>
            </a:r>
            <a:br>
              <a:rPr lang="en-US" sz="1200" b="1" dirty="0">
                <a:solidFill>
                  <a:srgbClr val="000000"/>
                </a:solidFill>
                <a:latin typeface="Arial"/>
                <a:cs typeface="Arial"/>
              </a:rPr>
            </a:br>
            <a:r>
              <a:rPr lang="en-US" sz="1000" dirty="0">
                <a:solidFill>
                  <a:srgbClr val="000000"/>
                </a:solidFill>
                <a:latin typeface="Arial"/>
                <a:cs typeface="Arial"/>
              </a:rPr>
              <a:t>(</a:t>
            </a:r>
            <a:r>
              <a:rPr lang="en-US" sz="1000" dirty="0" err="1">
                <a:solidFill>
                  <a:srgbClr val="000000"/>
                </a:solidFill>
                <a:latin typeface="Arial"/>
                <a:cs typeface="Arial"/>
              </a:rPr>
              <a:t>n</a:t>
            </a:r>
            <a:r>
              <a:rPr lang="en-US" sz="1000" dirty="0">
                <a:solidFill>
                  <a:srgbClr val="000000"/>
                </a:solidFill>
                <a:latin typeface="Arial"/>
                <a:cs typeface="Arial"/>
              </a:rPr>
              <a:t> = 344)</a:t>
            </a:r>
          </a:p>
        </p:txBody>
      </p:sp>
      <p:sp>
        <p:nvSpPr>
          <p:cNvPr id="29" name="Line 22"/>
          <p:cNvSpPr>
            <a:spLocks noChangeShapeType="1"/>
          </p:cNvSpPr>
          <p:nvPr/>
        </p:nvSpPr>
        <p:spPr bwMode="auto">
          <a:xfrm rot="1169337" flipV="1">
            <a:off x="4181080" y="1481213"/>
            <a:ext cx="320915" cy="36983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37" name="Line 22"/>
          <p:cNvSpPr>
            <a:spLocks noChangeShapeType="1"/>
          </p:cNvSpPr>
          <p:nvPr/>
        </p:nvSpPr>
        <p:spPr bwMode="auto">
          <a:xfrm rot="20430663">
            <a:off x="4181080" y="1722497"/>
            <a:ext cx="320915" cy="36983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38" name="Rectangle 7"/>
          <p:cNvSpPr>
            <a:spLocks noChangeArrowheads="1"/>
          </p:cNvSpPr>
          <p:nvPr/>
        </p:nvSpPr>
        <p:spPr bwMode="invGray">
          <a:xfrm>
            <a:off x="4585781" y="2800350"/>
            <a:ext cx="2976558" cy="544068"/>
          </a:xfrm>
          <a:prstGeom prst="rect">
            <a:avLst/>
          </a:prstGeom>
          <a:solidFill>
            <a:srgbClr val="0070C0">
              <a:alpha val="25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lnSpc>
                <a:spcPts val="1600"/>
              </a:lnSpc>
            </a:pPr>
            <a:r>
              <a:rPr lang="en-US" sz="1200" b="1" dirty="0">
                <a:solidFill>
                  <a:srgbClr val="000000"/>
                </a:solidFill>
                <a:latin typeface="Arial"/>
                <a:cs typeface="Arial"/>
              </a:rPr>
              <a:t>Rilpivirine: 25 mg </a:t>
            </a:r>
            <a:r>
              <a:rPr lang="en-US" sz="1200" b="1" dirty="0" err="1">
                <a:solidFill>
                  <a:srgbClr val="000000"/>
                </a:solidFill>
                <a:latin typeface="Arial"/>
                <a:cs typeface="Arial"/>
              </a:rPr>
              <a:t>qd</a:t>
            </a:r>
            <a:r>
              <a:rPr lang="en-US" sz="1200" b="1" dirty="0">
                <a:solidFill>
                  <a:srgbClr val="000000"/>
                </a:solidFill>
                <a:latin typeface="Arial"/>
                <a:cs typeface="Arial"/>
              </a:rPr>
              <a:t> + *2NRTIs</a:t>
            </a:r>
            <a:br>
              <a:rPr lang="en-US" sz="1200" b="1" dirty="0">
                <a:solidFill>
                  <a:srgbClr val="000000"/>
                </a:solidFill>
                <a:latin typeface="Arial"/>
                <a:cs typeface="Arial"/>
              </a:rPr>
            </a:br>
            <a:r>
              <a:rPr lang="en-US" sz="1000" dirty="0">
                <a:solidFill>
                  <a:srgbClr val="000000"/>
                </a:solidFill>
                <a:latin typeface="Arial"/>
                <a:cs typeface="Arial"/>
              </a:rPr>
              <a:t>(n = 340)</a:t>
            </a:r>
          </a:p>
        </p:txBody>
      </p:sp>
      <p:sp>
        <p:nvSpPr>
          <p:cNvPr id="39" name="Rectangle 9"/>
          <p:cNvSpPr>
            <a:spLocks noChangeArrowheads="1"/>
          </p:cNvSpPr>
          <p:nvPr/>
        </p:nvSpPr>
        <p:spPr bwMode="invGray">
          <a:xfrm>
            <a:off x="4585781" y="3543300"/>
            <a:ext cx="2976558" cy="544068"/>
          </a:xfrm>
          <a:prstGeom prst="rect">
            <a:avLst/>
          </a:prstGeom>
          <a:solidFill>
            <a:srgbClr val="6D9A3C">
              <a:alpha val="25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lnSpc>
                <a:spcPts val="1600"/>
              </a:lnSpc>
            </a:pPr>
            <a:r>
              <a:rPr lang="en-US" sz="1200" b="1" dirty="0">
                <a:solidFill>
                  <a:srgbClr val="000000"/>
                </a:solidFill>
                <a:latin typeface="Arial"/>
                <a:cs typeface="Arial"/>
              </a:rPr>
              <a:t>Efavirenz: 600 mg </a:t>
            </a:r>
            <a:r>
              <a:rPr lang="en-US" sz="1200" b="1" dirty="0" err="1">
                <a:solidFill>
                  <a:srgbClr val="000000"/>
                </a:solidFill>
                <a:latin typeface="Arial"/>
                <a:cs typeface="Arial"/>
              </a:rPr>
              <a:t>qd</a:t>
            </a:r>
            <a:r>
              <a:rPr lang="en-US" sz="1200" b="1" dirty="0">
                <a:solidFill>
                  <a:srgbClr val="000000"/>
                </a:solidFill>
                <a:latin typeface="Arial"/>
                <a:cs typeface="Arial"/>
              </a:rPr>
              <a:t> + *2NRTIs</a:t>
            </a:r>
            <a:br>
              <a:rPr lang="en-US" sz="1200" b="1" dirty="0">
                <a:solidFill>
                  <a:srgbClr val="000000"/>
                </a:solidFill>
                <a:latin typeface="Arial"/>
                <a:cs typeface="Arial"/>
              </a:rPr>
            </a:br>
            <a:r>
              <a:rPr lang="en-US" sz="1000" dirty="0">
                <a:solidFill>
                  <a:srgbClr val="000000"/>
                </a:solidFill>
                <a:latin typeface="Arial"/>
                <a:cs typeface="Arial"/>
              </a:rPr>
              <a:t>(n = 338)</a:t>
            </a:r>
          </a:p>
        </p:txBody>
      </p:sp>
      <p:sp>
        <p:nvSpPr>
          <p:cNvPr id="40" name="Line 22"/>
          <p:cNvSpPr>
            <a:spLocks noChangeShapeType="1"/>
          </p:cNvSpPr>
          <p:nvPr/>
        </p:nvSpPr>
        <p:spPr bwMode="auto">
          <a:xfrm rot="1169337" flipV="1">
            <a:off x="4181080" y="3138563"/>
            <a:ext cx="320915" cy="36983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42" name="Line 22"/>
          <p:cNvSpPr>
            <a:spLocks noChangeShapeType="1"/>
          </p:cNvSpPr>
          <p:nvPr/>
        </p:nvSpPr>
        <p:spPr bwMode="auto">
          <a:xfrm rot="20430663">
            <a:off x="4181080" y="3379847"/>
            <a:ext cx="320915" cy="36983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2" name="Rectangle 7"/>
          <p:cNvSpPr>
            <a:spLocks noChangeArrowheads="1"/>
          </p:cNvSpPr>
          <p:nvPr/>
        </p:nvSpPr>
        <p:spPr bwMode="invGray">
          <a:xfrm>
            <a:off x="2062038" y="1466850"/>
            <a:ext cx="2077973" cy="640080"/>
          </a:xfrm>
          <a:prstGeom prst="rect">
            <a:avLst/>
          </a:prstGeom>
          <a:solidFill>
            <a:schemeClr val="tx1">
              <a:lumMod val="65000"/>
              <a:lumOff val="35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500" b="1" dirty="0">
                <a:solidFill>
                  <a:srgbClr val="FFFFFF"/>
                </a:solidFill>
                <a:latin typeface="Arial"/>
                <a:cs typeface="Arial"/>
              </a:rPr>
              <a:t>ECHO</a:t>
            </a:r>
          </a:p>
        </p:txBody>
      </p:sp>
      <p:sp>
        <p:nvSpPr>
          <p:cNvPr id="41" name="Rectangle 7"/>
          <p:cNvSpPr>
            <a:spLocks noChangeArrowheads="1"/>
          </p:cNvSpPr>
          <p:nvPr/>
        </p:nvSpPr>
        <p:spPr bwMode="invGray">
          <a:xfrm>
            <a:off x="2062038" y="3122295"/>
            <a:ext cx="2077973" cy="640080"/>
          </a:xfrm>
          <a:prstGeom prst="rect">
            <a:avLst/>
          </a:prstGeom>
          <a:solidFill>
            <a:schemeClr val="tx1">
              <a:lumMod val="65000"/>
              <a:lumOff val="35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500" b="1" dirty="0">
                <a:solidFill>
                  <a:srgbClr val="FFFFFF"/>
                </a:solidFill>
                <a:latin typeface="Arial"/>
                <a:cs typeface="Arial"/>
              </a:rPr>
              <a:t>THRIVE</a:t>
            </a:r>
          </a:p>
        </p:txBody>
      </p:sp>
      <p:sp>
        <p:nvSpPr>
          <p:cNvPr id="18" name="Rectangle 25"/>
          <p:cNvSpPr>
            <a:spLocks noChangeArrowheads="1"/>
          </p:cNvSpPr>
          <p:nvPr/>
        </p:nvSpPr>
        <p:spPr bwMode="auto">
          <a:xfrm>
            <a:off x="2062038" y="4274821"/>
            <a:ext cx="5500302" cy="297179"/>
          </a:xfrm>
          <a:prstGeom prst="rect">
            <a:avLst/>
          </a:prstGeom>
          <a:solidFill>
            <a:schemeClr val="bg1">
              <a:lumMod val="95000"/>
            </a:schemeClr>
          </a:solidFill>
          <a:ln w="12700">
            <a:noFill/>
            <a:miter lim="800000"/>
            <a:headEnd/>
            <a:tailEnd/>
          </a:ln>
        </p:spPr>
        <p:txBody>
          <a:bodyPr lIns="69365" tIns="34073" rIns="69365" bIns="34073" anchor="t">
            <a:prstTxWarp prst="textNoShape">
              <a:avLst/>
            </a:prstTxWarp>
          </a:bodyPr>
          <a:lstStyle/>
          <a:p>
            <a:pPr marL="205740" defTabSz="701279">
              <a:spcBef>
                <a:spcPct val="50000"/>
              </a:spcBef>
            </a:pPr>
            <a:r>
              <a:rPr lang="en-US" sz="1050" b="1" dirty="0">
                <a:solidFill>
                  <a:srgbClr val="000000"/>
                </a:solidFill>
                <a:latin typeface="Arial" pitchFamily="22" charset="0"/>
              </a:rPr>
              <a:t>*2 NRTIs: </a:t>
            </a:r>
            <a:r>
              <a:rPr lang="en-US" sz="1050" dirty="0">
                <a:solidFill>
                  <a:srgbClr val="000000"/>
                </a:solidFill>
                <a:latin typeface="Arial" pitchFamily="22" charset="0"/>
              </a:rPr>
              <a:t>Tenofovir + Emtricitabine; Zidovudine + Lamivudine; Abacavir + Lamivudine</a:t>
            </a:r>
          </a:p>
        </p:txBody>
      </p:sp>
    </p:spTree>
    <p:extLst>
      <p:ext uri="{BB962C8B-B14F-4D97-AF65-F5344CB8AC3E}">
        <p14:creationId xmlns:p14="http://schemas.microsoft.com/office/powerpoint/2010/main" val="119456074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 vs. Efavirenz in ARV-Naïve</a:t>
            </a:r>
            <a:r>
              <a:rPr lang="en-US" sz="2000" dirty="0">
                <a:solidFill>
                  <a:srgbClr val="C00000"/>
                </a:solidFill>
                <a:ea typeface="ＭＳ Ｐゴシック" pitchFamily="22" charset="-128"/>
                <a:cs typeface="ＭＳ Ｐゴシック" pitchFamily="22" charset="-128"/>
              </a:rPr>
              <a:t> </a:t>
            </a:r>
            <a:r>
              <a:rPr lang="en-US" sz="2000" dirty="0">
                <a:ea typeface="ＭＳ Ｐゴシック" pitchFamily="22" charset="-128"/>
                <a:cs typeface="ＭＳ Ｐゴシック" pitchFamily="22" charset="-128"/>
              </a:rPr>
              <a:t>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and THRIVE Pooled Data: Week 48 Results</a:t>
            </a:r>
            <a:endParaRPr lang="en-US" sz="2000" dirty="0"/>
          </a:p>
        </p:txBody>
      </p:sp>
      <p:sp>
        <p:nvSpPr>
          <p:cNvPr id="4" name="Text Placeholder 3"/>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Virologic Response Stratified by Baseline HIV RNA</a:t>
            </a:r>
            <a:endParaRPr lang="en-US" dirty="0"/>
          </a:p>
        </p:txBody>
      </p:sp>
      <p:sp>
        <p:nvSpPr>
          <p:cNvPr id="6" name="Text Placeholder 5"/>
          <p:cNvSpPr>
            <a:spLocks noGrp="1"/>
          </p:cNvSpPr>
          <p:nvPr>
            <p:ph type="body" sz="quarter" idx="16"/>
          </p:nvPr>
        </p:nvSpPr>
        <p:spPr/>
        <p:txBody>
          <a:bodyPr/>
          <a:lstStyle/>
          <a:p>
            <a:r>
              <a:rPr lang="en-US" dirty="0"/>
              <a:t>Source: </a:t>
            </a:r>
            <a:r>
              <a:rPr lang="en-US" dirty="0">
                <a:latin typeface="Arial" pitchFamily="22" charset="0"/>
              </a:rPr>
              <a:t>Cohen CJ, et al. </a:t>
            </a:r>
            <a:r>
              <a:rPr lang="en-US" dirty="0">
                <a:latin typeface="Arial" pitchFamily="31" charset="0"/>
              </a:rPr>
              <a:t>J </a:t>
            </a:r>
            <a:r>
              <a:rPr lang="en-US" dirty="0" err="1">
                <a:latin typeface="Arial" pitchFamily="31" charset="0"/>
              </a:rPr>
              <a:t>Acquir</a:t>
            </a:r>
            <a:r>
              <a:rPr lang="en-US" dirty="0">
                <a:latin typeface="Arial" pitchFamily="31" charset="0"/>
              </a:rPr>
              <a:t> Immune </a:t>
            </a:r>
            <a:r>
              <a:rPr lang="en-US" dirty="0" err="1">
                <a:latin typeface="Arial" pitchFamily="31" charset="0"/>
              </a:rPr>
              <a:t>Defic</a:t>
            </a:r>
            <a:r>
              <a:rPr lang="en-US" dirty="0">
                <a:latin typeface="Arial" pitchFamily="31" charset="0"/>
              </a:rPr>
              <a:t> </a:t>
            </a:r>
            <a:r>
              <a:rPr lang="en-US" dirty="0" err="1">
                <a:latin typeface="Arial" pitchFamily="31" charset="0"/>
              </a:rPr>
              <a:t>Syndr</a:t>
            </a:r>
            <a:r>
              <a:rPr lang="en-US" dirty="0">
                <a:latin typeface="Arial" pitchFamily="31" charset="0"/>
              </a:rPr>
              <a:t>. 2012:60:33-42.</a:t>
            </a:r>
            <a:endParaRPr lang="en-US" dirty="0">
              <a:latin typeface="Arial" pitchFamily="22" charset="0"/>
            </a:endParaRPr>
          </a:p>
        </p:txBody>
      </p:sp>
      <p:graphicFrame>
        <p:nvGraphicFramePr>
          <p:cNvPr id="9" name="Chart 8"/>
          <p:cNvGraphicFramePr>
            <a:graphicFrameLocks/>
          </p:cNvGraphicFramePr>
          <p:nvPr>
            <p:extLst>
              <p:ext uri="{D42A27DB-BD31-4B8C-83A1-F6EECF244321}">
                <p14:modId xmlns:p14="http://schemas.microsoft.com/office/powerpoint/2010/main" val="2380693028"/>
              </p:ext>
            </p:extLst>
          </p:nvPr>
        </p:nvGraphicFramePr>
        <p:xfrm>
          <a:off x="493776" y="1344168"/>
          <a:ext cx="822960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5"/>
          <p:cNvSpPr>
            <a:spLocks noChangeArrowheads="1"/>
          </p:cNvSpPr>
          <p:nvPr/>
        </p:nvSpPr>
        <p:spPr bwMode="auto">
          <a:xfrm>
            <a:off x="3831406" y="4396983"/>
            <a:ext cx="3630790" cy="229790"/>
          </a:xfrm>
          <a:prstGeom prst="rect">
            <a:avLst/>
          </a:prstGeom>
          <a:noFill/>
          <a:ln w="12700">
            <a:noFill/>
            <a:miter lim="800000"/>
            <a:headEnd/>
            <a:tailEnd/>
          </a:ln>
        </p:spPr>
        <p:txBody>
          <a:bodyPr lIns="69365" tIns="34073" rIns="69365" bIns="34073">
            <a:prstTxWarp prst="textNoShape">
              <a:avLst/>
            </a:prstTxWarp>
          </a:bodyPr>
          <a:lstStyle/>
          <a:p>
            <a:pPr marL="205740" algn="ctr" defTabSz="701279">
              <a:spcBef>
                <a:spcPct val="50000"/>
              </a:spcBef>
            </a:pPr>
            <a:r>
              <a:rPr lang="en-US" sz="1400" dirty="0">
                <a:solidFill>
                  <a:srgbClr val="000000"/>
                </a:solidFill>
                <a:latin typeface="Arial" pitchFamily="22" charset="0"/>
              </a:rPr>
              <a:t>Baseline HIV RNA (copies/</a:t>
            </a:r>
            <a:r>
              <a:rPr lang="en-US" sz="1400" dirty="0">
                <a:latin typeface="Arial" pitchFamily="22" charset="0"/>
              </a:rPr>
              <a:t>mL</a:t>
            </a:r>
            <a:r>
              <a:rPr lang="en-US" sz="1400" dirty="0">
                <a:solidFill>
                  <a:srgbClr val="000000"/>
                </a:solidFill>
                <a:latin typeface="Arial" pitchFamily="22" charset="0"/>
              </a:rPr>
              <a:t>)</a:t>
            </a:r>
          </a:p>
        </p:txBody>
      </p:sp>
      <p:sp>
        <p:nvSpPr>
          <p:cNvPr id="8" name="TextBox 7">
            <a:extLst>
              <a:ext uri="{FF2B5EF4-FFF2-40B4-BE49-F238E27FC236}">
                <a16:creationId xmlns:a16="http://schemas.microsoft.com/office/drawing/2014/main" id="{5618042B-413F-FEC3-CEB5-A4E4B39A26B3}"/>
              </a:ext>
            </a:extLst>
          </p:cNvPr>
          <p:cNvSpPr txBox="1"/>
          <p:nvPr/>
        </p:nvSpPr>
        <p:spPr>
          <a:xfrm>
            <a:off x="1707180" y="3808825"/>
            <a:ext cx="643125" cy="246221"/>
          </a:xfrm>
          <a:prstGeom prst="rect">
            <a:avLst/>
          </a:prstGeom>
          <a:noFill/>
        </p:spPr>
        <p:txBody>
          <a:bodyPr wrap="none" rtlCol="0">
            <a:spAutoFit/>
          </a:bodyPr>
          <a:lstStyle/>
          <a:p>
            <a:r>
              <a:rPr lang="en-US" sz="1000" dirty="0">
                <a:solidFill>
                  <a:schemeClr val="bg1"/>
                </a:solidFill>
                <a:latin typeface="Arial"/>
              </a:rPr>
              <a:t>576/686</a:t>
            </a:r>
          </a:p>
        </p:txBody>
      </p:sp>
      <p:sp>
        <p:nvSpPr>
          <p:cNvPr id="11" name="TextBox 10">
            <a:extLst>
              <a:ext uri="{FF2B5EF4-FFF2-40B4-BE49-F238E27FC236}">
                <a16:creationId xmlns:a16="http://schemas.microsoft.com/office/drawing/2014/main" id="{F6681080-0F5B-F0B3-0A2D-20FD54472455}"/>
              </a:ext>
            </a:extLst>
          </p:cNvPr>
          <p:cNvSpPr txBox="1"/>
          <p:nvPr/>
        </p:nvSpPr>
        <p:spPr>
          <a:xfrm>
            <a:off x="2294294" y="3808825"/>
            <a:ext cx="643125" cy="246221"/>
          </a:xfrm>
          <a:prstGeom prst="rect">
            <a:avLst/>
          </a:prstGeom>
          <a:noFill/>
        </p:spPr>
        <p:txBody>
          <a:bodyPr wrap="square" rtlCol="0">
            <a:spAutoFit/>
          </a:bodyPr>
          <a:lstStyle/>
          <a:p>
            <a:r>
              <a:rPr lang="en-US" sz="1000" dirty="0">
                <a:solidFill>
                  <a:schemeClr val="bg1"/>
                </a:solidFill>
                <a:latin typeface="Arial"/>
              </a:rPr>
              <a:t>559/682</a:t>
            </a:r>
          </a:p>
        </p:txBody>
      </p:sp>
      <p:sp>
        <p:nvSpPr>
          <p:cNvPr id="13" name="TextBox 12">
            <a:extLst>
              <a:ext uri="{FF2B5EF4-FFF2-40B4-BE49-F238E27FC236}">
                <a16:creationId xmlns:a16="http://schemas.microsoft.com/office/drawing/2014/main" id="{B5213B01-B734-97A9-62DC-3DFA9063B62A}"/>
              </a:ext>
            </a:extLst>
          </p:cNvPr>
          <p:cNvSpPr txBox="1"/>
          <p:nvPr/>
        </p:nvSpPr>
        <p:spPr>
          <a:xfrm>
            <a:off x="3457602" y="3808825"/>
            <a:ext cx="643125" cy="246221"/>
          </a:xfrm>
          <a:prstGeom prst="rect">
            <a:avLst/>
          </a:prstGeom>
          <a:noFill/>
        </p:spPr>
        <p:txBody>
          <a:bodyPr wrap="none" rtlCol="0">
            <a:spAutoFit/>
          </a:bodyPr>
          <a:lstStyle/>
          <a:p>
            <a:r>
              <a:rPr lang="en-US" sz="1000" dirty="0">
                <a:solidFill>
                  <a:schemeClr val="bg1"/>
                </a:solidFill>
                <a:latin typeface="Arial"/>
              </a:rPr>
              <a:t>331/368</a:t>
            </a:r>
          </a:p>
        </p:txBody>
      </p:sp>
      <p:sp>
        <p:nvSpPr>
          <p:cNvPr id="14" name="TextBox 13">
            <a:extLst>
              <a:ext uri="{FF2B5EF4-FFF2-40B4-BE49-F238E27FC236}">
                <a16:creationId xmlns:a16="http://schemas.microsoft.com/office/drawing/2014/main" id="{EDC197DC-F7EB-56C1-0BC7-B484230033D3}"/>
              </a:ext>
            </a:extLst>
          </p:cNvPr>
          <p:cNvSpPr txBox="1"/>
          <p:nvPr/>
        </p:nvSpPr>
        <p:spPr>
          <a:xfrm>
            <a:off x="4061488" y="3808825"/>
            <a:ext cx="643125" cy="246221"/>
          </a:xfrm>
          <a:prstGeom prst="rect">
            <a:avLst/>
          </a:prstGeom>
          <a:noFill/>
        </p:spPr>
        <p:txBody>
          <a:bodyPr wrap="none" rtlCol="0">
            <a:spAutoFit/>
          </a:bodyPr>
          <a:lstStyle/>
          <a:p>
            <a:r>
              <a:rPr lang="en-US" sz="1000" dirty="0">
                <a:solidFill>
                  <a:schemeClr val="bg1"/>
                </a:solidFill>
                <a:latin typeface="Arial"/>
              </a:rPr>
              <a:t>277/330</a:t>
            </a:r>
          </a:p>
        </p:txBody>
      </p:sp>
      <p:sp>
        <p:nvSpPr>
          <p:cNvPr id="15" name="TextBox 14">
            <a:extLst>
              <a:ext uri="{FF2B5EF4-FFF2-40B4-BE49-F238E27FC236}">
                <a16:creationId xmlns:a16="http://schemas.microsoft.com/office/drawing/2014/main" id="{65344767-6F3D-1EC3-AF7C-2179B9BF3213}"/>
              </a:ext>
            </a:extLst>
          </p:cNvPr>
          <p:cNvSpPr txBox="1"/>
          <p:nvPr/>
        </p:nvSpPr>
        <p:spPr>
          <a:xfrm>
            <a:off x="5213655" y="3808825"/>
            <a:ext cx="643125" cy="246221"/>
          </a:xfrm>
          <a:prstGeom prst="rect">
            <a:avLst/>
          </a:prstGeom>
          <a:noFill/>
        </p:spPr>
        <p:txBody>
          <a:bodyPr wrap="none" rtlCol="0">
            <a:spAutoFit/>
          </a:bodyPr>
          <a:lstStyle/>
          <a:p>
            <a:r>
              <a:rPr lang="en-US" sz="1000" dirty="0">
                <a:solidFill>
                  <a:schemeClr val="bg1"/>
                </a:solidFill>
                <a:latin typeface="Arial"/>
              </a:rPr>
              <a:t>199/249</a:t>
            </a:r>
          </a:p>
        </p:txBody>
      </p:sp>
      <p:sp>
        <p:nvSpPr>
          <p:cNvPr id="16" name="TextBox 15">
            <a:extLst>
              <a:ext uri="{FF2B5EF4-FFF2-40B4-BE49-F238E27FC236}">
                <a16:creationId xmlns:a16="http://schemas.microsoft.com/office/drawing/2014/main" id="{BE7DD9F6-293C-F09F-0494-9DAC41C993E4}"/>
              </a:ext>
            </a:extLst>
          </p:cNvPr>
          <p:cNvSpPr txBox="1"/>
          <p:nvPr/>
        </p:nvSpPr>
        <p:spPr>
          <a:xfrm>
            <a:off x="5799806" y="3808825"/>
            <a:ext cx="643125" cy="246221"/>
          </a:xfrm>
          <a:prstGeom prst="rect">
            <a:avLst/>
          </a:prstGeom>
          <a:noFill/>
        </p:spPr>
        <p:txBody>
          <a:bodyPr wrap="none" rtlCol="0">
            <a:spAutoFit/>
          </a:bodyPr>
          <a:lstStyle/>
          <a:p>
            <a:r>
              <a:rPr lang="en-US" sz="1000" dirty="0">
                <a:solidFill>
                  <a:schemeClr val="bg1"/>
                </a:solidFill>
                <a:latin typeface="Arial"/>
              </a:rPr>
              <a:t>224/270</a:t>
            </a:r>
          </a:p>
        </p:txBody>
      </p:sp>
      <p:sp>
        <p:nvSpPr>
          <p:cNvPr id="17" name="TextBox 16">
            <a:extLst>
              <a:ext uri="{FF2B5EF4-FFF2-40B4-BE49-F238E27FC236}">
                <a16:creationId xmlns:a16="http://schemas.microsoft.com/office/drawing/2014/main" id="{C70D9622-FEC9-82AC-7E1B-ECEB03F23715}"/>
              </a:ext>
            </a:extLst>
          </p:cNvPr>
          <p:cNvSpPr txBox="1"/>
          <p:nvPr/>
        </p:nvSpPr>
        <p:spPr>
          <a:xfrm>
            <a:off x="7043551" y="3808825"/>
            <a:ext cx="502061" cy="246221"/>
          </a:xfrm>
          <a:prstGeom prst="rect">
            <a:avLst/>
          </a:prstGeom>
          <a:noFill/>
        </p:spPr>
        <p:txBody>
          <a:bodyPr wrap="none" rtlCol="0">
            <a:spAutoFit/>
          </a:bodyPr>
          <a:lstStyle/>
          <a:p>
            <a:r>
              <a:rPr lang="en-US" sz="1000" dirty="0">
                <a:solidFill>
                  <a:schemeClr val="bg1"/>
                </a:solidFill>
                <a:latin typeface="Arial"/>
              </a:rPr>
              <a:t>48/69</a:t>
            </a:r>
          </a:p>
        </p:txBody>
      </p:sp>
      <p:sp>
        <p:nvSpPr>
          <p:cNvPr id="18" name="TextBox 17">
            <a:extLst>
              <a:ext uri="{FF2B5EF4-FFF2-40B4-BE49-F238E27FC236}">
                <a16:creationId xmlns:a16="http://schemas.microsoft.com/office/drawing/2014/main" id="{4A928387-BDD5-9BDD-C5BC-13A230A7BED2}"/>
              </a:ext>
            </a:extLst>
          </p:cNvPr>
          <p:cNvSpPr txBox="1"/>
          <p:nvPr/>
        </p:nvSpPr>
        <p:spPr>
          <a:xfrm>
            <a:off x="7615033" y="3808825"/>
            <a:ext cx="502061" cy="246221"/>
          </a:xfrm>
          <a:prstGeom prst="rect">
            <a:avLst/>
          </a:prstGeom>
          <a:noFill/>
        </p:spPr>
        <p:txBody>
          <a:bodyPr wrap="none" rtlCol="0">
            <a:spAutoFit/>
          </a:bodyPr>
          <a:lstStyle/>
          <a:p>
            <a:r>
              <a:rPr lang="en-US" sz="1000" dirty="0">
                <a:solidFill>
                  <a:schemeClr val="bg1"/>
                </a:solidFill>
                <a:latin typeface="Arial"/>
              </a:rPr>
              <a:t>62/82</a:t>
            </a:r>
          </a:p>
        </p:txBody>
      </p:sp>
      <p:cxnSp>
        <p:nvCxnSpPr>
          <p:cNvPr id="19" name="Straight Connector 18">
            <a:extLst>
              <a:ext uri="{FF2B5EF4-FFF2-40B4-BE49-F238E27FC236}">
                <a16:creationId xmlns:a16="http://schemas.microsoft.com/office/drawing/2014/main" id="{34DBDE80-4CCE-4657-A8CE-876E58EAA8C1}"/>
              </a:ext>
            </a:extLst>
          </p:cNvPr>
          <p:cNvCxnSpPr>
            <a:cxnSpLocks/>
          </p:cNvCxnSpPr>
          <p:nvPr/>
        </p:nvCxnSpPr>
        <p:spPr>
          <a:xfrm>
            <a:off x="3453098" y="4396983"/>
            <a:ext cx="483416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21987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 vs. Efavirenz in ARV-Naïve</a:t>
            </a:r>
            <a:r>
              <a:rPr lang="en-US" sz="2000" dirty="0">
                <a:solidFill>
                  <a:srgbClr val="C00000"/>
                </a:solidFill>
                <a:ea typeface="ＭＳ Ｐゴシック" pitchFamily="22" charset="-128"/>
                <a:cs typeface="ＭＳ Ｐゴシック" pitchFamily="22" charset="-128"/>
              </a:rPr>
              <a:t> </a:t>
            </a:r>
            <a:r>
              <a:rPr lang="en-US" sz="2000" dirty="0">
                <a:ea typeface="ＭＳ Ｐゴシック" pitchFamily="22" charset="-128"/>
                <a:cs typeface="ＭＳ Ｐゴシック" pitchFamily="22" charset="-128"/>
              </a:rPr>
              <a:t>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and THRIVE Pooled Data: Week 48 Results</a:t>
            </a:r>
            <a:endParaRPr lang="en-US" sz="2000" dirty="0"/>
          </a:p>
        </p:txBody>
      </p:sp>
      <p:sp>
        <p:nvSpPr>
          <p:cNvPr id="4" name="Text Placeholder 3"/>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Virologic Response Stratified by Baseline CD4 Count</a:t>
            </a:r>
            <a:endParaRPr lang="en-US" dirty="0"/>
          </a:p>
        </p:txBody>
      </p:sp>
      <p:sp>
        <p:nvSpPr>
          <p:cNvPr id="6" name="Text Placeholder 5"/>
          <p:cNvSpPr>
            <a:spLocks noGrp="1"/>
          </p:cNvSpPr>
          <p:nvPr>
            <p:ph type="body" sz="quarter" idx="16"/>
          </p:nvPr>
        </p:nvSpPr>
        <p:spPr/>
        <p:txBody>
          <a:bodyPr/>
          <a:lstStyle/>
          <a:p>
            <a:r>
              <a:rPr lang="en-US" dirty="0"/>
              <a:t>Source: </a:t>
            </a:r>
            <a:r>
              <a:rPr lang="en-US" dirty="0">
                <a:latin typeface="Arial" pitchFamily="22" charset="0"/>
              </a:rPr>
              <a:t>Cohen CJ, et al. </a:t>
            </a:r>
            <a:r>
              <a:rPr lang="en-US" dirty="0">
                <a:latin typeface="Arial" pitchFamily="31" charset="0"/>
              </a:rPr>
              <a:t>J </a:t>
            </a:r>
            <a:r>
              <a:rPr lang="en-US" dirty="0" err="1">
                <a:latin typeface="Arial" pitchFamily="31" charset="0"/>
              </a:rPr>
              <a:t>Acquir</a:t>
            </a:r>
            <a:r>
              <a:rPr lang="en-US" dirty="0">
                <a:latin typeface="Arial" pitchFamily="31" charset="0"/>
              </a:rPr>
              <a:t> Immune </a:t>
            </a:r>
            <a:r>
              <a:rPr lang="en-US" dirty="0" err="1">
                <a:latin typeface="Arial" pitchFamily="31" charset="0"/>
              </a:rPr>
              <a:t>Defic</a:t>
            </a:r>
            <a:r>
              <a:rPr lang="en-US" dirty="0">
                <a:latin typeface="Arial" pitchFamily="31" charset="0"/>
              </a:rPr>
              <a:t> </a:t>
            </a:r>
            <a:r>
              <a:rPr lang="en-US" dirty="0" err="1">
                <a:latin typeface="Arial" pitchFamily="31" charset="0"/>
              </a:rPr>
              <a:t>Syndr</a:t>
            </a:r>
            <a:r>
              <a:rPr lang="en-US" dirty="0">
                <a:latin typeface="Arial" pitchFamily="31" charset="0"/>
              </a:rPr>
              <a:t>.  2012:60:33-42.</a:t>
            </a:r>
            <a:endParaRPr lang="en-US" dirty="0">
              <a:latin typeface="Arial" pitchFamily="22" charset="0"/>
            </a:endParaRPr>
          </a:p>
        </p:txBody>
      </p:sp>
      <p:graphicFrame>
        <p:nvGraphicFramePr>
          <p:cNvPr id="9" name="Chart 8"/>
          <p:cNvGraphicFramePr>
            <a:graphicFrameLocks/>
          </p:cNvGraphicFramePr>
          <p:nvPr>
            <p:extLst>
              <p:ext uri="{D42A27DB-BD31-4B8C-83A1-F6EECF244321}">
                <p14:modId xmlns:p14="http://schemas.microsoft.com/office/powerpoint/2010/main" val="3715829520"/>
              </p:ext>
            </p:extLst>
          </p:nvPr>
        </p:nvGraphicFramePr>
        <p:xfrm>
          <a:off x="462248" y="1344168"/>
          <a:ext cx="822960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5"/>
          <p:cNvSpPr>
            <a:spLocks noChangeArrowheads="1"/>
          </p:cNvSpPr>
          <p:nvPr/>
        </p:nvSpPr>
        <p:spPr bwMode="auto">
          <a:xfrm>
            <a:off x="3831406" y="4396983"/>
            <a:ext cx="3630790" cy="229790"/>
          </a:xfrm>
          <a:prstGeom prst="rect">
            <a:avLst/>
          </a:prstGeom>
          <a:noFill/>
          <a:ln w="12700">
            <a:noFill/>
            <a:miter lim="800000"/>
            <a:headEnd/>
            <a:tailEnd/>
          </a:ln>
        </p:spPr>
        <p:txBody>
          <a:bodyPr lIns="69365" tIns="34073" rIns="69365" bIns="34073">
            <a:prstTxWarp prst="textNoShape">
              <a:avLst/>
            </a:prstTxWarp>
          </a:bodyPr>
          <a:lstStyle/>
          <a:p>
            <a:pPr marL="205740" algn="ctr" defTabSz="701279">
              <a:spcBef>
                <a:spcPct val="50000"/>
              </a:spcBef>
            </a:pPr>
            <a:r>
              <a:rPr lang="en-US" sz="1400" dirty="0">
                <a:solidFill>
                  <a:srgbClr val="000000"/>
                </a:solidFill>
                <a:latin typeface="Arial" pitchFamily="22" charset="0"/>
              </a:rPr>
              <a:t>Baseline CD4 count (cells/mm</a:t>
            </a:r>
            <a:r>
              <a:rPr lang="en-US" sz="1400" baseline="30000" dirty="0">
                <a:solidFill>
                  <a:srgbClr val="000000"/>
                </a:solidFill>
                <a:latin typeface="Arial" pitchFamily="22" charset="0"/>
              </a:rPr>
              <a:t>3</a:t>
            </a:r>
            <a:r>
              <a:rPr lang="en-US" sz="1400" dirty="0">
                <a:solidFill>
                  <a:srgbClr val="000000"/>
                </a:solidFill>
                <a:latin typeface="Arial" pitchFamily="22" charset="0"/>
              </a:rPr>
              <a:t>)</a:t>
            </a:r>
          </a:p>
        </p:txBody>
      </p:sp>
      <p:sp>
        <p:nvSpPr>
          <p:cNvPr id="10" name="TextBox 9">
            <a:extLst>
              <a:ext uri="{FF2B5EF4-FFF2-40B4-BE49-F238E27FC236}">
                <a16:creationId xmlns:a16="http://schemas.microsoft.com/office/drawing/2014/main" id="{3F3FE4B9-7F12-47F5-B58B-AB08FE2A2585}"/>
              </a:ext>
            </a:extLst>
          </p:cNvPr>
          <p:cNvSpPr txBox="1"/>
          <p:nvPr/>
        </p:nvSpPr>
        <p:spPr>
          <a:xfrm>
            <a:off x="1581675" y="3849378"/>
            <a:ext cx="601447" cy="230832"/>
          </a:xfrm>
          <a:prstGeom prst="rect">
            <a:avLst/>
          </a:prstGeom>
          <a:noFill/>
        </p:spPr>
        <p:txBody>
          <a:bodyPr wrap="none" rtlCol="0">
            <a:spAutoFit/>
          </a:bodyPr>
          <a:lstStyle/>
          <a:p>
            <a:r>
              <a:rPr lang="en-US" sz="900" dirty="0">
                <a:solidFill>
                  <a:schemeClr val="bg1"/>
                </a:solidFill>
                <a:latin typeface="Arial"/>
              </a:rPr>
              <a:t>576/686</a:t>
            </a:r>
          </a:p>
        </p:txBody>
      </p:sp>
      <p:sp>
        <p:nvSpPr>
          <p:cNvPr id="11" name="TextBox 10">
            <a:extLst>
              <a:ext uri="{FF2B5EF4-FFF2-40B4-BE49-F238E27FC236}">
                <a16:creationId xmlns:a16="http://schemas.microsoft.com/office/drawing/2014/main" id="{8D79F996-7DB4-1AAF-2519-5D6039570204}"/>
              </a:ext>
            </a:extLst>
          </p:cNvPr>
          <p:cNvSpPr txBox="1"/>
          <p:nvPr/>
        </p:nvSpPr>
        <p:spPr>
          <a:xfrm>
            <a:off x="2050406" y="3849378"/>
            <a:ext cx="601447" cy="230832"/>
          </a:xfrm>
          <a:prstGeom prst="rect">
            <a:avLst/>
          </a:prstGeom>
          <a:noFill/>
        </p:spPr>
        <p:txBody>
          <a:bodyPr wrap="none" rtlCol="0">
            <a:spAutoFit/>
          </a:bodyPr>
          <a:lstStyle/>
          <a:p>
            <a:r>
              <a:rPr lang="en-US" sz="900" dirty="0">
                <a:solidFill>
                  <a:schemeClr val="bg1"/>
                </a:solidFill>
                <a:latin typeface="Arial"/>
              </a:rPr>
              <a:t>559/682</a:t>
            </a:r>
          </a:p>
        </p:txBody>
      </p:sp>
      <p:sp>
        <p:nvSpPr>
          <p:cNvPr id="13" name="TextBox 12">
            <a:extLst>
              <a:ext uri="{FF2B5EF4-FFF2-40B4-BE49-F238E27FC236}">
                <a16:creationId xmlns:a16="http://schemas.microsoft.com/office/drawing/2014/main" id="{DCE2CE2E-974F-EAA2-D7A7-5FC8D92E1FDA}"/>
              </a:ext>
            </a:extLst>
          </p:cNvPr>
          <p:cNvSpPr txBox="1"/>
          <p:nvPr/>
        </p:nvSpPr>
        <p:spPr>
          <a:xfrm>
            <a:off x="3046848" y="3849378"/>
            <a:ext cx="473206" cy="230832"/>
          </a:xfrm>
          <a:prstGeom prst="rect">
            <a:avLst/>
          </a:prstGeom>
          <a:noFill/>
        </p:spPr>
        <p:txBody>
          <a:bodyPr wrap="none" rtlCol="0">
            <a:spAutoFit/>
          </a:bodyPr>
          <a:lstStyle/>
          <a:p>
            <a:r>
              <a:rPr lang="en-US" sz="900" dirty="0">
                <a:solidFill>
                  <a:schemeClr val="bg1"/>
                </a:solidFill>
                <a:latin typeface="Arial"/>
              </a:rPr>
              <a:t>20/34</a:t>
            </a:r>
          </a:p>
        </p:txBody>
      </p:sp>
      <p:sp>
        <p:nvSpPr>
          <p:cNvPr id="14" name="TextBox 13">
            <a:extLst>
              <a:ext uri="{FF2B5EF4-FFF2-40B4-BE49-F238E27FC236}">
                <a16:creationId xmlns:a16="http://schemas.microsoft.com/office/drawing/2014/main" id="{A3E4EE8C-ED77-4A45-7314-7E1A8C3D715F}"/>
              </a:ext>
            </a:extLst>
          </p:cNvPr>
          <p:cNvSpPr txBox="1"/>
          <p:nvPr/>
        </p:nvSpPr>
        <p:spPr>
          <a:xfrm>
            <a:off x="3510410" y="3849378"/>
            <a:ext cx="473206" cy="230832"/>
          </a:xfrm>
          <a:prstGeom prst="rect">
            <a:avLst/>
          </a:prstGeom>
          <a:noFill/>
        </p:spPr>
        <p:txBody>
          <a:bodyPr wrap="none" rtlCol="0">
            <a:spAutoFit/>
          </a:bodyPr>
          <a:lstStyle/>
          <a:p>
            <a:r>
              <a:rPr lang="en-US" sz="900" dirty="0">
                <a:solidFill>
                  <a:schemeClr val="bg1"/>
                </a:solidFill>
                <a:latin typeface="Arial"/>
              </a:rPr>
              <a:t>29/36</a:t>
            </a:r>
          </a:p>
        </p:txBody>
      </p:sp>
      <p:sp>
        <p:nvSpPr>
          <p:cNvPr id="15" name="TextBox 14">
            <a:extLst>
              <a:ext uri="{FF2B5EF4-FFF2-40B4-BE49-F238E27FC236}">
                <a16:creationId xmlns:a16="http://schemas.microsoft.com/office/drawing/2014/main" id="{2C8E252E-C2FC-0BE3-F999-A905D332D1FE}"/>
              </a:ext>
            </a:extLst>
          </p:cNvPr>
          <p:cNvSpPr txBox="1"/>
          <p:nvPr/>
        </p:nvSpPr>
        <p:spPr>
          <a:xfrm>
            <a:off x="4395044" y="3849378"/>
            <a:ext cx="601447" cy="230832"/>
          </a:xfrm>
          <a:prstGeom prst="rect">
            <a:avLst/>
          </a:prstGeom>
          <a:noFill/>
        </p:spPr>
        <p:txBody>
          <a:bodyPr wrap="none" rtlCol="0">
            <a:spAutoFit/>
          </a:bodyPr>
          <a:lstStyle/>
          <a:p>
            <a:r>
              <a:rPr lang="en-US" sz="900" dirty="0">
                <a:solidFill>
                  <a:schemeClr val="bg1"/>
                </a:solidFill>
                <a:latin typeface="Arial"/>
              </a:rPr>
              <a:t>155/194</a:t>
            </a:r>
          </a:p>
        </p:txBody>
      </p:sp>
      <p:sp>
        <p:nvSpPr>
          <p:cNvPr id="16" name="TextBox 15">
            <a:extLst>
              <a:ext uri="{FF2B5EF4-FFF2-40B4-BE49-F238E27FC236}">
                <a16:creationId xmlns:a16="http://schemas.microsoft.com/office/drawing/2014/main" id="{4339207D-5FAC-06CE-CD22-0D9BF16E39C1}"/>
              </a:ext>
            </a:extLst>
          </p:cNvPr>
          <p:cNvSpPr txBox="1"/>
          <p:nvPr/>
        </p:nvSpPr>
        <p:spPr>
          <a:xfrm>
            <a:off x="4859503" y="3849378"/>
            <a:ext cx="601447" cy="230832"/>
          </a:xfrm>
          <a:prstGeom prst="rect">
            <a:avLst/>
          </a:prstGeom>
          <a:noFill/>
        </p:spPr>
        <p:txBody>
          <a:bodyPr wrap="none" rtlCol="0">
            <a:spAutoFit/>
          </a:bodyPr>
          <a:lstStyle/>
          <a:p>
            <a:r>
              <a:rPr lang="en-US" sz="900" dirty="0">
                <a:solidFill>
                  <a:schemeClr val="bg1"/>
                </a:solidFill>
                <a:latin typeface="Arial"/>
              </a:rPr>
              <a:t>144/175</a:t>
            </a:r>
          </a:p>
        </p:txBody>
      </p:sp>
      <p:sp>
        <p:nvSpPr>
          <p:cNvPr id="17" name="TextBox 16">
            <a:extLst>
              <a:ext uri="{FF2B5EF4-FFF2-40B4-BE49-F238E27FC236}">
                <a16:creationId xmlns:a16="http://schemas.microsoft.com/office/drawing/2014/main" id="{92816E94-4085-4132-6623-9C6767A0C8CB}"/>
              </a:ext>
            </a:extLst>
          </p:cNvPr>
          <p:cNvSpPr txBox="1"/>
          <p:nvPr/>
        </p:nvSpPr>
        <p:spPr>
          <a:xfrm>
            <a:off x="5798464" y="3849378"/>
            <a:ext cx="601447" cy="230832"/>
          </a:xfrm>
          <a:prstGeom prst="rect">
            <a:avLst/>
          </a:prstGeom>
          <a:noFill/>
        </p:spPr>
        <p:txBody>
          <a:bodyPr wrap="none" rtlCol="0">
            <a:spAutoFit/>
          </a:bodyPr>
          <a:lstStyle/>
          <a:p>
            <a:r>
              <a:rPr lang="en-US" sz="900" dirty="0">
                <a:solidFill>
                  <a:schemeClr val="bg1"/>
                </a:solidFill>
                <a:latin typeface="Arial"/>
              </a:rPr>
              <a:t>272/313</a:t>
            </a:r>
          </a:p>
        </p:txBody>
      </p:sp>
      <p:sp>
        <p:nvSpPr>
          <p:cNvPr id="18" name="TextBox 17">
            <a:extLst>
              <a:ext uri="{FF2B5EF4-FFF2-40B4-BE49-F238E27FC236}">
                <a16:creationId xmlns:a16="http://schemas.microsoft.com/office/drawing/2014/main" id="{C9C7CD74-4018-79D5-4C04-7D26DE37BBA2}"/>
              </a:ext>
            </a:extLst>
          </p:cNvPr>
          <p:cNvSpPr txBox="1"/>
          <p:nvPr/>
        </p:nvSpPr>
        <p:spPr>
          <a:xfrm>
            <a:off x="6271932" y="3849378"/>
            <a:ext cx="601447" cy="230832"/>
          </a:xfrm>
          <a:prstGeom prst="rect">
            <a:avLst/>
          </a:prstGeom>
          <a:noFill/>
        </p:spPr>
        <p:txBody>
          <a:bodyPr wrap="none" rtlCol="0">
            <a:spAutoFit/>
          </a:bodyPr>
          <a:lstStyle/>
          <a:p>
            <a:r>
              <a:rPr lang="en-US" sz="900" dirty="0">
                <a:solidFill>
                  <a:schemeClr val="bg1"/>
                </a:solidFill>
                <a:latin typeface="Arial"/>
              </a:rPr>
              <a:t>252/307</a:t>
            </a:r>
          </a:p>
        </p:txBody>
      </p:sp>
      <p:sp>
        <p:nvSpPr>
          <p:cNvPr id="19" name="TextBox 18">
            <a:extLst>
              <a:ext uri="{FF2B5EF4-FFF2-40B4-BE49-F238E27FC236}">
                <a16:creationId xmlns:a16="http://schemas.microsoft.com/office/drawing/2014/main" id="{DC76CD48-3567-C167-DC76-D7DDDCB7BA6C}"/>
              </a:ext>
            </a:extLst>
          </p:cNvPr>
          <p:cNvSpPr txBox="1"/>
          <p:nvPr/>
        </p:nvSpPr>
        <p:spPr>
          <a:xfrm>
            <a:off x="7198694" y="3849378"/>
            <a:ext cx="601447" cy="230832"/>
          </a:xfrm>
          <a:prstGeom prst="rect">
            <a:avLst/>
          </a:prstGeom>
          <a:noFill/>
        </p:spPr>
        <p:txBody>
          <a:bodyPr wrap="none" rtlCol="0">
            <a:spAutoFit/>
          </a:bodyPr>
          <a:lstStyle/>
          <a:p>
            <a:r>
              <a:rPr lang="en-US" sz="900" dirty="0">
                <a:solidFill>
                  <a:schemeClr val="bg1"/>
                </a:solidFill>
                <a:latin typeface="Arial"/>
              </a:rPr>
              <a:t>130/144</a:t>
            </a:r>
          </a:p>
        </p:txBody>
      </p:sp>
      <p:sp>
        <p:nvSpPr>
          <p:cNvPr id="20" name="TextBox 19">
            <a:extLst>
              <a:ext uri="{FF2B5EF4-FFF2-40B4-BE49-F238E27FC236}">
                <a16:creationId xmlns:a16="http://schemas.microsoft.com/office/drawing/2014/main" id="{E8BA8DE1-2896-614F-6109-15FB4A03CFB0}"/>
              </a:ext>
            </a:extLst>
          </p:cNvPr>
          <p:cNvSpPr txBox="1"/>
          <p:nvPr/>
        </p:nvSpPr>
        <p:spPr>
          <a:xfrm>
            <a:off x="7672162" y="3849378"/>
            <a:ext cx="601447" cy="230832"/>
          </a:xfrm>
          <a:prstGeom prst="rect">
            <a:avLst/>
          </a:prstGeom>
          <a:noFill/>
        </p:spPr>
        <p:txBody>
          <a:bodyPr wrap="square" rtlCol="0">
            <a:spAutoFit/>
          </a:bodyPr>
          <a:lstStyle/>
          <a:p>
            <a:r>
              <a:rPr lang="en-US" sz="900" dirty="0">
                <a:solidFill>
                  <a:schemeClr val="bg1"/>
                </a:solidFill>
                <a:latin typeface="Arial"/>
              </a:rPr>
              <a:t>136/164</a:t>
            </a:r>
          </a:p>
        </p:txBody>
      </p:sp>
      <p:cxnSp>
        <p:nvCxnSpPr>
          <p:cNvPr id="21" name="Straight Connector 20">
            <a:extLst>
              <a:ext uri="{FF2B5EF4-FFF2-40B4-BE49-F238E27FC236}">
                <a16:creationId xmlns:a16="http://schemas.microsoft.com/office/drawing/2014/main" id="{45FF8669-BBD1-E222-9D7C-B720E8199DA3}"/>
              </a:ext>
            </a:extLst>
          </p:cNvPr>
          <p:cNvCxnSpPr/>
          <p:nvPr/>
        </p:nvCxnSpPr>
        <p:spPr>
          <a:xfrm>
            <a:off x="3050700" y="4396983"/>
            <a:ext cx="52695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83489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 vs. Efavirenz in ARV-Naive </a:t>
            </a:r>
            <a:br>
              <a:rPr lang="en-US" sz="2000" dirty="0">
                <a:solidFill>
                  <a:srgbClr val="FAFD00"/>
                </a:solidFill>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and THRIVE Pooled Data</a:t>
            </a:r>
            <a:r>
              <a:rPr lang="en-US" sz="2000" dirty="0">
                <a:solidFill>
                  <a:srgbClr val="FFFFFF"/>
                </a:solidFill>
                <a:ea typeface="ＭＳ Ｐゴシック" pitchFamily="22" charset="-128"/>
                <a:cs typeface="ＭＳ Ｐゴシック" pitchFamily="22" charset="-128"/>
              </a:rPr>
              <a:t>: Week 48 Results</a:t>
            </a:r>
            <a:endParaRPr lang="en-US" sz="2000" dirty="0"/>
          </a:p>
        </p:txBody>
      </p:sp>
      <p:sp>
        <p:nvSpPr>
          <p:cNvPr id="3" name="Text Placeholder 2"/>
          <p:cNvSpPr>
            <a:spLocks noGrp="1"/>
          </p:cNvSpPr>
          <p:nvPr>
            <p:ph type="body" sz="quarter" idx="14"/>
          </p:nvPr>
        </p:nvSpPr>
        <p:spPr>
          <a:prstGeom prst="rect">
            <a:avLst/>
          </a:prstGeom>
        </p:spPr>
        <p:txBody>
          <a:bodyPr/>
          <a:lstStyle/>
          <a:p>
            <a:r>
              <a:rPr lang="en-US" sz="1100" dirty="0"/>
              <a:t>Source: </a:t>
            </a:r>
            <a:r>
              <a:rPr lang="en-US" sz="1100" dirty="0">
                <a:latin typeface="Arial" pitchFamily="22" charset="0"/>
              </a:rPr>
              <a:t>Cohen CJ, et al. </a:t>
            </a:r>
            <a:r>
              <a:rPr lang="en-US" sz="1100" dirty="0">
                <a:latin typeface="Arial" pitchFamily="31" charset="0"/>
              </a:rPr>
              <a:t>J </a:t>
            </a:r>
            <a:r>
              <a:rPr lang="en-US" sz="1100" dirty="0" err="1">
                <a:latin typeface="Arial" pitchFamily="31" charset="0"/>
              </a:rPr>
              <a:t>Acquir</a:t>
            </a:r>
            <a:r>
              <a:rPr lang="en-US" sz="1100" dirty="0">
                <a:latin typeface="Arial" pitchFamily="31" charset="0"/>
              </a:rPr>
              <a:t> Immune </a:t>
            </a:r>
            <a:r>
              <a:rPr lang="en-US" sz="1100" dirty="0" err="1">
                <a:latin typeface="Arial" pitchFamily="31" charset="0"/>
              </a:rPr>
              <a:t>Defic</a:t>
            </a:r>
            <a:r>
              <a:rPr lang="en-US" sz="1100" dirty="0">
                <a:latin typeface="Arial" pitchFamily="31" charset="0"/>
              </a:rPr>
              <a:t> </a:t>
            </a:r>
            <a:r>
              <a:rPr lang="en-US" sz="1100" dirty="0" err="1">
                <a:latin typeface="Arial" pitchFamily="31" charset="0"/>
              </a:rPr>
              <a:t>Syndr</a:t>
            </a:r>
            <a:r>
              <a:rPr lang="en-US" sz="1100" dirty="0">
                <a:latin typeface="Arial" pitchFamily="31" charset="0"/>
              </a:rPr>
              <a:t>.  2012:60:33-42.</a:t>
            </a:r>
            <a:endParaRPr lang="en-US" sz="1100" dirty="0">
              <a:latin typeface="Arial" pitchFamily="22" charset="0"/>
            </a:endParaRPr>
          </a:p>
        </p:txBody>
      </p:sp>
      <p:graphicFrame>
        <p:nvGraphicFramePr>
          <p:cNvPr id="7" name="Group 65"/>
          <p:cNvGraphicFramePr>
            <a:graphicFrameLocks noGrp="1"/>
          </p:cNvGraphicFramePr>
          <p:nvPr>
            <p:extLst>
              <p:ext uri="{D42A27DB-BD31-4B8C-83A1-F6EECF244321}">
                <p14:modId xmlns:p14="http://schemas.microsoft.com/office/powerpoint/2010/main" val="3060281746"/>
              </p:ext>
            </p:extLst>
          </p:nvPr>
        </p:nvGraphicFramePr>
        <p:xfrm>
          <a:off x="493776" y="965373"/>
          <a:ext cx="8229600" cy="3657596"/>
        </p:xfrm>
        <a:graphic>
          <a:graphicData uri="http://schemas.openxmlformats.org/drawingml/2006/table">
            <a:tbl>
              <a:tblPr>
                <a:effectLst/>
              </a:tblPr>
              <a:tblGrid>
                <a:gridCol w="4267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542611">
                <a:tc gridSpan="3">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FFFFFF"/>
                          </a:solidFill>
                          <a:latin typeface="Arial" panose="020B0604020202020204" pitchFamily="34" charset="0"/>
                          <a:cs typeface="Arial" panose="020B0604020202020204" pitchFamily="34" charset="0"/>
                        </a:rPr>
                        <a:t>Treatment-Emergent Adverse Events (AEs)</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662245">
                <a:tc>
                  <a:txBody>
                    <a:bodyPr/>
                    <a:lstStyle/>
                    <a:p>
                      <a:pPr marL="0" indent="0" algn="l"/>
                      <a:endParaRPr kumimoji="0" lang="en-US" sz="15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r>
                        <a:rPr kumimoji="0" lang="en-US" sz="15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Rilpivirine</a:t>
                      </a:r>
                      <a:br>
                        <a:rPr kumimoji="0" lang="en-US" sz="15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(n = 686)</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70C0"/>
                    </a:solidFill>
                  </a:tcPr>
                </a:tc>
                <a:tc>
                  <a:txBody>
                    <a:bodyPr/>
                    <a:lstStyle/>
                    <a:p>
                      <a:pPr marL="0" indent="0" algn="ctr"/>
                      <a:r>
                        <a:rPr kumimoji="0" lang="en-US" sz="15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Efavirenz</a:t>
                      </a:r>
                      <a:br>
                        <a:rPr kumimoji="0" lang="en-US" sz="15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(n = 682)</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solidFill>
                  </a:tcPr>
                </a:tc>
                <a:extLst>
                  <a:ext uri="{0D108BD9-81ED-4DB2-BD59-A6C34878D82A}">
                    <a16:rowId xmlns:a16="http://schemas.microsoft.com/office/drawing/2014/main" val="10001"/>
                  </a:ext>
                </a:extLst>
              </a:tr>
              <a:tr h="49054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500" kern="1200" spc="-30" dirty="0">
                          <a:solidFill>
                            <a:srgbClr val="000000"/>
                          </a:solidFill>
                          <a:latin typeface="Arial" panose="020B0604020202020204" pitchFamily="34" charset="0"/>
                          <a:ea typeface="+mn-ea"/>
                          <a:cs typeface="Arial" panose="020B0604020202020204" pitchFamily="34" charset="0"/>
                        </a:rPr>
                        <a:t>Treatment-related AE ≥grade 2, n (%)</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338138" marR="0" lvl="1" indent="-274638"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109 (16)</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p>
                      <a:pPr marL="338138" marR="0" lvl="1" indent="-274638"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212 (31)</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02"/>
                  </a:ext>
                </a:extLst>
              </a:tr>
              <a:tr h="49054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500" kern="1200" spc="-30" dirty="0">
                          <a:solidFill>
                            <a:srgbClr val="000000"/>
                          </a:solidFill>
                          <a:latin typeface="Arial" panose="020B0604020202020204" pitchFamily="34" charset="0"/>
                          <a:ea typeface="+mn-ea"/>
                          <a:cs typeface="Arial" panose="020B0604020202020204" pitchFamily="34" charset="0"/>
                        </a:rPr>
                        <a:t>AE leading to permanent discontinuation, n (%)</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 (3)</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70C0">
                        <a:alpha val="3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52 (8)</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30000"/>
                      </a:srgbClr>
                    </a:solidFill>
                  </a:tcPr>
                </a:tc>
                <a:extLst>
                  <a:ext uri="{0D108BD9-81ED-4DB2-BD59-A6C34878D82A}">
                    <a16:rowId xmlns:a16="http://schemas.microsoft.com/office/drawing/2014/main" val="10003"/>
                  </a:ext>
                </a:extLst>
              </a:tr>
              <a:tr h="49054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500" kern="1200" spc="-30" dirty="0">
                          <a:solidFill>
                            <a:srgbClr val="000000"/>
                          </a:solidFill>
                          <a:latin typeface="Arial" panose="020B0604020202020204" pitchFamily="34" charset="0"/>
                          <a:ea typeface="+mn-ea"/>
                          <a:cs typeface="Arial" panose="020B0604020202020204" pitchFamily="34" charset="0"/>
                        </a:rPr>
                        <a:t>Any neurologic AE, n (%)</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117 (17)</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258 (38)</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04"/>
                  </a:ext>
                </a:extLst>
              </a:tr>
              <a:tr h="49054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500" kern="1200" spc="-30" dirty="0">
                          <a:solidFill>
                            <a:srgbClr val="000000"/>
                          </a:solidFill>
                          <a:latin typeface="Arial" panose="020B0604020202020204" pitchFamily="34" charset="0"/>
                          <a:ea typeface="+mn-ea"/>
                          <a:cs typeface="Arial" panose="020B0604020202020204" pitchFamily="34" charset="0"/>
                        </a:rPr>
                        <a:t>Any psychiatric AE, n (%)</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102 (15)</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70C0">
                        <a:alpha val="3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155 (23)</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30000"/>
                      </a:srgbClr>
                    </a:solidFill>
                  </a:tcPr>
                </a:tc>
                <a:extLst>
                  <a:ext uri="{0D108BD9-81ED-4DB2-BD59-A6C34878D82A}">
                    <a16:rowId xmlns:a16="http://schemas.microsoft.com/office/drawing/2014/main" val="10005"/>
                  </a:ext>
                </a:extLst>
              </a:tr>
              <a:tr h="49054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500" kern="1200" spc="-30" dirty="0">
                          <a:solidFill>
                            <a:srgbClr val="000000"/>
                          </a:solidFill>
                          <a:latin typeface="Arial" panose="020B0604020202020204" pitchFamily="34" charset="0"/>
                          <a:ea typeface="+mn-ea"/>
                          <a:cs typeface="Arial" panose="020B0604020202020204" pitchFamily="34" charset="0"/>
                        </a:rPr>
                        <a:t>Rash, n (%)</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21 (3)</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p>
                      <a:pPr marL="58738" marR="0" lvl="1" indent="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93 (14)</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06"/>
                  </a:ext>
                </a:extLst>
              </a:tr>
            </a:tbl>
          </a:graphicData>
        </a:graphic>
      </p:graphicFrame>
      <p:sp>
        <p:nvSpPr>
          <p:cNvPr id="8" name="Rectangle 25"/>
          <p:cNvSpPr>
            <a:spLocks noChangeArrowheads="1"/>
          </p:cNvSpPr>
          <p:nvPr/>
        </p:nvSpPr>
        <p:spPr bwMode="auto">
          <a:xfrm>
            <a:off x="493776" y="4381079"/>
            <a:ext cx="8229600" cy="422909"/>
          </a:xfrm>
          <a:prstGeom prst="rect">
            <a:avLst/>
          </a:prstGeom>
          <a:noFill/>
          <a:ln w="12700">
            <a:noFill/>
            <a:miter lim="800000"/>
            <a:headEnd/>
            <a:tailEnd/>
          </a:ln>
        </p:spPr>
        <p:txBody>
          <a:bodyPr lIns="0" tIns="34073" rIns="69365" bIns="34073" anchor="t">
            <a:prstTxWarp prst="textNoShape">
              <a:avLst/>
            </a:prstTxWarp>
          </a:bodyPr>
          <a:lstStyle/>
          <a:p>
            <a:pPr marL="205740" defTabSz="701279">
              <a:spcBef>
                <a:spcPct val="50000"/>
              </a:spcBef>
            </a:pPr>
            <a:endParaRPr lang="en-US" sz="1050" dirty="0">
              <a:solidFill>
                <a:srgbClr val="000000"/>
              </a:solidFill>
              <a:latin typeface="Arial" pitchFamily="22" charset="0"/>
            </a:endParaRPr>
          </a:p>
        </p:txBody>
      </p:sp>
    </p:spTree>
    <p:extLst>
      <p:ext uri="{BB962C8B-B14F-4D97-AF65-F5344CB8AC3E}">
        <p14:creationId xmlns:p14="http://schemas.microsoft.com/office/powerpoint/2010/main" val="53483537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Rilpivirine + TDF-FTC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&amp; THRIVE Week 48 Pooled Data: Conclusions</a:t>
            </a:r>
            <a:endParaRPr lang="en-US" sz="2000" dirty="0"/>
          </a:p>
        </p:txBody>
      </p:sp>
      <p:sp>
        <p:nvSpPr>
          <p:cNvPr id="3" name="Text Placeholder 2"/>
          <p:cNvSpPr>
            <a:spLocks noGrp="1"/>
          </p:cNvSpPr>
          <p:nvPr>
            <p:ph type="body" sz="quarter" idx="16"/>
          </p:nvPr>
        </p:nvSpPr>
        <p:spPr/>
        <p:txBody>
          <a:bodyPr/>
          <a:lstStyle/>
          <a:p>
            <a:r>
              <a:rPr lang="en-US" dirty="0">
                <a:latin typeface="Arial" panose="020B0604020202020204" pitchFamily="34" charset="0"/>
                <a:cs typeface="Arial" panose="020B0604020202020204" pitchFamily="34" charset="0"/>
              </a:rPr>
              <a:t>Source: </a:t>
            </a:r>
            <a:r>
              <a:rPr lang="en-US" dirty="0">
                <a:latin typeface="Arial" pitchFamily="22" charset="0"/>
              </a:rPr>
              <a:t>Cohen CJ, et al. </a:t>
            </a:r>
            <a:r>
              <a:rPr lang="en-US" dirty="0">
                <a:latin typeface="Arial" pitchFamily="31" charset="0"/>
              </a:rPr>
              <a:t>J </a:t>
            </a:r>
            <a:r>
              <a:rPr lang="en-US" dirty="0" err="1">
                <a:latin typeface="Arial" pitchFamily="31" charset="0"/>
              </a:rPr>
              <a:t>Acquir</a:t>
            </a:r>
            <a:r>
              <a:rPr lang="en-US" dirty="0">
                <a:latin typeface="Arial" pitchFamily="31" charset="0"/>
              </a:rPr>
              <a:t> Immune </a:t>
            </a:r>
            <a:r>
              <a:rPr lang="en-US" dirty="0" err="1">
                <a:latin typeface="Arial" pitchFamily="31" charset="0"/>
              </a:rPr>
              <a:t>Defic</a:t>
            </a:r>
            <a:r>
              <a:rPr lang="en-US" dirty="0">
                <a:latin typeface="Arial" pitchFamily="31" charset="0"/>
              </a:rPr>
              <a:t> </a:t>
            </a:r>
            <a:r>
              <a:rPr lang="en-US" dirty="0" err="1">
                <a:latin typeface="Arial" pitchFamily="31" charset="0"/>
              </a:rPr>
              <a:t>Syndr</a:t>
            </a:r>
            <a:r>
              <a:rPr lang="en-US" dirty="0">
                <a:latin typeface="Arial" pitchFamily="31" charset="0"/>
              </a:rPr>
              <a:t>.  2012:60:33-42.</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18288" y="2072844"/>
            <a:ext cx="9180576" cy="1574460"/>
          </a:xfrm>
        </p:spPr>
        <p:txBody>
          <a:bodyPr>
            <a:normAutofit/>
          </a:bodyPr>
          <a:lstStyle/>
          <a:p>
            <a:pPr>
              <a:lnSpc>
                <a:spcPts val="2800"/>
              </a:lnSpc>
            </a:pPr>
            <a:r>
              <a:rPr lang="en-US" sz="2000" b="1" dirty="0">
                <a:solidFill>
                  <a:srgbClr val="C00000"/>
                </a:solidFill>
                <a:latin typeface="Arial"/>
                <a:cs typeface="Arial"/>
              </a:rPr>
              <a:t>Interpretation</a:t>
            </a:r>
            <a:r>
              <a:rPr lang="en-US" sz="2000" dirty="0">
                <a:solidFill>
                  <a:schemeClr val="tx1"/>
                </a:solidFill>
                <a:latin typeface="Arial"/>
                <a:cs typeface="Arial"/>
              </a:rPr>
              <a:t>: “</a:t>
            </a:r>
            <a:r>
              <a:rPr lang="en-US" sz="2000" dirty="0">
                <a:solidFill>
                  <a:schemeClr val="tx1"/>
                </a:solidFill>
                <a:cs typeface="Arial"/>
              </a:rPr>
              <a:t>At week 48, </a:t>
            </a:r>
            <a:r>
              <a:rPr lang="en-US" sz="2000" dirty="0" err="1">
                <a:solidFill>
                  <a:schemeClr val="tx1"/>
                </a:solidFill>
                <a:cs typeface="Arial"/>
              </a:rPr>
              <a:t>rilpivirine</a:t>
            </a:r>
            <a:r>
              <a:rPr lang="en-US" sz="2000" dirty="0">
                <a:solidFill>
                  <a:schemeClr val="tx1"/>
                </a:solidFill>
                <a:cs typeface="Arial"/>
              </a:rPr>
              <a:t> 25 mg once daily and efavirenz 600 mg once daily had comparable response rates. </a:t>
            </a:r>
            <a:r>
              <a:rPr lang="en-US" sz="2000" dirty="0" err="1">
                <a:solidFill>
                  <a:schemeClr val="tx1"/>
                </a:solidFill>
                <a:cs typeface="Arial"/>
              </a:rPr>
              <a:t>Rilpivirine</a:t>
            </a:r>
            <a:r>
              <a:rPr lang="en-US" sz="2000" dirty="0">
                <a:solidFill>
                  <a:schemeClr val="tx1"/>
                </a:solidFill>
                <a:cs typeface="Arial"/>
              </a:rPr>
              <a:t> had more virologic failures and improved tolerability versus efavirenz.</a:t>
            </a:r>
            <a:r>
              <a:rPr lang="en-US" sz="2000" dirty="0">
                <a:solidFill>
                  <a:schemeClr val="tx1"/>
                </a:solidFill>
                <a:latin typeface="Arial"/>
                <a:cs typeface="Arial"/>
              </a:rPr>
              <a:t>” </a:t>
            </a:r>
          </a:p>
        </p:txBody>
      </p:sp>
    </p:spTree>
    <p:extLst>
      <p:ext uri="{BB962C8B-B14F-4D97-AF65-F5344CB8AC3E}">
        <p14:creationId xmlns:p14="http://schemas.microsoft.com/office/powerpoint/2010/main" val="163916688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 vs. Efavirenz in ARV-Naïve</a:t>
            </a:r>
            <a:r>
              <a:rPr lang="en-US" sz="2000" dirty="0">
                <a:solidFill>
                  <a:srgbClr val="C00000"/>
                </a:solidFill>
                <a:ea typeface="ＭＳ Ｐゴシック" pitchFamily="22" charset="-128"/>
                <a:cs typeface="ＭＳ Ｐゴシック" pitchFamily="22" charset="-128"/>
              </a:rPr>
              <a:t> </a:t>
            </a:r>
            <a:r>
              <a:rPr lang="en-US" sz="2000" dirty="0">
                <a:ea typeface="ＭＳ Ｐゴシック" pitchFamily="22" charset="-128"/>
                <a:cs typeface="ＭＳ Ｐゴシック" pitchFamily="22" charset="-128"/>
              </a:rPr>
              <a:t>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and THRIVE Pooled Data: Week 96 Results</a:t>
            </a:r>
            <a:endParaRPr lang="en-US" sz="2000" dirty="0"/>
          </a:p>
        </p:txBody>
      </p:sp>
      <p:sp>
        <p:nvSpPr>
          <p:cNvPr id="4" name="Text Placeholder 3"/>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96 Virologic Response Stratified by Baseline HIV RNA</a:t>
            </a:r>
            <a:endParaRPr lang="en-US" dirty="0"/>
          </a:p>
        </p:txBody>
      </p:sp>
      <p:sp>
        <p:nvSpPr>
          <p:cNvPr id="6" name="Text Placeholder 5"/>
          <p:cNvSpPr>
            <a:spLocks noGrp="1"/>
          </p:cNvSpPr>
          <p:nvPr>
            <p:ph type="body" sz="quarter" idx="16"/>
          </p:nvPr>
        </p:nvSpPr>
        <p:spPr/>
        <p:txBody>
          <a:bodyPr/>
          <a:lstStyle/>
          <a:p>
            <a:r>
              <a:rPr lang="en-US" dirty="0"/>
              <a:t>Source: Cohen CJ, et al. AIDS. 2013;27:939-50.</a:t>
            </a:r>
            <a:endParaRPr lang="en-US" dirty="0">
              <a:latin typeface="Arial" pitchFamily="22" charset="0"/>
            </a:endParaRPr>
          </a:p>
        </p:txBody>
      </p:sp>
      <p:graphicFrame>
        <p:nvGraphicFramePr>
          <p:cNvPr id="9" name="Chart 8"/>
          <p:cNvGraphicFramePr>
            <a:graphicFrameLocks/>
          </p:cNvGraphicFramePr>
          <p:nvPr>
            <p:extLst>
              <p:ext uri="{D42A27DB-BD31-4B8C-83A1-F6EECF244321}">
                <p14:modId xmlns:p14="http://schemas.microsoft.com/office/powerpoint/2010/main" val="1145327702"/>
              </p:ext>
            </p:extLst>
          </p:nvPr>
        </p:nvGraphicFramePr>
        <p:xfrm>
          <a:off x="469062" y="1352406"/>
          <a:ext cx="822960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5"/>
          <p:cNvSpPr>
            <a:spLocks noChangeArrowheads="1"/>
          </p:cNvSpPr>
          <p:nvPr/>
        </p:nvSpPr>
        <p:spPr bwMode="auto">
          <a:xfrm>
            <a:off x="4277465" y="4423062"/>
            <a:ext cx="2834763" cy="229790"/>
          </a:xfrm>
          <a:prstGeom prst="rect">
            <a:avLst/>
          </a:prstGeom>
          <a:noFill/>
          <a:ln w="12700">
            <a:noFill/>
            <a:miter lim="800000"/>
            <a:headEnd/>
            <a:tailEnd/>
          </a:ln>
        </p:spPr>
        <p:txBody>
          <a:bodyPr lIns="69365" tIns="34073" rIns="69365" bIns="34073">
            <a:prstTxWarp prst="textNoShape">
              <a:avLst/>
            </a:prstTxWarp>
          </a:bodyPr>
          <a:lstStyle/>
          <a:p>
            <a:pPr marL="205740" algn="ctr" defTabSz="701279">
              <a:spcBef>
                <a:spcPct val="50000"/>
              </a:spcBef>
            </a:pPr>
            <a:r>
              <a:rPr lang="en-US" sz="1400" dirty="0">
                <a:solidFill>
                  <a:srgbClr val="000000"/>
                </a:solidFill>
                <a:latin typeface="Arial" pitchFamily="22" charset="0"/>
              </a:rPr>
              <a:t>HIV RNA (copies/</a:t>
            </a:r>
            <a:r>
              <a:rPr lang="en-US" sz="1400" dirty="0">
                <a:latin typeface="Arial" pitchFamily="22" charset="0"/>
              </a:rPr>
              <a:t>mL</a:t>
            </a:r>
            <a:r>
              <a:rPr lang="en-US" sz="1400" dirty="0">
                <a:solidFill>
                  <a:srgbClr val="000000"/>
                </a:solidFill>
                <a:latin typeface="Arial" pitchFamily="22" charset="0"/>
              </a:rPr>
              <a:t>)</a:t>
            </a:r>
          </a:p>
        </p:txBody>
      </p:sp>
      <p:sp>
        <p:nvSpPr>
          <p:cNvPr id="10" name="TextBox 9">
            <a:extLst>
              <a:ext uri="{FF2B5EF4-FFF2-40B4-BE49-F238E27FC236}">
                <a16:creationId xmlns:a16="http://schemas.microsoft.com/office/drawing/2014/main" id="{8F7804B3-DDB7-B025-F76A-191401EF255A}"/>
              </a:ext>
            </a:extLst>
          </p:cNvPr>
          <p:cNvSpPr txBox="1"/>
          <p:nvPr/>
        </p:nvSpPr>
        <p:spPr>
          <a:xfrm>
            <a:off x="1689934" y="3828990"/>
            <a:ext cx="643125" cy="246221"/>
          </a:xfrm>
          <a:prstGeom prst="rect">
            <a:avLst/>
          </a:prstGeom>
          <a:noFill/>
        </p:spPr>
        <p:txBody>
          <a:bodyPr wrap="none" rtlCol="0">
            <a:spAutoFit/>
          </a:bodyPr>
          <a:lstStyle/>
          <a:p>
            <a:r>
              <a:rPr lang="en-US" sz="1000" dirty="0">
                <a:solidFill>
                  <a:schemeClr val="bg1"/>
                </a:solidFill>
                <a:latin typeface="Arial"/>
              </a:rPr>
              <a:t>535/686</a:t>
            </a:r>
          </a:p>
        </p:txBody>
      </p:sp>
      <p:sp>
        <p:nvSpPr>
          <p:cNvPr id="11" name="TextBox 10">
            <a:extLst>
              <a:ext uri="{FF2B5EF4-FFF2-40B4-BE49-F238E27FC236}">
                <a16:creationId xmlns:a16="http://schemas.microsoft.com/office/drawing/2014/main" id="{8C696876-630C-2467-7B44-7B7F8B99FFC8}"/>
              </a:ext>
            </a:extLst>
          </p:cNvPr>
          <p:cNvSpPr txBox="1"/>
          <p:nvPr/>
        </p:nvSpPr>
        <p:spPr>
          <a:xfrm>
            <a:off x="2274048" y="3828990"/>
            <a:ext cx="643125" cy="246221"/>
          </a:xfrm>
          <a:prstGeom prst="rect">
            <a:avLst/>
          </a:prstGeom>
          <a:noFill/>
        </p:spPr>
        <p:txBody>
          <a:bodyPr wrap="none" rtlCol="0">
            <a:spAutoFit/>
          </a:bodyPr>
          <a:lstStyle/>
          <a:p>
            <a:r>
              <a:rPr lang="en-US" sz="1000" dirty="0">
                <a:solidFill>
                  <a:schemeClr val="bg1"/>
                </a:solidFill>
                <a:latin typeface="Arial"/>
              </a:rPr>
              <a:t>532/682</a:t>
            </a:r>
          </a:p>
        </p:txBody>
      </p:sp>
      <p:sp>
        <p:nvSpPr>
          <p:cNvPr id="14" name="TextBox 13">
            <a:extLst>
              <a:ext uri="{FF2B5EF4-FFF2-40B4-BE49-F238E27FC236}">
                <a16:creationId xmlns:a16="http://schemas.microsoft.com/office/drawing/2014/main" id="{AC29B671-75FA-AD11-7FB2-2225AAEF6BD3}"/>
              </a:ext>
            </a:extLst>
          </p:cNvPr>
          <p:cNvSpPr txBox="1"/>
          <p:nvPr/>
        </p:nvSpPr>
        <p:spPr>
          <a:xfrm>
            <a:off x="3453740" y="3828990"/>
            <a:ext cx="643125" cy="246221"/>
          </a:xfrm>
          <a:prstGeom prst="rect">
            <a:avLst/>
          </a:prstGeom>
          <a:noFill/>
        </p:spPr>
        <p:txBody>
          <a:bodyPr wrap="none" rtlCol="0">
            <a:spAutoFit/>
          </a:bodyPr>
          <a:lstStyle/>
          <a:p>
            <a:r>
              <a:rPr lang="en-US" sz="1000" dirty="0">
                <a:solidFill>
                  <a:schemeClr val="bg1"/>
                </a:solidFill>
                <a:latin typeface="Arial"/>
              </a:rPr>
              <a:t>309/368</a:t>
            </a:r>
          </a:p>
        </p:txBody>
      </p:sp>
      <p:sp>
        <p:nvSpPr>
          <p:cNvPr id="15" name="TextBox 14">
            <a:extLst>
              <a:ext uri="{FF2B5EF4-FFF2-40B4-BE49-F238E27FC236}">
                <a16:creationId xmlns:a16="http://schemas.microsoft.com/office/drawing/2014/main" id="{1D789DD3-8C83-805C-3AE7-759CBB78ABE6}"/>
              </a:ext>
            </a:extLst>
          </p:cNvPr>
          <p:cNvSpPr txBox="1"/>
          <p:nvPr/>
        </p:nvSpPr>
        <p:spPr>
          <a:xfrm>
            <a:off x="4021804" y="3828990"/>
            <a:ext cx="643125" cy="246221"/>
          </a:xfrm>
          <a:prstGeom prst="rect">
            <a:avLst/>
          </a:prstGeom>
          <a:noFill/>
        </p:spPr>
        <p:txBody>
          <a:bodyPr wrap="none" rtlCol="0">
            <a:spAutoFit/>
          </a:bodyPr>
          <a:lstStyle/>
          <a:p>
            <a:r>
              <a:rPr lang="en-US" sz="1000" dirty="0">
                <a:solidFill>
                  <a:schemeClr val="bg1"/>
                </a:solidFill>
                <a:latin typeface="Arial"/>
              </a:rPr>
              <a:t>263/329</a:t>
            </a:r>
          </a:p>
        </p:txBody>
      </p:sp>
      <p:sp>
        <p:nvSpPr>
          <p:cNvPr id="16" name="TextBox 15">
            <a:extLst>
              <a:ext uri="{FF2B5EF4-FFF2-40B4-BE49-F238E27FC236}">
                <a16:creationId xmlns:a16="http://schemas.microsoft.com/office/drawing/2014/main" id="{0892298F-F4CE-D14D-2590-8053B039A234}"/>
              </a:ext>
            </a:extLst>
          </p:cNvPr>
          <p:cNvSpPr txBox="1"/>
          <p:nvPr/>
        </p:nvSpPr>
        <p:spPr>
          <a:xfrm>
            <a:off x="5202536" y="3828990"/>
            <a:ext cx="643125" cy="246221"/>
          </a:xfrm>
          <a:prstGeom prst="rect">
            <a:avLst/>
          </a:prstGeom>
          <a:noFill/>
        </p:spPr>
        <p:txBody>
          <a:bodyPr wrap="none" rtlCol="0">
            <a:spAutoFit/>
          </a:bodyPr>
          <a:lstStyle/>
          <a:p>
            <a:r>
              <a:rPr lang="en-US" sz="1000" dirty="0">
                <a:solidFill>
                  <a:schemeClr val="bg1"/>
                </a:solidFill>
                <a:latin typeface="Arial"/>
              </a:rPr>
              <a:t>177/249</a:t>
            </a:r>
          </a:p>
        </p:txBody>
      </p:sp>
      <p:sp>
        <p:nvSpPr>
          <p:cNvPr id="17" name="TextBox 16">
            <a:extLst>
              <a:ext uri="{FF2B5EF4-FFF2-40B4-BE49-F238E27FC236}">
                <a16:creationId xmlns:a16="http://schemas.microsoft.com/office/drawing/2014/main" id="{F66F91FC-25C8-0EB5-56FC-B9086394CB4B}"/>
              </a:ext>
            </a:extLst>
          </p:cNvPr>
          <p:cNvSpPr txBox="1"/>
          <p:nvPr/>
        </p:nvSpPr>
        <p:spPr>
          <a:xfrm>
            <a:off x="5794888" y="3828990"/>
            <a:ext cx="643125" cy="246221"/>
          </a:xfrm>
          <a:prstGeom prst="rect">
            <a:avLst/>
          </a:prstGeom>
          <a:noFill/>
        </p:spPr>
        <p:txBody>
          <a:bodyPr wrap="none" rtlCol="0">
            <a:spAutoFit/>
          </a:bodyPr>
          <a:lstStyle/>
          <a:p>
            <a:r>
              <a:rPr lang="en-US" sz="1000" dirty="0">
                <a:solidFill>
                  <a:schemeClr val="bg1"/>
                </a:solidFill>
                <a:latin typeface="Arial"/>
              </a:rPr>
              <a:t>205/270</a:t>
            </a:r>
          </a:p>
        </p:txBody>
      </p:sp>
      <p:sp>
        <p:nvSpPr>
          <p:cNvPr id="18" name="TextBox 17">
            <a:extLst>
              <a:ext uri="{FF2B5EF4-FFF2-40B4-BE49-F238E27FC236}">
                <a16:creationId xmlns:a16="http://schemas.microsoft.com/office/drawing/2014/main" id="{3CD7554E-0C3A-0DDC-ACFB-A51F74B7EB58}"/>
              </a:ext>
            </a:extLst>
          </p:cNvPr>
          <p:cNvSpPr txBox="1"/>
          <p:nvPr/>
        </p:nvSpPr>
        <p:spPr>
          <a:xfrm>
            <a:off x="7012180" y="3828990"/>
            <a:ext cx="502061" cy="246221"/>
          </a:xfrm>
          <a:prstGeom prst="rect">
            <a:avLst/>
          </a:prstGeom>
          <a:noFill/>
        </p:spPr>
        <p:txBody>
          <a:bodyPr wrap="none" rtlCol="0">
            <a:spAutoFit/>
          </a:bodyPr>
          <a:lstStyle/>
          <a:p>
            <a:r>
              <a:rPr lang="en-US" sz="1000" dirty="0">
                <a:solidFill>
                  <a:schemeClr val="bg1"/>
                </a:solidFill>
                <a:latin typeface="Arial"/>
              </a:rPr>
              <a:t>45/69</a:t>
            </a:r>
          </a:p>
        </p:txBody>
      </p:sp>
      <p:sp>
        <p:nvSpPr>
          <p:cNvPr id="19" name="TextBox 18">
            <a:extLst>
              <a:ext uri="{FF2B5EF4-FFF2-40B4-BE49-F238E27FC236}">
                <a16:creationId xmlns:a16="http://schemas.microsoft.com/office/drawing/2014/main" id="{9F6830EE-056E-2135-5A31-345C3625555E}"/>
              </a:ext>
            </a:extLst>
          </p:cNvPr>
          <p:cNvSpPr txBox="1"/>
          <p:nvPr/>
        </p:nvSpPr>
        <p:spPr>
          <a:xfrm>
            <a:off x="7601019" y="3828990"/>
            <a:ext cx="502061" cy="246221"/>
          </a:xfrm>
          <a:prstGeom prst="rect">
            <a:avLst/>
          </a:prstGeom>
          <a:noFill/>
        </p:spPr>
        <p:txBody>
          <a:bodyPr wrap="none" rtlCol="0">
            <a:spAutoFit/>
          </a:bodyPr>
          <a:lstStyle/>
          <a:p>
            <a:r>
              <a:rPr lang="en-US" sz="1000" dirty="0">
                <a:solidFill>
                  <a:schemeClr val="bg1"/>
                </a:solidFill>
                <a:latin typeface="Arial"/>
              </a:rPr>
              <a:t>61/83</a:t>
            </a:r>
          </a:p>
        </p:txBody>
      </p:sp>
      <p:cxnSp>
        <p:nvCxnSpPr>
          <p:cNvPr id="5" name="Straight Connector 4">
            <a:extLst>
              <a:ext uri="{FF2B5EF4-FFF2-40B4-BE49-F238E27FC236}">
                <a16:creationId xmlns:a16="http://schemas.microsoft.com/office/drawing/2014/main" id="{85C96DC1-C14E-7515-EB61-038AB220FB0D}"/>
              </a:ext>
            </a:extLst>
          </p:cNvPr>
          <p:cNvCxnSpPr>
            <a:cxnSpLocks/>
          </p:cNvCxnSpPr>
          <p:nvPr/>
        </p:nvCxnSpPr>
        <p:spPr>
          <a:xfrm>
            <a:off x="3319849" y="4364031"/>
            <a:ext cx="493446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72877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 vs. Efavirenz in ARV-Naïve</a:t>
            </a:r>
            <a:r>
              <a:rPr lang="en-US" sz="2000" dirty="0">
                <a:solidFill>
                  <a:srgbClr val="C00000"/>
                </a:solidFill>
                <a:ea typeface="ＭＳ Ｐゴシック" pitchFamily="22" charset="-128"/>
                <a:cs typeface="ＭＳ Ｐゴシック" pitchFamily="22" charset="-128"/>
              </a:rPr>
              <a:t> </a:t>
            </a:r>
            <a:r>
              <a:rPr lang="en-US" sz="2000" dirty="0">
                <a:ea typeface="ＭＳ Ｐゴシック" pitchFamily="22" charset="-128"/>
                <a:cs typeface="ＭＳ Ｐゴシック" pitchFamily="22" charset="-128"/>
              </a:rPr>
              <a:t>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and THRIVE Pooled Data: Week 96 Results</a:t>
            </a:r>
            <a:endParaRPr lang="en-US" sz="2000" dirty="0"/>
          </a:p>
        </p:txBody>
      </p:sp>
      <p:sp>
        <p:nvSpPr>
          <p:cNvPr id="4" name="Text Placeholder 3"/>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96 Virologic Response Stratified by Baseline CD4 count</a:t>
            </a:r>
            <a:endParaRPr lang="en-US" dirty="0"/>
          </a:p>
        </p:txBody>
      </p:sp>
      <p:sp>
        <p:nvSpPr>
          <p:cNvPr id="6" name="Text Placeholder 5"/>
          <p:cNvSpPr>
            <a:spLocks noGrp="1"/>
          </p:cNvSpPr>
          <p:nvPr>
            <p:ph type="body" sz="quarter" idx="16"/>
          </p:nvPr>
        </p:nvSpPr>
        <p:spPr/>
        <p:txBody>
          <a:bodyPr/>
          <a:lstStyle/>
          <a:p>
            <a:r>
              <a:rPr lang="en-US" dirty="0"/>
              <a:t>Source: Cohen CJ, et al. AIDS. 2013;27:939-50.</a:t>
            </a:r>
            <a:endParaRPr lang="en-US" dirty="0">
              <a:latin typeface="Arial" pitchFamily="22" charset="0"/>
            </a:endParaRPr>
          </a:p>
        </p:txBody>
      </p:sp>
      <p:graphicFrame>
        <p:nvGraphicFramePr>
          <p:cNvPr id="9" name="Chart 8"/>
          <p:cNvGraphicFramePr>
            <a:graphicFrameLocks/>
          </p:cNvGraphicFramePr>
          <p:nvPr>
            <p:extLst>
              <p:ext uri="{D42A27DB-BD31-4B8C-83A1-F6EECF244321}">
                <p14:modId xmlns:p14="http://schemas.microsoft.com/office/powerpoint/2010/main" val="486171864"/>
              </p:ext>
            </p:extLst>
          </p:nvPr>
        </p:nvGraphicFramePr>
        <p:xfrm>
          <a:off x="460824" y="1344168"/>
          <a:ext cx="822960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5"/>
          <p:cNvSpPr>
            <a:spLocks noChangeArrowheads="1"/>
          </p:cNvSpPr>
          <p:nvPr/>
        </p:nvSpPr>
        <p:spPr bwMode="auto">
          <a:xfrm>
            <a:off x="3774845" y="4355231"/>
            <a:ext cx="3909882" cy="229790"/>
          </a:xfrm>
          <a:prstGeom prst="rect">
            <a:avLst/>
          </a:prstGeom>
          <a:noFill/>
          <a:ln w="12700">
            <a:noFill/>
            <a:miter lim="800000"/>
            <a:headEnd/>
            <a:tailEnd/>
          </a:ln>
        </p:spPr>
        <p:txBody>
          <a:bodyPr lIns="69365" tIns="34073" rIns="69365" bIns="34073">
            <a:prstTxWarp prst="textNoShape">
              <a:avLst/>
            </a:prstTxWarp>
          </a:bodyPr>
          <a:lstStyle/>
          <a:p>
            <a:pPr marL="205740" algn="ctr" defTabSz="701279">
              <a:spcBef>
                <a:spcPct val="50000"/>
              </a:spcBef>
            </a:pPr>
            <a:r>
              <a:rPr lang="en-US" sz="1400" dirty="0">
                <a:solidFill>
                  <a:srgbClr val="000000"/>
                </a:solidFill>
                <a:latin typeface="Arial" pitchFamily="22" charset="0"/>
              </a:rPr>
              <a:t>Baseline CD4 count (cells/mm</a:t>
            </a:r>
            <a:r>
              <a:rPr lang="en-US" sz="1400" baseline="30000" dirty="0">
                <a:solidFill>
                  <a:srgbClr val="000000"/>
                </a:solidFill>
                <a:latin typeface="Arial" pitchFamily="22" charset="0"/>
              </a:rPr>
              <a:t>3</a:t>
            </a:r>
            <a:r>
              <a:rPr lang="en-US" sz="1400" dirty="0">
                <a:solidFill>
                  <a:srgbClr val="000000"/>
                </a:solidFill>
                <a:latin typeface="Arial" pitchFamily="22" charset="0"/>
              </a:rPr>
              <a:t>)</a:t>
            </a:r>
          </a:p>
        </p:txBody>
      </p:sp>
      <p:sp>
        <p:nvSpPr>
          <p:cNvPr id="10" name="TextBox 9">
            <a:extLst>
              <a:ext uri="{FF2B5EF4-FFF2-40B4-BE49-F238E27FC236}">
                <a16:creationId xmlns:a16="http://schemas.microsoft.com/office/drawing/2014/main" id="{FC10B32D-6E11-DCF0-9450-64876E2EC10A}"/>
              </a:ext>
            </a:extLst>
          </p:cNvPr>
          <p:cNvSpPr txBox="1"/>
          <p:nvPr/>
        </p:nvSpPr>
        <p:spPr>
          <a:xfrm>
            <a:off x="1576515" y="3829229"/>
            <a:ext cx="601447" cy="230832"/>
          </a:xfrm>
          <a:prstGeom prst="rect">
            <a:avLst/>
          </a:prstGeom>
          <a:noFill/>
        </p:spPr>
        <p:txBody>
          <a:bodyPr wrap="none" rtlCol="0">
            <a:spAutoFit/>
          </a:bodyPr>
          <a:lstStyle/>
          <a:p>
            <a:r>
              <a:rPr lang="en-US" sz="900" dirty="0">
                <a:solidFill>
                  <a:schemeClr val="bg1"/>
                </a:solidFill>
                <a:latin typeface="Arial"/>
              </a:rPr>
              <a:t>535/686</a:t>
            </a:r>
          </a:p>
        </p:txBody>
      </p:sp>
      <p:sp>
        <p:nvSpPr>
          <p:cNvPr id="11" name="TextBox 10">
            <a:extLst>
              <a:ext uri="{FF2B5EF4-FFF2-40B4-BE49-F238E27FC236}">
                <a16:creationId xmlns:a16="http://schemas.microsoft.com/office/drawing/2014/main" id="{6A4C51CA-B204-0B2E-1CB0-CB5D06AE0569}"/>
              </a:ext>
            </a:extLst>
          </p:cNvPr>
          <p:cNvSpPr txBox="1"/>
          <p:nvPr/>
        </p:nvSpPr>
        <p:spPr>
          <a:xfrm>
            <a:off x="2066455" y="3829229"/>
            <a:ext cx="601447" cy="230832"/>
          </a:xfrm>
          <a:prstGeom prst="rect">
            <a:avLst/>
          </a:prstGeom>
          <a:noFill/>
        </p:spPr>
        <p:txBody>
          <a:bodyPr wrap="none" rtlCol="0">
            <a:spAutoFit/>
          </a:bodyPr>
          <a:lstStyle/>
          <a:p>
            <a:r>
              <a:rPr lang="en-US" sz="900" dirty="0">
                <a:solidFill>
                  <a:schemeClr val="bg1"/>
                </a:solidFill>
                <a:latin typeface="Arial"/>
              </a:rPr>
              <a:t>532/682</a:t>
            </a:r>
          </a:p>
        </p:txBody>
      </p:sp>
      <p:sp>
        <p:nvSpPr>
          <p:cNvPr id="14" name="TextBox 13">
            <a:extLst>
              <a:ext uri="{FF2B5EF4-FFF2-40B4-BE49-F238E27FC236}">
                <a16:creationId xmlns:a16="http://schemas.microsoft.com/office/drawing/2014/main" id="{DEBBC4BB-D328-8EEB-6BB8-AAD7B1812352}"/>
              </a:ext>
            </a:extLst>
          </p:cNvPr>
          <p:cNvSpPr txBox="1"/>
          <p:nvPr/>
        </p:nvSpPr>
        <p:spPr>
          <a:xfrm>
            <a:off x="3019604" y="3829229"/>
            <a:ext cx="473206" cy="230832"/>
          </a:xfrm>
          <a:prstGeom prst="rect">
            <a:avLst/>
          </a:prstGeom>
          <a:noFill/>
        </p:spPr>
        <p:txBody>
          <a:bodyPr wrap="none" rtlCol="0">
            <a:spAutoFit/>
          </a:bodyPr>
          <a:lstStyle/>
          <a:p>
            <a:r>
              <a:rPr lang="en-US" sz="900" dirty="0">
                <a:solidFill>
                  <a:schemeClr val="bg1"/>
                </a:solidFill>
                <a:latin typeface="Arial"/>
              </a:rPr>
              <a:t>19/34</a:t>
            </a:r>
          </a:p>
        </p:txBody>
      </p:sp>
      <p:sp>
        <p:nvSpPr>
          <p:cNvPr id="15" name="TextBox 14">
            <a:extLst>
              <a:ext uri="{FF2B5EF4-FFF2-40B4-BE49-F238E27FC236}">
                <a16:creationId xmlns:a16="http://schemas.microsoft.com/office/drawing/2014/main" id="{7C042BE8-3B86-948C-F1A1-729B9751A31F}"/>
              </a:ext>
            </a:extLst>
          </p:cNvPr>
          <p:cNvSpPr txBox="1"/>
          <p:nvPr/>
        </p:nvSpPr>
        <p:spPr>
          <a:xfrm>
            <a:off x="3561740" y="3829229"/>
            <a:ext cx="473206" cy="230832"/>
          </a:xfrm>
          <a:prstGeom prst="rect">
            <a:avLst/>
          </a:prstGeom>
          <a:noFill/>
        </p:spPr>
        <p:txBody>
          <a:bodyPr wrap="none" rtlCol="0">
            <a:spAutoFit/>
          </a:bodyPr>
          <a:lstStyle/>
          <a:p>
            <a:r>
              <a:rPr lang="en-US" sz="900" dirty="0">
                <a:solidFill>
                  <a:schemeClr val="bg1"/>
                </a:solidFill>
                <a:latin typeface="Arial"/>
              </a:rPr>
              <a:t>25/36</a:t>
            </a:r>
          </a:p>
        </p:txBody>
      </p:sp>
      <p:sp>
        <p:nvSpPr>
          <p:cNvPr id="16" name="TextBox 15">
            <a:extLst>
              <a:ext uri="{FF2B5EF4-FFF2-40B4-BE49-F238E27FC236}">
                <a16:creationId xmlns:a16="http://schemas.microsoft.com/office/drawing/2014/main" id="{B2CF5D70-3469-2C0B-2D78-48FF12EBCE22}"/>
              </a:ext>
            </a:extLst>
          </p:cNvPr>
          <p:cNvSpPr txBox="1"/>
          <p:nvPr/>
        </p:nvSpPr>
        <p:spPr>
          <a:xfrm>
            <a:off x="4377378" y="3829229"/>
            <a:ext cx="601447" cy="230832"/>
          </a:xfrm>
          <a:prstGeom prst="rect">
            <a:avLst/>
          </a:prstGeom>
          <a:noFill/>
        </p:spPr>
        <p:txBody>
          <a:bodyPr wrap="none" rtlCol="0">
            <a:spAutoFit/>
          </a:bodyPr>
          <a:lstStyle/>
          <a:p>
            <a:r>
              <a:rPr lang="en-US" sz="900" dirty="0">
                <a:solidFill>
                  <a:schemeClr val="bg1"/>
                </a:solidFill>
                <a:latin typeface="Arial"/>
              </a:rPr>
              <a:t>138/194</a:t>
            </a:r>
          </a:p>
        </p:txBody>
      </p:sp>
      <p:sp>
        <p:nvSpPr>
          <p:cNvPr id="17" name="TextBox 16">
            <a:extLst>
              <a:ext uri="{FF2B5EF4-FFF2-40B4-BE49-F238E27FC236}">
                <a16:creationId xmlns:a16="http://schemas.microsoft.com/office/drawing/2014/main" id="{163C27A5-5FA1-A323-7F5E-A2C0DA35B5FC}"/>
              </a:ext>
            </a:extLst>
          </p:cNvPr>
          <p:cNvSpPr txBox="1"/>
          <p:nvPr/>
        </p:nvSpPr>
        <p:spPr>
          <a:xfrm>
            <a:off x="4870086" y="3829229"/>
            <a:ext cx="601447" cy="230832"/>
          </a:xfrm>
          <a:prstGeom prst="rect">
            <a:avLst/>
          </a:prstGeom>
          <a:noFill/>
        </p:spPr>
        <p:txBody>
          <a:bodyPr wrap="none" rtlCol="0">
            <a:spAutoFit/>
          </a:bodyPr>
          <a:lstStyle/>
          <a:p>
            <a:r>
              <a:rPr lang="en-US" sz="900" dirty="0">
                <a:solidFill>
                  <a:schemeClr val="bg1"/>
                </a:solidFill>
                <a:latin typeface="Arial"/>
              </a:rPr>
              <a:t>131/175</a:t>
            </a:r>
          </a:p>
        </p:txBody>
      </p:sp>
      <p:sp>
        <p:nvSpPr>
          <p:cNvPr id="18" name="TextBox 17">
            <a:extLst>
              <a:ext uri="{FF2B5EF4-FFF2-40B4-BE49-F238E27FC236}">
                <a16:creationId xmlns:a16="http://schemas.microsoft.com/office/drawing/2014/main" id="{CB838A80-DBEA-65DC-C1BA-AC7355635C99}"/>
              </a:ext>
            </a:extLst>
          </p:cNvPr>
          <p:cNvSpPr txBox="1"/>
          <p:nvPr/>
        </p:nvSpPr>
        <p:spPr>
          <a:xfrm>
            <a:off x="5785376" y="3829229"/>
            <a:ext cx="601447" cy="230832"/>
          </a:xfrm>
          <a:prstGeom prst="rect">
            <a:avLst/>
          </a:prstGeom>
          <a:noFill/>
        </p:spPr>
        <p:txBody>
          <a:bodyPr wrap="none" rtlCol="0">
            <a:spAutoFit/>
          </a:bodyPr>
          <a:lstStyle/>
          <a:p>
            <a:r>
              <a:rPr lang="en-US" sz="900" dirty="0">
                <a:solidFill>
                  <a:schemeClr val="bg1"/>
                </a:solidFill>
                <a:latin typeface="Arial"/>
              </a:rPr>
              <a:t>254/313</a:t>
            </a:r>
          </a:p>
        </p:txBody>
      </p:sp>
      <p:sp>
        <p:nvSpPr>
          <p:cNvPr id="19" name="TextBox 18">
            <a:extLst>
              <a:ext uri="{FF2B5EF4-FFF2-40B4-BE49-F238E27FC236}">
                <a16:creationId xmlns:a16="http://schemas.microsoft.com/office/drawing/2014/main" id="{74C8720E-333B-D826-889D-484FD8B6F9ED}"/>
              </a:ext>
            </a:extLst>
          </p:cNvPr>
          <p:cNvSpPr txBox="1"/>
          <p:nvPr/>
        </p:nvSpPr>
        <p:spPr>
          <a:xfrm>
            <a:off x="6290179" y="3829229"/>
            <a:ext cx="601447" cy="230832"/>
          </a:xfrm>
          <a:prstGeom prst="rect">
            <a:avLst/>
          </a:prstGeom>
          <a:noFill/>
        </p:spPr>
        <p:txBody>
          <a:bodyPr wrap="none" rtlCol="0">
            <a:spAutoFit/>
          </a:bodyPr>
          <a:lstStyle/>
          <a:p>
            <a:r>
              <a:rPr lang="en-US" sz="900" dirty="0">
                <a:solidFill>
                  <a:schemeClr val="bg1"/>
                </a:solidFill>
                <a:latin typeface="Arial"/>
              </a:rPr>
              <a:t>243/307</a:t>
            </a:r>
          </a:p>
        </p:txBody>
      </p:sp>
      <p:sp>
        <p:nvSpPr>
          <p:cNvPr id="20" name="TextBox 19">
            <a:extLst>
              <a:ext uri="{FF2B5EF4-FFF2-40B4-BE49-F238E27FC236}">
                <a16:creationId xmlns:a16="http://schemas.microsoft.com/office/drawing/2014/main" id="{DA7F8F38-E1FA-2451-4DF3-7DCCDBF1B22E}"/>
              </a:ext>
            </a:extLst>
          </p:cNvPr>
          <p:cNvSpPr txBox="1"/>
          <p:nvPr/>
        </p:nvSpPr>
        <p:spPr>
          <a:xfrm>
            <a:off x="7201572" y="3829229"/>
            <a:ext cx="601447" cy="230832"/>
          </a:xfrm>
          <a:prstGeom prst="rect">
            <a:avLst/>
          </a:prstGeom>
          <a:noFill/>
        </p:spPr>
        <p:txBody>
          <a:bodyPr wrap="none" rtlCol="0">
            <a:spAutoFit/>
          </a:bodyPr>
          <a:lstStyle/>
          <a:p>
            <a:r>
              <a:rPr lang="en-US" sz="900" dirty="0">
                <a:solidFill>
                  <a:schemeClr val="bg1"/>
                </a:solidFill>
                <a:latin typeface="Arial"/>
              </a:rPr>
              <a:t>122/144</a:t>
            </a:r>
          </a:p>
        </p:txBody>
      </p:sp>
      <p:sp>
        <p:nvSpPr>
          <p:cNvPr id="21" name="TextBox 20">
            <a:extLst>
              <a:ext uri="{FF2B5EF4-FFF2-40B4-BE49-F238E27FC236}">
                <a16:creationId xmlns:a16="http://schemas.microsoft.com/office/drawing/2014/main" id="{61DA07C1-38A2-F413-DCB1-1B5C54F9C9AE}"/>
              </a:ext>
            </a:extLst>
          </p:cNvPr>
          <p:cNvSpPr txBox="1"/>
          <p:nvPr/>
        </p:nvSpPr>
        <p:spPr>
          <a:xfrm>
            <a:off x="7699815" y="3829229"/>
            <a:ext cx="601447" cy="230832"/>
          </a:xfrm>
          <a:prstGeom prst="rect">
            <a:avLst/>
          </a:prstGeom>
          <a:noFill/>
        </p:spPr>
        <p:txBody>
          <a:bodyPr wrap="none" rtlCol="0">
            <a:spAutoFit/>
          </a:bodyPr>
          <a:lstStyle/>
          <a:p>
            <a:r>
              <a:rPr lang="en-US" sz="900" dirty="0">
                <a:solidFill>
                  <a:schemeClr val="bg1"/>
                </a:solidFill>
                <a:latin typeface="Arial"/>
              </a:rPr>
              <a:t>130/164</a:t>
            </a:r>
          </a:p>
        </p:txBody>
      </p:sp>
      <p:cxnSp>
        <p:nvCxnSpPr>
          <p:cNvPr id="5" name="Straight Connector 4">
            <a:extLst>
              <a:ext uri="{FF2B5EF4-FFF2-40B4-BE49-F238E27FC236}">
                <a16:creationId xmlns:a16="http://schemas.microsoft.com/office/drawing/2014/main" id="{84AFA197-1998-FD46-054F-F6FFE5B1B30F}"/>
              </a:ext>
            </a:extLst>
          </p:cNvPr>
          <p:cNvCxnSpPr>
            <a:cxnSpLocks/>
          </p:cNvCxnSpPr>
          <p:nvPr/>
        </p:nvCxnSpPr>
        <p:spPr>
          <a:xfrm>
            <a:off x="2973859" y="4364031"/>
            <a:ext cx="528045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7000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 vs. Efavirenz in ARV-Naive </a:t>
            </a:r>
            <a:br>
              <a:rPr lang="en-US" sz="2000" dirty="0">
                <a:solidFill>
                  <a:srgbClr val="FAFD00"/>
                </a:solidFill>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and THRIVE Pooled Data</a:t>
            </a:r>
            <a:r>
              <a:rPr lang="en-US" sz="2000" dirty="0">
                <a:solidFill>
                  <a:srgbClr val="FFFFFF"/>
                </a:solidFill>
                <a:ea typeface="ＭＳ Ｐゴシック" pitchFamily="22" charset="-128"/>
                <a:cs typeface="ＭＳ Ｐゴシック" pitchFamily="22" charset="-128"/>
              </a:rPr>
              <a:t>: Week 96 Results</a:t>
            </a:r>
            <a:endParaRPr lang="en-US" sz="2000" dirty="0"/>
          </a:p>
        </p:txBody>
      </p:sp>
      <p:sp>
        <p:nvSpPr>
          <p:cNvPr id="3" name="Text Placeholder 2"/>
          <p:cNvSpPr>
            <a:spLocks noGrp="1"/>
          </p:cNvSpPr>
          <p:nvPr>
            <p:ph type="body" sz="quarter" idx="14"/>
          </p:nvPr>
        </p:nvSpPr>
        <p:spPr>
          <a:prstGeom prst="rect">
            <a:avLst/>
          </a:prstGeom>
        </p:spPr>
        <p:txBody>
          <a:bodyPr/>
          <a:lstStyle/>
          <a:p>
            <a:r>
              <a:rPr lang="en-US" sz="1100" dirty="0"/>
              <a:t>Source: Cohen CJ, et al. AIDS. 2013;27:939-50.</a:t>
            </a:r>
            <a:endParaRPr lang="en-US" sz="1100" dirty="0">
              <a:latin typeface="Arial" pitchFamily="22" charset="0"/>
            </a:endParaRPr>
          </a:p>
        </p:txBody>
      </p:sp>
      <p:graphicFrame>
        <p:nvGraphicFramePr>
          <p:cNvPr id="7" name="Group 65"/>
          <p:cNvGraphicFramePr>
            <a:graphicFrameLocks noGrp="1"/>
          </p:cNvGraphicFramePr>
          <p:nvPr>
            <p:extLst>
              <p:ext uri="{D42A27DB-BD31-4B8C-83A1-F6EECF244321}">
                <p14:modId xmlns:p14="http://schemas.microsoft.com/office/powerpoint/2010/main" val="919213188"/>
              </p:ext>
            </p:extLst>
          </p:nvPr>
        </p:nvGraphicFramePr>
        <p:xfrm>
          <a:off x="469062" y="973611"/>
          <a:ext cx="8229600" cy="3383283"/>
        </p:xfrm>
        <a:graphic>
          <a:graphicData uri="http://schemas.openxmlformats.org/drawingml/2006/table">
            <a:tbl>
              <a:tblPr>
                <a:effectLst/>
              </a:tblPr>
              <a:tblGrid>
                <a:gridCol w="4267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50191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FFFFFF"/>
                          </a:solidFill>
                          <a:latin typeface="Arial" panose="020B0604020202020204" pitchFamily="34" charset="0"/>
                          <a:cs typeface="Arial" panose="020B0604020202020204" pitchFamily="34" charset="0"/>
                        </a:rPr>
                        <a:t>Virologic Failure &amp; Resistant</a:t>
                      </a:r>
                      <a:r>
                        <a:rPr lang="en-US" sz="1500" b="1" baseline="0" dirty="0">
                          <a:solidFill>
                            <a:srgbClr val="FFFFFF"/>
                          </a:solidFill>
                          <a:latin typeface="Arial" panose="020B0604020202020204" pitchFamily="34" charset="0"/>
                          <a:cs typeface="Arial" panose="020B0604020202020204" pitchFamily="34" charset="0"/>
                        </a:rPr>
                        <a:t> Associated Mutations</a:t>
                      </a:r>
                      <a:r>
                        <a:rPr lang="en-US" sz="1500" b="1" dirty="0">
                          <a:solidFill>
                            <a:srgbClr val="FFFFFF"/>
                          </a:solidFill>
                          <a:latin typeface="Arial" panose="020B0604020202020204" pitchFamily="34" charset="0"/>
                          <a:cs typeface="Arial" panose="020B0604020202020204" pitchFamily="34" charset="0"/>
                        </a:rPr>
                        <a:t> (RAMs)</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612577">
                <a:tc>
                  <a:txBody>
                    <a:bodyPr/>
                    <a:lstStyle/>
                    <a:p>
                      <a:pPr marL="0" indent="0" algn="l"/>
                      <a:endParaRPr kumimoji="0" lang="en-US" sz="15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r>
                        <a:rPr kumimoji="0" lang="en-US" sz="15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Rilpivirine</a:t>
                      </a:r>
                      <a:br>
                        <a:rPr kumimoji="0" lang="en-US" sz="15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(n = 686)</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6B0"/>
                    </a:solidFill>
                  </a:tcPr>
                </a:tc>
                <a:tc>
                  <a:txBody>
                    <a:bodyPr/>
                    <a:lstStyle/>
                    <a:p>
                      <a:pPr marL="0" indent="0" algn="ctr"/>
                      <a:r>
                        <a:rPr kumimoji="0" lang="en-US" sz="15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Efavirenz</a:t>
                      </a:r>
                      <a:br>
                        <a:rPr kumimoji="0" lang="en-US" sz="15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(n = 682)</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solidFill>
                  </a:tcPr>
                </a:tc>
                <a:extLst>
                  <a:ext uri="{0D108BD9-81ED-4DB2-BD59-A6C34878D82A}">
                    <a16:rowId xmlns:a16="http://schemas.microsoft.com/office/drawing/2014/main" val="10001"/>
                  </a:ext>
                </a:extLst>
              </a:tr>
              <a:tr h="45375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500" kern="1200" spc="-30" dirty="0">
                          <a:solidFill>
                            <a:srgbClr val="000000"/>
                          </a:solidFill>
                          <a:latin typeface="Arial" panose="020B0604020202020204" pitchFamily="34" charset="0"/>
                          <a:ea typeface="+mn-ea"/>
                          <a:cs typeface="Arial" panose="020B0604020202020204" pitchFamily="34" charset="0"/>
                        </a:rPr>
                        <a:t>Virologic failure, n (%)</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338138" marR="0" lvl="1" indent="-274638"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96 (14)</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6B0">
                        <a:alpha val="15000"/>
                      </a:srgbClr>
                    </a:solidFill>
                  </a:tcPr>
                </a:tc>
                <a:tc>
                  <a:txBody>
                    <a:bodyPr/>
                    <a:lstStyle/>
                    <a:p>
                      <a:pPr marL="338138" marR="0" lvl="1" indent="-274638"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52 (8)</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02"/>
                  </a:ext>
                </a:extLst>
              </a:tr>
              <a:tr h="453758">
                <a:tc>
                  <a:txBody>
                    <a:bodyPr/>
                    <a:lstStyle/>
                    <a:p>
                      <a:pPr marL="33305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500" kern="1200" spc="-30" dirty="0">
                          <a:solidFill>
                            <a:srgbClr val="000000"/>
                          </a:solidFill>
                          <a:latin typeface="Arial" panose="020B0604020202020204" pitchFamily="34" charset="0"/>
                          <a:ea typeface="+mn-ea"/>
                          <a:cs typeface="Arial" panose="020B0604020202020204" pitchFamily="34" charset="0"/>
                        </a:rPr>
                        <a:t>Any emergent NNRTI RAM, n (%)</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51 (59)</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6B0">
                        <a:alpha val="3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 (55)</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30000"/>
                      </a:srgbClr>
                    </a:solidFill>
                  </a:tcPr>
                </a:tc>
                <a:extLst>
                  <a:ext uri="{0D108BD9-81ED-4DB2-BD59-A6C34878D82A}">
                    <a16:rowId xmlns:a16="http://schemas.microsoft.com/office/drawing/2014/main" val="10003"/>
                  </a:ext>
                </a:extLst>
              </a:tr>
              <a:tr h="453758">
                <a:tc>
                  <a:txBody>
                    <a:bodyPr/>
                    <a:lstStyle/>
                    <a:p>
                      <a:pPr marL="33305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500" kern="1200" spc="-30" dirty="0">
                          <a:solidFill>
                            <a:srgbClr val="000000"/>
                          </a:solidFill>
                          <a:latin typeface="Arial" panose="020B0604020202020204" pitchFamily="34" charset="0"/>
                          <a:ea typeface="+mn-ea"/>
                          <a:cs typeface="Arial" panose="020B0604020202020204" pitchFamily="34" charset="0"/>
                        </a:rPr>
                        <a:t>Most frequent emergent NNRTI RAM</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E138K</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6B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K103N</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04"/>
                  </a:ext>
                </a:extLst>
              </a:tr>
              <a:tr h="453758">
                <a:tc>
                  <a:txBody>
                    <a:bodyPr/>
                    <a:lstStyle/>
                    <a:p>
                      <a:pPr marL="33305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500" kern="1200" spc="-30" dirty="0">
                          <a:solidFill>
                            <a:srgbClr val="000000"/>
                          </a:solidFill>
                          <a:latin typeface="Arial" panose="020B0604020202020204" pitchFamily="34" charset="0"/>
                          <a:ea typeface="+mn-ea"/>
                          <a:cs typeface="Arial" panose="020B0604020202020204" pitchFamily="34" charset="0"/>
                        </a:rPr>
                        <a:t>Any emergent NRTI RAM, n (%)</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48 (56)</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6B0">
                        <a:alpha val="3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 (26)</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30000"/>
                      </a:srgbClr>
                    </a:solidFill>
                  </a:tcPr>
                </a:tc>
                <a:extLst>
                  <a:ext uri="{0D108BD9-81ED-4DB2-BD59-A6C34878D82A}">
                    <a16:rowId xmlns:a16="http://schemas.microsoft.com/office/drawing/2014/main" val="10005"/>
                  </a:ext>
                </a:extLst>
              </a:tr>
              <a:tr h="453758">
                <a:tc>
                  <a:txBody>
                    <a:bodyPr/>
                    <a:lstStyle/>
                    <a:p>
                      <a:pPr marL="33305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500" kern="1200" spc="-30" dirty="0">
                          <a:solidFill>
                            <a:srgbClr val="000000"/>
                          </a:solidFill>
                          <a:latin typeface="Arial" panose="020B0604020202020204" pitchFamily="34" charset="0"/>
                          <a:ea typeface="+mn-ea"/>
                          <a:cs typeface="Arial" panose="020B0604020202020204" pitchFamily="34" charset="0"/>
                        </a:rPr>
                        <a:t>Most Frequent NRTI RAMs</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M184I</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6B0">
                        <a:alpha val="15000"/>
                      </a:srgbClr>
                    </a:solidFill>
                  </a:tcPr>
                </a:tc>
                <a:tc>
                  <a:txBody>
                    <a:bodyPr/>
                    <a:lstStyle/>
                    <a:p>
                      <a:pPr marL="58738" marR="0" lvl="1" indent="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M184V</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06"/>
                  </a:ext>
                </a:extLst>
              </a:tr>
            </a:tbl>
          </a:graphicData>
        </a:graphic>
      </p:graphicFrame>
      <p:sp>
        <p:nvSpPr>
          <p:cNvPr id="8" name="Rectangle 25"/>
          <p:cNvSpPr>
            <a:spLocks noChangeArrowheads="1"/>
          </p:cNvSpPr>
          <p:nvPr/>
        </p:nvSpPr>
        <p:spPr bwMode="auto">
          <a:xfrm>
            <a:off x="469062" y="4431956"/>
            <a:ext cx="8229600" cy="274320"/>
          </a:xfrm>
          <a:prstGeom prst="rect">
            <a:avLst/>
          </a:prstGeom>
          <a:solidFill>
            <a:schemeClr val="bg1">
              <a:lumMod val="95000"/>
            </a:schemeClr>
          </a:solidFill>
          <a:ln w="12700">
            <a:noFill/>
            <a:miter lim="800000"/>
            <a:headEnd/>
            <a:tailEnd/>
          </a:ln>
        </p:spPr>
        <p:txBody>
          <a:bodyPr lIns="0" tIns="34073" rIns="69365" bIns="34073" anchor="ctr">
            <a:prstTxWarp prst="textNoShape">
              <a:avLst/>
            </a:prstTxWarp>
          </a:bodyPr>
          <a:lstStyle/>
          <a:p>
            <a:pPr marL="205740" defTabSz="701279">
              <a:spcBef>
                <a:spcPct val="50000"/>
              </a:spcBef>
            </a:pPr>
            <a:r>
              <a:rPr lang="en-US" sz="1050" dirty="0">
                <a:solidFill>
                  <a:srgbClr val="000000"/>
                </a:solidFill>
                <a:latin typeface="Arial" pitchFamily="22" charset="0"/>
              </a:rPr>
              <a:t>NOTE:  A majority of virologic failure instances occurred within the first 48 weeks in both arms.</a:t>
            </a:r>
          </a:p>
        </p:txBody>
      </p:sp>
    </p:spTree>
    <p:extLst>
      <p:ext uri="{BB962C8B-B14F-4D97-AF65-F5344CB8AC3E}">
        <p14:creationId xmlns:p14="http://schemas.microsoft.com/office/powerpoint/2010/main" val="210310253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Rilpivirine + TDF-FTC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&amp; THRIVE Week 96 Pooled Data: Conclusions</a:t>
            </a:r>
            <a:endParaRPr lang="en-US" sz="2000" dirty="0"/>
          </a:p>
        </p:txBody>
      </p:sp>
      <p:sp>
        <p:nvSpPr>
          <p:cNvPr id="3" name="Text Placeholder 2"/>
          <p:cNvSpPr>
            <a:spLocks noGrp="1"/>
          </p:cNvSpPr>
          <p:nvPr>
            <p:ph type="body" sz="quarter" idx="16"/>
          </p:nvPr>
        </p:nvSpPr>
        <p:spPr/>
        <p:txBody>
          <a:bodyPr/>
          <a:lstStyle/>
          <a:p>
            <a:r>
              <a:rPr lang="en-US" sz="1050" dirty="0"/>
              <a:t>Source: Cohen CJ, et al. AIDS. 2013;27:939-50.</a:t>
            </a:r>
            <a:endParaRPr lang="en-US" sz="1050" dirty="0">
              <a:latin typeface="Arial" pitchFamily="22" charset="0"/>
            </a:endParaRPr>
          </a:p>
        </p:txBody>
      </p:sp>
      <p:sp>
        <p:nvSpPr>
          <p:cNvPr id="4" name="Content Placeholder 3"/>
          <p:cNvSpPr>
            <a:spLocks noGrp="1"/>
          </p:cNvSpPr>
          <p:nvPr>
            <p:ph sz="half" idx="2"/>
          </p:nvPr>
        </p:nvSpPr>
        <p:spPr>
          <a:xfrm>
            <a:off x="-18288" y="1833948"/>
            <a:ext cx="9180576" cy="1574460"/>
          </a:xfrm>
        </p:spPr>
        <p:txBody>
          <a:bodyPr>
            <a:normAutofit fontScale="85000" lnSpcReduction="10000"/>
          </a:bodyPr>
          <a:lstStyle/>
          <a:p>
            <a:pPr>
              <a:lnSpc>
                <a:spcPts val="2800"/>
              </a:lnSpc>
            </a:pPr>
            <a:r>
              <a:rPr lang="en-US" sz="2000" b="1" dirty="0">
                <a:solidFill>
                  <a:srgbClr val="C00000"/>
                </a:solidFill>
                <a:latin typeface="Arial"/>
                <a:cs typeface="Arial"/>
              </a:rPr>
              <a:t>Interpretation</a:t>
            </a:r>
            <a:r>
              <a:rPr lang="en-US" sz="2000" dirty="0">
                <a:solidFill>
                  <a:schemeClr val="tx1"/>
                </a:solidFill>
                <a:latin typeface="Arial"/>
                <a:cs typeface="Arial"/>
              </a:rPr>
              <a:t>: “</a:t>
            </a:r>
            <a:r>
              <a:rPr lang="en-US" sz="2000" dirty="0" err="1">
                <a:solidFill>
                  <a:schemeClr val="tx1"/>
                </a:solidFill>
                <a:cs typeface="Arial"/>
              </a:rPr>
              <a:t>Rilpivirine</a:t>
            </a:r>
            <a:r>
              <a:rPr lang="en-US" sz="2000" dirty="0">
                <a:solidFill>
                  <a:schemeClr val="tx1"/>
                </a:solidFill>
                <a:cs typeface="Arial"/>
              </a:rPr>
              <a:t> 25 mg </a:t>
            </a:r>
            <a:r>
              <a:rPr lang="en-US" sz="2000" dirty="0" err="1">
                <a:solidFill>
                  <a:schemeClr val="tx1"/>
                </a:solidFill>
                <a:cs typeface="Arial"/>
              </a:rPr>
              <a:t>q.d</a:t>
            </a:r>
            <a:r>
              <a:rPr lang="en-US" sz="2000" dirty="0">
                <a:solidFill>
                  <a:schemeClr val="tx1"/>
                </a:solidFill>
                <a:cs typeface="Arial"/>
              </a:rPr>
              <a:t>. and efavirenz 600 mg </a:t>
            </a:r>
            <a:r>
              <a:rPr lang="en-US" sz="2000" dirty="0" err="1">
                <a:solidFill>
                  <a:schemeClr val="tx1"/>
                </a:solidFill>
                <a:cs typeface="Arial"/>
              </a:rPr>
              <a:t>q.d</a:t>
            </a:r>
            <a:r>
              <a:rPr lang="en-US" sz="2000" dirty="0">
                <a:solidFill>
                  <a:schemeClr val="tx1"/>
                </a:solidFill>
                <a:cs typeface="Arial"/>
              </a:rPr>
              <a:t>. had comparable responses at week 96. </a:t>
            </a:r>
            <a:r>
              <a:rPr lang="en-US" sz="2000" dirty="0" err="1">
                <a:solidFill>
                  <a:schemeClr val="tx1"/>
                </a:solidFill>
                <a:cs typeface="Arial"/>
              </a:rPr>
              <a:t>Rilpivirine</a:t>
            </a:r>
            <a:r>
              <a:rPr lang="en-US" sz="2000" dirty="0">
                <a:solidFill>
                  <a:schemeClr val="tx1"/>
                </a:solidFill>
                <a:cs typeface="Arial"/>
              </a:rPr>
              <a:t> had more virologic failures but improved tolerability versus efavirenz. The majority of virologic failures occurred in the first 48 weeks.</a:t>
            </a:r>
            <a:r>
              <a:rPr lang="en-US" sz="2000" dirty="0">
                <a:solidFill>
                  <a:schemeClr val="tx1"/>
                </a:solidFill>
                <a:latin typeface="Arial"/>
                <a:cs typeface="Arial"/>
              </a:rPr>
              <a:t>” </a:t>
            </a:r>
          </a:p>
        </p:txBody>
      </p:sp>
    </p:spTree>
    <p:extLst>
      <p:ext uri="{BB962C8B-B14F-4D97-AF65-F5344CB8AC3E}">
        <p14:creationId xmlns:p14="http://schemas.microsoft.com/office/powerpoint/2010/main" val="202247952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0" dirty="0"/>
              <a:t>Rilpivirine-TDF-FTC versus Efavirenz-TDF-FTC</a:t>
            </a:r>
            <a:br>
              <a:rPr lang="en-US" b="0" dirty="0"/>
            </a:br>
            <a:r>
              <a:rPr lang="en-US" dirty="0" err="1"/>
              <a:t>STaR</a:t>
            </a:r>
            <a:r>
              <a:rPr lang="en-US" dirty="0"/>
              <a:t> Trial</a:t>
            </a:r>
          </a:p>
        </p:txBody>
      </p:sp>
    </p:spTree>
    <p:extLst>
      <p:ext uri="{BB962C8B-B14F-4D97-AF65-F5344CB8AC3E}">
        <p14:creationId xmlns:p14="http://schemas.microsoft.com/office/powerpoint/2010/main" val="61092332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Rilpivirine-Tenofovir DF-Emtricitabine (</a:t>
            </a:r>
            <a:r>
              <a:rPr lang="en-US" i="1" dirty="0">
                <a:ea typeface="ＭＳ Ｐゴシック" pitchFamily="-108" charset="-128"/>
              </a:rPr>
              <a:t>Complera) </a:t>
            </a:r>
            <a:endParaRPr lang="en-US" dirty="0"/>
          </a:p>
        </p:txBody>
      </p:sp>
      <p:sp>
        <p:nvSpPr>
          <p:cNvPr id="3" name="Text Placeholder 2"/>
          <p:cNvSpPr>
            <a:spLocks noGrp="1"/>
          </p:cNvSpPr>
          <p:nvPr>
            <p:ph type="body" sz="quarter" idx="14"/>
          </p:nvPr>
        </p:nvSpPr>
        <p:spPr/>
        <p:txBody>
          <a:bodyPr/>
          <a:lstStyle/>
          <a:p>
            <a:r>
              <a:rPr lang="en-US" dirty="0"/>
              <a:t>Source: Food and Drug Administration. </a:t>
            </a:r>
            <a:r>
              <a:rPr lang="en-US" dirty="0" err="1"/>
              <a:t>Edurant</a:t>
            </a:r>
            <a:r>
              <a:rPr lang="en-US" dirty="0"/>
              <a:t> (</a:t>
            </a:r>
            <a:r>
              <a:rPr lang="en-US" dirty="0">
                <a:latin typeface="Arial" pitchFamily="22" charset="0"/>
              </a:rPr>
              <a:t>package insert). 2012</a:t>
            </a:r>
          </a:p>
        </p:txBody>
      </p:sp>
      <p:sp>
        <p:nvSpPr>
          <p:cNvPr id="4" name="Content Placeholder 3"/>
          <p:cNvSpPr>
            <a:spLocks noGrp="1"/>
          </p:cNvSpPr>
          <p:nvPr>
            <p:ph sz="half" idx="2"/>
          </p:nvPr>
        </p:nvSpPr>
        <p:spPr/>
        <p:txBody>
          <a:bodyPr/>
          <a:lstStyle/>
          <a:p>
            <a:r>
              <a:rPr lang="en-US" sz="1800" b="1" i="1" dirty="0"/>
              <a:t>Complera </a:t>
            </a:r>
            <a:r>
              <a:rPr lang="en-US" sz="1800" b="1" dirty="0"/>
              <a:t>Components</a:t>
            </a:r>
            <a:r>
              <a:rPr lang="en-US" sz="1800" dirty="0"/>
              <a:t>:</a:t>
            </a:r>
          </a:p>
          <a:p>
            <a:pPr lvl="1"/>
            <a:r>
              <a:rPr lang="en-US" dirty="0"/>
              <a:t>Rilpivirine 25 mg</a:t>
            </a:r>
          </a:p>
          <a:p>
            <a:pPr lvl="1"/>
            <a:r>
              <a:rPr lang="en-US" dirty="0"/>
              <a:t>Tenofovir disoproxil fumarate (DF) 300 mg</a:t>
            </a:r>
          </a:p>
          <a:p>
            <a:pPr lvl="1"/>
            <a:r>
              <a:rPr lang="en-US" dirty="0"/>
              <a:t>Emtricitabine 200 mg                                                         </a:t>
            </a:r>
          </a:p>
          <a:p>
            <a:pPr>
              <a:spcBef>
                <a:spcPts val="1800"/>
              </a:spcBef>
            </a:pPr>
            <a:r>
              <a:rPr lang="en-US" sz="1800" b="1" dirty="0"/>
              <a:t>Dosing</a:t>
            </a:r>
            <a:r>
              <a:rPr lang="en-US" sz="1800" dirty="0"/>
              <a:t>:</a:t>
            </a:r>
          </a:p>
          <a:p>
            <a:pPr lvl="1"/>
            <a:r>
              <a:rPr lang="en-US" dirty="0"/>
              <a:t>1 tablet once daily with food</a:t>
            </a:r>
          </a:p>
          <a:p>
            <a:pPr>
              <a:spcBef>
                <a:spcPts val="1800"/>
              </a:spcBef>
            </a:pPr>
            <a:r>
              <a:rPr lang="en-US" sz="1800" b="1" dirty="0"/>
              <a:t>Common Adverse Events (≥2%) </a:t>
            </a:r>
          </a:p>
          <a:p>
            <a:pPr lvl="1"/>
            <a:r>
              <a:rPr lang="en-US" dirty="0"/>
              <a:t>Depression, insomnia, headache</a:t>
            </a:r>
          </a:p>
        </p:txBody>
      </p:sp>
    </p:spTree>
    <p:extLst>
      <p:ext uri="{BB962C8B-B14F-4D97-AF65-F5344CB8AC3E}">
        <p14:creationId xmlns:p14="http://schemas.microsoft.com/office/powerpoint/2010/main" val="331209945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487972" y="2121208"/>
            <a:ext cx="495958" cy="79226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479727" y="2795575"/>
            <a:ext cx="512446" cy="745678"/>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Study: Design</a:t>
            </a:r>
            <a:endParaRPr lang="en-US" sz="2000" dirty="0"/>
          </a:p>
        </p:txBody>
      </p:sp>
      <p:sp>
        <p:nvSpPr>
          <p:cNvPr id="4" name="Text Placeholder 3"/>
          <p:cNvSpPr>
            <a:spLocks noGrp="1"/>
          </p:cNvSpPr>
          <p:nvPr>
            <p:ph type="body" sz="quarter" idx="16"/>
          </p:nvPr>
        </p:nvSpPr>
        <p:spPr/>
        <p:txBody>
          <a:bodyPr/>
          <a:lstStyle/>
          <a:p>
            <a:r>
              <a:rPr lang="en-US" dirty="0"/>
              <a:t>Source: Cohen CJ, et al. </a:t>
            </a:r>
            <a:r>
              <a:rPr lang="is-IS" dirty="0">
                <a:latin typeface="Arial" pitchFamily="22" charset="0"/>
              </a:rPr>
              <a:t>AIDS. 2014;28:989-97.</a:t>
            </a:r>
            <a:endParaRPr lang="en-US" dirty="0">
              <a:latin typeface="Arial" pitchFamily="22" charset="0"/>
            </a:endParaRPr>
          </a:p>
        </p:txBody>
      </p:sp>
      <p:sp>
        <p:nvSpPr>
          <p:cNvPr id="3" name="Content Placeholder 2"/>
          <p:cNvSpPr>
            <a:spLocks noGrp="1"/>
          </p:cNvSpPr>
          <p:nvPr>
            <p:ph sz="half" idx="2"/>
          </p:nvPr>
        </p:nvSpPr>
        <p:spPr>
          <a:xfrm>
            <a:off x="500260" y="1093671"/>
            <a:ext cx="4869761" cy="3491538"/>
          </a:xfrm>
        </p:spPr>
        <p:txBody>
          <a:bodyPr>
            <a:normAutofit/>
          </a:bodyPr>
          <a:lstStyle/>
          <a:p>
            <a:pPr marL="182880" lvl="0" indent="-182880" defTabSz="457200" fontAlgn="base">
              <a:lnSpc>
                <a:spcPts val="2000"/>
              </a:lnSpc>
              <a:spcAft>
                <a:spcPct val="0"/>
              </a:spcAft>
              <a:buSzTx/>
            </a:pPr>
            <a:r>
              <a:rPr lang="en-US" b="1" dirty="0">
                <a:latin typeface="Arial"/>
                <a:cs typeface="Arial"/>
              </a:rPr>
              <a:t>Background</a:t>
            </a:r>
            <a:r>
              <a:rPr lang="en-US" dirty="0">
                <a:latin typeface="Arial"/>
                <a:cs typeface="Arial"/>
              </a:rPr>
              <a:t>: </a:t>
            </a:r>
            <a:r>
              <a:rPr lang="en-US" dirty="0">
                <a:solidFill>
                  <a:schemeClr val="tx1"/>
                </a:solidFill>
                <a:latin typeface="Arial" pitchFamily="22" charset="0"/>
              </a:rPr>
              <a:t>Randomized, open-label, phase </a:t>
            </a:r>
            <a:r>
              <a:rPr lang="en-US" dirty="0">
                <a:latin typeface="Arial" pitchFamily="22" charset="0"/>
              </a:rPr>
              <a:t>3b trial comparing safety and efficacy of two single-tablet regimens, RPV-TDF-FTC and EFV-TDF-FTC, in treatment-naïve adults with HIV</a:t>
            </a:r>
            <a:endParaRPr lang="en-US" u="sng" dirty="0">
              <a:latin typeface="Arial"/>
              <a:cs typeface="Arial"/>
            </a:endParaRPr>
          </a:p>
          <a:p>
            <a:pPr marL="182880" lvl="0" indent="-182880" defTabSz="457200" fontAlgn="base">
              <a:lnSpc>
                <a:spcPts val="2000"/>
              </a:lnSpc>
              <a:spcAft>
                <a:spcPct val="0"/>
              </a:spcAft>
              <a:buSzTx/>
            </a:pPr>
            <a:r>
              <a:rPr lang="en-US" b="1" dirty="0">
                <a:latin typeface="Arial"/>
                <a:cs typeface="Arial"/>
              </a:rPr>
              <a:t>Inclusion Criteria (n = 786)</a:t>
            </a:r>
          </a:p>
          <a:p>
            <a:pPr marL="348615" lvl="1" indent="-182880" defTabSz="457200" fontAlgn="base">
              <a:lnSpc>
                <a:spcPts val="2000"/>
              </a:lnSpc>
              <a:spcAft>
                <a:spcPct val="0"/>
              </a:spcAft>
              <a:buSzTx/>
            </a:pPr>
            <a:r>
              <a:rPr lang="en-US" dirty="0">
                <a:latin typeface="Arial" pitchFamily="22" charset="0"/>
              </a:rPr>
              <a:t>Antiretroviral-naïve adults</a:t>
            </a:r>
          </a:p>
          <a:p>
            <a:pPr marL="348615" lvl="1" indent="-182880" defTabSz="457200" fontAlgn="base">
              <a:lnSpc>
                <a:spcPts val="2000"/>
              </a:lnSpc>
              <a:spcAft>
                <a:spcPct val="0"/>
              </a:spcAft>
              <a:buSzTx/>
            </a:pPr>
            <a:r>
              <a:rPr lang="en-US" dirty="0">
                <a:latin typeface="Arial" pitchFamily="22" charset="0"/>
              </a:rPr>
              <a:t>Age ≥18 years</a:t>
            </a:r>
          </a:p>
          <a:p>
            <a:pPr marL="348615" lvl="1" indent="-182880" defTabSz="457200" fontAlgn="base">
              <a:lnSpc>
                <a:spcPts val="2000"/>
              </a:lnSpc>
              <a:spcAft>
                <a:spcPct val="0"/>
              </a:spcAft>
              <a:buSzTx/>
            </a:pPr>
            <a:r>
              <a:rPr lang="en-US" dirty="0">
                <a:latin typeface="Arial" pitchFamily="22" charset="0"/>
              </a:rPr>
              <a:t>HIV RNA ≥2,500 copies/mL</a:t>
            </a:r>
          </a:p>
          <a:p>
            <a:pPr marL="348615" lvl="1" indent="-182880" defTabSz="457200" fontAlgn="base">
              <a:lnSpc>
                <a:spcPts val="2000"/>
              </a:lnSpc>
              <a:spcAft>
                <a:spcPct val="0"/>
              </a:spcAft>
              <a:buSzTx/>
            </a:pPr>
            <a:r>
              <a:rPr lang="en-US" dirty="0">
                <a:latin typeface="Arial" pitchFamily="22" charset="0"/>
              </a:rPr>
              <a:t>No resistance to EFV, RPV, TDF, or FTC</a:t>
            </a:r>
            <a:endParaRPr lang="en-US" baseline="30000" dirty="0"/>
          </a:p>
          <a:p>
            <a:pPr marL="182880" lvl="0" indent="-182880" defTabSz="457200" fontAlgn="base">
              <a:lnSpc>
                <a:spcPts val="2000"/>
              </a:lnSpc>
              <a:spcAft>
                <a:spcPct val="0"/>
              </a:spcAft>
              <a:buSzTx/>
              <a:defRPr/>
            </a:pPr>
            <a:r>
              <a:rPr lang="en-US" b="1" dirty="0">
                <a:latin typeface="Arial" pitchFamily="22" charset="0"/>
              </a:rPr>
              <a:t>Treatment Arms</a:t>
            </a:r>
            <a:endParaRPr lang="en-US" dirty="0">
              <a:latin typeface="Arial" pitchFamily="22" charset="0"/>
            </a:endParaRPr>
          </a:p>
          <a:p>
            <a:pPr marL="348615" lvl="1" indent="-182880" defTabSz="457200" fontAlgn="base">
              <a:lnSpc>
                <a:spcPts val="2000"/>
              </a:lnSpc>
              <a:spcAft>
                <a:spcPct val="0"/>
              </a:spcAft>
              <a:buSzTx/>
              <a:defRPr/>
            </a:pPr>
            <a:r>
              <a:rPr lang="en-US" dirty="0">
                <a:latin typeface="Arial" pitchFamily="22" charset="0"/>
              </a:rPr>
              <a:t>Rilpivirine-tenofovir DF-emtricitabine</a:t>
            </a:r>
          </a:p>
          <a:p>
            <a:pPr marL="348615" lvl="1" indent="-182880" defTabSz="457200" fontAlgn="base">
              <a:lnSpc>
                <a:spcPts val="2000"/>
              </a:lnSpc>
              <a:spcAft>
                <a:spcPct val="0"/>
              </a:spcAft>
              <a:buSzTx/>
              <a:defRPr/>
            </a:pPr>
            <a:r>
              <a:rPr lang="en-US" dirty="0">
                <a:latin typeface="Arial" pitchFamily="22" charset="0"/>
              </a:rPr>
              <a:t>Efavirenz-tenofovir DF-emtricitabine</a:t>
            </a:r>
          </a:p>
          <a:p>
            <a:endParaRPr lang="en-US" dirty="0"/>
          </a:p>
        </p:txBody>
      </p:sp>
      <p:sp>
        <p:nvSpPr>
          <p:cNvPr id="24" name="Rectangle 7"/>
          <p:cNvSpPr>
            <a:spLocks noChangeArrowheads="1"/>
          </p:cNvSpPr>
          <p:nvPr/>
        </p:nvSpPr>
        <p:spPr bwMode="ltGray">
          <a:xfrm>
            <a:off x="6168385" y="1906846"/>
            <a:ext cx="2541858" cy="640080"/>
          </a:xfrm>
          <a:prstGeom prst="rect">
            <a:avLst/>
          </a:prstGeom>
          <a:solidFill>
            <a:srgbClr val="0070C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600" b="1" dirty="0">
                <a:solidFill>
                  <a:srgbClr val="000000"/>
                </a:solidFill>
                <a:latin typeface="Arial"/>
                <a:cs typeface="Arial"/>
              </a:rPr>
              <a:t>Rilpivirine-TDF-FTC QD</a:t>
            </a:r>
            <a:br>
              <a:rPr lang="en-US" sz="1400" b="1" dirty="0">
                <a:solidFill>
                  <a:srgbClr val="000000"/>
                </a:solidFill>
                <a:latin typeface="Arial"/>
                <a:cs typeface="Arial"/>
              </a:rPr>
            </a:br>
            <a:r>
              <a:rPr lang="en-US" sz="1200" dirty="0">
                <a:solidFill>
                  <a:srgbClr val="000000"/>
                </a:solidFill>
                <a:latin typeface="Arial"/>
                <a:cs typeface="Arial"/>
              </a:rPr>
              <a:t>(n = 394)</a:t>
            </a:r>
          </a:p>
        </p:txBody>
      </p:sp>
      <p:sp>
        <p:nvSpPr>
          <p:cNvPr id="33" name="Rectangle 7"/>
          <p:cNvSpPr>
            <a:spLocks noChangeArrowheads="1"/>
          </p:cNvSpPr>
          <p:nvPr/>
        </p:nvSpPr>
        <p:spPr bwMode="ltGray">
          <a:xfrm>
            <a:off x="6168385" y="3085824"/>
            <a:ext cx="2541858" cy="640080"/>
          </a:xfrm>
          <a:prstGeom prst="rect">
            <a:avLst/>
          </a:prstGeom>
          <a:solidFill>
            <a:srgbClr val="6D9A3C">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600" b="1" dirty="0">
                <a:solidFill>
                  <a:srgbClr val="000000"/>
                </a:solidFill>
                <a:latin typeface="Arial"/>
                <a:cs typeface="Arial"/>
              </a:rPr>
              <a:t>Efavirenz-TDF-FTC QD</a:t>
            </a:r>
          </a:p>
          <a:p>
            <a:pPr algn="ctr"/>
            <a:r>
              <a:rPr lang="en-US" sz="1200" dirty="0">
                <a:solidFill>
                  <a:srgbClr val="000000"/>
                </a:solidFill>
                <a:latin typeface="Arial"/>
                <a:cs typeface="Arial"/>
              </a:rPr>
              <a:t>(n = 392)</a:t>
            </a:r>
          </a:p>
        </p:txBody>
      </p:sp>
    </p:spTree>
    <p:extLst>
      <p:ext uri="{BB962C8B-B14F-4D97-AF65-F5344CB8AC3E}">
        <p14:creationId xmlns:p14="http://schemas.microsoft.com/office/powerpoint/2010/main" val="315811871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Result</a:t>
            </a:r>
            <a:endParaRPr lang="en-US" sz="2000" dirty="0"/>
          </a:p>
        </p:txBody>
      </p:sp>
      <p:sp>
        <p:nvSpPr>
          <p:cNvPr id="4" name="Text Placeholder 3"/>
          <p:cNvSpPr>
            <a:spLocks noGrp="1"/>
          </p:cNvSpPr>
          <p:nvPr>
            <p:ph type="body" sz="quarter" idx="15"/>
          </p:nvPr>
        </p:nvSpPr>
        <p:spPr/>
        <p:txBody>
          <a:bodyPr/>
          <a:lstStyle/>
          <a:p>
            <a:r>
              <a:rPr lang="en-US" dirty="0"/>
              <a:t>Week 48 Virologic Response (Intent-to-Treat Analysis)</a:t>
            </a:r>
          </a:p>
        </p:txBody>
      </p:sp>
      <p:sp>
        <p:nvSpPr>
          <p:cNvPr id="7" name="Content Placeholder 6"/>
          <p:cNvSpPr>
            <a:spLocks noGrp="1"/>
          </p:cNvSpPr>
          <p:nvPr>
            <p:ph type="body" sz="quarter" idx="16"/>
          </p:nvPr>
        </p:nvSpPr>
        <p:spPr/>
        <p:txBody>
          <a:bodyPr/>
          <a:lstStyle/>
          <a:p>
            <a:r>
              <a:rPr lang="en-US" dirty="0"/>
              <a:t>Source: Cohen CJ, et al. </a:t>
            </a:r>
            <a:r>
              <a:rPr lang="is-IS" dirty="0">
                <a:latin typeface="Arial" pitchFamily="22" charset="0"/>
              </a:rPr>
              <a:t>AIDS. 2014;28:989-97.</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511702314"/>
              </p:ext>
            </p:extLst>
          </p:nvPr>
        </p:nvGraphicFramePr>
        <p:xfrm>
          <a:off x="460524" y="1344168"/>
          <a:ext cx="822960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030463" y="3832535"/>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338/394</a:t>
            </a:r>
          </a:p>
        </p:txBody>
      </p:sp>
      <p:sp>
        <p:nvSpPr>
          <p:cNvPr id="9" name="Rectangle 8"/>
          <p:cNvSpPr/>
          <p:nvPr/>
        </p:nvSpPr>
        <p:spPr>
          <a:xfrm>
            <a:off x="2773521" y="3832535"/>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320/392</a:t>
            </a:r>
          </a:p>
        </p:txBody>
      </p:sp>
      <p:sp>
        <p:nvSpPr>
          <p:cNvPr id="10" name="Rectangle 9"/>
          <p:cNvSpPr/>
          <p:nvPr/>
        </p:nvSpPr>
        <p:spPr>
          <a:xfrm>
            <a:off x="4325866" y="3832535"/>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231/260</a:t>
            </a:r>
          </a:p>
        </p:txBody>
      </p:sp>
      <p:sp>
        <p:nvSpPr>
          <p:cNvPr id="11" name="Rectangle 10"/>
          <p:cNvSpPr/>
          <p:nvPr/>
        </p:nvSpPr>
        <p:spPr>
          <a:xfrm>
            <a:off x="5057845" y="3832535"/>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204/250</a:t>
            </a:r>
          </a:p>
        </p:txBody>
      </p:sp>
      <p:sp>
        <p:nvSpPr>
          <p:cNvPr id="12" name="Rectangle 11"/>
          <p:cNvSpPr/>
          <p:nvPr/>
        </p:nvSpPr>
        <p:spPr>
          <a:xfrm>
            <a:off x="6595727" y="3832535"/>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107/134</a:t>
            </a:r>
          </a:p>
        </p:txBody>
      </p:sp>
      <p:sp>
        <p:nvSpPr>
          <p:cNvPr id="13" name="Rectangle 12"/>
          <p:cNvSpPr/>
          <p:nvPr/>
        </p:nvSpPr>
        <p:spPr>
          <a:xfrm>
            <a:off x="7327720" y="3832535"/>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110/142</a:t>
            </a:r>
          </a:p>
        </p:txBody>
      </p:sp>
      <p:cxnSp>
        <p:nvCxnSpPr>
          <p:cNvPr id="15" name="Straight Connector 14"/>
          <p:cNvCxnSpPr>
            <a:cxnSpLocks/>
          </p:cNvCxnSpPr>
          <p:nvPr/>
        </p:nvCxnSpPr>
        <p:spPr>
          <a:xfrm flipV="1">
            <a:off x="4268575" y="4398467"/>
            <a:ext cx="384048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569576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Results</a:t>
            </a:r>
            <a:endParaRPr lang="en-US" sz="2000" dirty="0"/>
          </a:p>
        </p:txBody>
      </p:sp>
      <p:sp>
        <p:nvSpPr>
          <p:cNvPr id="5" name="Text Placeholder 4"/>
          <p:cNvSpPr>
            <a:spLocks noGrp="1"/>
          </p:cNvSpPr>
          <p:nvPr>
            <p:ph type="body" sz="quarter" idx="15"/>
          </p:nvPr>
        </p:nvSpPr>
        <p:spPr>
          <a:prstGeom prst="rect">
            <a:avLst/>
          </a:prstGeom>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48 Week </a:t>
            </a:r>
            <a:r>
              <a:rPr lang="en-US" dirty="0">
                <a:latin typeface="Arial" pitchFamily="-110" charset="0"/>
                <a:ea typeface="ＭＳ Ｐゴシック" pitchFamily="-110" charset="-128"/>
                <a:cs typeface="ＭＳ Ｐゴシック" pitchFamily="-110" charset="-128"/>
              </a:rPr>
              <a:t>Virologic Outcomes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a:prstGeom prst="rect">
            <a:avLst/>
          </a:prstGeom>
        </p:spPr>
        <p:txBody>
          <a:bodyPr/>
          <a:lstStyle/>
          <a:p>
            <a:r>
              <a:rPr lang="en-US" dirty="0"/>
              <a:t>Source: Cohen CJ, et al. </a:t>
            </a:r>
            <a:r>
              <a:rPr lang="is-IS" dirty="0">
                <a:latin typeface="Arial" pitchFamily="22" charset="0"/>
              </a:rPr>
              <a:t>AIDS. 2014;28:989-97.</a:t>
            </a:r>
            <a:endParaRPr lang="en-US" dirty="0">
              <a:latin typeface="Arial" pitchFamily="22" charset="0"/>
            </a:endParaRPr>
          </a:p>
        </p:txBody>
      </p:sp>
      <p:graphicFrame>
        <p:nvGraphicFramePr>
          <p:cNvPr id="30" name="Chart 29"/>
          <p:cNvGraphicFramePr>
            <a:graphicFrameLocks/>
          </p:cNvGraphicFramePr>
          <p:nvPr>
            <p:extLst>
              <p:ext uri="{D42A27DB-BD31-4B8C-83A1-F6EECF244321}">
                <p14:modId xmlns:p14="http://schemas.microsoft.com/office/powerpoint/2010/main" val="312067142"/>
              </p:ext>
            </p:extLst>
          </p:nvPr>
        </p:nvGraphicFramePr>
        <p:xfrm>
          <a:off x="493776" y="1344168"/>
          <a:ext cx="8229600" cy="3383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637271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Common Adverse Events </a:t>
            </a:r>
            <a:endParaRPr lang="en-US" sz="2000" dirty="0"/>
          </a:p>
        </p:txBody>
      </p:sp>
      <p:sp>
        <p:nvSpPr>
          <p:cNvPr id="4" name="Content Placeholder 3"/>
          <p:cNvSpPr>
            <a:spLocks noGrp="1"/>
          </p:cNvSpPr>
          <p:nvPr>
            <p:ph type="body" sz="quarter" idx="14"/>
          </p:nvPr>
        </p:nvSpPr>
        <p:spPr/>
        <p:txBody>
          <a:bodyPr/>
          <a:lstStyle/>
          <a:p>
            <a:r>
              <a:rPr lang="en-US" dirty="0"/>
              <a:t>Source: Cohen CJ, et al. </a:t>
            </a:r>
            <a:r>
              <a:rPr lang="is-IS" dirty="0">
                <a:latin typeface="Arial" pitchFamily="22" charset="0"/>
              </a:rPr>
              <a:t>AIDS. 2014;28:989-97.</a:t>
            </a:r>
            <a:endParaRPr lang="en-US" dirty="0">
              <a:latin typeface="Arial" pitchFamily="22" charset="0"/>
            </a:endParaRPr>
          </a:p>
        </p:txBody>
      </p:sp>
      <p:graphicFrame>
        <p:nvGraphicFramePr>
          <p:cNvPr id="6" name="Group 65"/>
          <p:cNvGraphicFramePr>
            <a:graphicFrameLocks noGrp="1"/>
          </p:cNvGraphicFramePr>
          <p:nvPr>
            <p:extLst>
              <p:ext uri="{D42A27DB-BD31-4B8C-83A1-F6EECF244321}">
                <p14:modId xmlns:p14="http://schemas.microsoft.com/office/powerpoint/2010/main" val="2630362189"/>
              </p:ext>
            </p:extLst>
          </p:nvPr>
        </p:nvGraphicFramePr>
        <p:xfrm>
          <a:off x="493776" y="975854"/>
          <a:ext cx="8229600" cy="3802380"/>
        </p:xfrm>
        <a:graphic>
          <a:graphicData uri="http://schemas.openxmlformats.org/drawingml/2006/table">
            <a:tbl>
              <a:tblPr>
                <a:effectLst/>
              </a:tblPr>
              <a:tblGrid>
                <a:gridCol w="3608813">
                  <a:extLst>
                    <a:ext uri="{9D8B030D-6E8A-4147-A177-3AD203B41FA5}">
                      <a16:colId xmlns:a16="http://schemas.microsoft.com/office/drawing/2014/main" val="20000"/>
                    </a:ext>
                  </a:extLst>
                </a:gridCol>
                <a:gridCol w="2432026">
                  <a:extLst>
                    <a:ext uri="{9D8B030D-6E8A-4147-A177-3AD203B41FA5}">
                      <a16:colId xmlns:a16="http://schemas.microsoft.com/office/drawing/2014/main" val="20001"/>
                    </a:ext>
                  </a:extLst>
                </a:gridCol>
                <a:gridCol w="2188761">
                  <a:extLst>
                    <a:ext uri="{9D8B030D-6E8A-4147-A177-3AD203B41FA5}">
                      <a16:colId xmlns:a16="http://schemas.microsoft.com/office/drawing/2014/main" val="20002"/>
                    </a:ext>
                  </a:extLst>
                </a:gridCol>
              </a:tblGrid>
              <a:tr h="338951">
                <a:tc gridSpan="3">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pitchFamily="34" charset="0"/>
                          <a:cs typeface="Arial" panose="020B0604020202020204" pitchFamily="34" charset="0"/>
                        </a:rPr>
                        <a:t>Treatment Emergent Adverse Events</a:t>
                      </a:r>
                      <a:r>
                        <a:rPr lang="en-US" sz="1400" b="1" baseline="0" dirty="0">
                          <a:solidFill>
                            <a:srgbClr val="FFFFFF"/>
                          </a:solidFill>
                          <a:latin typeface="Arial" panose="020B0604020202020204" pitchFamily="34" charset="0"/>
                          <a:cs typeface="Arial" panose="020B0604020202020204" pitchFamily="34" charset="0"/>
                        </a:rPr>
                        <a:t> in &gt; 5% of Subjects in Either Arm</a:t>
                      </a:r>
                      <a:endParaRPr lang="en-US" sz="1400" b="1" dirty="0">
                        <a:solidFill>
                          <a:srgbClr val="FFFFFF"/>
                        </a:solidFill>
                        <a:latin typeface="Arial" panose="020B0604020202020204" pitchFamily="34" charset="0"/>
                        <a:cs typeface="Arial" panose="020B0604020202020204" pitchFamily="34" charset="0"/>
                      </a:endParaRP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468769">
                <a:tc>
                  <a:txBody>
                    <a:bodyPr/>
                    <a:lstStyle/>
                    <a:p>
                      <a:pPr marL="0" indent="0" algn="l"/>
                      <a:endParaRPr kumimoji="0" lang="en-US" sz="1400" b="1" i="0" u="none" strike="noStrike" cap="none" normalizeH="0" baseline="0" dirty="0">
                        <a:ln>
                          <a:noFill/>
                        </a:ln>
                        <a:solidFill>
                          <a:srgbClr val="000000"/>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RPV-TDF-FTC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392)</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EFV-TDF-FTC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394)</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solidFill>
                  </a:tcPr>
                </a:tc>
                <a:extLst>
                  <a:ext uri="{0D108BD9-81ED-4DB2-BD59-A6C34878D82A}">
                    <a16:rowId xmlns:a16="http://schemas.microsoft.com/office/drawing/2014/main" val="10001"/>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Dizziness</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6.6%</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22.2%</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02"/>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Insomnia</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9.6%</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14.0%</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30000"/>
                      </a:srgbClr>
                    </a:solidFill>
                  </a:tcPr>
                </a:tc>
                <a:extLst>
                  <a:ext uri="{0D108BD9-81ED-4DB2-BD59-A6C34878D82A}">
                    <a16:rowId xmlns:a16="http://schemas.microsoft.com/office/drawing/2014/main" val="10003"/>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Somnolence</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1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6.9%</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04"/>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Headache</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12.4%</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13.5%</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30000"/>
                      </a:srgbClr>
                    </a:solidFill>
                  </a:tcPr>
                </a:tc>
                <a:extLst>
                  <a:ext uri="{0D108BD9-81ED-4DB2-BD59-A6C34878D82A}">
                    <a16:rowId xmlns:a16="http://schemas.microsoft.com/office/drawing/2014/main" val="10005"/>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Abnormal</a:t>
                      </a:r>
                      <a:r>
                        <a:rPr lang="en-US" sz="1400" kern="1200" spc="-30" baseline="0" dirty="0">
                          <a:solidFill>
                            <a:srgbClr val="000000"/>
                          </a:solidFill>
                          <a:latin typeface="Arial" panose="020B0604020202020204" pitchFamily="34" charset="0"/>
                          <a:ea typeface="+mn-ea"/>
                          <a:cs typeface="Arial" panose="020B0604020202020204" pitchFamily="34" charset="0"/>
                        </a:rPr>
                        <a:t> Dreams</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5.8%</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24.5%</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06"/>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Depression</a:t>
                      </a:r>
                      <a:endParaRPr lang="en-US" sz="14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6.6%</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8.9%</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30000"/>
                      </a:srgbClr>
                    </a:solidFill>
                  </a:tcPr>
                </a:tc>
                <a:extLst>
                  <a:ext uri="{0D108BD9-81ED-4DB2-BD59-A6C34878D82A}">
                    <a16:rowId xmlns:a16="http://schemas.microsoft.com/office/drawing/2014/main" val="10007"/>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Anxiety</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5.1%</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8.4%</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08"/>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Folliculitis </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5.3%</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30000"/>
                      </a:srgbClr>
                    </a:solidFill>
                  </a:tcPr>
                </a:tc>
                <a:extLst>
                  <a:ext uri="{0D108BD9-81ED-4DB2-BD59-A6C34878D82A}">
                    <a16:rowId xmlns:a16="http://schemas.microsoft.com/office/drawing/2014/main" val="10009"/>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Rash</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6.1%</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12.0%</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1538508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ea typeface="ＭＳ Ｐゴシック" pitchFamily="22" charset="-128"/>
                <a:cs typeface="ＭＳ Ｐゴシック" pitchFamily="22" charset="-128"/>
              </a:rPr>
              <a:t>Rilpivirine</a:t>
            </a:r>
            <a:r>
              <a:rPr lang="en-US" sz="2000" dirty="0">
                <a:ea typeface="ＭＳ Ｐゴシック" pitchFamily="22" charset="-128"/>
                <a:cs typeface="ＭＳ Ｐゴシック" pitchFamily="22" charset="-128"/>
              </a:rPr>
              <a:t>-TDF-FTC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Conclusions from Primary Analysis </a:t>
            </a:r>
            <a:endParaRPr lang="en-US" sz="2000" dirty="0"/>
          </a:p>
        </p:txBody>
      </p:sp>
      <p:sp>
        <p:nvSpPr>
          <p:cNvPr id="4" name="Text Placeholder 3"/>
          <p:cNvSpPr>
            <a:spLocks noGrp="1"/>
          </p:cNvSpPr>
          <p:nvPr>
            <p:ph type="body" sz="quarter" idx="16"/>
          </p:nvPr>
        </p:nvSpPr>
        <p:spPr/>
        <p:txBody>
          <a:bodyPr/>
          <a:lstStyle/>
          <a:p>
            <a:r>
              <a:rPr lang="en-US" dirty="0"/>
              <a:t>Source: Cohen CJ, et al. </a:t>
            </a:r>
            <a:r>
              <a:rPr lang="is-IS" dirty="0">
                <a:latin typeface="Arial" pitchFamily="22" charset="0"/>
              </a:rPr>
              <a:t>AIDS. 2014;28:989-97.</a:t>
            </a:r>
            <a:endParaRPr lang="en-US" dirty="0">
              <a:latin typeface="Arial" pitchFamily="22" charset="0"/>
            </a:endParaRPr>
          </a:p>
        </p:txBody>
      </p:sp>
      <p:sp>
        <p:nvSpPr>
          <p:cNvPr id="3" name="Content Placeholder 2"/>
          <p:cNvSpPr>
            <a:spLocks noGrp="1"/>
          </p:cNvSpPr>
          <p:nvPr>
            <p:ph sz="half" idx="2"/>
          </p:nvPr>
        </p:nvSpPr>
        <p:spPr>
          <a:xfrm>
            <a:off x="-18168" y="1786408"/>
            <a:ext cx="9180576" cy="1871191"/>
          </a:xfrm>
        </p:spPr>
        <p:txBody>
          <a:bodyPr>
            <a:normAutofit/>
          </a:bodyPr>
          <a:lstStyle/>
          <a:p>
            <a:pPr>
              <a:lnSpc>
                <a:spcPts val="2800"/>
              </a:lnSpc>
            </a:pPr>
            <a:r>
              <a:rPr lang="en-US" sz="1800" b="1" dirty="0">
                <a:solidFill>
                  <a:srgbClr val="C00000"/>
                </a:solidFill>
                <a:latin typeface="Arial"/>
                <a:cs typeface="Arial"/>
              </a:rPr>
              <a:t>Conclusion</a:t>
            </a:r>
            <a:r>
              <a:rPr lang="en-US" sz="1800" dirty="0">
                <a:solidFill>
                  <a:schemeClr val="tx1"/>
                </a:solidFill>
                <a:latin typeface="Arial"/>
                <a:cs typeface="Arial"/>
              </a:rPr>
              <a:t>: </a:t>
            </a:r>
            <a:r>
              <a:rPr lang="en-US" sz="1800" dirty="0">
                <a:solidFill>
                  <a:schemeClr val="tx1"/>
                </a:solidFill>
                <a:cs typeface="Arial"/>
              </a:rPr>
              <a:t>“In treatment-naïve participants, RPV/FTC/TDF demonstrated noninferior efficacy and improved tolerability compared with EFV/FTC/TDF, as well as a statistically significant difference in efficacy for participants with baseline HIV-1 RNA 100,000 copies/mL or less at week 48.”</a:t>
            </a:r>
            <a:endParaRPr lang="en-US" dirty="0"/>
          </a:p>
        </p:txBody>
      </p:sp>
    </p:spTree>
    <p:extLst>
      <p:ext uri="{BB962C8B-B14F-4D97-AF65-F5344CB8AC3E}">
        <p14:creationId xmlns:p14="http://schemas.microsoft.com/office/powerpoint/2010/main" val="206274332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b="0" dirty="0"/>
              <a:t>Rilpivirine-TDF-FTC versus Efavirenz-TDF-FTC</a:t>
            </a:r>
            <a:br>
              <a:rPr lang="en-US" sz="1800" b="0" dirty="0"/>
            </a:br>
            <a:r>
              <a:rPr lang="en-US" sz="2700" dirty="0" err="1"/>
              <a:t>STaR</a:t>
            </a:r>
            <a:r>
              <a:rPr lang="en-US" sz="2700" dirty="0"/>
              <a:t> Trial: Week 96 Resistance Data</a:t>
            </a:r>
          </a:p>
        </p:txBody>
      </p:sp>
    </p:spTree>
    <p:extLst>
      <p:ext uri="{BB962C8B-B14F-4D97-AF65-F5344CB8AC3E}">
        <p14:creationId xmlns:p14="http://schemas.microsoft.com/office/powerpoint/2010/main" val="915869578"/>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Resistance Analysis: Result</a:t>
            </a:r>
            <a:endParaRPr lang="en-US" sz="2000" dirty="0"/>
          </a:p>
        </p:txBody>
      </p:sp>
      <p:sp>
        <p:nvSpPr>
          <p:cNvPr id="4" name="Text Placeholder 3"/>
          <p:cNvSpPr>
            <a:spLocks noGrp="1"/>
          </p:cNvSpPr>
          <p:nvPr>
            <p:ph type="body" sz="quarter" idx="15"/>
          </p:nvPr>
        </p:nvSpPr>
        <p:spPr/>
        <p:txBody>
          <a:bodyPr/>
          <a:lstStyle/>
          <a:p>
            <a:r>
              <a:rPr lang="en-US" dirty="0"/>
              <a:t>Development of Genotypic Resistance at Week 48</a:t>
            </a:r>
          </a:p>
        </p:txBody>
      </p:sp>
      <p:sp>
        <p:nvSpPr>
          <p:cNvPr id="7" name="Content Placeholder 6"/>
          <p:cNvSpPr>
            <a:spLocks noGrp="1"/>
          </p:cNvSpPr>
          <p:nvPr>
            <p:ph type="body" sz="quarter" idx="16"/>
          </p:nvPr>
        </p:nvSpPr>
        <p:spPr/>
        <p:txBody>
          <a:bodyPr/>
          <a:lstStyle/>
          <a:p>
            <a:r>
              <a:rPr lang="en-US" dirty="0"/>
              <a:t>Source: Porter D, et al. </a:t>
            </a:r>
            <a:r>
              <a:rPr lang="it-IT" dirty="0" err="1">
                <a:latin typeface="Arial" pitchFamily="22" charset="0"/>
              </a:rPr>
              <a:t>J</a:t>
            </a:r>
            <a:r>
              <a:rPr lang="it-IT" dirty="0">
                <a:latin typeface="Arial" pitchFamily="22" charset="0"/>
              </a:rPr>
              <a:t> </a:t>
            </a:r>
            <a:r>
              <a:rPr lang="it-IT" dirty="0" err="1">
                <a:latin typeface="Arial" pitchFamily="22" charset="0"/>
              </a:rPr>
              <a:t>Acquir</a:t>
            </a:r>
            <a:r>
              <a:rPr lang="it-IT" dirty="0">
                <a:latin typeface="Arial" pitchFamily="22" charset="0"/>
              </a:rPr>
              <a:t> Immune </a:t>
            </a:r>
            <a:r>
              <a:rPr lang="it-IT" dirty="0" err="1">
                <a:latin typeface="Arial" pitchFamily="22" charset="0"/>
              </a:rPr>
              <a:t>Defic</a:t>
            </a:r>
            <a:r>
              <a:rPr lang="it-IT" dirty="0">
                <a:latin typeface="Arial" pitchFamily="22" charset="0"/>
              </a:rPr>
              <a:t> </a:t>
            </a:r>
            <a:r>
              <a:rPr lang="it-IT" dirty="0" err="1">
                <a:latin typeface="Arial" pitchFamily="22" charset="0"/>
              </a:rPr>
              <a:t>Syndr</a:t>
            </a:r>
            <a:r>
              <a:rPr lang="it-IT" dirty="0">
                <a:latin typeface="Arial" pitchFamily="22" charset="0"/>
              </a:rPr>
              <a:t>. 2014;65:318-26.</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63795775"/>
              </p:ext>
            </p:extLst>
          </p:nvPr>
        </p:nvGraphicFramePr>
        <p:xfrm>
          <a:off x="460524" y="1419224"/>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617228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Resistance Analysis: Result</a:t>
            </a:r>
            <a:endParaRPr lang="en-US" sz="2000" dirty="0"/>
          </a:p>
        </p:txBody>
      </p:sp>
      <p:sp>
        <p:nvSpPr>
          <p:cNvPr id="4" name="Text Placeholder 3"/>
          <p:cNvSpPr>
            <a:spLocks noGrp="1"/>
          </p:cNvSpPr>
          <p:nvPr>
            <p:ph type="body" sz="quarter" idx="15"/>
          </p:nvPr>
        </p:nvSpPr>
        <p:spPr/>
        <p:txBody>
          <a:bodyPr/>
          <a:lstStyle/>
          <a:p>
            <a:r>
              <a:rPr lang="en-US" dirty="0"/>
              <a:t>Development of Resistance to Study Drugs at 48 weeks, by Viral Load  </a:t>
            </a:r>
          </a:p>
        </p:txBody>
      </p:sp>
      <p:sp>
        <p:nvSpPr>
          <p:cNvPr id="7" name="Content Placeholder 6"/>
          <p:cNvSpPr>
            <a:spLocks noGrp="1"/>
          </p:cNvSpPr>
          <p:nvPr>
            <p:ph type="body" sz="quarter" idx="16"/>
          </p:nvPr>
        </p:nvSpPr>
        <p:spPr/>
        <p:txBody>
          <a:bodyPr/>
          <a:lstStyle/>
          <a:p>
            <a:endParaRPr lang="en-US" dirty="0"/>
          </a:p>
          <a:p>
            <a:r>
              <a:rPr lang="en-US" dirty="0"/>
              <a:t>Source: Porter D, et al. </a:t>
            </a:r>
            <a:r>
              <a:rPr lang="it-IT" dirty="0" err="1">
                <a:latin typeface="Arial" pitchFamily="22" charset="0"/>
              </a:rPr>
              <a:t>J</a:t>
            </a:r>
            <a:r>
              <a:rPr lang="it-IT" dirty="0">
                <a:latin typeface="Arial" pitchFamily="22" charset="0"/>
              </a:rPr>
              <a:t> </a:t>
            </a:r>
            <a:r>
              <a:rPr lang="it-IT" dirty="0" err="1">
                <a:latin typeface="Arial" pitchFamily="22" charset="0"/>
              </a:rPr>
              <a:t>Acquir</a:t>
            </a:r>
            <a:r>
              <a:rPr lang="it-IT" dirty="0">
                <a:latin typeface="Arial" pitchFamily="22" charset="0"/>
              </a:rPr>
              <a:t> Immune </a:t>
            </a:r>
            <a:r>
              <a:rPr lang="it-IT" dirty="0" err="1">
                <a:latin typeface="Arial" pitchFamily="22" charset="0"/>
              </a:rPr>
              <a:t>Defic</a:t>
            </a:r>
            <a:r>
              <a:rPr lang="it-IT" dirty="0">
                <a:latin typeface="Arial" pitchFamily="22" charset="0"/>
              </a:rPr>
              <a:t> </a:t>
            </a:r>
            <a:r>
              <a:rPr lang="it-IT" dirty="0" err="1">
                <a:latin typeface="Arial" pitchFamily="22" charset="0"/>
              </a:rPr>
              <a:t>Syndr</a:t>
            </a:r>
            <a:r>
              <a:rPr lang="it-IT" dirty="0">
                <a:latin typeface="Arial" pitchFamily="22" charset="0"/>
              </a:rPr>
              <a:t>. 2014;65:318-26.</a:t>
            </a:r>
            <a:endParaRPr lang="en-US" dirty="0">
              <a:latin typeface="Arial" pitchFamily="22" charset="0"/>
            </a:endParaRPr>
          </a:p>
          <a:p>
            <a:r>
              <a:rPr lang="is-IS" dirty="0">
                <a:latin typeface="Arial" pitchFamily="22" charset="0"/>
              </a:rPr>
              <a:t>.</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777094203"/>
              </p:ext>
            </p:extLst>
          </p:nvPr>
        </p:nvGraphicFramePr>
        <p:xfrm>
          <a:off x="474321" y="1341509"/>
          <a:ext cx="8229600" cy="3383280"/>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p:cNvCxnSpPr>
            <a:cxnSpLocks/>
          </p:cNvCxnSpPr>
          <p:nvPr/>
        </p:nvCxnSpPr>
        <p:spPr>
          <a:xfrm>
            <a:off x="4148051" y="4390417"/>
            <a:ext cx="3886996"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499002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RPV-FTC-TDF versus EFV-FTC-TDF</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Resistance Analysis: Conclusions</a:t>
            </a:r>
            <a:endParaRPr lang="en-US" sz="2000" dirty="0"/>
          </a:p>
        </p:txBody>
      </p:sp>
      <p:sp>
        <p:nvSpPr>
          <p:cNvPr id="4" name="Text Placeholder 3"/>
          <p:cNvSpPr>
            <a:spLocks noGrp="1"/>
          </p:cNvSpPr>
          <p:nvPr>
            <p:ph type="body" sz="quarter" idx="16"/>
          </p:nvPr>
        </p:nvSpPr>
        <p:spPr/>
        <p:txBody>
          <a:bodyPr/>
          <a:lstStyle/>
          <a:p>
            <a:r>
              <a:rPr lang="en-US" dirty="0"/>
              <a:t>Source: Porter D, et al. </a:t>
            </a:r>
            <a:r>
              <a:rPr lang="it-IT" dirty="0">
                <a:latin typeface="Arial" pitchFamily="22" charset="0"/>
              </a:rPr>
              <a:t>J Acquir Immune Defic Syndr. 2014;65:318-26.</a:t>
            </a:r>
            <a:endParaRPr lang="en-US" dirty="0">
              <a:latin typeface="Arial" pitchFamily="22" charset="0"/>
            </a:endParaRPr>
          </a:p>
        </p:txBody>
      </p:sp>
      <p:sp>
        <p:nvSpPr>
          <p:cNvPr id="3" name="Content Placeholder 2"/>
          <p:cNvSpPr>
            <a:spLocks noGrp="1"/>
          </p:cNvSpPr>
          <p:nvPr>
            <p:ph sz="half" idx="2"/>
          </p:nvPr>
        </p:nvSpPr>
        <p:spPr>
          <a:xfrm>
            <a:off x="0" y="1612669"/>
            <a:ext cx="9180576" cy="2440521"/>
          </a:xfrm>
        </p:spPr>
        <p:txBody>
          <a:bodyPr>
            <a:noAutofit/>
          </a:bodyPr>
          <a:lstStyle/>
          <a:p>
            <a:pPr>
              <a:lnSpc>
                <a:spcPts val="2800"/>
              </a:lnSpc>
            </a:pPr>
            <a:r>
              <a:rPr lang="en-US" b="1" dirty="0">
                <a:solidFill>
                  <a:srgbClr val="C00000"/>
                </a:solidFill>
                <a:latin typeface="Arial"/>
                <a:cs typeface="Arial"/>
              </a:rPr>
              <a:t>Conclusions</a:t>
            </a:r>
            <a:r>
              <a:rPr lang="en-US" dirty="0">
                <a:solidFill>
                  <a:schemeClr val="tx1"/>
                </a:solidFill>
                <a:latin typeface="Arial"/>
                <a:cs typeface="Arial"/>
              </a:rPr>
              <a:t>: </a:t>
            </a:r>
            <a:r>
              <a:rPr lang="en-US" dirty="0">
                <a:solidFill>
                  <a:schemeClr val="tx1"/>
                </a:solidFill>
                <a:cs typeface="Arial"/>
              </a:rPr>
              <a:t>“Among subjects in the primary resistance associated populations (RAP), resistance development to RPV/FTC/TDF consisted of NNRTI and NRTI mutations and was more frequent than resistance development to EFV/FTC/TDF. In subjects with baseline viral load ≤ 100,000 copies/mL, resistance development was low (&lt;2%) for both RPV/FTC/TDF and EFV/FTC/TDF arms and less frequent compared with subjects with baseline viral load &gt;100,000 copies/mL, for RPV/FTC/TDF.”</a:t>
            </a:r>
            <a:endParaRPr lang="en-US" dirty="0"/>
          </a:p>
        </p:txBody>
      </p:sp>
    </p:spTree>
    <p:extLst>
      <p:ext uri="{BB962C8B-B14F-4D97-AF65-F5344CB8AC3E}">
        <p14:creationId xmlns:p14="http://schemas.microsoft.com/office/powerpoint/2010/main" val="2496579249"/>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C164-2559-F3A5-D0DA-649FD327B39D}"/>
              </a:ext>
            </a:extLst>
          </p:cNvPr>
          <p:cNvSpPr>
            <a:spLocks noGrp="1"/>
          </p:cNvSpPr>
          <p:nvPr>
            <p:ph type="title"/>
          </p:nvPr>
        </p:nvSpPr>
        <p:spPr/>
        <p:txBody>
          <a:bodyPr>
            <a:normAutofit fontScale="90000"/>
          </a:bodyPr>
          <a:lstStyle/>
          <a:p>
            <a:pPr>
              <a:lnSpc>
                <a:spcPts val="3200"/>
              </a:lnSpc>
            </a:pPr>
            <a:r>
              <a:rPr lang="en-US" sz="1800" dirty="0" err="1"/>
              <a:t>Rilpivirine</a:t>
            </a:r>
            <a:r>
              <a:rPr lang="en-US" sz="1800" dirty="0"/>
              <a:t>-Tenofovir DF-Emtricitabine</a:t>
            </a:r>
            <a:br>
              <a:rPr lang="en-US" sz="2400" dirty="0"/>
            </a:br>
            <a:r>
              <a:rPr lang="en-US" dirty="0"/>
              <a:t>Switch Studies in </a:t>
            </a:r>
            <a:r>
              <a:rPr lang="en-US" sz="2400" b="1" dirty="0">
                <a:latin typeface="Arial" panose="020B0604020202020204" pitchFamily="34" charset="0"/>
                <a:cs typeface="Arial" panose="020B0604020202020204" pitchFamily="34" charset="0"/>
              </a:rPr>
              <a:t>Adults with Virologic Suppression</a:t>
            </a:r>
            <a:endParaRPr lang="en-US" dirty="0"/>
          </a:p>
        </p:txBody>
      </p:sp>
    </p:spTree>
    <p:extLst>
      <p:ext uri="{BB962C8B-B14F-4D97-AF65-F5344CB8AC3E}">
        <p14:creationId xmlns:p14="http://schemas.microsoft.com/office/powerpoint/2010/main" val="228921894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0181" y="208889"/>
            <a:ext cx="8229600" cy="769440"/>
          </a:xfrm>
          <a:prstGeom prst="rect">
            <a:avLst/>
          </a:prstGeom>
          <a:solidFill>
            <a:schemeClr val="tx1">
              <a:alpha val="30000"/>
            </a:schemeClr>
          </a:solidFill>
          <a:ln>
            <a:solidFill>
              <a:schemeClr val="bg1"/>
            </a:solidFill>
          </a:ln>
        </p:spPr>
        <p:txBody>
          <a:bodyPr anchor="ctr" anchorCtr="0">
            <a:no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pPr marL="91440"/>
            <a:r>
              <a:rPr lang="en-US" sz="2000" b="0" i="0" u="none" strike="noStrike" kern="1200" baseline="0" dirty="0" err="1">
                <a:solidFill>
                  <a:srgbClr val="FFFFFF"/>
                </a:solidFill>
                <a:latin typeface="Geneva" panose="020B0503030404040204" pitchFamily="34" charset="0"/>
              </a:rPr>
              <a:t>Rilpivirine</a:t>
            </a:r>
            <a:r>
              <a:rPr lang="en-US" sz="2000" b="0" i="0" u="none" strike="noStrike" kern="1200" baseline="0" dirty="0">
                <a:solidFill>
                  <a:srgbClr val="FFFFFF"/>
                </a:solidFill>
                <a:latin typeface="Geneva" panose="020B0503030404040204" pitchFamily="34" charset="0"/>
              </a:rPr>
              <a:t>-Tenofovir DF-Emtricitabine</a:t>
            </a:r>
            <a:br>
              <a:rPr lang="en-US" sz="2000" dirty="0"/>
            </a:br>
            <a:r>
              <a:rPr lang="en-US" sz="2000" dirty="0"/>
              <a:t>Summary of Key Phase 3 Studies</a:t>
            </a:r>
          </a:p>
        </p:txBody>
      </p:sp>
      <p:sp>
        <p:nvSpPr>
          <p:cNvPr id="6" name="Content Placeholder 3">
            <a:extLst>
              <a:ext uri="{FF2B5EF4-FFF2-40B4-BE49-F238E27FC236}">
                <a16:creationId xmlns:a16="http://schemas.microsoft.com/office/drawing/2014/main" id="{4FB9E05E-58F7-034B-B224-D410EAC7AE55}"/>
              </a:ext>
            </a:extLst>
          </p:cNvPr>
          <p:cNvSpPr txBox="1">
            <a:spLocks/>
          </p:cNvSpPr>
          <p:nvPr/>
        </p:nvSpPr>
        <p:spPr>
          <a:xfrm>
            <a:off x="450181" y="978330"/>
            <a:ext cx="8229600" cy="2951120"/>
          </a:xfrm>
          <a:prstGeom prst="rect">
            <a:avLst/>
          </a:prstGeom>
          <a:solidFill>
            <a:schemeClr val="tx1">
              <a:alpha val="18000"/>
            </a:schemeClr>
          </a:solidFill>
          <a:ln>
            <a:solidFill>
              <a:schemeClr val="bg1"/>
            </a:solidFill>
          </a:ln>
          <a:effectLst/>
        </p:spPr>
        <p:txBody>
          <a:bodyPr tIns="182880" bIns="9144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192024">
              <a:lnSpc>
                <a:spcPts val="1600"/>
              </a:lnSpc>
              <a:spcBef>
                <a:spcPts val="1600"/>
              </a:spcBef>
              <a:buClr>
                <a:srgbClr val="00B0F0"/>
              </a:buClr>
            </a:pPr>
            <a:r>
              <a:rPr lang="en-US" sz="1800" b="1" dirty="0">
                <a:solidFill>
                  <a:schemeClr val="bg1"/>
                </a:solidFill>
                <a:latin typeface="Arial" panose="020B0604020202020204" pitchFamily="34" charset="0"/>
                <a:cs typeface="Arial" panose="020B0604020202020204" pitchFamily="34" charset="0"/>
              </a:rPr>
              <a:t>Trials in in Treatment-Naïve Adults</a:t>
            </a:r>
          </a:p>
          <a:p>
            <a:pPr marL="683514" lvl="1" indent="-192024">
              <a:lnSpc>
                <a:spcPts val="1600"/>
              </a:lnSpc>
              <a:spcBef>
                <a:spcPts val="1000"/>
              </a:spcBef>
              <a:buClr>
                <a:srgbClr val="00B0F0"/>
              </a:buClr>
            </a:pPr>
            <a:r>
              <a:rPr lang="en-US" sz="1800" b="0" i="0" u="none" strike="noStrike" kern="1200" baseline="0" dirty="0">
                <a:solidFill>
                  <a:srgbClr val="FFFFFF"/>
                </a:solidFill>
                <a:latin typeface="Arial" panose="020B0604020202020204" pitchFamily="34" charset="0"/>
                <a:cs typeface="Arial" panose="020B0604020202020204" pitchFamily="34" charset="0"/>
              </a:rPr>
              <a:t>ECHO: RPV + TDF-FTC versus EFV + TDF-FTC</a:t>
            </a:r>
          </a:p>
          <a:p>
            <a:pPr marL="683514" lvl="1" indent="-192024">
              <a:lnSpc>
                <a:spcPts val="1600"/>
              </a:lnSpc>
              <a:spcBef>
                <a:spcPts val="1000"/>
              </a:spcBef>
              <a:buClr>
                <a:srgbClr val="00B0F0"/>
              </a:buClr>
            </a:pPr>
            <a:r>
              <a:rPr lang="en-US" sz="1800" b="0" i="0" u="none" strike="noStrike" kern="1200" baseline="0" dirty="0">
                <a:solidFill>
                  <a:srgbClr val="FFFFFF"/>
                </a:solidFill>
                <a:latin typeface="Arial" panose="020B0604020202020204" pitchFamily="34" charset="0"/>
                <a:cs typeface="Arial" panose="020B0604020202020204" pitchFamily="34" charset="0"/>
              </a:rPr>
              <a:t>THRIVE: RPV + 2NRTIs versus EFV + 2NRTIs</a:t>
            </a:r>
          </a:p>
          <a:p>
            <a:pPr marL="683514" lvl="1" indent="-192024">
              <a:lnSpc>
                <a:spcPts val="1600"/>
              </a:lnSpc>
              <a:spcBef>
                <a:spcPts val="1000"/>
              </a:spcBef>
              <a:buClr>
                <a:srgbClr val="00B0F0"/>
              </a:buClr>
            </a:pPr>
            <a:r>
              <a:rPr lang="en-US" sz="1800" b="0" i="0" u="none" strike="noStrike" kern="1200" baseline="0" dirty="0" err="1">
                <a:solidFill>
                  <a:srgbClr val="FFFFFF"/>
                </a:solidFill>
                <a:latin typeface="Arial" panose="020B0604020202020204" pitchFamily="34" charset="0"/>
                <a:cs typeface="Arial" panose="020B0604020202020204" pitchFamily="34" charset="0"/>
              </a:rPr>
              <a:t>STaR</a:t>
            </a:r>
            <a:r>
              <a:rPr lang="en-US" sz="1800" b="0" i="0" u="none" strike="noStrike" kern="1200" baseline="0" dirty="0">
                <a:solidFill>
                  <a:srgbClr val="FFFFFF"/>
                </a:solidFill>
                <a:latin typeface="Arial" panose="020B0604020202020204" pitchFamily="34" charset="0"/>
                <a:cs typeface="Arial" panose="020B0604020202020204" pitchFamily="34" charset="0"/>
              </a:rPr>
              <a:t>: RPV-TDF-FTC versus EFV-TDF-FTC </a:t>
            </a:r>
            <a:endParaRPr lang="en-US" sz="1800" dirty="0">
              <a:solidFill>
                <a:schemeClr val="bg1"/>
              </a:solidFill>
            </a:endParaRPr>
          </a:p>
          <a:p>
            <a:pPr marL="283464" indent="-192024">
              <a:lnSpc>
                <a:spcPts val="1600"/>
              </a:lnSpc>
              <a:spcBef>
                <a:spcPts val="2800"/>
              </a:spcBef>
              <a:buClr>
                <a:srgbClr val="00B0F0"/>
              </a:buClr>
            </a:pPr>
            <a:r>
              <a:rPr lang="en-US" sz="1800" b="1" dirty="0">
                <a:solidFill>
                  <a:schemeClr val="bg1"/>
                </a:solidFill>
                <a:latin typeface="Arial" panose="020B0604020202020204" pitchFamily="34" charset="0"/>
                <a:cs typeface="Arial" panose="020B0604020202020204" pitchFamily="34" charset="0"/>
              </a:rPr>
              <a:t>Switch Trials in Adults with Virologic Suppression</a:t>
            </a:r>
          </a:p>
          <a:p>
            <a:pPr marL="683514" lvl="1" indent="-192024">
              <a:lnSpc>
                <a:spcPts val="1600"/>
              </a:lnSpc>
              <a:spcBef>
                <a:spcPts val="1000"/>
              </a:spcBef>
              <a:buClr>
                <a:srgbClr val="00B0F0"/>
              </a:buClr>
            </a:pPr>
            <a:r>
              <a:rPr lang="en-US" sz="1800" b="0" i="0" u="none" strike="noStrike" kern="1200" baseline="0" dirty="0">
                <a:solidFill>
                  <a:srgbClr val="FFFFFF"/>
                </a:solidFill>
                <a:latin typeface="Arial" panose="020B0604020202020204" pitchFamily="34" charset="0"/>
                <a:cs typeface="Arial" panose="020B0604020202020204" pitchFamily="34" charset="0"/>
              </a:rPr>
              <a:t>SPIRIT: Switch to RPV-TDF-FTC from ritonavir-boosted PI + 2NRTIs</a:t>
            </a:r>
            <a:endParaRPr lang="en-US" sz="1800" dirty="0">
              <a:solidFill>
                <a:schemeClr val="bg1"/>
              </a:solidFill>
            </a:endParaRPr>
          </a:p>
          <a:p>
            <a:pPr marL="683514" lvl="1" indent="-192024">
              <a:lnSpc>
                <a:spcPts val="1600"/>
              </a:lnSpc>
              <a:spcBef>
                <a:spcPts val="1000"/>
              </a:spcBef>
              <a:buClr>
                <a:srgbClr val="00B0F0"/>
              </a:buClr>
            </a:pPr>
            <a:r>
              <a:rPr lang="en-US" sz="1800" b="0" i="0" u="none" strike="noStrike" kern="1200" baseline="0" dirty="0">
                <a:solidFill>
                  <a:srgbClr val="FFFFFF"/>
                </a:solidFill>
                <a:latin typeface="Arial" panose="020B0604020202020204" pitchFamily="34" charset="0"/>
                <a:cs typeface="Arial" panose="020B0604020202020204" pitchFamily="34" charset="0"/>
              </a:rPr>
              <a:t>Near-Rwanda: Switch to RPV-TDF-FTC from NVP-based regimen </a:t>
            </a:r>
          </a:p>
          <a:p>
            <a:pPr marL="683514" lvl="1" indent="-192024">
              <a:lnSpc>
                <a:spcPts val="1600"/>
              </a:lnSpc>
              <a:spcBef>
                <a:spcPts val="1000"/>
              </a:spcBef>
              <a:buClr>
                <a:srgbClr val="00B0F0"/>
              </a:buClr>
            </a:pPr>
            <a:endParaRPr lang="en-US" sz="1800" dirty="0">
              <a:solidFill>
                <a:schemeClr val="bg1"/>
              </a:solidFill>
              <a:latin typeface="Arial" panose="020B0604020202020204" pitchFamily="34" charset="0"/>
              <a:cs typeface="Arial" panose="020B0604020202020204" pitchFamily="34" charset="0"/>
            </a:endParaRPr>
          </a:p>
        </p:txBody>
      </p:sp>
      <p:sp>
        <p:nvSpPr>
          <p:cNvPr id="8" name="Rectangle 25">
            <a:extLst>
              <a:ext uri="{FF2B5EF4-FFF2-40B4-BE49-F238E27FC236}">
                <a16:creationId xmlns:a16="http://schemas.microsoft.com/office/drawing/2014/main" id="{209AC3B8-D3DF-3A44-A952-C2C627330820}"/>
              </a:ext>
            </a:extLst>
          </p:cNvPr>
          <p:cNvSpPr>
            <a:spLocks noChangeArrowheads="1"/>
          </p:cNvSpPr>
          <p:nvPr/>
        </p:nvSpPr>
        <p:spPr bwMode="auto">
          <a:xfrm>
            <a:off x="450181" y="3973280"/>
            <a:ext cx="8229600" cy="697574"/>
          </a:xfrm>
          <a:prstGeom prst="rect">
            <a:avLst/>
          </a:prstGeom>
          <a:solidFill>
            <a:schemeClr val="bg1">
              <a:lumMod val="95000"/>
              <a:alpha val="80000"/>
            </a:schemeClr>
          </a:solidFill>
          <a:ln w="9525" cap="flat" cmpd="sng" algn="ctr">
            <a:solidFill>
              <a:schemeClr val="bg1"/>
            </a:solidFill>
            <a:prstDash val="solid"/>
            <a:miter lim="800000"/>
            <a:headEnd type="none" w="med" len="med"/>
            <a:tailEnd type="none" w="med" len="med"/>
          </a:ln>
          <a:effectLst/>
        </p:spPr>
        <p:txBody>
          <a:bodyPr lIns="0" tIns="34073" rIns="0" bIns="68580" anchor="ctr">
            <a:prstTxWarp prst="textNoShape">
              <a:avLst/>
            </a:prstTxWarp>
          </a:bodyPr>
          <a:lstStyle/>
          <a:p>
            <a:pPr marL="182880" defTabSz="701279">
              <a:lnSpc>
                <a:spcPts val="1400"/>
              </a:lnSpc>
              <a:spcBef>
                <a:spcPts val="600"/>
              </a:spcBef>
            </a:pPr>
            <a:r>
              <a:rPr lang="en-US" sz="1100" b="1" dirty="0">
                <a:solidFill>
                  <a:srgbClr val="000000"/>
                </a:solidFill>
                <a:latin typeface="Arial" pitchFamily="22" charset="0"/>
              </a:rPr>
              <a:t>Abbreviations</a:t>
            </a:r>
            <a:r>
              <a:rPr lang="en-US" sz="1100" dirty="0">
                <a:solidFill>
                  <a:srgbClr val="000000"/>
                </a:solidFill>
                <a:latin typeface="Arial" pitchFamily="22" charset="0"/>
              </a:rPr>
              <a:t>: RPV = </a:t>
            </a:r>
            <a:r>
              <a:rPr lang="en-US" sz="1100" dirty="0" err="1">
                <a:solidFill>
                  <a:srgbClr val="000000"/>
                </a:solidFill>
                <a:latin typeface="Arial" pitchFamily="22" charset="0"/>
              </a:rPr>
              <a:t>rilpivirine</a:t>
            </a:r>
            <a:r>
              <a:rPr lang="en-US" sz="1100" dirty="0">
                <a:solidFill>
                  <a:srgbClr val="000000"/>
                </a:solidFill>
                <a:latin typeface="Arial" pitchFamily="22" charset="0"/>
              </a:rPr>
              <a:t>; TDF-FTC = tenofovir DF-emtricitabine; EFV = efavirenz; NRTIs = nucleoside reverse transcriptase inhibitors; EFV-TDF-FTC = efavirenz-tenofovir DF-emtricitabine; RPV-TDF-FTC = </a:t>
            </a:r>
            <a:r>
              <a:rPr lang="en-US" sz="1100" dirty="0" err="1">
                <a:solidFill>
                  <a:srgbClr val="000000"/>
                </a:solidFill>
                <a:latin typeface="Arial" pitchFamily="22" charset="0"/>
              </a:rPr>
              <a:t>rilpivirine</a:t>
            </a:r>
            <a:r>
              <a:rPr lang="en-US" sz="1100" dirty="0">
                <a:solidFill>
                  <a:srgbClr val="000000"/>
                </a:solidFill>
                <a:latin typeface="Arial" pitchFamily="22" charset="0"/>
              </a:rPr>
              <a:t>-tenofovir DF-emtricitabine; PI = protease inhibitor; NVP = nevirapine</a:t>
            </a:r>
          </a:p>
        </p:txBody>
      </p:sp>
    </p:spTree>
    <p:extLst>
      <p:ext uri="{BB962C8B-B14F-4D97-AF65-F5344CB8AC3E}">
        <p14:creationId xmlns:p14="http://schemas.microsoft.com/office/powerpoint/2010/main" val="346020106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b="0" dirty="0">
                <a:solidFill>
                  <a:schemeClr val="bg2"/>
                </a:solidFill>
                <a:ea typeface="ＭＳ Ｐゴシック" pitchFamily="22" charset="-128"/>
                <a:cs typeface="ＭＳ Ｐゴシック" pitchFamily="22" charset="-128"/>
              </a:rPr>
              <a:t>Switch to RPV-TDF-FTC from Ritonavir-boosted PI Regimen </a:t>
            </a:r>
            <a:br>
              <a:rPr lang="en-US" sz="1800" b="0" dirty="0">
                <a:solidFill>
                  <a:schemeClr val="bg2"/>
                </a:solidFill>
                <a:ea typeface="ＭＳ Ｐゴシック" pitchFamily="22" charset="-128"/>
                <a:cs typeface="ＭＳ Ｐゴシック" pitchFamily="22" charset="-128"/>
              </a:rPr>
            </a:br>
            <a:r>
              <a:rPr lang="en-US" dirty="0">
                <a:solidFill>
                  <a:srgbClr val="003A78"/>
                </a:solidFill>
              </a:rPr>
              <a:t>SPIRIT STUDY </a:t>
            </a:r>
          </a:p>
        </p:txBody>
      </p:sp>
    </p:spTree>
    <p:extLst>
      <p:ext uri="{BB962C8B-B14F-4D97-AF65-F5344CB8AC3E}">
        <p14:creationId xmlns:p14="http://schemas.microsoft.com/office/powerpoint/2010/main" val="228367589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247717" y="2135050"/>
            <a:ext cx="528207" cy="83896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Aspect="1" noChangeShapeType="1"/>
          </p:cNvSpPr>
          <p:nvPr/>
        </p:nvSpPr>
        <p:spPr bwMode="auto">
          <a:xfrm rot="20430663">
            <a:off x="5247503" y="2754592"/>
            <a:ext cx="527295" cy="83752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RPV-TDF-FTC from Ritonavir-boosted PI Regimen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SPIRIT: Study Design</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err="1"/>
              <a:t>Palella</a:t>
            </a:r>
            <a:r>
              <a:rPr lang="en-US" dirty="0"/>
              <a:t> FJ, et al. </a:t>
            </a:r>
            <a:r>
              <a:rPr lang="is-IS" dirty="0"/>
              <a:t>AIDS. 2014;28:335-44.</a:t>
            </a:r>
            <a:endParaRPr lang="it-IT" dirty="0">
              <a:latin typeface="Arial" pitchFamily="22" charset="0"/>
            </a:endParaRPr>
          </a:p>
        </p:txBody>
      </p:sp>
      <p:sp>
        <p:nvSpPr>
          <p:cNvPr id="3" name="Content Placeholder 2"/>
          <p:cNvSpPr>
            <a:spLocks noGrp="1"/>
          </p:cNvSpPr>
          <p:nvPr>
            <p:ph sz="half" idx="2"/>
          </p:nvPr>
        </p:nvSpPr>
        <p:spPr>
          <a:xfrm>
            <a:off x="500677" y="1022096"/>
            <a:ext cx="4622222" cy="3647181"/>
          </a:xfrm>
        </p:spPr>
        <p:txBody>
          <a:bodyPr>
            <a:normAutofit fontScale="25000" lnSpcReduction="20000"/>
          </a:bodyPr>
          <a:lstStyle/>
          <a:p>
            <a:pPr marL="182880" lvl="0" indent="-182880" defTabSz="457200" fontAlgn="base">
              <a:lnSpc>
                <a:spcPts val="1900"/>
              </a:lnSpc>
              <a:spcAft>
                <a:spcPct val="0"/>
              </a:spcAft>
              <a:buSzTx/>
            </a:pPr>
            <a:r>
              <a:rPr lang="en-US" sz="6000" b="1" dirty="0">
                <a:latin typeface="Arial"/>
                <a:cs typeface="Arial"/>
              </a:rPr>
              <a:t>Background</a:t>
            </a:r>
            <a:r>
              <a:rPr lang="en-US" sz="6000" dirty="0">
                <a:latin typeface="Arial"/>
                <a:cs typeface="Arial"/>
              </a:rPr>
              <a:t>: </a:t>
            </a:r>
            <a:r>
              <a:rPr lang="en-US" sz="6000" dirty="0">
                <a:solidFill>
                  <a:schemeClr val="tx1"/>
                </a:solidFill>
                <a:latin typeface="Arial" pitchFamily="22" charset="0"/>
              </a:rPr>
              <a:t>Open-label, randomized, phase </a:t>
            </a:r>
            <a:r>
              <a:rPr lang="en-US" sz="6000" dirty="0">
                <a:latin typeface="Arial" pitchFamily="22" charset="0"/>
              </a:rPr>
              <a:t>3b trial evaluating switching from ritonavir-boosted PI plus 2 NRTIs to single-tablet regimen of rilpivirine-tenofovir DF-emtricitabine once daily </a:t>
            </a:r>
          </a:p>
          <a:p>
            <a:pPr marL="182880" lvl="0" indent="-182880" defTabSz="457200" fontAlgn="base">
              <a:lnSpc>
                <a:spcPts val="1900"/>
              </a:lnSpc>
              <a:spcAft>
                <a:spcPct val="0"/>
              </a:spcAft>
              <a:buSzTx/>
            </a:pPr>
            <a:r>
              <a:rPr lang="en-US" sz="6000" b="1" dirty="0">
                <a:latin typeface="Arial"/>
                <a:cs typeface="Arial"/>
              </a:rPr>
              <a:t>Inclusion Criteria</a:t>
            </a:r>
            <a:endParaRPr lang="en-US" sz="6000" u="sng" dirty="0">
              <a:latin typeface="Arial"/>
              <a:cs typeface="Arial"/>
            </a:endParaRPr>
          </a:p>
          <a:p>
            <a:pPr marL="440055" lvl="1" indent="-182880" defTabSz="457200" fontAlgn="base">
              <a:lnSpc>
                <a:spcPts val="1900"/>
              </a:lnSpc>
              <a:spcAft>
                <a:spcPct val="0"/>
              </a:spcAft>
              <a:buSzTx/>
            </a:pPr>
            <a:r>
              <a:rPr lang="en-US" sz="6000" dirty="0">
                <a:latin typeface="Arial" pitchFamily="22" charset="0"/>
              </a:rPr>
              <a:t>Age ≥18 years</a:t>
            </a:r>
          </a:p>
          <a:p>
            <a:pPr marL="440055" lvl="1" indent="-182880" defTabSz="457200" fontAlgn="base">
              <a:lnSpc>
                <a:spcPts val="1900"/>
              </a:lnSpc>
              <a:spcAft>
                <a:spcPct val="0"/>
              </a:spcAft>
              <a:buSzTx/>
            </a:pPr>
            <a:r>
              <a:rPr lang="en-US" sz="6000" dirty="0">
                <a:latin typeface="Arial" pitchFamily="22" charset="0"/>
              </a:rPr>
              <a:t>HIV RNA &lt;50 copies/mL for ≥6 months</a:t>
            </a:r>
          </a:p>
          <a:p>
            <a:pPr marL="440055" lvl="1" indent="-182880" defTabSz="457200" fontAlgn="base">
              <a:lnSpc>
                <a:spcPts val="1900"/>
              </a:lnSpc>
              <a:spcAft>
                <a:spcPct val="0"/>
              </a:spcAft>
              <a:buSzTx/>
            </a:pPr>
            <a:r>
              <a:rPr lang="en-US" sz="6000" dirty="0">
                <a:latin typeface="Arial" pitchFamily="22" charset="0"/>
              </a:rPr>
              <a:t>On PI with ritonavir ≥6 months</a:t>
            </a:r>
          </a:p>
          <a:p>
            <a:pPr marL="440055" lvl="1" indent="-182880" defTabSz="457200" fontAlgn="base">
              <a:lnSpc>
                <a:spcPts val="1900"/>
              </a:lnSpc>
              <a:spcAft>
                <a:spcPct val="0"/>
              </a:spcAft>
              <a:buSzTx/>
            </a:pPr>
            <a:r>
              <a:rPr lang="en-US" sz="6000" dirty="0">
                <a:latin typeface="Arial" pitchFamily="22" charset="0"/>
              </a:rPr>
              <a:t>No known resistance to study drugs </a:t>
            </a:r>
            <a:endParaRPr lang="en-US" sz="6000" baseline="30000" dirty="0"/>
          </a:p>
          <a:p>
            <a:pPr marL="182880" lvl="0" indent="-182880" defTabSz="457200" fontAlgn="base">
              <a:lnSpc>
                <a:spcPts val="1900"/>
              </a:lnSpc>
              <a:spcAft>
                <a:spcPct val="0"/>
              </a:spcAft>
              <a:buSzTx/>
              <a:defRPr/>
            </a:pPr>
            <a:r>
              <a:rPr lang="en-US" sz="6000" b="1" dirty="0">
                <a:latin typeface="Arial" pitchFamily="22" charset="0"/>
              </a:rPr>
              <a:t>Treatment Arms</a:t>
            </a:r>
            <a:endParaRPr lang="en-US" sz="6000" dirty="0">
              <a:latin typeface="Arial" pitchFamily="22" charset="0"/>
            </a:endParaRPr>
          </a:p>
          <a:p>
            <a:pPr marL="440055" lvl="1" indent="-182880" defTabSz="457200" fontAlgn="base">
              <a:lnSpc>
                <a:spcPts val="1900"/>
              </a:lnSpc>
              <a:spcAft>
                <a:spcPct val="0"/>
              </a:spcAft>
              <a:buSzTx/>
              <a:defRPr/>
            </a:pPr>
            <a:r>
              <a:rPr lang="en-US" sz="6000" dirty="0">
                <a:latin typeface="Arial" pitchFamily="22" charset="0"/>
              </a:rPr>
              <a:t>Rilpivirine-tenofovir DF-emtricitabine </a:t>
            </a:r>
          </a:p>
          <a:p>
            <a:pPr marL="440055" lvl="1" indent="-182880" defTabSz="457200" fontAlgn="base">
              <a:lnSpc>
                <a:spcPts val="1900"/>
              </a:lnSpc>
              <a:spcAft>
                <a:spcPct val="0"/>
              </a:spcAft>
              <a:buSzTx/>
              <a:defRPr/>
            </a:pPr>
            <a:r>
              <a:rPr lang="en-US" sz="6000" dirty="0">
                <a:latin typeface="Arial" pitchFamily="22" charset="0"/>
              </a:rPr>
              <a:t>PI with ritonavir (PI/r) + 2 NRTIs x 24 weeks, then rilpivirine-tenofovir DF-emtricitabine</a:t>
            </a:r>
          </a:p>
          <a:p>
            <a:endParaRPr lang="en-US" dirty="0"/>
          </a:p>
        </p:txBody>
      </p:sp>
      <p:sp>
        <p:nvSpPr>
          <p:cNvPr id="24" name="Rectangle 7"/>
          <p:cNvSpPr>
            <a:spLocks noChangeArrowheads="1"/>
          </p:cNvSpPr>
          <p:nvPr/>
        </p:nvSpPr>
        <p:spPr bwMode="ltGray">
          <a:xfrm>
            <a:off x="5992028" y="1819980"/>
            <a:ext cx="2743200" cy="914400"/>
          </a:xfrm>
          <a:prstGeom prst="rect">
            <a:avLst/>
          </a:prstGeom>
          <a:solidFill>
            <a:srgbClr val="845398">
              <a:alpha val="20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lnSpc>
                <a:spcPts val="1350"/>
              </a:lnSpc>
              <a:spcBef>
                <a:spcPts val="450"/>
              </a:spcBef>
            </a:pPr>
            <a:r>
              <a:rPr lang="en-US" sz="1200" i="1" dirty="0">
                <a:solidFill>
                  <a:srgbClr val="000000"/>
                </a:solidFill>
                <a:latin typeface="Arial"/>
                <a:cs typeface="Arial"/>
              </a:rPr>
              <a:t>Immediate</a:t>
            </a:r>
            <a:r>
              <a:rPr lang="en-US" sz="1200" dirty="0">
                <a:solidFill>
                  <a:srgbClr val="000000"/>
                </a:solidFill>
                <a:latin typeface="Arial"/>
                <a:cs typeface="Arial"/>
              </a:rPr>
              <a:t> </a:t>
            </a:r>
            <a:r>
              <a:rPr lang="en-US" sz="1200" i="1" dirty="0">
                <a:solidFill>
                  <a:srgbClr val="000000"/>
                </a:solidFill>
                <a:latin typeface="Arial"/>
                <a:cs typeface="Arial"/>
              </a:rPr>
              <a:t>Switch Arm</a:t>
            </a:r>
          </a:p>
          <a:p>
            <a:pPr algn="ctr">
              <a:lnSpc>
                <a:spcPts val="1350"/>
              </a:lnSpc>
              <a:spcBef>
                <a:spcPts val="450"/>
              </a:spcBef>
            </a:pPr>
            <a:r>
              <a:rPr lang="en-US" sz="1400" b="1" dirty="0">
                <a:solidFill>
                  <a:srgbClr val="000000"/>
                </a:solidFill>
                <a:latin typeface="Arial"/>
                <a:cs typeface="Arial"/>
              </a:rPr>
              <a:t>RPV-TDF-FTC</a:t>
            </a:r>
            <a:r>
              <a:rPr lang="en-US" sz="1350" b="1" dirty="0">
                <a:solidFill>
                  <a:srgbClr val="000000"/>
                </a:solidFill>
                <a:latin typeface="Arial"/>
                <a:cs typeface="Arial"/>
              </a:rPr>
              <a:t> QD</a:t>
            </a:r>
            <a:br>
              <a:rPr lang="en-US" sz="1350" b="1" dirty="0">
                <a:solidFill>
                  <a:srgbClr val="000000"/>
                </a:solidFill>
                <a:latin typeface="Arial"/>
                <a:cs typeface="Arial"/>
              </a:rPr>
            </a:br>
            <a:r>
              <a:rPr lang="en-US" sz="1000" dirty="0">
                <a:solidFill>
                  <a:srgbClr val="000000"/>
                </a:solidFill>
                <a:latin typeface="Arial"/>
                <a:cs typeface="Arial"/>
              </a:rPr>
              <a:t>(n = 317)</a:t>
            </a:r>
          </a:p>
        </p:txBody>
      </p:sp>
      <p:sp>
        <p:nvSpPr>
          <p:cNvPr id="33" name="Rectangle 7"/>
          <p:cNvSpPr>
            <a:spLocks noChangeArrowheads="1"/>
          </p:cNvSpPr>
          <p:nvPr/>
        </p:nvSpPr>
        <p:spPr bwMode="ltGray">
          <a:xfrm>
            <a:off x="5973455" y="3021607"/>
            <a:ext cx="2743200" cy="914400"/>
          </a:xfrm>
          <a:prstGeom prst="rect">
            <a:avLst/>
          </a:prstGeom>
          <a:solidFill>
            <a:srgbClr val="677D8F">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lnSpc>
                <a:spcPts val="1350"/>
              </a:lnSpc>
              <a:spcBef>
                <a:spcPts val="450"/>
              </a:spcBef>
            </a:pPr>
            <a:r>
              <a:rPr lang="en-US" sz="1200" i="1" dirty="0">
                <a:solidFill>
                  <a:srgbClr val="000000"/>
                </a:solidFill>
                <a:latin typeface="Arial"/>
                <a:cs typeface="Arial"/>
              </a:rPr>
              <a:t>Delayed Switch Arm</a:t>
            </a:r>
          </a:p>
          <a:p>
            <a:pPr algn="ctr">
              <a:lnSpc>
                <a:spcPts val="1350"/>
              </a:lnSpc>
              <a:spcBef>
                <a:spcPts val="450"/>
              </a:spcBef>
            </a:pPr>
            <a:r>
              <a:rPr lang="en-US" sz="1400" b="1" dirty="0">
                <a:solidFill>
                  <a:srgbClr val="000000"/>
                </a:solidFill>
                <a:latin typeface="Arial"/>
                <a:cs typeface="Arial"/>
              </a:rPr>
              <a:t>PI/r + 2 NRTIs x 24 weeks, then RPV-TDF-FTC QD</a:t>
            </a:r>
            <a:br>
              <a:rPr lang="en-US" sz="1200" b="1" dirty="0">
                <a:solidFill>
                  <a:srgbClr val="000000"/>
                </a:solidFill>
                <a:latin typeface="Arial"/>
                <a:cs typeface="Arial"/>
              </a:rPr>
            </a:br>
            <a:r>
              <a:rPr lang="en-US" sz="1000" dirty="0">
                <a:solidFill>
                  <a:srgbClr val="000000"/>
                </a:solidFill>
                <a:latin typeface="Arial"/>
                <a:cs typeface="Arial"/>
              </a:rPr>
              <a:t>(n = 159)</a:t>
            </a:r>
          </a:p>
        </p:txBody>
      </p:sp>
      <p:sp>
        <p:nvSpPr>
          <p:cNvPr id="11" name="Oval 10"/>
          <p:cNvSpPr>
            <a:spLocks noChangeAspect="1"/>
          </p:cNvSpPr>
          <p:nvPr/>
        </p:nvSpPr>
        <p:spPr>
          <a:xfrm>
            <a:off x="5384044" y="3037455"/>
            <a:ext cx="205740" cy="189373"/>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900"/>
              </a:lnSpc>
            </a:pPr>
            <a:r>
              <a:rPr lang="en-US" sz="900" b="1" dirty="0">
                <a:latin typeface="Arial"/>
                <a:cs typeface="Arial"/>
              </a:rPr>
              <a:t>1x</a:t>
            </a:r>
          </a:p>
        </p:txBody>
      </p:sp>
      <p:sp>
        <p:nvSpPr>
          <p:cNvPr id="13" name="Oval 12"/>
          <p:cNvSpPr>
            <a:spLocks noChangeAspect="1"/>
          </p:cNvSpPr>
          <p:nvPr/>
        </p:nvSpPr>
        <p:spPr>
          <a:xfrm>
            <a:off x="5384044" y="2454906"/>
            <a:ext cx="205739" cy="20573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900"/>
              </a:lnSpc>
            </a:pPr>
            <a:r>
              <a:rPr lang="en-US" sz="900" b="1" dirty="0">
                <a:latin typeface="Arial"/>
                <a:cs typeface="Arial"/>
              </a:rPr>
              <a:t>2x</a:t>
            </a:r>
          </a:p>
        </p:txBody>
      </p:sp>
    </p:spTree>
    <p:extLst>
      <p:ext uri="{BB962C8B-B14F-4D97-AF65-F5344CB8AC3E}">
        <p14:creationId xmlns:p14="http://schemas.microsoft.com/office/powerpoint/2010/main" val="2935907339"/>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RPV-TDF-FTC from Ritonavir-boosted PI Regimen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SPIRIT: Study Design</a:t>
            </a:r>
            <a:endParaRPr lang="en-US" sz="2000" dirty="0"/>
          </a:p>
        </p:txBody>
      </p:sp>
      <p:sp>
        <p:nvSpPr>
          <p:cNvPr id="4" name="Content Placeholder 3"/>
          <p:cNvSpPr>
            <a:spLocks noGrp="1"/>
          </p:cNvSpPr>
          <p:nvPr>
            <p:ph type="body" sz="quarter" idx="14"/>
          </p:nvPr>
        </p:nvSpPr>
        <p:spPr/>
        <p:txBody>
          <a:bodyPr/>
          <a:lstStyle/>
          <a:p>
            <a:r>
              <a:rPr lang="en-US" dirty="0"/>
              <a:t>Source: </a:t>
            </a:r>
            <a:r>
              <a:rPr lang="en-US" dirty="0" err="1"/>
              <a:t>Palella</a:t>
            </a:r>
            <a:r>
              <a:rPr lang="en-US" dirty="0"/>
              <a:t> FJ, et al. </a:t>
            </a:r>
            <a:r>
              <a:rPr lang="is-IS" dirty="0"/>
              <a:t>AIDS. 2014;28:335-44.</a:t>
            </a:r>
            <a:endParaRPr lang="it-IT" dirty="0">
              <a:latin typeface="Arial" pitchFamily="22" charset="0"/>
            </a:endParaRPr>
          </a:p>
        </p:txBody>
      </p:sp>
      <p:graphicFrame>
        <p:nvGraphicFramePr>
          <p:cNvPr id="6" name="Group 65"/>
          <p:cNvGraphicFramePr>
            <a:graphicFrameLocks noGrp="1"/>
          </p:cNvGraphicFramePr>
          <p:nvPr>
            <p:extLst>
              <p:ext uri="{D42A27DB-BD31-4B8C-83A1-F6EECF244321}">
                <p14:modId xmlns:p14="http://schemas.microsoft.com/office/powerpoint/2010/main" val="972607539"/>
              </p:ext>
            </p:extLst>
          </p:nvPr>
        </p:nvGraphicFramePr>
        <p:xfrm>
          <a:off x="461408" y="1028700"/>
          <a:ext cx="8229600" cy="3638061"/>
        </p:xfrm>
        <a:graphic>
          <a:graphicData uri="http://schemas.openxmlformats.org/drawingml/2006/table">
            <a:tbl>
              <a:tblPr>
                <a:effectLst/>
              </a:tblPr>
              <a:tblGrid>
                <a:gridCol w="3438794">
                  <a:extLst>
                    <a:ext uri="{9D8B030D-6E8A-4147-A177-3AD203B41FA5}">
                      <a16:colId xmlns:a16="http://schemas.microsoft.com/office/drawing/2014/main" val="20000"/>
                    </a:ext>
                  </a:extLst>
                </a:gridCol>
                <a:gridCol w="2395403">
                  <a:extLst>
                    <a:ext uri="{9D8B030D-6E8A-4147-A177-3AD203B41FA5}">
                      <a16:colId xmlns:a16="http://schemas.microsoft.com/office/drawing/2014/main" val="20001"/>
                    </a:ext>
                  </a:extLst>
                </a:gridCol>
                <a:gridCol w="2395403">
                  <a:extLst>
                    <a:ext uri="{9D8B030D-6E8A-4147-A177-3AD203B41FA5}">
                      <a16:colId xmlns:a16="http://schemas.microsoft.com/office/drawing/2014/main" val="20002"/>
                    </a:ext>
                  </a:extLst>
                </a:gridCol>
              </a:tblGrid>
              <a:tr h="31297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pitchFamily="34" charset="0"/>
                          <a:cs typeface="Arial" panose="020B0604020202020204" pitchFamily="34" charset="0"/>
                        </a:rPr>
                        <a:t>Baselin</a:t>
                      </a:r>
                      <a:r>
                        <a:rPr lang="en-US" sz="1400" b="1" baseline="0" dirty="0">
                          <a:solidFill>
                            <a:srgbClr val="FFFFFF"/>
                          </a:solidFill>
                          <a:latin typeface="Arial" panose="020B0604020202020204" pitchFamily="34" charset="0"/>
                          <a:cs typeface="Arial" panose="020B0604020202020204" pitchFamily="34" charset="0"/>
                        </a:rPr>
                        <a:t>e Antiretroviral Regimens</a:t>
                      </a:r>
                      <a:endParaRPr lang="en-US" sz="1400" b="1"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9956">
                <a:tc>
                  <a:txBody>
                    <a:bodyPr/>
                    <a:lstStyle/>
                    <a:p>
                      <a:pPr marL="0" indent="0" algn="l"/>
                      <a:endParaRPr kumimoji="0" lang="en-US" sz="1400" b="1" i="0" u="none" strike="noStrike" cap="none" normalizeH="0" baseline="0" dirty="0">
                        <a:ln>
                          <a:noFill/>
                        </a:ln>
                        <a:solidFill>
                          <a:srgbClr val="000000"/>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Immediate Switch Arm</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317)</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45398"/>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Delayed Switch Arm</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159)</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77D8F"/>
                    </a:solidFill>
                  </a:tcPr>
                </a:tc>
                <a:extLst>
                  <a:ext uri="{0D108BD9-81ED-4DB2-BD59-A6C34878D82A}">
                    <a16:rowId xmlns:a16="http://schemas.microsoft.com/office/drawing/2014/main" val="10001"/>
                  </a:ext>
                </a:extLst>
              </a:tr>
              <a:tr h="307237">
                <a:tc gridSpan="3">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b="1" kern="1200" spc="-30" dirty="0">
                          <a:solidFill>
                            <a:srgbClr val="000000"/>
                          </a:solidFill>
                          <a:latin typeface="Arial" panose="020B0604020202020204" pitchFamily="34" charset="0"/>
                          <a:ea typeface="+mn-ea"/>
                          <a:cs typeface="Arial" panose="020B0604020202020204" pitchFamily="34" charset="0"/>
                        </a:rPr>
                        <a:t>NRTI at Screening</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BFB294">
                        <a:alpha val="35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0723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TDF-FTC</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80.4%</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845398">
                        <a:alpha val="1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81.8%</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77D8F">
                        <a:alpha val="15000"/>
                      </a:srgbClr>
                    </a:solidFill>
                  </a:tcPr>
                </a:tc>
                <a:extLst>
                  <a:ext uri="{0D108BD9-81ED-4DB2-BD59-A6C34878D82A}">
                    <a16:rowId xmlns:a16="http://schemas.microsoft.com/office/drawing/2014/main" val="10003"/>
                  </a:ext>
                </a:extLst>
              </a:tr>
              <a:tr h="30723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ABC-3TC</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13.2%</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45398">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13.2%</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77D8F">
                        <a:alpha val="30000"/>
                      </a:srgbClr>
                    </a:solidFill>
                  </a:tcPr>
                </a:tc>
                <a:extLst>
                  <a:ext uri="{0D108BD9-81ED-4DB2-BD59-A6C34878D82A}">
                    <a16:rowId xmlns:a16="http://schemas.microsoft.com/office/drawing/2014/main" val="10004"/>
                  </a:ext>
                </a:extLst>
              </a:tr>
              <a:tr h="307237">
                <a:tc gridSpan="3">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b="1" kern="1200" spc="-30" dirty="0">
                          <a:solidFill>
                            <a:srgbClr val="000000"/>
                          </a:solidFill>
                          <a:latin typeface="Arial" panose="020B0604020202020204" pitchFamily="34" charset="0"/>
                          <a:ea typeface="+mn-ea"/>
                          <a:cs typeface="Arial" panose="020B0604020202020204" pitchFamily="34" charset="0"/>
                        </a:rPr>
                        <a:t>Ritonavir</a:t>
                      </a:r>
                      <a:r>
                        <a:rPr lang="en-US" sz="1400" b="1" kern="1200" spc="-30" baseline="0" dirty="0">
                          <a:solidFill>
                            <a:srgbClr val="000000"/>
                          </a:solidFill>
                          <a:latin typeface="Arial" panose="020B0604020202020204" pitchFamily="34" charset="0"/>
                          <a:ea typeface="+mn-ea"/>
                          <a:cs typeface="Arial" panose="020B0604020202020204" pitchFamily="34" charset="0"/>
                        </a:rPr>
                        <a:t>-Boosted PI at Screening</a:t>
                      </a:r>
                      <a:endParaRPr lang="en-US" sz="1400" b="1"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BFB294">
                        <a:alpha val="35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0723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Atazanavir</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38.5%</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845398">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34.0%</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77D8F">
                        <a:alpha val="15000"/>
                      </a:srgbClr>
                    </a:solidFill>
                  </a:tcPr>
                </a:tc>
                <a:extLst>
                  <a:ext uri="{0D108BD9-81ED-4DB2-BD59-A6C34878D82A}">
                    <a16:rowId xmlns:a16="http://schemas.microsoft.com/office/drawing/2014/main" val="10006"/>
                  </a:ext>
                </a:extLst>
              </a:tr>
              <a:tr h="30723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Lopinavir</a:t>
                      </a:r>
                      <a:endParaRPr lang="en-US" sz="14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30.6%</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845398">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36.5%</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77D8F">
                        <a:alpha val="30000"/>
                      </a:srgbClr>
                    </a:solidFill>
                  </a:tcPr>
                </a:tc>
                <a:extLst>
                  <a:ext uri="{0D108BD9-81ED-4DB2-BD59-A6C34878D82A}">
                    <a16:rowId xmlns:a16="http://schemas.microsoft.com/office/drawing/2014/main" val="10007"/>
                  </a:ext>
                </a:extLst>
              </a:tr>
              <a:tr h="30723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Darunavir</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19.9%</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845398">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20.8%</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77D8F">
                        <a:alpha val="15000"/>
                      </a:srgbClr>
                    </a:solidFill>
                  </a:tcPr>
                </a:tc>
                <a:extLst>
                  <a:ext uri="{0D108BD9-81ED-4DB2-BD59-A6C34878D82A}">
                    <a16:rowId xmlns:a16="http://schemas.microsoft.com/office/drawing/2014/main" val="10008"/>
                  </a:ext>
                </a:extLst>
              </a:tr>
              <a:tr h="30723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Fosamprenavir</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7.9%</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845398">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7.5%</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77D8F">
                        <a:alpha val="30000"/>
                      </a:srgbClr>
                    </a:solidFill>
                  </a:tcPr>
                </a:tc>
                <a:extLst>
                  <a:ext uri="{0D108BD9-81ED-4DB2-BD59-A6C34878D82A}">
                    <a16:rowId xmlns:a16="http://schemas.microsoft.com/office/drawing/2014/main" val="10009"/>
                  </a:ext>
                </a:extLst>
              </a:tr>
              <a:tr h="30723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Saquinavir</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1.9%</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845398">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77D8F">
                        <a:alpha val="15000"/>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9606921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RPV-TDF-FTC from Ritonavir-boosted PI Regimen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SPIRIT: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24 Virologic Response (Intent-to-Treat Analysis)</a:t>
            </a:r>
          </a:p>
        </p:txBody>
      </p:sp>
      <p:sp>
        <p:nvSpPr>
          <p:cNvPr id="6" name="Content Placeholder 5"/>
          <p:cNvSpPr>
            <a:spLocks noGrp="1"/>
          </p:cNvSpPr>
          <p:nvPr>
            <p:ph type="body" sz="quarter" idx="16"/>
          </p:nvPr>
        </p:nvSpPr>
        <p:spPr/>
        <p:txBody>
          <a:bodyPr/>
          <a:lstStyle/>
          <a:p>
            <a:r>
              <a:rPr lang="en-US" dirty="0"/>
              <a:t>Source: </a:t>
            </a:r>
            <a:r>
              <a:rPr lang="en-US" dirty="0" err="1"/>
              <a:t>Palella</a:t>
            </a:r>
            <a:r>
              <a:rPr lang="en-US" dirty="0"/>
              <a:t> FJ, et al. </a:t>
            </a:r>
            <a:r>
              <a:rPr lang="is-IS" dirty="0"/>
              <a:t>AIDS. 2014;28:335-44.</a:t>
            </a:r>
            <a:endParaRPr lang="it-IT" dirty="0">
              <a:latin typeface="Arial" pitchFamily="22" charset="0"/>
            </a:endParaRPr>
          </a:p>
        </p:txBody>
      </p:sp>
      <p:graphicFrame>
        <p:nvGraphicFramePr>
          <p:cNvPr id="7" name="Chart 6"/>
          <p:cNvGraphicFramePr>
            <a:graphicFrameLocks/>
          </p:cNvGraphicFramePr>
          <p:nvPr>
            <p:extLst>
              <p:ext uri="{D42A27DB-BD31-4B8C-83A1-F6EECF244321}">
                <p14:modId xmlns:p14="http://schemas.microsoft.com/office/powerpoint/2010/main" val="751625834"/>
              </p:ext>
            </p:extLst>
          </p:nvPr>
        </p:nvGraphicFramePr>
        <p:xfrm>
          <a:off x="493776" y="1371600"/>
          <a:ext cx="822960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900136" y="3790646"/>
            <a:ext cx="817124"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297/317</a:t>
            </a:r>
          </a:p>
        </p:txBody>
      </p:sp>
      <p:sp>
        <p:nvSpPr>
          <p:cNvPr id="10" name="Rectangle 9"/>
          <p:cNvSpPr/>
          <p:nvPr/>
        </p:nvSpPr>
        <p:spPr>
          <a:xfrm>
            <a:off x="2717260" y="3790646"/>
            <a:ext cx="830093"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143/159</a:t>
            </a:r>
          </a:p>
        </p:txBody>
      </p:sp>
      <p:sp>
        <p:nvSpPr>
          <p:cNvPr id="11" name="Rectangle 10"/>
          <p:cNvSpPr/>
          <p:nvPr/>
        </p:nvSpPr>
        <p:spPr>
          <a:xfrm>
            <a:off x="4212076" y="3790646"/>
            <a:ext cx="817123"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155/163</a:t>
            </a:r>
          </a:p>
        </p:txBody>
      </p:sp>
      <p:sp>
        <p:nvSpPr>
          <p:cNvPr id="12" name="Rectangle 11"/>
          <p:cNvSpPr/>
          <p:nvPr/>
        </p:nvSpPr>
        <p:spPr>
          <a:xfrm>
            <a:off x="5034669" y="3790646"/>
            <a:ext cx="858970"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83/93</a:t>
            </a:r>
          </a:p>
        </p:txBody>
      </p:sp>
      <p:sp>
        <p:nvSpPr>
          <p:cNvPr id="13" name="Rectangle 12"/>
          <p:cNvSpPr/>
          <p:nvPr/>
        </p:nvSpPr>
        <p:spPr>
          <a:xfrm>
            <a:off x="6503649" y="3790646"/>
            <a:ext cx="830094"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125/131</a:t>
            </a:r>
          </a:p>
        </p:txBody>
      </p:sp>
      <p:sp>
        <p:nvSpPr>
          <p:cNvPr id="14" name="Rectangle 13"/>
          <p:cNvSpPr/>
          <p:nvPr/>
        </p:nvSpPr>
        <p:spPr>
          <a:xfrm>
            <a:off x="7380955" y="3790646"/>
            <a:ext cx="836579"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48/52</a:t>
            </a:r>
          </a:p>
        </p:txBody>
      </p:sp>
      <p:cxnSp>
        <p:nvCxnSpPr>
          <p:cNvPr id="18" name="Straight Connector 17"/>
          <p:cNvCxnSpPr/>
          <p:nvPr/>
        </p:nvCxnSpPr>
        <p:spPr>
          <a:xfrm>
            <a:off x="4163043" y="4361330"/>
            <a:ext cx="402336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4392781"/>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RPV-TDF-FTC from Ritonavir-boosted PI Regimen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SPIRIT: Results</a:t>
            </a:r>
            <a:endParaRPr lang="en-US" sz="2000" dirty="0"/>
          </a:p>
        </p:txBody>
      </p:sp>
      <p:sp>
        <p:nvSpPr>
          <p:cNvPr id="4" name="Text Placeholder 3"/>
          <p:cNvSpPr>
            <a:spLocks noGrp="1"/>
          </p:cNvSpPr>
          <p:nvPr>
            <p:ph type="body" sz="quarter" idx="15"/>
          </p:nvPr>
        </p:nvSpPr>
        <p:spPr/>
        <p:txBody>
          <a:bodyPr/>
          <a:lstStyle/>
          <a:p>
            <a:r>
              <a:rPr lang="en-US" dirty="0"/>
              <a:t>Virologic Failure (HIV RNA ≥50 copies/mL) at Weeks 24 and 48</a:t>
            </a:r>
          </a:p>
        </p:txBody>
      </p:sp>
      <p:sp>
        <p:nvSpPr>
          <p:cNvPr id="7" name="Content Placeholder 6"/>
          <p:cNvSpPr>
            <a:spLocks noGrp="1"/>
          </p:cNvSpPr>
          <p:nvPr>
            <p:ph type="body" sz="quarter" idx="16"/>
          </p:nvPr>
        </p:nvSpPr>
        <p:spPr/>
        <p:txBody>
          <a:bodyPr/>
          <a:lstStyle/>
          <a:p>
            <a:r>
              <a:rPr lang="en-US" dirty="0"/>
              <a:t>Source: </a:t>
            </a:r>
            <a:r>
              <a:rPr lang="en-US" dirty="0" err="1"/>
              <a:t>Palella</a:t>
            </a:r>
            <a:r>
              <a:rPr lang="en-US" dirty="0"/>
              <a:t> FJ, et al. </a:t>
            </a:r>
            <a:r>
              <a:rPr lang="is-IS" dirty="0"/>
              <a:t>AIDS. 2014;28:335-44.</a:t>
            </a:r>
            <a:endParaRPr lang="it-IT"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021138646"/>
              </p:ext>
            </p:extLst>
          </p:nvPr>
        </p:nvGraphicFramePr>
        <p:xfrm>
          <a:off x="461408" y="1354040"/>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384305" y="3851989"/>
            <a:ext cx="651182" cy="2377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3/317</a:t>
            </a:r>
          </a:p>
        </p:txBody>
      </p:sp>
      <p:sp>
        <p:nvSpPr>
          <p:cNvPr id="9" name="Rectangle 8"/>
          <p:cNvSpPr/>
          <p:nvPr/>
        </p:nvSpPr>
        <p:spPr>
          <a:xfrm>
            <a:off x="3387487" y="3851989"/>
            <a:ext cx="651182" cy="2377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8/159</a:t>
            </a:r>
          </a:p>
        </p:txBody>
      </p:sp>
      <p:sp>
        <p:nvSpPr>
          <p:cNvPr id="12" name="Rectangle 11"/>
          <p:cNvSpPr/>
          <p:nvPr/>
        </p:nvSpPr>
        <p:spPr>
          <a:xfrm>
            <a:off x="5918538" y="3851989"/>
            <a:ext cx="651182" cy="2377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8/317</a:t>
            </a:r>
          </a:p>
        </p:txBody>
      </p:sp>
      <p:sp>
        <p:nvSpPr>
          <p:cNvPr id="10" name="Rectangle 9"/>
          <p:cNvSpPr/>
          <p:nvPr/>
        </p:nvSpPr>
        <p:spPr>
          <a:xfrm>
            <a:off x="6923471" y="3851989"/>
            <a:ext cx="651182" cy="2377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2/152</a:t>
            </a:r>
          </a:p>
        </p:txBody>
      </p:sp>
    </p:spTree>
    <p:extLst>
      <p:ext uri="{BB962C8B-B14F-4D97-AF65-F5344CB8AC3E}">
        <p14:creationId xmlns:p14="http://schemas.microsoft.com/office/powerpoint/2010/main" val="1320641953"/>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24: Change in Plasma Lipids from Baseline </a:t>
            </a:r>
          </a:p>
        </p:txBody>
      </p:sp>
      <p:sp>
        <p:nvSpPr>
          <p:cNvPr id="8" name="Content Placeholder 7"/>
          <p:cNvSpPr>
            <a:spLocks noGrp="1"/>
          </p:cNvSpPr>
          <p:nvPr>
            <p:ph type="body" sz="quarter" idx="16"/>
          </p:nvPr>
        </p:nvSpPr>
        <p:spPr/>
        <p:txBody>
          <a:bodyPr/>
          <a:lstStyle/>
          <a:p>
            <a:r>
              <a:rPr lang="en-US" dirty="0"/>
              <a:t>Source: </a:t>
            </a:r>
            <a:r>
              <a:rPr lang="en-US" dirty="0" err="1"/>
              <a:t>Palella</a:t>
            </a:r>
            <a:r>
              <a:rPr lang="en-US" dirty="0"/>
              <a:t> FJ, et al. </a:t>
            </a:r>
            <a:r>
              <a:rPr lang="is-IS" dirty="0"/>
              <a:t>AIDS. 2014;28:335-44.</a:t>
            </a:r>
            <a:endParaRPr lang="it-IT"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767739003"/>
              </p:ext>
            </p:extLst>
          </p:nvPr>
        </p:nvGraphicFramePr>
        <p:xfrm>
          <a:off x="456072" y="1331467"/>
          <a:ext cx="8229600" cy="347273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RPV-TDF-FTC from Ritonavir-boosted PI Regimen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SPIRIT: Results</a:t>
            </a:r>
            <a:endParaRPr lang="en-US" sz="2000" dirty="0"/>
          </a:p>
        </p:txBody>
      </p:sp>
    </p:spTree>
    <p:extLst>
      <p:ext uri="{BB962C8B-B14F-4D97-AF65-F5344CB8AC3E}">
        <p14:creationId xmlns:p14="http://schemas.microsoft.com/office/powerpoint/2010/main" val="383993921"/>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 in Plasma Lipids from Baseline </a:t>
            </a:r>
          </a:p>
        </p:txBody>
      </p:sp>
      <p:sp>
        <p:nvSpPr>
          <p:cNvPr id="8" name="Content Placeholder 7"/>
          <p:cNvSpPr>
            <a:spLocks noGrp="1"/>
          </p:cNvSpPr>
          <p:nvPr>
            <p:ph type="body" sz="quarter" idx="16"/>
          </p:nvPr>
        </p:nvSpPr>
        <p:spPr/>
        <p:txBody>
          <a:bodyPr/>
          <a:lstStyle/>
          <a:p>
            <a:r>
              <a:rPr lang="en-US" dirty="0"/>
              <a:t>Source: </a:t>
            </a:r>
            <a:r>
              <a:rPr lang="en-US" dirty="0" err="1"/>
              <a:t>Palella</a:t>
            </a:r>
            <a:r>
              <a:rPr lang="en-US" dirty="0"/>
              <a:t> FJ, et al. </a:t>
            </a:r>
            <a:r>
              <a:rPr lang="is-IS" dirty="0"/>
              <a:t>AIDS. 2014;28(3):335-44.</a:t>
            </a:r>
            <a:endParaRPr lang="it-IT"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287052461"/>
              </p:ext>
            </p:extLst>
          </p:nvPr>
        </p:nvGraphicFramePr>
        <p:xfrm>
          <a:off x="493776" y="1335024"/>
          <a:ext cx="822960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RPV-TDF-FTC from Ritonavir-boosted PI Regimen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SPIRIT: Result</a:t>
            </a:r>
            <a:endParaRPr lang="en-US" sz="2000" dirty="0"/>
          </a:p>
        </p:txBody>
      </p:sp>
    </p:spTree>
    <p:extLst>
      <p:ext uri="{BB962C8B-B14F-4D97-AF65-F5344CB8AC3E}">
        <p14:creationId xmlns:p14="http://schemas.microsoft.com/office/powerpoint/2010/main" val="1203633182"/>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RPV-TDF-FTC from Ritonavir-boosted PI Regimen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SPIRIT: Result</a:t>
            </a:r>
            <a:endParaRPr lang="en-US" sz="2000" dirty="0"/>
          </a:p>
        </p:txBody>
      </p:sp>
      <p:sp>
        <p:nvSpPr>
          <p:cNvPr id="5" name="Text Placeholder 4"/>
          <p:cNvSpPr>
            <a:spLocks noGrp="1"/>
          </p:cNvSpPr>
          <p:nvPr>
            <p:ph type="body" sz="quarter" idx="15"/>
          </p:nvPr>
        </p:nvSpPr>
        <p:spPr>
          <a:prstGeom prst="rect">
            <a:avLst/>
          </a:prstGeom>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a:t>
            </a:r>
            <a:r>
              <a:rPr lang="en-US" dirty="0">
                <a:latin typeface="Arial" pitchFamily="-110" charset="0"/>
                <a:ea typeface="ＭＳ Ｐゴシック" pitchFamily="-110" charset="-128"/>
                <a:cs typeface="ＭＳ Ｐゴシック" pitchFamily="-110" charset="-128"/>
              </a:rPr>
              <a:t>Virologic Outcomes in Patients with Resistance Mutations* </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a:prstGeom prst="rect">
            <a:avLst/>
          </a:prstGeom>
        </p:spPr>
        <p:txBody>
          <a:bodyPr/>
          <a:lstStyle/>
          <a:p>
            <a:r>
              <a:rPr lang="en-US" dirty="0"/>
              <a:t>Source: Porter DP, et al. HIV </a:t>
            </a:r>
            <a:r>
              <a:rPr lang="en-US" dirty="0" err="1"/>
              <a:t>Clin</a:t>
            </a:r>
            <a:r>
              <a:rPr lang="en-US" dirty="0"/>
              <a:t> Trials. 2016;17:29-37.</a:t>
            </a:r>
            <a:endParaRPr lang="en-US" dirty="0">
              <a:latin typeface="Arial" pitchFamily="22" charset="0"/>
            </a:endParaRPr>
          </a:p>
        </p:txBody>
      </p:sp>
      <p:graphicFrame>
        <p:nvGraphicFramePr>
          <p:cNvPr id="30" name="Chart 29"/>
          <p:cNvGraphicFramePr>
            <a:graphicFrameLocks/>
          </p:cNvGraphicFramePr>
          <p:nvPr>
            <p:extLst>
              <p:ext uri="{D42A27DB-BD31-4B8C-83A1-F6EECF244321}">
                <p14:modId xmlns:p14="http://schemas.microsoft.com/office/powerpoint/2010/main" val="1567334660"/>
              </p:ext>
            </p:extLst>
          </p:nvPr>
        </p:nvGraphicFramePr>
        <p:xfrm>
          <a:off x="463686" y="1335024"/>
          <a:ext cx="822960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473740" y="4542640"/>
            <a:ext cx="7106055" cy="253916"/>
          </a:xfrm>
          <a:prstGeom prst="rect">
            <a:avLst/>
          </a:prstGeom>
          <a:solidFill>
            <a:schemeClr val="bg1">
              <a:lumMod val="95000"/>
            </a:schemeClr>
          </a:solidFill>
        </p:spPr>
        <p:txBody>
          <a:bodyPr wrap="square" lIns="274320" rIns="274320" rtlCol="0">
            <a:spAutoFit/>
          </a:bodyPr>
          <a:lstStyle/>
          <a:p>
            <a:r>
              <a:rPr lang="en-US" sz="1050" dirty="0">
                <a:latin typeface="Arial"/>
              </a:rPr>
              <a:t>*Pre-existing NRTI or NNRTI resistance mutations by baseline proviral DNA or historical RNA genotype </a:t>
            </a:r>
          </a:p>
        </p:txBody>
      </p:sp>
      <p:sp>
        <p:nvSpPr>
          <p:cNvPr id="4" name="TextBox 3"/>
          <p:cNvSpPr txBox="1"/>
          <p:nvPr/>
        </p:nvSpPr>
        <p:spPr>
          <a:xfrm>
            <a:off x="2237362" y="4041498"/>
            <a:ext cx="888459" cy="246221"/>
          </a:xfrm>
          <a:prstGeom prst="rect">
            <a:avLst/>
          </a:prstGeom>
          <a:noFill/>
        </p:spPr>
        <p:txBody>
          <a:bodyPr wrap="square" rtlCol="0">
            <a:spAutoFit/>
          </a:bodyPr>
          <a:lstStyle/>
          <a:p>
            <a:pPr algn="ctr"/>
            <a:r>
              <a:rPr lang="en-US" sz="1000" dirty="0">
                <a:solidFill>
                  <a:srgbClr val="FFFFFF"/>
                </a:solidFill>
                <a:latin typeface="Arial"/>
              </a:rPr>
              <a:t>29/35</a:t>
            </a:r>
          </a:p>
        </p:txBody>
      </p:sp>
      <p:sp>
        <p:nvSpPr>
          <p:cNvPr id="8" name="TextBox 7"/>
          <p:cNvSpPr txBox="1"/>
          <p:nvPr/>
        </p:nvSpPr>
        <p:spPr>
          <a:xfrm>
            <a:off x="4578486" y="4041498"/>
            <a:ext cx="907914"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rgbClr val="FFFFFF"/>
                </a:solidFill>
                <a:latin typeface="Arial"/>
              </a:rPr>
              <a:t>2/35</a:t>
            </a:r>
          </a:p>
        </p:txBody>
      </p:sp>
      <p:sp>
        <p:nvSpPr>
          <p:cNvPr id="9" name="TextBox 8"/>
          <p:cNvSpPr txBox="1"/>
          <p:nvPr/>
        </p:nvSpPr>
        <p:spPr>
          <a:xfrm>
            <a:off x="6939066" y="4041498"/>
            <a:ext cx="881972"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rgbClr val="FFFFFF"/>
                </a:solidFill>
                <a:latin typeface="Arial"/>
              </a:rPr>
              <a:t>4/35</a:t>
            </a:r>
          </a:p>
        </p:txBody>
      </p:sp>
    </p:spTree>
    <p:extLst>
      <p:ext uri="{BB962C8B-B14F-4D97-AF65-F5344CB8AC3E}">
        <p14:creationId xmlns:p14="http://schemas.microsoft.com/office/powerpoint/2010/main" val="3072408078"/>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RPV-TDF-FTC from Ritonavir-boosted PI Regimen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Spirit: Conclusions</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err="1"/>
              <a:t>Palella</a:t>
            </a:r>
            <a:r>
              <a:rPr lang="en-US" dirty="0"/>
              <a:t> FJ, et al. </a:t>
            </a:r>
            <a:r>
              <a:rPr lang="is-IS" dirty="0"/>
              <a:t>AIDS. 2014;28:335-44.</a:t>
            </a:r>
          </a:p>
        </p:txBody>
      </p:sp>
      <p:sp>
        <p:nvSpPr>
          <p:cNvPr id="3" name="Content Placeholder 2"/>
          <p:cNvSpPr>
            <a:spLocks noGrp="1"/>
          </p:cNvSpPr>
          <p:nvPr>
            <p:ph sz="half" idx="2"/>
          </p:nvPr>
        </p:nvSpPr>
        <p:spPr>
          <a:xfrm>
            <a:off x="-18168" y="2037261"/>
            <a:ext cx="9180576" cy="1574460"/>
          </a:xfrm>
        </p:spPr>
        <p:txBody>
          <a:bodyPr>
            <a:noAutofit/>
          </a:bodyPr>
          <a:lstStyle/>
          <a:p>
            <a:pPr>
              <a:lnSpc>
                <a:spcPts val="2800"/>
              </a:lnSpc>
            </a:pPr>
            <a:r>
              <a:rPr lang="en-US" sz="1800" b="1" dirty="0">
                <a:solidFill>
                  <a:srgbClr val="C00000"/>
                </a:solidFill>
                <a:latin typeface="Arial"/>
                <a:cs typeface="Arial"/>
              </a:rPr>
              <a:t>Conclusion</a:t>
            </a:r>
            <a:r>
              <a:rPr lang="en-US" sz="1800" dirty="0">
                <a:solidFill>
                  <a:schemeClr val="tx1"/>
                </a:solidFill>
                <a:latin typeface="Arial"/>
                <a:cs typeface="Arial"/>
              </a:rPr>
              <a:t>: </a:t>
            </a:r>
            <a:r>
              <a:rPr lang="en-US" sz="1800" dirty="0">
                <a:latin typeface="Arial"/>
                <a:cs typeface="Arial"/>
              </a:rPr>
              <a:t>“</a:t>
            </a:r>
            <a:r>
              <a:rPr lang="en-US" sz="1800" dirty="0">
                <a:cs typeface="Arial"/>
              </a:rPr>
              <a:t>Switching to the STR RPV/FTC/TDF from an RTV-boosted protease inhibitor regimen in virologically suppressed, HIV-1-infected participants maintained virologic suppression with a low risk of virologic failure, while improving total cholesterol, LDL, and triglycerides.</a:t>
            </a:r>
            <a:r>
              <a:rPr lang="en-US" sz="1800" dirty="0">
                <a:latin typeface="Arial"/>
                <a:cs typeface="Arial"/>
              </a:rPr>
              <a:t>”</a:t>
            </a:r>
          </a:p>
        </p:txBody>
      </p:sp>
    </p:spTree>
    <p:extLst>
      <p:ext uri="{BB962C8B-B14F-4D97-AF65-F5344CB8AC3E}">
        <p14:creationId xmlns:p14="http://schemas.microsoft.com/office/powerpoint/2010/main" val="576448454"/>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b="0" dirty="0"/>
              <a:t>Switch RPV-TDF-FTC from NVP-Based Regimen</a:t>
            </a:r>
            <a:br>
              <a:rPr lang="en-US" sz="1800" b="0" dirty="0"/>
            </a:br>
            <a:r>
              <a:rPr lang="en-US" dirty="0"/>
              <a:t>Near-Rwanda Trial</a:t>
            </a:r>
          </a:p>
        </p:txBody>
      </p:sp>
    </p:spTree>
    <p:extLst>
      <p:ext uri="{BB962C8B-B14F-4D97-AF65-F5344CB8AC3E}">
        <p14:creationId xmlns:p14="http://schemas.microsoft.com/office/powerpoint/2010/main" val="76389440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C164-2559-F3A5-D0DA-649FD327B39D}"/>
              </a:ext>
            </a:extLst>
          </p:cNvPr>
          <p:cNvSpPr>
            <a:spLocks noGrp="1"/>
          </p:cNvSpPr>
          <p:nvPr>
            <p:ph type="title"/>
          </p:nvPr>
        </p:nvSpPr>
        <p:spPr/>
        <p:txBody>
          <a:bodyPr>
            <a:normAutofit fontScale="90000"/>
          </a:bodyPr>
          <a:lstStyle/>
          <a:p>
            <a:pPr>
              <a:lnSpc>
                <a:spcPts val="3200"/>
              </a:lnSpc>
            </a:pPr>
            <a:r>
              <a:rPr lang="en-US" sz="2000" dirty="0" err="1"/>
              <a:t>Rilpivirine</a:t>
            </a:r>
            <a:r>
              <a:rPr lang="en-US" sz="2000" dirty="0"/>
              <a:t>-Tenofovir DF-Emtricitabine</a:t>
            </a:r>
            <a:br>
              <a:rPr lang="en-US" sz="2400" dirty="0"/>
            </a:br>
            <a:r>
              <a:rPr lang="en-US" sz="2700" dirty="0"/>
              <a:t>Trials in Treatment </a:t>
            </a:r>
            <a:r>
              <a:rPr lang="en-US" sz="2700" b="1" dirty="0">
                <a:latin typeface="Arial" panose="020B0604020202020204" pitchFamily="34" charset="0"/>
                <a:cs typeface="Arial" panose="020B0604020202020204" pitchFamily="34" charset="0"/>
              </a:rPr>
              <a:t>Treatment-Naïve Adults</a:t>
            </a:r>
            <a:endParaRPr lang="en-US" sz="2700" dirty="0"/>
          </a:p>
        </p:txBody>
      </p:sp>
    </p:spTree>
    <p:extLst>
      <p:ext uri="{BB962C8B-B14F-4D97-AF65-F5344CB8AC3E}">
        <p14:creationId xmlns:p14="http://schemas.microsoft.com/office/powerpoint/2010/main" val="1746869699"/>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6083270" y="2132255"/>
            <a:ext cx="359006" cy="677262"/>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6084332" y="2639513"/>
            <a:ext cx="348971" cy="681916"/>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t>Switch to RPV-TDF-FTC from NVP-Based Regimen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Near-Rwanda: Study Design</a:t>
            </a:r>
            <a:endParaRPr lang="en-US" sz="2000" dirty="0"/>
          </a:p>
        </p:txBody>
      </p:sp>
      <p:sp>
        <p:nvSpPr>
          <p:cNvPr id="4" name="Text Placeholder 3"/>
          <p:cNvSpPr>
            <a:spLocks noGrp="1"/>
          </p:cNvSpPr>
          <p:nvPr>
            <p:ph type="body" sz="quarter" idx="16"/>
          </p:nvPr>
        </p:nvSpPr>
        <p:spPr/>
        <p:txBody>
          <a:bodyPr/>
          <a:lstStyle/>
          <a:p>
            <a:r>
              <a:rPr lang="en-US" dirty="0"/>
              <a:t>Source: Collins SE, et al. Open Forum Infect Dis. 2016;3:ofw141. </a:t>
            </a:r>
            <a:endParaRPr lang="en-US" dirty="0">
              <a:latin typeface="Arial" pitchFamily="22" charset="0"/>
            </a:endParaRPr>
          </a:p>
        </p:txBody>
      </p:sp>
      <p:sp>
        <p:nvSpPr>
          <p:cNvPr id="3" name="Content Placeholder 2"/>
          <p:cNvSpPr>
            <a:spLocks noGrp="1"/>
          </p:cNvSpPr>
          <p:nvPr>
            <p:ph sz="half" idx="2"/>
          </p:nvPr>
        </p:nvSpPr>
        <p:spPr>
          <a:xfrm>
            <a:off x="493776" y="982220"/>
            <a:ext cx="5486804" cy="3797303"/>
          </a:xfrm>
        </p:spPr>
        <p:txBody>
          <a:bodyPr>
            <a:noAutofit/>
          </a:bodyPr>
          <a:lstStyle/>
          <a:p>
            <a:pPr marL="182880" lvl="0" indent="-182880" defTabSz="457200" fontAlgn="base">
              <a:lnSpc>
                <a:spcPts val="1700"/>
              </a:lnSpc>
              <a:spcAft>
                <a:spcPct val="0"/>
              </a:spcAft>
              <a:buSzTx/>
            </a:pPr>
            <a:r>
              <a:rPr lang="en-US" sz="1400" b="1" dirty="0">
                <a:latin typeface="Arial"/>
                <a:cs typeface="Arial"/>
              </a:rPr>
              <a:t>Background</a:t>
            </a:r>
            <a:r>
              <a:rPr lang="en-US" sz="1400" dirty="0">
                <a:latin typeface="Arial"/>
                <a:cs typeface="Arial"/>
              </a:rPr>
              <a:t>: </a:t>
            </a:r>
            <a:r>
              <a:rPr lang="en-US" sz="1400" dirty="0">
                <a:latin typeface="Arial" pitchFamily="22" charset="0"/>
              </a:rPr>
              <a:t>Randomized, open-label, </a:t>
            </a:r>
            <a:r>
              <a:rPr lang="en-US" sz="1400" dirty="0">
                <a:solidFill>
                  <a:schemeClr val="tx1"/>
                </a:solidFill>
                <a:latin typeface="Arial" pitchFamily="22" charset="0"/>
              </a:rPr>
              <a:t>single-center, noninferiority study </a:t>
            </a:r>
            <a:r>
              <a:rPr lang="en-US" sz="1400" dirty="0">
                <a:latin typeface="Arial" pitchFamily="22" charset="0"/>
              </a:rPr>
              <a:t>conducted in Rwanda to evaluate a switch from a nevirapine (NVP)-based regimen to a single tablet regimen of </a:t>
            </a:r>
            <a:r>
              <a:rPr lang="en-US" sz="1400" dirty="0" err="1">
                <a:latin typeface="Arial" pitchFamily="22" charset="0"/>
              </a:rPr>
              <a:t>rilpivirine</a:t>
            </a:r>
            <a:r>
              <a:rPr lang="en-US" sz="1400" dirty="0">
                <a:latin typeface="Arial" pitchFamily="22" charset="0"/>
              </a:rPr>
              <a:t>-tenofovir DF-emtricitabine (RPV-TDF-FTC)</a:t>
            </a:r>
            <a:endParaRPr lang="en-US" sz="1400" u="sng" dirty="0">
              <a:latin typeface="Arial"/>
              <a:cs typeface="Arial"/>
            </a:endParaRPr>
          </a:p>
          <a:p>
            <a:pPr marL="182880" lvl="0" indent="-182880" defTabSz="457200" fontAlgn="base">
              <a:lnSpc>
                <a:spcPts val="1700"/>
              </a:lnSpc>
              <a:spcBef>
                <a:spcPts val="600"/>
              </a:spcBef>
              <a:spcAft>
                <a:spcPct val="0"/>
              </a:spcAft>
              <a:buSzTx/>
            </a:pPr>
            <a:r>
              <a:rPr lang="en-US" sz="1400" b="1" dirty="0">
                <a:latin typeface="Arial"/>
                <a:cs typeface="Arial"/>
              </a:rPr>
              <a:t>Inclusion Criteria (n = 150 enrolled)</a:t>
            </a:r>
            <a:endParaRPr lang="en-US" sz="1400" u="sng" dirty="0">
              <a:latin typeface="Arial"/>
              <a:cs typeface="Arial"/>
            </a:endParaRPr>
          </a:p>
          <a:p>
            <a:pPr marL="348615" lvl="1" indent="-182880" defTabSz="457200" fontAlgn="base">
              <a:lnSpc>
                <a:spcPts val="1700"/>
              </a:lnSpc>
              <a:spcAft>
                <a:spcPct val="0"/>
              </a:spcAft>
              <a:buSzTx/>
            </a:pPr>
            <a:r>
              <a:rPr lang="en-US" sz="1400" dirty="0">
                <a:latin typeface="Arial" pitchFamily="22" charset="0"/>
              </a:rPr>
              <a:t>Rwandan adults with HIV-1 infection</a:t>
            </a:r>
          </a:p>
          <a:p>
            <a:pPr marL="348615" lvl="1" indent="-182880" defTabSz="457200" fontAlgn="base">
              <a:lnSpc>
                <a:spcPts val="1700"/>
              </a:lnSpc>
              <a:spcAft>
                <a:spcPct val="0"/>
              </a:spcAft>
              <a:buSzTx/>
            </a:pPr>
            <a:r>
              <a:rPr lang="en-US" sz="1400" dirty="0">
                <a:latin typeface="Arial" pitchFamily="22" charset="0"/>
              </a:rPr>
              <a:t>HIV RNA &lt;50 copies/mL within 12 months of screening</a:t>
            </a:r>
          </a:p>
          <a:p>
            <a:pPr marL="348615" lvl="1" indent="-182880" defTabSz="457200" fontAlgn="base">
              <a:lnSpc>
                <a:spcPts val="1700"/>
              </a:lnSpc>
              <a:spcAft>
                <a:spcPct val="0"/>
              </a:spcAft>
              <a:buSzTx/>
            </a:pPr>
            <a:r>
              <a:rPr lang="en-US" sz="1400" dirty="0">
                <a:latin typeface="Arial" pitchFamily="22" charset="0"/>
              </a:rPr>
              <a:t>HIV RNA &lt;50 copies/mL at screening visit</a:t>
            </a:r>
          </a:p>
          <a:p>
            <a:pPr marL="348615" lvl="1" indent="-182880" defTabSz="457200" fontAlgn="base">
              <a:lnSpc>
                <a:spcPts val="1700"/>
              </a:lnSpc>
              <a:spcAft>
                <a:spcPct val="0"/>
              </a:spcAft>
              <a:buSzTx/>
            </a:pPr>
            <a:r>
              <a:rPr lang="en-US" sz="1400" dirty="0">
                <a:latin typeface="Arial" pitchFamily="22" charset="0"/>
              </a:rPr>
              <a:t>On </a:t>
            </a:r>
            <a:r>
              <a:rPr lang="en-US" sz="1400" dirty="0" err="1">
                <a:latin typeface="Arial" pitchFamily="22" charset="0"/>
              </a:rPr>
              <a:t>NVP</a:t>
            </a:r>
            <a:r>
              <a:rPr lang="en-US" sz="1400" dirty="0">
                <a:latin typeface="Arial" pitchFamily="22" charset="0"/>
              </a:rPr>
              <a:t> + lamivudine + 2</a:t>
            </a:r>
            <a:r>
              <a:rPr lang="en-US" sz="1400" baseline="30000" dirty="0">
                <a:latin typeface="Arial" pitchFamily="22" charset="0"/>
              </a:rPr>
              <a:t>nd</a:t>
            </a:r>
            <a:r>
              <a:rPr lang="en-US" sz="1400" dirty="0">
                <a:latin typeface="Arial" pitchFamily="22" charset="0"/>
              </a:rPr>
              <a:t> NRTI ≥12 months</a:t>
            </a:r>
          </a:p>
          <a:p>
            <a:pPr marL="348615" lvl="1" indent="-182880" defTabSz="457200" fontAlgn="base">
              <a:lnSpc>
                <a:spcPts val="1700"/>
              </a:lnSpc>
              <a:spcAft>
                <a:spcPct val="0"/>
              </a:spcAft>
              <a:buSzTx/>
            </a:pPr>
            <a:r>
              <a:rPr lang="en-US" sz="1400" dirty="0">
                <a:latin typeface="Arial" pitchFamily="22" charset="0"/>
              </a:rPr>
              <a:t>No prior virologic failure</a:t>
            </a:r>
          </a:p>
          <a:p>
            <a:pPr marL="348615" lvl="1" indent="-182880" defTabSz="457200" fontAlgn="base">
              <a:lnSpc>
                <a:spcPts val="1700"/>
              </a:lnSpc>
              <a:spcAft>
                <a:spcPct val="0"/>
              </a:spcAft>
              <a:buSzTx/>
            </a:pPr>
            <a:r>
              <a:rPr lang="en-US" sz="1400" dirty="0">
                <a:latin typeface="Arial" pitchFamily="22" charset="0"/>
              </a:rPr>
              <a:t>No prior ART change except NRTI substitution</a:t>
            </a:r>
          </a:p>
          <a:p>
            <a:pPr marL="348615" lvl="1" indent="-182880" defTabSz="457200" fontAlgn="base">
              <a:lnSpc>
                <a:spcPts val="1700"/>
              </a:lnSpc>
              <a:spcAft>
                <a:spcPct val="0"/>
              </a:spcAft>
              <a:buSzTx/>
            </a:pPr>
            <a:r>
              <a:rPr lang="en-US" sz="1400" dirty="0">
                <a:latin typeface="Arial" pitchFamily="22" charset="0"/>
              </a:rPr>
              <a:t>eGFR &gt;60 mL/min and Hemoglobin &gt;8 g/dL</a:t>
            </a:r>
          </a:p>
          <a:p>
            <a:pPr marL="348615" lvl="1" indent="-182880" defTabSz="457200" fontAlgn="base">
              <a:lnSpc>
                <a:spcPts val="1700"/>
              </a:lnSpc>
              <a:spcAft>
                <a:spcPct val="0"/>
              </a:spcAft>
              <a:buSzTx/>
            </a:pPr>
            <a:r>
              <a:rPr lang="en-US" sz="1400" dirty="0">
                <a:latin typeface="Arial" pitchFamily="22" charset="0"/>
              </a:rPr>
              <a:t>No active TB or pregnancy</a:t>
            </a:r>
            <a:endParaRPr lang="en-US" sz="1400" baseline="30000" dirty="0"/>
          </a:p>
          <a:p>
            <a:pPr marL="182880" lvl="0" indent="-182880" defTabSz="457200" fontAlgn="base">
              <a:lnSpc>
                <a:spcPts val="1700"/>
              </a:lnSpc>
              <a:spcBef>
                <a:spcPts val="600"/>
              </a:spcBef>
              <a:spcAft>
                <a:spcPct val="0"/>
              </a:spcAft>
              <a:buSzTx/>
              <a:defRPr/>
            </a:pPr>
            <a:r>
              <a:rPr lang="en-US" sz="1400" b="1" dirty="0">
                <a:latin typeface="Arial" pitchFamily="22" charset="0"/>
              </a:rPr>
              <a:t>Treatment Arms (2:1 randomization)</a:t>
            </a:r>
            <a:endParaRPr lang="en-US" sz="1400" dirty="0">
              <a:latin typeface="Arial" pitchFamily="22" charset="0"/>
            </a:endParaRPr>
          </a:p>
          <a:p>
            <a:pPr marL="348615" lvl="1" indent="-182880" defTabSz="457200" fontAlgn="base">
              <a:lnSpc>
                <a:spcPts val="1700"/>
              </a:lnSpc>
              <a:spcAft>
                <a:spcPct val="0"/>
              </a:spcAft>
              <a:buSzTx/>
              <a:defRPr/>
            </a:pPr>
            <a:r>
              <a:rPr lang="en-US" sz="1400" dirty="0">
                <a:latin typeface="Arial" pitchFamily="22" charset="0"/>
              </a:rPr>
              <a:t>Continue </a:t>
            </a:r>
            <a:r>
              <a:rPr lang="en-US" sz="1400" dirty="0" err="1">
                <a:latin typeface="Arial" pitchFamily="22" charset="0"/>
              </a:rPr>
              <a:t>NVP</a:t>
            </a:r>
            <a:r>
              <a:rPr lang="en-US" sz="1400" dirty="0">
                <a:latin typeface="Arial" pitchFamily="22" charset="0"/>
              </a:rPr>
              <a:t> + </a:t>
            </a:r>
            <a:r>
              <a:rPr lang="en-US" sz="1400" dirty="0">
                <a:solidFill>
                  <a:schemeClr val="tx1"/>
                </a:solidFill>
                <a:latin typeface="Arial" pitchFamily="22" charset="0"/>
              </a:rPr>
              <a:t>2 NRTIs</a:t>
            </a:r>
          </a:p>
          <a:p>
            <a:pPr marL="348615" lvl="1" indent="-182880" defTabSz="457200" fontAlgn="base">
              <a:lnSpc>
                <a:spcPts val="1700"/>
              </a:lnSpc>
              <a:spcAft>
                <a:spcPct val="0"/>
              </a:spcAft>
              <a:buSzTx/>
              <a:defRPr/>
            </a:pPr>
            <a:r>
              <a:rPr lang="en-US" sz="1400" dirty="0">
                <a:latin typeface="Arial" pitchFamily="22" charset="0"/>
              </a:rPr>
              <a:t>Switch to RPV-FTC-TDF</a:t>
            </a:r>
          </a:p>
          <a:p>
            <a:pPr>
              <a:lnSpc>
                <a:spcPts val="1700"/>
              </a:lnSpc>
            </a:pPr>
            <a:endParaRPr lang="en-US" sz="1400" dirty="0"/>
          </a:p>
        </p:txBody>
      </p:sp>
      <p:sp>
        <p:nvSpPr>
          <p:cNvPr id="24" name="Rectangle 7"/>
          <p:cNvSpPr>
            <a:spLocks noChangeArrowheads="1"/>
          </p:cNvSpPr>
          <p:nvPr/>
        </p:nvSpPr>
        <p:spPr bwMode="ltGray">
          <a:xfrm>
            <a:off x="6601624" y="1657955"/>
            <a:ext cx="2286000" cy="731520"/>
          </a:xfrm>
          <a:prstGeom prst="rect">
            <a:avLst/>
          </a:prstGeom>
          <a:solidFill>
            <a:srgbClr val="E3D8E8"/>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i="1" dirty="0">
                <a:latin typeface="Arial"/>
              </a:rPr>
              <a:t>Switch Arm</a:t>
            </a:r>
          </a:p>
          <a:p>
            <a:pPr algn="ctr"/>
            <a:r>
              <a:rPr lang="en-US" sz="1600" b="1" dirty="0">
                <a:solidFill>
                  <a:srgbClr val="000000"/>
                </a:solidFill>
                <a:latin typeface="Arial"/>
                <a:cs typeface="Arial"/>
              </a:rPr>
              <a:t>RPV-TDF-FTC</a:t>
            </a:r>
            <a:br>
              <a:rPr lang="en-US" sz="1400" b="1" dirty="0">
                <a:solidFill>
                  <a:srgbClr val="000000"/>
                </a:solidFill>
                <a:latin typeface="Arial"/>
                <a:cs typeface="Arial"/>
              </a:rPr>
            </a:br>
            <a:r>
              <a:rPr lang="en-US" sz="1000" b="1" dirty="0">
                <a:solidFill>
                  <a:srgbClr val="000000"/>
                </a:solidFill>
                <a:latin typeface="Arial"/>
                <a:cs typeface="Arial"/>
              </a:rPr>
              <a:t> </a:t>
            </a:r>
            <a:r>
              <a:rPr lang="en-US" sz="1000" dirty="0">
                <a:solidFill>
                  <a:srgbClr val="000000"/>
                </a:solidFill>
                <a:latin typeface="Arial"/>
                <a:cs typeface="Arial"/>
              </a:rPr>
              <a:t>(n = 99)</a:t>
            </a:r>
          </a:p>
        </p:txBody>
      </p:sp>
      <p:sp>
        <p:nvSpPr>
          <p:cNvPr id="33" name="Rectangle 7"/>
          <p:cNvSpPr>
            <a:spLocks noChangeArrowheads="1"/>
          </p:cNvSpPr>
          <p:nvPr/>
        </p:nvSpPr>
        <p:spPr bwMode="ltGray">
          <a:xfrm>
            <a:off x="6601624" y="3144491"/>
            <a:ext cx="2286000" cy="731520"/>
          </a:xfrm>
          <a:prstGeom prst="rect">
            <a:avLst/>
          </a:prstGeom>
          <a:solidFill>
            <a:srgbClr val="677D8F">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200" i="1" dirty="0">
                <a:latin typeface="Arial"/>
              </a:rPr>
              <a:t>Continuation Arm</a:t>
            </a:r>
          </a:p>
          <a:p>
            <a:pPr algn="ctr"/>
            <a:r>
              <a:rPr lang="en-US" sz="1600" b="1" dirty="0">
                <a:solidFill>
                  <a:srgbClr val="000000"/>
                </a:solidFill>
                <a:latin typeface="Arial"/>
                <a:cs typeface="Arial"/>
              </a:rPr>
              <a:t>NVP + 2 NRTI’s</a:t>
            </a:r>
          </a:p>
          <a:p>
            <a:pPr algn="ctr"/>
            <a:r>
              <a:rPr lang="en-US" sz="1000" dirty="0">
                <a:solidFill>
                  <a:srgbClr val="000000"/>
                </a:solidFill>
                <a:latin typeface="Arial"/>
                <a:cs typeface="Arial"/>
              </a:rPr>
              <a:t>(n = 51)</a:t>
            </a:r>
          </a:p>
        </p:txBody>
      </p:sp>
    </p:spTree>
    <p:extLst>
      <p:ext uri="{BB962C8B-B14F-4D97-AF65-F5344CB8AC3E}">
        <p14:creationId xmlns:p14="http://schemas.microsoft.com/office/powerpoint/2010/main" val="4102312350"/>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to RPV-TDF-FTC from NVP-Based Regimen</a:t>
            </a:r>
            <a:br>
              <a:rPr lang="en-US" sz="2000" dirty="0"/>
            </a:br>
            <a:r>
              <a:rPr lang="en-US" sz="2000" dirty="0">
                <a:ea typeface="ＭＳ Ｐゴシック" pitchFamily="22" charset="-128"/>
                <a:cs typeface="ＭＳ Ｐゴシック" pitchFamily="22" charset="-128"/>
              </a:rPr>
              <a:t>Near-Rwanda: Results</a:t>
            </a:r>
            <a:endParaRPr lang="en-US" sz="2000" dirty="0"/>
          </a:p>
        </p:txBody>
      </p:sp>
      <p:sp>
        <p:nvSpPr>
          <p:cNvPr id="5" name="Text Placeholder 4"/>
          <p:cNvSpPr>
            <a:spLocks noGrp="1"/>
          </p:cNvSpPr>
          <p:nvPr>
            <p:ph type="body" sz="quarter" idx="15"/>
          </p:nvPr>
        </p:nvSpPr>
        <p:spPr>
          <a:prstGeom prst="rect">
            <a:avLst/>
          </a:prstGeom>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24</a:t>
            </a:r>
            <a:r>
              <a:rPr lang="en-US" dirty="0">
                <a:solidFill>
                  <a:schemeClr val="bg1"/>
                </a:solidFill>
                <a:latin typeface="Arial" pitchFamily="-110" charset="0"/>
                <a:ea typeface="ＭＳ Ｐゴシック" pitchFamily="-110" charset="-128"/>
                <a:cs typeface="ＭＳ Ｐゴシック" pitchFamily="-110" charset="-128"/>
              </a:rPr>
              <a:t> Week Virologic Response (FDA Snapshot Analysis)</a:t>
            </a:r>
          </a:p>
        </p:txBody>
      </p:sp>
      <p:sp>
        <p:nvSpPr>
          <p:cNvPr id="8" name="Content Placeholder 7"/>
          <p:cNvSpPr>
            <a:spLocks noGrp="1"/>
          </p:cNvSpPr>
          <p:nvPr>
            <p:ph type="body" sz="quarter" idx="16"/>
          </p:nvPr>
        </p:nvSpPr>
        <p:spPr>
          <a:prstGeom prst="rect">
            <a:avLst/>
          </a:prstGeom>
        </p:spPr>
        <p:txBody>
          <a:bodyPr/>
          <a:lstStyle/>
          <a:p>
            <a:r>
              <a:rPr lang="en-US" dirty="0"/>
              <a:t>Source: Collins SE, et al. Open Forum Infect Dis. 2016;3:ofw141. </a:t>
            </a:r>
            <a:endParaRPr lang="en-US" dirty="0">
              <a:latin typeface="Arial" pitchFamily="22" charset="0"/>
            </a:endParaRPr>
          </a:p>
        </p:txBody>
      </p:sp>
      <p:graphicFrame>
        <p:nvGraphicFramePr>
          <p:cNvPr id="30" name="Chart 29"/>
          <p:cNvGraphicFramePr>
            <a:graphicFrameLocks/>
          </p:cNvGraphicFramePr>
          <p:nvPr>
            <p:extLst>
              <p:ext uri="{D42A27DB-BD31-4B8C-83A1-F6EECF244321}">
                <p14:modId xmlns:p14="http://schemas.microsoft.com/office/powerpoint/2010/main" val="661034142"/>
              </p:ext>
            </p:extLst>
          </p:nvPr>
        </p:nvGraphicFramePr>
        <p:xfrm>
          <a:off x="493776" y="1335024"/>
          <a:ext cx="822960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313844" y="4109517"/>
            <a:ext cx="628650"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92/99</a:t>
            </a:r>
          </a:p>
        </p:txBody>
      </p:sp>
      <p:sp>
        <p:nvSpPr>
          <p:cNvPr id="7" name="Rectangle 6"/>
          <p:cNvSpPr/>
          <p:nvPr/>
        </p:nvSpPr>
        <p:spPr>
          <a:xfrm>
            <a:off x="3456815" y="4109517"/>
            <a:ext cx="628650"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47/51</a:t>
            </a:r>
          </a:p>
        </p:txBody>
      </p:sp>
      <p:sp>
        <p:nvSpPr>
          <p:cNvPr id="9" name="Rectangle 8"/>
          <p:cNvSpPr/>
          <p:nvPr/>
        </p:nvSpPr>
        <p:spPr>
          <a:xfrm>
            <a:off x="6022232" y="4109517"/>
            <a:ext cx="628650"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89/99</a:t>
            </a:r>
          </a:p>
        </p:txBody>
      </p:sp>
      <p:sp>
        <p:nvSpPr>
          <p:cNvPr id="10" name="Rectangle 9"/>
          <p:cNvSpPr/>
          <p:nvPr/>
        </p:nvSpPr>
        <p:spPr>
          <a:xfrm>
            <a:off x="7115935" y="4109517"/>
            <a:ext cx="628650"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43/51</a:t>
            </a:r>
          </a:p>
        </p:txBody>
      </p:sp>
    </p:spTree>
    <p:extLst>
      <p:ext uri="{BB962C8B-B14F-4D97-AF65-F5344CB8AC3E}">
        <p14:creationId xmlns:p14="http://schemas.microsoft.com/office/powerpoint/2010/main" val="4011468067"/>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24: Change in Plasma Lipids from Baseline </a:t>
            </a:r>
          </a:p>
        </p:txBody>
      </p:sp>
      <p:sp>
        <p:nvSpPr>
          <p:cNvPr id="8" name="Content Placeholder 7"/>
          <p:cNvSpPr>
            <a:spLocks noGrp="1"/>
          </p:cNvSpPr>
          <p:nvPr>
            <p:ph type="body" sz="quarter" idx="16"/>
          </p:nvPr>
        </p:nvSpPr>
        <p:spPr/>
        <p:txBody>
          <a:bodyPr/>
          <a:lstStyle/>
          <a:p>
            <a:r>
              <a:rPr lang="en-US" dirty="0"/>
              <a:t>Source: Collins SE, et al. Open Forum Infect Dis. 2016;3:ofw141. </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787805166"/>
              </p:ext>
            </p:extLst>
          </p:nvPr>
        </p:nvGraphicFramePr>
        <p:xfrm>
          <a:off x="493776" y="1335024"/>
          <a:ext cx="8229600" cy="347472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en-US" sz="2000" dirty="0"/>
              <a:t>Switch to RPV-TDF-FTC from NVP-Based Regimen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Near-Rwanda: Results</a:t>
            </a:r>
            <a:endParaRPr lang="en-US" sz="2000" dirty="0"/>
          </a:p>
        </p:txBody>
      </p:sp>
    </p:spTree>
    <p:extLst>
      <p:ext uri="{BB962C8B-B14F-4D97-AF65-F5344CB8AC3E}">
        <p14:creationId xmlns:p14="http://schemas.microsoft.com/office/powerpoint/2010/main" val="1510448554"/>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to RPV-TDF-FTC from NVP-Based Regimen</a:t>
            </a:r>
            <a:br>
              <a:rPr lang="en-US" sz="2000" dirty="0"/>
            </a:br>
            <a:r>
              <a:rPr lang="en-US" sz="2000" dirty="0">
                <a:ea typeface="ＭＳ Ｐゴシック" pitchFamily="22" charset="-128"/>
                <a:cs typeface="ＭＳ Ｐゴシック" pitchFamily="22" charset="-128"/>
              </a:rPr>
              <a:t>Near-Rwanda: Conclusions</a:t>
            </a:r>
            <a:endParaRPr lang="en-US" sz="2000" dirty="0"/>
          </a:p>
        </p:txBody>
      </p:sp>
      <p:sp>
        <p:nvSpPr>
          <p:cNvPr id="4" name="Text Placeholder 3"/>
          <p:cNvSpPr>
            <a:spLocks noGrp="1"/>
          </p:cNvSpPr>
          <p:nvPr>
            <p:ph type="body" sz="quarter" idx="16"/>
          </p:nvPr>
        </p:nvSpPr>
        <p:spPr/>
        <p:txBody>
          <a:bodyPr/>
          <a:lstStyle/>
          <a:p>
            <a:r>
              <a:rPr lang="en-US" dirty="0"/>
              <a:t>Source: Collins SE, et al. Open Forum Infect Dis. 2016;3:ofw141. </a:t>
            </a:r>
            <a:endParaRPr lang="en-US" dirty="0">
              <a:latin typeface="Arial" pitchFamily="22" charset="0"/>
            </a:endParaRPr>
          </a:p>
        </p:txBody>
      </p:sp>
      <p:sp>
        <p:nvSpPr>
          <p:cNvPr id="3" name="Content Placeholder 2"/>
          <p:cNvSpPr>
            <a:spLocks noGrp="1"/>
          </p:cNvSpPr>
          <p:nvPr>
            <p:ph sz="half" idx="2"/>
          </p:nvPr>
        </p:nvSpPr>
        <p:spPr>
          <a:xfrm>
            <a:off x="-18168" y="2079619"/>
            <a:ext cx="9180576" cy="1574460"/>
          </a:xfrm>
        </p:spPr>
        <p:txBody>
          <a:bodyPr>
            <a:normAutofit/>
          </a:bodyPr>
          <a:lstStyle/>
          <a:p>
            <a:pPr>
              <a:lnSpc>
                <a:spcPts val="2800"/>
              </a:lnSpc>
            </a:pPr>
            <a:r>
              <a:rPr lang="en-US" sz="1800" b="1" dirty="0">
                <a:solidFill>
                  <a:srgbClr val="C00000"/>
                </a:solidFill>
                <a:cs typeface="Arial"/>
              </a:rPr>
              <a:t>Conclusions</a:t>
            </a:r>
            <a:r>
              <a:rPr lang="en-US" sz="1800" dirty="0">
                <a:solidFill>
                  <a:schemeClr val="tx1"/>
                </a:solidFill>
                <a:cs typeface="Arial"/>
              </a:rPr>
              <a:t>: “</a:t>
            </a:r>
            <a:r>
              <a:rPr lang="en-US" sz="1800" dirty="0">
                <a:solidFill>
                  <a:schemeClr val="tx1"/>
                </a:solidFill>
              </a:rPr>
              <a:t>A switch from nevirapine-based ART to rilpivirine-emtricitabine-tenofovir disoproxil fumarate had similar virologic efficacy to continued nevirapine-based antiretroviral therapy after 24 weeks with few adverse events</a:t>
            </a:r>
            <a:r>
              <a:rPr lang="en-US" sz="1800" dirty="0">
                <a:solidFill>
                  <a:schemeClr val="tx1"/>
                </a:solidFill>
                <a:cs typeface="Arial"/>
              </a:rPr>
              <a:t>.”</a:t>
            </a:r>
          </a:p>
        </p:txBody>
      </p:sp>
    </p:spTree>
    <p:extLst>
      <p:ext uri="{BB962C8B-B14F-4D97-AF65-F5344CB8AC3E}">
        <p14:creationId xmlns:p14="http://schemas.microsoft.com/office/powerpoint/2010/main" val="1728738033"/>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5287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dirty="0">
                <a:solidFill>
                  <a:srgbClr val="003A78"/>
                </a:solidFill>
              </a:rPr>
              <a:t>Rilpivirine + TDF-FTC versus Efavirenz + TDF-FTC</a:t>
            </a:r>
            <a:br>
              <a:rPr lang="en-US" b="0" dirty="0">
                <a:solidFill>
                  <a:srgbClr val="003A78"/>
                </a:solidFill>
              </a:rPr>
            </a:br>
            <a:r>
              <a:rPr lang="en-US" dirty="0">
                <a:solidFill>
                  <a:srgbClr val="003A78"/>
                </a:solidFill>
              </a:rPr>
              <a:t>ECHO Trial</a:t>
            </a:r>
          </a:p>
        </p:txBody>
      </p:sp>
    </p:spTree>
    <p:extLst>
      <p:ext uri="{BB962C8B-B14F-4D97-AF65-F5344CB8AC3E}">
        <p14:creationId xmlns:p14="http://schemas.microsoft.com/office/powerpoint/2010/main" val="3340913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Rilpivirine + TDF-FTC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Study Design</a:t>
            </a:r>
            <a:endParaRPr lang="en-US" sz="2000" dirty="0"/>
          </a:p>
        </p:txBody>
      </p:sp>
      <p:sp>
        <p:nvSpPr>
          <p:cNvPr id="11" name="Content Placeholder 5"/>
          <p:cNvSpPr>
            <a:spLocks noGrp="1"/>
          </p:cNvSpPr>
          <p:nvPr>
            <p:ph type="body" sz="quarter" idx="16"/>
          </p:nvPr>
        </p:nvSpPr>
        <p:spPr/>
        <p:txBody>
          <a:bodyPr/>
          <a:lstStyle/>
          <a:p>
            <a:r>
              <a:rPr lang="en-US" dirty="0"/>
              <a:t>Source: </a:t>
            </a:r>
            <a:r>
              <a:rPr lang="en-US" dirty="0">
                <a:latin typeface="Arial" pitchFamily="22" charset="0"/>
              </a:rPr>
              <a:t>Molina J-M, et al. Lancet. 2011;378:238-46.</a:t>
            </a:r>
          </a:p>
        </p:txBody>
      </p:sp>
      <p:sp>
        <p:nvSpPr>
          <p:cNvPr id="4" name="Content Placeholder 3"/>
          <p:cNvSpPr>
            <a:spLocks noGrp="1"/>
          </p:cNvSpPr>
          <p:nvPr>
            <p:ph sz="half" idx="2"/>
          </p:nvPr>
        </p:nvSpPr>
        <p:spPr>
          <a:xfrm>
            <a:off x="323851" y="1184224"/>
            <a:ext cx="5240370" cy="3504315"/>
          </a:xfrm>
        </p:spPr>
        <p:txBody>
          <a:bodyPr>
            <a:normAutofit fontScale="92500"/>
          </a:bodyPr>
          <a:lstStyle/>
          <a:p>
            <a:pPr marL="182880" lvl="0" indent="-182880" defTabSz="457200" fontAlgn="base">
              <a:lnSpc>
                <a:spcPts val="2000"/>
              </a:lnSpc>
              <a:spcAft>
                <a:spcPct val="0"/>
              </a:spcAft>
              <a:buSzTx/>
            </a:pPr>
            <a:r>
              <a:rPr lang="en-US" b="1" dirty="0">
                <a:latin typeface="Arial"/>
                <a:cs typeface="Arial"/>
              </a:rPr>
              <a:t>Background</a:t>
            </a:r>
            <a:r>
              <a:rPr lang="en-US" dirty="0">
                <a:latin typeface="Arial"/>
                <a:cs typeface="Arial"/>
              </a:rPr>
              <a:t>: </a:t>
            </a:r>
            <a:r>
              <a:rPr lang="en-US" dirty="0">
                <a:latin typeface="Arial" pitchFamily="22" charset="0"/>
              </a:rPr>
              <a:t>Randomized, double-blind, phase 3 trial comparing rilpivirine and efavirenz in combination with a fixed background regimen consisting of tenofovir DF-emtricitabine in </a:t>
            </a:r>
            <a:r>
              <a:rPr lang="en-US" dirty="0">
                <a:solidFill>
                  <a:schemeClr val="tx1"/>
                </a:solidFill>
                <a:latin typeface="Arial" pitchFamily="22" charset="0"/>
              </a:rPr>
              <a:t>treatment-naïve adults </a:t>
            </a:r>
            <a:r>
              <a:rPr lang="en-US" dirty="0">
                <a:latin typeface="Arial" pitchFamily="22" charset="0"/>
              </a:rPr>
              <a:t>with HIV </a:t>
            </a:r>
            <a:endParaRPr lang="en-US" u="sng" dirty="0">
              <a:latin typeface="Arial"/>
              <a:cs typeface="Arial"/>
            </a:endParaRPr>
          </a:p>
          <a:p>
            <a:pPr marL="182880" lvl="0" indent="-182880" defTabSz="457200" fontAlgn="base">
              <a:lnSpc>
                <a:spcPts val="2000"/>
              </a:lnSpc>
              <a:spcAft>
                <a:spcPct val="0"/>
              </a:spcAft>
              <a:buSzTx/>
            </a:pPr>
            <a:r>
              <a:rPr lang="en-US" b="1" dirty="0">
                <a:latin typeface="Arial"/>
                <a:cs typeface="Arial"/>
              </a:rPr>
              <a:t>Inclusion Criteria (n = 690)</a:t>
            </a:r>
          </a:p>
          <a:p>
            <a:pPr marL="348615" lvl="1" indent="-182880" defTabSz="457200" fontAlgn="base">
              <a:lnSpc>
                <a:spcPts val="2000"/>
              </a:lnSpc>
              <a:spcAft>
                <a:spcPct val="0"/>
              </a:spcAft>
              <a:buSzTx/>
            </a:pPr>
            <a:r>
              <a:rPr lang="en-US" dirty="0">
                <a:latin typeface="Arial" pitchFamily="22" charset="0"/>
              </a:rPr>
              <a:t>Antiretroviral-naïve adults</a:t>
            </a:r>
          </a:p>
          <a:p>
            <a:pPr marL="348615" lvl="1" indent="-182880" defTabSz="457200" fontAlgn="base">
              <a:lnSpc>
                <a:spcPts val="2000"/>
              </a:lnSpc>
              <a:spcAft>
                <a:spcPct val="0"/>
              </a:spcAft>
              <a:buSzTx/>
            </a:pPr>
            <a:r>
              <a:rPr lang="en-US" dirty="0">
                <a:latin typeface="Arial" pitchFamily="22" charset="0"/>
              </a:rPr>
              <a:t>Age ≥18 years</a:t>
            </a:r>
          </a:p>
          <a:p>
            <a:pPr marL="348615" lvl="1" indent="-182880" defTabSz="457200" fontAlgn="base">
              <a:lnSpc>
                <a:spcPts val="2000"/>
              </a:lnSpc>
              <a:spcAft>
                <a:spcPct val="0"/>
              </a:spcAft>
              <a:buSzTx/>
            </a:pPr>
            <a:r>
              <a:rPr lang="en-US" dirty="0">
                <a:latin typeface="Arial" pitchFamily="22" charset="0"/>
              </a:rPr>
              <a:t>HIV RNA ≥5,000 copies/mL</a:t>
            </a:r>
          </a:p>
          <a:p>
            <a:pPr marL="348615" lvl="1" indent="-182880" defTabSz="457200" fontAlgn="base">
              <a:lnSpc>
                <a:spcPts val="2000"/>
              </a:lnSpc>
              <a:spcAft>
                <a:spcPct val="0"/>
              </a:spcAft>
              <a:buSzTx/>
            </a:pPr>
            <a:r>
              <a:rPr lang="en-US" dirty="0">
                <a:latin typeface="Arial" pitchFamily="22" charset="0"/>
              </a:rPr>
              <a:t>No resistance to any study drugs </a:t>
            </a:r>
            <a:endParaRPr lang="en-US" baseline="30000" dirty="0"/>
          </a:p>
          <a:p>
            <a:pPr marL="182880" lvl="0" indent="-182880" defTabSz="457200" fontAlgn="base">
              <a:lnSpc>
                <a:spcPts val="2000"/>
              </a:lnSpc>
              <a:spcAft>
                <a:spcPct val="0"/>
              </a:spcAft>
              <a:buSzTx/>
              <a:defRPr/>
            </a:pPr>
            <a:r>
              <a:rPr lang="en-US" b="1" dirty="0">
                <a:latin typeface="Arial" pitchFamily="22" charset="0"/>
              </a:rPr>
              <a:t>Treatment Arms</a:t>
            </a:r>
            <a:endParaRPr lang="en-US" dirty="0">
              <a:latin typeface="Arial" pitchFamily="22" charset="0"/>
            </a:endParaRPr>
          </a:p>
          <a:p>
            <a:pPr marL="348615" lvl="1" indent="-182880" defTabSz="457200" fontAlgn="base">
              <a:lnSpc>
                <a:spcPts val="2000"/>
              </a:lnSpc>
              <a:spcAft>
                <a:spcPct val="0"/>
              </a:spcAft>
              <a:buSzTx/>
              <a:defRPr/>
            </a:pPr>
            <a:r>
              <a:rPr lang="en-US" dirty="0">
                <a:latin typeface="Arial" pitchFamily="22" charset="0"/>
              </a:rPr>
              <a:t>Rilpivirine + Tenofovir DF-Emtricitabine</a:t>
            </a:r>
          </a:p>
          <a:p>
            <a:pPr marL="348615" lvl="1" indent="-182880" defTabSz="457200" fontAlgn="base">
              <a:lnSpc>
                <a:spcPts val="2000"/>
              </a:lnSpc>
              <a:spcAft>
                <a:spcPct val="0"/>
              </a:spcAft>
              <a:buSzTx/>
              <a:defRPr/>
            </a:pPr>
            <a:r>
              <a:rPr lang="en-US" dirty="0">
                <a:latin typeface="Arial" pitchFamily="22" charset="0"/>
              </a:rPr>
              <a:t>Efavirenz + Tenofovir DF-Emtricitabine</a:t>
            </a:r>
          </a:p>
          <a:p>
            <a:endParaRPr lang="en-US" dirty="0"/>
          </a:p>
        </p:txBody>
      </p:sp>
      <p:sp>
        <p:nvSpPr>
          <p:cNvPr id="5" name="Rectangle 7"/>
          <p:cNvSpPr>
            <a:spLocks noChangeArrowheads="1"/>
          </p:cNvSpPr>
          <p:nvPr/>
        </p:nvSpPr>
        <p:spPr bwMode="ltGray">
          <a:xfrm>
            <a:off x="6237549" y="1916925"/>
            <a:ext cx="2623992" cy="640080"/>
          </a:xfrm>
          <a:prstGeom prst="rect">
            <a:avLst/>
          </a:prstGeom>
          <a:solidFill>
            <a:srgbClr val="0070C0">
              <a:alpha val="20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a:solidFill>
                  <a:srgbClr val="000000"/>
                </a:solidFill>
                <a:latin typeface="Arial"/>
                <a:cs typeface="Arial"/>
              </a:rPr>
              <a:t>Rilpivirine + TDF-FTC QD </a:t>
            </a:r>
            <a:br>
              <a:rPr lang="en-US" sz="1400" b="1" dirty="0">
                <a:solidFill>
                  <a:srgbClr val="000000"/>
                </a:solidFill>
                <a:latin typeface="Arial"/>
                <a:cs typeface="Arial"/>
              </a:rPr>
            </a:br>
            <a:r>
              <a:rPr lang="en-US" sz="1200" b="1" dirty="0">
                <a:solidFill>
                  <a:srgbClr val="000000"/>
                </a:solidFill>
                <a:latin typeface="Arial"/>
                <a:cs typeface="Arial"/>
              </a:rPr>
              <a:t> </a:t>
            </a:r>
            <a:r>
              <a:rPr lang="en-US" sz="1200" dirty="0">
                <a:solidFill>
                  <a:srgbClr val="000000"/>
                </a:solidFill>
                <a:latin typeface="Arial"/>
                <a:cs typeface="Arial"/>
              </a:rPr>
              <a:t>(n = 346)</a:t>
            </a:r>
          </a:p>
        </p:txBody>
      </p:sp>
      <p:sp>
        <p:nvSpPr>
          <p:cNvPr id="6" name="Rectangle 7"/>
          <p:cNvSpPr>
            <a:spLocks noChangeArrowheads="1"/>
          </p:cNvSpPr>
          <p:nvPr/>
        </p:nvSpPr>
        <p:spPr bwMode="ltGray">
          <a:xfrm>
            <a:off x="6260766" y="3077060"/>
            <a:ext cx="2623992" cy="640080"/>
          </a:xfrm>
          <a:prstGeom prst="rect">
            <a:avLst/>
          </a:prstGeom>
          <a:solidFill>
            <a:srgbClr val="6D9A3C">
              <a:alpha val="20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r>
              <a:rPr lang="en-US" sz="1600" b="1" dirty="0">
                <a:solidFill>
                  <a:srgbClr val="000000"/>
                </a:solidFill>
                <a:latin typeface="Arial"/>
                <a:cs typeface="Arial"/>
              </a:rPr>
              <a:t>Efavirenz + TDF-FTC QD</a:t>
            </a:r>
          </a:p>
          <a:p>
            <a:pPr algn="ctr"/>
            <a:r>
              <a:rPr lang="en-US" sz="1200" dirty="0">
                <a:solidFill>
                  <a:srgbClr val="000000"/>
                </a:solidFill>
                <a:latin typeface="Arial"/>
                <a:cs typeface="Arial"/>
              </a:rPr>
              <a:t>(n = 344)</a:t>
            </a:r>
          </a:p>
        </p:txBody>
      </p:sp>
      <p:cxnSp>
        <p:nvCxnSpPr>
          <p:cNvPr id="8" name="Straight Arrow Connector 7"/>
          <p:cNvCxnSpPr>
            <a:cxnSpLocks/>
            <a:stCxn id="4" idx="3"/>
          </p:cNvCxnSpPr>
          <p:nvPr/>
        </p:nvCxnSpPr>
        <p:spPr>
          <a:xfrm flipV="1">
            <a:off x="5564221" y="2296302"/>
            <a:ext cx="616204" cy="64008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a:cxnSpLocks/>
            <a:stCxn id="4" idx="3"/>
          </p:cNvCxnSpPr>
          <p:nvPr/>
        </p:nvCxnSpPr>
        <p:spPr>
          <a:xfrm>
            <a:off x="5564221" y="2936382"/>
            <a:ext cx="638180" cy="4801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182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Rilpivirine + TDF-FTC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Results</a:t>
            </a:r>
            <a:endParaRPr lang="en-US" sz="2000" dirty="0"/>
          </a:p>
        </p:txBody>
      </p:sp>
      <p:sp>
        <p:nvSpPr>
          <p:cNvPr id="3" name="Text Placeholder 2"/>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48 Week Virologic Response (Intention-to-Treat)</a:t>
            </a:r>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Molina J-M, et al. Lancet. 2011;378:238-46.</a:t>
            </a:r>
          </a:p>
        </p:txBody>
      </p:sp>
      <p:graphicFrame>
        <p:nvGraphicFramePr>
          <p:cNvPr id="5" name="Chart 4"/>
          <p:cNvGraphicFramePr>
            <a:graphicFrameLocks/>
          </p:cNvGraphicFramePr>
          <p:nvPr>
            <p:extLst>
              <p:ext uri="{D42A27DB-BD31-4B8C-83A1-F6EECF244321}">
                <p14:modId xmlns:p14="http://schemas.microsoft.com/office/powerpoint/2010/main" val="1452913344"/>
              </p:ext>
            </p:extLst>
          </p:nvPr>
        </p:nvGraphicFramePr>
        <p:xfrm>
          <a:off x="456072" y="1373504"/>
          <a:ext cx="8229600" cy="3383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560093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Rilpivirine + TDF-FTC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Results</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Molina J-M, et al. Lancet. 2011;378:238-46</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408775416"/>
              </p:ext>
            </p:extLst>
          </p:nvPr>
        </p:nvGraphicFramePr>
        <p:xfrm>
          <a:off x="461351" y="1381541"/>
          <a:ext cx="822960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p:cNvSpPr>
            <a:spLocks noGrp="1"/>
          </p:cNvSpPr>
          <p:nvPr>
            <p:ph type="body" sz="quarter" idx="15"/>
          </p:nvPr>
        </p:nvSpPr>
        <p:spPr>
          <a:xfrm>
            <a:off x="318914" y="950934"/>
            <a:ext cx="8503916" cy="323165"/>
          </a:xfrm>
          <a:prstGeom prst="rect">
            <a:avLst/>
          </a:prstGeom>
        </p:spPr>
        <p:txBody>
          <a:bodyPr wrap="square">
            <a:spAutoFit/>
          </a:bodyPr>
          <a:lstStyle/>
          <a:p>
            <a:r>
              <a:rPr lang="en-US" dirty="0">
                <a:latin typeface="Arial" pitchFamily="-110" charset="0"/>
                <a:ea typeface="ＭＳ Ｐゴシック" pitchFamily="-110" charset="-128"/>
                <a:cs typeface="ＭＳ Ｐゴシック" pitchFamily="-110" charset="-128"/>
              </a:rPr>
              <a:t>48 Week Virologic Failure and Discontinuations (Intention-to-Treat)</a:t>
            </a:r>
            <a:endParaRPr lang="en-US" dirty="0"/>
          </a:p>
        </p:txBody>
      </p:sp>
    </p:spTree>
    <p:extLst>
      <p:ext uri="{BB962C8B-B14F-4D97-AF65-F5344CB8AC3E}">
        <p14:creationId xmlns:p14="http://schemas.microsoft.com/office/powerpoint/2010/main" val="554681811"/>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extLst>
    <a:ext uri="{05A4C25C-085E-4340-85A3-A5531E510DB2}">
      <thm15:themeFamily xmlns:thm15="http://schemas.microsoft.com/office/thememl/2012/main" name="BLANK  -  Read-Only" id="{4C71A7C1-95CA-4843-BDA0-E23B0C5B1866}" vid="{A6C88351-6763-A941-B737-AC0E96E722C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emplate>
  <TotalTime>6581</TotalTime>
  <Words>3227</Words>
  <Application>Microsoft Macintosh PowerPoint</Application>
  <PresentationFormat>On-screen Show (16:9)</PresentationFormat>
  <Paragraphs>434</Paragraphs>
  <Slides>54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Corbel</vt:lpstr>
      <vt:lpstr>Geneva</vt:lpstr>
      <vt:lpstr>Lucida Grande</vt:lpstr>
      <vt:lpstr>Times New Roman</vt:lpstr>
      <vt:lpstr>NCRC</vt:lpstr>
      <vt:lpstr>Rilpivirine-Tenofovir DF-Emtricitabine (Complera)</vt:lpstr>
      <vt:lpstr>Rilpivirine-Emtricitabine-Tenofovir DF (Complera) </vt:lpstr>
      <vt:lpstr>Rilpivirine-Tenofovir DF-Emtricitabine (Complera) </vt:lpstr>
      <vt:lpstr>PowerPoint Presentation</vt:lpstr>
      <vt:lpstr>Rilpivirine-Tenofovir DF-Emtricitabine Trials in Treatment Treatment-Naïve Adults</vt:lpstr>
      <vt:lpstr>Rilpivirine + TDF-FTC versus Efavirenz + TDF-FTC ECHO Trial</vt:lpstr>
      <vt:lpstr>Rilpivirine + TDF-FTC versus Efavirenz + TDF-FTC ECHO: Study Design</vt:lpstr>
      <vt:lpstr>Rilpivirine + TDF-FTC versus Efavirenz + TDF-FTC ECHO: Results</vt:lpstr>
      <vt:lpstr>Rilpivirine + TDF-FTC versus Efavirenz + TDF-FTC ECHO: Results</vt:lpstr>
      <vt:lpstr>Rilpivirine + TDF-FTC versus Efavirenz + TDF-FTC ECHO: Resistance Results</vt:lpstr>
      <vt:lpstr>Rilpivirine + TDF-FTC versus Efavirenz + TDF-FTC ECHO: Resistance Results</vt:lpstr>
      <vt:lpstr>Rilpivirine + TDF-FTC versus Efavirenz + TDF-FTC ECHO: Conclusions</vt:lpstr>
      <vt:lpstr>Rilpivirine + TDF-FTC versus Efavirenz + TDF-FTC THRIVE Trial</vt:lpstr>
      <vt:lpstr>Rilpivirine + TDF-FTC versus Efavirenz + TDF-FTC THRIVE: Study Design</vt:lpstr>
      <vt:lpstr>Rilpivirine + TDF-FTC versus Efavirenz + TDF-FTC THRIVE: Results</vt:lpstr>
      <vt:lpstr>Rilpivirine + TDF-FTC versus Efavirenz + TDF-FTC THRIVE: Results</vt:lpstr>
      <vt:lpstr>Rilpivirine + TDF-FTC versus Efavirenz + TDF-FTC THRIVE: Resistance Results</vt:lpstr>
      <vt:lpstr>Rilpivirine + TDF-FTC versus Efavirenz + TDF-FTC THRIVE: Resistance Results</vt:lpstr>
      <vt:lpstr>Rilpivirine + TDF-FTC versus Efavirenz + TDF-FTC THRIVE: Conclusions</vt:lpstr>
      <vt:lpstr>Rilpivirine vs. Efavirenz in ARV-Naive  ECHO and THRIVE Pooled Data: Study Design</vt:lpstr>
      <vt:lpstr>Rilpivirine vs. Efavirenz in ARV-Naïve   ECHO and THRIVE Pooled Data: Week 48 Results</vt:lpstr>
      <vt:lpstr>Rilpivirine vs. Efavirenz in ARV-Naïve   ECHO and THRIVE Pooled Data: Week 48 Results</vt:lpstr>
      <vt:lpstr>Rilpivirine vs. Efavirenz in ARV-Naive  ECHO and THRIVE Pooled Data: Week 48 Results</vt:lpstr>
      <vt:lpstr>Rilpivirine + TDF-FTC versus Efavirenz + TDF-FTC ECHO &amp; THRIVE Week 48 Pooled Data: Conclusions</vt:lpstr>
      <vt:lpstr>Rilpivirine vs. Efavirenz in ARV-Naïve   ECHO and THRIVE Pooled Data: Week 96 Results</vt:lpstr>
      <vt:lpstr>Rilpivirine vs. Efavirenz in ARV-Naïve   ECHO and THRIVE Pooled Data: Week 96 Results</vt:lpstr>
      <vt:lpstr>Rilpivirine vs. Efavirenz in ARV-Naive  ECHO and THRIVE Pooled Data: Week 96 Results</vt:lpstr>
      <vt:lpstr>Rilpivirine + TDF-FTC versus Efavirenz + TDF-FTC ECHO &amp; THRIVE Week 96 Pooled Data: Conclusions</vt:lpstr>
      <vt:lpstr>Rilpivirine-TDF-FTC versus Efavirenz-TDF-FTC STaR Trial</vt:lpstr>
      <vt:lpstr>Rilpivirine-TDF-FTC versus Efavirenz-TDF-FTC STaR Study: Design</vt:lpstr>
      <vt:lpstr>Rilpivirine-TDF-FTC versus Efavirenz-TDF-FTC STaR: Result</vt:lpstr>
      <vt:lpstr>Rilpivirine-TDF-FTC versus Efavirenz-TDF-FTC STaR: Results</vt:lpstr>
      <vt:lpstr>Rilpivirine-TDF-FTC versus Efavirenz-TDF-FTC STaR: Common Adverse Events </vt:lpstr>
      <vt:lpstr>Rilpivirine-TDF-FTC versus Efavirenz-TDF-FTC STaR: Conclusions from Primary Analysis </vt:lpstr>
      <vt:lpstr>Rilpivirine-TDF-FTC versus Efavirenz-TDF-FTC STaR Trial: Week 96 Resistance Data</vt:lpstr>
      <vt:lpstr>Rilpivirine-TDF-FTC versus Efavirenz-TDF-FTC STaR Resistance Analysis: Result</vt:lpstr>
      <vt:lpstr>Rilpivirine-TDF-FTC versus Efavirenz-TDF-FTC STaR Resistance Analysis: Result</vt:lpstr>
      <vt:lpstr>RPV-FTC-TDF versus EFV-FTC-TDF STaR Resistance Analysis: Conclusions</vt:lpstr>
      <vt:lpstr>Rilpivirine-Tenofovir DF-Emtricitabine Switch Studies in Adults with Virologic Suppression</vt:lpstr>
      <vt:lpstr>Switch to RPV-TDF-FTC from Ritonavir-boosted PI Regimen  SPIRIT STUDY </vt:lpstr>
      <vt:lpstr>Switch to RPV-TDF-FTC from Ritonavir-boosted PI Regimen  SPIRIT: Study Design</vt:lpstr>
      <vt:lpstr>Switch to RPV-TDF-FTC from Ritonavir-boosted PI Regimen  SPIRIT: Study Design</vt:lpstr>
      <vt:lpstr>Switch to RPV-TDF-FTC from Ritonavir-boosted PI Regimen  SPIRIT: Results</vt:lpstr>
      <vt:lpstr>Switch to RPV-TDF-FTC from Ritonavir-boosted PI Regimen  SPIRIT: Results</vt:lpstr>
      <vt:lpstr>Switch to RPV-TDF-FTC from Ritonavir-boosted PI Regimen  SPIRIT: Results</vt:lpstr>
      <vt:lpstr>Switch to RPV-TDF-FTC from Ritonavir-boosted PI Regimen  SPIRIT: Result</vt:lpstr>
      <vt:lpstr>Switch to RPV-TDF-FTC from Ritonavir-boosted PI Regimen  SPIRIT: Result</vt:lpstr>
      <vt:lpstr>Switch to RPV-TDF-FTC from Ritonavir-boosted PI Regimen  Spirit: Conclusions</vt:lpstr>
      <vt:lpstr>Switch RPV-TDF-FTC from NVP-Based Regimen Near-Rwanda Trial</vt:lpstr>
      <vt:lpstr>Switch to RPV-TDF-FTC from NVP-Based Regimen  Near-Rwanda: Study Design</vt:lpstr>
      <vt:lpstr>Switch to RPV-TDF-FTC from NVP-Based Regimen Near-Rwanda: Results</vt:lpstr>
      <vt:lpstr>Switch to RPV-TDF-FTC from NVP-Based Regimen  Near-Rwanda: Results</vt:lpstr>
      <vt:lpstr>Switch to RPV-TDF-FTC from NVP-Based Regimen Near-Rwanda: 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F. Annese</dc:creator>
  <cp:lastModifiedBy>David H. Spach</cp:lastModifiedBy>
  <cp:revision>78</cp:revision>
  <cp:lastPrinted>2008-02-05T14:34:24Z</cp:lastPrinted>
  <dcterms:created xsi:type="dcterms:W3CDTF">2022-12-01T18:46:14Z</dcterms:created>
  <dcterms:modified xsi:type="dcterms:W3CDTF">2022-12-12T23:09:55Z</dcterms:modified>
</cp:coreProperties>
</file>