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notesSlides/notesSlide2.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heme/themeOverride9.xml" ContentType="application/vnd.openxmlformats-officedocument.themeOverride+xml"/>
  <Override PartName="/ppt/charts/chart13.xml" ContentType="application/vnd.openxmlformats-officedocument.drawingml.chart+xml"/>
  <Override PartName="/ppt/theme/themeOverride10.xml" ContentType="application/vnd.openxmlformats-officedocument.themeOverride+xml"/>
  <Override PartName="/ppt/charts/chart14.xml" ContentType="application/vnd.openxmlformats-officedocument.drawingml.chart+xml"/>
  <Override PartName="/ppt/theme/themeOverride11.xml" ContentType="application/vnd.openxmlformats-officedocument.themeOverride+xml"/>
  <Override PartName="/ppt/charts/chart15.xml" ContentType="application/vnd.openxmlformats-officedocument.drawingml.chart+xml"/>
  <Override PartName="/ppt/theme/themeOverride12.xml" ContentType="application/vnd.openxmlformats-officedocument.themeOverride+xml"/>
  <Override PartName="/ppt/notesSlides/notesSlide3.xml" ContentType="application/vnd.openxmlformats-officedocument.presentationml.notesSlide+xml"/>
  <Override PartName="/ppt/charts/chart16.xml" ContentType="application/vnd.openxmlformats-officedocument.drawingml.chart+xml"/>
  <Override PartName="/ppt/theme/themeOverride13.xml" ContentType="application/vnd.openxmlformats-officedocument.themeOverride+xml"/>
  <Override PartName="/ppt/charts/chart17.xml" ContentType="application/vnd.openxmlformats-officedocument.drawingml.chart+xml"/>
  <Override PartName="/ppt/theme/themeOverride14.xml" ContentType="application/vnd.openxmlformats-officedocument.themeOverride+xml"/>
  <Override PartName="/ppt/charts/chart18.xml" ContentType="application/vnd.openxmlformats-officedocument.drawingml.chart+xml"/>
  <Override PartName="/ppt/theme/themeOverride15.xml" ContentType="application/vnd.openxmlformats-officedocument.themeOverride+xml"/>
  <Override PartName="/ppt/charts/chart19.xml" ContentType="application/vnd.openxmlformats-officedocument.drawingml.chart+xml"/>
  <Override PartName="/ppt/theme/themeOverride16.xml" ContentType="application/vnd.openxmlformats-officedocument.themeOverride+xml"/>
  <Override PartName="/ppt/charts/chart20.xml" ContentType="application/vnd.openxmlformats-officedocument.drawingml.chart+xml"/>
  <Override PartName="/ppt/theme/themeOverride17.xml" ContentType="application/vnd.openxmlformats-officedocument.themeOverride+xml"/>
  <Override PartName="/ppt/notesSlides/notesSlide4.xml" ContentType="application/vnd.openxmlformats-officedocument.presentationml.notesSlide+xml"/>
  <Override PartName="/ppt/charts/chart21.xml" ContentType="application/vnd.openxmlformats-officedocument.drawingml.chart+xml"/>
  <Override PartName="/ppt/theme/themeOverride18.xml" ContentType="application/vnd.openxmlformats-officedocument.themeOverride+xml"/>
  <Override PartName="/ppt/charts/chart22.xml" ContentType="application/vnd.openxmlformats-officedocument.drawingml.chart+xml"/>
  <Override PartName="/ppt/theme/themeOverride19.xml" ContentType="application/vnd.openxmlformats-officedocument.themeOverride+xml"/>
  <Override PartName="/ppt/charts/chart23.xml" ContentType="application/vnd.openxmlformats-officedocument.drawingml.chart+xml"/>
  <Override PartName="/ppt/theme/themeOverride20.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48"/>
  </p:notesMasterIdLst>
  <p:handoutMasterIdLst>
    <p:handoutMasterId r:id="rId49"/>
  </p:handoutMasterIdLst>
  <p:sldIdLst>
    <p:sldId id="1114" r:id="rId2"/>
    <p:sldId id="1115" r:id="rId3"/>
    <p:sldId id="1116" r:id="rId4"/>
    <p:sldId id="1331" r:id="rId5"/>
    <p:sldId id="1118" r:id="rId6"/>
    <p:sldId id="1119" r:id="rId7"/>
    <p:sldId id="1120" r:id="rId8"/>
    <p:sldId id="1121" r:id="rId9"/>
    <p:sldId id="1122" r:id="rId10"/>
    <p:sldId id="1123" r:id="rId11"/>
    <p:sldId id="1124" r:id="rId12"/>
    <p:sldId id="1125" r:id="rId13"/>
    <p:sldId id="1126" r:id="rId14"/>
    <p:sldId id="1332" r:id="rId15"/>
    <p:sldId id="1127" r:id="rId16"/>
    <p:sldId id="1128" r:id="rId17"/>
    <p:sldId id="1129" r:id="rId18"/>
    <p:sldId id="1130" r:id="rId19"/>
    <p:sldId id="1131" r:id="rId20"/>
    <p:sldId id="1132" r:id="rId21"/>
    <p:sldId id="1133" r:id="rId22"/>
    <p:sldId id="1134" r:id="rId23"/>
    <p:sldId id="1135" r:id="rId24"/>
    <p:sldId id="1137" r:id="rId25"/>
    <p:sldId id="1138" r:id="rId26"/>
    <p:sldId id="1139" r:id="rId27"/>
    <p:sldId id="1140" r:id="rId28"/>
    <p:sldId id="1141" r:id="rId29"/>
    <p:sldId id="1142" r:id="rId30"/>
    <p:sldId id="1143" r:id="rId31"/>
    <p:sldId id="1144" r:id="rId32"/>
    <p:sldId id="1145" r:id="rId33"/>
    <p:sldId id="1146" r:id="rId34"/>
    <p:sldId id="1147" r:id="rId35"/>
    <p:sldId id="1148" r:id="rId36"/>
    <p:sldId id="1149" r:id="rId37"/>
    <p:sldId id="1150" r:id="rId38"/>
    <p:sldId id="1151" r:id="rId39"/>
    <p:sldId id="1152" r:id="rId40"/>
    <p:sldId id="1153" r:id="rId41"/>
    <p:sldId id="1154" r:id="rId42"/>
    <p:sldId id="1155" r:id="rId43"/>
    <p:sldId id="1156" r:id="rId44"/>
    <p:sldId id="1157" r:id="rId45"/>
    <p:sldId id="1158" r:id="rId46"/>
    <p:sldId id="1159" r:id="rId47"/>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7D8F"/>
    <a:srgbClr val="97B7D3"/>
    <a:srgbClr val="8288A4"/>
    <a:srgbClr val="989EBE"/>
    <a:srgbClr val="BAC3E2"/>
    <a:srgbClr val="7E93BE"/>
    <a:srgbClr val="D6AED7"/>
    <a:srgbClr val="805980"/>
    <a:srgbClr val="D0C5C5"/>
    <a:srgbClr val="7F7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348" autoAdjust="0"/>
    <p:restoredTop sz="94807" autoAdjust="0"/>
  </p:normalViewPr>
  <p:slideViewPr>
    <p:cSldViewPr snapToGrid="0" showGuides="1">
      <p:cViewPr varScale="1">
        <p:scale>
          <a:sx n="146" d="100"/>
          <a:sy n="146" d="100"/>
        </p:scale>
        <p:origin x="176" y="488"/>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1.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2.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3.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4.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5.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6.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8.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9.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2.xlsx"/><Relationship Id="rId1" Type="http://schemas.openxmlformats.org/officeDocument/2006/relationships/themeOverride" Target="../theme/themeOverride20.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0748853112295501"/>
          <c:w val="0.82601761556664899"/>
          <c:h val="0.71586865484054096"/>
        </c:manualLayout>
      </c:layout>
      <c:barChart>
        <c:barDir val="col"/>
        <c:grouping val="clustered"/>
        <c:varyColors val="0"/>
        <c:ser>
          <c:idx val="0"/>
          <c:order val="0"/>
          <c:tx>
            <c:strRef>
              <c:f>Sheet1!$B$1</c:f>
              <c:strCache>
                <c:ptCount val="1"/>
                <c:pt idx="0">
                  <c:v>EVG-COBI-TAF-FTC</c:v>
                </c:pt>
              </c:strCache>
            </c:strRef>
          </c:tx>
          <c:spPr>
            <a:gradFill>
              <a:gsLst>
                <a:gs pos="0">
                  <a:srgbClr val="004A80"/>
                </a:gs>
                <a:gs pos="99000">
                  <a:srgbClr val="00B0F0"/>
                </a:gs>
              </a:gsLst>
              <a:lin ang="0" scaled="0"/>
            </a:gradFill>
            <a:ln w="12700">
              <a:noFill/>
            </a:ln>
            <a:effectLst/>
            <a:scene3d>
              <a:camera prst="orthographicFront"/>
              <a:lightRig rig="threePt" dir="t"/>
            </a:scene3d>
            <a:sp3d>
              <a:bevelT w="38100" h="38100"/>
            </a:sp3d>
          </c:spPr>
          <c:invertIfNegative val="0"/>
          <c:dLbls>
            <c:spPr>
              <a:solidFill>
                <a:sysClr val="window" lastClr="FFFFFF">
                  <a:alpha val="50000"/>
                </a:sysClr>
              </a:solidFill>
            </c:spPr>
            <c:txPr>
              <a:bodyPr/>
              <a:lstStyle/>
              <a:p>
                <a:pPr>
                  <a:defRPr sz="12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Sheet1!$B$2:$B$4</c:f>
              <c:numCache>
                <c:formatCode>0</c:formatCode>
                <c:ptCount val="3"/>
                <c:pt idx="0">
                  <c:v>92</c:v>
                </c:pt>
                <c:pt idx="1">
                  <c:v>94</c:v>
                </c:pt>
                <c:pt idx="2">
                  <c:v>87</c:v>
                </c:pt>
              </c:numCache>
            </c:numRef>
          </c:val>
          <c:extLst>
            <c:ext xmlns:c16="http://schemas.microsoft.com/office/drawing/2014/chart" uri="{C3380CC4-5D6E-409C-BE32-E72D297353CC}">
              <c16:uniqueId val="{00000000-ACD6-7F4D-B678-D7872AA213C5}"/>
            </c:ext>
          </c:extLst>
        </c:ser>
        <c:ser>
          <c:idx val="1"/>
          <c:order val="1"/>
          <c:tx>
            <c:strRef>
              <c:f>Sheet1!$C$1</c:f>
              <c:strCache>
                <c:ptCount val="1"/>
                <c:pt idx="0">
                  <c:v>EVG-COBI-TDF-FTC</c:v>
                </c:pt>
              </c:strCache>
            </c:strRef>
          </c:tx>
          <c:spPr>
            <a:gradFill>
              <a:gsLst>
                <a:gs pos="0">
                  <a:srgbClr val="5A8031"/>
                </a:gs>
                <a:gs pos="98000">
                  <a:srgbClr val="8DC84E"/>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ACD6-7F4D-B678-D7872AA213C5}"/>
              </c:ext>
            </c:extLst>
          </c:dPt>
          <c:dLbls>
            <c:spPr>
              <a:solidFill>
                <a:sysClr val="window" lastClr="FFFFFF">
                  <a:alpha val="50000"/>
                </a:sysClr>
              </a:solidFill>
            </c:spPr>
            <c:txPr>
              <a:bodyPr/>
              <a:lstStyle/>
              <a:p>
                <a:pPr>
                  <a:defRPr sz="12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Sheet1!$C$2:$C$4</c:f>
              <c:numCache>
                <c:formatCode>0</c:formatCode>
                <c:ptCount val="3"/>
                <c:pt idx="0">
                  <c:v>90</c:v>
                </c:pt>
                <c:pt idx="1">
                  <c:v>91</c:v>
                </c:pt>
                <c:pt idx="2">
                  <c:v>89</c:v>
                </c:pt>
              </c:numCache>
            </c:numRef>
          </c:val>
          <c:extLst>
            <c:ext xmlns:c16="http://schemas.microsoft.com/office/drawing/2014/chart" uri="{C3380CC4-5D6E-409C-BE32-E72D297353CC}">
              <c16:uniqueId val="{00000002-ACD6-7F4D-B678-D7872AA213C5}"/>
            </c:ext>
          </c:extLst>
        </c:ser>
        <c:dLbls>
          <c:showLegendKey val="0"/>
          <c:showVal val="1"/>
          <c:showCatName val="0"/>
          <c:showSerName val="0"/>
          <c:showPercent val="0"/>
          <c:showBubbleSize val="0"/>
        </c:dLbls>
        <c:gapWidth val="110"/>
        <c:axId val="2070816280"/>
        <c:axId val="-2080394616"/>
      </c:barChart>
      <c:catAx>
        <c:axId val="2070816280"/>
        <c:scaling>
          <c:orientation val="minMax"/>
        </c:scaling>
        <c:delete val="0"/>
        <c:axPos val="b"/>
        <c:title>
          <c:tx>
            <c:rich>
              <a:bodyPr/>
              <a:lstStyle/>
              <a:p>
                <a:pPr>
                  <a:defRPr sz="1600" b="0">
                    <a:latin typeface="Arial" panose="020B0604020202020204" pitchFamily="34" charset="0"/>
                    <a:cs typeface="Arial" panose="020B0604020202020204" pitchFamily="34" charset="0"/>
                  </a:defRPr>
                </a:pPr>
                <a:r>
                  <a:rPr lang="en-US" sz="1600" b="0" dirty="0">
                    <a:latin typeface="Arial" panose="020B0604020202020204" pitchFamily="34" charset="0"/>
                    <a:cs typeface="Arial" panose="020B0604020202020204" pitchFamily="34" charset="0"/>
                  </a:rPr>
                  <a:t>Baseline HIV RNA </a:t>
                </a:r>
              </a:p>
            </c:rich>
          </c:tx>
          <c:layout>
            <c:manualLayout>
              <c:xMode val="edge"/>
              <c:yMode val="edge"/>
              <c:x val="0.5923349859045397"/>
              <c:y val="0.91126241845763978"/>
            </c:manualLayout>
          </c:layout>
          <c:overlay val="0"/>
        </c:title>
        <c:numFmt formatCode="General" sourceLinked="0"/>
        <c:majorTickMark val="out"/>
        <c:minorTickMark val="none"/>
        <c:tickLblPos val="nextTo"/>
        <c:spPr>
          <a:ln w="6350">
            <a:solidFill>
              <a:srgbClr val="000000"/>
            </a:solidFill>
          </a:ln>
        </c:spPr>
        <c:txPr>
          <a:bodyPr/>
          <a:lstStyle/>
          <a:p>
            <a:pPr>
              <a:defRPr sz="1200">
                <a:latin typeface="Arial" panose="020B0604020202020204" pitchFamily="34" charset="0"/>
                <a:cs typeface="Arial" panose="020B0604020202020204" pitchFamily="34" charset="0"/>
              </a:defRPr>
            </a:pPr>
            <a:endParaRPr lang="en-US"/>
          </a:p>
        </c:txPr>
        <c:crossAx val="-2080394616"/>
        <c:crosses val="autoZero"/>
        <c:auto val="1"/>
        <c:lblAlgn val="ctr"/>
        <c:lblOffset val="1"/>
        <c:tickLblSkip val="1"/>
        <c:tickMarkSkip val="1"/>
        <c:noMultiLvlLbl val="0"/>
      </c:catAx>
      <c:valAx>
        <c:axId val="-2080394616"/>
        <c:scaling>
          <c:orientation val="minMax"/>
          <c:max val="100"/>
          <c:min val="0"/>
        </c:scaling>
        <c:delete val="0"/>
        <c:axPos val="l"/>
        <c:title>
          <c:tx>
            <c:rich>
              <a:bodyPr/>
              <a:lstStyle/>
              <a:p>
                <a:pPr>
                  <a:defRPr sz="1400" b="1">
                    <a:latin typeface="Arial" panose="020B0604020202020204" pitchFamily="34" charset="0"/>
                    <a:cs typeface="Arial" panose="020B0604020202020204" pitchFamily="34" charset="0"/>
                  </a:defRPr>
                </a:pPr>
                <a:r>
                  <a:rPr lang="en-US" sz="1400" b="1" dirty="0">
                    <a:latin typeface="Arial" panose="020B0604020202020204" pitchFamily="34" charset="0"/>
                    <a:cs typeface="Arial" panose="020B0604020202020204" pitchFamily="34" charset="0"/>
                  </a:rPr>
                  <a:t>HIV RNA &lt;50 copies/mL</a:t>
                </a:r>
                <a:r>
                  <a:rPr lang="en-US" sz="1400" b="1" baseline="0" dirty="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c:rich>
          </c:tx>
          <c:layout>
            <c:manualLayout>
              <c:xMode val="edge"/>
              <c:yMode val="edge"/>
              <c:x val="2.6234567901234566E-2"/>
              <c:y val="0.10289807524059492"/>
            </c:manualLayout>
          </c:layout>
          <c:overlay val="0"/>
        </c:title>
        <c:numFmt formatCode="0" sourceLinked="0"/>
        <c:majorTickMark val="out"/>
        <c:minorTickMark val="none"/>
        <c:tickLblPos val="nextTo"/>
        <c:spPr>
          <a:ln w="6350">
            <a:solidFill>
              <a:srgbClr val="000000"/>
            </a:solidFill>
          </a:ln>
        </c:spPr>
        <c:txPr>
          <a:bodyPr/>
          <a:lstStyle/>
          <a:p>
            <a:pPr>
              <a:defRPr sz="1200">
                <a:solidFill>
                  <a:srgbClr val="000000"/>
                </a:solidFill>
                <a:latin typeface="Arial" panose="020B0604020202020204" pitchFamily="34" charset="0"/>
                <a:cs typeface="Arial" panose="020B0604020202020204" pitchFamily="34" charset="0"/>
              </a:defRPr>
            </a:pPr>
            <a:endParaRPr lang="en-US"/>
          </a:p>
        </c:txPr>
        <c:crossAx val="207081628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545626761932536"/>
          <c:y val="1.49179233951688E-2"/>
          <c:w val="0.61630504520268303"/>
          <c:h val="7.1941601049868797E-2"/>
        </c:manualLayout>
      </c:layout>
      <c:overlay val="0"/>
      <c:spPr>
        <a:noFill/>
      </c:spPr>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latin typeface="Arial" panose="020B0604020202020204" pitchFamily="34" charset="0"/>
                <a:cs typeface="Arial" panose="020B0604020202020204" pitchFamily="34" charset="0"/>
              </a:defRPr>
            </a:pPr>
            <a:r>
              <a:rPr lang="en-US" sz="1600" dirty="0">
                <a:latin typeface="Arial" panose="020B0604020202020204" pitchFamily="34" charset="0"/>
                <a:cs typeface="Arial" panose="020B0604020202020204" pitchFamily="34" charset="0"/>
              </a:rPr>
              <a:t>Spine</a:t>
            </a:r>
          </a:p>
        </c:rich>
      </c:tx>
      <c:layout>
        <c:manualLayout>
          <c:xMode val="edge"/>
          <c:yMode val="edge"/>
          <c:x val="0.36269938789488498"/>
          <c:y val="4.6153846153846101E-2"/>
        </c:manualLayout>
      </c:layout>
      <c:overlay val="0"/>
    </c:title>
    <c:autoTitleDeleted val="0"/>
    <c:plotArea>
      <c:layout>
        <c:manualLayout>
          <c:layoutTarget val="inner"/>
          <c:xMode val="edge"/>
          <c:yMode val="edge"/>
          <c:x val="0.12884367281752199"/>
          <c:y val="0.28793216232586299"/>
          <c:w val="0.76349795703620604"/>
          <c:h val="0.69305844942459105"/>
        </c:manualLayout>
      </c:layout>
      <c:pieChart>
        <c:varyColors val="1"/>
        <c:ser>
          <c:idx val="0"/>
          <c:order val="0"/>
          <c:tx>
            <c:strRef>
              <c:f>Sheet1!$B$1</c:f>
              <c:strCache>
                <c:ptCount val="1"/>
                <c:pt idx="0">
                  <c:v>Spine</c:v>
                </c:pt>
              </c:strCache>
            </c:strRef>
          </c:tx>
          <c:spPr>
            <a:ln>
              <a:noFill/>
            </a:ln>
            <a:effectLst/>
          </c:spPr>
          <c:dPt>
            <c:idx val="0"/>
            <c:bubble3D val="0"/>
            <c:spPr>
              <a:solidFill>
                <a:srgbClr val="84AFEB"/>
              </a:solidFill>
              <a:ln w="6350">
                <a:noFill/>
              </a:ln>
              <a:effectLst/>
              <a:scene3d>
                <a:camera prst="orthographicFront"/>
                <a:lightRig rig="threePt" dir="t"/>
              </a:scene3d>
              <a:sp3d>
                <a:bevelT w="38100" h="38100"/>
              </a:sp3d>
            </c:spPr>
            <c:extLst>
              <c:ext xmlns:c16="http://schemas.microsoft.com/office/drawing/2014/chart" uri="{C3380CC4-5D6E-409C-BE32-E72D297353CC}">
                <c16:uniqueId val="{00000001-1C5B-4A48-A16D-AB69D26DD507}"/>
              </c:ext>
            </c:extLst>
          </c:dPt>
          <c:dPt>
            <c:idx val="1"/>
            <c:bubble3D val="0"/>
            <c:spPr>
              <a:solidFill>
                <a:srgbClr val="A9C659"/>
              </a:solidFill>
              <a:ln>
                <a:noFill/>
              </a:ln>
              <a:effectLst/>
              <a:scene3d>
                <a:camera prst="orthographicFront"/>
                <a:lightRig rig="threePt" dir="t"/>
              </a:scene3d>
              <a:sp3d>
                <a:bevelT w="38100" h="38100"/>
              </a:sp3d>
            </c:spPr>
            <c:extLst>
              <c:ext xmlns:c16="http://schemas.microsoft.com/office/drawing/2014/chart" uri="{C3380CC4-5D6E-409C-BE32-E72D297353CC}">
                <c16:uniqueId val="{00000003-1C5B-4A48-A16D-AB69D26DD507}"/>
              </c:ext>
            </c:extLst>
          </c:dPt>
          <c:dPt>
            <c:idx val="2"/>
            <c:bubble3D val="0"/>
            <c:spPr>
              <a:solidFill>
                <a:srgbClr val="BE6A6A"/>
              </a:solidFill>
              <a:ln>
                <a:noFill/>
              </a:ln>
              <a:effectLst/>
              <a:scene3d>
                <a:camera prst="orthographicFront"/>
                <a:lightRig rig="threePt" dir="t"/>
              </a:scene3d>
              <a:sp3d>
                <a:bevelT w="38100" h="38100"/>
              </a:sp3d>
            </c:spPr>
            <c:extLst>
              <c:ext xmlns:c16="http://schemas.microsoft.com/office/drawing/2014/chart" uri="{C3380CC4-5D6E-409C-BE32-E72D297353CC}">
                <c16:uniqueId val="{00000005-1C5B-4A48-A16D-AB69D26DD507}"/>
              </c:ext>
            </c:extLst>
          </c:dPt>
          <c:dLbls>
            <c:dLbl>
              <c:idx val="2"/>
              <c:layout>
                <c:manualLayout>
                  <c:x val="-1.63941722123776E-4"/>
                  <c:y val="5.49152029073288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5B-4A48-A16D-AB69D26DD507}"/>
                </c:ext>
              </c:extLst>
            </c:dLbl>
            <c:spPr>
              <a:noFill/>
              <a:ln>
                <a:noFill/>
              </a:ln>
              <a:effectLst/>
            </c:spPr>
            <c:txPr>
              <a:bodyPr wrap="square" lIns="38100" tIns="19050" rIns="38100" bIns="19050" anchor="ctr">
                <a:spAutoFit/>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&gt;3% gain</c:v>
                </c:pt>
                <c:pt idx="1">
                  <c:v>Gain or loss &lt;3%</c:v>
                </c:pt>
                <c:pt idx="2">
                  <c:v>&gt;3% loss</c:v>
                </c:pt>
              </c:strCache>
            </c:strRef>
          </c:cat>
          <c:val>
            <c:numRef>
              <c:f>Sheet1!$B$2:$B$4</c:f>
              <c:numCache>
                <c:formatCode>0%</c:formatCode>
                <c:ptCount val="3"/>
                <c:pt idx="0">
                  <c:v>0.37</c:v>
                </c:pt>
                <c:pt idx="1">
                  <c:v>0.59</c:v>
                </c:pt>
                <c:pt idx="2">
                  <c:v>0.04</c:v>
                </c:pt>
              </c:numCache>
            </c:numRef>
          </c:val>
          <c:extLst>
            <c:ext xmlns:c16="http://schemas.microsoft.com/office/drawing/2014/chart" uri="{C3380CC4-5D6E-409C-BE32-E72D297353CC}">
              <c16:uniqueId val="{00000006-1C5B-4A48-A16D-AB69D26DD507}"/>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41288762058064898"/>
          <c:y val="6.15384615384615E-2"/>
        </c:manualLayout>
      </c:layout>
      <c:overlay val="0"/>
      <c:txPr>
        <a:bodyPr/>
        <a:lstStyle/>
        <a:p>
          <a:pPr>
            <a:defRPr sz="1600">
              <a:latin typeface="Arial" panose="020B0604020202020204" pitchFamily="34" charset="0"/>
              <a:cs typeface="Arial" panose="020B0604020202020204" pitchFamily="34" charset="0"/>
            </a:defRPr>
          </a:pPr>
          <a:endParaRPr lang="en-US"/>
        </a:p>
      </c:txPr>
    </c:title>
    <c:autoTitleDeleted val="0"/>
    <c:plotArea>
      <c:layout>
        <c:manualLayout>
          <c:layoutTarget val="inner"/>
          <c:xMode val="edge"/>
          <c:yMode val="edge"/>
          <c:x val="0.16318300450625101"/>
          <c:y val="0.272547546941248"/>
          <c:w val="0.70086045689722198"/>
          <c:h val="0.69305844942459105"/>
        </c:manualLayout>
      </c:layout>
      <c:pieChart>
        <c:varyColors val="1"/>
        <c:ser>
          <c:idx val="0"/>
          <c:order val="0"/>
          <c:tx>
            <c:strRef>
              <c:f>Sheet1!$B$1</c:f>
              <c:strCache>
                <c:ptCount val="1"/>
                <c:pt idx="0">
                  <c:v>Hip</c:v>
                </c:pt>
              </c:strCache>
            </c:strRef>
          </c:tx>
          <c:spPr>
            <a:ln w="6350">
              <a:noFill/>
            </a:ln>
            <a:effectLst/>
          </c:spPr>
          <c:dPt>
            <c:idx val="0"/>
            <c:bubble3D val="0"/>
            <c:spPr>
              <a:solidFill>
                <a:srgbClr val="84AFEB"/>
              </a:solidFill>
              <a:ln w="6350">
                <a:noFill/>
              </a:ln>
              <a:effectLst/>
              <a:scene3d>
                <a:camera prst="orthographicFront"/>
                <a:lightRig rig="threePt" dir="t"/>
              </a:scene3d>
              <a:sp3d>
                <a:bevelT w="38100" h="38100"/>
              </a:sp3d>
            </c:spPr>
            <c:extLst>
              <c:ext xmlns:c16="http://schemas.microsoft.com/office/drawing/2014/chart" uri="{C3380CC4-5D6E-409C-BE32-E72D297353CC}">
                <c16:uniqueId val="{00000001-2651-4043-A44D-9B6A23492FFB}"/>
              </c:ext>
            </c:extLst>
          </c:dPt>
          <c:dPt>
            <c:idx val="1"/>
            <c:bubble3D val="0"/>
            <c:spPr>
              <a:solidFill>
                <a:srgbClr val="A9C659"/>
              </a:solidFill>
              <a:ln w="6350">
                <a:noFill/>
              </a:ln>
              <a:effectLst/>
              <a:scene3d>
                <a:camera prst="orthographicFront"/>
                <a:lightRig rig="threePt" dir="t"/>
              </a:scene3d>
              <a:sp3d>
                <a:bevelT w="38100" h="38100"/>
              </a:sp3d>
            </c:spPr>
            <c:extLst>
              <c:ext xmlns:c16="http://schemas.microsoft.com/office/drawing/2014/chart" uri="{C3380CC4-5D6E-409C-BE32-E72D297353CC}">
                <c16:uniqueId val="{00000003-2651-4043-A44D-9B6A23492FFB}"/>
              </c:ext>
            </c:extLst>
          </c:dPt>
          <c:dPt>
            <c:idx val="2"/>
            <c:bubble3D val="0"/>
            <c:spPr>
              <a:solidFill>
                <a:srgbClr val="BE6A6A"/>
              </a:solidFill>
              <a:ln w="6350">
                <a:noFill/>
              </a:ln>
              <a:effectLst/>
              <a:scene3d>
                <a:camera prst="orthographicFront"/>
                <a:lightRig rig="threePt" dir="t"/>
              </a:scene3d>
              <a:sp3d>
                <a:bevelT w="38100" h="38100"/>
              </a:sp3d>
            </c:spPr>
            <c:extLst>
              <c:ext xmlns:c16="http://schemas.microsoft.com/office/drawing/2014/chart" uri="{C3380CC4-5D6E-409C-BE32-E72D297353CC}">
                <c16:uniqueId val="{00000005-2651-4043-A44D-9B6A23492FFB}"/>
              </c:ext>
            </c:extLst>
          </c:dPt>
          <c:dLbls>
            <c:dLbl>
              <c:idx val="2"/>
              <c:layout>
                <c:manualLayout>
                  <c:x val="4.319148102111451E-2"/>
                  <c:y val="3.16131637391479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51-4043-A44D-9B6A23492FFB}"/>
                </c:ext>
              </c:extLst>
            </c:dLbl>
            <c:spPr>
              <a:noFill/>
              <a:ln>
                <a:noFill/>
              </a:ln>
              <a:effectLst/>
            </c:spPr>
            <c:txPr>
              <a:bodyPr wrap="square" lIns="38100" tIns="19050" rIns="38100" bIns="19050" anchor="ctr">
                <a:spAutoFit/>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&gt;3% gain</c:v>
                </c:pt>
                <c:pt idx="1">
                  <c:v>Gain or loss &lt;3%</c:v>
                </c:pt>
                <c:pt idx="2">
                  <c:v>&gt;3% loss</c:v>
                </c:pt>
              </c:strCache>
            </c:strRef>
          </c:cat>
          <c:val>
            <c:numRef>
              <c:f>Sheet1!$B$2:$B$4</c:f>
              <c:numCache>
                <c:formatCode>0%</c:formatCode>
                <c:ptCount val="3"/>
                <c:pt idx="0">
                  <c:v>0.22</c:v>
                </c:pt>
                <c:pt idx="1">
                  <c:v>0.72</c:v>
                </c:pt>
                <c:pt idx="2">
                  <c:v>0.06</c:v>
                </c:pt>
              </c:numCache>
            </c:numRef>
          </c:val>
          <c:extLst>
            <c:ext xmlns:c16="http://schemas.microsoft.com/office/drawing/2014/chart" uri="{C3380CC4-5D6E-409C-BE32-E72D297353CC}">
              <c16:uniqueId val="{00000006-2651-4043-A44D-9B6A23492FFB}"/>
            </c:ext>
          </c:extLst>
        </c:ser>
        <c:dLbls>
          <c:showLegendKey val="0"/>
          <c:showVal val="1"/>
          <c:showCatName val="0"/>
          <c:showSerName val="0"/>
          <c:showPercent val="0"/>
          <c:showBubbleSize val="0"/>
          <c:showLeaderLines val="1"/>
        </c:dLbls>
        <c:firstSliceAng val="0"/>
      </c:pie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77063283756196"/>
          <c:y val="9.7131400862609699E-2"/>
          <c:w val="0.84299297657237293"/>
          <c:h val="0.78352432404835348"/>
        </c:manualLayout>
      </c:layout>
      <c:barChart>
        <c:barDir val="col"/>
        <c:grouping val="clustered"/>
        <c:varyColors val="0"/>
        <c:ser>
          <c:idx val="0"/>
          <c:order val="0"/>
          <c:tx>
            <c:strRef>
              <c:f>Sheet1!$B$1</c:f>
              <c:strCache>
                <c:ptCount val="1"/>
                <c:pt idx="0">
                  <c:v>Week 24</c:v>
                </c:pt>
              </c:strCache>
            </c:strRef>
          </c:tx>
          <c:spPr>
            <a:gradFill>
              <a:gsLst>
                <a:gs pos="0">
                  <a:srgbClr val="816D52"/>
                </a:gs>
                <a:gs pos="98000">
                  <a:srgbClr val="EAC695"/>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0-370F-264A-8DD9-2EBB9FCEF3C3}"/>
              </c:ext>
            </c:extLst>
          </c:dPt>
          <c:dPt>
            <c:idx val="1"/>
            <c:invertIfNegative val="0"/>
            <c:bubble3D val="0"/>
            <c:extLst>
              <c:ext xmlns:c16="http://schemas.microsoft.com/office/drawing/2014/chart" uri="{C3380CC4-5D6E-409C-BE32-E72D297353CC}">
                <c16:uniqueId val="{00000001-370F-264A-8DD9-2EBB9FCEF3C3}"/>
              </c:ext>
            </c:extLst>
          </c:dPt>
          <c:dPt>
            <c:idx val="2"/>
            <c:invertIfNegative val="0"/>
            <c:bubble3D val="0"/>
            <c:extLst>
              <c:ext xmlns:c16="http://schemas.microsoft.com/office/drawing/2014/chart" uri="{C3380CC4-5D6E-409C-BE32-E72D297353CC}">
                <c16:uniqueId val="{00000002-370F-264A-8DD9-2EBB9FCEF3C3}"/>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0F-264A-8DD9-2EBB9FCEF3C3}"/>
                </c:ext>
              </c:extLst>
            </c:dLbl>
            <c:dLbl>
              <c:idx val="1"/>
              <c:spPr>
                <a:noFill/>
              </c:spPr>
              <c:txPr>
                <a:bodyPr/>
                <a:lstStyle/>
                <a:p>
                  <a:pPr>
                    <a:defRPr sz="120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70F-264A-8DD9-2EBB9FCEF3C3}"/>
                </c:ext>
              </c:extLst>
            </c:dLbl>
            <c:dLbl>
              <c:idx val="2"/>
              <c:spPr>
                <a:noFill/>
              </c:spPr>
              <c:txPr>
                <a:bodyPr/>
                <a:lstStyle/>
                <a:p>
                  <a:pPr>
                    <a:defRPr sz="120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370F-264A-8DD9-2EBB9FCEF3C3}"/>
                </c:ext>
              </c:extLst>
            </c:dLbl>
            <c:spPr>
              <a:solidFill>
                <a:srgbClr val="FFFFFF">
                  <a:alpha val="50000"/>
                </a:srgbClr>
              </a:solid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HIV &lt;50 copies/mL</c:v>
                </c:pt>
                <c:pt idx="1">
                  <c:v>Virologic Failure</c:v>
                </c:pt>
                <c:pt idx="2">
                  <c:v>No Virologic Data</c:v>
                </c:pt>
              </c:strCache>
            </c:strRef>
          </c:cat>
          <c:val>
            <c:numRef>
              <c:f>Sheet1!$B$2:$B$4</c:f>
              <c:numCache>
                <c:formatCode>0</c:formatCode>
                <c:ptCount val="3"/>
                <c:pt idx="0">
                  <c:v>94</c:v>
                </c:pt>
                <c:pt idx="1">
                  <c:v>1</c:v>
                </c:pt>
                <c:pt idx="2">
                  <c:v>4</c:v>
                </c:pt>
              </c:numCache>
            </c:numRef>
          </c:val>
          <c:extLst>
            <c:ext xmlns:c16="http://schemas.microsoft.com/office/drawing/2014/chart" uri="{C3380CC4-5D6E-409C-BE32-E72D297353CC}">
              <c16:uniqueId val="{00000003-370F-264A-8DD9-2EBB9FCEF3C3}"/>
            </c:ext>
          </c:extLst>
        </c:ser>
        <c:ser>
          <c:idx val="1"/>
          <c:order val="1"/>
          <c:tx>
            <c:strRef>
              <c:f>Sheet1!$C$1</c:f>
              <c:strCache>
                <c:ptCount val="1"/>
                <c:pt idx="0">
                  <c:v>Week 48</c:v>
                </c:pt>
              </c:strCache>
            </c:strRef>
          </c:tx>
          <c:spPr>
            <a:gradFill>
              <a:gsLst>
                <a:gs pos="0">
                  <a:srgbClr val="7F7A7A"/>
                </a:gs>
                <a:gs pos="99000">
                  <a:srgbClr val="D0C5C5"/>
                </a:gs>
              </a:gsLst>
              <a:lin ang="0" scaled="0"/>
            </a:gradFill>
            <a:ln w="12700">
              <a:noFill/>
            </a:ln>
            <a:effectLst/>
            <a:scene3d>
              <a:camera prst="orthographicFront"/>
              <a:lightRig rig="threePt" dir="t"/>
            </a:scene3d>
            <a:sp3d>
              <a:bevelT w="38100" h="38100"/>
            </a:sp3d>
          </c:spPr>
          <c:invertIfNegative val="0"/>
          <c:dLbls>
            <c:dLbl>
              <c:idx val="0"/>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70F-264A-8DD9-2EBB9FCEF3C3}"/>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HIV &lt;50 copies/mL</c:v>
                </c:pt>
                <c:pt idx="1">
                  <c:v>Virologic Failure</c:v>
                </c:pt>
                <c:pt idx="2">
                  <c:v>No Virologic Data</c:v>
                </c:pt>
              </c:strCache>
            </c:strRef>
          </c:cat>
          <c:val>
            <c:numRef>
              <c:f>Sheet1!$C$2:$C$4</c:f>
              <c:numCache>
                <c:formatCode>0</c:formatCode>
                <c:ptCount val="3"/>
                <c:pt idx="0">
                  <c:v>92</c:v>
                </c:pt>
                <c:pt idx="1">
                  <c:v>3</c:v>
                </c:pt>
                <c:pt idx="2">
                  <c:v>6</c:v>
                </c:pt>
              </c:numCache>
            </c:numRef>
          </c:val>
          <c:extLst>
            <c:ext xmlns:c16="http://schemas.microsoft.com/office/drawing/2014/chart" uri="{C3380CC4-5D6E-409C-BE32-E72D297353CC}">
              <c16:uniqueId val="{00000005-370F-264A-8DD9-2EBB9FCEF3C3}"/>
            </c:ext>
          </c:extLst>
        </c:ser>
        <c:dLbls>
          <c:showLegendKey val="0"/>
          <c:showVal val="1"/>
          <c:showCatName val="0"/>
          <c:showSerName val="0"/>
          <c:showPercent val="0"/>
          <c:showBubbleSize val="0"/>
        </c:dLbls>
        <c:gapWidth val="80"/>
        <c:axId val="-2019748984"/>
        <c:axId val="-2019754568"/>
      </c:barChart>
      <c:catAx>
        <c:axId val="-2019748984"/>
        <c:scaling>
          <c:orientation val="minMax"/>
        </c:scaling>
        <c:delete val="0"/>
        <c:axPos val="b"/>
        <c:numFmt formatCode="General" sourceLinked="0"/>
        <c:majorTickMark val="out"/>
        <c:minorTickMark val="none"/>
        <c:tickLblPos val="nextTo"/>
        <c:spPr>
          <a:ln w="6350">
            <a:solidFill>
              <a:srgbClr val="000000"/>
            </a:solidFill>
          </a:ln>
        </c:spPr>
        <c:txPr>
          <a:bodyPr/>
          <a:lstStyle/>
          <a:p>
            <a:pPr>
              <a:defRPr sz="1200"/>
            </a:pPr>
            <a:endParaRPr lang="en-US"/>
          </a:p>
        </c:txPr>
        <c:crossAx val="-2019754568"/>
        <c:crosses val="autoZero"/>
        <c:auto val="1"/>
        <c:lblAlgn val="ctr"/>
        <c:lblOffset val="1"/>
        <c:tickLblSkip val="1"/>
        <c:tickMarkSkip val="1"/>
        <c:noMultiLvlLbl val="0"/>
      </c:catAx>
      <c:valAx>
        <c:axId val="-2019754568"/>
        <c:scaling>
          <c:orientation val="minMax"/>
          <c:max val="100"/>
          <c:min val="0"/>
        </c:scaling>
        <c:delete val="0"/>
        <c:axPos val="l"/>
        <c:title>
          <c:tx>
            <c:rich>
              <a:bodyPr/>
              <a:lstStyle/>
              <a:p>
                <a:pPr>
                  <a:defRPr sz="1400" b="1">
                    <a:solidFill>
                      <a:schemeClr val="tx1"/>
                    </a:solidFill>
                  </a:defRPr>
                </a:pPr>
                <a:r>
                  <a:rPr lang="en-US" sz="1400" b="1" dirty="0">
                    <a:solidFill>
                      <a:schemeClr val="tx1"/>
                    </a:solidFill>
                  </a:rPr>
                  <a:t>HIV Efficacy (%)</a:t>
                </a:r>
              </a:p>
            </c:rich>
          </c:tx>
          <c:layout>
            <c:manualLayout>
              <c:xMode val="edge"/>
              <c:yMode val="edge"/>
              <c:x val="1.3932147370467579E-2"/>
              <c:y val="0.287271278590176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1974898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9103183947800897"/>
          <c:y val="0"/>
          <c:w val="0.38179912674467098"/>
          <c:h val="9.2400276436523404E-2"/>
        </c:manualLayout>
      </c:layout>
      <c:overlay val="0"/>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9.6085489313835773E-2"/>
          <c:w val="0.82601761556664899"/>
          <c:h val="0.8196603549556305"/>
        </c:manualLayout>
      </c:layout>
      <c:barChart>
        <c:barDir val="col"/>
        <c:grouping val="clustered"/>
        <c:varyColors val="0"/>
        <c:ser>
          <c:idx val="0"/>
          <c:order val="0"/>
          <c:tx>
            <c:strRef>
              <c:f>Sheet1!$B$1</c:f>
              <c:strCache>
                <c:ptCount val="1"/>
                <c:pt idx="0">
                  <c:v>Week 24</c:v>
                </c:pt>
              </c:strCache>
            </c:strRef>
          </c:tx>
          <c:spPr>
            <a:gradFill flip="none" rotWithShape="1">
              <a:gsLst>
                <a:gs pos="0">
                  <a:srgbClr val="816D52"/>
                </a:gs>
                <a:gs pos="98000">
                  <a:srgbClr val="EAC695"/>
                </a:gs>
              </a:gsLst>
              <a:lin ang="0" scaled="1"/>
              <a:tileRect/>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0-6230-BA43-B12F-DABD4C90607A}"/>
              </c:ext>
            </c:extLst>
          </c:dPt>
          <c:dPt>
            <c:idx val="1"/>
            <c:invertIfNegative val="0"/>
            <c:bubble3D val="0"/>
            <c:extLst>
              <c:ext xmlns:c16="http://schemas.microsoft.com/office/drawing/2014/chart" uri="{C3380CC4-5D6E-409C-BE32-E72D297353CC}">
                <c16:uniqueId val="{00000001-6230-BA43-B12F-DABD4C90607A}"/>
              </c:ext>
            </c:extLst>
          </c:dPt>
          <c:dPt>
            <c:idx val="2"/>
            <c:invertIfNegative val="0"/>
            <c:bubble3D val="0"/>
            <c:extLst>
              <c:ext xmlns:c16="http://schemas.microsoft.com/office/drawing/2014/chart" uri="{C3380CC4-5D6E-409C-BE32-E72D297353CC}">
                <c16:uniqueId val="{00000002-6230-BA43-B12F-DABD4C90607A}"/>
              </c:ext>
            </c:extLst>
          </c:dPt>
          <c:dLbls>
            <c:dLbl>
              <c:idx val="0"/>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30-BA43-B12F-DABD4C90607A}"/>
                </c:ext>
              </c:extLst>
            </c:dLbl>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HBV DNA &lt;29 IU/mL</c:v>
                </c:pt>
                <c:pt idx="1">
                  <c:v>HBV DNA ≥29 IU/mL</c:v>
                </c:pt>
                <c:pt idx="2">
                  <c:v>Data Missing </c:v>
                </c:pt>
              </c:strCache>
            </c:strRef>
          </c:cat>
          <c:val>
            <c:numRef>
              <c:f>Sheet1!$B$2:$B$4</c:f>
              <c:numCache>
                <c:formatCode>0</c:formatCode>
                <c:ptCount val="3"/>
                <c:pt idx="0">
                  <c:v>86</c:v>
                </c:pt>
                <c:pt idx="1">
                  <c:v>10</c:v>
                </c:pt>
                <c:pt idx="2">
                  <c:v>4</c:v>
                </c:pt>
              </c:numCache>
            </c:numRef>
          </c:val>
          <c:extLst>
            <c:ext xmlns:c16="http://schemas.microsoft.com/office/drawing/2014/chart" uri="{C3380CC4-5D6E-409C-BE32-E72D297353CC}">
              <c16:uniqueId val="{00000003-6230-BA43-B12F-DABD4C90607A}"/>
            </c:ext>
          </c:extLst>
        </c:ser>
        <c:ser>
          <c:idx val="1"/>
          <c:order val="1"/>
          <c:tx>
            <c:strRef>
              <c:f>Sheet1!$C$1</c:f>
              <c:strCache>
                <c:ptCount val="1"/>
                <c:pt idx="0">
                  <c:v>Week 48</c:v>
                </c:pt>
              </c:strCache>
            </c:strRef>
          </c:tx>
          <c:spPr>
            <a:gradFill flip="none" rotWithShape="1">
              <a:gsLst>
                <a:gs pos="0">
                  <a:srgbClr val="7F7A7A"/>
                </a:gs>
                <a:gs pos="99000">
                  <a:srgbClr val="D0C5C5"/>
                </a:gs>
              </a:gsLst>
              <a:lin ang="0" scaled="1"/>
              <a:tileRect/>
            </a:gradFill>
            <a:ln w="12700">
              <a:noFill/>
            </a:ln>
            <a:scene3d>
              <a:camera prst="orthographicFront"/>
              <a:lightRig rig="threePt" dir="t"/>
            </a:scene3d>
            <a:sp3d>
              <a:bevelT w="38100" h="38100"/>
            </a:sp3d>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30-BA43-B12F-DABD4C90607A}"/>
                </c:ext>
              </c:extLst>
            </c:dLbl>
            <c:dLbl>
              <c:idx val="1"/>
              <c:spPr>
                <a:noFill/>
              </c:spPr>
              <c:txPr>
                <a:bodyPr/>
                <a:lstStyle/>
                <a:p>
                  <a:pPr>
                    <a:defRPr sz="1200"/>
                  </a:pPr>
                  <a:endParaRPr lang="en-US"/>
                </a:p>
              </c:txPr>
              <c:showLegendKey val="0"/>
              <c:showVal val="1"/>
              <c:showCatName val="0"/>
              <c:showSerName val="0"/>
              <c:showPercent val="0"/>
              <c:showBubbleSize val="0"/>
              <c:extLst>
                <c:ext xmlns:c16="http://schemas.microsoft.com/office/drawing/2014/chart" uri="{C3380CC4-5D6E-409C-BE32-E72D297353CC}">
                  <c16:uniqueId val="{00000003-F5E4-C542-AC2A-C5A1FC00966C}"/>
                </c:ext>
              </c:extLst>
            </c:dLbl>
            <c:dLbl>
              <c:idx val="2"/>
              <c:spPr>
                <a:noFill/>
              </c:spPr>
              <c:txPr>
                <a:bodyPr/>
                <a:lstStyle/>
                <a:p>
                  <a:pPr>
                    <a:defRPr sz="1200"/>
                  </a:pPr>
                  <a:endParaRPr lang="en-US"/>
                </a:p>
              </c:txPr>
              <c:showLegendKey val="0"/>
              <c:showVal val="1"/>
              <c:showCatName val="0"/>
              <c:showSerName val="0"/>
              <c:showPercent val="0"/>
              <c:showBubbleSize val="0"/>
              <c:extLst>
                <c:ext xmlns:c16="http://schemas.microsoft.com/office/drawing/2014/chart" uri="{C3380CC4-5D6E-409C-BE32-E72D297353CC}">
                  <c16:uniqueId val="{00000004-F5E4-C542-AC2A-C5A1FC00966C}"/>
                </c:ext>
              </c:extLst>
            </c:dLbl>
            <c:spPr>
              <a:solidFill>
                <a:sysClr val="window" lastClr="FFFFFF">
                  <a:alpha val="50000"/>
                </a:sysClr>
              </a:solidFill>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HBV DNA &lt;29 IU/mL</c:v>
                </c:pt>
                <c:pt idx="1">
                  <c:v>HBV DNA ≥29 IU/mL</c:v>
                </c:pt>
                <c:pt idx="2">
                  <c:v>Data Missing </c:v>
                </c:pt>
              </c:strCache>
            </c:strRef>
          </c:cat>
          <c:val>
            <c:numRef>
              <c:f>Sheet1!$C$2:$C$4</c:f>
              <c:numCache>
                <c:formatCode>0</c:formatCode>
                <c:ptCount val="3"/>
                <c:pt idx="0">
                  <c:v>92</c:v>
                </c:pt>
                <c:pt idx="1">
                  <c:v>3</c:v>
                </c:pt>
                <c:pt idx="2">
                  <c:v>6</c:v>
                </c:pt>
              </c:numCache>
            </c:numRef>
          </c:val>
          <c:extLst>
            <c:ext xmlns:c16="http://schemas.microsoft.com/office/drawing/2014/chart" uri="{C3380CC4-5D6E-409C-BE32-E72D297353CC}">
              <c16:uniqueId val="{00000007-6230-BA43-B12F-DABD4C90607A}"/>
            </c:ext>
          </c:extLst>
        </c:ser>
        <c:dLbls>
          <c:showLegendKey val="0"/>
          <c:showVal val="1"/>
          <c:showCatName val="0"/>
          <c:showSerName val="0"/>
          <c:showPercent val="0"/>
          <c:showBubbleSize val="0"/>
        </c:dLbls>
        <c:gapWidth val="80"/>
        <c:axId val="-2063733176"/>
        <c:axId val="-2064355640"/>
      </c:barChart>
      <c:catAx>
        <c:axId val="-2063733176"/>
        <c:scaling>
          <c:orientation val="minMax"/>
        </c:scaling>
        <c:delete val="0"/>
        <c:axPos val="b"/>
        <c:numFmt formatCode="General" sourceLinked="0"/>
        <c:majorTickMark val="out"/>
        <c:minorTickMark val="none"/>
        <c:tickLblPos val="nextTo"/>
        <c:spPr>
          <a:ln w="6350">
            <a:solidFill>
              <a:srgbClr val="000000"/>
            </a:solidFill>
          </a:ln>
        </c:spPr>
        <c:txPr>
          <a:bodyPr/>
          <a:lstStyle/>
          <a:p>
            <a:pPr>
              <a:defRPr sz="1200"/>
            </a:pPr>
            <a:endParaRPr lang="en-US"/>
          </a:p>
        </c:txPr>
        <c:crossAx val="-2064355640"/>
        <c:crosses val="autoZero"/>
        <c:auto val="1"/>
        <c:lblAlgn val="ctr"/>
        <c:lblOffset val="1"/>
        <c:tickLblSkip val="1"/>
        <c:tickMarkSkip val="1"/>
        <c:noMultiLvlLbl val="0"/>
      </c:catAx>
      <c:valAx>
        <c:axId val="-2064355640"/>
        <c:scaling>
          <c:orientation val="minMax"/>
          <c:max val="100"/>
          <c:min val="0"/>
        </c:scaling>
        <c:delete val="0"/>
        <c:axPos val="l"/>
        <c:title>
          <c:tx>
            <c:rich>
              <a:bodyPr/>
              <a:lstStyle/>
              <a:p>
                <a:pPr>
                  <a:defRPr sz="1400" b="1">
                    <a:solidFill>
                      <a:schemeClr val="tx1"/>
                    </a:solidFill>
                  </a:defRPr>
                </a:pPr>
                <a:r>
                  <a:rPr lang="en-US" sz="1400" b="1" dirty="0">
                    <a:solidFill>
                      <a:schemeClr val="tx1"/>
                    </a:solidFill>
                  </a:rPr>
                  <a:t>HIV Efficacy (%)</a:t>
                </a:r>
              </a:p>
            </c:rich>
          </c:tx>
          <c:layout>
            <c:manualLayout>
              <c:xMode val="edge"/>
              <c:yMode val="edge"/>
              <c:x val="1.7247618353261402E-2"/>
              <c:y val="0.25265977197147438"/>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6373317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7545551549047003"/>
          <c:y val="0"/>
          <c:w val="0.39581781833345597"/>
          <c:h val="7.4842519685039355E-2"/>
        </c:manualLayout>
      </c:layout>
      <c:overlay val="0"/>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8.7005649717514094E-2"/>
          <c:w val="0.82601761556664899"/>
          <c:h val="0.75193865124967485"/>
        </c:manualLayout>
      </c:layout>
      <c:barChart>
        <c:barDir val="col"/>
        <c:grouping val="clustered"/>
        <c:varyColors val="0"/>
        <c:ser>
          <c:idx val="0"/>
          <c:order val="0"/>
          <c:tx>
            <c:strRef>
              <c:f>Sheet1!$B$1</c:f>
              <c:strCache>
                <c:ptCount val="1"/>
                <c:pt idx="0">
                  <c:v>Week 24</c:v>
                </c:pt>
              </c:strCache>
            </c:strRef>
          </c:tx>
          <c:spPr>
            <a:gradFill flip="none" rotWithShape="1">
              <a:gsLst>
                <a:gs pos="0">
                  <a:srgbClr val="816D52"/>
                </a:gs>
                <a:gs pos="98000">
                  <a:srgbClr val="EAC695"/>
                </a:gs>
              </a:gsLst>
              <a:lin ang="0" scaled="1"/>
              <a:tileRect/>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0-938F-FE48-BB81-D1B3B1B62168}"/>
              </c:ext>
            </c:extLst>
          </c:dPt>
          <c:dPt>
            <c:idx val="1"/>
            <c:invertIfNegative val="0"/>
            <c:bubble3D val="0"/>
            <c:extLst>
              <c:ext xmlns:c16="http://schemas.microsoft.com/office/drawing/2014/chart" uri="{C3380CC4-5D6E-409C-BE32-E72D297353CC}">
                <c16:uniqueId val="{00000001-938F-FE48-BB81-D1B3B1B62168}"/>
              </c:ext>
            </c:extLst>
          </c:dPt>
          <c:dPt>
            <c:idx val="2"/>
            <c:invertIfNegative val="0"/>
            <c:bubble3D val="0"/>
            <c:extLst>
              <c:ext xmlns:c16="http://schemas.microsoft.com/office/drawing/2014/chart" uri="{C3380CC4-5D6E-409C-BE32-E72D297353CC}">
                <c16:uniqueId val="{00000002-938F-FE48-BB81-D1B3B1B62168}"/>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Baseline ALT &gt;ULN</c:v>
                </c:pt>
                <c:pt idx="1">
                  <c:v>Baseline ALT normal </c:v>
                </c:pt>
              </c:strCache>
            </c:strRef>
          </c:cat>
          <c:val>
            <c:numRef>
              <c:f>Sheet1!$B$2:$B$3</c:f>
              <c:numCache>
                <c:formatCode>0</c:formatCode>
                <c:ptCount val="2"/>
                <c:pt idx="0">
                  <c:v>50</c:v>
                </c:pt>
                <c:pt idx="1">
                  <c:v>87</c:v>
                </c:pt>
              </c:numCache>
            </c:numRef>
          </c:val>
          <c:extLst>
            <c:ext xmlns:c16="http://schemas.microsoft.com/office/drawing/2014/chart" uri="{C3380CC4-5D6E-409C-BE32-E72D297353CC}">
              <c16:uniqueId val="{00000003-938F-FE48-BB81-D1B3B1B62168}"/>
            </c:ext>
          </c:extLst>
        </c:ser>
        <c:ser>
          <c:idx val="1"/>
          <c:order val="1"/>
          <c:tx>
            <c:strRef>
              <c:f>Sheet1!$C$1</c:f>
              <c:strCache>
                <c:ptCount val="1"/>
                <c:pt idx="0">
                  <c:v>Week 48</c:v>
                </c:pt>
              </c:strCache>
            </c:strRef>
          </c:tx>
          <c:spPr>
            <a:gradFill flip="none" rotWithShape="1">
              <a:gsLst>
                <a:gs pos="0">
                  <a:srgbClr val="7F7A7A"/>
                </a:gs>
                <a:gs pos="99000">
                  <a:srgbClr val="D0C5C5"/>
                </a:gs>
              </a:gsLst>
              <a:lin ang="0" scaled="1"/>
              <a:tileRect/>
            </a:gradFill>
            <a:ln w="12700">
              <a:noFill/>
            </a:ln>
            <a:effectLst/>
            <a:scene3d>
              <a:camera prst="orthographicFront"/>
              <a:lightRig rig="threePt" dir="t"/>
            </a:scene3d>
            <a:sp3d>
              <a:bevelT w="38100" h="38100"/>
            </a:sp3d>
          </c:spPr>
          <c:invertIfNegative val="0"/>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Baseline ALT &gt;ULN</c:v>
                </c:pt>
                <c:pt idx="1">
                  <c:v>Baseline ALT normal </c:v>
                </c:pt>
              </c:strCache>
            </c:strRef>
          </c:cat>
          <c:val>
            <c:numRef>
              <c:f>Sheet1!$C$2:$C$3</c:f>
              <c:numCache>
                <c:formatCode>0</c:formatCode>
                <c:ptCount val="2"/>
                <c:pt idx="0">
                  <c:v>40</c:v>
                </c:pt>
                <c:pt idx="1">
                  <c:v>92</c:v>
                </c:pt>
              </c:numCache>
            </c:numRef>
          </c:val>
          <c:extLst>
            <c:ext xmlns:c16="http://schemas.microsoft.com/office/drawing/2014/chart" uri="{C3380CC4-5D6E-409C-BE32-E72D297353CC}">
              <c16:uniqueId val="{00000004-938F-FE48-BB81-D1B3B1B62168}"/>
            </c:ext>
          </c:extLst>
        </c:ser>
        <c:dLbls>
          <c:showLegendKey val="0"/>
          <c:showVal val="1"/>
          <c:showCatName val="0"/>
          <c:showSerName val="0"/>
          <c:showPercent val="0"/>
          <c:showBubbleSize val="0"/>
        </c:dLbls>
        <c:gapWidth val="80"/>
        <c:axId val="-2065522168"/>
        <c:axId val="-2020061048"/>
      </c:barChart>
      <c:catAx>
        <c:axId val="-2065522168"/>
        <c:scaling>
          <c:orientation val="minMax"/>
        </c:scaling>
        <c:delete val="0"/>
        <c:axPos val="b"/>
        <c:numFmt formatCode="General" sourceLinked="0"/>
        <c:majorTickMark val="out"/>
        <c:minorTickMark val="none"/>
        <c:tickLblPos val="nextTo"/>
        <c:spPr>
          <a:ln w="6350">
            <a:solidFill>
              <a:srgbClr val="000000"/>
            </a:solidFill>
          </a:ln>
        </c:spPr>
        <c:txPr>
          <a:bodyPr/>
          <a:lstStyle/>
          <a:p>
            <a:pPr>
              <a:defRPr sz="1200"/>
            </a:pPr>
            <a:endParaRPr lang="en-US"/>
          </a:p>
        </c:txPr>
        <c:crossAx val="-2020061048"/>
        <c:crosses val="autoZero"/>
        <c:auto val="1"/>
        <c:lblAlgn val="ctr"/>
        <c:lblOffset val="1"/>
        <c:tickLblSkip val="1"/>
        <c:tickMarkSkip val="1"/>
        <c:noMultiLvlLbl val="0"/>
      </c:catAx>
      <c:valAx>
        <c:axId val="-2020061048"/>
        <c:scaling>
          <c:orientation val="minMax"/>
          <c:max val="100"/>
          <c:min val="0"/>
        </c:scaling>
        <c:delete val="0"/>
        <c:axPos val="l"/>
        <c:title>
          <c:tx>
            <c:rich>
              <a:bodyPr/>
              <a:lstStyle/>
              <a:p>
                <a:pPr>
                  <a:defRPr sz="1300" b="1">
                    <a:solidFill>
                      <a:schemeClr val="tx1"/>
                    </a:solidFill>
                  </a:defRPr>
                </a:pPr>
                <a:r>
                  <a:rPr lang="en-US" sz="1300" b="1" dirty="0">
                    <a:solidFill>
                      <a:schemeClr val="tx1"/>
                    </a:solidFill>
                  </a:rPr>
                  <a:t>Participants with normal ALT (%) </a:t>
                </a:r>
              </a:p>
            </c:rich>
          </c:tx>
          <c:layout>
            <c:manualLayout>
              <c:xMode val="edge"/>
              <c:yMode val="edge"/>
              <c:x val="1.2388937493924371E-2"/>
              <c:y val="6.8031614291456807E-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6552216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60505053106679396"/>
          <c:y val="0"/>
          <c:w val="0.36622280275713198"/>
          <c:h val="7.8810667734329806E-2"/>
        </c:manualLayout>
      </c:layout>
      <c:overlay val="0"/>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69041994750699"/>
          <c:y val="0.112812017986181"/>
          <c:w val="0.81928149606299205"/>
          <c:h val="0.72589641480491329"/>
        </c:manualLayout>
      </c:layout>
      <c:barChart>
        <c:barDir val="col"/>
        <c:grouping val="clustered"/>
        <c:varyColors val="0"/>
        <c:ser>
          <c:idx val="0"/>
          <c:order val="0"/>
          <c:tx>
            <c:strRef>
              <c:f>Sheet1!$B$1</c:f>
              <c:strCache>
                <c:ptCount val="1"/>
                <c:pt idx="0">
                  <c:v>Week 24</c:v>
                </c:pt>
              </c:strCache>
            </c:strRef>
          </c:tx>
          <c:spPr>
            <a:gradFill flip="none" rotWithShape="1">
              <a:gsLst>
                <a:gs pos="0">
                  <a:srgbClr val="816D52"/>
                </a:gs>
                <a:gs pos="98000">
                  <a:srgbClr val="EAC695"/>
                </a:gs>
              </a:gsLst>
              <a:lin ang="0" scaled="1"/>
              <a:tileRect/>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Proteinuria (UPCR)</c:v>
                </c:pt>
                <c:pt idx="1">
                  <c:v>Albuminuria (UACR)</c:v>
                </c:pt>
              </c:strCache>
            </c:strRef>
          </c:cat>
          <c:val>
            <c:numRef>
              <c:f>Sheet1!$B$2:$B$3</c:f>
              <c:numCache>
                <c:formatCode>0</c:formatCode>
                <c:ptCount val="2"/>
                <c:pt idx="0">
                  <c:v>-10</c:v>
                </c:pt>
                <c:pt idx="1">
                  <c:v>-4</c:v>
                </c:pt>
              </c:numCache>
            </c:numRef>
          </c:val>
          <c:extLst>
            <c:ext xmlns:c16="http://schemas.microsoft.com/office/drawing/2014/chart" uri="{C3380CC4-5D6E-409C-BE32-E72D297353CC}">
              <c16:uniqueId val="{00000000-0355-8741-BF1F-65DE74574142}"/>
            </c:ext>
          </c:extLst>
        </c:ser>
        <c:ser>
          <c:idx val="1"/>
          <c:order val="1"/>
          <c:tx>
            <c:strRef>
              <c:f>Sheet1!$C$1</c:f>
              <c:strCache>
                <c:ptCount val="1"/>
                <c:pt idx="0">
                  <c:v>Week 48</c:v>
                </c:pt>
              </c:strCache>
            </c:strRef>
          </c:tx>
          <c:spPr>
            <a:gradFill flip="none" rotWithShape="1">
              <a:gsLst>
                <a:gs pos="0">
                  <a:srgbClr val="7F7A7A"/>
                </a:gs>
                <a:gs pos="99000">
                  <a:srgbClr val="D0C5C5"/>
                </a:gs>
              </a:gsLst>
              <a:lin ang="0" scaled="1"/>
              <a:tileRect/>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Proteinuria (UPCR)</c:v>
                </c:pt>
                <c:pt idx="1">
                  <c:v>Albuminuria (UACR)</c:v>
                </c:pt>
              </c:strCache>
            </c:strRef>
          </c:cat>
          <c:val>
            <c:numRef>
              <c:f>Sheet1!$C$2:$C$3</c:f>
              <c:numCache>
                <c:formatCode>0</c:formatCode>
                <c:ptCount val="2"/>
                <c:pt idx="0">
                  <c:v>-13</c:v>
                </c:pt>
                <c:pt idx="1">
                  <c:v>-15</c:v>
                </c:pt>
              </c:numCache>
            </c:numRef>
          </c:val>
          <c:extLst>
            <c:ext xmlns:c16="http://schemas.microsoft.com/office/drawing/2014/chart" uri="{C3380CC4-5D6E-409C-BE32-E72D297353CC}">
              <c16:uniqueId val="{00000001-0355-8741-BF1F-65DE74574142}"/>
            </c:ext>
          </c:extLst>
        </c:ser>
        <c:dLbls>
          <c:showLegendKey val="0"/>
          <c:showVal val="1"/>
          <c:showCatName val="0"/>
          <c:showSerName val="0"/>
          <c:showPercent val="0"/>
          <c:showBubbleSize val="0"/>
        </c:dLbls>
        <c:gapWidth val="125"/>
        <c:axId val="-2019970248"/>
        <c:axId val="-2019977256"/>
      </c:barChart>
      <c:catAx>
        <c:axId val="-2019970248"/>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rot="0" vert="horz"/>
          <a:lstStyle/>
          <a:p>
            <a:pPr>
              <a:defRPr sz="1200"/>
            </a:pPr>
            <a:endParaRPr lang="en-US"/>
          </a:p>
        </c:txPr>
        <c:crossAx val="-2019977256"/>
        <c:crosses val="autoZero"/>
        <c:auto val="1"/>
        <c:lblAlgn val="ctr"/>
        <c:lblOffset val="1"/>
        <c:tickLblSkip val="1"/>
        <c:tickMarkSkip val="1"/>
        <c:noMultiLvlLbl val="0"/>
      </c:catAx>
      <c:valAx>
        <c:axId val="-2019977256"/>
        <c:scaling>
          <c:orientation val="minMax"/>
          <c:max val="0"/>
          <c:min val="-20"/>
        </c:scaling>
        <c:delete val="0"/>
        <c:axPos val="l"/>
        <c:title>
          <c:tx>
            <c:rich>
              <a:bodyPr/>
              <a:lstStyle/>
              <a:p>
                <a:pPr>
                  <a:defRPr sz="1300" b="1">
                    <a:solidFill>
                      <a:schemeClr val="tx1"/>
                    </a:solidFill>
                  </a:defRPr>
                </a:pPr>
                <a:r>
                  <a:rPr lang="en-US" sz="1300" b="1" dirty="0">
                    <a:solidFill>
                      <a:schemeClr val="tx1"/>
                    </a:solidFill>
                  </a:rPr>
                  <a:t>Median Change in Proteinuria (%)</a:t>
                </a:r>
              </a:p>
            </c:rich>
          </c:tx>
          <c:layout>
            <c:manualLayout>
              <c:xMode val="edge"/>
              <c:yMode val="edge"/>
              <c:x val="1.2618717799163993E-2"/>
              <c:y val="8.2535894883166136E-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19970248"/>
        <c:crosses val="autoZero"/>
        <c:crossBetween val="between"/>
        <c:maj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3755505707524998"/>
          <c:y val="1.13378912548925E-2"/>
          <c:w val="0.44029222012185598"/>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14717604743853"/>
          <c:y val="0.122088997320599"/>
          <c:w val="0.82082470593953538"/>
          <c:h val="0.78137837511665797"/>
        </c:manualLayout>
      </c:layout>
      <c:barChart>
        <c:barDir val="col"/>
        <c:grouping val="clustered"/>
        <c:varyColors val="0"/>
        <c:ser>
          <c:idx val="0"/>
          <c:order val="0"/>
          <c:tx>
            <c:strRef>
              <c:f>Sheet1!$B$1</c:f>
              <c:strCache>
                <c:ptCount val="1"/>
                <c:pt idx="0">
                  <c:v>Week 24</c:v>
                </c:pt>
              </c:strCache>
            </c:strRef>
          </c:tx>
          <c:spPr>
            <a:gradFill flip="none" rotWithShape="1">
              <a:gsLst>
                <a:gs pos="0">
                  <a:srgbClr val="816D52"/>
                </a:gs>
                <a:gs pos="98000">
                  <a:srgbClr val="EAC695"/>
                </a:gs>
              </a:gsLst>
              <a:lin ang="0" scaled="1"/>
              <a:tileRect/>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RBP:Cr</c:v>
                </c:pt>
                <c:pt idx="1">
                  <c:v>β2M:Cr</c:v>
                </c:pt>
              </c:strCache>
            </c:strRef>
          </c:cat>
          <c:val>
            <c:numRef>
              <c:f>Sheet1!$B$2:$B$3</c:f>
              <c:numCache>
                <c:formatCode>0</c:formatCode>
                <c:ptCount val="2"/>
                <c:pt idx="0">
                  <c:v>-22</c:v>
                </c:pt>
                <c:pt idx="1">
                  <c:v>-36</c:v>
                </c:pt>
              </c:numCache>
            </c:numRef>
          </c:val>
          <c:extLst>
            <c:ext xmlns:c16="http://schemas.microsoft.com/office/drawing/2014/chart" uri="{C3380CC4-5D6E-409C-BE32-E72D297353CC}">
              <c16:uniqueId val="{00000000-BF6F-3140-AF1A-B85E0F670AD8}"/>
            </c:ext>
          </c:extLst>
        </c:ser>
        <c:ser>
          <c:idx val="1"/>
          <c:order val="1"/>
          <c:tx>
            <c:strRef>
              <c:f>Sheet1!$C$1</c:f>
              <c:strCache>
                <c:ptCount val="1"/>
                <c:pt idx="0">
                  <c:v>Week 48</c:v>
                </c:pt>
              </c:strCache>
            </c:strRef>
          </c:tx>
          <c:spPr>
            <a:gradFill flip="none" rotWithShape="1">
              <a:gsLst>
                <a:gs pos="0">
                  <a:srgbClr val="7F7A7A"/>
                </a:gs>
                <a:gs pos="99000">
                  <a:srgbClr val="D0C5C5"/>
                </a:gs>
              </a:gsLst>
              <a:lin ang="0" scaled="1"/>
              <a:tileRect/>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RBP:Cr</c:v>
                </c:pt>
                <c:pt idx="1">
                  <c:v>β2M:Cr</c:v>
                </c:pt>
              </c:strCache>
            </c:strRef>
          </c:cat>
          <c:val>
            <c:numRef>
              <c:f>Sheet1!$C$2:$C$3</c:f>
              <c:numCache>
                <c:formatCode>0</c:formatCode>
                <c:ptCount val="2"/>
                <c:pt idx="0">
                  <c:v>-6</c:v>
                </c:pt>
                <c:pt idx="1">
                  <c:v>-22</c:v>
                </c:pt>
              </c:numCache>
            </c:numRef>
          </c:val>
          <c:extLst>
            <c:ext xmlns:c16="http://schemas.microsoft.com/office/drawing/2014/chart" uri="{C3380CC4-5D6E-409C-BE32-E72D297353CC}">
              <c16:uniqueId val="{00000001-BF6F-3140-AF1A-B85E0F670AD8}"/>
            </c:ext>
          </c:extLst>
        </c:ser>
        <c:dLbls>
          <c:showLegendKey val="0"/>
          <c:showVal val="1"/>
          <c:showCatName val="0"/>
          <c:showSerName val="0"/>
          <c:showPercent val="0"/>
          <c:showBubbleSize val="0"/>
        </c:dLbls>
        <c:gapWidth val="125"/>
        <c:axId val="-2020127896"/>
        <c:axId val="-2020134776"/>
      </c:barChart>
      <c:catAx>
        <c:axId val="-2020127896"/>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rot="0" vert="horz"/>
          <a:lstStyle/>
          <a:p>
            <a:pPr>
              <a:defRPr sz="1200"/>
            </a:pPr>
            <a:endParaRPr lang="en-US"/>
          </a:p>
        </c:txPr>
        <c:crossAx val="-2020134776"/>
        <c:crosses val="autoZero"/>
        <c:auto val="1"/>
        <c:lblAlgn val="ctr"/>
        <c:lblOffset val="10"/>
        <c:tickLblSkip val="1"/>
        <c:tickMarkSkip val="1"/>
        <c:noMultiLvlLbl val="0"/>
      </c:catAx>
      <c:valAx>
        <c:axId val="-2020134776"/>
        <c:scaling>
          <c:orientation val="minMax"/>
          <c:max val="0"/>
          <c:min val="-50"/>
        </c:scaling>
        <c:delete val="0"/>
        <c:axPos val="l"/>
        <c:title>
          <c:tx>
            <c:rich>
              <a:bodyPr/>
              <a:lstStyle/>
              <a:p>
                <a:pPr>
                  <a:defRPr sz="1400" b="1">
                    <a:solidFill>
                      <a:schemeClr val="tx1"/>
                    </a:solidFill>
                  </a:defRPr>
                </a:pPr>
                <a:r>
                  <a:rPr lang="en-US" sz="1400" b="1" dirty="0">
                    <a:solidFill>
                      <a:schemeClr val="tx1"/>
                    </a:solidFill>
                  </a:rPr>
                  <a:t>Median Change in Tubular Proteinuria (%)</a:t>
                </a:r>
              </a:p>
            </c:rich>
          </c:tx>
          <c:layout>
            <c:manualLayout>
              <c:xMode val="edge"/>
              <c:yMode val="edge"/>
              <c:x val="8.1054972295129778E-3"/>
              <c:y val="0.161405475357247"/>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20127896"/>
        <c:crosses val="autoZero"/>
        <c:crossBetween val="between"/>
        <c:majorUnit val="10"/>
        <c:minorUnit val="1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5835275227697001"/>
          <c:y val="1.25476712707728E-2"/>
          <c:w val="0.41630125193099898"/>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25211431904344"/>
          <c:y val="0.11878797989234401"/>
          <c:w val="0.86459791484397785"/>
          <c:h val="0.74694203478802401"/>
        </c:manualLayout>
      </c:layout>
      <c:barChart>
        <c:barDir val="col"/>
        <c:grouping val="clustered"/>
        <c:varyColors val="0"/>
        <c:ser>
          <c:idx val="0"/>
          <c:order val="0"/>
          <c:tx>
            <c:strRef>
              <c:f>Sheet1!$B$1</c:f>
              <c:strCache>
                <c:ptCount val="1"/>
                <c:pt idx="0">
                  <c:v>EVG-COBI-TAF-FTC (Switch)</c:v>
                </c:pt>
              </c:strCache>
            </c:strRef>
          </c:tx>
          <c:spPr>
            <a:gradFill flip="none" rotWithShape="1">
              <a:gsLst>
                <a:gs pos="0">
                  <a:srgbClr val="805980"/>
                </a:gs>
                <a:gs pos="99000">
                  <a:srgbClr val="CD9ED7"/>
                </a:gs>
              </a:gsLst>
              <a:lin ang="0" scaled="1"/>
              <a:tileRect/>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EB1F-7045-83DC-625E32ABDEE1}"/>
              </c:ext>
            </c:extLst>
          </c:dPt>
          <c:dPt>
            <c:idx val="1"/>
            <c:invertIfNegative val="0"/>
            <c:bubble3D val="0"/>
            <c:extLst>
              <c:ext xmlns:c16="http://schemas.microsoft.com/office/drawing/2014/chart" uri="{C3380CC4-5D6E-409C-BE32-E72D297353CC}">
                <c16:uniqueId val="{00000003-EB1F-7045-83DC-625E32ABDEE1}"/>
              </c:ext>
            </c:extLst>
          </c:dPt>
          <c:dPt>
            <c:idx val="2"/>
            <c:invertIfNegative val="0"/>
            <c:bubble3D val="0"/>
            <c:extLst>
              <c:ext xmlns:c16="http://schemas.microsoft.com/office/drawing/2014/chart" uri="{C3380CC4-5D6E-409C-BE32-E72D297353CC}">
                <c16:uniqueId val="{00000005-EB1F-7045-83DC-625E32ABDEE1}"/>
              </c:ext>
            </c:extLst>
          </c:dPt>
          <c:dPt>
            <c:idx val="3"/>
            <c:invertIfNegative val="0"/>
            <c:bubble3D val="0"/>
            <c:extLst>
              <c:ext xmlns:c16="http://schemas.microsoft.com/office/drawing/2014/chart" uri="{C3380CC4-5D6E-409C-BE32-E72D297353CC}">
                <c16:uniqueId val="{00000007-EB1F-7045-83DC-625E32ABDEE1}"/>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prior regimens</c:v>
                </c:pt>
                <c:pt idx="1">
                  <c:v>Prior 
EFV-TDF-FTC</c:v>
                </c:pt>
                <c:pt idx="2">
                  <c:v>Prior
ATV + RTV + TDF-FTC</c:v>
                </c:pt>
                <c:pt idx="3">
                  <c:v>Prior
EVG-COBI-TDF-FTC</c:v>
                </c:pt>
              </c:strCache>
            </c:strRef>
          </c:cat>
          <c:val>
            <c:numRef>
              <c:f>Sheet1!$B$2:$B$5</c:f>
              <c:numCache>
                <c:formatCode>0</c:formatCode>
                <c:ptCount val="4"/>
                <c:pt idx="0">
                  <c:v>97</c:v>
                </c:pt>
                <c:pt idx="1">
                  <c:v>96</c:v>
                </c:pt>
                <c:pt idx="2">
                  <c:v>97</c:v>
                </c:pt>
                <c:pt idx="3">
                  <c:v>98</c:v>
                </c:pt>
              </c:numCache>
            </c:numRef>
          </c:val>
          <c:extLst>
            <c:ext xmlns:c16="http://schemas.microsoft.com/office/drawing/2014/chart" uri="{C3380CC4-5D6E-409C-BE32-E72D297353CC}">
              <c16:uniqueId val="{00000008-EB1F-7045-83DC-625E32ABDEE1}"/>
            </c:ext>
          </c:extLst>
        </c:ser>
        <c:ser>
          <c:idx val="1"/>
          <c:order val="1"/>
          <c:tx>
            <c:strRef>
              <c:f>Sheet1!$C$1</c:f>
              <c:strCache>
                <c:ptCount val="1"/>
                <c:pt idx="0">
                  <c:v>TDF-Based ART (No Switch)</c:v>
                </c:pt>
              </c:strCache>
            </c:strRef>
          </c:tx>
          <c:spPr>
            <a:gradFill>
              <a:gsLst>
                <a:gs pos="0">
                  <a:srgbClr val="677D8F"/>
                </a:gs>
                <a:gs pos="99000">
                  <a:srgbClr val="97B7D3"/>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9-EB1F-7045-83DC-625E32ABDEE1}"/>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prior regimens</c:v>
                </c:pt>
                <c:pt idx="1">
                  <c:v>Prior 
EFV-TDF-FTC</c:v>
                </c:pt>
                <c:pt idx="2">
                  <c:v>Prior
ATV + RTV + TDF-FTC</c:v>
                </c:pt>
                <c:pt idx="3">
                  <c:v>Prior
EVG-COBI-TDF-FTC</c:v>
                </c:pt>
              </c:strCache>
            </c:strRef>
          </c:cat>
          <c:val>
            <c:numRef>
              <c:f>Sheet1!$C$2:$C$5</c:f>
              <c:numCache>
                <c:formatCode>0</c:formatCode>
                <c:ptCount val="4"/>
                <c:pt idx="0">
                  <c:v>93</c:v>
                </c:pt>
                <c:pt idx="1">
                  <c:v>90</c:v>
                </c:pt>
                <c:pt idx="2">
                  <c:v>92</c:v>
                </c:pt>
                <c:pt idx="3">
                  <c:v>97</c:v>
                </c:pt>
              </c:numCache>
            </c:numRef>
          </c:val>
          <c:extLst>
            <c:ext xmlns:c16="http://schemas.microsoft.com/office/drawing/2014/chart" uri="{C3380CC4-5D6E-409C-BE32-E72D297353CC}">
              <c16:uniqueId val="{0000000A-EB1F-7045-83DC-625E32ABDEE1}"/>
            </c:ext>
          </c:extLst>
        </c:ser>
        <c:dLbls>
          <c:showLegendKey val="0"/>
          <c:showVal val="1"/>
          <c:showCatName val="0"/>
          <c:showSerName val="0"/>
          <c:showPercent val="0"/>
          <c:showBubbleSize val="0"/>
        </c:dLbls>
        <c:gapWidth val="90"/>
        <c:axId val="-1961709400"/>
        <c:axId val="-1961206888"/>
      </c:barChart>
      <c:catAx>
        <c:axId val="-1961709400"/>
        <c:scaling>
          <c:orientation val="minMax"/>
        </c:scaling>
        <c:delete val="0"/>
        <c:axPos val="b"/>
        <c:numFmt formatCode="General" sourceLinked="0"/>
        <c:majorTickMark val="out"/>
        <c:minorTickMark val="none"/>
        <c:tickLblPos val="nextTo"/>
        <c:spPr>
          <a:ln w="6350">
            <a:solidFill>
              <a:srgbClr val="000000"/>
            </a:solidFill>
          </a:ln>
        </c:spPr>
        <c:txPr>
          <a:bodyPr rot="0" vert="horz"/>
          <a:lstStyle/>
          <a:p>
            <a:pPr>
              <a:defRPr sz="1200"/>
            </a:pPr>
            <a:endParaRPr lang="en-US"/>
          </a:p>
        </c:txPr>
        <c:crossAx val="-1961206888"/>
        <c:crosses val="autoZero"/>
        <c:auto val="1"/>
        <c:lblAlgn val="ctr"/>
        <c:lblOffset val="1"/>
        <c:tickLblSkip val="1"/>
        <c:tickMarkSkip val="1"/>
        <c:noMultiLvlLbl val="0"/>
      </c:catAx>
      <c:valAx>
        <c:axId val="-1961206888"/>
        <c:scaling>
          <c:orientation val="minMax"/>
          <c:max val="100"/>
          <c:min val="0"/>
        </c:scaling>
        <c:delete val="0"/>
        <c:axPos val="l"/>
        <c:title>
          <c:tx>
            <c:rich>
              <a:bodyPr/>
              <a:lstStyle/>
              <a:p>
                <a:pPr>
                  <a:defRPr sz="1400" b="1"/>
                </a:pPr>
                <a:r>
                  <a:rPr lang="en-US" sz="1400" b="1"/>
                  <a:t>HIV RNA &lt;50 copies/mL (%)</a:t>
                </a:r>
              </a:p>
            </c:rich>
          </c:tx>
          <c:layout>
            <c:manualLayout>
              <c:xMode val="edge"/>
              <c:yMode val="edge"/>
              <c:x val="9.0908428113152528E-3"/>
              <c:y val="0.14015974296316411"/>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96170940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5394539224263635"/>
          <c:y val="9.2682355497793693E-3"/>
          <c:w val="0.71692232915330023"/>
          <c:h val="9.8823549333457494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0884854670944"/>
          <c:y val="0.10366578820135799"/>
          <c:w val="0.87088339651987956"/>
          <c:h val="0.78832618990118597"/>
        </c:manualLayout>
      </c:layout>
      <c:barChart>
        <c:barDir val="col"/>
        <c:grouping val="clustered"/>
        <c:varyColors val="0"/>
        <c:ser>
          <c:idx val="0"/>
          <c:order val="0"/>
          <c:tx>
            <c:strRef>
              <c:f>Sheet1!$B$1</c:f>
              <c:strCache>
                <c:ptCount val="1"/>
                <c:pt idx="0">
                  <c:v>EVG-COBI-TAF-FTC (Switch)</c:v>
                </c:pt>
              </c:strCache>
            </c:strRef>
          </c:tx>
          <c:spPr>
            <a:gradFill flip="none" rotWithShape="1">
              <a:gsLst>
                <a:gs pos="0">
                  <a:srgbClr val="805980"/>
                </a:gs>
                <a:gs pos="99000">
                  <a:srgbClr val="CD9ED7"/>
                </a:gs>
              </a:gsLst>
              <a:lin ang="0" scaled="1"/>
              <a:tileRect/>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Hip </c:v>
                </c:pt>
                <c:pt idx="1">
                  <c:v>Spine </c:v>
                </c:pt>
              </c:strCache>
            </c:strRef>
          </c:cat>
          <c:val>
            <c:numRef>
              <c:f>Sheet1!$B$2:$B$3</c:f>
              <c:numCache>
                <c:formatCode>0.00</c:formatCode>
                <c:ptCount val="2"/>
                <c:pt idx="0">
                  <c:v>1.47</c:v>
                </c:pt>
                <c:pt idx="1">
                  <c:v>1.56</c:v>
                </c:pt>
              </c:numCache>
            </c:numRef>
          </c:val>
          <c:extLst>
            <c:ext xmlns:c16="http://schemas.microsoft.com/office/drawing/2014/chart" uri="{C3380CC4-5D6E-409C-BE32-E72D297353CC}">
              <c16:uniqueId val="{00000000-3E6D-3044-B633-FE7B6EF214D0}"/>
            </c:ext>
          </c:extLst>
        </c:ser>
        <c:ser>
          <c:idx val="1"/>
          <c:order val="1"/>
          <c:tx>
            <c:strRef>
              <c:f>Sheet1!$C$1</c:f>
              <c:strCache>
                <c:ptCount val="1"/>
                <c:pt idx="0">
                  <c:v>Tenofovir DF-Based ART (No Switch)</c:v>
                </c:pt>
              </c:strCache>
            </c:strRef>
          </c:tx>
          <c:spPr>
            <a:gradFill>
              <a:gsLst>
                <a:gs pos="0">
                  <a:srgbClr val="677D8F"/>
                </a:gs>
                <a:gs pos="99000">
                  <a:srgbClr val="97B7D3"/>
                </a:gs>
              </a:gsLst>
            </a:gradFill>
            <a:ln w="12700">
              <a:noFill/>
            </a:ln>
            <a:effectLst/>
            <a:scene3d>
              <a:camera prst="orthographicFront"/>
              <a:lightRig rig="threePt" dir="t"/>
            </a:scene3d>
            <a:sp3d>
              <a:bevelT w="38100" h="38100"/>
            </a:sp3d>
          </c:spPr>
          <c:invertIfNegative val="0"/>
          <c:dPt>
            <c:idx val="1"/>
            <c:invertIfNegative val="0"/>
            <c:bubble3D val="0"/>
            <c:spPr>
              <a:gradFill flip="none" rotWithShape="1">
                <a:gsLst>
                  <a:gs pos="0">
                    <a:srgbClr val="677D8F"/>
                  </a:gs>
                  <a:gs pos="99000">
                    <a:srgbClr val="97B7D3"/>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A4C9-D148-8A9F-A3638E4ED818}"/>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Hip </c:v>
                </c:pt>
                <c:pt idx="1">
                  <c:v>Spine </c:v>
                </c:pt>
              </c:strCache>
            </c:strRef>
          </c:cat>
          <c:val>
            <c:numRef>
              <c:f>Sheet1!$C$2:$C$3</c:f>
              <c:numCache>
                <c:formatCode>0.00</c:formatCode>
                <c:ptCount val="2"/>
                <c:pt idx="0" formatCode="General">
                  <c:v>-0.34</c:v>
                </c:pt>
                <c:pt idx="1">
                  <c:v>-0.44</c:v>
                </c:pt>
              </c:numCache>
            </c:numRef>
          </c:val>
          <c:extLst>
            <c:ext xmlns:c16="http://schemas.microsoft.com/office/drawing/2014/chart" uri="{C3380CC4-5D6E-409C-BE32-E72D297353CC}">
              <c16:uniqueId val="{00000001-3E6D-3044-B633-FE7B6EF214D0}"/>
            </c:ext>
          </c:extLst>
        </c:ser>
        <c:dLbls>
          <c:showLegendKey val="0"/>
          <c:showVal val="1"/>
          <c:showCatName val="0"/>
          <c:showSerName val="0"/>
          <c:showPercent val="0"/>
          <c:showBubbleSize val="0"/>
        </c:dLbls>
        <c:gapWidth val="175"/>
        <c:axId val="-1960922968"/>
        <c:axId val="-1960919752"/>
      </c:barChart>
      <c:catAx>
        <c:axId val="-1960922968"/>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1960919752"/>
        <c:crosses val="autoZero"/>
        <c:auto val="1"/>
        <c:lblAlgn val="ctr"/>
        <c:lblOffset val="1"/>
        <c:tickLblSkip val="1"/>
        <c:tickMarkSkip val="1"/>
        <c:noMultiLvlLbl val="0"/>
      </c:catAx>
      <c:valAx>
        <c:axId val="-1960919752"/>
        <c:scaling>
          <c:orientation val="minMax"/>
          <c:max val="2"/>
          <c:min val="-1"/>
        </c:scaling>
        <c:delete val="0"/>
        <c:axPos val="l"/>
        <c:title>
          <c:tx>
            <c:rich>
              <a:bodyPr/>
              <a:lstStyle/>
              <a:p>
                <a:pPr>
                  <a:defRPr sz="1400" b="1">
                    <a:solidFill>
                      <a:schemeClr val="tx1"/>
                    </a:solidFill>
                  </a:defRPr>
                </a:pPr>
                <a:r>
                  <a:rPr lang="en-US" sz="1400" b="1">
                    <a:solidFill>
                      <a:schemeClr val="tx1"/>
                    </a:solidFill>
                  </a:rPr>
                  <a:t>Mean Change in BMD (%)</a:t>
                </a:r>
              </a:p>
            </c:rich>
          </c:tx>
          <c:layout>
            <c:manualLayout>
              <c:xMode val="edge"/>
              <c:yMode val="edge"/>
              <c:x val="1.5061606882473022E-2"/>
              <c:y val="0.11331110136431885"/>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960922968"/>
        <c:crosses val="autoZero"/>
        <c:crossBetween val="between"/>
        <c:maj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6591511130553125"/>
          <c:y val="0"/>
          <c:w val="0.71462962962962973"/>
          <c:h val="9.9341279289690915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21068669522699"/>
          <c:y val="0.124584628683129"/>
          <c:w val="0.84854096513958599"/>
          <c:h val="0.75815858727208174"/>
        </c:manualLayout>
      </c:layout>
      <c:barChart>
        <c:barDir val="col"/>
        <c:grouping val="clustered"/>
        <c:varyColors val="0"/>
        <c:ser>
          <c:idx val="0"/>
          <c:order val="0"/>
          <c:tx>
            <c:strRef>
              <c:f>Sheet1!$B$1</c:f>
              <c:strCache>
                <c:ptCount val="1"/>
                <c:pt idx="0">
                  <c:v>EVG-COBI-TAF-FTC (Switch)</c:v>
                </c:pt>
              </c:strCache>
            </c:strRef>
          </c:tx>
          <c:spPr>
            <a:gradFill flip="none" rotWithShape="1">
              <a:gsLst>
                <a:gs pos="0">
                  <a:srgbClr val="805980"/>
                </a:gs>
                <a:gs pos="99000">
                  <a:srgbClr val="CD9ED7"/>
                </a:gs>
              </a:gsLst>
              <a:lin ang="0" scaled="1"/>
              <a:tileRect/>
            </a:gradFill>
            <a:ln w="12700">
              <a:noFill/>
            </a:ln>
            <a:effectLst/>
            <a:scene3d>
              <a:camera prst="orthographicFront"/>
              <a:lightRig rig="threePt" dir="t"/>
            </a:scene3d>
            <a:sp3d>
              <a:bevelT w="38100" h="38100"/>
            </a:sp3d>
          </c:spPr>
          <c:invertIfNegative val="0"/>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Proteinuria (UPCR)</c:v>
                </c:pt>
                <c:pt idx="1">
                  <c:v>Albuminuria (APCR)</c:v>
                </c:pt>
                <c:pt idx="2">
                  <c:v>Retinol binding protein</c:v>
                </c:pt>
                <c:pt idx="3">
                  <c:v>β2 microglobulin</c:v>
                </c:pt>
              </c:strCache>
            </c:strRef>
          </c:cat>
          <c:val>
            <c:numRef>
              <c:f>Sheet1!$B$2:$B$5</c:f>
              <c:numCache>
                <c:formatCode>0.0</c:formatCode>
                <c:ptCount val="4"/>
                <c:pt idx="0">
                  <c:v>-20.9</c:v>
                </c:pt>
                <c:pt idx="1">
                  <c:v>-17.899999999999999</c:v>
                </c:pt>
                <c:pt idx="2">
                  <c:v>-33.4</c:v>
                </c:pt>
                <c:pt idx="3">
                  <c:v>-52.3</c:v>
                </c:pt>
              </c:numCache>
            </c:numRef>
          </c:val>
          <c:extLst>
            <c:ext xmlns:c16="http://schemas.microsoft.com/office/drawing/2014/chart" uri="{C3380CC4-5D6E-409C-BE32-E72D297353CC}">
              <c16:uniqueId val="{00000000-0334-4144-A909-C58033703D03}"/>
            </c:ext>
          </c:extLst>
        </c:ser>
        <c:ser>
          <c:idx val="1"/>
          <c:order val="1"/>
          <c:tx>
            <c:strRef>
              <c:f>Sheet1!$C$1</c:f>
              <c:strCache>
                <c:ptCount val="1"/>
                <c:pt idx="0">
                  <c:v>Tenofovir DF-Based ART (No Switch)</c:v>
                </c:pt>
              </c:strCache>
            </c:strRef>
          </c:tx>
          <c:spPr>
            <a:gradFill flip="none" rotWithShape="1">
              <a:gsLst>
                <a:gs pos="0">
                  <a:srgbClr val="677D8F"/>
                </a:gs>
                <a:gs pos="99000">
                  <a:srgbClr val="97B7D3"/>
                </a:gs>
              </a:gsLst>
              <a:lin ang="0" scaled="1"/>
              <a:tileRect/>
            </a:gradFill>
            <a:ln w="12700">
              <a:noFill/>
            </a:ln>
            <a:effectLst/>
            <a:scene3d>
              <a:camera prst="orthographicFront"/>
              <a:lightRig rig="threePt" dir="t"/>
            </a:scene3d>
            <a:sp3d>
              <a:bevelT w="38100" h="38100"/>
            </a:sp3d>
          </c:spPr>
          <c:invertIfNegative val="0"/>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Proteinuria (UPCR)</c:v>
                </c:pt>
                <c:pt idx="1">
                  <c:v>Albuminuria (APCR)</c:v>
                </c:pt>
                <c:pt idx="2">
                  <c:v>Retinol binding protein</c:v>
                </c:pt>
                <c:pt idx="3">
                  <c:v>β2 microglobulin</c:v>
                </c:pt>
              </c:strCache>
            </c:strRef>
          </c:cat>
          <c:val>
            <c:numRef>
              <c:f>Sheet1!$C$2:$C$5</c:f>
              <c:numCache>
                <c:formatCode>0.0</c:formatCode>
                <c:ptCount val="4"/>
                <c:pt idx="0">
                  <c:v>9.6</c:v>
                </c:pt>
                <c:pt idx="1">
                  <c:v>8.5</c:v>
                </c:pt>
                <c:pt idx="2">
                  <c:v>18.100000000000001</c:v>
                </c:pt>
                <c:pt idx="3">
                  <c:v>18.3</c:v>
                </c:pt>
              </c:numCache>
            </c:numRef>
          </c:val>
          <c:extLst>
            <c:ext xmlns:c16="http://schemas.microsoft.com/office/drawing/2014/chart" uri="{C3380CC4-5D6E-409C-BE32-E72D297353CC}">
              <c16:uniqueId val="{00000001-0334-4144-A909-C58033703D03}"/>
            </c:ext>
          </c:extLst>
        </c:ser>
        <c:dLbls>
          <c:showLegendKey val="0"/>
          <c:showVal val="1"/>
          <c:showCatName val="0"/>
          <c:showSerName val="0"/>
          <c:showPercent val="0"/>
          <c:showBubbleSize val="0"/>
        </c:dLbls>
        <c:gapWidth val="125"/>
        <c:axId val="-1960995512"/>
        <c:axId val="-1961001096"/>
      </c:barChart>
      <c:catAx>
        <c:axId val="-1960995512"/>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1961001096"/>
        <c:crosses val="autoZero"/>
        <c:auto val="1"/>
        <c:lblAlgn val="ctr"/>
        <c:lblOffset val="1"/>
        <c:tickLblSkip val="1"/>
        <c:tickMarkSkip val="1"/>
        <c:noMultiLvlLbl val="0"/>
      </c:catAx>
      <c:valAx>
        <c:axId val="-1961001096"/>
        <c:scaling>
          <c:orientation val="minMax"/>
          <c:max val="50"/>
          <c:min val="-75"/>
        </c:scaling>
        <c:delete val="0"/>
        <c:axPos val="l"/>
        <c:title>
          <c:tx>
            <c:rich>
              <a:bodyPr/>
              <a:lstStyle/>
              <a:p>
                <a:pPr>
                  <a:defRPr sz="1400" b="1">
                    <a:solidFill>
                      <a:schemeClr val="tx1"/>
                    </a:solidFill>
                  </a:defRPr>
                </a:pPr>
                <a:r>
                  <a:rPr lang="en-US" sz="1400" b="1" dirty="0">
                    <a:solidFill>
                      <a:schemeClr val="tx1"/>
                    </a:solidFill>
                  </a:rPr>
                  <a:t>Median Change in</a:t>
                </a:r>
                <a:r>
                  <a:rPr lang="en-US" sz="1400" b="1" baseline="0" dirty="0">
                    <a:solidFill>
                      <a:schemeClr val="tx1"/>
                    </a:solidFill>
                  </a:rPr>
                  <a:t> Quantitative Proteinuria</a:t>
                </a:r>
                <a:r>
                  <a:rPr lang="en-US" sz="1400" b="1" dirty="0">
                    <a:solidFill>
                      <a:schemeClr val="tx1"/>
                    </a:solidFill>
                  </a:rPr>
                  <a:t> (%)</a:t>
                </a:r>
              </a:p>
            </c:rich>
          </c:tx>
          <c:layout>
            <c:manualLayout>
              <c:xMode val="edge"/>
              <c:yMode val="edge"/>
              <c:x val="7.9660007776805684E-3"/>
              <c:y val="8.8083734228181693E-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960995512"/>
        <c:crosses val="autoZero"/>
        <c:crossBetween val="between"/>
        <c:majorUnit val="25"/>
        <c:min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0620321765334887"/>
          <c:y val="1.7006702080011881E-2"/>
          <c:w val="0.78087416156313794"/>
          <c:h val="9.9341279289690915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645212404005055"/>
          <c:y val="0.112754348503047"/>
          <c:w val="0.8144506415864684"/>
          <c:h val="0.83309244183460096"/>
        </c:manualLayout>
      </c:layout>
      <c:barChart>
        <c:barDir val="col"/>
        <c:grouping val="clustered"/>
        <c:varyColors val="0"/>
        <c:ser>
          <c:idx val="0"/>
          <c:order val="0"/>
          <c:tx>
            <c:strRef>
              <c:f>Sheet1!$B$1</c:f>
              <c:strCache>
                <c:ptCount val="1"/>
                <c:pt idx="0">
                  <c:v>Tenofovir alafenamide arm</c:v>
                </c:pt>
              </c:strCache>
            </c:strRef>
          </c:tx>
          <c:spPr>
            <a:solidFill>
              <a:srgbClr val="326496"/>
            </a:solidFill>
            <a:ln w="12700">
              <a:noFill/>
            </a:ln>
            <a:effectLst/>
            <a:scene3d>
              <a:camera prst="orthographicFront"/>
              <a:lightRig rig="threePt" dir="t"/>
            </a:scene3d>
            <a:sp3d>
              <a:bevelT w="38100" h="38100"/>
            </a:sp3d>
          </c:spPr>
          <c:invertIfNegative val="0"/>
          <c:dPt>
            <c:idx val="0"/>
            <c:invertIfNegative val="0"/>
            <c:bubble3D val="0"/>
            <c:spPr>
              <a:gradFill>
                <a:gsLst>
                  <a:gs pos="0">
                    <a:srgbClr val="004A80"/>
                  </a:gs>
                  <a:gs pos="99000">
                    <a:srgbClr val="00B0F0"/>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4868-A84A-B9A5-0F72DEBF7E2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c:f>
              <c:numCache>
                <c:formatCode>0.00</c:formatCode>
                <c:ptCount val="1"/>
                <c:pt idx="0">
                  <c:v>0.08</c:v>
                </c:pt>
              </c:numCache>
            </c:numRef>
          </c:val>
          <c:extLst>
            <c:ext xmlns:c16="http://schemas.microsoft.com/office/drawing/2014/chart" uri="{C3380CC4-5D6E-409C-BE32-E72D297353CC}">
              <c16:uniqueId val="{00000000-83B2-2041-A9B2-D03541FC2AE4}"/>
            </c:ext>
          </c:extLst>
        </c:ser>
        <c:ser>
          <c:idx val="1"/>
          <c:order val="1"/>
          <c:tx>
            <c:strRef>
              <c:f>Sheet1!$C$1</c:f>
              <c:strCache>
                <c:ptCount val="1"/>
                <c:pt idx="0">
                  <c:v>Tenofovir DF arm</c:v>
                </c:pt>
              </c:strCache>
            </c:strRef>
          </c:tx>
          <c:spPr>
            <a:gradFill>
              <a:gsLst>
                <a:gs pos="0">
                  <a:srgbClr val="5A8031"/>
                </a:gs>
                <a:gs pos="98000">
                  <a:srgbClr val="8DC84E"/>
                </a:gs>
              </a:gsLst>
            </a:gradFill>
            <a:ln w="12700">
              <a:noFill/>
            </a:ln>
            <a:effectLst/>
            <a:scene3d>
              <a:camera prst="orthographicFront"/>
              <a:lightRig rig="threePt" dir="t"/>
            </a:scene3d>
            <a:sp3d>
              <a:bevelT w="38100" h="38100"/>
            </a:sp3d>
          </c:spPr>
          <c:invertIfNegative val="0"/>
          <c:dPt>
            <c:idx val="0"/>
            <c:invertIfNegative val="0"/>
            <c:bubble3D val="0"/>
            <c:spPr>
              <a:gradFill flip="none" rotWithShape="1">
                <a:gsLst>
                  <a:gs pos="0">
                    <a:srgbClr val="5A8031"/>
                  </a:gs>
                  <a:gs pos="98000">
                    <a:srgbClr val="8DC84E"/>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4868-A84A-B9A5-0F72DEBF7E2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f>
              <c:numCache>
                <c:formatCode>0.00</c:formatCode>
                <c:ptCount val="1"/>
                <c:pt idx="0">
                  <c:v>0.12</c:v>
                </c:pt>
              </c:numCache>
            </c:numRef>
          </c:val>
          <c:extLst>
            <c:ext xmlns:c16="http://schemas.microsoft.com/office/drawing/2014/chart" uri="{C3380CC4-5D6E-409C-BE32-E72D297353CC}">
              <c16:uniqueId val="{00000001-83B2-2041-A9B2-D03541FC2AE4}"/>
            </c:ext>
          </c:extLst>
        </c:ser>
        <c:dLbls>
          <c:showLegendKey val="0"/>
          <c:showVal val="1"/>
          <c:showCatName val="0"/>
          <c:showSerName val="0"/>
          <c:showPercent val="0"/>
          <c:showBubbleSize val="0"/>
        </c:dLbls>
        <c:gapWidth val="275"/>
        <c:overlap val="-100"/>
        <c:axId val="-2086248424"/>
        <c:axId val="-2081044792"/>
      </c:barChart>
      <c:catAx>
        <c:axId val="-2086248424"/>
        <c:scaling>
          <c:orientation val="minMax"/>
        </c:scaling>
        <c:delete val="1"/>
        <c:axPos val="b"/>
        <c:numFmt formatCode="0%" sourceLinked="1"/>
        <c:majorTickMark val="out"/>
        <c:minorTickMark val="none"/>
        <c:tickLblPos val="low"/>
        <c:crossAx val="-2081044792"/>
        <c:crosses val="autoZero"/>
        <c:auto val="1"/>
        <c:lblAlgn val="ctr"/>
        <c:lblOffset val="1"/>
        <c:tickLblSkip val="1"/>
        <c:tickMarkSkip val="1"/>
        <c:noMultiLvlLbl val="0"/>
      </c:catAx>
      <c:valAx>
        <c:axId val="-2081044792"/>
        <c:scaling>
          <c:orientation val="minMax"/>
          <c:min val="0"/>
        </c:scaling>
        <c:delete val="0"/>
        <c:axPos val="l"/>
        <c:title>
          <c:tx>
            <c:rich>
              <a:bodyPr/>
              <a:lstStyle/>
              <a:p>
                <a:pPr>
                  <a:defRPr sz="1400" b="1">
                    <a:solidFill>
                      <a:schemeClr val="tx1"/>
                    </a:solidFill>
                  </a:defRPr>
                </a:pPr>
                <a:r>
                  <a:rPr lang="en-US" sz="1400" b="1" dirty="0">
                    <a:solidFill>
                      <a:schemeClr val="tx1"/>
                    </a:solidFill>
                  </a:rPr>
                  <a:t>Mean Change in </a:t>
                </a:r>
                <a:br>
                  <a:rPr lang="en-US" sz="1400" b="1" dirty="0">
                    <a:solidFill>
                      <a:schemeClr val="tx1"/>
                    </a:solidFill>
                  </a:rPr>
                </a:br>
                <a:r>
                  <a:rPr lang="en-US" sz="1400" b="1" dirty="0">
                    <a:solidFill>
                      <a:schemeClr val="tx1"/>
                    </a:solidFill>
                  </a:rPr>
                  <a:t>Serum Creatinine (mg/dL)</a:t>
                </a:r>
              </a:p>
            </c:rich>
          </c:tx>
          <c:layout>
            <c:manualLayout>
              <c:xMode val="edge"/>
              <c:yMode val="edge"/>
              <c:x val="2.412790415087003E-2"/>
              <c:y val="0.16793781082404488"/>
            </c:manualLayout>
          </c:layout>
          <c:overlay val="0"/>
        </c:title>
        <c:numFmt formatCode="General" sourceLinked="0"/>
        <c:majorTickMark val="out"/>
        <c:minorTickMark val="none"/>
        <c:tickLblPos val="nextTo"/>
        <c:spPr>
          <a:ln w="6350">
            <a:solidFill>
              <a:schemeClr val="tx1"/>
            </a:solidFill>
          </a:ln>
        </c:spPr>
        <c:txPr>
          <a:bodyPr/>
          <a:lstStyle/>
          <a:p>
            <a:pPr>
              <a:defRPr sz="1200"/>
            </a:pPr>
            <a:endParaRPr lang="en-US"/>
          </a:p>
        </c:txPr>
        <c:crossAx val="-2086248424"/>
        <c:crosses val="autoZero"/>
        <c:crossBetween val="between"/>
        <c:majorUnit val="0.05"/>
        <c:minorUnit val="5.0000000000000001E-3"/>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9001531058617674"/>
          <c:y val="1.41723640686157E-2"/>
          <c:w val="0.6824770341207349"/>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39651668673101"/>
          <c:y val="0.112812017986181"/>
          <c:w val="0.83457549573196199"/>
          <c:h val="0.759338527783748"/>
        </c:manualLayout>
      </c:layout>
      <c:barChart>
        <c:barDir val="col"/>
        <c:grouping val="clustered"/>
        <c:varyColors val="0"/>
        <c:ser>
          <c:idx val="0"/>
          <c:order val="0"/>
          <c:tx>
            <c:strRef>
              <c:f>Sheet1!$B$1</c:f>
              <c:strCache>
                <c:ptCount val="1"/>
                <c:pt idx="0">
                  <c:v>EVG-COBI-TAF-FTC (Switch)</c:v>
                </c:pt>
              </c:strCache>
            </c:strRef>
          </c:tx>
          <c:spPr>
            <a:gradFill flip="none" rotWithShape="1">
              <a:gsLst>
                <a:gs pos="0">
                  <a:srgbClr val="805980"/>
                </a:gs>
                <a:gs pos="99000">
                  <a:srgbClr val="CD9ED7"/>
                </a:gs>
              </a:gsLst>
              <a:lin ang="0" scaled="1"/>
              <a:tileRect/>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 </c:v>
                </c:pt>
                <c:pt idx="2">
                  <c:v>HDL </c:v>
                </c:pt>
                <c:pt idx="3">
                  <c:v>Triglycerides</c:v>
                </c:pt>
              </c:strCache>
            </c:strRef>
          </c:cat>
          <c:val>
            <c:numRef>
              <c:f>Sheet1!$B$2:$B$5</c:f>
              <c:numCache>
                <c:formatCode>0</c:formatCode>
                <c:ptCount val="4"/>
                <c:pt idx="0">
                  <c:v>20</c:v>
                </c:pt>
                <c:pt idx="1">
                  <c:v>9</c:v>
                </c:pt>
                <c:pt idx="2">
                  <c:v>2</c:v>
                </c:pt>
                <c:pt idx="3">
                  <c:v>11</c:v>
                </c:pt>
              </c:numCache>
            </c:numRef>
          </c:val>
          <c:extLst>
            <c:ext xmlns:c16="http://schemas.microsoft.com/office/drawing/2014/chart" uri="{C3380CC4-5D6E-409C-BE32-E72D297353CC}">
              <c16:uniqueId val="{00000000-5AD0-7141-868F-D68268362763}"/>
            </c:ext>
          </c:extLst>
        </c:ser>
        <c:ser>
          <c:idx val="1"/>
          <c:order val="1"/>
          <c:tx>
            <c:strRef>
              <c:f>Sheet1!$C$1</c:f>
              <c:strCache>
                <c:ptCount val="1"/>
                <c:pt idx="0">
                  <c:v>Tenofovir DF-Based ART (No Switch)</c:v>
                </c:pt>
              </c:strCache>
            </c:strRef>
          </c:tx>
          <c:spPr>
            <a:gradFill>
              <a:gsLst>
                <a:gs pos="0">
                  <a:srgbClr val="677D8F"/>
                </a:gs>
                <a:gs pos="99000">
                  <a:srgbClr val="97B7D3"/>
                </a:gs>
              </a:gsLst>
            </a:gradFill>
            <a:ln w="12700">
              <a:noFill/>
            </a:ln>
            <a:effectLst/>
            <a:scene3d>
              <a:camera prst="orthographicFront"/>
              <a:lightRig rig="threePt" dir="t"/>
            </a:scene3d>
            <a:sp3d>
              <a:bevelT w="38100" h="38100"/>
            </a:sp3d>
          </c:spPr>
          <c:invertIfNegative val="0"/>
          <c:dPt>
            <c:idx val="3"/>
            <c:invertIfNegative val="0"/>
            <c:bubble3D val="0"/>
            <c:spPr>
              <a:gradFill flip="none" rotWithShape="1">
                <a:gsLst>
                  <a:gs pos="0">
                    <a:srgbClr val="677D8F"/>
                  </a:gs>
                  <a:gs pos="99000">
                    <a:srgbClr val="97B7D3"/>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5A47-CA4F-9EA7-6CA56D0F277B}"/>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 </c:v>
                </c:pt>
                <c:pt idx="2">
                  <c:v>HDL </c:v>
                </c:pt>
                <c:pt idx="3">
                  <c:v>Triglycerides</c:v>
                </c:pt>
              </c:strCache>
            </c:strRef>
          </c:cat>
          <c:val>
            <c:numRef>
              <c:f>Sheet1!$C$2:$C$5</c:f>
              <c:numCache>
                <c:formatCode>0</c:formatCode>
                <c:ptCount val="4"/>
                <c:pt idx="0">
                  <c:v>2</c:v>
                </c:pt>
                <c:pt idx="1">
                  <c:v>-2</c:v>
                </c:pt>
                <c:pt idx="2">
                  <c:v>1</c:v>
                </c:pt>
                <c:pt idx="3">
                  <c:v>-2</c:v>
                </c:pt>
              </c:numCache>
            </c:numRef>
          </c:val>
          <c:extLst>
            <c:ext xmlns:c16="http://schemas.microsoft.com/office/drawing/2014/chart" uri="{C3380CC4-5D6E-409C-BE32-E72D297353CC}">
              <c16:uniqueId val="{00000001-5AD0-7141-868F-D68268362763}"/>
            </c:ext>
          </c:extLst>
        </c:ser>
        <c:dLbls>
          <c:showLegendKey val="0"/>
          <c:showVal val="1"/>
          <c:showCatName val="0"/>
          <c:showSerName val="0"/>
          <c:showPercent val="0"/>
          <c:showBubbleSize val="0"/>
        </c:dLbls>
        <c:gapWidth val="125"/>
        <c:axId val="-1961088728"/>
        <c:axId val="-1961093576"/>
      </c:barChart>
      <c:catAx>
        <c:axId val="-1961088728"/>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1961093576"/>
        <c:crosses val="autoZero"/>
        <c:auto val="1"/>
        <c:lblAlgn val="ctr"/>
        <c:lblOffset val="1"/>
        <c:tickLblSkip val="1"/>
        <c:tickMarkSkip val="1"/>
        <c:noMultiLvlLbl val="0"/>
      </c:catAx>
      <c:valAx>
        <c:axId val="-1961093576"/>
        <c:scaling>
          <c:orientation val="minMax"/>
          <c:max val="30"/>
          <c:min val="-10"/>
        </c:scaling>
        <c:delete val="0"/>
        <c:axPos val="l"/>
        <c:title>
          <c:tx>
            <c:rich>
              <a:bodyPr/>
              <a:lstStyle/>
              <a:p>
                <a:pPr>
                  <a:defRPr sz="1400" b="1">
                    <a:solidFill>
                      <a:schemeClr val="tx1"/>
                    </a:solidFill>
                  </a:defRPr>
                </a:pPr>
                <a:r>
                  <a:rPr lang="en-US" sz="1400" b="1" dirty="0">
                    <a:solidFill>
                      <a:schemeClr val="tx1"/>
                    </a:solidFill>
                  </a:rPr>
                  <a:t>Median Change in Plasma Lipids (mg/dL)</a:t>
                </a:r>
              </a:p>
            </c:rich>
          </c:tx>
          <c:layout>
            <c:manualLayout>
              <c:xMode val="edge"/>
              <c:yMode val="edge"/>
              <c:x val="1.2592388451443601E-2"/>
              <c:y val="0.106069996032561"/>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961088728"/>
        <c:crosses val="autoZero"/>
        <c:crossBetween val="between"/>
        <c:majorUnit val="1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9191953436376008"/>
          <c:y val="1.4056766899478801E-2"/>
          <c:w val="0.77926096043550108"/>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51137357830272"/>
          <c:y val="0.10393506555802801"/>
          <c:w val="0.85225223583163223"/>
          <c:h val="0.72838263949917603"/>
        </c:manualLayout>
      </c:layout>
      <c:barChart>
        <c:barDir val="col"/>
        <c:grouping val="clustered"/>
        <c:varyColors val="0"/>
        <c:ser>
          <c:idx val="0"/>
          <c:order val="0"/>
          <c:tx>
            <c:strRef>
              <c:f>Sheet1!$B$1</c:f>
              <c:strCache>
                <c:ptCount val="1"/>
                <c:pt idx="0">
                  <c:v>EVG-COBI-TAF-FTC + DRV</c:v>
                </c:pt>
              </c:strCache>
            </c:strRef>
          </c:tx>
          <c:spPr>
            <a:gradFill flip="none" rotWithShape="1">
              <a:gsLst>
                <a:gs pos="0">
                  <a:srgbClr val="805980"/>
                </a:gs>
                <a:gs pos="99000">
                  <a:srgbClr val="CD9ED7"/>
                </a:gs>
              </a:gsLst>
              <a:lin ang="0" scaled="1"/>
              <a:tileRect/>
            </a:gradFill>
            <a:ln w="12700">
              <a:noFill/>
            </a:ln>
            <a:effectLst/>
            <a:scene3d>
              <a:camera prst="orthographicFront"/>
              <a:lightRig rig="threePt" dir="t"/>
            </a:scene3d>
            <a:sp3d>
              <a:bevelT w="38100" h="38100"/>
            </a:sp3d>
          </c:spPr>
          <c:invertIfNegative val="0"/>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24</c:v>
                </c:pt>
                <c:pt idx="1">
                  <c:v>Week 48</c:v>
                </c:pt>
              </c:strCache>
            </c:strRef>
          </c:cat>
          <c:val>
            <c:numRef>
              <c:f>Sheet1!$B$2:$B$3</c:f>
              <c:numCache>
                <c:formatCode>0</c:formatCode>
                <c:ptCount val="2"/>
                <c:pt idx="0">
                  <c:v>97</c:v>
                </c:pt>
                <c:pt idx="1">
                  <c:v>94</c:v>
                </c:pt>
              </c:numCache>
            </c:numRef>
          </c:val>
          <c:extLst>
            <c:ext xmlns:c16="http://schemas.microsoft.com/office/drawing/2014/chart" uri="{C3380CC4-5D6E-409C-BE32-E72D297353CC}">
              <c16:uniqueId val="{00000000-3844-774C-9EF2-1A64BB6964ED}"/>
            </c:ext>
          </c:extLst>
        </c:ser>
        <c:ser>
          <c:idx val="1"/>
          <c:order val="1"/>
          <c:tx>
            <c:strRef>
              <c:f>Sheet1!$C$1</c:f>
              <c:strCache>
                <c:ptCount val="1"/>
                <c:pt idx="0">
                  <c:v>Baseline ART</c:v>
                </c:pt>
              </c:strCache>
            </c:strRef>
          </c:tx>
          <c:spPr>
            <a:gradFill flip="none" rotWithShape="1">
              <a:gsLst>
                <a:gs pos="0">
                  <a:srgbClr val="677D8F"/>
                </a:gs>
                <a:gs pos="99000">
                  <a:srgbClr val="97B7D3"/>
                </a:gs>
              </a:gsLst>
              <a:lin ang="0" scaled="1"/>
              <a:tileRect/>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2-3844-774C-9EF2-1A64BB6964ED}"/>
              </c:ext>
            </c:extLst>
          </c:dPt>
          <c:dPt>
            <c:idx val="1"/>
            <c:invertIfNegative val="0"/>
            <c:bubble3D val="0"/>
            <c:extLst>
              <c:ext xmlns:c16="http://schemas.microsoft.com/office/drawing/2014/chart" uri="{C3380CC4-5D6E-409C-BE32-E72D297353CC}">
                <c16:uniqueId val="{00000004-3844-774C-9EF2-1A64BB6964ED}"/>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24</c:v>
                </c:pt>
                <c:pt idx="1">
                  <c:v>Week 48</c:v>
                </c:pt>
              </c:strCache>
            </c:strRef>
          </c:cat>
          <c:val>
            <c:numRef>
              <c:f>Sheet1!$C$2:$C$3</c:f>
              <c:numCache>
                <c:formatCode>0</c:formatCode>
                <c:ptCount val="2"/>
                <c:pt idx="0">
                  <c:v>91</c:v>
                </c:pt>
                <c:pt idx="1">
                  <c:v>76</c:v>
                </c:pt>
              </c:numCache>
            </c:numRef>
          </c:val>
          <c:extLst>
            <c:ext xmlns:c16="http://schemas.microsoft.com/office/drawing/2014/chart" uri="{C3380CC4-5D6E-409C-BE32-E72D297353CC}">
              <c16:uniqueId val="{00000005-3844-774C-9EF2-1A64BB6964ED}"/>
            </c:ext>
          </c:extLst>
        </c:ser>
        <c:dLbls>
          <c:showLegendKey val="0"/>
          <c:showVal val="1"/>
          <c:showCatName val="0"/>
          <c:showSerName val="0"/>
          <c:showPercent val="0"/>
          <c:showBubbleSize val="0"/>
        </c:dLbls>
        <c:gapWidth val="150"/>
        <c:axId val="-1961413592"/>
        <c:axId val="-1961407848"/>
      </c:barChart>
      <c:catAx>
        <c:axId val="-1961413592"/>
        <c:scaling>
          <c:orientation val="minMax"/>
        </c:scaling>
        <c:delete val="0"/>
        <c:axPos val="b"/>
        <c:title>
          <c:tx>
            <c:rich>
              <a:bodyPr/>
              <a:lstStyle/>
              <a:p>
                <a:pPr>
                  <a:defRPr sz="1400" b="1"/>
                </a:pPr>
                <a:r>
                  <a:rPr lang="en-US" sz="1400" b="1" dirty="0"/>
                  <a:t>Study Week</a:t>
                </a:r>
              </a:p>
            </c:rich>
          </c:tx>
          <c:layout>
            <c:manualLayout>
              <c:xMode val="edge"/>
              <c:yMode val="edge"/>
              <c:x val="0.47350782541071251"/>
              <c:y val="0.90308555180602423"/>
            </c:manualLayout>
          </c:layout>
          <c:overlay val="0"/>
        </c:title>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sz="1200"/>
            </a:pPr>
            <a:endParaRPr lang="en-US"/>
          </a:p>
        </c:txPr>
        <c:crossAx val="-1961407848"/>
        <c:crosses val="autoZero"/>
        <c:auto val="1"/>
        <c:lblAlgn val="ctr"/>
        <c:lblOffset val="1"/>
        <c:tickLblSkip val="1"/>
        <c:tickMarkSkip val="1"/>
        <c:noMultiLvlLbl val="0"/>
      </c:catAx>
      <c:valAx>
        <c:axId val="-1961407848"/>
        <c:scaling>
          <c:orientation val="minMax"/>
          <c:max val="100"/>
        </c:scaling>
        <c:delete val="0"/>
        <c:axPos val="l"/>
        <c:title>
          <c:tx>
            <c:rich>
              <a:bodyPr/>
              <a:lstStyle/>
              <a:p>
                <a:pPr>
                  <a:defRPr sz="1400" b="1">
                    <a:solidFill>
                      <a:schemeClr val="tx1"/>
                    </a:solidFill>
                  </a:defRPr>
                </a:pPr>
                <a:r>
                  <a:rPr lang="en-US" sz="1400" b="1">
                    <a:solidFill>
                      <a:schemeClr val="tx1"/>
                    </a:solidFill>
                  </a:rPr>
                  <a:t>HIV RNA &lt;50 copies/mL (%)</a:t>
                </a:r>
              </a:p>
            </c:rich>
          </c:tx>
          <c:layout>
            <c:manualLayout>
              <c:xMode val="edge"/>
              <c:yMode val="edge"/>
              <c:x val="1.5328813065033538E-3"/>
              <c:y val="0.10021341082364703"/>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96141359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7585897248954999"/>
          <c:y val="9.2682355497793693E-3"/>
          <c:w val="0.69500874890638698"/>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8323612326237"/>
          <c:y val="0.10393506555802801"/>
          <c:w val="0.82293124817731111"/>
          <c:h val="0.74425571803524548"/>
        </c:manualLayout>
      </c:layout>
      <c:barChart>
        <c:barDir val="col"/>
        <c:grouping val="clustered"/>
        <c:varyColors val="0"/>
        <c:ser>
          <c:idx val="0"/>
          <c:order val="0"/>
          <c:tx>
            <c:strRef>
              <c:f>Sheet1!$B$1</c:f>
              <c:strCache>
                <c:ptCount val="1"/>
                <c:pt idx="0">
                  <c:v>EVG-COBI-TAF-FTC + DRV</c:v>
                </c:pt>
              </c:strCache>
            </c:strRef>
          </c:tx>
          <c:spPr>
            <a:gradFill>
              <a:gsLst>
                <a:gs pos="0">
                  <a:srgbClr val="805980"/>
                </a:gs>
                <a:gs pos="99000">
                  <a:srgbClr val="CD9ED7"/>
                </a:gs>
              </a:gsLst>
            </a:gradFill>
            <a:ln w="12700">
              <a:noFill/>
            </a:ln>
            <a:effectLst/>
            <a:scene3d>
              <a:camera prst="orthographicFront"/>
              <a:lightRig rig="threePt" dir="t"/>
            </a:scene3d>
            <a:sp3d>
              <a:bevelT w="38100" h="38100"/>
            </a:sp3d>
          </c:spPr>
          <c:invertIfNegative val="0"/>
          <c:dPt>
            <c:idx val="0"/>
            <c:invertIfNegative val="0"/>
            <c:bubble3D val="0"/>
            <c:spPr>
              <a:gradFill flip="none" rotWithShape="1">
                <a:gsLst>
                  <a:gs pos="0">
                    <a:srgbClr val="805980"/>
                  </a:gs>
                  <a:gs pos="99000">
                    <a:srgbClr val="CD9ED7"/>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E536-E940-A9B0-268CBFB3894A}"/>
              </c:ext>
            </c:extLst>
          </c:dPt>
          <c:dPt>
            <c:idx val="1"/>
            <c:invertIfNegative val="0"/>
            <c:bubble3D val="0"/>
            <c:spPr>
              <a:gradFill flip="none" rotWithShape="1">
                <a:gsLst>
                  <a:gs pos="0">
                    <a:srgbClr val="805980"/>
                  </a:gs>
                  <a:gs pos="99000">
                    <a:srgbClr val="CD9ED7"/>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E536-E940-A9B0-268CBFB3894A}"/>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24</c:v>
                </c:pt>
                <c:pt idx="1">
                  <c:v>Week 48</c:v>
                </c:pt>
              </c:strCache>
            </c:strRef>
          </c:cat>
          <c:val>
            <c:numRef>
              <c:f>Sheet1!$B$2:$B$3</c:f>
              <c:numCache>
                <c:formatCode>0</c:formatCode>
                <c:ptCount val="2"/>
                <c:pt idx="0">
                  <c:v>90</c:v>
                </c:pt>
                <c:pt idx="1">
                  <c:v>86</c:v>
                </c:pt>
              </c:numCache>
            </c:numRef>
          </c:val>
          <c:extLst>
            <c:ext xmlns:c16="http://schemas.microsoft.com/office/drawing/2014/chart" uri="{C3380CC4-5D6E-409C-BE32-E72D297353CC}">
              <c16:uniqueId val="{00000000-B47A-A740-9764-5365CDADE995}"/>
            </c:ext>
          </c:extLst>
        </c:ser>
        <c:ser>
          <c:idx val="1"/>
          <c:order val="1"/>
          <c:tx>
            <c:strRef>
              <c:f>Sheet1!$C$1</c:f>
              <c:strCache>
                <c:ptCount val="1"/>
                <c:pt idx="0">
                  <c:v>Baseline ART</c:v>
                </c:pt>
              </c:strCache>
            </c:strRef>
          </c:tx>
          <c:spPr>
            <a:gradFill flip="none" rotWithShape="1">
              <a:gsLst>
                <a:gs pos="0">
                  <a:srgbClr val="677D8F"/>
                </a:gs>
                <a:gs pos="99000">
                  <a:srgbClr val="97B7D3"/>
                </a:gs>
              </a:gsLst>
              <a:lin ang="0" scaled="1"/>
              <a:tileRect/>
            </a:gradFill>
            <a:ln w="12700">
              <a:noFill/>
            </a:ln>
            <a:effectLst/>
            <a:scene3d>
              <a:camera prst="orthographicFront"/>
              <a:lightRig rig="threePt" dir="t"/>
            </a:scene3d>
            <a:sp3d>
              <a:bevelT w="38100" h="38100"/>
            </a:sp3d>
          </c:spPr>
          <c:invertIfNegative val="0"/>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24</c:v>
                </c:pt>
                <c:pt idx="1">
                  <c:v>Week 48</c:v>
                </c:pt>
              </c:strCache>
            </c:strRef>
          </c:cat>
          <c:val>
            <c:numRef>
              <c:f>Sheet1!$C$2:$C$3</c:f>
              <c:numCache>
                <c:formatCode>0</c:formatCode>
                <c:ptCount val="2"/>
                <c:pt idx="0">
                  <c:v>74</c:v>
                </c:pt>
                <c:pt idx="1">
                  <c:v>59</c:v>
                </c:pt>
              </c:numCache>
            </c:numRef>
          </c:val>
          <c:extLst>
            <c:ext xmlns:c16="http://schemas.microsoft.com/office/drawing/2014/chart" uri="{C3380CC4-5D6E-409C-BE32-E72D297353CC}">
              <c16:uniqueId val="{00000001-B47A-A740-9764-5365CDADE995}"/>
            </c:ext>
          </c:extLst>
        </c:ser>
        <c:dLbls>
          <c:showLegendKey val="0"/>
          <c:showVal val="1"/>
          <c:showCatName val="0"/>
          <c:showSerName val="0"/>
          <c:showPercent val="0"/>
          <c:showBubbleSize val="0"/>
        </c:dLbls>
        <c:gapWidth val="150"/>
        <c:axId val="-1988304776"/>
        <c:axId val="-1988320536"/>
      </c:barChart>
      <c:catAx>
        <c:axId val="-1988304776"/>
        <c:scaling>
          <c:orientation val="minMax"/>
        </c:scaling>
        <c:delete val="0"/>
        <c:axPos val="b"/>
        <c:title>
          <c:tx>
            <c:rich>
              <a:bodyPr/>
              <a:lstStyle/>
              <a:p>
                <a:pPr>
                  <a:defRPr sz="1400" b="1"/>
                </a:pPr>
                <a:r>
                  <a:rPr lang="en-US" sz="1400" b="1" dirty="0"/>
                  <a:t>Study Week</a:t>
                </a:r>
              </a:p>
            </c:rich>
          </c:tx>
          <c:layout>
            <c:manualLayout>
              <c:xMode val="edge"/>
              <c:yMode val="edge"/>
              <c:x val="0.49665597355886099"/>
              <c:y val="0.91102218392812395"/>
            </c:manualLayout>
          </c:layout>
          <c:overlay val="0"/>
        </c:title>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sz="1200"/>
            </a:pPr>
            <a:endParaRPr lang="en-US"/>
          </a:p>
        </c:txPr>
        <c:crossAx val="-1988320536"/>
        <c:crosses val="autoZero"/>
        <c:auto val="1"/>
        <c:lblAlgn val="ctr"/>
        <c:lblOffset val="1"/>
        <c:tickLblSkip val="1"/>
        <c:tickMarkSkip val="1"/>
        <c:noMultiLvlLbl val="0"/>
      </c:catAx>
      <c:valAx>
        <c:axId val="-1988320536"/>
        <c:scaling>
          <c:orientation val="minMax"/>
          <c:max val="100"/>
        </c:scaling>
        <c:delete val="0"/>
        <c:axPos val="l"/>
        <c:title>
          <c:tx>
            <c:rich>
              <a:bodyPr/>
              <a:lstStyle/>
              <a:p>
                <a:pPr>
                  <a:defRPr sz="1200" b="1">
                    <a:solidFill>
                      <a:schemeClr val="tx1"/>
                    </a:solidFill>
                  </a:defRPr>
                </a:pPr>
                <a:r>
                  <a:rPr lang="en-US" sz="1200" b="1" dirty="0">
                    <a:solidFill>
                      <a:schemeClr val="tx1"/>
                    </a:solidFill>
                  </a:rPr>
                  <a:t>Patients</a:t>
                </a:r>
                <a:r>
                  <a:rPr lang="en-US" sz="1200" b="1" baseline="0" dirty="0">
                    <a:solidFill>
                      <a:schemeClr val="tx1"/>
                    </a:solidFill>
                  </a:rPr>
                  <a:t> </a:t>
                </a:r>
                <a:r>
                  <a:rPr lang="en-US" sz="1200" b="1" dirty="0">
                    <a:solidFill>
                      <a:schemeClr val="tx1"/>
                    </a:solidFill>
                  </a:rPr>
                  <a:t>with &lt;2 </a:t>
                </a:r>
                <a:br>
                  <a:rPr lang="en-US" sz="1200" b="1" dirty="0">
                    <a:solidFill>
                      <a:schemeClr val="tx1"/>
                    </a:solidFill>
                  </a:rPr>
                </a:br>
                <a:r>
                  <a:rPr lang="en-US" sz="1200" b="1" dirty="0">
                    <a:solidFill>
                      <a:schemeClr val="tx1"/>
                    </a:solidFill>
                  </a:rPr>
                  <a:t>Missed Doses in Last 30 Days (%)</a:t>
                </a:r>
              </a:p>
            </c:rich>
          </c:tx>
          <c:layout>
            <c:manualLayout>
              <c:xMode val="edge"/>
              <c:yMode val="edge"/>
              <c:x val="1.6975308641975308E-2"/>
              <c:y val="6.5453667249927086E-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98830477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1011823174880918"/>
          <c:y val="9.2682355497793693E-3"/>
          <c:w val="0.56074948964712745"/>
          <c:h val="7.1941601049868797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793855529292"/>
          <c:y val="0.112812017986181"/>
          <c:w val="0.83317803607159902"/>
          <c:h val="0.65586370304548502"/>
        </c:manualLayout>
      </c:layout>
      <c:barChart>
        <c:barDir val="col"/>
        <c:grouping val="clustered"/>
        <c:varyColors val="0"/>
        <c:ser>
          <c:idx val="0"/>
          <c:order val="0"/>
          <c:tx>
            <c:strRef>
              <c:f>Sheet1!$B$1</c:f>
              <c:strCache>
                <c:ptCount val="1"/>
                <c:pt idx="0">
                  <c:v>EVG-COBI-TAF-FTC + DRV</c:v>
                </c:pt>
              </c:strCache>
            </c:strRef>
          </c:tx>
          <c:spPr>
            <a:gradFill flip="none" rotWithShape="1">
              <a:gsLst>
                <a:gs pos="0">
                  <a:srgbClr val="805980"/>
                </a:gs>
                <a:gs pos="99000">
                  <a:srgbClr val="CD9ED7"/>
                </a:gs>
              </a:gsLst>
              <a:lin ang="0" scaled="1"/>
              <a:tileRect/>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Proteinuria (UPCR)</c:v>
                </c:pt>
                <c:pt idx="1">
                  <c:v>RBP:Cr</c:v>
                </c:pt>
                <c:pt idx="2">
                  <c:v>β2M:Cr</c:v>
                </c:pt>
              </c:strCache>
            </c:strRef>
          </c:cat>
          <c:val>
            <c:numRef>
              <c:f>Sheet1!$B$2:$B$4</c:f>
              <c:numCache>
                <c:formatCode>0.0</c:formatCode>
                <c:ptCount val="3"/>
                <c:pt idx="0">
                  <c:v>-27</c:v>
                </c:pt>
                <c:pt idx="1">
                  <c:v>-17</c:v>
                </c:pt>
                <c:pt idx="2">
                  <c:v>-29</c:v>
                </c:pt>
              </c:numCache>
            </c:numRef>
          </c:val>
          <c:extLst>
            <c:ext xmlns:c16="http://schemas.microsoft.com/office/drawing/2014/chart" uri="{C3380CC4-5D6E-409C-BE32-E72D297353CC}">
              <c16:uniqueId val="{00000000-9AF1-5D4A-BA46-88B96801D4B2}"/>
            </c:ext>
          </c:extLst>
        </c:ser>
        <c:ser>
          <c:idx val="1"/>
          <c:order val="1"/>
          <c:tx>
            <c:strRef>
              <c:f>Sheet1!$C$1</c:f>
              <c:strCache>
                <c:ptCount val="1"/>
                <c:pt idx="0">
                  <c:v>Baseline ART Regimens</c:v>
                </c:pt>
              </c:strCache>
            </c:strRef>
          </c:tx>
          <c:spPr>
            <a:gradFill flip="none" rotWithShape="1">
              <a:gsLst>
                <a:gs pos="0">
                  <a:srgbClr val="677D8F"/>
                </a:gs>
                <a:gs pos="99000">
                  <a:srgbClr val="97B7D3"/>
                </a:gs>
              </a:gsLst>
              <a:lin ang="0" scaled="1"/>
              <a:tileRect/>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Proteinuria (UPCR)</c:v>
                </c:pt>
                <c:pt idx="1">
                  <c:v>RBP:Cr</c:v>
                </c:pt>
                <c:pt idx="2">
                  <c:v>β2M:Cr</c:v>
                </c:pt>
              </c:strCache>
            </c:strRef>
          </c:cat>
          <c:val>
            <c:numRef>
              <c:f>Sheet1!$C$2:$C$4</c:f>
              <c:numCache>
                <c:formatCode>0.0</c:formatCode>
                <c:ptCount val="3"/>
                <c:pt idx="0">
                  <c:v>5</c:v>
                </c:pt>
                <c:pt idx="1">
                  <c:v>14</c:v>
                </c:pt>
                <c:pt idx="2">
                  <c:v>13</c:v>
                </c:pt>
              </c:numCache>
            </c:numRef>
          </c:val>
          <c:extLst>
            <c:ext xmlns:c16="http://schemas.microsoft.com/office/drawing/2014/chart" uri="{C3380CC4-5D6E-409C-BE32-E72D297353CC}">
              <c16:uniqueId val="{00000001-9AF1-5D4A-BA46-88B96801D4B2}"/>
            </c:ext>
          </c:extLst>
        </c:ser>
        <c:dLbls>
          <c:showLegendKey val="0"/>
          <c:showVal val="1"/>
          <c:showCatName val="0"/>
          <c:showSerName val="0"/>
          <c:showPercent val="0"/>
          <c:showBubbleSize val="0"/>
        </c:dLbls>
        <c:gapWidth val="125"/>
        <c:axId val="-1961181032"/>
        <c:axId val="-1961312504"/>
      </c:barChart>
      <c:catAx>
        <c:axId val="-1961181032"/>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rot="0" vert="horz"/>
          <a:lstStyle/>
          <a:p>
            <a:pPr>
              <a:defRPr sz="1200"/>
            </a:pPr>
            <a:endParaRPr lang="en-US"/>
          </a:p>
        </c:txPr>
        <c:crossAx val="-1961312504"/>
        <c:crosses val="autoZero"/>
        <c:auto val="1"/>
        <c:lblAlgn val="ctr"/>
        <c:lblOffset val="1"/>
        <c:tickLblSkip val="1"/>
        <c:tickMarkSkip val="1"/>
        <c:noMultiLvlLbl val="0"/>
      </c:catAx>
      <c:valAx>
        <c:axId val="-1961312504"/>
        <c:scaling>
          <c:orientation val="minMax"/>
          <c:max val="50"/>
          <c:min val="-50"/>
        </c:scaling>
        <c:delete val="0"/>
        <c:axPos val="l"/>
        <c:title>
          <c:tx>
            <c:rich>
              <a:bodyPr/>
              <a:lstStyle/>
              <a:p>
                <a:pPr>
                  <a:defRPr sz="1400" b="1">
                    <a:solidFill>
                      <a:schemeClr val="tx1"/>
                    </a:solidFill>
                  </a:defRPr>
                </a:pPr>
                <a:r>
                  <a:rPr lang="en-US" sz="1400" b="1" dirty="0">
                    <a:solidFill>
                      <a:schemeClr val="tx1"/>
                    </a:solidFill>
                  </a:rPr>
                  <a:t>Median Change in Protein-to Creatinine Ratios</a:t>
                </a:r>
                <a:r>
                  <a:rPr lang="en-US" sz="1400" b="1" baseline="0" dirty="0">
                    <a:solidFill>
                      <a:schemeClr val="tx1"/>
                    </a:solidFill>
                  </a:rPr>
                  <a:t> (&amp;)</a:t>
                </a:r>
                <a:endParaRPr lang="en-US" sz="1400" b="1" dirty="0">
                  <a:solidFill>
                    <a:schemeClr val="tx1"/>
                  </a:solidFill>
                </a:endParaRPr>
              </a:p>
            </c:rich>
          </c:tx>
          <c:layout>
            <c:manualLayout>
              <c:xMode val="edge"/>
              <c:yMode val="edge"/>
              <c:x val="1.756585982307767E-3"/>
              <c:y val="7.7487189101362333E-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961181032"/>
        <c:crosses val="autoZero"/>
        <c:crossBetween val="between"/>
        <c:majorUnit val="25"/>
        <c:min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3386215611937398"/>
          <c:y val="1.70068368823388E-2"/>
          <c:w val="0.64398512685914255"/>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a:cs typeface="Arial"/>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69041994750699"/>
          <c:y val="0.12690788651418572"/>
          <c:w val="0.81928149606299205"/>
          <c:h val="0.79684789401324829"/>
        </c:manualLayout>
      </c:layout>
      <c:barChart>
        <c:barDir val="col"/>
        <c:grouping val="clustered"/>
        <c:varyColors val="0"/>
        <c:ser>
          <c:idx val="0"/>
          <c:order val="0"/>
          <c:tx>
            <c:strRef>
              <c:f>Sheet1!$B$1</c:f>
              <c:strCache>
                <c:ptCount val="1"/>
                <c:pt idx="0">
                  <c:v>Tenofovir alafenamide arm</c:v>
                </c:pt>
              </c:strCache>
            </c:strRef>
          </c:tx>
          <c:spPr>
            <a:gradFill>
              <a:gsLst>
                <a:gs pos="0">
                  <a:srgbClr val="004A80"/>
                </a:gs>
                <a:gs pos="99000">
                  <a:srgbClr val="00B0F0"/>
                </a:gs>
              </a:gsLst>
            </a:gradFill>
            <a:ln w="12700">
              <a:noFill/>
            </a:ln>
            <a:effectLst/>
            <a:scene3d>
              <a:camera prst="orthographicFront"/>
              <a:lightRig rig="threePt" dir="t"/>
            </a:scene3d>
            <a:sp3d>
              <a:bevelT w="38100" h="38100"/>
            </a:sp3d>
          </c:spPr>
          <c:invertIfNegative val="0"/>
          <c:dPt>
            <c:idx val="3"/>
            <c:invertIfNegative val="0"/>
            <c:bubble3D val="0"/>
            <c:spPr>
              <a:gradFill>
                <a:gsLst>
                  <a:gs pos="0">
                    <a:srgbClr val="004A80"/>
                  </a:gs>
                  <a:gs pos="99000">
                    <a:srgbClr val="00B0F0"/>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0F28-9644-ABD3-5692357F9B2D}"/>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Proteinuria (UPCR)</c:v>
                </c:pt>
                <c:pt idx="1">
                  <c:v>Albuminuria (APCR)</c:v>
                </c:pt>
                <c:pt idx="2">
                  <c:v>Retinol binding protein</c:v>
                </c:pt>
                <c:pt idx="3">
                  <c:v>β2 microglobulin</c:v>
                </c:pt>
              </c:strCache>
            </c:strRef>
          </c:cat>
          <c:val>
            <c:numRef>
              <c:f>Sheet1!$B$2:$B$5</c:f>
              <c:numCache>
                <c:formatCode>0</c:formatCode>
                <c:ptCount val="4"/>
                <c:pt idx="0">
                  <c:v>-3</c:v>
                </c:pt>
                <c:pt idx="1">
                  <c:v>-5</c:v>
                </c:pt>
                <c:pt idx="2">
                  <c:v>9</c:v>
                </c:pt>
                <c:pt idx="3">
                  <c:v>-32</c:v>
                </c:pt>
              </c:numCache>
            </c:numRef>
          </c:val>
          <c:extLst>
            <c:ext xmlns:c16="http://schemas.microsoft.com/office/drawing/2014/chart" uri="{C3380CC4-5D6E-409C-BE32-E72D297353CC}">
              <c16:uniqueId val="{00000000-F5D4-B546-97A3-A2DA019711C2}"/>
            </c:ext>
          </c:extLst>
        </c:ser>
        <c:ser>
          <c:idx val="1"/>
          <c:order val="1"/>
          <c:tx>
            <c:strRef>
              <c:f>Sheet1!$C$1</c:f>
              <c:strCache>
                <c:ptCount val="1"/>
                <c:pt idx="0">
                  <c:v>Tenofovir DF arm</c:v>
                </c:pt>
              </c:strCache>
            </c:strRef>
          </c:tx>
          <c:spPr>
            <a:gradFill>
              <a:gsLst>
                <a:gs pos="0">
                  <a:srgbClr val="5A8031"/>
                </a:gs>
                <a:gs pos="98000">
                  <a:srgbClr val="8DC84E"/>
                </a:gs>
              </a:gsLst>
            </a:gradFill>
            <a:ln w="12700">
              <a:noFill/>
            </a:ln>
            <a:effectLst/>
            <a:scene3d>
              <a:camera prst="orthographicFront"/>
              <a:lightRig rig="threePt" dir="t"/>
            </a:scene3d>
            <a:sp3d>
              <a:bevelT w="38100" h="38100"/>
            </a:sp3d>
          </c:spPr>
          <c:invertIfNegative val="0"/>
          <c:dPt>
            <c:idx val="2"/>
            <c:invertIfNegative val="0"/>
            <c:bubble3D val="0"/>
            <c:spPr>
              <a:gradFill flip="none" rotWithShape="1">
                <a:gsLst>
                  <a:gs pos="0">
                    <a:srgbClr val="5A8031"/>
                  </a:gs>
                  <a:gs pos="98000">
                    <a:srgbClr val="8DC84E"/>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0F28-9644-ABD3-5692357F9B2D}"/>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Proteinuria (UPCR)</c:v>
                </c:pt>
                <c:pt idx="1">
                  <c:v>Albuminuria (APCR)</c:v>
                </c:pt>
                <c:pt idx="2">
                  <c:v>Retinol binding protein</c:v>
                </c:pt>
                <c:pt idx="3">
                  <c:v>β2 microglobulin</c:v>
                </c:pt>
              </c:strCache>
            </c:strRef>
          </c:cat>
          <c:val>
            <c:numRef>
              <c:f>Sheet1!$C$2:$C$5</c:f>
              <c:numCache>
                <c:formatCode>0</c:formatCode>
                <c:ptCount val="4"/>
                <c:pt idx="0">
                  <c:v>20</c:v>
                </c:pt>
                <c:pt idx="1">
                  <c:v>7</c:v>
                </c:pt>
                <c:pt idx="2">
                  <c:v>51</c:v>
                </c:pt>
                <c:pt idx="3">
                  <c:v>24</c:v>
                </c:pt>
              </c:numCache>
            </c:numRef>
          </c:val>
          <c:extLst>
            <c:ext xmlns:c16="http://schemas.microsoft.com/office/drawing/2014/chart" uri="{C3380CC4-5D6E-409C-BE32-E72D297353CC}">
              <c16:uniqueId val="{00000001-F5D4-B546-97A3-A2DA019711C2}"/>
            </c:ext>
          </c:extLst>
        </c:ser>
        <c:dLbls>
          <c:showLegendKey val="0"/>
          <c:showVal val="1"/>
          <c:showCatName val="0"/>
          <c:showSerName val="0"/>
          <c:showPercent val="0"/>
          <c:showBubbleSize val="0"/>
        </c:dLbls>
        <c:gapWidth val="125"/>
        <c:axId val="-2080799544"/>
        <c:axId val="-2043507352"/>
      </c:barChart>
      <c:catAx>
        <c:axId val="-2080799544"/>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2043507352"/>
        <c:crosses val="autoZero"/>
        <c:auto val="1"/>
        <c:lblAlgn val="ctr"/>
        <c:lblOffset val="1"/>
        <c:tickLblSkip val="1"/>
        <c:tickMarkSkip val="1"/>
        <c:noMultiLvlLbl val="0"/>
      </c:catAx>
      <c:valAx>
        <c:axId val="-2043507352"/>
        <c:scaling>
          <c:orientation val="minMax"/>
          <c:max val="75"/>
          <c:min val="-50"/>
        </c:scaling>
        <c:delete val="0"/>
        <c:axPos val="l"/>
        <c:title>
          <c:tx>
            <c:rich>
              <a:bodyPr/>
              <a:lstStyle/>
              <a:p>
                <a:pPr>
                  <a:defRPr sz="1400" b="1">
                    <a:solidFill>
                      <a:schemeClr val="tx1"/>
                    </a:solidFill>
                  </a:defRPr>
                </a:pPr>
                <a:r>
                  <a:rPr lang="en-US" sz="1400" b="1" dirty="0">
                    <a:solidFill>
                      <a:schemeClr val="tx1"/>
                    </a:solidFill>
                  </a:rPr>
                  <a:t>Median Change in Quantitative Proteinuria (%)</a:t>
                </a:r>
              </a:p>
            </c:rich>
          </c:tx>
          <c:layout>
            <c:manualLayout>
              <c:xMode val="edge"/>
              <c:yMode val="edge"/>
              <c:x val="1.814790512297074E-2"/>
              <c:y val="0.10162394322725576"/>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80799544"/>
        <c:crosses val="autoZero"/>
        <c:crossBetween val="between"/>
        <c:majorUnit val="25"/>
        <c:min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3284728297851666"/>
          <c:y val="1.70068368823388E-2"/>
          <c:w val="0.54500000000000004"/>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550649529772"/>
          <c:y val="0.14058992625921762"/>
          <c:w val="0.84542120366548701"/>
          <c:h val="0.75140201224846892"/>
        </c:manualLayout>
      </c:layout>
      <c:barChart>
        <c:barDir val="col"/>
        <c:grouping val="clustered"/>
        <c:varyColors val="0"/>
        <c:ser>
          <c:idx val="0"/>
          <c:order val="0"/>
          <c:tx>
            <c:strRef>
              <c:f>Sheet1!$B$1</c:f>
              <c:strCache>
                <c:ptCount val="1"/>
                <c:pt idx="0">
                  <c:v>Tenofovir alafenamide arm</c:v>
                </c:pt>
              </c:strCache>
            </c:strRef>
          </c:tx>
          <c:spPr>
            <a:gradFill>
              <a:gsLst>
                <a:gs pos="0">
                  <a:srgbClr val="004A80"/>
                </a:gs>
                <a:gs pos="99000">
                  <a:srgbClr val="00B0F0"/>
                </a:gs>
              </a:gsLst>
            </a:gradFill>
            <a:ln w="12700">
              <a:noFill/>
            </a:ln>
            <a:effectLst/>
            <a:scene3d>
              <a:camera prst="orthographicFront"/>
              <a:lightRig rig="threePt" dir="t"/>
            </a:scene3d>
            <a:sp3d>
              <a:bevelT w="38100" h="38100"/>
            </a:sp3d>
          </c:spPr>
          <c:invertIfNegative val="0"/>
          <c:dPt>
            <c:idx val="0"/>
            <c:invertIfNegative val="0"/>
            <c:bubble3D val="0"/>
            <c:spPr>
              <a:gradFill>
                <a:gsLst>
                  <a:gs pos="0">
                    <a:srgbClr val="004A80"/>
                  </a:gs>
                  <a:gs pos="99000">
                    <a:srgbClr val="00B0F0"/>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C175-C249-A576-F3A9B92E51D9}"/>
              </c:ext>
            </c:extLst>
          </c:dPt>
          <c:dPt>
            <c:idx val="1"/>
            <c:invertIfNegative val="0"/>
            <c:bubble3D val="0"/>
            <c:spPr>
              <a:gradFill>
                <a:gsLst>
                  <a:gs pos="0">
                    <a:srgbClr val="004A80"/>
                  </a:gs>
                  <a:gs pos="99000">
                    <a:srgbClr val="00B0F0"/>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C175-C249-A576-F3A9B92E51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Hip </c:v>
                </c:pt>
                <c:pt idx="1">
                  <c:v>Spine </c:v>
                </c:pt>
              </c:strCache>
            </c:strRef>
          </c:cat>
          <c:val>
            <c:numRef>
              <c:f>Sheet1!$B$2:$B$3</c:f>
              <c:numCache>
                <c:formatCode>0.00</c:formatCode>
                <c:ptCount val="2"/>
                <c:pt idx="0">
                  <c:v>-1.3</c:v>
                </c:pt>
                <c:pt idx="1">
                  <c:v>-0.66</c:v>
                </c:pt>
              </c:numCache>
            </c:numRef>
          </c:val>
          <c:extLst>
            <c:ext xmlns:c16="http://schemas.microsoft.com/office/drawing/2014/chart" uri="{C3380CC4-5D6E-409C-BE32-E72D297353CC}">
              <c16:uniqueId val="{00000000-8AAB-8141-AC8C-D916EDB30417}"/>
            </c:ext>
          </c:extLst>
        </c:ser>
        <c:ser>
          <c:idx val="1"/>
          <c:order val="1"/>
          <c:tx>
            <c:strRef>
              <c:f>Sheet1!$C$1</c:f>
              <c:strCache>
                <c:ptCount val="1"/>
                <c:pt idx="0">
                  <c:v>Tenofovir DF arm</c:v>
                </c:pt>
              </c:strCache>
            </c:strRef>
          </c:tx>
          <c:spPr>
            <a:gradFill flip="none" rotWithShape="1">
              <a:gsLst>
                <a:gs pos="0">
                  <a:srgbClr val="5A8031"/>
                </a:gs>
                <a:gs pos="98000">
                  <a:srgbClr val="8DC84E"/>
                </a:gs>
              </a:gsLst>
              <a:lin ang="0" scaled="1"/>
              <a:tileRect/>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Hip </c:v>
                </c:pt>
                <c:pt idx="1">
                  <c:v>Spine </c:v>
                </c:pt>
              </c:strCache>
            </c:strRef>
          </c:cat>
          <c:val>
            <c:numRef>
              <c:f>Sheet1!$C$2:$C$3</c:f>
              <c:numCache>
                <c:formatCode>0.00</c:formatCode>
                <c:ptCount val="2"/>
                <c:pt idx="0" formatCode="General">
                  <c:v>-2.86</c:v>
                </c:pt>
                <c:pt idx="1">
                  <c:v>-2.95</c:v>
                </c:pt>
              </c:numCache>
            </c:numRef>
          </c:val>
          <c:extLst>
            <c:ext xmlns:c16="http://schemas.microsoft.com/office/drawing/2014/chart" uri="{C3380CC4-5D6E-409C-BE32-E72D297353CC}">
              <c16:uniqueId val="{00000001-8AAB-8141-AC8C-D916EDB30417}"/>
            </c:ext>
          </c:extLst>
        </c:ser>
        <c:dLbls>
          <c:showLegendKey val="0"/>
          <c:showVal val="1"/>
          <c:showCatName val="0"/>
          <c:showSerName val="0"/>
          <c:showPercent val="0"/>
          <c:showBubbleSize val="0"/>
        </c:dLbls>
        <c:gapWidth val="125"/>
        <c:axId val="-2101169480"/>
        <c:axId val="-2100576312"/>
      </c:barChart>
      <c:catAx>
        <c:axId val="-2101169480"/>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2100576312"/>
        <c:crosses val="autoZero"/>
        <c:auto val="1"/>
        <c:lblAlgn val="ctr"/>
        <c:lblOffset val="1"/>
        <c:tickLblSkip val="1"/>
        <c:tickMarkSkip val="1"/>
        <c:noMultiLvlLbl val="0"/>
      </c:catAx>
      <c:valAx>
        <c:axId val="-2100576312"/>
        <c:scaling>
          <c:orientation val="minMax"/>
          <c:max val="0"/>
          <c:min val="-4"/>
        </c:scaling>
        <c:delete val="0"/>
        <c:axPos val="l"/>
        <c:title>
          <c:tx>
            <c:rich>
              <a:bodyPr/>
              <a:lstStyle/>
              <a:p>
                <a:pPr>
                  <a:defRPr sz="1400" b="1">
                    <a:solidFill>
                      <a:schemeClr val="tx1"/>
                    </a:solidFill>
                  </a:defRPr>
                </a:pPr>
                <a:r>
                  <a:rPr lang="en-US" sz="1400" b="1" dirty="0">
                    <a:solidFill>
                      <a:schemeClr val="tx1"/>
                    </a:solidFill>
                  </a:rPr>
                  <a:t>Mean Change in BMD (%)</a:t>
                </a:r>
              </a:p>
            </c:rich>
          </c:tx>
          <c:layout>
            <c:manualLayout>
              <c:xMode val="edge"/>
              <c:yMode val="edge"/>
              <c:x val="7.5383979780305234E-3"/>
              <c:y val="0.11458166535549104"/>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101169480"/>
        <c:crosses val="autoZero"/>
        <c:crossBetween val="between"/>
        <c:maj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5165901137357836"/>
          <c:y val="0"/>
          <c:w val="0.62577160493827155"/>
          <c:h val="0.10898293963254593"/>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3.0508474576271202E-2"/>
          <c:w val="0.82601761556664899"/>
          <c:h val="0.87645273617986086"/>
        </c:manualLayout>
      </c:layout>
      <c:barChart>
        <c:barDir val="col"/>
        <c:grouping val="clustered"/>
        <c:varyColors val="0"/>
        <c:ser>
          <c:idx val="0"/>
          <c:order val="0"/>
          <c:tx>
            <c:strRef>
              <c:f>Sheet1!$B$1</c:f>
              <c:strCache>
                <c:ptCount val="1"/>
                <c:pt idx="0">
                  <c:v>Column2</c:v>
                </c:pt>
              </c:strCache>
            </c:strRef>
          </c:tx>
          <c:spPr>
            <a:gradFill>
              <a:gsLst>
                <a:gs pos="0">
                  <a:srgbClr val="004A80"/>
                </a:gs>
                <a:gs pos="99000">
                  <a:srgbClr val="00B0F0"/>
                </a:gs>
              </a:gsLst>
            </a:gradFill>
            <a:ln w="12700">
              <a:noFill/>
            </a:ln>
            <a:effectLst/>
            <a:scene3d>
              <a:camera prst="orthographicFront"/>
              <a:lightRig rig="threePt" dir="t"/>
            </a:scene3d>
            <a:sp3d>
              <a:bevelT w="38100" h="38100"/>
            </a:sp3d>
          </c:spPr>
          <c:invertIfNegative val="0"/>
          <c:dPt>
            <c:idx val="0"/>
            <c:invertIfNegative val="0"/>
            <c:bubble3D val="0"/>
            <c:spPr>
              <a:gradFill>
                <a:gsLst>
                  <a:gs pos="0">
                    <a:srgbClr val="004A80"/>
                  </a:gs>
                  <a:gs pos="99000">
                    <a:srgbClr val="00B0F0"/>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7F2F-914E-9BA8-BB5FAF965BBF}"/>
              </c:ext>
            </c:extLst>
          </c:dPt>
          <c:dPt>
            <c:idx val="1"/>
            <c:invertIfNegative val="0"/>
            <c:bubble3D val="0"/>
            <c:extLst>
              <c:ext xmlns:c16="http://schemas.microsoft.com/office/drawing/2014/chart" uri="{C3380CC4-5D6E-409C-BE32-E72D297353CC}">
                <c16:uniqueId val="{00000001-7F2F-914E-9BA8-BB5FAF965BBF}"/>
              </c:ext>
            </c:extLst>
          </c:dPt>
          <c:dPt>
            <c:idx val="2"/>
            <c:invertIfNegative val="0"/>
            <c:bubble3D val="0"/>
            <c:extLst>
              <c:ext xmlns:c16="http://schemas.microsoft.com/office/drawing/2014/chart" uri="{C3380CC4-5D6E-409C-BE32-E72D297353CC}">
                <c16:uniqueId val="{00000002-7F2F-914E-9BA8-BB5FAF965BBF}"/>
              </c:ext>
            </c:extLst>
          </c:dPt>
          <c:dLbls>
            <c:dLbl>
              <c:idx val="0"/>
              <c:layout>
                <c:manualLayout>
                  <c:x val="-1.5576323987538899E-3"/>
                  <c:y val="1.412429378531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2F-914E-9BA8-BB5FAF965BBF}"/>
                </c:ext>
              </c:extLst>
            </c:dLbl>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HIV &lt;50 copies/mL</c:v>
                </c:pt>
                <c:pt idx="1">
                  <c:v>Virologic Failure</c:v>
                </c:pt>
                <c:pt idx="2">
                  <c:v>No Virologic Data</c:v>
                </c:pt>
              </c:strCache>
            </c:strRef>
          </c:cat>
          <c:val>
            <c:numRef>
              <c:f>Sheet1!$B$2:$B$4</c:f>
              <c:numCache>
                <c:formatCode>0</c:formatCode>
                <c:ptCount val="3"/>
                <c:pt idx="0">
                  <c:v>92</c:v>
                </c:pt>
                <c:pt idx="1">
                  <c:v>7</c:v>
                </c:pt>
                <c:pt idx="2">
                  <c:v>1</c:v>
                </c:pt>
              </c:numCache>
            </c:numRef>
          </c:val>
          <c:extLst>
            <c:ext xmlns:c16="http://schemas.microsoft.com/office/drawing/2014/chart" uri="{C3380CC4-5D6E-409C-BE32-E72D297353CC}">
              <c16:uniqueId val="{00000003-7F2F-914E-9BA8-BB5FAF965BBF}"/>
            </c:ext>
          </c:extLst>
        </c:ser>
        <c:dLbls>
          <c:showLegendKey val="0"/>
          <c:showVal val="1"/>
          <c:showCatName val="0"/>
          <c:showSerName val="0"/>
          <c:showPercent val="0"/>
          <c:showBubbleSize val="0"/>
        </c:dLbls>
        <c:gapWidth val="80"/>
        <c:axId val="-1996398152"/>
        <c:axId val="-1989202552"/>
      </c:barChart>
      <c:catAx>
        <c:axId val="-1996398152"/>
        <c:scaling>
          <c:orientation val="minMax"/>
        </c:scaling>
        <c:delete val="0"/>
        <c:axPos val="b"/>
        <c:numFmt formatCode="General" sourceLinked="0"/>
        <c:majorTickMark val="out"/>
        <c:minorTickMark val="none"/>
        <c:tickLblPos val="nextTo"/>
        <c:spPr>
          <a:ln w="6350">
            <a:solidFill>
              <a:srgbClr val="000000"/>
            </a:solidFill>
          </a:ln>
        </c:spPr>
        <c:txPr>
          <a:bodyPr/>
          <a:lstStyle/>
          <a:p>
            <a:pPr>
              <a:defRPr sz="1200"/>
            </a:pPr>
            <a:endParaRPr lang="en-US"/>
          </a:p>
        </c:txPr>
        <c:crossAx val="-1989202552"/>
        <c:crosses val="autoZero"/>
        <c:auto val="1"/>
        <c:lblAlgn val="ctr"/>
        <c:lblOffset val="1"/>
        <c:tickLblSkip val="1"/>
        <c:tickMarkSkip val="1"/>
        <c:noMultiLvlLbl val="0"/>
      </c:catAx>
      <c:valAx>
        <c:axId val="-1989202552"/>
        <c:scaling>
          <c:orientation val="minMax"/>
          <c:max val="100"/>
          <c:min val="0"/>
        </c:scaling>
        <c:delete val="0"/>
        <c:axPos val="l"/>
        <c:title>
          <c:tx>
            <c:rich>
              <a:bodyPr/>
              <a:lstStyle/>
              <a:p>
                <a:pPr>
                  <a:defRPr sz="1400" b="1">
                    <a:solidFill>
                      <a:schemeClr val="tx1"/>
                    </a:solidFill>
                  </a:defRPr>
                </a:pPr>
                <a:r>
                  <a:rPr lang="en-US" sz="1400" b="1" dirty="0">
                    <a:solidFill>
                      <a:schemeClr val="tx1"/>
                    </a:solidFill>
                  </a:rPr>
                  <a:t>Virologic Response (%)</a:t>
                </a:r>
              </a:p>
            </c:rich>
          </c:tx>
          <c:layout>
            <c:manualLayout>
              <c:xMode val="edge"/>
              <c:yMode val="edge"/>
              <c:x val="2.0364659278701274E-2"/>
              <c:y val="0.15089488813898264"/>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99639815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8704432779236"/>
          <c:y val="0.11878797989234401"/>
          <c:w val="0.8654115631379411"/>
          <c:h val="0.74694203478802401"/>
        </c:manualLayout>
      </c:layout>
      <c:barChart>
        <c:barDir val="col"/>
        <c:grouping val="clustered"/>
        <c:varyColors val="0"/>
        <c:ser>
          <c:idx val="0"/>
          <c:order val="0"/>
          <c:tx>
            <c:strRef>
              <c:f>Sheet1!$B$1</c:f>
              <c:strCache>
                <c:ptCount val="1"/>
                <c:pt idx="0">
                  <c:v>Week 24</c:v>
                </c:pt>
              </c:strCache>
            </c:strRef>
          </c:tx>
          <c:spPr>
            <a:gradFill>
              <a:gsLst>
                <a:gs pos="0">
                  <a:srgbClr val="816D52"/>
                </a:gs>
                <a:gs pos="98000">
                  <a:srgbClr val="EAC695"/>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Overall </c:v>
                </c:pt>
                <c:pt idx="1">
                  <c:v>&lt;50 mL/min</c:v>
                </c:pt>
                <c:pt idx="2">
                  <c:v>≥50 mL/min</c:v>
                </c:pt>
                <c:pt idx="3">
                  <c:v>TDF-containing</c:v>
                </c:pt>
                <c:pt idx="4">
                  <c:v>Non-TDF-containing</c:v>
                </c:pt>
              </c:strCache>
            </c:strRef>
          </c:cat>
          <c:val>
            <c:numRef>
              <c:f>Sheet1!$B$2:$B$6</c:f>
              <c:numCache>
                <c:formatCode>0.0</c:formatCode>
                <c:ptCount val="5"/>
                <c:pt idx="0">
                  <c:v>-0.4</c:v>
                </c:pt>
                <c:pt idx="1">
                  <c:v>1.2</c:v>
                </c:pt>
                <c:pt idx="2">
                  <c:v>-0.9</c:v>
                </c:pt>
                <c:pt idx="3">
                  <c:v>0.6</c:v>
                </c:pt>
                <c:pt idx="4" formatCode="0.00">
                  <c:v>-0.9</c:v>
                </c:pt>
              </c:numCache>
            </c:numRef>
          </c:val>
          <c:extLst>
            <c:ext xmlns:c16="http://schemas.microsoft.com/office/drawing/2014/chart" uri="{C3380CC4-5D6E-409C-BE32-E72D297353CC}">
              <c16:uniqueId val="{00000000-86D9-4443-8A47-6E83D6639A8C}"/>
            </c:ext>
          </c:extLst>
        </c:ser>
        <c:ser>
          <c:idx val="1"/>
          <c:order val="1"/>
          <c:tx>
            <c:strRef>
              <c:f>Sheet1!$C$1</c:f>
              <c:strCache>
                <c:ptCount val="1"/>
                <c:pt idx="0">
                  <c:v>Week 48</c:v>
                </c:pt>
              </c:strCache>
            </c:strRef>
          </c:tx>
          <c:spPr>
            <a:gradFill>
              <a:gsLst>
                <a:gs pos="0">
                  <a:srgbClr val="7F7A7A"/>
                </a:gs>
                <a:gs pos="99000">
                  <a:srgbClr val="D0C5C5"/>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Overall </c:v>
                </c:pt>
                <c:pt idx="1">
                  <c:v>&lt;50 mL/min</c:v>
                </c:pt>
                <c:pt idx="2">
                  <c:v>≥50 mL/min</c:v>
                </c:pt>
                <c:pt idx="3">
                  <c:v>TDF-containing</c:v>
                </c:pt>
                <c:pt idx="4">
                  <c:v>Non-TDF-containing</c:v>
                </c:pt>
              </c:strCache>
            </c:strRef>
          </c:cat>
          <c:val>
            <c:numRef>
              <c:f>Sheet1!$C$2:$C$6</c:f>
              <c:numCache>
                <c:formatCode>0.0</c:formatCode>
                <c:ptCount val="5"/>
                <c:pt idx="0">
                  <c:v>-0.6</c:v>
                </c:pt>
                <c:pt idx="1">
                  <c:v>0.6</c:v>
                </c:pt>
                <c:pt idx="2">
                  <c:v>-1.4</c:v>
                </c:pt>
                <c:pt idx="3">
                  <c:v>0.2</c:v>
                </c:pt>
                <c:pt idx="4">
                  <c:v>-1.8</c:v>
                </c:pt>
              </c:numCache>
            </c:numRef>
          </c:val>
          <c:extLst>
            <c:ext xmlns:c16="http://schemas.microsoft.com/office/drawing/2014/chart" uri="{C3380CC4-5D6E-409C-BE32-E72D297353CC}">
              <c16:uniqueId val="{00000001-86D9-4443-8A47-6E83D6639A8C}"/>
            </c:ext>
          </c:extLst>
        </c:ser>
        <c:dLbls>
          <c:showLegendKey val="0"/>
          <c:showVal val="1"/>
          <c:showCatName val="0"/>
          <c:showSerName val="0"/>
          <c:showPercent val="0"/>
          <c:showBubbleSize val="0"/>
        </c:dLbls>
        <c:gapWidth val="110"/>
        <c:axId val="2123582232"/>
        <c:axId val="2123587096"/>
      </c:barChart>
      <c:catAx>
        <c:axId val="2123582232"/>
        <c:scaling>
          <c:orientation val="minMax"/>
        </c:scaling>
        <c:delete val="0"/>
        <c:axPos val="b"/>
        <c:numFmt formatCode="General" sourceLinked="0"/>
        <c:majorTickMark val="out"/>
        <c:minorTickMark val="none"/>
        <c:tickLblPos val="low"/>
        <c:spPr>
          <a:ln w="6350">
            <a:solidFill>
              <a:srgbClr val="000000"/>
            </a:solidFill>
          </a:ln>
        </c:spPr>
        <c:txPr>
          <a:bodyPr rot="0" vert="horz"/>
          <a:lstStyle/>
          <a:p>
            <a:pPr>
              <a:defRPr sz="1200"/>
            </a:pPr>
            <a:endParaRPr lang="en-US"/>
          </a:p>
        </c:txPr>
        <c:crossAx val="2123587096"/>
        <c:crosses val="autoZero"/>
        <c:auto val="1"/>
        <c:lblAlgn val="ctr"/>
        <c:lblOffset val="5"/>
        <c:tickLblSkip val="1"/>
        <c:tickMarkSkip val="1"/>
        <c:noMultiLvlLbl val="0"/>
      </c:catAx>
      <c:valAx>
        <c:axId val="2123587096"/>
        <c:scaling>
          <c:orientation val="minMax"/>
          <c:max val="2"/>
          <c:min val="-3"/>
        </c:scaling>
        <c:delete val="0"/>
        <c:axPos val="l"/>
        <c:title>
          <c:tx>
            <c:rich>
              <a:bodyPr/>
              <a:lstStyle/>
              <a:p>
                <a:pPr>
                  <a:defRPr sz="1400" b="1">
                    <a:solidFill>
                      <a:schemeClr val="tx1"/>
                    </a:solidFill>
                  </a:defRPr>
                </a:pPr>
                <a:r>
                  <a:rPr lang="en-US" sz="1400" b="1" dirty="0">
                    <a:solidFill>
                      <a:schemeClr val="tx1"/>
                    </a:solidFill>
                  </a:rPr>
                  <a:t>Median Change in </a:t>
                </a:r>
                <a:r>
                  <a:rPr lang="en-US" sz="1400" b="1" dirty="0" err="1">
                    <a:solidFill>
                      <a:schemeClr val="tx1"/>
                    </a:solidFill>
                  </a:rPr>
                  <a:t>eGFRCG</a:t>
                </a:r>
                <a:r>
                  <a:rPr lang="en-US" sz="1400" b="1" dirty="0">
                    <a:solidFill>
                      <a:schemeClr val="tx1"/>
                    </a:solidFill>
                  </a:rPr>
                  <a:t> (mL/min)</a:t>
                </a:r>
              </a:p>
            </c:rich>
          </c:tx>
          <c:layout>
            <c:manualLayout>
              <c:xMode val="edge"/>
              <c:yMode val="edge"/>
              <c:x val="4.4892825896762903E-3"/>
              <c:y val="8.7464153786332266E-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123582232"/>
        <c:crosses val="autoZero"/>
        <c:crossBetween val="between"/>
        <c:maj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61390610832736803"/>
          <c:y val="1.93640829463743E-2"/>
          <c:w val="0.34915569076592701"/>
          <c:h val="8.7901992216324706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88791678817925"/>
          <c:y val="0.10175215995878499"/>
          <c:w val="0.83008396519879457"/>
          <c:h val="0.79902114717587203"/>
        </c:manualLayout>
      </c:layout>
      <c:barChart>
        <c:barDir val="col"/>
        <c:grouping val="clustered"/>
        <c:varyColors val="0"/>
        <c:ser>
          <c:idx val="0"/>
          <c:order val="0"/>
          <c:tx>
            <c:strRef>
              <c:f>Sheet1!$B$1</c:f>
              <c:strCache>
                <c:ptCount val="1"/>
                <c:pt idx="0">
                  <c:v>Baseline</c:v>
                </c:pt>
              </c:strCache>
            </c:strRef>
          </c:tx>
          <c:spPr>
            <a:gradFill>
              <a:gsLst>
                <a:gs pos="0">
                  <a:srgbClr val="8288A4"/>
                </a:gs>
                <a:gs pos="98000">
                  <a:srgbClr val="BAC3E2"/>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Proteinuria (UPCR)</c:v>
                </c:pt>
                <c:pt idx="1">
                  <c:v>Albuminuria (UACR)</c:v>
                </c:pt>
              </c:strCache>
            </c:strRef>
          </c:cat>
          <c:val>
            <c:numRef>
              <c:f>Sheet1!$B$2:$B$3</c:f>
              <c:numCache>
                <c:formatCode>0</c:formatCode>
                <c:ptCount val="2"/>
                <c:pt idx="0">
                  <c:v>161</c:v>
                </c:pt>
                <c:pt idx="1">
                  <c:v>29</c:v>
                </c:pt>
              </c:numCache>
            </c:numRef>
          </c:val>
          <c:extLst>
            <c:ext xmlns:c16="http://schemas.microsoft.com/office/drawing/2014/chart" uri="{C3380CC4-5D6E-409C-BE32-E72D297353CC}">
              <c16:uniqueId val="{00000000-00CC-2B4B-8562-9AE2962550C4}"/>
            </c:ext>
          </c:extLst>
        </c:ser>
        <c:ser>
          <c:idx val="1"/>
          <c:order val="1"/>
          <c:tx>
            <c:strRef>
              <c:f>Sheet1!$C$1</c:f>
              <c:strCache>
                <c:ptCount val="1"/>
                <c:pt idx="0">
                  <c:v>Week 48</c:v>
                </c:pt>
              </c:strCache>
            </c:strRef>
          </c:tx>
          <c:spPr>
            <a:gradFill>
              <a:gsLst>
                <a:gs pos="0">
                  <a:srgbClr val="7F7A7A"/>
                </a:gs>
                <a:gs pos="99000">
                  <a:srgbClr val="D0C5C5"/>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Proteinuria (UPCR)</c:v>
                </c:pt>
                <c:pt idx="1">
                  <c:v>Albuminuria (UACR)</c:v>
                </c:pt>
              </c:strCache>
            </c:strRef>
          </c:cat>
          <c:val>
            <c:numRef>
              <c:f>Sheet1!$C$2:$C$3</c:f>
              <c:numCache>
                <c:formatCode>0</c:formatCode>
                <c:ptCount val="2"/>
                <c:pt idx="0">
                  <c:v>5</c:v>
                </c:pt>
                <c:pt idx="1">
                  <c:v>10</c:v>
                </c:pt>
              </c:numCache>
            </c:numRef>
          </c:val>
          <c:extLst>
            <c:ext xmlns:c16="http://schemas.microsoft.com/office/drawing/2014/chart" uri="{C3380CC4-5D6E-409C-BE32-E72D297353CC}">
              <c16:uniqueId val="{00000001-00CC-2B4B-8562-9AE2962550C4}"/>
            </c:ext>
          </c:extLst>
        </c:ser>
        <c:dLbls>
          <c:showLegendKey val="0"/>
          <c:showVal val="1"/>
          <c:showCatName val="0"/>
          <c:showSerName val="0"/>
          <c:showPercent val="0"/>
          <c:showBubbleSize val="0"/>
        </c:dLbls>
        <c:gapWidth val="125"/>
        <c:axId val="-1989827784"/>
        <c:axId val="-1989807352"/>
      </c:barChart>
      <c:catAx>
        <c:axId val="-1989827784"/>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rot="0" vert="horz"/>
          <a:lstStyle/>
          <a:p>
            <a:pPr>
              <a:defRPr sz="1200"/>
            </a:pPr>
            <a:endParaRPr lang="en-US"/>
          </a:p>
        </c:txPr>
        <c:crossAx val="-1989807352"/>
        <c:crosses val="autoZero"/>
        <c:auto val="1"/>
        <c:lblAlgn val="ctr"/>
        <c:lblOffset val="1"/>
        <c:tickLblSkip val="1"/>
        <c:tickMarkSkip val="1"/>
        <c:noMultiLvlLbl val="0"/>
      </c:catAx>
      <c:valAx>
        <c:axId val="-1989807352"/>
        <c:scaling>
          <c:orientation val="minMax"/>
          <c:max val="200"/>
          <c:min val="0"/>
        </c:scaling>
        <c:delete val="0"/>
        <c:axPos val="l"/>
        <c:title>
          <c:tx>
            <c:rich>
              <a:bodyPr/>
              <a:lstStyle/>
              <a:p>
                <a:pPr>
                  <a:defRPr sz="1400" b="1">
                    <a:solidFill>
                      <a:schemeClr val="tx1"/>
                    </a:solidFill>
                  </a:defRPr>
                </a:pPr>
                <a:r>
                  <a:rPr lang="en-US" sz="1400" b="1" dirty="0">
                    <a:solidFill>
                      <a:schemeClr val="tx1"/>
                    </a:solidFill>
                  </a:rPr>
                  <a:t>Median Change</a:t>
                </a:r>
                <a:r>
                  <a:rPr lang="en-US" sz="1400" b="1" baseline="0" dirty="0">
                    <a:solidFill>
                      <a:schemeClr val="tx1"/>
                    </a:solidFill>
                  </a:rPr>
                  <a:t> </a:t>
                </a:r>
                <a:r>
                  <a:rPr lang="en-US" sz="1400" b="1" dirty="0">
                    <a:solidFill>
                      <a:schemeClr val="tx1"/>
                    </a:solidFill>
                  </a:rPr>
                  <a:t>in Proteinuria (mg/g)</a:t>
                </a:r>
              </a:p>
            </c:rich>
          </c:tx>
          <c:layout>
            <c:manualLayout>
              <c:xMode val="edge"/>
              <c:yMode val="edge"/>
              <c:x val="4.8055798580732972E-3"/>
              <c:y val="5.688935766318335E-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989827784"/>
        <c:crosses val="autoZero"/>
        <c:crossBetween val="between"/>
        <c:majorUnit val="50"/>
        <c:minorUnit val="5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9742728086685404"/>
          <c:y val="0"/>
          <c:w val="0.37726882665701"/>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26633748304401"/>
          <c:y val="8.62868593667145E-2"/>
          <c:w val="0.85497712076107901"/>
          <c:h val="0.79807315199658413"/>
        </c:manualLayout>
      </c:layout>
      <c:barChart>
        <c:barDir val="col"/>
        <c:grouping val="clustered"/>
        <c:varyColors val="0"/>
        <c:ser>
          <c:idx val="0"/>
          <c:order val="0"/>
          <c:tx>
            <c:strRef>
              <c:f>Sheet1!$B$1</c:f>
              <c:strCache>
                <c:ptCount val="1"/>
                <c:pt idx="0">
                  <c:v>Baseline</c:v>
                </c:pt>
              </c:strCache>
            </c:strRef>
          </c:tx>
          <c:spPr>
            <a:gradFill>
              <a:gsLst>
                <a:gs pos="0">
                  <a:srgbClr val="8288A4"/>
                </a:gs>
                <a:gs pos="98000">
                  <a:srgbClr val="BAC3E2"/>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Retinol Binding Protein:Creatinine Ratio_x000d_</c:v>
                </c:pt>
                <c:pt idx="1">
                  <c:v>Beta-2 Microalbumin:Creatinine Ratio</c:v>
                </c:pt>
              </c:strCache>
            </c:strRef>
          </c:cat>
          <c:val>
            <c:numRef>
              <c:f>Sheet1!$B$2:$B$3</c:f>
              <c:numCache>
                <c:formatCode>0</c:formatCode>
                <c:ptCount val="2"/>
                <c:pt idx="0">
                  <c:v>801</c:v>
                </c:pt>
                <c:pt idx="1">
                  <c:v>1563</c:v>
                </c:pt>
              </c:numCache>
            </c:numRef>
          </c:val>
          <c:extLst>
            <c:ext xmlns:c16="http://schemas.microsoft.com/office/drawing/2014/chart" uri="{C3380CC4-5D6E-409C-BE32-E72D297353CC}">
              <c16:uniqueId val="{00000000-F40B-C249-94D9-E83E793EEF19}"/>
            </c:ext>
          </c:extLst>
        </c:ser>
        <c:ser>
          <c:idx val="1"/>
          <c:order val="1"/>
          <c:tx>
            <c:strRef>
              <c:f>Sheet1!$C$1</c:f>
              <c:strCache>
                <c:ptCount val="1"/>
                <c:pt idx="0">
                  <c:v>Week 48</c:v>
                </c:pt>
              </c:strCache>
            </c:strRef>
          </c:tx>
          <c:spPr>
            <a:gradFill>
              <a:gsLst>
                <a:gs pos="0">
                  <a:srgbClr val="7F7A7A"/>
                </a:gs>
                <a:gs pos="99000">
                  <a:srgbClr val="D0C5C5"/>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Retinol Binding Protein:Creatinine Ratio_x000d_</c:v>
                </c:pt>
                <c:pt idx="1">
                  <c:v>Beta-2 Microalbumin:Creatinine Ratio</c:v>
                </c:pt>
              </c:strCache>
            </c:strRef>
          </c:cat>
          <c:val>
            <c:numRef>
              <c:f>Sheet1!$C$2:$C$3</c:f>
              <c:numCache>
                <c:formatCode>0</c:formatCode>
                <c:ptCount val="2"/>
                <c:pt idx="0">
                  <c:v>166</c:v>
                </c:pt>
                <c:pt idx="1">
                  <c:v>214</c:v>
                </c:pt>
              </c:numCache>
            </c:numRef>
          </c:val>
          <c:extLst>
            <c:ext xmlns:c16="http://schemas.microsoft.com/office/drawing/2014/chart" uri="{C3380CC4-5D6E-409C-BE32-E72D297353CC}">
              <c16:uniqueId val="{00000001-F40B-C249-94D9-E83E793EEF19}"/>
            </c:ext>
          </c:extLst>
        </c:ser>
        <c:dLbls>
          <c:showLegendKey val="0"/>
          <c:showVal val="1"/>
          <c:showCatName val="0"/>
          <c:showSerName val="0"/>
          <c:showPercent val="0"/>
          <c:showBubbleSize val="0"/>
        </c:dLbls>
        <c:gapWidth val="150"/>
        <c:axId val="-1988182456"/>
        <c:axId val="-1988216648"/>
      </c:barChart>
      <c:catAx>
        <c:axId val="-1988182456"/>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rot="0" vert="horz"/>
          <a:lstStyle/>
          <a:p>
            <a:pPr>
              <a:defRPr sz="1200"/>
            </a:pPr>
            <a:endParaRPr lang="en-US"/>
          </a:p>
        </c:txPr>
        <c:crossAx val="-1988216648"/>
        <c:crosses val="autoZero"/>
        <c:auto val="1"/>
        <c:lblAlgn val="ctr"/>
        <c:lblOffset val="1"/>
        <c:tickLblSkip val="1"/>
        <c:tickMarkSkip val="1"/>
        <c:noMultiLvlLbl val="0"/>
      </c:catAx>
      <c:valAx>
        <c:axId val="-1988216648"/>
        <c:scaling>
          <c:orientation val="minMax"/>
          <c:max val="2000"/>
          <c:min val="0"/>
        </c:scaling>
        <c:delete val="0"/>
        <c:axPos val="l"/>
        <c:title>
          <c:tx>
            <c:rich>
              <a:bodyPr/>
              <a:lstStyle/>
              <a:p>
                <a:pPr>
                  <a:defRPr sz="1400" b="1">
                    <a:solidFill>
                      <a:schemeClr val="tx1"/>
                    </a:solidFill>
                  </a:defRPr>
                </a:pPr>
                <a:r>
                  <a:rPr lang="en-US" sz="1400" b="1" dirty="0">
                    <a:solidFill>
                      <a:schemeClr val="tx1"/>
                    </a:solidFill>
                  </a:rPr>
                  <a:t>Median Change in Tubular Proteinuria (</a:t>
                </a:r>
                <a:r>
                  <a:rPr lang="en-US" sz="1400" b="1" dirty="0" err="1">
                    <a:solidFill>
                      <a:schemeClr val="tx1"/>
                    </a:solidFill>
                  </a:rPr>
                  <a:t>μg</a:t>
                </a:r>
                <a:r>
                  <a:rPr lang="en-US" sz="1400" b="1" dirty="0">
                    <a:solidFill>
                      <a:schemeClr val="tx1"/>
                    </a:solidFill>
                  </a:rPr>
                  <a:t>/g)</a:t>
                </a:r>
              </a:p>
            </c:rich>
          </c:tx>
          <c:layout>
            <c:manualLayout>
              <c:xMode val="edge"/>
              <c:yMode val="edge"/>
              <c:x val="3.7498784874112954E-4"/>
              <c:y val="0.10217713170469075"/>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988182456"/>
        <c:crosses val="autoZero"/>
        <c:crossBetween val="between"/>
        <c:majorUnit val="500"/>
        <c:minorUnit val="50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63615402371089702"/>
          <c:y val="2.2705358292828101E-3"/>
          <c:w val="0.34169329128686998"/>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56692913385827"/>
          <c:y val="3.3543803314674103E-2"/>
          <c:w val="0.86440495285311558"/>
          <c:h val="0.85844817478787006"/>
        </c:manualLayout>
      </c:layout>
      <c:barChart>
        <c:barDir val="col"/>
        <c:grouping val="clustered"/>
        <c:varyColors val="0"/>
        <c:ser>
          <c:idx val="0"/>
          <c:order val="0"/>
          <c:tx>
            <c:strRef>
              <c:f>Sheet1!$B$1</c:f>
              <c:strCache>
                <c:ptCount val="1"/>
                <c:pt idx="0">
                  <c:v>48 Weeks</c:v>
                </c:pt>
              </c:strCache>
            </c:strRef>
          </c:tx>
          <c:spPr>
            <a:gradFill>
              <a:gsLst>
                <a:gs pos="0">
                  <a:srgbClr val="004A80"/>
                </a:gs>
                <a:gs pos="99000">
                  <a:srgbClr val="00B0F0"/>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E201-F34A-BCBC-70279861160D}"/>
              </c:ext>
            </c:extLst>
          </c:dPt>
          <c:dPt>
            <c:idx val="1"/>
            <c:invertIfNegative val="0"/>
            <c:bubble3D val="0"/>
            <c:extLst>
              <c:ext xmlns:c16="http://schemas.microsoft.com/office/drawing/2014/chart" uri="{C3380CC4-5D6E-409C-BE32-E72D297353CC}">
                <c16:uniqueId val="{00000003-E201-F34A-BCBC-70279861160D}"/>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Hip </c:v>
                </c:pt>
                <c:pt idx="1">
                  <c:v>Spine </c:v>
                </c:pt>
              </c:strCache>
            </c:strRef>
          </c:cat>
          <c:val>
            <c:numRef>
              <c:f>Sheet1!$B$2:$B$3</c:f>
              <c:numCache>
                <c:formatCode>0.00</c:formatCode>
                <c:ptCount val="2"/>
                <c:pt idx="0">
                  <c:v>1.47</c:v>
                </c:pt>
                <c:pt idx="1">
                  <c:v>2.29</c:v>
                </c:pt>
              </c:numCache>
            </c:numRef>
          </c:val>
          <c:extLst>
            <c:ext xmlns:c16="http://schemas.microsoft.com/office/drawing/2014/chart" uri="{C3380CC4-5D6E-409C-BE32-E72D297353CC}">
              <c16:uniqueId val="{00000004-E201-F34A-BCBC-70279861160D}"/>
            </c:ext>
          </c:extLst>
        </c:ser>
        <c:dLbls>
          <c:showLegendKey val="0"/>
          <c:showVal val="1"/>
          <c:showCatName val="0"/>
          <c:showSerName val="0"/>
          <c:showPercent val="0"/>
          <c:showBubbleSize val="0"/>
        </c:dLbls>
        <c:gapWidth val="150"/>
        <c:axId val="-2093343272"/>
        <c:axId val="-2093635416"/>
      </c:barChart>
      <c:catAx>
        <c:axId val="-2093343272"/>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400"/>
            </a:pPr>
            <a:endParaRPr lang="en-US"/>
          </a:p>
        </c:txPr>
        <c:crossAx val="-2093635416"/>
        <c:crosses val="autoZero"/>
        <c:auto val="1"/>
        <c:lblAlgn val="ctr"/>
        <c:lblOffset val="1"/>
        <c:tickLblSkip val="1"/>
        <c:tickMarkSkip val="1"/>
        <c:noMultiLvlLbl val="0"/>
      </c:catAx>
      <c:valAx>
        <c:axId val="-2093635416"/>
        <c:scaling>
          <c:orientation val="minMax"/>
          <c:max val="4"/>
          <c:min val="0"/>
        </c:scaling>
        <c:delete val="0"/>
        <c:axPos val="l"/>
        <c:title>
          <c:tx>
            <c:rich>
              <a:bodyPr/>
              <a:lstStyle/>
              <a:p>
                <a:pPr>
                  <a:defRPr sz="1400" b="1">
                    <a:solidFill>
                      <a:schemeClr val="tx1"/>
                    </a:solidFill>
                  </a:defRPr>
                </a:pPr>
                <a:r>
                  <a:rPr lang="en-US" sz="1400" b="1" dirty="0">
                    <a:solidFill>
                      <a:schemeClr val="tx1"/>
                    </a:solidFill>
                  </a:rPr>
                  <a:t>Mean Change in BMD (%)</a:t>
                </a:r>
              </a:p>
            </c:rich>
          </c:tx>
          <c:layout>
            <c:manualLayout>
              <c:xMode val="edge"/>
              <c:yMode val="edge"/>
              <c:x val="1.2746670555069508E-2"/>
              <c:y val="0.116995156772512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93343272"/>
        <c:crosses val="autoZero"/>
        <c:crossBetween val="between"/>
        <c:majorUnit val="1"/>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0.51489</cdr:x>
      <cdr:y>0.85687</cdr:y>
    </cdr:from>
    <cdr:to>
      <cdr:x>0.88595</cdr:x>
      <cdr:y>0.96674</cdr:y>
    </cdr:to>
    <cdr:sp macro="" textlink="">
      <cdr:nvSpPr>
        <cdr:cNvPr id="6" name="TextBox 5"/>
        <cdr:cNvSpPr txBox="1"/>
      </cdr:nvSpPr>
      <cdr:spPr>
        <a:xfrm xmlns:a="http://schemas.openxmlformats.org/drawingml/2006/main">
          <a:off x="4237311" y="2820679"/>
          <a:ext cx="3053675" cy="361682"/>
        </a:xfrm>
        <a:prstGeom xmlns:a="http://schemas.openxmlformats.org/drawingml/2006/main" prst="rect">
          <a:avLst/>
        </a:prstGeom>
        <a:noFill xmlns:a="http://schemas.openxmlformats.org/drawingml/2006/main"/>
      </cdr:spPr>
      <cdr:txBody>
        <a:bodyPr xmlns:a="http://schemas.openxmlformats.org/drawingml/2006/main" vertOverflow="clip" wrap="square" rtlCol="0" anchor="ctr" anchorCtr="1">
          <a:spAutoFit/>
        </a:bodyPr>
        <a:lstStyle xmlns:a="http://schemas.openxmlformats.org/drawingml/2006/main"/>
        <a:p xmlns:a="http://schemas.openxmlformats.org/drawingml/2006/main">
          <a:r>
            <a:rPr lang="en-US" sz="1600" dirty="0">
              <a:latin typeface="Arial"/>
            </a:rPr>
            <a:t>Tubular</a:t>
          </a:r>
          <a:r>
            <a:rPr lang="en-US" sz="1600" b="1" dirty="0">
              <a:latin typeface="Arial"/>
            </a:rPr>
            <a:t> </a:t>
          </a:r>
          <a:r>
            <a:rPr lang="en-US" sz="1600" dirty="0">
              <a:latin typeface="Arial"/>
            </a:rPr>
            <a:t>Proteinuria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9183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2B8E6-210D-BF4C-9016-80037E22D08F}" type="slidenum">
              <a:rPr lang="en-US" smtClean="0"/>
              <a:t>20</a:t>
            </a:fld>
            <a:endParaRPr lang="en-US"/>
          </a:p>
        </p:txBody>
      </p:sp>
    </p:spTree>
    <p:extLst>
      <p:ext uri="{BB962C8B-B14F-4D97-AF65-F5344CB8AC3E}">
        <p14:creationId xmlns:p14="http://schemas.microsoft.com/office/powerpoint/2010/main" val="902192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2B8E6-210D-BF4C-9016-80037E22D08F}" type="slidenum">
              <a:rPr lang="en-US" smtClean="0"/>
              <a:t>30</a:t>
            </a:fld>
            <a:endParaRPr lang="en-US"/>
          </a:p>
        </p:txBody>
      </p:sp>
    </p:spTree>
    <p:extLst>
      <p:ext uri="{BB962C8B-B14F-4D97-AF65-F5344CB8AC3E}">
        <p14:creationId xmlns:p14="http://schemas.microsoft.com/office/powerpoint/2010/main" val="3082026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5976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300048"/>
            <a:ext cx="8503918" cy="400110"/>
          </a:xfrm>
          <a:prstGeom prst="rect">
            <a:avLst/>
          </a:prstGeom>
        </p:spPr>
        <p:txBody>
          <a:bodyPr wrap="square" lIns="68580" anchor="ctr">
            <a:spAutoFit/>
          </a:bodyPr>
          <a:lstStyle/>
          <a:p>
            <a:pPr defTabSz="342900">
              <a:spcAft>
                <a:spcPts val="0"/>
              </a:spcAft>
            </a:pPr>
            <a:r>
              <a:rPr lang="en-US" sz="20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000" dirty="0"/>
              <a:t>Elvitegravir-Cobicistat-Tenofovir alafenamide-Emtricitabine </a:t>
            </a:r>
            <a:br>
              <a:rPr lang="en-US" sz="2000" dirty="0"/>
            </a:br>
            <a:r>
              <a:rPr lang="en-US" sz="2000" dirty="0"/>
              <a:t>(</a:t>
            </a:r>
            <a:r>
              <a:rPr lang="en-US" sz="2000" i="1" dirty="0"/>
              <a:t>Genvoya</a:t>
            </a:r>
            <a:r>
              <a:rPr lang="en-US" sz="2000" dirty="0"/>
              <a:t>)</a:t>
            </a:r>
          </a:p>
        </p:txBody>
      </p:sp>
      <p:sp>
        <p:nvSpPr>
          <p:cNvPr id="4" name="Text Placeholder 3"/>
          <p:cNvSpPr>
            <a:spLocks noGrp="1"/>
          </p:cNvSpPr>
          <p:nvPr>
            <p:ph type="body" sz="quarter" idx="14"/>
          </p:nvPr>
        </p:nvSpPr>
        <p:spPr/>
        <p:txBody>
          <a:bodyPr/>
          <a:lstStyle/>
          <a:p>
            <a:r>
              <a:rPr lang="en-US" dirty="0">
                <a:cs typeface="Arial"/>
              </a:rPr>
              <a:t>Last Updated: December 16, 2022</a:t>
            </a:r>
          </a:p>
        </p:txBody>
      </p:sp>
      <p:sp>
        <p:nvSpPr>
          <p:cNvPr id="5" name="Text Placeholder 4">
            <a:extLst>
              <a:ext uri="{FF2B5EF4-FFF2-40B4-BE49-F238E27FC236}">
                <a16:creationId xmlns:a16="http://schemas.microsoft.com/office/drawing/2014/main" id="{C21979F4-E09C-4F40-A2BC-1B62E96FA4B4}"/>
              </a:ext>
            </a:extLst>
          </p:cNvPr>
          <p:cNvSpPr>
            <a:spLocks noGrp="1"/>
          </p:cNvSpPr>
          <p:nvPr>
            <p:ph type="body" sz="quarter" idx="18"/>
          </p:nvPr>
        </p:nvSpPr>
        <p:spPr/>
        <p:txBody>
          <a:bodyPr/>
          <a:lstStyle/>
          <a:p>
            <a:r>
              <a:rPr lang="en-US" sz="1800" dirty="0"/>
              <a:t>Prepared by:</a:t>
            </a:r>
          </a:p>
          <a:p>
            <a:pPr>
              <a:spcBef>
                <a:spcPts val="450"/>
              </a:spcBef>
            </a:pPr>
            <a:r>
              <a:rPr lang="en-US" sz="1800" dirty="0"/>
              <a:t>David H. Spach, MD</a:t>
            </a:r>
            <a:br>
              <a:rPr lang="en-US" sz="1800" dirty="0"/>
            </a:br>
            <a:r>
              <a:rPr lang="en-US" sz="1800" dirty="0"/>
              <a:t>Brian R. Wood, MD</a:t>
            </a:r>
          </a:p>
        </p:txBody>
      </p:sp>
    </p:spTree>
    <p:extLst>
      <p:ext uri="{BB962C8B-B14F-4D97-AF65-F5344CB8AC3E}">
        <p14:creationId xmlns:p14="http://schemas.microsoft.com/office/powerpoint/2010/main" val="4208724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dirty="0">
                <a:ea typeface="ＭＳ Ｐゴシック" pitchFamily="22" charset="-128"/>
                <a:cs typeface="ＭＳ Ｐゴシック" pitchFamily="22" charset="-128"/>
              </a:rPr>
              <a:t>EVG-COBI-TAF-FTC versus EVG-COBI-TDF-FTC </a:t>
            </a:r>
            <a:br>
              <a:rPr lang="en-US"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104/111</a:t>
            </a:r>
            <a:r>
              <a:rPr lang="en-US" dirty="0">
                <a:ea typeface="ＭＳ Ｐゴシック" pitchFamily="22" charset="-128"/>
                <a:cs typeface="ＭＳ Ｐゴシック" pitchFamily="22" charset="-128"/>
              </a:rPr>
              <a:t>: Adverse Effects</a:t>
            </a:r>
            <a:endParaRPr lang="en-US"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Changes in Quantitative Proteinuria from Baseline</a:t>
            </a:r>
          </a:p>
        </p:txBody>
      </p:sp>
      <p:sp>
        <p:nvSpPr>
          <p:cNvPr id="8" name="Content Placeholder 7"/>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132210356"/>
              </p:ext>
            </p:extLst>
          </p:nvPr>
        </p:nvGraphicFramePr>
        <p:xfrm>
          <a:off x="474922" y="1397757"/>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177177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dirty="0">
                <a:ea typeface="ＭＳ Ｐゴシック" pitchFamily="22" charset="-128"/>
                <a:cs typeface="ＭＳ Ｐゴシック" pitchFamily="22" charset="-128"/>
              </a:rPr>
              <a:t>EVG-COBI-TAF-FTC versus EVG-COBI-TDF-FTC </a:t>
            </a:r>
            <a:br>
              <a:rPr lang="en-US"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104/111</a:t>
            </a:r>
            <a:r>
              <a:rPr lang="en-US" dirty="0">
                <a:ea typeface="ＭＳ Ｐゴシック" pitchFamily="22" charset="-128"/>
                <a:cs typeface="ＭＳ Ｐゴシック" pitchFamily="22" charset="-128"/>
              </a:rPr>
              <a:t>: Adverse Effects</a:t>
            </a:r>
            <a:endParaRPr lang="en-US" dirty="0"/>
          </a:p>
        </p:txBody>
      </p:sp>
      <p:sp>
        <p:nvSpPr>
          <p:cNvPr id="8" name="Content Placeholder 7"/>
          <p:cNvSpPr>
            <a:spLocks noGrp="1"/>
          </p:cNvSpPr>
          <p:nvPr>
            <p:ph type="body" sz="quarter" idx="15"/>
          </p:nvPr>
        </p:nvSpPr>
        <p:spPr/>
        <p:txBody>
          <a:bodyPr/>
          <a:lstStyle/>
          <a:p>
            <a:r>
              <a:rPr lang="nb-NO" dirty="0"/>
              <a:t>Week 48: Changes in Spine and Hip Bone Mineral Density (BMD)</a:t>
            </a:r>
          </a:p>
        </p:txBody>
      </p:sp>
      <p:sp>
        <p:nvSpPr>
          <p:cNvPr id="3" name="Text Placeholder 2"/>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47831282"/>
              </p:ext>
            </p:extLst>
          </p:nvPr>
        </p:nvGraphicFramePr>
        <p:xfrm>
          <a:off x="467649" y="1457946"/>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467325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dirty="0">
                <a:ea typeface="ＭＳ Ｐゴシック" pitchFamily="22" charset="-128"/>
                <a:cs typeface="ＭＳ Ｐゴシック" pitchFamily="22" charset="-128"/>
              </a:rPr>
              <a:t>EVG-COBI-TAF-FTC versus EVG-COBI-TDF-FTC </a:t>
            </a:r>
            <a:br>
              <a:rPr lang="en-US"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104/111</a:t>
            </a:r>
            <a:r>
              <a:rPr lang="en-US" dirty="0">
                <a:ea typeface="ＭＳ Ｐゴシック" pitchFamily="22" charset="-128"/>
                <a:cs typeface="ＭＳ Ｐゴシック" pitchFamily="22" charset="-128"/>
              </a:rPr>
              <a:t>: Adverse Effects</a:t>
            </a:r>
            <a:endParaRPr lang="en-US" dirty="0"/>
          </a:p>
        </p:txBody>
      </p:sp>
      <p:sp>
        <p:nvSpPr>
          <p:cNvPr id="8" name="Content Placeholder 7"/>
          <p:cNvSpPr>
            <a:spLocks noGrp="1"/>
          </p:cNvSpPr>
          <p:nvPr>
            <p:ph type="body" sz="quarter" idx="15"/>
          </p:nvPr>
        </p:nvSpPr>
        <p:spPr/>
        <p:txBody>
          <a:bodyPr/>
          <a:lstStyle/>
          <a:p>
            <a:r>
              <a:rPr lang="nb-NO" dirty="0"/>
              <a:t>Week 48: Changes in Lipid Parameters</a:t>
            </a:r>
          </a:p>
        </p:txBody>
      </p:sp>
      <p:sp>
        <p:nvSpPr>
          <p:cNvPr id="3" name="Text Placeholder 2"/>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graphicFrame>
        <p:nvGraphicFramePr>
          <p:cNvPr id="9" name="Group 76"/>
          <p:cNvGraphicFramePr>
            <a:graphicFrameLocks noGrp="1"/>
          </p:cNvGraphicFramePr>
          <p:nvPr>
            <p:extLst>
              <p:ext uri="{D42A27DB-BD31-4B8C-83A1-F6EECF244321}">
                <p14:modId xmlns:p14="http://schemas.microsoft.com/office/powerpoint/2010/main" val="3304654653"/>
              </p:ext>
            </p:extLst>
          </p:nvPr>
        </p:nvGraphicFramePr>
        <p:xfrm>
          <a:off x="456068" y="1399039"/>
          <a:ext cx="8229601" cy="3291839"/>
        </p:xfrm>
        <a:graphic>
          <a:graphicData uri="http://schemas.openxmlformats.org/drawingml/2006/table">
            <a:tbl>
              <a:tblPr>
                <a:effectLst/>
              </a:tblPr>
              <a:tblGrid>
                <a:gridCol w="2494521">
                  <a:extLst>
                    <a:ext uri="{9D8B030D-6E8A-4147-A177-3AD203B41FA5}">
                      <a16:colId xmlns:a16="http://schemas.microsoft.com/office/drawing/2014/main" val="20000"/>
                    </a:ext>
                  </a:extLst>
                </a:gridCol>
                <a:gridCol w="2271860">
                  <a:extLst>
                    <a:ext uri="{9D8B030D-6E8A-4147-A177-3AD203B41FA5}">
                      <a16:colId xmlns:a16="http://schemas.microsoft.com/office/drawing/2014/main" val="20001"/>
                    </a:ext>
                  </a:extLst>
                </a:gridCol>
                <a:gridCol w="2271860">
                  <a:extLst>
                    <a:ext uri="{9D8B030D-6E8A-4147-A177-3AD203B41FA5}">
                      <a16:colId xmlns:a16="http://schemas.microsoft.com/office/drawing/2014/main" val="20002"/>
                    </a:ext>
                  </a:extLst>
                </a:gridCol>
                <a:gridCol w="1191360">
                  <a:extLst>
                    <a:ext uri="{9D8B030D-6E8A-4147-A177-3AD203B41FA5}">
                      <a16:colId xmlns:a16="http://schemas.microsoft.com/office/drawing/2014/main" val="20003"/>
                    </a:ext>
                  </a:extLst>
                </a:gridCol>
              </a:tblGrid>
              <a:tr h="966399">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a:ln>
                            <a:noFill/>
                          </a:ln>
                          <a:solidFill>
                            <a:srgbClr val="FFFFFF"/>
                          </a:solidFill>
                          <a:effectLst/>
                          <a:latin typeface="Arial" panose="020B0604020202020204" pitchFamily="34" charset="0"/>
                          <a:ea typeface="MS PGothic" pitchFamily="34" charset="-128"/>
                          <a:cs typeface="Arial" panose="020B0604020202020204" pitchFamily="34" charset="0"/>
                        </a:rPr>
                        <a:t>Median Change from </a:t>
                      </a:r>
                      <a:br>
                        <a:rPr kumimoji="0" lang="en-US" altLang="ja-JP" sz="1600" b="1" i="0" u="none" strike="noStrike" cap="none" normalizeH="0" baseline="0" dirty="0">
                          <a:ln>
                            <a:noFill/>
                          </a:ln>
                          <a:solidFill>
                            <a:srgbClr val="FFFFFF"/>
                          </a:solidFill>
                          <a:effectLst/>
                          <a:latin typeface="Arial" panose="020B0604020202020204" pitchFamily="34" charset="0"/>
                          <a:ea typeface="MS PGothic" pitchFamily="34" charset="-128"/>
                          <a:cs typeface="Arial" panose="020B0604020202020204" pitchFamily="34" charset="0"/>
                        </a:rPr>
                      </a:br>
                      <a:r>
                        <a:rPr kumimoji="0" lang="en-US" altLang="ja-JP" sz="1600" b="1" i="0" u="none" strike="noStrike" cap="none" normalizeH="0" baseline="0" dirty="0">
                          <a:ln>
                            <a:noFill/>
                          </a:ln>
                          <a:solidFill>
                            <a:srgbClr val="FFFFFF"/>
                          </a:solidFill>
                          <a:effectLst/>
                          <a:latin typeface="Arial" panose="020B0604020202020204" pitchFamily="34" charset="0"/>
                          <a:ea typeface="MS PGothic" pitchFamily="34" charset="-128"/>
                          <a:cs typeface="Arial" panose="020B0604020202020204" pitchFamily="34" charset="0"/>
                        </a:rPr>
                        <a:t>Baseline to Week 48</a:t>
                      </a:r>
                    </a:p>
                  </a:txBody>
                  <a:tcPr marL="68580" marR="6858" marT="20574" marB="20574"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altLang="ja-JP" sz="16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EVG/COBI/TAF/FTC</a:t>
                      </a:r>
                      <a:br>
                        <a:rPr kumimoji="0" lang="en-US" altLang="ja-JP" sz="16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br>
                      <a:r>
                        <a:rPr kumimoji="0" lang="en-US" altLang="ja-JP" sz="1000" b="0"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(n = 866) </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63AA"/>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altLang="ja-JP" sz="16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EVG/COBI/TDF/FTC</a:t>
                      </a:r>
                      <a:br>
                        <a:rPr kumimoji="0" lang="en-US" altLang="ja-JP" sz="16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br>
                      <a:r>
                        <a:rPr kumimoji="0" lang="en-US" altLang="ja-JP" sz="1000" b="0"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(n = 867)</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5B813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P Value</a:t>
                      </a:r>
                    </a:p>
                  </a:txBody>
                  <a:tcPr marL="6858" marR="6858" marT="20574" marB="20574"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8D8585"/>
                    </a:solidFill>
                  </a:tcPr>
                </a:tc>
                <a:extLst>
                  <a:ext uri="{0D108BD9-81ED-4DB2-BD59-A6C34878D82A}">
                    <a16:rowId xmlns:a16="http://schemas.microsoft.com/office/drawing/2014/main" val="10000"/>
                  </a:ext>
                </a:extLst>
              </a:tr>
              <a:tr h="465088">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Total cholesterol</a:t>
                      </a:r>
                    </a:p>
                  </a:txBody>
                  <a:tcPr marL="68580" marR="6858" marT="20574" marB="20574"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+29</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+14</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B8132">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&lt;0.001</a:t>
                      </a:r>
                    </a:p>
                  </a:txBody>
                  <a:tcPr marL="6858" marR="6858" marT="20574" marB="20574"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A3A3">
                        <a:alpha val="15000"/>
                      </a:srgbClr>
                    </a:solidFill>
                  </a:tcPr>
                </a:tc>
                <a:extLst>
                  <a:ext uri="{0D108BD9-81ED-4DB2-BD59-A6C34878D82A}">
                    <a16:rowId xmlns:a16="http://schemas.microsoft.com/office/drawing/2014/main" val="10001"/>
                  </a:ext>
                </a:extLst>
              </a:tr>
              <a:tr h="465088">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LDL</a:t>
                      </a:r>
                    </a:p>
                  </a:txBody>
                  <a:tcPr marL="68580" marR="6858" marT="20574" marB="20574"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+14</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+5</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B8132">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&lt;0.001</a:t>
                      </a:r>
                    </a:p>
                  </a:txBody>
                  <a:tcPr marL="6858" marR="6858" marT="20574" marB="20574"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A3A3">
                        <a:alpha val="30000"/>
                      </a:srgbClr>
                    </a:solidFill>
                  </a:tcPr>
                </a:tc>
                <a:extLst>
                  <a:ext uri="{0D108BD9-81ED-4DB2-BD59-A6C34878D82A}">
                    <a16:rowId xmlns:a16="http://schemas.microsoft.com/office/drawing/2014/main" val="10002"/>
                  </a:ext>
                </a:extLst>
              </a:tr>
              <a:tr h="465088">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HDL</a:t>
                      </a:r>
                    </a:p>
                  </a:txBody>
                  <a:tcPr marL="68580" marR="6858" marT="20574" marB="20574"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+8</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+4</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B8132">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&lt;0.001</a:t>
                      </a:r>
                    </a:p>
                  </a:txBody>
                  <a:tcPr marL="6858" marR="6858" marT="20574" marB="20574"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A3A3">
                        <a:alpha val="15000"/>
                      </a:srgbClr>
                    </a:solidFill>
                  </a:tcPr>
                </a:tc>
                <a:extLst>
                  <a:ext uri="{0D108BD9-81ED-4DB2-BD59-A6C34878D82A}">
                    <a16:rowId xmlns:a16="http://schemas.microsoft.com/office/drawing/2014/main" val="10003"/>
                  </a:ext>
                </a:extLst>
              </a:tr>
              <a:tr h="465088">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Triglycerides</a:t>
                      </a:r>
                    </a:p>
                  </a:txBody>
                  <a:tcPr marL="68580" marR="6858" marT="20574" marB="20574"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+19</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+8</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B8132">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0.027</a:t>
                      </a:r>
                    </a:p>
                  </a:txBody>
                  <a:tcPr marL="6858" marR="6858" marT="20574" marB="20574"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A3A3">
                        <a:alpha val="30000"/>
                      </a:srgbClr>
                    </a:solidFill>
                  </a:tcPr>
                </a:tc>
                <a:extLst>
                  <a:ext uri="{0D108BD9-81ED-4DB2-BD59-A6C34878D82A}">
                    <a16:rowId xmlns:a16="http://schemas.microsoft.com/office/drawing/2014/main" val="10004"/>
                  </a:ext>
                </a:extLst>
              </a:tr>
              <a:tr h="465088">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Total cholesterol:HDL ratio</a:t>
                      </a:r>
                    </a:p>
                  </a:txBody>
                  <a:tcPr marL="68580" marR="6858" marT="20574" marB="20574"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+0.1</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+0.1</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B8132">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0.84</a:t>
                      </a:r>
                    </a:p>
                  </a:txBody>
                  <a:tcPr marL="6858" marR="6858" marT="20574" marB="20574"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A3A3">
                        <a:alpha val="15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5743051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EVG-COBI-TAF-FTC versus EVG-COBI-TDF-FTC </a:t>
            </a:r>
            <a:br>
              <a:rPr lang="en-US"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104/111</a:t>
            </a:r>
            <a:r>
              <a:rPr lang="en-US" dirty="0">
                <a:ea typeface="ＭＳ Ｐゴシック" pitchFamily="22" charset="-128"/>
                <a:cs typeface="ＭＳ Ｐゴシック" pitchFamily="22" charset="-128"/>
              </a:rPr>
              <a:t>: Conclusions</a:t>
            </a:r>
            <a:endParaRPr lang="en-US" dirty="0"/>
          </a:p>
        </p:txBody>
      </p:sp>
      <p:sp>
        <p:nvSpPr>
          <p:cNvPr id="4" name="Text Placeholder 3"/>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sp>
        <p:nvSpPr>
          <p:cNvPr id="3" name="Content Placeholder 2"/>
          <p:cNvSpPr>
            <a:spLocks noGrp="1"/>
          </p:cNvSpPr>
          <p:nvPr>
            <p:ph sz="half" idx="2"/>
          </p:nvPr>
        </p:nvSpPr>
        <p:spPr>
          <a:xfrm>
            <a:off x="0" y="1549645"/>
            <a:ext cx="9180576" cy="2758884"/>
          </a:xfrm>
        </p:spPr>
        <p:txBody>
          <a:bodyPr>
            <a:noAutofit/>
          </a:bodyPr>
          <a:lstStyle/>
          <a:p>
            <a:pPr>
              <a:lnSpc>
                <a:spcPts val="2800"/>
              </a:lnSpc>
            </a:pPr>
            <a:r>
              <a:rPr lang="en-US" sz="1800" b="1" dirty="0">
                <a:solidFill>
                  <a:srgbClr val="C00000"/>
                </a:solidFill>
                <a:latin typeface="Arial"/>
                <a:cs typeface="Arial"/>
              </a:rPr>
              <a:t>Interpretation</a:t>
            </a:r>
            <a:r>
              <a:rPr lang="en-US" sz="1800" dirty="0">
                <a:solidFill>
                  <a:schemeClr val="tx1"/>
                </a:solidFill>
                <a:latin typeface="Arial"/>
                <a:cs typeface="Arial"/>
              </a:rPr>
              <a:t>: “</a:t>
            </a:r>
            <a:r>
              <a:rPr lang="en-US" sz="1800" dirty="0">
                <a:latin typeface="Arial"/>
                <a:cs typeface="Arial"/>
              </a:rPr>
              <a:t>Through 48 weeks, more than 90% of patients given E/C/F/tenofovir alafenamide or E/C/F/tenofovir disoproxil fumarate had virological success. Renal and bone effects were significantly reduced in patients given E/C/F/tenofovir alafenamide. Although these studies do not have the power to assess clinical safety events such as renal failure and fractures, our data suggest that E/C/F/tenofovir alafenamide will have a favourable long-term renal and bone safety profile</a:t>
            </a:r>
            <a:r>
              <a:rPr lang="en-US" sz="1800" dirty="0">
                <a:solidFill>
                  <a:schemeClr val="tx1"/>
                </a:solidFill>
                <a:latin typeface="Arial"/>
                <a:cs typeface="Arial"/>
              </a:rPr>
              <a:t>.”</a:t>
            </a:r>
            <a:endParaRPr lang="en-US" sz="1800" dirty="0">
              <a:solidFill>
                <a:schemeClr val="tx1"/>
              </a:solidFill>
            </a:endParaRPr>
          </a:p>
        </p:txBody>
      </p:sp>
    </p:spTree>
    <p:extLst>
      <p:ext uri="{BB962C8B-B14F-4D97-AF65-F5344CB8AC3E}">
        <p14:creationId xmlns:p14="http://schemas.microsoft.com/office/powerpoint/2010/main" val="21175866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nSpc>
                <a:spcPts val="3000"/>
              </a:lnSpc>
            </a:pPr>
            <a:r>
              <a:rPr lang="en-US" sz="1800" b="0" dirty="0"/>
              <a:t>Elvitegravir-Cobicistat-Tenofovir Alafenamide-Emtricitabine</a:t>
            </a:r>
            <a:br>
              <a:rPr lang="en-US" sz="2000" b="0" dirty="0"/>
            </a:br>
            <a:r>
              <a:rPr lang="en-US" dirty="0"/>
              <a:t>Switch Studies in Special Populations</a:t>
            </a:r>
          </a:p>
        </p:txBody>
      </p:sp>
    </p:spTree>
    <p:extLst>
      <p:ext uri="{BB962C8B-B14F-4D97-AF65-F5344CB8AC3E}">
        <p14:creationId xmlns:p14="http://schemas.microsoft.com/office/powerpoint/2010/main" val="1956559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a:bodyPr>
          <a:lstStyle/>
          <a:p>
            <a:pPr>
              <a:lnSpc>
                <a:spcPts val="3000"/>
              </a:lnSpc>
            </a:pPr>
            <a:r>
              <a:rPr lang="en-US" sz="1800" b="0" dirty="0">
                <a:solidFill>
                  <a:srgbClr val="001D48"/>
                </a:solidFill>
                <a:ea typeface="ＭＳ Ｐゴシック" pitchFamily="22" charset="-128"/>
                <a:cs typeface="ＭＳ Ｐゴシック" pitchFamily="22" charset="-128"/>
              </a:rPr>
              <a:t>Elvitegravir-Cobicistat-TAF-FTC in Renal Impairment</a:t>
            </a:r>
            <a:br>
              <a:rPr lang="en-US" sz="1800" b="0" dirty="0">
                <a:solidFill>
                  <a:srgbClr val="001D48"/>
                </a:solidFill>
                <a:ea typeface="ＭＳ Ｐゴシック" pitchFamily="22" charset="-128"/>
                <a:cs typeface="ＭＳ Ｐゴシック" pitchFamily="22" charset="-128"/>
              </a:rPr>
            </a:br>
            <a:r>
              <a:rPr lang="en-US" dirty="0">
                <a:solidFill>
                  <a:schemeClr val="tx2"/>
                </a:solidFill>
              </a:rPr>
              <a:t>Study 112</a:t>
            </a:r>
            <a:endParaRPr lang="en-US" dirty="0">
              <a:solidFill>
                <a:schemeClr val="tx1"/>
              </a:solidFill>
            </a:endParaRPr>
          </a:p>
        </p:txBody>
      </p:sp>
    </p:spTree>
    <p:extLst>
      <p:ext uri="{BB962C8B-B14F-4D97-AF65-F5344CB8AC3E}">
        <p14:creationId xmlns:p14="http://schemas.microsoft.com/office/powerpoint/2010/main" val="300236405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ea typeface="ＭＳ Ｐゴシック" pitchFamily="22" charset="-128"/>
                <a:cs typeface="ＭＳ Ｐゴシック" pitchFamily="22" charset="-128"/>
              </a:rPr>
              <a:t>Elvitegravir-Cobicistat-TAF-FTC in Renal Impairment</a:t>
            </a:r>
            <a:br>
              <a:rPr lang="en-US" dirty="0">
                <a:ea typeface="ＭＳ Ｐゴシック" pitchFamily="22" charset="-128"/>
                <a:cs typeface="ＭＳ Ｐゴシック" pitchFamily="22" charset="-128"/>
              </a:rPr>
            </a:br>
            <a:r>
              <a:rPr lang="en-US" dirty="0">
                <a:ea typeface="ＭＳ Ｐゴシック" pitchFamily="-108" charset="-128"/>
              </a:rPr>
              <a:t>Study 112: </a:t>
            </a:r>
            <a:r>
              <a:rPr lang="en-US" dirty="0">
                <a:ea typeface="ＭＳ Ｐゴシック" pitchFamily="22" charset="-128"/>
                <a:cs typeface="ＭＳ Ｐゴシック" pitchFamily="22" charset="-128"/>
              </a:rPr>
              <a:t>Design</a:t>
            </a:r>
            <a:endParaRPr lang="en-US" dirty="0"/>
          </a:p>
        </p:txBody>
      </p:sp>
      <p:sp>
        <p:nvSpPr>
          <p:cNvPr id="8" name="Text Placeholder 7"/>
          <p:cNvSpPr>
            <a:spLocks noGrp="1"/>
          </p:cNvSpPr>
          <p:nvPr>
            <p:ph type="body" sz="quarter" idx="16"/>
          </p:nvPr>
        </p:nvSpPr>
        <p:spPr/>
        <p:txBody>
          <a:bodyPr/>
          <a:lstStyle/>
          <a:p>
            <a:r>
              <a:rPr lang="en-US" dirty="0"/>
              <a:t>Source: </a:t>
            </a:r>
            <a:r>
              <a:rPr lang="en-US" dirty="0" err="1"/>
              <a:t>Pozniak</a:t>
            </a:r>
            <a:r>
              <a:rPr lang="en-US" dirty="0"/>
              <a:t> A, et al. J </a:t>
            </a:r>
            <a:r>
              <a:rPr lang="en-US" dirty="0" err="1"/>
              <a:t>Acquir</a:t>
            </a:r>
            <a:r>
              <a:rPr lang="en-US" dirty="0"/>
              <a:t> Immune </a:t>
            </a:r>
            <a:r>
              <a:rPr lang="en-US" dirty="0" err="1"/>
              <a:t>Defic</a:t>
            </a:r>
            <a:r>
              <a:rPr lang="en-US" dirty="0"/>
              <a:t> </a:t>
            </a:r>
            <a:r>
              <a:rPr lang="en-US" dirty="0" err="1"/>
              <a:t>Syndr</a:t>
            </a:r>
            <a:r>
              <a:rPr lang="en-US" dirty="0"/>
              <a:t>. 2016;71:530-7.</a:t>
            </a:r>
            <a:endParaRPr lang="en-US" dirty="0">
              <a:latin typeface="Arial" pitchFamily="22" charset="0"/>
            </a:endParaRPr>
          </a:p>
        </p:txBody>
      </p:sp>
      <p:sp>
        <p:nvSpPr>
          <p:cNvPr id="7" name="Content Placeholder 6"/>
          <p:cNvSpPr>
            <a:spLocks noGrp="1"/>
          </p:cNvSpPr>
          <p:nvPr>
            <p:ph sz="half" idx="2"/>
          </p:nvPr>
        </p:nvSpPr>
        <p:spPr>
          <a:xfrm>
            <a:off x="323850" y="979524"/>
            <a:ext cx="4346121" cy="3099006"/>
          </a:xfrm>
        </p:spPr>
        <p:txBody>
          <a:bodyPr>
            <a:noAutofit/>
          </a:bodyPr>
          <a:lstStyle/>
          <a:p>
            <a:pPr>
              <a:lnSpc>
                <a:spcPts val="1800"/>
              </a:lnSpc>
            </a:pPr>
            <a:r>
              <a:rPr lang="en-US" sz="1400" b="1" dirty="0"/>
              <a:t>Background</a:t>
            </a:r>
            <a:r>
              <a:rPr lang="en-US" sz="1400" dirty="0"/>
              <a:t>: </a:t>
            </a:r>
            <a:r>
              <a:rPr lang="en-US" sz="1400" dirty="0">
                <a:solidFill>
                  <a:schemeClr val="tx1"/>
                </a:solidFill>
              </a:rPr>
              <a:t>Open-label, single-arm, phase </a:t>
            </a:r>
            <a:r>
              <a:rPr lang="en-US" sz="1400" dirty="0"/>
              <a:t>3 trial evaluating switching to once-daily elvitegravir-cobicistat-tenofovir alafenamide-emtricitabine from baseline ART*</a:t>
            </a:r>
          </a:p>
          <a:p>
            <a:r>
              <a:rPr lang="en-US" sz="1400" b="1" dirty="0"/>
              <a:t>Inclusion Criteria </a:t>
            </a:r>
            <a:r>
              <a:rPr lang="en-US" sz="1400" dirty="0"/>
              <a:t>(n = 242)</a:t>
            </a:r>
          </a:p>
          <a:p>
            <a:pPr lvl="1">
              <a:lnSpc>
                <a:spcPts val="1800"/>
              </a:lnSpc>
            </a:pPr>
            <a:r>
              <a:rPr lang="en-US" sz="1400" dirty="0"/>
              <a:t>HIV RNA &lt; 50 copies/mL for ≥6 months</a:t>
            </a:r>
          </a:p>
          <a:p>
            <a:pPr lvl="1">
              <a:lnSpc>
                <a:spcPts val="1800"/>
              </a:lnSpc>
            </a:pPr>
            <a:r>
              <a:rPr lang="en-US" sz="1400" dirty="0"/>
              <a:t>eGFR stable at 30-69 mL/min ≥3 months</a:t>
            </a:r>
          </a:p>
          <a:p>
            <a:pPr lvl="1">
              <a:lnSpc>
                <a:spcPts val="1800"/>
              </a:lnSpc>
            </a:pPr>
            <a:r>
              <a:rPr lang="en-US" sz="1400" dirty="0"/>
              <a:t>CD4 ≥50 cells/mm3</a:t>
            </a:r>
          </a:p>
          <a:p>
            <a:pPr lvl="1">
              <a:lnSpc>
                <a:spcPts val="1800"/>
              </a:lnSpc>
            </a:pPr>
            <a:r>
              <a:rPr lang="en-US" sz="1400" dirty="0"/>
              <a:t>No new AIDS conditions in past 30 days</a:t>
            </a:r>
          </a:p>
          <a:p>
            <a:pPr lvl="1">
              <a:lnSpc>
                <a:spcPts val="1800"/>
              </a:lnSpc>
            </a:pPr>
            <a:r>
              <a:rPr lang="en-US" sz="1400" dirty="0"/>
              <a:t>No resistance to EVG, FTC, or TDF</a:t>
            </a:r>
          </a:p>
          <a:p>
            <a:pPr>
              <a:lnSpc>
                <a:spcPts val="1800"/>
              </a:lnSpc>
            </a:pPr>
            <a:r>
              <a:rPr lang="en-US" sz="1400" b="1" dirty="0"/>
              <a:t>Treatment Arms</a:t>
            </a:r>
          </a:p>
          <a:p>
            <a:pPr lvl="1">
              <a:lnSpc>
                <a:spcPts val="1800"/>
              </a:lnSpc>
            </a:pPr>
            <a:r>
              <a:rPr lang="en-US" sz="1400" dirty="0"/>
              <a:t>Switch to EVG-COBI-TAF-FTC </a:t>
            </a:r>
          </a:p>
        </p:txBody>
      </p:sp>
      <p:sp>
        <p:nvSpPr>
          <p:cNvPr id="33" name="Rectangle 7"/>
          <p:cNvSpPr>
            <a:spLocks noChangeArrowheads="1"/>
          </p:cNvSpPr>
          <p:nvPr/>
        </p:nvSpPr>
        <p:spPr bwMode="ltGray">
          <a:xfrm>
            <a:off x="4810696" y="2262953"/>
            <a:ext cx="1697166" cy="818384"/>
          </a:xfrm>
          <a:prstGeom prst="rect">
            <a:avLst/>
          </a:prstGeom>
          <a:solidFill>
            <a:schemeClr val="bg1">
              <a:lumMod val="85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400" b="1" dirty="0">
                <a:solidFill>
                  <a:srgbClr val="000000"/>
                </a:solidFill>
                <a:latin typeface="Arial" panose="020B0604020202020204" pitchFamily="34" charset="0"/>
                <a:cs typeface="Arial" panose="020B0604020202020204" pitchFamily="34" charset="0"/>
              </a:rPr>
              <a:t>Baseline ART*</a:t>
            </a:r>
          </a:p>
          <a:p>
            <a:pPr algn="ctr">
              <a:spcBef>
                <a:spcPts val="300"/>
              </a:spcBef>
            </a:pPr>
            <a:r>
              <a:rPr lang="en-US" sz="1000" dirty="0">
                <a:solidFill>
                  <a:srgbClr val="000000"/>
                </a:solidFill>
                <a:latin typeface="Arial" panose="020B0604020202020204" pitchFamily="34" charset="0"/>
                <a:cs typeface="Arial" panose="020B0604020202020204" pitchFamily="34" charset="0"/>
              </a:rPr>
              <a:t>(n = 242)</a:t>
            </a:r>
          </a:p>
        </p:txBody>
      </p:sp>
      <p:sp>
        <p:nvSpPr>
          <p:cNvPr id="13" name="Rectangle 7"/>
          <p:cNvSpPr>
            <a:spLocks noChangeArrowheads="1"/>
          </p:cNvSpPr>
          <p:nvPr/>
        </p:nvSpPr>
        <p:spPr bwMode="ltGray">
          <a:xfrm>
            <a:off x="6952817" y="2254788"/>
            <a:ext cx="1874520" cy="818384"/>
          </a:xfrm>
          <a:prstGeom prst="rect">
            <a:avLst/>
          </a:prstGeom>
          <a:solidFill>
            <a:schemeClr val="accent1">
              <a:lumMod val="20000"/>
              <a:lumOff val="80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spcBef>
                <a:spcPts val="300"/>
              </a:spcBef>
            </a:pPr>
            <a:r>
              <a:rPr lang="en-US" sz="1400" b="1" dirty="0">
                <a:solidFill>
                  <a:srgbClr val="000000"/>
                </a:solidFill>
                <a:latin typeface="Arial" panose="020B0604020202020204" pitchFamily="34" charset="0"/>
                <a:cs typeface="Arial" panose="020B0604020202020204" pitchFamily="34" charset="0"/>
              </a:rPr>
              <a:t>EVG-COBI-TAF-FTC</a:t>
            </a:r>
          </a:p>
          <a:p>
            <a:pPr algn="ctr">
              <a:spcBef>
                <a:spcPts val="300"/>
              </a:spcBef>
            </a:pPr>
            <a:r>
              <a:rPr lang="en-US" sz="1000" dirty="0">
                <a:solidFill>
                  <a:srgbClr val="000000"/>
                </a:solidFill>
                <a:latin typeface="Arial" panose="020B0604020202020204" pitchFamily="34" charset="0"/>
                <a:cs typeface="Arial" panose="020B0604020202020204" pitchFamily="34" charset="0"/>
              </a:rPr>
              <a:t>(n = 242)</a:t>
            </a:r>
          </a:p>
        </p:txBody>
      </p:sp>
      <p:sp>
        <p:nvSpPr>
          <p:cNvPr id="14" name="Line 11"/>
          <p:cNvSpPr>
            <a:spLocks noChangeAspect="1" noChangeShapeType="1"/>
          </p:cNvSpPr>
          <p:nvPr/>
        </p:nvSpPr>
        <p:spPr bwMode="auto">
          <a:xfrm rot="1169337">
            <a:off x="6934669" y="1737360"/>
            <a:ext cx="118133" cy="32004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5" name="Line 11"/>
          <p:cNvSpPr>
            <a:spLocks noChangeAspect="1" noChangeShapeType="1"/>
          </p:cNvSpPr>
          <p:nvPr/>
        </p:nvSpPr>
        <p:spPr bwMode="auto">
          <a:xfrm rot="1169337">
            <a:off x="8701452" y="1737360"/>
            <a:ext cx="118133" cy="32004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6" name="Rectangle 15"/>
          <p:cNvSpPr/>
          <p:nvPr/>
        </p:nvSpPr>
        <p:spPr>
          <a:xfrm>
            <a:off x="6507862" y="1440488"/>
            <a:ext cx="971550" cy="2697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0</a:t>
            </a:r>
          </a:p>
        </p:txBody>
      </p:sp>
      <p:sp>
        <p:nvSpPr>
          <p:cNvPr id="17" name="Rectangle 16"/>
          <p:cNvSpPr/>
          <p:nvPr/>
        </p:nvSpPr>
        <p:spPr>
          <a:xfrm>
            <a:off x="8433689" y="1441367"/>
            <a:ext cx="553632" cy="2697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48</a:t>
            </a:r>
          </a:p>
        </p:txBody>
      </p:sp>
      <p:sp>
        <p:nvSpPr>
          <p:cNvPr id="3" name="Striped Right Arrow 2"/>
          <p:cNvSpPr/>
          <p:nvPr/>
        </p:nvSpPr>
        <p:spPr>
          <a:xfrm>
            <a:off x="6600668" y="2585485"/>
            <a:ext cx="210312" cy="142407"/>
          </a:xfrm>
          <a:prstGeom prst="stripedRightArrow">
            <a:avLst/>
          </a:prstGeom>
          <a:solidFill>
            <a:schemeClr val="tx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2" name="Line 11"/>
          <p:cNvSpPr>
            <a:spLocks noChangeAspect="1" noChangeShapeType="1"/>
          </p:cNvSpPr>
          <p:nvPr/>
        </p:nvSpPr>
        <p:spPr bwMode="auto">
          <a:xfrm rot="1169337">
            <a:off x="7849571" y="1737360"/>
            <a:ext cx="118133" cy="32004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4" name="TextBox 3"/>
          <p:cNvSpPr txBox="1"/>
          <p:nvPr/>
        </p:nvSpPr>
        <p:spPr>
          <a:xfrm>
            <a:off x="7564246" y="1442670"/>
            <a:ext cx="632213"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24</a:t>
            </a:r>
          </a:p>
        </p:txBody>
      </p:sp>
      <p:sp>
        <p:nvSpPr>
          <p:cNvPr id="5" name="TextBox 4"/>
          <p:cNvSpPr txBox="1"/>
          <p:nvPr/>
        </p:nvSpPr>
        <p:spPr>
          <a:xfrm>
            <a:off x="5320341" y="1444752"/>
            <a:ext cx="105557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Study Week: </a:t>
            </a:r>
          </a:p>
        </p:txBody>
      </p:sp>
      <p:sp>
        <p:nvSpPr>
          <p:cNvPr id="18" name="Rectangle 25"/>
          <p:cNvSpPr>
            <a:spLocks noChangeArrowheads="1"/>
          </p:cNvSpPr>
          <p:nvPr/>
        </p:nvSpPr>
        <p:spPr bwMode="auto">
          <a:xfrm>
            <a:off x="323850" y="4127514"/>
            <a:ext cx="8497062" cy="634405"/>
          </a:xfrm>
          <a:prstGeom prst="rect">
            <a:avLst/>
          </a:prstGeom>
          <a:noFill/>
          <a:ln w="12700">
            <a:noFill/>
            <a:miter lim="800000"/>
            <a:headEnd/>
            <a:tailEnd/>
          </a:ln>
        </p:spPr>
        <p:txBody>
          <a:bodyPr lIns="91440" tIns="34073" rIns="274320" bIns="34073" anchor="ctr">
            <a:prstTxWarp prst="textNoShape">
              <a:avLst/>
            </a:prstTxWarp>
          </a:bodyPr>
          <a:lstStyle/>
          <a:p>
            <a:pPr defTabSz="701279">
              <a:lnSpc>
                <a:spcPts val="1575"/>
              </a:lnSpc>
            </a:pPr>
            <a:r>
              <a:rPr lang="en-US" sz="1050" b="1" dirty="0">
                <a:solidFill>
                  <a:srgbClr val="000000"/>
                </a:solidFill>
                <a:latin typeface="Arial" pitchFamily="22" charset="0"/>
              </a:rPr>
              <a:t>*</a:t>
            </a:r>
            <a:r>
              <a:rPr lang="en-US" sz="1050" b="1" u="sng" dirty="0">
                <a:solidFill>
                  <a:srgbClr val="000000"/>
                </a:solidFill>
                <a:latin typeface="Arial" pitchFamily="22" charset="0"/>
              </a:rPr>
              <a:t>Baseline ART</a:t>
            </a:r>
            <a:br>
              <a:rPr lang="en-US" sz="1050" b="1" dirty="0">
                <a:solidFill>
                  <a:srgbClr val="000000"/>
                </a:solidFill>
                <a:latin typeface="Arial" pitchFamily="22" charset="0"/>
              </a:rPr>
            </a:br>
            <a:r>
              <a:rPr lang="en-US" sz="1050" b="1" dirty="0">
                <a:solidFill>
                  <a:srgbClr val="000000"/>
                </a:solidFill>
                <a:latin typeface="Arial" pitchFamily="22" charset="0"/>
              </a:rPr>
              <a:t>  NRTIs: </a:t>
            </a:r>
            <a:r>
              <a:rPr lang="en-US" sz="1050" dirty="0">
                <a:solidFill>
                  <a:srgbClr val="000000"/>
                </a:solidFill>
                <a:latin typeface="Arial" pitchFamily="22" charset="0"/>
              </a:rPr>
              <a:t>Tenofovir DF 65%, Abacavir 22%, Other NRTI 7%, No NRTI 5%</a:t>
            </a:r>
            <a:br>
              <a:rPr lang="en-US" sz="1050" dirty="0">
                <a:solidFill>
                  <a:srgbClr val="000000"/>
                </a:solidFill>
                <a:latin typeface="Arial" pitchFamily="22" charset="0"/>
              </a:rPr>
            </a:br>
            <a:r>
              <a:rPr lang="en-US" sz="1050" dirty="0">
                <a:solidFill>
                  <a:srgbClr val="000000"/>
                </a:solidFill>
                <a:latin typeface="Arial" pitchFamily="22" charset="0"/>
              </a:rPr>
              <a:t>  </a:t>
            </a:r>
            <a:r>
              <a:rPr lang="en-US" sz="1050" b="1" dirty="0">
                <a:solidFill>
                  <a:srgbClr val="000000"/>
                </a:solidFill>
                <a:latin typeface="Arial" pitchFamily="22" charset="0"/>
              </a:rPr>
              <a:t>Third Agent</a:t>
            </a:r>
            <a:r>
              <a:rPr lang="en-US" sz="1050" dirty="0">
                <a:solidFill>
                  <a:srgbClr val="000000"/>
                </a:solidFill>
                <a:latin typeface="Arial" pitchFamily="22" charset="0"/>
              </a:rPr>
              <a:t>: PI 44%, NNRTI 42%, INSTI 24%, CCR5 Antagonist 3%</a:t>
            </a:r>
          </a:p>
        </p:txBody>
      </p:sp>
    </p:spTree>
    <p:extLst>
      <p:ext uri="{BB962C8B-B14F-4D97-AF65-F5344CB8AC3E}">
        <p14:creationId xmlns:p14="http://schemas.microsoft.com/office/powerpoint/2010/main" val="201402951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Elvitegravir-Cobicistat-TAF-FTC in Renal Impairment</a:t>
            </a:r>
            <a:br>
              <a:rPr lang="en-US" dirty="0">
                <a:ea typeface="ＭＳ Ｐゴシック" pitchFamily="22" charset="-128"/>
                <a:cs typeface="ＭＳ Ｐゴシック" pitchFamily="22" charset="-128"/>
              </a:rPr>
            </a:br>
            <a:r>
              <a:rPr lang="en-US" dirty="0">
                <a:ea typeface="ＭＳ Ｐゴシック" pitchFamily="-108" charset="-128"/>
              </a:rPr>
              <a:t>Study 112: </a:t>
            </a:r>
            <a:r>
              <a:rPr lang="en-US" dirty="0">
                <a:ea typeface="ＭＳ Ｐゴシック" pitchFamily="22" charset="-128"/>
                <a:cs typeface="ＭＳ Ｐゴシック" pitchFamily="22" charset="-128"/>
              </a:rPr>
              <a:t>Result</a:t>
            </a:r>
            <a:endParaRPr lang="en-US" dirty="0"/>
          </a:p>
        </p:txBody>
      </p:sp>
      <p:sp>
        <p:nvSpPr>
          <p:cNvPr id="4" name="Text Placeholder 3"/>
          <p:cNvSpPr>
            <a:spLocks noGrp="1"/>
          </p:cNvSpPr>
          <p:nvPr>
            <p:ph type="body" sz="quarter" idx="15"/>
          </p:nvPr>
        </p:nvSpPr>
        <p:spPr/>
        <p:txBody>
          <a:bodyPr/>
          <a:lstStyle/>
          <a:p>
            <a:r>
              <a:rPr lang="en-US" sz="1650" dirty="0"/>
              <a:t>Week 48 Virologic Response</a:t>
            </a:r>
          </a:p>
        </p:txBody>
      </p:sp>
      <p:sp>
        <p:nvSpPr>
          <p:cNvPr id="7" name="Content Placeholder 6"/>
          <p:cNvSpPr>
            <a:spLocks noGrp="1"/>
          </p:cNvSpPr>
          <p:nvPr>
            <p:ph type="body" sz="quarter" idx="16"/>
          </p:nvPr>
        </p:nvSpPr>
        <p:spPr/>
        <p:txBody>
          <a:bodyPr/>
          <a:lstStyle/>
          <a:p>
            <a:r>
              <a:rPr lang="en-US" dirty="0"/>
              <a:t>Source: </a:t>
            </a:r>
            <a:r>
              <a:rPr lang="en-US" dirty="0" err="1"/>
              <a:t>Pozniak</a:t>
            </a:r>
            <a:r>
              <a:rPr lang="en-US" dirty="0"/>
              <a:t> A, et al. J </a:t>
            </a:r>
            <a:r>
              <a:rPr lang="en-US" dirty="0" err="1"/>
              <a:t>Acquir</a:t>
            </a:r>
            <a:r>
              <a:rPr lang="en-US" dirty="0"/>
              <a:t> Immune </a:t>
            </a:r>
            <a:r>
              <a:rPr lang="en-US" dirty="0" err="1"/>
              <a:t>Defic</a:t>
            </a:r>
            <a:r>
              <a:rPr lang="en-US" dirty="0"/>
              <a:t> </a:t>
            </a:r>
            <a:r>
              <a:rPr lang="en-US" dirty="0" err="1"/>
              <a:t>Syndr</a:t>
            </a:r>
            <a:r>
              <a:rPr lang="en-US" dirty="0"/>
              <a:t>. 2016;71:530-7.</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61892784"/>
              </p:ext>
            </p:extLst>
          </p:nvPr>
        </p:nvGraphicFramePr>
        <p:xfrm>
          <a:off x="468367" y="1428750"/>
          <a:ext cx="82296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369661" y="4070310"/>
            <a:ext cx="920375" cy="26424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222/242</a:t>
            </a:r>
          </a:p>
        </p:txBody>
      </p:sp>
      <p:sp>
        <p:nvSpPr>
          <p:cNvPr id="3" name="TextBox 2"/>
          <p:cNvSpPr txBox="1"/>
          <p:nvPr/>
        </p:nvSpPr>
        <p:spPr>
          <a:xfrm>
            <a:off x="4666930" y="4132649"/>
            <a:ext cx="932670" cy="246221"/>
          </a:xfrm>
          <a:prstGeom prst="rect">
            <a:avLst/>
          </a:prstGeom>
          <a:noFill/>
        </p:spPr>
        <p:txBody>
          <a:bodyPr wrap="square" rtlCol="0">
            <a:spAutoFit/>
          </a:bodyPr>
          <a:lstStyle/>
          <a:p>
            <a:pPr algn="ctr"/>
            <a:r>
              <a:rPr lang="en-US" sz="1000" dirty="0">
                <a:solidFill>
                  <a:schemeClr val="bg1"/>
                </a:solidFill>
                <a:latin typeface="Arial"/>
              </a:rPr>
              <a:t>17/242</a:t>
            </a:r>
          </a:p>
        </p:txBody>
      </p:sp>
    </p:spTree>
    <p:extLst>
      <p:ext uri="{BB962C8B-B14F-4D97-AF65-F5344CB8AC3E}">
        <p14:creationId xmlns:p14="http://schemas.microsoft.com/office/powerpoint/2010/main" val="250896545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Elvitegravir-Cobicistat-TAF-FTC in Renal Impairment</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112: Subgroup Analysis Result </a:t>
            </a:r>
            <a:endParaRPr lang="en-US" dirty="0"/>
          </a:p>
        </p:txBody>
      </p:sp>
      <p:sp>
        <p:nvSpPr>
          <p:cNvPr id="4" name="Text Placeholder 3"/>
          <p:cNvSpPr>
            <a:spLocks noGrp="1"/>
          </p:cNvSpPr>
          <p:nvPr>
            <p:ph type="body" sz="quarter" idx="15"/>
          </p:nvPr>
        </p:nvSpPr>
        <p:spPr/>
        <p:txBody>
          <a:bodyPr/>
          <a:lstStyle/>
          <a:p>
            <a:r>
              <a:rPr lang="en-US" dirty="0"/>
              <a:t>Change in Estimated GFR* from Baseline to Weeks 24 and 48</a:t>
            </a:r>
          </a:p>
        </p:txBody>
      </p:sp>
      <p:sp>
        <p:nvSpPr>
          <p:cNvPr id="7" name="Content Placeholder 6"/>
          <p:cNvSpPr>
            <a:spLocks noGrp="1"/>
          </p:cNvSpPr>
          <p:nvPr>
            <p:ph type="body" sz="quarter" idx="16"/>
          </p:nvPr>
        </p:nvSpPr>
        <p:spPr/>
        <p:txBody>
          <a:bodyPr/>
          <a:lstStyle/>
          <a:p>
            <a:r>
              <a:rPr lang="en-US" dirty="0"/>
              <a:t>Source: </a:t>
            </a:r>
            <a:r>
              <a:rPr lang="en-US" dirty="0" err="1"/>
              <a:t>Pozniak</a:t>
            </a:r>
            <a:r>
              <a:rPr lang="en-US" dirty="0"/>
              <a:t> A, et al. J </a:t>
            </a:r>
            <a:r>
              <a:rPr lang="en-US" dirty="0" err="1"/>
              <a:t>Acquir</a:t>
            </a:r>
            <a:r>
              <a:rPr lang="en-US" dirty="0"/>
              <a:t> Immune </a:t>
            </a:r>
            <a:r>
              <a:rPr lang="en-US" dirty="0" err="1"/>
              <a:t>Defic</a:t>
            </a:r>
            <a:r>
              <a:rPr lang="en-US" dirty="0"/>
              <a:t> </a:t>
            </a:r>
            <a:r>
              <a:rPr lang="en-US" dirty="0" err="1"/>
              <a:t>Syndr</a:t>
            </a:r>
            <a:r>
              <a:rPr lang="en-US" dirty="0"/>
              <a:t>. 2016;71:530-7.</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3525508549"/>
              </p:ext>
            </p:extLst>
          </p:nvPr>
        </p:nvGraphicFramePr>
        <p:xfrm>
          <a:off x="467649" y="1317854"/>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1387928" y="4494331"/>
            <a:ext cx="7127422" cy="253916"/>
          </a:xfrm>
          <a:prstGeom prst="rect">
            <a:avLst/>
          </a:prstGeom>
          <a:solidFill>
            <a:srgbClr val="F2F2F2"/>
          </a:solidFill>
        </p:spPr>
        <p:txBody>
          <a:bodyPr wrap="square" lIns="91440" rtlCol="0">
            <a:spAutoFit/>
          </a:bodyPr>
          <a:lstStyle/>
          <a:p>
            <a:r>
              <a:rPr lang="en-US" sz="1050" dirty="0">
                <a:latin typeface="Arial" panose="020B0604020202020204" pitchFamily="34" charset="0"/>
                <a:cs typeface="Arial" panose="020B0604020202020204" pitchFamily="34" charset="0"/>
              </a:rPr>
              <a:t>*GFR estimated by Cockcroft </a:t>
            </a:r>
            <a:r>
              <a:rPr lang="en-US" sz="1050" dirty="0" err="1">
                <a:latin typeface="Arial" panose="020B0604020202020204" pitchFamily="34" charset="0"/>
                <a:cs typeface="Arial" panose="020B0604020202020204" pitchFamily="34" charset="0"/>
              </a:rPr>
              <a:t>Gault</a:t>
            </a:r>
            <a:r>
              <a:rPr lang="en-US" sz="105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0742854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dirty="0">
                <a:ea typeface="ＭＳ Ｐゴシック" pitchFamily="22" charset="-128"/>
                <a:cs typeface="ＭＳ Ｐゴシック" pitchFamily="22" charset="-128"/>
              </a:rPr>
              <a:t>Elvitegravir-Cobicistat-TAF-FTC in Renal Impairment</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112: Result</a:t>
            </a:r>
            <a:endParaRPr lang="en-US"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Changes in General Proteinuria</a:t>
            </a:r>
          </a:p>
        </p:txBody>
      </p:sp>
      <p:sp>
        <p:nvSpPr>
          <p:cNvPr id="8" name="Content Placeholder 7"/>
          <p:cNvSpPr>
            <a:spLocks noGrp="1"/>
          </p:cNvSpPr>
          <p:nvPr>
            <p:ph type="body" sz="quarter" idx="16"/>
          </p:nvPr>
        </p:nvSpPr>
        <p:spPr/>
        <p:txBody>
          <a:bodyPr/>
          <a:lstStyle/>
          <a:p>
            <a:r>
              <a:rPr lang="en-US" dirty="0"/>
              <a:t>Source: </a:t>
            </a:r>
            <a:r>
              <a:rPr lang="en-US" dirty="0" err="1"/>
              <a:t>Pozniak</a:t>
            </a:r>
            <a:r>
              <a:rPr lang="en-US" dirty="0"/>
              <a:t> A, et al. J </a:t>
            </a:r>
            <a:r>
              <a:rPr lang="en-US" dirty="0" err="1"/>
              <a:t>Acquir</a:t>
            </a:r>
            <a:r>
              <a:rPr lang="en-US" dirty="0"/>
              <a:t> Immune </a:t>
            </a:r>
            <a:r>
              <a:rPr lang="en-US" dirty="0" err="1"/>
              <a:t>Defic</a:t>
            </a:r>
            <a:r>
              <a:rPr lang="en-US" dirty="0"/>
              <a:t> </a:t>
            </a:r>
            <a:r>
              <a:rPr lang="en-US" dirty="0" err="1"/>
              <a:t>Syndr</a:t>
            </a:r>
            <a:r>
              <a:rPr lang="en-US" dirty="0"/>
              <a:t>. 2016;71:530-7.</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751544293"/>
              </p:ext>
            </p:extLst>
          </p:nvPr>
        </p:nvGraphicFramePr>
        <p:xfrm>
          <a:off x="476358" y="1372898"/>
          <a:ext cx="8229600" cy="329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902604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Elvitegravir-Cobicistat-Tenofovir Alafenamide-Emtricitabine</a:t>
            </a:r>
          </a:p>
        </p:txBody>
      </p:sp>
      <p:sp>
        <p:nvSpPr>
          <p:cNvPr id="10" name="Text Placeholder 9">
            <a:extLst>
              <a:ext uri="{FF2B5EF4-FFF2-40B4-BE49-F238E27FC236}">
                <a16:creationId xmlns:a16="http://schemas.microsoft.com/office/drawing/2014/main" id="{A78A99CF-8CD6-10F7-CA29-15795CACB88D}"/>
              </a:ext>
            </a:extLst>
          </p:cNvPr>
          <p:cNvSpPr>
            <a:spLocks noGrp="1"/>
          </p:cNvSpPr>
          <p:nvPr>
            <p:ph type="body" sz="quarter" idx="14"/>
          </p:nvPr>
        </p:nvSpPr>
        <p:spPr/>
        <p:txBody>
          <a:bodyPr/>
          <a:lstStyle/>
          <a:p>
            <a:endParaRPr lang="en-US"/>
          </a:p>
        </p:txBody>
      </p:sp>
      <p:sp>
        <p:nvSpPr>
          <p:cNvPr id="27" name="Rectangle 3"/>
          <p:cNvSpPr>
            <a:spLocks noChangeArrowheads="1"/>
          </p:cNvSpPr>
          <p:nvPr/>
        </p:nvSpPr>
        <p:spPr bwMode="auto">
          <a:xfrm>
            <a:off x="1508351" y="2728777"/>
            <a:ext cx="6115050" cy="914400"/>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1500"/>
              </a:lnSpc>
            </a:pPr>
            <a:r>
              <a:rPr lang="en-US" sz="1800" dirty="0">
                <a:solidFill>
                  <a:srgbClr val="000000"/>
                </a:solidFill>
                <a:latin typeface="Arial" panose="020B0604020202020204" pitchFamily="34" charset="0"/>
                <a:ea typeface="Arial" pitchFamily="-107" charset="0"/>
                <a:cs typeface="Arial" panose="020B0604020202020204" pitchFamily="34" charset="0"/>
              </a:rPr>
              <a:t>Elvitegravir-Cobicistat-Tenofovir alafenamide-Emtricitabine</a:t>
            </a:r>
          </a:p>
        </p:txBody>
      </p:sp>
      <p:sp>
        <p:nvSpPr>
          <p:cNvPr id="6" name="Rounded Rectangle 5"/>
          <p:cNvSpPr/>
          <p:nvPr/>
        </p:nvSpPr>
        <p:spPr>
          <a:xfrm>
            <a:off x="3606857" y="3814297"/>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350" dirty="0">
                <a:solidFill>
                  <a:srgbClr val="000000"/>
                </a:solidFill>
                <a:latin typeface="Arial" panose="020B0604020202020204" pitchFamily="34" charset="0"/>
                <a:cs typeface="Arial" panose="020B0604020202020204" pitchFamily="34" charset="0"/>
              </a:rPr>
              <a:t>Booster</a:t>
            </a:r>
          </a:p>
        </p:txBody>
      </p:sp>
      <p:sp>
        <p:nvSpPr>
          <p:cNvPr id="7" name="Bent Arrow 6"/>
          <p:cNvSpPr/>
          <p:nvPr/>
        </p:nvSpPr>
        <p:spPr>
          <a:xfrm flipV="1">
            <a:off x="3274283" y="3669136"/>
            <a:ext cx="342900" cy="347472"/>
          </a:xfrm>
          <a:prstGeom prst="bentArrow">
            <a:avLst/>
          </a:prstGeom>
          <a:solidFill>
            <a:srgbClr val="7F86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latin typeface="Arial" panose="020B0604020202020204" pitchFamily="34" charset="0"/>
              <a:cs typeface="Arial" panose="020B0604020202020204" pitchFamily="34" charset="0"/>
            </a:endParaRPr>
          </a:p>
        </p:txBody>
      </p:sp>
      <p:sp>
        <p:nvSpPr>
          <p:cNvPr id="8" name="Bent Arrow 7"/>
          <p:cNvSpPr/>
          <p:nvPr/>
        </p:nvSpPr>
        <p:spPr>
          <a:xfrm flipV="1">
            <a:off x="1875365" y="3669136"/>
            <a:ext cx="342900" cy="347472"/>
          </a:xfrm>
          <a:prstGeom prst="bentArrow">
            <a:avLst/>
          </a:prstGeom>
          <a:solidFill>
            <a:srgbClr val="7F86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2206019" y="3814297"/>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350" dirty="0">
                <a:solidFill>
                  <a:srgbClr val="000000"/>
                </a:solidFill>
                <a:latin typeface="Arial" panose="020B0604020202020204" pitchFamily="34" charset="0"/>
                <a:cs typeface="Arial" panose="020B0604020202020204" pitchFamily="34" charset="0"/>
              </a:rPr>
              <a:t>INSTI</a:t>
            </a:r>
          </a:p>
        </p:txBody>
      </p:sp>
      <p:sp>
        <p:nvSpPr>
          <p:cNvPr id="12" name="Rounded Rectangle 11"/>
          <p:cNvSpPr/>
          <p:nvPr/>
        </p:nvSpPr>
        <p:spPr>
          <a:xfrm>
            <a:off x="5148779" y="3814297"/>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350" dirty="0">
                <a:solidFill>
                  <a:srgbClr val="000000"/>
                </a:solidFill>
                <a:latin typeface="Arial" panose="020B0604020202020204" pitchFamily="34" charset="0"/>
                <a:cs typeface="Arial" panose="020B0604020202020204" pitchFamily="34" charset="0"/>
              </a:rPr>
              <a:t>NRTI</a:t>
            </a:r>
          </a:p>
        </p:txBody>
      </p:sp>
      <p:sp>
        <p:nvSpPr>
          <p:cNvPr id="13" name="Bent Arrow 12"/>
          <p:cNvSpPr/>
          <p:nvPr/>
        </p:nvSpPr>
        <p:spPr>
          <a:xfrm flipV="1">
            <a:off x="4824248" y="3669136"/>
            <a:ext cx="342900" cy="347472"/>
          </a:xfrm>
          <a:prstGeom prst="bentArrow">
            <a:avLst/>
          </a:prstGeom>
          <a:solidFill>
            <a:srgbClr val="7F86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6928795" y="3814297"/>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350" dirty="0">
                <a:solidFill>
                  <a:srgbClr val="000000"/>
                </a:solidFill>
                <a:latin typeface="Arial" panose="020B0604020202020204" pitchFamily="34" charset="0"/>
                <a:cs typeface="Arial" panose="020B0604020202020204" pitchFamily="34" charset="0"/>
              </a:rPr>
              <a:t>NRTI</a:t>
            </a:r>
          </a:p>
        </p:txBody>
      </p:sp>
      <p:sp>
        <p:nvSpPr>
          <p:cNvPr id="15" name="Bent Arrow 14"/>
          <p:cNvSpPr/>
          <p:nvPr/>
        </p:nvSpPr>
        <p:spPr>
          <a:xfrm flipV="1">
            <a:off x="6590467" y="3669136"/>
            <a:ext cx="342900" cy="347472"/>
          </a:xfrm>
          <a:prstGeom prst="bentArrow">
            <a:avLst/>
          </a:prstGeom>
          <a:solidFill>
            <a:srgbClr val="7F86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sp>
        <p:nvSpPr>
          <p:cNvPr id="30" name="Rounded Rectangle 29">
            <a:extLst>
              <a:ext uri="{FF2B5EF4-FFF2-40B4-BE49-F238E27FC236}">
                <a16:creationId xmlns:a16="http://schemas.microsoft.com/office/drawing/2014/main" id="{91856A33-8F4E-CF47-A5CA-D5AC4FBA4387}"/>
              </a:ext>
            </a:extLst>
          </p:cNvPr>
          <p:cNvSpPr/>
          <p:nvPr/>
        </p:nvSpPr>
        <p:spPr>
          <a:xfrm>
            <a:off x="4487779" y="3331258"/>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596A5F"/>
                </a:solidFill>
                <a:latin typeface="Arial" panose="020B0604020202020204" pitchFamily="34" charset="0"/>
                <a:cs typeface="Arial" panose="020B0604020202020204" pitchFamily="34" charset="0"/>
              </a:rPr>
              <a:t>10 mg</a:t>
            </a:r>
          </a:p>
        </p:txBody>
      </p:sp>
      <p:sp>
        <p:nvSpPr>
          <p:cNvPr id="31" name="Rounded Rectangle 30">
            <a:extLst>
              <a:ext uri="{FF2B5EF4-FFF2-40B4-BE49-F238E27FC236}">
                <a16:creationId xmlns:a16="http://schemas.microsoft.com/office/drawing/2014/main" id="{14731FF0-4D52-0F44-A6B4-D4C0C2EB1EF4}"/>
              </a:ext>
            </a:extLst>
          </p:cNvPr>
          <p:cNvSpPr/>
          <p:nvPr/>
        </p:nvSpPr>
        <p:spPr>
          <a:xfrm>
            <a:off x="6309648" y="3331258"/>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596A5F"/>
                </a:solidFill>
                <a:latin typeface="Arial" panose="020B0604020202020204" pitchFamily="34" charset="0"/>
                <a:cs typeface="Arial" panose="020B0604020202020204" pitchFamily="34" charset="0"/>
              </a:rPr>
              <a:t>200 mg</a:t>
            </a:r>
          </a:p>
        </p:txBody>
      </p:sp>
      <p:sp>
        <p:nvSpPr>
          <p:cNvPr id="32" name="Rounded Rectangle 31">
            <a:extLst>
              <a:ext uri="{FF2B5EF4-FFF2-40B4-BE49-F238E27FC236}">
                <a16:creationId xmlns:a16="http://schemas.microsoft.com/office/drawing/2014/main" id="{EE1D5AAB-230C-B849-BB0F-8A5DDC80783F}"/>
              </a:ext>
            </a:extLst>
          </p:cNvPr>
          <p:cNvSpPr/>
          <p:nvPr/>
        </p:nvSpPr>
        <p:spPr>
          <a:xfrm>
            <a:off x="1597444" y="3331258"/>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596A5F"/>
                </a:solidFill>
                <a:latin typeface="Arial" panose="020B0604020202020204" pitchFamily="34" charset="0"/>
                <a:cs typeface="Arial" panose="020B0604020202020204" pitchFamily="34" charset="0"/>
              </a:rPr>
              <a:t>150 mg</a:t>
            </a:r>
          </a:p>
        </p:txBody>
      </p:sp>
      <p:sp>
        <p:nvSpPr>
          <p:cNvPr id="33" name="Rounded Rectangle 32">
            <a:extLst>
              <a:ext uri="{FF2B5EF4-FFF2-40B4-BE49-F238E27FC236}">
                <a16:creationId xmlns:a16="http://schemas.microsoft.com/office/drawing/2014/main" id="{6D271A54-B93D-B148-B31E-A6542E2F926C}"/>
              </a:ext>
            </a:extLst>
          </p:cNvPr>
          <p:cNvSpPr/>
          <p:nvPr/>
        </p:nvSpPr>
        <p:spPr>
          <a:xfrm>
            <a:off x="2955352" y="3331258"/>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596A5F"/>
                </a:solidFill>
                <a:latin typeface="Arial" panose="020B0604020202020204" pitchFamily="34" charset="0"/>
                <a:cs typeface="Arial" panose="020B0604020202020204" pitchFamily="34" charset="0"/>
              </a:rPr>
              <a:t>150 mg</a:t>
            </a:r>
          </a:p>
        </p:txBody>
      </p:sp>
      <p:pic>
        <p:nvPicPr>
          <p:cNvPr id="5" name="Picture 4">
            <a:extLst>
              <a:ext uri="{FF2B5EF4-FFF2-40B4-BE49-F238E27FC236}">
                <a16:creationId xmlns:a16="http://schemas.microsoft.com/office/drawing/2014/main" id="{6C8D6BA7-8EA3-B441-83C3-263FDF0A89AC}"/>
              </a:ext>
            </a:extLst>
          </p:cNvPr>
          <p:cNvPicPr>
            <a:picLocks noChangeAspect="1"/>
          </p:cNvPicPr>
          <p:nvPr/>
        </p:nvPicPr>
        <p:blipFill>
          <a:blip r:embed="rId3"/>
          <a:stretch>
            <a:fillRect/>
          </a:stretch>
        </p:blipFill>
        <p:spPr>
          <a:xfrm>
            <a:off x="3595381" y="1578261"/>
            <a:ext cx="1940989" cy="1077935"/>
          </a:xfrm>
          <a:prstGeom prst="rect">
            <a:avLst/>
          </a:prstGeom>
        </p:spPr>
      </p:pic>
      <p:sp>
        <p:nvSpPr>
          <p:cNvPr id="4" name="Rectangle 3">
            <a:extLst>
              <a:ext uri="{FF2B5EF4-FFF2-40B4-BE49-F238E27FC236}">
                <a16:creationId xmlns:a16="http://schemas.microsoft.com/office/drawing/2014/main" id="{3F0D2672-47C9-2BB1-B44D-B432ED5C466D}"/>
              </a:ext>
            </a:extLst>
          </p:cNvPr>
          <p:cNvSpPr>
            <a:spLocks noChangeArrowheads="1"/>
          </p:cNvSpPr>
          <p:nvPr/>
        </p:nvSpPr>
        <p:spPr bwMode="auto">
          <a:xfrm>
            <a:off x="0" y="4263207"/>
            <a:ext cx="9144000" cy="457200"/>
          </a:xfrm>
          <a:prstGeom prst="rect">
            <a:avLst/>
          </a:prstGeom>
          <a:solidFill>
            <a:schemeClr val="bg1">
              <a:lumMod val="85000"/>
            </a:schemeClr>
          </a:solidFill>
          <a:ln w="19050">
            <a:noFill/>
            <a:miter lim="800000"/>
            <a:headEnd/>
            <a:tailEnd/>
          </a:ln>
          <a:scene3d>
            <a:camera prst="orthographicFront"/>
            <a:lightRig rig="threePt" dir="t"/>
          </a:scene3d>
          <a:sp3d>
            <a:bevelT w="0" h="0"/>
          </a:sp3d>
        </p:spPr>
        <p:txBody>
          <a:bodyPr wrap="square" anchor="ctr">
            <a:prstTxWarp prst="textNoShape">
              <a:avLst/>
            </a:prstTxWarp>
          </a:bodyPr>
          <a:lstStyle/>
          <a:p>
            <a:pPr algn="ctr" eaLnBrk="1" hangingPunct="1">
              <a:lnSpc>
                <a:spcPts val="1800"/>
              </a:lnSpc>
            </a:pPr>
            <a:r>
              <a:rPr lang="en-US" sz="1500" dirty="0">
                <a:solidFill>
                  <a:srgbClr val="000000"/>
                </a:solidFill>
                <a:latin typeface="Arial" pitchFamily="-107" charset="0"/>
                <a:ea typeface="Arial" pitchFamily="-107" charset="0"/>
                <a:cs typeface="Arial" pitchFamily="-107" charset="0"/>
              </a:rPr>
              <a:t>Dose: 1 tablet once daily with food</a:t>
            </a:r>
          </a:p>
        </p:txBody>
      </p:sp>
    </p:spTree>
    <p:extLst>
      <p:ext uri="{BB962C8B-B14F-4D97-AF65-F5344CB8AC3E}">
        <p14:creationId xmlns:p14="http://schemas.microsoft.com/office/powerpoint/2010/main" val="321503414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dirty="0">
                <a:ea typeface="ＭＳ Ｐゴシック" pitchFamily="22" charset="-128"/>
                <a:cs typeface="ＭＳ Ｐゴシック" pitchFamily="22" charset="-128"/>
              </a:rPr>
              <a:t>Elvitegravir-Cobicistat-TAF-FTC in Renal Impairment</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112: Result </a:t>
            </a:r>
            <a:endParaRPr lang="en-US"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Changes in Tubular Proteinuria </a:t>
            </a:r>
          </a:p>
        </p:txBody>
      </p:sp>
      <p:sp>
        <p:nvSpPr>
          <p:cNvPr id="8" name="Content Placeholder 7"/>
          <p:cNvSpPr>
            <a:spLocks noGrp="1"/>
          </p:cNvSpPr>
          <p:nvPr>
            <p:ph type="body" sz="quarter" idx="16"/>
          </p:nvPr>
        </p:nvSpPr>
        <p:spPr/>
        <p:txBody>
          <a:bodyPr/>
          <a:lstStyle/>
          <a:p>
            <a:r>
              <a:rPr lang="en-US" dirty="0"/>
              <a:t>Source: </a:t>
            </a:r>
            <a:r>
              <a:rPr lang="en-US" dirty="0" err="1"/>
              <a:t>Pozniak</a:t>
            </a:r>
            <a:r>
              <a:rPr lang="en-US" dirty="0"/>
              <a:t> A, et al. J </a:t>
            </a:r>
            <a:r>
              <a:rPr lang="en-US" dirty="0" err="1"/>
              <a:t>Acquir</a:t>
            </a:r>
            <a:r>
              <a:rPr lang="en-US" dirty="0"/>
              <a:t> Immune </a:t>
            </a:r>
            <a:r>
              <a:rPr lang="en-US" dirty="0" err="1"/>
              <a:t>Defic</a:t>
            </a:r>
            <a:r>
              <a:rPr lang="en-US" dirty="0"/>
              <a:t> </a:t>
            </a:r>
            <a:r>
              <a:rPr lang="en-US" dirty="0" err="1"/>
              <a:t>Syndr</a:t>
            </a:r>
            <a:r>
              <a:rPr lang="en-US" dirty="0"/>
              <a:t>. 2016;71:530-7.</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3617006252"/>
              </p:ext>
            </p:extLst>
          </p:nvPr>
        </p:nvGraphicFramePr>
        <p:xfrm>
          <a:off x="467649" y="1423474"/>
          <a:ext cx="8229600" cy="329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736810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dirty="0">
                <a:ea typeface="ＭＳ Ｐゴシック" pitchFamily="22" charset="-128"/>
                <a:cs typeface="ＭＳ Ｐゴシック" pitchFamily="22" charset="-128"/>
              </a:rPr>
              <a:t>Elvitegravir-Cobicistat-TAF-FTC in Renal Impairment</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112: Result </a:t>
            </a:r>
            <a:endParaRPr lang="en-US" dirty="0"/>
          </a:p>
        </p:txBody>
      </p:sp>
      <p:sp>
        <p:nvSpPr>
          <p:cNvPr id="8" name="Content Placeholder 7"/>
          <p:cNvSpPr>
            <a:spLocks noGrp="1"/>
          </p:cNvSpPr>
          <p:nvPr>
            <p:ph type="body" sz="quarter" idx="15"/>
          </p:nvPr>
        </p:nvSpPr>
        <p:spPr/>
        <p:txBody>
          <a:bodyPr/>
          <a:lstStyle/>
          <a:p>
            <a:r>
              <a:rPr lang="nb-NO" dirty="0"/>
              <a:t>Week 48: Changes in Bone Mineral Density (BMD)</a:t>
            </a:r>
          </a:p>
        </p:txBody>
      </p:sp>
      <p:sp>
        <p:nvSpPr>
          <p:cNvPr id="3" name="Text Placeholder 2"/>
          <p:cNvSpPr>
            <a:spLocks noGrp="1"/>
          </p:cNvSpPr>
          <p:nvPr>
            <p:ph type="body" sz="quarter" idx="16"/>
          </p:nvPr>
        </p:nvSpPr>
        <p:spPr/>
        <p:txBody>
          <a:bodyPr/>
          <a:lstStyle/>
          <a:p>
            <a:r>
              <a:rPr lang="en-US" dirty="0"/>
              <a:t>Source: </a:t>
            </a:r>
            <a:r>
              <a:rPr lang="en-US" dirty="0" err="1"/>
              <a:t>Pozniak</a:t>
            </a:r>
            <a:r>
              <a:rPr lang="en-US" dirty="0"/>
              <a:t> A, et al. J </a:t>
            </a:r>
            <a:r>
              <a:rPr lang="en-US" dirty="0" err="1"/>
              <a:t>Acquir</a:t>
            </a:r>
            <a:r>
              <a:rPr lang="en-US" dirty="0"/>
              <a:t> Immune </a:t>
            </a:r>
            <a:r>
              <a:rPr lang="en-US" dirty="0" err="1"/>
              <a:t>Defic</a:t>
            </a:r>
            <a:r>
              <a:rPr lang="en-US" dirty="0"/>
              <a:t> </a:t>
            </a:r>
            <a:r>
              <a:rPr lang="en-US" dirty="0" err="1"/>
              <a:t>Syndr</a:t>
            </a:r>
            <a:r>
              <a:rPr lang="en-US" dirty="0"/>
              <a:t>. 2016;71:530-7.</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759887772"/>
              </p:ext>
            </p:extLst>
          </p:nvPr>
        </p:nvGraphicFramePr>
        <p:xfrm>
          <a:off x="476358" y="1447801"/>
          <a:ext cx="8229600" cy="329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096276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632069895"/>
              </p:ext>
            </p:extLst>
          </p:nvPr>
        </p:nvGraphicFramePr>
        <p:xfrm>
          <a:off x="1364064" y="1555964"/>
          <a:ext cx="2248021" cy="2476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861858870"/>
              </p:ext>
            </p:extLst>
          </p:nvPr>
        </p:nvGraphicFramePr>
        <p:xfrm>
          <a:off x="5402914" y="1543995"/>
          <a:ext cx="2448932" cy="24765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Elvitegravir-Cobicistat-TAF-FTC in Renal Impairment</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112: Result </a:t>
            </a:r>
            <a:endParaRPr lang="en-US" dirty="0"/>
          </a:p>
        </p:txBody>
      </p:sp>
      <p:sp>
        <p:nvSpPr>
          <p:cNvPr id="3" name="Text Placeholder 2"/>
          <p:cNvSpPr>
            <a:spLocks noGrp="1"/>
          </p:cNvSpPr>
          <p:nvPr>
            <p:ph type="body" sz="quarter" idx="15"/>
          </p:nvPr>
        </p:nvSpPr>
        <p:spPr/>
        <p:txBody>
          <a:bodyPr/>
          <a:lstStyle/>
          <a:p>
            <a:r>
              <a:rPr lang="nb-NO" dirty="0"/>
              <a:t>Week 48: Changes in Spine and Hip Bone Mineral Density (BMD)</a:t>
            </a:r>
          </a:p>
        </p:txBody>
      </p:sp>
      <p:sp>
        <p:nvSpPr>
          <p:cNvPr id="6" name="Text Placeholder 5"/>
          <p:cNvSpPr>
            <a:spLocks noGrp="1"/>
          </p:cNvSpPr>
          <p:nvPr>
            <p:ph type="body" sz="quarter" idx="16"/>
          </p:nvPr>
        </p:nvSpPr>
        <p:spPr/>
        <p:txBody>
          <a:bodyPr/>
          <a:lstStyle/>
          <a:p>
            <a:r>
              <a:rPr lang="en-US" dirty="0"/>
              <a:t>Source: </a:t>
            </a:r>
            <a:r>
              <a:rPr lang="en-US" dirty="0" err="1"/>
              <a:t>Pozniak</a:t>
            </a:r>
            <a:r>
              <a:rPr lang="en-US" dirty="0"/>
              <a:t> A, et al. J </a:t>
            </a:r>
            <a:r>
              <a:rPr lang="en-US" dirty="0" err="1"/>
              <a:t>Acquir</a:t>
            </a:r>
            <a:r>
              <a:rPr lang="en-US" dirty="0"/>
              <a:t> Immune </a:t>
            </a:r>
            <a:r>
              <a:rPr lang="en-US" dirty="0" err="1"/>
              <a:t>Defic</a:t>
            </a:r>
            <a:r>
              <a:rPr lang="en-US" dirty="0"/>
              <a:t> </a:t>
            </a:r>
            <a:r>
              <a:rPr lang="en-US" dirty="0" err="1"/>
              <a:t>Syndr</a:t>
            </a:r>
            <a:r>
              <a:rPr lang="en-US" dirty="0"/>
              <a:t>. 2016;71:530-7.</a:t>
            </a:r>
            <a:endParaRPr lang="en-US" dirty="0">
              <a:latin typeface="Arial" pitchFamily="22" charset="0"/>
            </a:endParaRPr>
          </a:p>
        </p:txBody>
      </p:sp>
      <p:grpSp>
        <p:nvGrpSpPr>
          <p:cNvPr id="14" name="Group 13"/>
          <p:cNvGrpSpPr/>
          <p:nvPr/>
        </p:nvGrpSpPr>
        <p:grpSpPr>
          <a:xfrm>
            <a:off x="3771921" y="2558984"/>
            <a:ext cx="1630993" cy="1075430"/>
            <a:chOff x="3539096" y="2988644"/>
            <a:chExt cx="2077395" cy="1433907"/>
          </a:xfrm>
          <a:effectLst/>
        </p:grpSpPr>
        <p:sp>
          <p:nvSpPr>
            <p:cNvPr id="10" name="Rectangle 7"/>
            <p:cNvSpPr>
              <a:spLocks noChangeArrowheads="1"/>
            </p:cNvSpPr>
            <p:nvPr/>
          </p:nvSpPr>
          <p:spPr bwMode="ltGray">
            <a:xfrm>
              <a:off x="3539096" y="2988644"/>
              <a:ext cx="2077395" cy="1433907"/>
            </a:xfrm>
            <a:prstGeom prst="rect">
              <a:avLst/>
            </a:prstGeom>
            <a:solidFill>
              <a:schemeClr val="bg1">
                <a:lumMod val="95000"/>
              </a:schemeClr>
            </a:solidFill>
            <a:ln w="12700" cap="flat" cmpd="sng" algn="ctr">
              <a:solidFill>
                <a:srgbClr val="000000"/>
              </a:solidFill>
              <a:prstDash val="solid"/>
              <a:miter lim="800000"/>
              <a:headEnd type="none" w="med" len="med"/>
              <a:tailEnd type="none" w="med" len="med"/>
            </a:ln>
            <a:effectLst/>
          </p:spPr>
          <p:txBody>
            <a:bodyPr wrap="square" lIns="274320" tIns="34286" rIns="68573" bIns="34286" anchor="ctr">
              <a:prstTxWarp prst="textNoShape">
                <a:avLst/>
              </a:prstTxWarp>
            </a:bodyPr>
            <a:lstStyle/>
            <a:p>
              <a:pPr>
                <a:spcAft>
                  <a:spcPts val="900"/>
                </a:spcAft>
              </a:pPr>
              <a:r>
                <a:rPr lang="en-US" sz="1200" dirty="0">
                  <a:solidFill>
                    <a:srgbClr val="000000"/>
                  </a:solidFill>
                  <a:latin typeface="Arial" panose="020B0604020202020204" pitchFamily="34" charset="0"/>
                  <a:cs typeface="Arial" panose="020B0604020202020204" pitchFamily="34" charset="0"/>
                </a:rPr>
                <a:t>≥ 3% gain</a:t>
              </a:r>
            </a:p>
            <a:p>
              <a:pPr>
                <a:spcAft>
                  <a:spcPts val="900"/>
                </a:spcAft>
              </a:pPr>
              <a:r>
                <a:rPr lang="en-US" sz="1200" dirty="0">
                  <a:solidFill>
                    <a:srgbClr val="000000"/>
                  </a:solidFill>
                  <a:latin typeface="Arial" panose="020B0604020202020204" pitchFamily="34" charset="0"/>
                  <a:cs typeface="Arial" panose="020B0604020202020204" pitchFamily="34" charset="0"/>
                </a:rPr>
                <a:t>Gain or loss &lt;3%</a:t>
              </a:r>
            </a:p>
            <a:p>
              <a:pPr>
                <a:spcAft>
                  <a:spcPts val="900"/>
                </a:spcAft>
              </a:pPr>
              <a:r>
                <a:rPr lang="en-US" sz="1200" dirty="0">
                  <a:solidFill>
                    <a:srgbClr val="000000"/>
                  </a:solidFill>
                  <a:latin typeface="Arial" panose="020B0604020202020204" pitchFamily="34" charset="0"/>
                  <a:cs typeface="Arial" panose="020B0604020202020204" pitchFamily="34" charset="0"/>
                </a:rPr>
                <a:t>Loss ≥3%</a:t>
              </a:r>
              <a:endParaRPr lang="en-US" sz="1050" dirty="0">
                <a:solidFill>
                  <a:srgbClr val="000000"/>
                </a:solidFill>
                <a:latin typeface="Arial" panose="020B0604020202020204" pitchFamily="34" charset="0"/>
                <a:cs typeface="Arial" panose="020B0604020202020204" pitchFamily="34" charset="0"/>
              </a:endParaRPr>
            </a:p>
          </p:txBody>
        </p:sp>
        <p:sp>
          <p:nvSpPr>
            <p:cNvPr id="11" name="Rectangle 10"/>
            <p:cNvSpPr>
              <a:spLocks noChangeAspect="1"/>
            </p:cNvSpPr>
            <p:nvPr/>
          </p:nvSpPr>
          <p:spPr>
            <a:xfrm>
              <a:off x="3641868" y="3232333"/>
              <a:ext cx="175267" cy="175268"/>
            </a:xfrm>
            <a:prstGeom prst="rect">
              <a:avLst/>
            </a:prstGeom>
            <a:solidFill>
              <a:schemeClr val="accent1">
                <a:lumMod val="40000"/>
                <a:lumOff val="60000"/>
              </a:schemeClr>
            </a:solidFill>
            <a:ln w="6350">
              <a:solidFill>
                <a:schemeClr val="tx1"/>
              </a:solidFill>
            </a:ln>
            <a:effectLst/>
            <a:scene3d>
              <a:camera prst="orthographicFront"/>
              <a:lightRig rig="threePt" dir="t"/>
            </a:scene3d>
            <a:sp3d>
              <a:bevelT w="19050" h="190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12" name="Rectangle 11"/>
            <p:cNvSpPr>
              <a:spLocks noChangeAspect="1"/>
            </p:cNvSpPr>
            <p:nvPr/>
          </p:nvSpPr>
          <p:spPr>
            <a:xfrm>
              <a:off x="3641868" y="3630605"/>
              <a:ext cx="175267" cy="175268"/>
            </a:xfrm>
            <a:prstGeom prst="rect">
              <a:avLst/>
            </a:prstGeom>
            <a:solidFill>
              <a:schemeClr val="accent2">
                <a:lumMod val="60000"/>
                <a:lumOff val="40000"/>
              </a:schemeClr>
            </a:solidFill>
            <a:ln w="6350">
              <a:solidFill>
                <a:schemeClr val="tx1"/>
              </a:solidFill>
            </a:ln>
            <a:effectLst/>
            <a:scene3d>
              <a:camera prst="orthographicFront"/>
              <a:lightRig rig="threePt" dir="t"/>
            </a:scene3d>
            <a:sp3d>
              <a:bevelT w="19050" h="190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13" name="Rectangle 12"/>
            <p:cNvSpPr>
              <a:spLocks noChangeAspect="1"/>
            </p:cNvSpPr>
            <p:nvPr/>
          </p:nvSpPr>
          <p:spPr>
            <a:xfrm>
              <a:off x="3641868" y="4028878"/>
              <a:ext cx="175267" cy="175268"/>
            </a:xfrm>
            <a:prstGeom prst="rect">
              <a:avLst/>
            </a:prstGeom>
            <a:solidFill>
              <a:srgbClr val="AF4A47"/>
            </a:solidFill>
            <a:ln w="6350">
              <a:solidFill>
                <a:schemeClr val="tx1"/>
              </a:solidFill>
            </a:ln>
            <a:effectLst/>
            <a:scene3d>
              <a:camera prst="orthographicFront"/>
              <a:lightRig rig="threePt" dir="t"/>
            </a:scene3d>
            <a:sp3d>
              <a:bevelT w="19050" h="190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1476061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Elvitegravir-Cobicistat-TAF-FTC in Renal Impairment</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112: Conclusions</a:t>
            </a:r>
            <a:endParaRPr lang="en-US" dirty="0"/>
          </a:p>
        </p:txBody>
      </p:sp>
      <p:sp>
        <p:nvSpPr>
          <p:cNvPr id="4" name="Text Placeholder 3"/>
          <p:cNvSpPr>
            <a:spLocks noGrp="1"/>
          </p:cNvSpPr>
          <p:nvPr>
            <p:ph type="body" sz="quarter" idx="16"/>
          </p:nvPr>
        </p:nvSpPr>
        <p:spPr/>
        <p:txBody>
          <a:bodyPr/>
          <a:lstStyle/>
          <a:p>
            <a:r>
              <a:rPr lang="en-US" dirty="0"/>
              <a:t>Source: Gallant J, et al. </a:t>
            </a:r>
            <a:r>
              <a:rPr lang="it-IT" dirty="0"/>
              <a:t>J Acquir Immune Defic Syndr. 2016;73:294-8.</a:t>
            </a:r>
            <a:endParaRPr lang="en-US" dirty="0">
              <a:latin typeface="Arial" pitchFamily="22" charset="0"/>
            </a:endParaRPr>
          </a:p>
        </p:txBody>
      </p:sp>
      <p:sp>
        <p:nvSpPr>
          <p:cNvPr id="3" name="Content Placeholder 2"/>
          <p:cNvSpPr>
            <a:spLocks noGrp="1"/>
          </p:cNvSpPr>
          <p:nvPr>
            <p:ph sz="half" idx="2"/>
          </p:nvPr>
        </p:nvSpPr>
        <p:spPr>
          <a:xfrm>
            <a:off x="-18168" y="1786408"/>
            <a:ext cx="9180576" cy="1805877"/>
          </a:xfrm>
        </p:spPr>
        <p:txBody>
          <a:bodyPr>
            <a:noAutofit/>
          </a:bodyPr>
          <a:lstStyle/>
          <a:p>
            <a:pPr>
              <a:lnSpc>
                <a:spcPts val="2800"/>
              </a:lnSpc>
            </a:pPr>
            <a:r>
              <a:rPr lang="en-US" sz="1800" b="1" dirty="0">
                <a:solidFill>
                  <a:srgbClr val="C00000"/>
                </a:solidFill>
                <a:latin typeface="Arial"/>
                <a:cs typeface="Arial"/>
              </a:rPr>
              <a:t>Interpretation</a:t>
            </a:r>
            <a:r>
              <a:rPr lang="en-US" sz="1800" dirty="0">
                <a:solidFill>
                  <a:schemeClr val="tx1"/>
                </a:solidFill>
                <a:latin typeface="Arial"/>
                <a:cs typeface="Arial"/>
              </a:rPr>
              <a:t>: </a:t>
            </a:r>
            <a:r>
              <a:rPr lang="en-US" sz="1800" dirty="0">
                <a:latin typeface="Arial"/>
                <a:cs typeface="Arial"/>
              </a:rPr>
              <a:t>“</a:t>
            </a:r>
            <a:r>
              <a:rPr lang="en-US" sz="1800" dirty="0">
                <a:cs typeface="Arial"/>
              </a:rPr>
              <a:t>Switch to E/C/F/TAF was associated with minimal change in GFR. Proteinuria, albuminuria and bone mineral density significantly improved. These data support the efficacy and safety of once daily E/C/F/TAF in HIV+ patients with mild or moderate renal impairment without dose adjustment.</a:t>
            </a:r>
            <a:r>
              <a:rPr lang="en-US" sz="1800" dirty="0">
                <a:latin typeface="Arial"/>
                <a:cs typeface="Arial"/>
              </a:rPr>
              <a:t>”</a:t>
            </a:r>
          </a:p>
        </p:txBody>
      </p:sp>
    </p:spTree>
    <p:extLst>
      <p:ext uri="{BB962C8B-B14F-4D97-AF65-F5344CB8AC3E}">
        <p14:creationId xmlns:p14="http://schemas.microsoft.com/office/powerpoint/2010/main" val="2940694053"/>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a:bodyPr>
          <a:lstStyle/>
          <a:p>
            <a:pPr>
              <a:lnSpc>
                <a:spcPts val="3000"/>
              </a:lnSpc>
            </a:pPr>
            <a:r>
              <a:rPr lang="en-US" sz="1800" b="0" dirty="0">
                <a:solidFill>
                  <a:srgbClr val="001D48"/>
                </a:solidFill>
                <a:ea typeface="ＭＳ Ｐゴシック" pitchFamily="22" charset="-128"/>
                <a:cs typeface="ＭＳ Ｐゴシック" pitchFamily="22" charset="-128"/>
              </a:rPr>
              <a:t>Elvitegravir-Cobicistat-TAF-FTC in Hepatitis B Coinfection </a:t>
            </a:r>
            <a:br>
              <a:rPr lang="en-US" sz="1800" b="0" dirty="0">
                <a:solidFill>
                  <a:srgbClr val="001D48"/>
                </a:solidFill>
                <a:ea typeface="ＭＳ Ｐゴシック" pitchFamily="22" charset="-128"/>
                <a:cs typeface="ＭＳ Ｐゴシック" pitchFamily="22" charset="-128"/>
              </a:rPr>
            </a:br>
            <a:r>
              <a:rPr lang="en-US" dirty="0">
                <a:solidFill>
                  <a:schemeClr val="tx2"/>
                </a:solidFill>
              </a:rPr>
              <a:t>Study 1249</a:t>
            </a:r>
            <a:endParaRPr lang="en-US" dirty="0">
              <a:solidFill>
                <a:schemeClr val="tx1"/>
              </a:solidFill>
            </a:endParaRPr>
          </a:p>
        </p:txBody>
      </p:sp>
    </p:spTree>
    <p:extLst>
      <p:ext uri="{BB962C8B-B14F-4D97-AF65-F5344CB8AC3E}">
        <p14:creationId xmlns:p14="http://schemas.microsoft.com/office/powerpoint/2010/main" val="7736138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ea typeface="ＭＳ Ｐゴシック" pitchFamily="22" charset="-128"/>
                <a:cs typeface="ＭＳ Ｐゴシック" pitchFamily="22" charset="-128"/>
              </a:rPr>
              <a:t>Elvitegravir-Cobicistat-TAF-FTC in HIV/HBV Coinfection </a:t>
            </a:r>
            <a:br>
              <a:rPr lang="en-US" dirty="0">
                <a:ea typeface="ＭＳ Ｐゴシック" pitchFamily="22" charset="-128"/>
                <a:cs typeface="ＭＳ Ｐゴシック" pitchFamily="22" charset="-128"/>
              </a:rPr>
            </a:br>
            <a:r>
              <a:rPr lang="en-US" dirty="0">
                <a:ea typeface="ＭＳ Ｐゴシック" pitchFamily="-108" charset="-128"/>
              </a:rPr>
              <a:t>Study 1249: </a:t>
            </a:r>
            <a:r>
              <a:rPr lang="en-US" dirty="0">
                <a:ea typeface="ＭＳ Ｐゴシック" pitchFamily="22" charset="-128"/>
                <a:cs typeface="ＭＳ Ｐゴシック" pitchFamily="22" charset="-128"/>
              </a:rPr>
              <a:t>Design</a:t>
            </a:r>
            <a:endParaRPr lang="en-US" dirty="0"/>
          </a:p>
        </p:txBody>
      </p:sp>
      <p:sp>
        <p:nvSpPr>
          <p:cNvPr id="8" name="Text Placeholder 7"/>
          <p:cNvSpPr>
            <a:spLocks noGrp="1"/>
          </p:cNvSpPr>
          <p:nvPr>
            <p:ph type="body" sz="quarter" idx="16"/>
          </p:nvPr>
        </p:nvSpPr>
        <p:spPr/>
        <p:txBody>
          <a:bodyPr/>
          <a:lstStyle/>
          <a:p>
            <a:r>
              <a:rPr lang="en-US" dirty="0"/>
              <a:t>Source: Gallant J, et al. </a:t>
            </a:r>
            <a:r>
              <a:rPr lang="it-IT" dirty="0"/>
              <a:t>J Acquir Immune Defic Syndr. 2016;73:294-8.</a:t>
            </a:r>
            <a:endParaRPr lang="en-US" dirty="0">
              <a:latin typeface="Arial" pitchFamily="22" charset="0"/>
            </a:endParaRPr>
          </a:p>
        </p:txBody>
      </p:sp>
      <p:sp>
        <p:nvSpPr>
          <p:cNvPr id="7" name="Content Placeholder 6"/>
          <p:cNvSpPr>
            <a:spLocks noGrp="1"/>
          </p:cNvSpPr>
          <p:nvPr>
            <p:ph sz="half" idx="2"/>
          </p:nvPr>
        </p:nvSpPr>
        <p:spPr>
          <a:xfrm>
            <a:off x="323851" y="1099226"/>
            <a:ext cx="4288970" cy="3589313"/>
          </a:xfrm>
        </p:spPr>
        <p:txBody>
          <a:bodyPr>
            <a:normAutofit/>
          </a:bodyPr>
          <a:lstStyle/>
          <a:p>
            <a:pPr>
              <a:lnSpc>
                <a:spcPts val="1800"/>
              </a:lnSpc>
            </a:pPr>
            <a:r>
              <a:rPr lang="en-US" sz="1400" b="1" dirty="0"/>
              <a:t>Background</a:t>
            </a:r>
            <a:r>
              <a:rPr lang="en-US" sz="1400" dirty="0"/>
              <a:t>: </a:t>
            </a:r>
            <a:r>
              <a:rPr lang="en-US" sz="1400" dirty="0">
                <a:solidFill>
                  <a:schemeClr val="tx1"/>
                </a:solidFill>
              </a:rPr>
              <a:t>Open-label, single-arm, phase </a:t>
            </a:r>
            <a:r>
              <a:rPr lang="en-US" sz="1400" dirty="0"/>
              <a:t>3b trial evaluating switching to once-daily elvitegravir-cobicistat-tenofovir alafenamide-emtricitabine in adults with HIV and HBV</a:t>
            </a:r>
          </a:p>
          <a:p>
            <a:pPr>
              <a:lnSpc>
                <a:spcPts val="1800"/>
              </a:lnSpc>
            </a:pPr>
            <a:r>
              <a:rPr lang="en-US" sz="1400" b="1" dirty="0"/>
              <a:t>Inclusion Criteria </a:t>
            </a:r>
            <a:r>
              <a:rPr lang="en-US" sz="1400" dirty="0"/>
              <a:t>(n = 72)</a:t>
            </a:r>
          </a:p>
          <a:p>
            <a:pPr lvl="1">
              <a:lnSpc>
                <a:spcPts val="1800"/>
              </a:lnSpc>
            </a:pPr>
            <a:r>
              <a:rPr lang="en-US" sz="1400" dirty="0"/>
              <a:t>Adults with HIV and chronic HBV</a:t>
            </a:r>
          </a:p>
          <a:p>
            <a:pPr lvl="1">
              <a:lnSpc>
                <a:spcPts val="1800"/>
              </a:lnSpc>
            </a:pPr>
            <a:r>
              <a:rPr lang="en-US" sz="1400" dirty="0"/>
              <a:t>HIV RNA &lt;50 copies/mL for ≥6 months</a:t>
            </a:r>
          </a:p>
          <a:p>
            <a:pPr lvl="1">
              <a:lnSpc>
                <a:spcPts val="1800"/>
              </a:lnSpc>
            </a:pPr>
            <a:r>
              <a:rPr lang="en-US" sz="1400" dirty="0"/>
              <a:t>Stable ART regimen for ≥4 months</a:t>
            </a:r>
          </a:p>
          <a:p>
            <a:pPr lvl="1">
              <a:lnSpc>
                <a:spcPts val="1800"/>
              </a:lnSpc>
            </a:pPr>
            <a:r>
              <a:rPr lang="en-US" sz="1400" dirty="0"/>
              <a:t>CD4 ≥200 cells/mm</a:t>
            </a:r>
            <a:r>
              <a:rPr lang="en-US" sz="1400" baseline="30000" dirty="0"/>
              <a:t>3</a:t>
            </a:r>
          </a:p>
          <a:p>
            <a:pPr lvl="1">
              <a:lnSpc>
                <a:spcPts val="1800"/>
              </a:lnSpc>
            </a:pPr>
            <a:r>
              <a:rPr lang="en-US" sz="1400" dirty="0"/>
              <a:t>CrCl  ≥50 mL/min, ALT ≤10x ULN</a:t>
            </a:r>
          </a:p>
          <a:p>
            <a:pPr lvl="1">
              <a:lnSpc>
                <a:spcPts val="1800"/>
              </a:lnSpc>
            </a:pPr>
            <a:r>
              <a:rPr lang="en-US" sz="1400" dirty="0"/>
              <a:t>No cirrhosis, HCC, HCV, hepatitis D</a:t>
            </a:r>
          </a:p>
          <a:p>
            <a:pPr>
              <a:lnSpc>
                <a:spcPts val="1800"/>
              </a:lnSpc>
            </a:pPr>
            <a:r>
              <a:rPr lang="en-US" sz="1400" b="1" dirty="0"/>
              <a:t>Treatment Arms</a:t>
            </a:r>
            <a:endParaRPr lang="en-US" sz="1400" dirty="0"/>
          </a:p>
          <a:p>
            <a:pPr lvl="1">
              <a:lnSpc>
                <a:spcPts val="1800"/>
              </a:lnSpc>
            </a:pPr>
            <a:r>
              <a:rPr lang="en-US" sz="1400" dirty="0"/>
              <a:t>Switch to EVG-COBI-TAF-FTC</a:t>
            </a:r>
          </a:p>
        </p:txBody>
      </p:sp>
      <p:sp>
        <p:nvSpPr>
          <p:cNvPr id="33" name="Rectangle 7"/>
          <p:cNvSpPr>
            <a:spLocks noChangeArrowheads="1"/>
          </p:cNvSpPr>
          <p:nvPr/>
        </p:nvSpPr>
        <p:spPr bwMode="ltGray">
          <a:xfrm>
            <a:off x="4796426" y="2579915"/>
            <a:ext cx="1874520" cy="818384"/>
          </a:xfrm>
          <a:prstGeom prst="rect">
            <a:avLst/>
          </a:prstGeom>
          <a:solidFill>
            <a:schemeClr val="bg1">
              <a:lumMod val="85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400" b="1" dirty="0">
                <a:solidFill>
                  <a:srgbClr val="000000"/>
                </a:solidFill>
                <a:latin typeface="Arial"/>
                <a:cs typeface="Arial"/>
              </a:rPr>
              <a:t>Baseline ART</a:t>
            </a:r>
          </a:p>
          <a:p>
            <a:pPr algn="ctr">
              <a:spcBef>
                <a:spcPts val="300"/>
              </a:spcBef>
            </a:pPr>
            <a:r>
              <a:rPr lang="en-US" sz="1000" dirty="0">
                <a:solidFill>
                  <a:srgbClr val="000000"/>
                </a:solidFill>
                <a:latin typeface="Arial"/>
                <a:cs typeface="Arial"/>
              </a:rPr>
              <a:t>(n = 72)</a:t>
            </a:r>
          </a:p>
        </p:txBody>
      </p:sp>
      <p:sp>
        <p:nvSpPr>
          <p:cNvPr id="13" name="Rectangle 7"/>
          <p:cNvSpPr>
            <a:spLocks noChangeArrowheads="1"/>
          </p:cNvSpPr>
          <p:nvPr/>
        </p:nvSpPr>
        <p:spPr bwMode="ltGray">
          <a:xfrm>
            <a:off x="7021286" y="2579915"/>
            <a:ext cx="1877785" cy="818384"/>
          </a:xfrm>
          <a:prstGeom prst="rect">
            <a:avLst/>
          </a:prstGeom>
          <a:solidFill>
            <a:schemeClr val="accent4">
              <a:lumMod val="20000"/>
              <a:lumOff val="80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spcBef>
                <a:spcPts val="300"/>
              </a:spcBef>
            </a:pPr>
            <a:r>
              <a:rPr lang="en-US" sz="1400" b="1" dirty="0">
                <a:solidFill>
                  <a:srgbClr val="000000"/>
                </a:solidFill>
                <a:latin typeface="Arial"/>
                <a:cs typeface="Arial"/>
              </a:rPr>
              <a:t>EVG-COBI-TAF-FTC</a:t>
            </a:r>
            <a:br>
              <a:rPr lang="en-US" sz="1200" b="1" dirty="0">
                <a:solidFill>
                  <a:srgbClr val="000000"/>
                </a:solidFill>
                <a:latin typeface="Arial"/>
                <a:cs typeface="Arial"/>
              </a:rPr>
            </a:br>
            <a:r>
              <a:rPr lang="en-US" sz="1000" b="1" dirty="0">
                <a:solidFill>
                  <a:srgbClr val="000000"/>
                </a:solidFill>
                <a:latin typeface="Arial"/>
                <a:cs typeface="Arial"/>
              </a:rPr>
              <a:t> </a:t>
            </a:r>
            <a:r>
              <a:rPr lang="en-US" sz="1000" dirty="0">
                <a:solidFill>
                  <a:srgbClr val="000000"/>
                </a:solidFill>
                <a:latin typeface="Arial"/>
                <a:cs typeface="Arial"/>
              </a:rPr>
              <a:t>(n = 72)</a:t>
            </a:r>
          </a:p>
        </p:txBody>
      </p:sp>
      <p:sp>
        <p:nvSpPr>
          <p:cNvPr id="14" name="Line 11"/>
          <p:cNvSpPr>
            <a:spLocks noChangeAspect="1" noChangeShapeType="1"/>
          </p:cNvSpPr>
          <p:nvPr/>
        </p:nvSpPr>
        <p:spPr bwMode="auto">
          <a:xfrm rot="1169337">
            <a:off x="7001401" y="1975555"/>
            <a:ext cx="118133" cy="32004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5" name="Line 11"/>
          <p:cNvSpPr>
            <a:spLocks noChangeAspect="1" noChangeShapeType="1"/>
          </p:cNvSpPr>
          <p:nvPr/>
        </p:nvSpPr>
        <p:spPr bwMode="auto">
          <a:xfrm rot="1169337">
            <a:off x="8761944" y="1973582"/>
            <a:ext cx="118133" cy="32004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6" name="Rectangle 15"/>
          <p:cNvSpPr/>
          <p:nvPr/>
        </p:nvSpPr>
        <p:spPr>
          <a:xfrm>
            <a:off x="6561580" y="1703068"/>
            <a:ext cx="971550" cy="2539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0</a:t>
            </a:r>
          </a:p>
        </p:txBody>
      </p:sp>
      <p:sp>
        <p:nvSpPr>
          <p:cNvPr id="17" name="Rectangle 16"/>
          <p:cNvSpPr/>
          <p:nvPr/>
        </p:nvSpPr>
        <p:spPr>
          <a:xfrm>
            <a:off x="8196944" y="1703068"/>
            <a:ext cx="820674" cy="2697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          48</a:t>
            </a:r>
          </a:p>
        </p:txBody>
      </p:sp>
      <p:sp>
        <p:nvSpPr>
          <p:cNvPr id="3" name="Striped Right Arrow 2"/>
          <p:cNvSpPr/>
          <p:nvPr/>
        </p:nvSpPr>
        <p:spPr>
          <a:xfrm>
            <a:off x="6697436" y="2922814"/>
            <a:ext cx="301752" cy="171450"/>
          </a:xfrm>
          <a:prstGeom prst="striped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Line 11"/>
          <p:cNvSpPr>
            <a:spLocks noChangeAspect="1" noChangeShapeType="1"/>
          </p:cNvSpPr>
          <p:nvPr/>
        </p:nvSpPr>
        <p:spPr bwMode="auto">
          <a:xfrm rot="1169337">
            <a:off x="7916771" y="1975555"/>
            <a:ext cx="118133" cy="32004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4" name="TextBox 3"/>
          <p:cNvSpPr txBox="1"/>
          <p:nvPr/>
        </p:nvSpPr>
        <p:spPr>
          <a:xfrm>
            <a:off x="7798447" y="1703068"/>
            <a:ext cx="35458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24</a:t>
            </a:r>
          </a:p>
        </p:txBody>
      </p:sp>
      <p:sp>
        <p:nvSpPr>
          <p:cNvPr id="5" name="TextBox 4"/>
          <p:cNvSpPr txBox="1"/>
          <p:nvPr/>
        </p:nvSpPr>
        <p:spPr>
          <a:xfrm>
            <a:off x="5322242" y="1699441"/>
            <a:ext cx="1121044"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Study Week:</a:t>
            </a:r>
          </a:p>
        </p:txBody>
      </p:sp>
    </p:spTree>
    <p:extLst>
      <p:ext uri="{BB962C8B-B14F-4D97-AF65-F5344CB8AC3E}">
        <p14:creationId xmlns:p14="http://schemas.microsoft.com/office/powerpoint/2010/main" val="212607096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Elvitegravir-Cobicistat-TAF-FTC in HIV/HBV Coinfection</a:t>
            </a:r>
            <a:br>
              <a:rPr lang="en-US" dirty="0">
                <a:ea typeface="ＭＳ Ｐゴシック" pitchFamily="22" charset="-128"/>
                <a:cs typeface="ＭＳ Ｐゴシック" pitchFamily="22" charset="-128"/>
              </a:rPr>
            </a:br>
            <a:r>
              <a:rPr lang="en-US" dirty="0">
                <a:ea typeface="ＭＳ Ｐゴシック" pitchFamily="-108" charset="-128"/>
              </a:rPr>
              <a:t>Study 1249: </a:t>
            </a:r>
            <a:r>
              <a:rPr lang="en-US" dirty="0">
                <a:ea typeface="ＭＳ Ｐゴシック" pitchFamily="22" charset="-128"/>
                <a:cs typeface="ＭＳ Ｐゴシック" pitchFamily="22" charset="-128"/>
              </a:rPr>
              <a:t>Result</a:t>
            </a:r>
            <a:endParaRPr lang="en-US" dirty="0"/>
          </a:p>
        </p:txBody>
      </p:sp>
      <p:sp>
        <p:nvSpPr>
          <p:cNvPr id="4" name="Text Placeholder 3"/>
          <p:cNvSpPr>
            <a:spLocks noGrp="1"/>
          </p:cNvSpPr>
          <p:nvPr>
            <p:ph type="body" sz="quarter" idx="15"/>
          </p:nvPr>
        </p:nvSpPr>
        <p:spPr/>
        <p:txBody>
          <a:bodyPr/>
          <a:lstStyle/>
          <a:p>
            <a:r>
              <a:rPr lang="en-US" dirty="0"/>
              <a:t>HIV Efficacy at Weeks 24 and 48</a:t>
            </a:r>
          </a:p>
        </p:txBody>
      </p:sp>
      <p:sp>
        <p:nvSpPr>
          <p:cNvPr id="7" name="Content Placeholder 6"/>
          <p:cNvSpPr>
            <a:spLocks noGrp="1"/>
          </p:cNvSpPr>
          <p:nvPr>
            <p:ph type="body" sz="quarter" idx="16"/>
          </p:nvPr>
        </p:nvSpPr>
        <p:spPr/>
        <p:txBody>
          <a:bodyPr/>
          <a:lstStyle/>
          <a:p>
            <a:r>
              <a:rPr lang="en-US" dirty="0"/>
              <a:t>Source: Gallant J,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2016;73:294-8.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495059866"/>
              </p:ext>
            </p:extLst>
          </p:nvPr>
        </p:nvGraphicFramePr>
        <p:xfrm>
          <a:off x="467649" y="1428750"/>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5778034"/>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Elvitegravir-Cobicistat-TAF-FTC in HIV/HBV Coinfection </a:t>
            </a:r>
            <a:br>
              <a:rPr lang="en-US" dirty="0">
                <a:ea typeface="ＭＳ Ｐゴシック" pitchFamily="22" charset="-128"/>
                <a:cs typeface="ＭＳ Ｐゴシック" pitchFamily="22" charset="-128"/>
              </a:rPr>
            </a:br>
            <a:r>
              <a:rPr lang="en-US" dirty="0">
                <a:ea typeface="ＭＳ Ｐゴシック" pitchFamily="-108" charset="-128"/>
              </a:rPr>
              <a:t>Study 1249: </a:t>
            </a:r>
            <a:r>
              <a:rPr lang="en-US" dirty="0">
                <a:ea typeface="ＭＳ Ｐゴシック" pitchFamily="22" charset="-128"/>
                <a:cs typeface="ＭＳ Ｐゴシック" pitchFamily="22" charset="-128"/>
              </a:rPr>
              <a:t>Result</a:t>
            </a:r>
            <a:endParaRPr lang="en-US" dirty="0"/>
          </a:p>
        </p:txBody>
      </p:sp>
      <p:sp>
        <p:nvSpPr>
          <p:cNvPr id="4" name="Text Placeholder 3"/>
          <p:cNvSpPr>
            <a:spLocks noGrp="1"/>
          </p:cNvSpPr>
          <p:nvPr>
            <p:ph type="body" sz="quarter" idx="15"/>
          </p:nvPr>
        </p:nvSpPr>
        <p:spPr/>
        <p:txBody>
          <a:bodyPr/>
          <a:lstStyle/>
          <a:p>
            <a:r>
              <a:rPr lang="en-US" dirty="0"/>
              <a:t>HBV Efficacy at Weeks 24 and 48, Missing = Failure</a:t>
            </a:r>
          </a:p>
        </p:txBody>
      </p:sp>
      <p:sp>
        <p:nvSpPr>
          <p:cNvPr id="7" name="Content Placeholder 6"/>
          <p:cNvSpPr>
            <a:spLocks noGrp="1"/>
          </p:cNvSpPr>
          <p:nvPr>
            <p:ph type="body" sz="quarter" idx="16"/>
          </p:nvPr>
        </p:nvSpPr>
        <p:spPr/>
        <p:txBody>
          <a:bodyPr/>
          <a:lstStyle/>
          <a:p>
            <a:r>
              <a:rPr lang="en-US" dirty="0"/>
              <a:t>Source: Gallant J,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2016;73:294-8.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392317950"/>
              </p:ext>
            </p:extLst>
          </p:nvPr>
        </p:nvGraphicFramePr>
        <p:xfrm>
          <a:off x="493776" y="1428749"/>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451944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Elvitegravir-Cobicistat-TAF-FTC in HIV/HBV Coinfection </a:t>
            </a:r>
            <a:br>
              <a:rPr lang="en-US" dirty="0">
                <a:ea typeface="ＭＳ Ｐゴシック" pitchFamily="22" charset="-128"/>
                <a:cs typeface="ＭＳ Ｐゴシック" pitchFamily="22" charset="-128"/>
              </a:rPr>
            </a:br>
            <a:r>
              <a:rPr lang="en-US" dirty="0">
                <a:ea typeface="ＭＳ Ｐゴシック" pitchFamily="-108" charset="-128"/>
              </a:rPr>
              <a:t>Study 1249: Subgroup Analysis </a:t>
            </a:r>
            <a:r>
              <a:rPr lang="en-US" dirty="0">
                <a:ea typeface="ＭＳ Ｐゴシック" pitchFamily="22" charset="-128"/>
                <a:cs typeface="ＭＳ Ｐゴシック" pitchFamily="22" charset="-128"/>
              </a:rPr>
              <a:t>Result</a:t>
            </a:r>
            <a:endParaRPr lang="en-US" dirty="0"/>
          </a:p>
        </p:txBody>
      </p:sp>
      <p:sp>
        <p:nvSpPr>
          <p:cNvPr id="4" name="Text Placeholder 3"/>
          <p:cNvSpPr>
            <a:spLocks noGrp="1"/>
          </p:cNvSpPr>
          <p:nvPr>
            <p:ph type="body" sz="quarter" idx="15"/>
          </p:nvPr>
        </p:nvSpPr>
        <p:spPr/>
        <p:txBody>
          <a:bodyPr/>
          <a:lstStyle/>
          <a:p>
            <a:r>
              <a:rPr lang="en-US" dirty="0"/>
              <a:t>ALT Measurement at Weeks 24 and 48</a:t>
            </a:r>
          </a:p>
        </p:txBody>
      </p:sp>
      <p:sp>
        <p:nvSpPr>
          <p:cNvPr id="7" name="Content Placeholder 6"/>
          <p:cNvSpPr>
            <a:spLocks noGrp="1"/>
          </p:cNvSpPr>
          <p:nvPr>
            <p:ph type="body" sz="quarter" idx="16"/>
          </p:nvPr>
        </p:nvSpPr>
        <p:spPr/>
        <p:txBody>
          <a:bodyPr/>
          <a:lstStyle/>
          <a:p>
            <a:r>
              <a:rPr lang="en-US" dirty="0"/>
              <a:t>Source: Gallant J,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2016;73:294-8.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567860525"/>
              </p:ext>
            </p:extLst>
          </p:nvPr>
        </p:nvGraphicFramePr>
        <p:xfrm>
          <a:off x="493776" y="1428750"/>
          <a:ext cx="8229600" cy="338328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442957" y="3766121"/>
            <a:ext cx="617220" cy="23774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5/10</a:t>
            </a:r>
          </a:p>
        </p:txBody>
      </p:sp>
      <p:sp>
        <p:nvSpPr>
          <p:cNvPr id="5" name="TextBox 4"/>
          <p:cNvSpPr txBox="1"/>
          <p:nvPr/>
        </p:nvSpPr>
        <p:spPr>
          <a:xfrm>
            <a:off x="3663424" y="3758035"/>
            <a:ext cx="612218" cy="253916"/>
          </a:xfrm>
          <a:prstGeom prst="rect">
            <a:avLst/>
          </a:prstGeom>
          <a:noFill/>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4/10</a:t>
            </a:r>
          </a:p>
        </p:txBody>
      </p:sp>
      <p:sp>
        <p:nvSpPr>
          <p:cNvPr id="9" name="TextBox 8"/>
          <p:cNvSpPr txBox="1"/>
          <p:nvPr/>
        </p:nvSpPr>
        <p:spPr>
          <a:xfrm>
            <a:off x="5869903" y="3758035"/>
            <a:ext cx="617220"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54/62</a:t>
            </a:r>
          </a:p>
        </p:txBody>
      </p:sp>
      <p:sp>
        <p:nvSpPr>
          <p:cNvPr id="10" name="TextBox 9"/>
          <p:cNvSpPr txBox="1"/>
          <p:nvPr/>
        </p:nvSpPr>
        <p:spPr>
          <a:xfrm>
            <a:off x="7069088" y="3766121"/>
            <a:ext cx="615639"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57/62</a:t>
            </a:r>
          </a:p>
        </p:txBody>
      </p:sp>
    </p:spTree>
    <p:extLst>
      <p:ext uri="{BB962C8B-B14F-4D97-AF65-F5344CB8AC3E}">
        <p14:creationId xmlns:p14="http://schemas.microsoft.com/office/powerpoint/2010/main" val="173021600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dirty="0">
                <a:ea typeface="ＭＳ Ｐゴシック" pitchFamily="22" charset="-128"/>
                <a:cs typeface="ＭＳ Ｐゴシック" pitchFamily="22" charset="-128"/>
              </a:rPr>
              <a:t>Elvitegravir-Cobicistat-TAF-FTC in HIV/HBV Coinfection</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1249: Result</a:t>
            </a:r>
            <a:endParaRPr lang="en-US"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Changes in General Proteinuria at Weeks 24 and 48 from Baseline</a:t>
            </a:r>
          </a:p>
        </p:txBody>
      </p:sp>
      <p:sp>
        <p:nvSpPr>
          <p:cNvPr id="8" name="Content Placeholder 7"/>
          <p:cNvSpPr>
            <a:spLocks noGrp="1"/>
          </p:cNvSpPr>
          <p:nvPr>
            <p:ph type="body" sz="quarter" idx="16"/>
          </p:nvPr>
        </p:nvSpPr>
        <p:spPr/>
        <p:txBody>
          <a:bodyPr/>
          <a:lstStyle/>
          <a:p>
            <a:r>
              <a:rPr lang="en-US" dirty="0"/>
              <a:t>Source: Gallant J,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2016;73:294-8.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3322868812"/>
              </p:ext>
            </p:extLst>
          </p:nvPr>
        </p:nvGraphicFramePr>
        <p:xfrm>
          <a:off x="493776" y="1428750"/>
          <a:ext cx="8229600" cy="3447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216823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Elvitegravir-Cobicistat-Tenofovir alafenamide-Emtricitabine</a:t>
            </a:r>
          </a:p>
        </p:txBody>
      </p:sp>
      <p:sp>
        <p:nvSpPr>
          <p:cNvPr id="4" name="Content Placeholder 3"/>
          <p:cNvSpPr>
            <a:spLocks noGrp="1"/>
          </p:cNvSpPr>
          <p:nvPr>
            <p:ph sz="half" idx="2"/>
          </p:nvPr>
        </p:nvSpPr>
        <p:spPr>
          <a:xfrm>
            <a:off x="323850" y="980481"/>
            <a:ext cx="8515350" cy="3795625"/>
          </a:xfrm>
        </p:spPr>
        <p:txBody>
          <a:bodyPr>
            <a:normAutofit/>
          </a:bodyPr>
          <a:lstStyle/>
          <a:p>
            <a:r>
              <a:rPr lang="en-US" sz="1800" b="1" i="1" dirty="0"/>
              <a:t>Genvoya</a:t>
            </a:r>
            <a:r>
              <a:rPr lang="en-US" sz="1800" b="1" dirty="0"/>
              <a:t> Components</a:t>
            </a:r>
            <a:endParaRPr lang="en-US" sz="1800" dirty="0"/>
          </a:p>
          <a:p>
            <a:pPr lvl="1"/>
            <a:r>
              <a:rPr lang="en-US" sz="1800" dirty="0"/>
              <a:t>Elvitegravir 150 mg</a:t>
            </a:r>
          </a:p>
          <a:p>
            <a:pPr lvl="1"/>
            <a:r>
              <a:rPr lang="en-US" sz="1800" dirty="0"/>
              <a:t>Cobicistat 150 mg</a:t>
            </a:r>
          </a:p>
          <a:p>
            <a:pPr lvl="1"/>
            <a:r>
              <a:rPr lang="en-US" sz="1800" dirty="0"/>
              <a:t>Tenofovir alafenamide 10 mg</a:t>
            </a:r>
          </a:p>
          <a:p>
            <a:pPr lvl="1"/>
            <a:r>
              <a:rPr lang="en-US" sz="1800" dirty="0"/>
              <a:t>Emtricitabine 200 mg                                                                  </a:t>
            </a:r>
          </a:p>
          <a:p>
            <a:r>
              <a:rPr lang="en-US" sz="1800" b="1" dirty="0"/>
              <a:t>Dosing</a:t>
            </a:r>
            <a:r>
              <a:rPr lang="en-US" sz="1800" dirty="0"/>
              <a:t>: 1 pill daily with food </a:t>
            </a:r>
          </a:p>
          <a:p>
            <a:r>
              <a:rPr lang="en-US" sz="1800" b="1" dirty="0"/>
              <a:t>With Renal Impairment: </a:t>
            </a:r>
            <a:r>
              <a:rPr lang="en-US" sz="1800" dirty="0"/>
              <a:t>Do not initiate if CrCl &lt;30 mL/min</a:t>
            </a:r>
          </a:p>
          <a:p>
            <a:r>
              <a:rPr lang="en-US" sz="1800" b="1" dirty="0"/>
              <a:t>Pregnancy</a:t>
            </a:r>
            <a:r>
              <a:rPr lang="en-US" sz="1800" dirty="0"/>
              <a:t>: insufficient data</a:t>
            </a:r>
          </a:p>
          <a:p>
            <a:r>
              <a:rPr lang="en-US" sz="1800" b="1" dirty="0"/>
              <a:t>Common Adverse Events (≥5%): </a:t>
            </a:r>
            <a:r>
              <a:rPr lang="en-US" sz="1800" dirty="0"/>
              <a:t>Nausea (10%), diarrhea (7%), headache (6%), and fatigue (5%)</a:t>
            </a:r>
          </a:p>
        </p:txBody>
      </p:sp>
      <p:sp>
        <p:nvSpPr>
          <p:cNvPr id="6" name="Text Placeholder 5">
            <a:extLst>
              <a:ext uri="{FF2B5EF4-FFF2-40B4-BE49-F238E27FC236}">
                <a16:creationId xmlns:a16="http://schemas.microsoft.com/office/drawing/2014/main" id="{29A88E2E-2D79-5ED9-FA73-FEAAEE7C318E}"/>
              </a:ext>
            </a:extLst>
          </p:cNvPr>
          <p:cNvSpPr>
            <a:spLocks noGrp="1"/>
          </p:cNvSpPr>
          <p:nvPr>
            <p:ph type="body" sz="quarter" idx="14"/>
          </p:nvPr>
        </p:nvSpPr>
        <p:spPr/>
        <p:txBody>
          <a:bodyPr/>
          <a:lstStyle/>
          <a:p>
            <a:r>
              <a:rPr lang="en-US" dirty="0"/>
              <a:t>Source: Elvitegravir-cobicistat-tenofovir alafenamide-emtricitabine. Prescribing Information.</a:t>
            </a:r>
          </a:p>
        </p:txBody>
      </p:sp>
    </p:spTree>
    <p:extLst>
      <p:ext uri="{BB962C8B-B14F-4D97-AF65-F5344CB8AC3E}">
        <p14:creationId xmlns:p14="http://schemas.microsoft.com/office/powerpoint/2010/main" val="3139194374"/>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dirty="0">
                <a:ea typeface="ＭＳ Ｐゴシック" pitchFamily="22" charset="-128"/>
                <a:cs typeface="ＭＳ Ｐゴシック" pitchFamily="22" charset="-128"/>
              </a:rPr>
              <a:t>Elvitegravir-Cobicistat-TAF-FTC in HIV/HBV Coinfection </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1249: Result</a:t>
            </a:r>
            <a:endParaRPr lang="en-US"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Changes in Tubular Proteinuria at Weeks 24 and 48 from Baseline</a:t>
            </a:r>
          </a:p>
        </p:txBody>
      </p:sp>
      <p:sp>
        <p:nvSpPr>
          <p:cNvPr id="8" name="Content Placeholder 7"/>
          <p:cNvSpPr>
            <a:spLocks noGrp="1"/>
          </p:cNvSpPr>
          <p:nvPr>
            <p:ph type="body" sz="quarter" idx="16"/>
          </p:nvPr>
        </p:nvSpPr>
        <p:spPr/>
        <p:txBody>
          <a:bodyPr/>
          <a:lstStyle/>
          <a:p>
            <a:r>
              <a:rPr lang="en-US" dirty="0"/>
              <a:t>Source: Gallant J,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2016;73:294-8.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502740697"/>
              </p:ext>
            </p:extLst>
          </p:nvPr>
        </p:nvGraphicFramePr>
        <p:xfrm>
          <a:off x="493776" y="1389982"/>
          <a:ext cx="82296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804307" y="4639861"/>
            <a:ext cx="6751864" cy="242374"/>
          </a:xfrm>
          <a:prstGeom prst="rect">
            <a:avLst/>
          </a:prstGeom>
          <a:solidFill>
            <a:schemeClr val="bg1">
              <a:lumMod val="95000"/>
            </a:schemeClr>
          </a:solidFill>
        </p:spPr>
        <p:txBody>
          <a:bodyPr wrap="square" lIns="9144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75" dirty="0" err="1">
                <a:latin typeface="Arial"/>
              </a:rPr>
              <a:t>RBP:Cr</a:t>
            </a:r>
            <a:r>
              <a:rPr lang="en-US" sz="975" dirty="0">
                <a:latin typeface="Arial"/>
              </a:rPr>
              <a:t> = retinol binding protein:creatinine ratio; β2M:Cr = beta-2 microalbumin:creatinine ratio</a:t>
            </a:r>
          </a:p>
        </p:txBody>
      </p:sp>
    </p:spTree>
    <p:extLst>
      <p:ext uri="{BB962C8B-B14F-4D97-AF65-F5344CB8AC3E}">
        <p14:creationId xmlns:p14="http://schemas.microsoft.com/office/powerpoint/2010/main" val="1779163750"/>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Elvitegravir-Cobicistat-TAF-FTC in HIV/HBV Coinfection</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1249: Conclusions</a:t>
            </a:r>
            <a:endParaRPr lang="en-US" dirty="0"/>
          </a:p>
        </p:txBody>
      </p:sp>
      <p:sp>
        <p:nvSpPr>
          <p:cNvPr id="4" name="Text Placeholder 3"/>
          <p:cNvSpPr>
            <a:spLocks noGrp="1"/>
          </p:cNvSpPr>
          <p:nvPr>
            <p:ph type="body" sz="quarter" idx="16"/>
          </p:nvPr>
        </p:nvSpPr>
        <p:spPr/>
        <p:txBody>
          <a:bodyPr/>
          <a:lstStyle/>
          <a:p>
            <a:r>
              <a:rPr lang="en-US" dirty="0"/>
              <a:t>Source: Gallant J, et al. </a:t>
            </a:r>
            <a:r>
              <a:rPr lang="it-IT" dirty="0"/>
              <a:t>J Acquir Immune Defic Syndr. 2016;73:294-8.</a:t>
            </a:r>
            <a:endParaRPr lang="en-US" dirty="0">
              <a:latin typeface="Arial" pitchFamily="22" charset="0"/>
            </a:endParaRPr>
          </a:p>
        </p:txBody>
      </p:sp>
      <p:sp>
        <p:nvSpPr>
          <p:cNvPr id="3" name="Content Placeholder 2"/>
          <p:cNvSpPr>
            <a:spLocks noGrp="1"/>
          </p:cNvSpPr>
          <p:nvPr>
            <p:ph sz="half" idx="2"/>
          </p:nvPr>
        </p:nvSpPr>
        <p:spPr>
          <a:xfrm>
            <a:off x="-18168" y="1786408"/>
            <a:ext cx="9180576" cy="1977327"/>
          </a:xfrm>
        </p:spPr>
        <p:txBody>
          <a:bodyPr>
            <a:noAutofit/>
          </a:bodyPr>
          <a:lstStyle/>
          <a:p>
            <a:pPr>
              <a:lnSpc>
                <a:spcPts val="2800"/>
              </a:lnSpc>
            </a:pPr>
            <a:r>
              <a:rPr lang="en-US" sz="1800" b="1" dirty="0">
                <a:solidFill>
                  <a:srgbClr val="C00000"/>
                </a:solidFill>
                <a:latin typeface="Arial"/>
                <a:cs typeface="Arial"/>
              </a:rPr>
              <a:t>Interpretation</a:t>
            </a:r>
            <a:r>
              <a:rPr lang="en-US" sz="1800" dirty="0">
                <a:solidFill>
                  <a:schemeClr val="tx1"/>
                </a:solidFill>
                <a:latin typeface="Arial"/>
                <a:cs typeface="Arial"/>
              </a:rPr>
              <a:t>: </a:t>
            </a:r>
            <a:r>
              <a:rPr lang="en-US" sz="1800" dirty="0">
                <a:latin typeface="Arial"/>
                <a:cs typeface="Arial"/>
              </a:rPr>
              <a:t>“</a:t>
            </a:r>
            <a:r>
              <a:rPr lang="en-US" sz="1800" dirty="0">
                <a:cs typeface="Arial"/>
              </a:rPr>
              <a:t>In this first study in HIV/HBV-coinfected participants with suppressed HIV infection, E/C/F/TAF was effective against HIV and HBV, well tolerated, and demonstrated improvements in renal and bone safety consistent with the clinical profile of TAF. These data support the use of E/C/F/TAF in treating HIV/HBV </a:t>
            </a:r>
            <a:r>
              <a:rPr lang="en-US" sz="1800" dirty="0">
                <a:solidFill>
                  <a:schemeClr val="tx1"/>
                </a:solidFill>
                <a:cs typeface="Arial"/>
              </a:rPr>
              <a:t>coinfections.</a:t>
            </a:r>
            <a:r>
              <a:rPr lang="en-US" sz="1800" dirty="0">
                <a:solidFill>
                  <a:schemeClr val="tx1"/>
                </a:solidFill>
                <a:latin typeface="Arial"/>
                <a:cs typeface="Arial"/>
              </a:rPr>
              <a:t>”</a:t>
            </a:r>
          </a:p>
        </p:txBody>
      </p:sp>
    </p:spTree>
    <p:extLst>
      <p:ext uri="{BB962C8B-B14F-4D97-AF65-F5344CB8AC3E}">
        <p14:creationId xmlns:p14="http://schemas.microsoft.com/office/powerpoint/2010/main" val="439167926"/>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a:bodyPr>
          <a:lstStyle/>
          <a:p>
            <a:pPr>
              <a:lnSpc>
                <a:spcPts val="3000"/>
              </a:lnSpc>
            </a:pPr>
            <a:r>
              <a:rPr lang="en-US" sz="1800" b="0" dirty="0">
                <a:solidFill>
                  <a:srgbClr val="001D48"/>
                </a:solidFill>
                <a:ea typeface="ＭＳ Ｐゴシック" pitchFamily="22" charset="-128"/>
                <a:cs typeface="ＭＳ Ｐゴシック" pitchFamily="22" charset="-128"/>
              </a:rPr>
              <a:t>Switch from TDF-based ART to Elvitegravir-Cobicistat-TAF-FTC</a:t>
            </a:r>
            <a:br>
              <a:rPr lang="en-US" sz="1800" b="0" dirty="0">
                <a:solidFill>
                  <a:srgbClr val="001D48"/>
                </a:solidFill>
                <a:ea typeface="ＭＳ Ｐゴシック" pitchFamily="22" charset="-128"/>
                <a:cs typeface="ＭＳ Ｐゴシック" pitchFamily="22" charset="-128"/>
              </a:rPr>
            </a:br>
            <a:r>
              <a:rPr lang="en-US" dirty="0">
                <a:solidFill>
                  <a:schemeClr val="tx2"/>
                </a:solidFill>
              </a:rPr>
              <a:t>Study 109</a:t>
            </a:r>
            <a:endParaRPr lang="en-US" dirty="0">
              <a:solidFill>
                <a:schemeClr val="tx1"/>
              </a:solidFill>
            </a:endParaRPr>
          </a:p>
        </p:txBody>
      </p:sp>
    </p:spTree>
    <p:extLst>
      <p:ext uri="{BB962C8B-B14F-4D97-AF65-F5344CB8AC3E}">
        <p14:creationId xmlns:p14="http://schemas.microsoft.com/office/powerpoint/2010/main" val="319556770"/>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Switch to Elvitegravir-Cobicistat-TAF-FTC</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109: Design</a:t>
            </a:r>
            <a:endParaRPr lang="en-US" dirty="0"/>
          </a:p>
        </p:txBody>
      </p:sp>
      <p:sp>
        <p:nvSpPr>
          <p:cNvPr id="5" name="Text Placeholder 4"/>
          <p:cNvSpPr>
            <a:spLocks noGrp="1"/>
          </p:cNvSpPr>
          <p:nvPr>
            <p:ph type="body" sz="quarter" idx="16"/>
          </p:nvPr>
        </p:nvSpPr>
        <p:spPr/>
        <p:txBody>
          <a:bodyPr/>
          <a:lstStyle/>
          <a:p>
            <a:r>
              <a:rPr lang="en-US" dirty="0"/>
              <a:t>Source: </a:t>
            </a:r>
            <a:r>
              <a:rPr lang="en-US" dirty="0">
                <a:solidFill>
                  <a:srgbClr val="1F497D"/>
                </a:solidFill>
              </a:rPr>
              <a:t>Mills A, et al. </a:t>
            </a:r>
            <a:r>
              <a:rPr lang="ro-RO" dirty="0">
                <a:solidFill>
                  <a:srgbClr val="1F497D"/>
                </a:solidFill>
              </a:rPr>
              <a:t>Lancet Infect Dis. 2016;16:43-52.</a:t>
            </a:r>
            <a:endParaRPr lang="en-US" dirty="0">
              <a:latin typeface="Arial" pitchFamily="22" charset="0"/>
            </a:endParaRPr>
          </a:p>
        </p:txBody>
      </p:sp>
      <p:sp>
        <p:nvSpPr>
          <p:cNvPr id="11" name="Rectangle 25"/>
          <p:cNvSpPr>
            <a:spLocks noChangeArrowheads="1"/>
          </p:cNvSpPr>
          <p:nvPr/>
        </p:nvSpPr>
        <p:spPr bwMode="auto">
          <a:xfrm>
            <a:off x="323848" y="4537483"/>
            <a:ext cx="8820152" cy="307411"/>
          </a:xfrm>
          <a:prstGeom prst="rect">
            <a:avLst/>
          </a:prstGeom>
          <a:noFill/>
          <a:ln w="12700">
            <a:noFill/>
            <a:miter lim="800000"/>
            <a:headEnd/>
            <a:tailEnd/>
          </a:ln>
        </p:spPr>
        <p:txBody>
          <a:bodyPr lIns="91440" tIns="34073" rIns="274320" bIns="34073" anchor="ctr">
            <a:prstTxWarp prst="textNoShape">
              <a:avLst/>
            </a:prstTxWarp>
          </a:bodyPr>
          <a:lstStyle/>
          <a:p>
            <a:pPr defTabSz="701279">
              <a:spcBef>
                <a:spcPct val="50000"/>
              </a:spcBef>
            </a:pPr>
            <a:r>
              <a:rPr lang="en-US" sz="1000" dirty="0">
                <a:solidFill>
                  <a:srgbClr val="000000"/>
                </a:solidFill>
                <a:latin typeface="Arial" pitchFamily="22" charset="0"/>
              </a:rPr>
              <a:t>*</a:t>
            </a:r>
            <a:r>
              <a:rPr lang="en-US" sz="1000" b="1" dirty="0">
                <a:solidFill>
                  <a:srgbClr val="000000"/>
                </a:solidFill>
                <a:latin typeface="Arial" pitchFamily="22" charset="0"/>
              </a:rPr>
              <a:t>NOTE</a:t>
            </a:r>
            <a:r>
              <a:rPr lang="en-US" sz="1000" baseline="30000" dirty="0">
                <a:solidFill>
                  <a:srgbClr val="000000"/>
                </a:solidFill>
                <a:latin typeface="Arial" pitchFamily="22" charset="0"/>
              </a:rPr>
              <a:t>:</a:t>
            </a:r>
            <a:r>
              <a:rPr lang="en-US" sz="1000" dirty="0">
                <a:solidFill>
                  <a:srgbClr val="000000"/>
                </a:solidFill>
                <a:latin typeface="Arial" pitchFamily="22" charset="0"/>
              </a:rPr>
              <a:t> Between randomization and study onset, 4 participants withdrew consent, 2 withdrew by investigator discretion, and 1 was lost to follow-up. </a:t>
            </a:r>
          </a:p>
        </p:txBody>
      </p:sp>
      <p:sp>
        <p:nvSpPr>
          <p:cNvPr id="10" name="Line 11"/>
          <p:cNvSpPr>
            <a:spLocks noChangeShapeType="1"/>
          </p:cNvSpPr>
          <p:nvPr/>
        </p:nvSpPr>
        <p:spPr bwMode="auto">
          <a:xfrm rot="1169337" flipV="1">
            <a:off x="5335910" y="2016870"/>
            <a:ext cx="611047" cy="92553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297796" y="2733429"/>
            <a:ext cx="687274" cy="710145"/>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3" name="Rectangle 7"/>
          <p:cNvSpPr>
            <a:spLocks noChangeArrowheads="1"/>
          </p:cNvSpPr>
          <p:nvPr/>
        </p:nvSpPr>
        <p:spPr bwMode="ltGray">
          <a:xfrm>
            <a:off x="6170934" y="2868419"/>
            <a:ext cx="2286000" cy="822960"/>
          </a:xfrm>
          <a:prstGeom prst="rect">
            <a:avLst/>
          </a:prstGeom>
          <a:solidFill>
            <a:srgbClr val="D6E5E8"/>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spcBef>
                <a:spcPts val="300"/>
              </a:spcBef>
            </a:pPr>
            <a:r>
              <a:rPr lang="en-US" sz="1200" i="1" dirty="0">
                <a:solidFill>
                  <a:srgbClr val="000000"/>
                </a:solidFill>
                <a:latin typeface="Arial"/>
                <a:cs typeface="Arial"/>
              </a:rPr>
              <a:t>No Switch Group </a:t>
            </a:r>
            <a:br>
              <a:rPr lang="en-US" sz="1200" b="1" i="1" dirty="0">
                <a:solidFill>
                  <a:srgbClr val="000000"/>
                </a:solidFill>
                <a:latin typeface="Arial"/>
                <a:cs typeface="Arial"/>
              </a:rPr>
            </a:br>
            <a:r>
              <a:rPr lang="en-US" sz="1600" b="1" dirty="0">
                <a:solidFill>
                  <a:srgbClr val="000000"/>
                </a:solidFill>
                <a:latin typeface="Arial"/>
                <a:cs typeface="Arial"/>
              </a:rPr>
              <a:t>TDF-based ART </a:t>
            </a:r>
            <a:br>
              <a:rPr lang="en-US" sz="1350" b="1" dirty="0">
                <a:solidFill>
                  <a:srgbClr val="000000"/>
                </a:solidFill>
                <a:latin typeface="Arial"/>
                <a:cs typeface="Arial"/>
              </a:rPr>
            </a:br>
            <a:r>
              <a:rPr lang="en-US" sz="1000" dirty="0">
                <a:solidFill>
                  <a:srgbClr val="000000"/>
                </a:solidFill>
                <a:latin typeface="Arial"/>
                <a:cs typeface="Arial"/>
              </a:rPr>
              <a:t>(n = 477)</a:t>
            </a:r>
          </a:p>
        </p:txBody>
      </p:sp>
      <p:sp>
        <p:nvSpPr>
          <p:cNvPr id="4" name="TextBox 3"/>
          <p:cNvSpPr txBox="1">
            <a:spLocks/>
          </p:cNvSpPr>
          <p:nvPr/>
        </p:nvSpPr>
        <p:spPr>
          <a:xfrm>
            <a:off x="6170934" y="1742985"/>
            <a:ext cx="2286000" cy="822960"/>
          </a:xfrm>
          <a:prstGeom prst="rect">
            <a:avLst/>
          </a:prstGeom>
          <a:solidFill>
            <a:schemeClr val="accent4">
              <a:lumMod val="20000"/>
              <a:lumOff val="80000"/>
            </a:schemeClr>
          </a:solidFill>
          <a:ln w="9525">
            <a:solidFill>
              <a:schemeClr val="tx1"/>
            </a:solidFill>
          </a:ln>
        </p:spPr>
        <p:txBody>
          <a:bodyPr wrap="square" rtlCol="0" anchor="ctr" anchorCtr="1">
            <a:spAutoFit/>
          </a:bodyPr>
          <a:lstStyle/>
          <a:p>
            <a:pPr algn="ctr">
              <a:spcBef>
                <a:spcPts val="300"/>
              </a:spcBef>
            </a:pPr>
            <a:r>
              <a:rPr lang="en-US" sz="1200" i="1" dirty="0">
                <a:latin typeface="Arial"/>
              </a:rPr>
              <a:t>Switch Group</a:t>
            </a:r>
            <a:br>
              <a:rPr lang="en-US" sz="1200" dirty="0">
                <a:latin typeface="Arial"/>
              </a:rPr>
            </a:br>
            <a:r>
              <a:rPr lang="en-US" sz="1600" b="1" dirty="0">
                <a:latin typeface="Arial"/>
              </a:rPr>
              <a:t>EVG-COBI-TAF-FTC</a:t>
            </a:r>
            <a:br>
              <a:rPr lang="en-US" sz="1400" b="1" dirty="0">
                <a:latin typeface="Arial"/>
              </a:rPr>
            </a:br>
            <a:r>
              <a:rPr lang="en-US" sz="1000" dirty="0">
                <a:latin typeface="Arial"/>
              </a:rPr>
              <a:t>(n=959)</a:t>
            </a:r>
          </a:p>
        </p:txBody>
      </p:sp>
      <p:sp>
        <p:nvSpPr>
          <p:cNvPr id="14" name="Oval 13"/>
          <p:cNvSpPr>
            <a:spLocks noChangeAspect="1"/>
          </p:cNvSpPr>
          <p:nvPr/>
        </p:nvSpPr>
        <p:spPr>
          <a:xfrm>
            <a:off x="5527133" y="2901623"/>
            <a:ext cx="274320" cy="2743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000"/>
              </a:lnSpc>
            </a:pPr>
            <a:r>
              <a:rPr lang="en-US" sz="1000" b="1" dirty="0">
                <a:latin typeface="Arial"/>
                <a:cs typeface="Arial"/>
              </a:rPr>
              <a:t>1x</a:t>
            </a:r>
          </a:p>
        </p:txBody>
      </p:sp>
      <p:sp>
        <p:nvSpPr>
          <p:cNvPr id="15" name="Oval 14"/>
          <p:cNvSpPr>
            <a:spLocks noChangeAspect="1"/>
          </p:cNvSpPr>
          <p:nvPr/>
        </p:nvSpPr>
        <p:spPr>
          <a:xfrm>
            <a:off x="5527133" y="2346377"/>
            <a:ext cx="276513" cy="2743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000"/>
              </a:lnSpc>
            </a:pPr>
            <a:r>
              <a:rPr lang="en-US" sz="1000" b="1" dirty="0">
                <a:latin typeface="Arial"/>
                <a:cs typeface="Arial"/>
              </a:rPr>
              <a:t>2x</a:t>
            </a:r>
          </a:p>
        </p:txBody>
      </p:sp>
      <p:sp>
        <p:nvSpPr>
          <p:cNvPr id="3" name="Content Placeholder 2"/>
          <p:cNvSpPr>
            <a:spLocks noGrp="1"/>
          </p:cNvSpPr>
          <p:nvPr>
            <p:ph sz="half" idx="2"/>
          </p:nvPr>
        </p:nvSpPr>
        <p:spPr>
          <a:xfrm>
            <a:off x="323850" y="1096297"/>
            <a:ext cx="4920893" cy="3451762"/>
          </a:xfrm>
        </p:spPr>
        <p:txBody>
          <a:bodyPr>
            <a:noAutofit/>
          </a:bodyPr>
          <a:lstStyle/>
          <a:p>
            <a:pPr>
              <a:lnSpc>
                <a:spcPts val="1600"/>
              </a:lnSpc>
            </a:pPr>
            <a:r>
              <a:rPr lang="en-US" sz="1400" b="1" dirty="0"/>
              <a:t>Background</a:t>
            </a:r>
            <a:r>
              <a:rPr lang="en-US" sz="1400" dirty="0"/>
              <a:t>: </a:t>
            </a:r>
            <a:r>
              <a:rPr lang="en-US" sz="1400" dirty="0">
                <a:solidFill>
                  <a:schemeClr val="tx1"/>
                </a:solidFill>
              </a:rPr>
              <a:t>Open-label, randomized, phase 3 </a:t>
            </a:r>
            <a:r>
              <a:rPr lang="en-US" sz="1400" dirty="0"/>
              <a:t>trial comparing switch to EVG-COBI-TAF-FTC versus continuation of baseline regimen of TDF-based ART</a:t>
            </a:r>
          </a:p>
          <a:p>
            <a:pPr>
              <a:lnSpc>
                <a:spcPts val="1600"/>
              </a:lnSpc>
            </a:pPr>
            <a:r>
              <a:rPr lang="en-US" sz="1400" b="1" dirty="0"/>
              <a:t>Inclusion Criteria </a:t>
            </a:r>
            <a:r>
              <a:rPr lang="en-US" sz="1400" dirty="0"/>
              <a:t>(n = 1443)</a:t>
            </a:r>
          </a:p>
          <a:p>
            <a:pPr lvl="1">
              <a:lnSpc>
                <a:spcPts val="1600"/>
              </a:lnSpc>
            </a:pPr>
            <a:r>
              <a:rPr lang="en-US" sz="1400" dirty="0"/>
              <a:t>HIV RNA &lt; 50 copies/mL on ART for ≥96 weeks</a:t>
            </a:r>
          </a:p>
          <a:p>
            <a:pPr lvl="1">
              <a:lnSpc>
                <a:spcPts val="1600"/>
              </a:lnSpc>
            </a:pPr>
            <a:r>
              <a:rPr lang="en-US" sz="1400" dirty="0"/>
              <a:t>CrCl &gt;50 mL/min</a:t>
            </a:r>
          </a:p>
          <a:p>
            <a:pPr lvl="1">
              <a:lnSpc>
                <a:spcPts val="1600"/>
              </a:lnSpc>
            </a:pPr>
            <a:r>
              <a:rPr lang="en-US" sz="1400" dirty="0"/>
              <a:t>1 of 4 baseline TDF-containing ART regimens:</a:t>
            </a:r>
          </a:p>
          <a:p>
            <a:pPr lvl="2">
              <a:lnSpc>
                <a:spcPts val="1600"/>
              </a:lnSpc>
            </a:pPr>
            <a:r>
              <a:rPr lang="en-US" sz="1300" dirty="0">
                <a:latin typeface="Arial" panose="020B0604020202020204" pitchFamily="34" charset="0"/>
                <a:cs typeface="Arial" panose="020B0604020202020204" pitchFamily="34" charset="0"/>
              </a:rPr>
              <a:t>EVG-COBI-TDF-FTC (n=459)</a:t>
            </a:r>
          </a:p>
          <a:p>
            <a:pPr lvl="2">
              <a:lnSpc>
                <a:spcPts val="1600"/>
              </a:lnSpc>
            </a:pPr>
            <a:r>
              <a:rPr lang="en-US" sz="1400" dirty="0">
                <a:latin typeface="Arial" panose="020B0604020202020204" pitchFamily="34" charset="0"/>
                <a:cs typeface="Arial" panose="020B0604020202020204" pitchFamily="34" charset="0"/>
              </a:rPr>
              <a:t>EFV-TDF-FTC (n=376)</a:t>
            </a:r>
          </a:p>
          <a:p>
            <a:pPr lvl="2">
              <a:lnSpc>
                <a:spcPts val="1600"/>
              </a:lnSpc>
            </a:pPr>
            <a:r>
              <a:rPr lang="en-US" sz="1400" dirty="0">
                <a:latin typeface="Arial" panose="020B0604020202020204" pitchFamily="34" charset="0"/>
                <a:cs typeface="Arial" panose="020B0604020202020204" pitchFamily="34" charset="0"/>
              </a:rPr>
              <a:t>ATV + RTV + TDF-FTC (n=385)</a:t>
            </a:r>
          </a:p>
          <a:p>
            <a:pPr lvl="2">
              <a:lnSpc>
                <a:spcPts val="1600"/>
              </a:lnSpc>
            </a:pPr>
            <a:r>
              <a:rPr lang="en-US" sz="1400" dirty="0">
                <a:latin typeface="Arial" panose="020B0604020202020204" pitchFamily="34" charset="0"/>
                <a:cs typeface="Arial" panose="020B0604020202020204" pitchFamily="34" charset="0"/>
              </a:rPr>
              <a:t>ATV-COBI + TDF-FTC (n=216)</a:t>
            </a:r>
          </a:p>
          <a:p>
            <a:pPr>
              <a:lnSpc>
                <a:spcPts val="1600"/>
              </a:lnSpc>
            </a:pPr>
            <a:r>
              <a:rPr lang="en-US" sz="1400" b="1" dirty="0"/>
              <a:t>Treatment Arms</a:t>
            </a:r>
          </a:p>
          <a:p>
            <a:pPr lvl="1">
              <a:lnSpc>
                <a:spcPts val="1600"/>
              </a:lnSpc>
            </a:pPr>
            <a:r>
              <a:rPr lang="en-US" sz="1400" dirty="0"/>
              <a:t>EVG-COBI-TAF-FTC (Switch group)</a:t>
            </a:r>
          </a:p>
          <a:p>
            <a:pPr lvl="1">
              <a:lnSpc>
                <a:spcPts val="1600"/>
              </a:lnSpc>
            </a:pPr>
            <a:r>
              <a:rPr lang="en-US" sz="1400" dirty="0"/>
              <a:t>Remain on TDF-based ART (No switch group)</a:t>
            </a:r>
          </a:p>
        </p:txBody>
      </p:sp>
    </p:spTree>
    <p:extLst>
      <p:ext uri="{BB962C8B-B14F-4D97-AF65-F5344CB8AC3E}">
        <p14:creationId xmlns:p14="http://schemas.microsoft.com/office/powerpoint/2010/main" val="3511125242"/>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447384157"/>
              </p:ext>
            </p:extLst>
          </p:nvPr>
        </p:nvGraphicFramePr>
        <p:xfrm>
          <a:off x="467649" y="1371600"/>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Switch to Elvitegravir-Cobicistat-TAF-FTC</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109: Subgroup Analysis Result </a:t>
            </a:r>
            <a:endParaRPr lang="en-US" dirty="0"/>
          </a:p>
        </p:txBody>
      </p:sp>
      <p:sp>
        <p:nvSpPr>
          <p:cNvPr id="4" name="Text Placeholder 3"/>
          <p:cNvSpPr>
            <a:spLocks noGrp="1"/>
          </p:cNvSpPr>
          <p:nvPr>
            <p:ph type="body" sz="quarter" idx="15"/>
          </p:nvPr>
        </p:nvSpPr>
        <p:spPr/>
        <p:txBody>
          <a:bodyPr/>
          <a:lstStyle/>
          <a:p>
            <a:r>
              <a:rPr lang="en-US" dirty="0"/>
              <a:t>Week 48 Virologic Response, by Baseline Regimen </a:t>
            </a:r>
          </a:p>
        </p:txBody>
      </p:sp>
      <p:sp>
        <p:nvSpPr>
          <p:cNvPr id="7" name="Content Placeholder 6"/>
          <p:cNvSpPr>
            <a:spLocks noGrp="1"/>
          </p:cNvSpPr>
          <p:nvPr>
            <p:ph type="body" sz="quarter" idx="16"/>
          </p:nvPr>
        </p:nvSpPr>
        <p:spPr/>
        <p:txBody>
          <a:bodyPr/>
          <a:lstStyle/>
          <a:p>
            <a:r>
              <a:rPr lang="en-US" dirty="0"/>
              <a:t>Source: </a:t>
            </a:r>
            <a:r>
              <a:rPr lang="en-US" dirty="0">
                <a:solidFill>
                  <a:srgbClr val="1F497D"/>
                </a:solidFill>
              </a:rPr>
              <a:t>Mills A, et al. </a:t>
            </a:r>
            <a:r>
              <a:rPr lang="ro-RO" dirty="0">
                <a:solidFill>
                  <a:srgbClr val="1F497D"/>
                </a:solidFill>
              </a:rPr>
              <a:t>Lancet Infect Dis. 2016;16:43-52.</a:t>
            </a:r>
            <a:endParaRPr lang="en-US" dirty="0">
              <a:solidFill>
                <a:srgbClr val="1F497D"/>
              </a:solidFill>
              <a:latin typeface="Arial" pitchFamily="22" charset="0"/>
            </a:endParaRPr>
          </a:p>
        </p:txBody>
      </p:sp>
      <p:sp>
        <p:nvSpPr>
          <p:cNvPr id="12" name="Rectangle 11"/>
          <p:cNvSpPr/>
          <p:nvPr/>
        </p:nvSpPr>
        <p:spPr>
          <a:xfrm>
            <a:off x="5818410" y="3933545"/>
            <a:ext cx="64008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a:cs typeface="Arial"/>
              </a:rPr>
              <a:t>183/199</a:t>
            </a:r>
          </a:p>
        </p:txBody>
      </p:sp>
      <p:sp>
        <p:nvSpPr>
          <p:cNvPr id="13" name="Rectangle 12"/>
          <p:cNvSpPr/>
          <p:nvPr/>
        </p:nvSpPr>
        <p:spPr>
          <a:xfrm>
            <a:off x="6991041" y="3933545"/>
            <a:ext cx="64008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a:cs typeface="Arial"/>
              </a:rPr>
              <a:t>301/306</a:t>
            </a:r>
          </a:p>
        </p:txBody>
      </p:sp>
      <p:sp>
        <p:nvSpPr>
          <p:cNvPr id="8" name="Rectangle 7"/>
          <p:cNvSpPr/>
          <p:nvPr/>
        </p:nvSpPr>
        <p:spPr>
          <a:xfrm>
            <a:off x="2260128" y="3933545"/>
            <a:ext cx="64008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a:cs typeface="Arial"/>
              </a:rPr>
              <a:t>444/477</a:t>
            </a:r>
          </a:p>
        </p:txBody>
      </p:sp>
      <p:sp>
        <p:nvSpPr>
          <p:cNvPr id="9" name="Rectangle 8"/>
          <p:cNvSpPr/>
          <p:nvPr/>
        </p:nvSpPr>
        <p:spPr>
          <a:xfrm>
            <a:off x="3425937" y="3933545"/>
            <a:ext cx="64008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a:cs typeface="Arial"/>
              </a:rPr>
              <a:t>241/251</a:t>
            </a:r>
          </a:p>
        </p:txBody>
      </p:sp>
      <p:sp>
        <p:nvSpPr>
          <p:cNvPr id="5" name="TextBox 4"/>
          <p:cNvSpPr txBox="1"/>
          <p:nvPr/>
        </p:nvSpPr>
        <p:spPr>
          <a:xfrm>
            <a:off x="4047865" y="3933545"/>
            <a:ext cx="640080" cy="274320"/>
          </a:xfrm>
          <a:prstGeom prst="rect">
            <a:avLst/>
          </a:prstGeom>
          <a:noFill/>
        </p:spPr>
        <p:txBody>
          <a:bodyPr wrap="square" rtlCol="0" anchor="ctr">
            <a:spAutoFit/>
          </a:bodyPr>
          <a:lstStyle/>
          <a:p>
            <a:pPr algn="ctr"/>
            <a:r>
              <a:rPr lang="en-US" sz="1000" dirty="0">
                <a:solidFill>
                  <a:srgbClr val="FFFFFF"/>
                </a:solidFill>
                <a:latin typeface="Arial"/>
                <a:cs typeface="Arial"/>
              </a:rPr>
              <a:t>112/125</a:t>
            </a:r>
          </a:p>
        </p:txBody>
      </p:sp>
      <p:sp>
        <p:nvSpPr>
          <p:cNvPr id="10" name="TextBox 9"/>
          <p:cNvSpPr txBox="1"/>
          <p:nvPr/>
        </p:nvSpPr>
        <p:spPr>
          <a:xfrm>
            <a:off x="7610148" y="3933545"/>
            <a:ext cx="640080" cy="274320"/>
          </a:xfrm>
          <a:prstGeom prst="rect">
            <a:avLst/>
          </a:prstGeom>
          <a:noFill/>
        </p:spPr>
        <p:txBody>
          <a:bodyPr wrap="square" rtlCol="0" anchor="ctr">
            <a:spAutoFit/>
          </a:bodyPr>
          <a:lstStyle/>
          <a:p>
            <a:pPr algn="ctr"/>
            <a:r>
              <a:rPr lang="en-US" sz="1000" dirty="0">
                <a:solidFill>
                  <a:srgbClr val="FFFFFF"/>
                </a:solidFill>
                <a:latin typeface="Arial"/>
                <a:cs typeface="Arial"/>
              </a:rPr>
              <a:t>149/153</a:t>
            </a:r>
          </a:p>
        </p:txBody>
      </p:sp>
      <p:sp>
        <p:nvSpPr>
          <p:cNvPr id="14" name="TextBox 13"/>
          <p:cNvSpPr txBox="1"/>
          <p:nvPr/>
        </p:nvSpPr>
        <p:spPr>
          <a:xfrm>
            <a:off x="1637420" y="3933545"/>
            <a:ext cx="640080" cy="27432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chemeClr val="bg1"/>
                </a:solidFill>
                <a:latin typeface="Arial"/>
                <a:cs typeface="Arial"/>
              </a:rPr>
              <a:t>932/959</a:t>
            </a:r>
          </a:p>
        </p:txBody>
      </p:sp>
      <p:sp>
        <p:nvSpPr>
          <p:cNvPr id="15" name="TextBox 14"/>
          <p:cNvSpPr txBox="1"/>
          <p:nvPr/>
        </p:nvSpPr>
        <p:spPr>
          <a:xfrm>
            <a:off x="5223874" y="3933545"/>
            <a:ext cx="640080" cy="27432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rgbClr val="FFFFFF"/>
                </a:solidFill>
                <a:latin typeface="Arial"/>
                <a:cs typeface="Arial"/>
              </a:rPr>
              <a:t>390/402</a:t>
            </a:r>
          </a:p>
        </p:txBody>
      </p:sp>
    </p:spTree>
    <p:extLst>
      <p:ext uri="{BB962C8B-B14F-4D97-AF65-F5344CB8AC3E}">
        <p14:creationId xmlns:p14="http://schemas.microsoft.com/office/powerpoint/2010/main" val="388277995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dirty="0">
                <a:ea typeface="ＭＳ Ｐゴシック" pitchFamily="22" charset="-128"/>
                <a:cs typeface="ＭＳ Ｐゴシック" pitchFamily="22" charset="-128"/>
              </a:rPr>
              <a:t>Switch to Elvitegravir-Cobicistat-TAF-FTC</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109: Result</a:t>
            </a:r>
            <a:endParaRPr lang="en-US" dirty="0"/>
          </a:p>
        </p:txBody>
      </p:sp>
      <p:sp>
        <p:nvSpPr>
          <p:cNvPr id="8" name="Content Placeholder 7"/>
          <p:cNvSpPr>
            <a:spLocks noGrp="1"/>
          </p:cNvSpPr>
          <p:nvPr>
            <p:ph type="body" sz="quarter" idx="15"/>
          </p:nvPr>
        </p:nvSpPr>
        <p:spPr/>
        <p:txBody>
          <a:bodyPr/>
          <a:lstStyle/>
          <a:p>
            <a:r>
              <a:rPr lang="nb-NO" dirty="0"/>
              <a:t>Week 48: Changes in Bone Mineral Density (BMD)</a:t>
            </a:r>
          </a:p>
        </p:txBody>
      </p:sp>
      <p:sp>
        <p:nvSpPr>
          <p:cNvPr id="3" name="Text Placeholder 2"/>
          <p:cNvSpPr>
            <a:spLocks noGrp="1"/>
          </p:cNvSpPr>
          <p:nvPr>
            <p:ph type="body" sz="quarter" idx="16"/>
          </p:nvPr>
        </p:nvSpPr>
        <p:spPr/>
        <p:txBody>
          <a:bodyPr/>
          <a:lstStyle/>
          <a:p>
            <a:r>
              <a:rPr lang="en-US" dirty="0"/>
              <a:t>Source: </a:t>
            </a:r>
            <a:r>
              <a:rPr lang="en-US" dirty="0">
                <a:solidFill>
                  <a:srgbClr val="1F497D"/>
                </a:solidFill>
              </a:rPr>
              <a:t>Mills A, et al. </a:t>
            </a:r>
            <a:r>
              <a:rPr lang="ro-RO" dirty="0">
                <a:solidFill>
                  <a:srgbClr val="1F497D"/>
                </a:solidFill>
              </a:rPr>
              <a:t>Lancet Infect Dis. 2016;16:43-52.</a:t>
            </a:r>
            <a:endParaRPr lang="en-US" dirty="0">
              <a:solidFill>
                <a:srgbClr val="1F497D"/>
              </a:solidFill>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469811124"/>
              </p:ext>
            </p:extLst>
          </p:nvPr>
        </p:nvGraphicFramePr>
        <p:xfrm>
          <a:off x="458941" y="1430383"/>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4028524"/>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dirty="0">
                <a:ea typeface="ＭＳ Ｐゴシック" pitchFamily="22" charset="-128"/>
                <a:cs typeface="ＭＳ Ｐゴシック" pitchFamily="22" charset="-128"/>
              </a:rPr>
              <a:t>Switch to Elvitegravir-Cobicistat-TAF-FTC</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109: Result</a:t>
            </a:r>
            <a:endParaRPr lang="en-US"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Changes in Quantitative Proteinuria from Baseline</a:t>
            </a:r>
          </a:p>
        </p:txBody>
      </p:sp>
      <p:sp>
        <p:nvSpPr>
          <p:cNvPr id="8" name="Content Placeholder 7"/>
          <p:cNvSpPr>
            <a:spLocks noGrp="1"/>
          </p:cNvSpPr>
          <p:nvPr>
            <p:ph type="body" sz="quarter" idx="16"/>
          </p:nvPr>
        </p:nvSpPr>
        <p:spPr/>
        <p:txBody>
          <a:bodyPr/>
          <a:lstStyle/>
          <a:p>
            <a:r>
              <a:rPr lang="en-US" dirty="0"/>
              <a:t>Source: </a:t>
            </a:r>
            <a:r>
              <a:rPr lang="en-US" dirty="0">
                <a:solidFill>
                  <a:srgbClr val="1F497D"/>
                </a:solidFill>
              </a:rPr>
              <a:t>Mills A, et al. </a:t>
            </a:r>
            <a:r>
              <a:rPr lang="ro-RO" dirty="0">
                <a:solidFill>
                  <a:srgbClr val="1F497D"/>
                </a:solidFill>
              </a:rPr>
              <a:t>Lancet Infect Dis. 2016;16:43-52.</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968606395"/>
              </p:ext>
            </p:extLst>
          </p:nvPr>
        </p:nvGraphicFramePr>
        <p:xfrm>
          <a:off x="467649" y="1428751"/>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6681910"/>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dirty="0">
                <a:ea typeface="ＭＳ Ｐゴシック" pitchFamily="22" charset="-128"/>
                <a:cs typeface="ＭＳ Ｐゴシック" pitchFamily="22" charset="-128"/>
              </a:rPr>
              <a:t>Switch to Elvitegravir-Cobicistat-TAF-FTC</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109: Result</a:t>
            </a:r>
            <a:endParaRPr lang="en-US"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 in Plasma Lipids from Baseline </a:t>
            </a:r>
          </a:p>
        </p:txBody>
      </p:sp>
      <p:sp>
        <p:nvSpPr>
          <p:cNvPr id="8" name="Content Placeholder 7"/>
          <p:cNvSpPr>
            <a:spLocks noGrp="1"/>
          </p:cNvSpPr>
          <p:nvPr>
            <p:ph type="body" sz="quarter" idx="16"/>
          </p:nvPr>
        </p:nvSpPr>
        <p:spPr/>
        <p:txBody>
          <a:bodyPr/>
          <a:lstStyle/>
          <a:p>
            <a:r>
              <a:rPr lang="en-US" dirty="0"/>
              <a:t>Source: </a:t>
            </a:r>
            <a:r>
              <a:rPr lang="en-US" dirty="0">
                <a:solidFill>
                  <a:srgbClr val="1F497D"/>
                </a:solidFill>
              </a:rPr>
              <a:t>Mills A, et al. </a:t>
            </a:r>
            <a:r>
              <a:rPr lang="ro-RO" dirty="0">
                <a:solidFill>
                  <a:srgbClr val="1F497D"/>
                </a:solidFill>
              </a:rPr>
              <a:t>Lancet Infect Dis. 2016;16:43-52.</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232545396"/>
              </p:ext>
            </p:extLst>
          </p:nvPr>
        </p:nvGraphicFramePr>
        <p:xfrm>
          <a:off x="458940" y="1428751"/>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6883727"/>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Switch to Elvitegravir-Cobicistat-TAF-FTC</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109: Conclusions</a:t>
            </a:r>
            <a:endParaRPr lang="en-US" dirty="0"/>
          </a:p>
        </p:txBody>
      </p:sp>
      <p:sp>
        <p:nvSpPr>
          <p:cNvPr id="4" name="Text Placeholder 3"/>
          <p:cNvSpPr>
            <a:spLocks noGrp="1"/>
          </p:cNvSpPr>
          <p:nvPr>
            <p:ph type="body" sz="quarter" idx="16"/>
          </p:nvPr>
        </p:nvSpPr>
        <p:spPr/>
        <p:txBody>
          <a:bodyPr/>
          <a:lstStyle/>
          <a:p>
            <a:r>
              <a:rPr lang="en-US" dirty="0"/>
              <a:t>Source: </a:t>
            </a:r>
            <a:r>
              <a:rPr lang="en-US" dirty="0">
                <a:solidFill>
                  <a:srgbClr val="1F497D"/>
                </a:solidFill>
              </a:rPr>
              <a:t>Mills A, et al. </a:t>
            </a:r>
            <a:r>
              <a:rPr lang="ro-RO" dirty="0">
                <a:solidFill>
                  <a:srgbClr val="1F497D"/>
                </a:solidFill>
              </a:rPr>
              <a:t>Lancet Infect Dis. 2016;16:43-52.</a:t>
            </a:r>
            <a:endParaRPr lang="en-US" dirty="0">
              <a:latin typeface="Arial" pitchFamily="22" charset="0"/>
            </a:endParaRPr>
          </a:p>
        </p:txBody>
      </p:sp>
      <p:sp>
        <p:nvSpPr>
          <p:cNvPr id="3" name="Content Placeholder 2"/>
          <p:cNvSpPr>
            <a:spLocks noGrp="1"/>
          </p:cNvSpPr>
          <p:nvPr>
            <p:ph sz="half" idx="2"/>
          </p:nvPr>
        </p:nvSpPr>
        <p:spPr>
          <a:xfrm>
            <a:off x="-18168" y="1786408"/>
            <a:ext cx="9180576" cy="2027945"/>
          </a:xfrm>
        </p:spPr>
        <p:txBody>
          <a:bodyPr>
            <a:noAutofit/>
          </a:bodyPr>
          <a:lstStyle/>
          <a:p>
            <a:pPr>
              <a:lnSpc>
                <a:spcPts val="2800"/>
              </a:lnSpc>
            </a:pPr>
            <a:r>
              <a:rPr lang="en-US" sz="1800" b="1" dirty="0">
                <a:solidFill>
                  <a:srgbClr val="C00000"/>
                </a:solidFill>
                <a:latin typeface="Arial"/>
                <a:cs typeface="Arial"/>
              </a:rPr>
              <a:t>Interpretation</a:t>
            </a:r>
            <a:r>
              <a:rPr lang="en-US" sz="1800" dirty="0">
                <a:solidFill>
                  <a:schemeClr val="tx1"/>
                </a:solidFill>
                <a:latin typeface="Arial"/>
                <a:cs typeface="Arial"/>
              </a:rPr>
              <a:t>: </a:t>
            </a:r>
            <a:r>
              <a:rPr lang="en-US" sz="1800" dirty="0">
                <a:latin typeface="Arial"/>
                <a:cs typeface="Arial"/>
              </a:rPr>
              <a:t>“Switching to a tenofovir alafenamide-containing regimen from one containing tenofovir disoproxil fumarate was non-inferior for maintenance of viral suppression and led to improved bone mineral density and renal function. Longer term follow-up is needed to better understand the clinical impact of these changes.”</a:t>
            </a:r>
          </a:p>
        </p:txBody>
      </p:sp>
    </p:spTree>
    <p:extLst>
      <p:ext uri="{BB962C8B-B14F-4D97-AF65-F5344CB8AC3E}">
        <p14:creationId xmlns:p14="http://schemas.microsoft.com/office/powerpoint/2010/main" val="3936177755"/>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a:bodyPr>
          <a:lstStyle/>
          <a:p>
            <a:pPr>
              <a:lnSpc>
                <a:spcPts val="3000"/>
              </a:lnSpc>
            </a:pPr>
            <a:r>
              <a:rPr lang="en-US" sz="1800" b="0" dirty="0">
                <a:solidFill>
                  <a:srgbClr val="001D48"/>
                </a:solidFill>
                <a:ea typeface="ＭＳ Ｐゴシック" pitchFamily="22" charset="-128"/>
                <a:cs typeface="ＭＳ Ｐゴシック" pitchFamily="22" charset="-128"/>
              </a:rPr>
              <a:t>Simplification to EVG-COBI-TAF-FTC plus Darunavir</a:t>
            </a:r>
            <a:br>
              <a:rPr lang="en-US" sz="1800" b="0" dirty="0">
                <a:solidFill>
                  <a:srgbClr val="001D48"/>
                </a:solidFill>
                <a:ea typeface="ＭＳ Ｐゴシック" pitchFamily="22" charset="-128"/>
                <a:cs typeface="ＭＳ Ｐゴシック" pitchFamily="22" charset="-128"/>
              </a:rPr>
            </a:br>
            <a:r>
              <a:rPr lang="en-US" dirty="0">
                <a:solidFill>
                  <a:schemeClr val="tx2"/>
                </a:solidFill>
              </a:rPr>
              <a:t>Study 119</a:t>
            </a:r>
            <a:endParaRPr lang="en-US" dirty="0">
              <a:solidFill>
                <a:schemeClr val="tx1"/>
              </a:solidFill>
            </a:endParaRPr>
          </a:p>
        </p:txBody>
      </p:sp>
    </p:spTree>
    <p:extLst>
      <p:ext uri="{BB962C8B-B14F-4D97-AF65-F5344CB8AC3E}">
        <p14:creationId xmlns:p14="http://schemas.microsoft.com/office/powerpoint/2010/main" val="140036172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0181" y="208889"/>
            <a:ext cx="8229600" cy="769440"/>
          </a:xfrm>
          <a:prstGeom prst="rect">
            <a:avLst/>
          </a:prstGeom>
          <a:solidFill>
            <a:schemeClr val="tx1">
              <a:alpha val="30000"/>
            </a:schemeClr>
          </a:solidFill>
          <a:ln>
            <a:solidFill>
              <a:schemeClr val="bg1"/>
            </a:solidFill>
          </a:ln>
        </p:spPr>
        <p:txBody>
          <a:bodyPr anchor="ctr" anchorCtr="0">
            <a:no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r>
              <a:rPr lang="en-US" sz="2000" dirty="0"/>
              <a:t>Elvitegravir-Cobicistat-Tenofovir alafenamide-Emtricitabine</a:t>
            </a:r>
            <a:br>
              <a:rPr lang="en-US" sz="2000" dirty="0"/>
            </a:br>
            <a:r>
              <a:rPr lang="en-US" sz="2000" dirty="0"/>
              <a:t>Summary of Key Phase 3 Studies</a:t>
            </a:r>
          </a:p>
        </p:txBody>
      </p:sp>
      <p:sp>
        <p:nvSpPr>
          <p:cNvPr id="6" name="Content Placeholder 3">
            <a:extLst>
              <a:ext uri="{FF2B5EF4-FFF2-40B4-BE49-F238E27FC236}">
                <a16:creationId xmlns:a16="http://schemas.microsoft.com/office/drawing/2014/main" id="{4FB9E05E-58F7-034B-B224-D410EAC7AE55}"/>
              </a:ext>
            </a:extLst>
          </p:cNvPr>
          <p:cNvSpPr txBox="1">
            <a:spLocks/>
          </p:cNvSpPr>
          <p:nvPr/>
        </p:nvSpPr>
        <p:spPr>
          <a:xfrm>
            <a:off x="450181" y="978329"/>
            <a:ext cx="8229600" cy="3028592"/>
          </a:xfrm>
          <a:prstGeom prst="rect">
            <a:avLst/>
          </a:prstGeom>
          <a:solidFill>
            <a:schemeClr val="tx1">
              <a:alpha val="18000"/>
            </a:schemeClr>
          </a:solidFill>
          <a:ln>
            <a:solidFill>
              <a:schemeClr val="bg1"/>
            </a:solidFill>
          </a:ln>
          <a:effectLst/>
        </p:spPr>
        <p:txBody>
          <a:bodyPr tIns="182880" bIns="9144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indent="-192024">
              <a:lnSpc>
                <a:spcPts val="1700"/>
              </a:lnSpc>
              <a:spcBef>
                <a:spcPts val="1600"/>
              </a:spcBef>
              <a:buClr>
                <a:srgbClr val="00B0F0"/>
              </a:buClr>
            </a:pPr>
            <a:r>
              <a:rPr lang="en-US" sz="1800" b="1" dirty="0">
                <a:solidFill>
                  <a:schemeClr val="bg1"/>
                </a:solidFill>
                <a:latin typeface="Arial" panose="020B0604020202020204" pitchFamily="34" charset="0"/>
                <a:cs typeface="Arial" panose="020B0604020202020204" pitchFamily="34" charset="0"/>
              </a:rPr>
              <a:t>Trials in Treatment-Naïve Adults</a:t>
            </a:r>
          </a:p>
          <a:p>
            <a:pPr marL="683514" lvl="1" indent="-192024">
              <a:lnSpc>
                <a:spcPts val="1700"/>
              </a:lnSpc>
              <a:spcBef>
                <a:spcPts val="1000"/>
              </a:spcBef>
              <a:buClr>
                <a:srgbClr val="00B0F0"/>
              </a:buClr>
            </a:pPr>
            <a:r>
              <a:rPr lang="en-US" sz="1800" dirty="0">
                <a:solidFill>
                  <a:schemeClr val="bg1">
                    <a:lumMod val="95000"/>
                  </a:schemeClr>
                </a:solidFill>
                <a:latin typeface="Arial" panose="020B0604020202020204" pitchFamily="34" charset="0"/>
                <a:cs typeface="Arial" panose="020B0604020202020204" pitchFamily="34" charset="0"/>
              </a:rPr>
              <a:t>Study 104 and Study111: EVG-COBI-TAF-FTC vs. EVG-COBI-TDF-FTC</a:t>
            </a:r>
            <a:endParaRPr lang="en-US" sz="1800" dirty="0">
              <a:solidFill>
                <a:schemeClr val="bg1"/>
              </a:solidFill>
              <a:latin typeface="Arial" panose="020B0604020202020204" pitchFamily="34" charset="0"/>
              <a:cs typeface="Arial" panose="020B0604020202020204" pitchFamily="34" charset="0"/>
            </a:endParaRPr>
          </a:p>
          <a:p>
            <a:pPr marL="283464" indent="-192024">
              <a:lnSpc>
                <a:spcPts val="1700"/>
              </a:lnSpc>
              <a:spcBef>
                <a:spcPts val="1600"/>
              </a:spcBef>
              <a:buClr>
                <a:srgbClr val="00B0F0"/>
              </a:buClr>
            </a:pPr>
            <a:r>
              <a:rPr lang="en-US" sz="1800" b="1" dirty="0">
                <a:solidFill>
                  <a:schemeClr val="bg1"/>
                </a:solidFill>
                <a:latin typeface="Arial" panose="020B0604020202020204" pitchFamily="34" charset="0"/>
                <a:cs typeface="Arial" panose="020B0604020202020204" pitchFamily="34" charset="0"/>
              </a:rPr>
              <a:t>Switch Trials in Special Populations</a:t>
            </a:r>
          </a:p>
          <a:p>
            <a:pPr marL="605790" lvl="1" indent="-137160">
              <a:lnSpc>
                <a:spcPts val="1700"/>
              </a:lnSpc>
              <a:spcBef>
                <a:spcPts val="900"/>
              </a:spcBef>
              <a:buClr>
                <a:srgbClr val="0070C0"/>
              </a:buClr>
            </a:pPr>
            <a:r>
              <a:rPr lang="en-US" sz="1800" dirty="0">
                <a:solidFill>
                  <a:schemeClr val="bg1">
                    <a:lumMod val="95000"/>
                  </a:schemeClr>
                </a:solidFill>
                <a:latin typeface="Arial" panose="020B0604020202020204" pitchFamily="34" charset="0"/>
                <a:cs typeface="Arial" panose="020B0604020202020204" pitchFamily="34" charset="0"/>
              </a:rPr>
              <a:t> STUDY 112: EVG-COBI-TAF-FTC in Renal Impairment</a:t>
            </a:r>
          </a:p>
          <a:p>
            <a:pPr marL="605790" lvl="1" indent="-137160">
              <a:lnSpc>
                <a:spcPts val="1700"/>
              </a:lnSpc>
              <a:spcBef>
                <a:spcPts val="900"/>
              </a:spcBef>
              <a:buClr>
                <a:srgbClr val="0070C0"/>
              </a:buClr>
            </a:pPr>
            <a:r>
              <a:rPr lang="en-US" sz="1800" dirty="0">
                <a:solidFill>
                  <a:schemeClr val="bg1">
                    <a:lumMod val="95000"/>
                  </a:schemeClr>
                </a:solidFill>
                <a:latin typeface="Arial" panose="020B0604020202020204" pitchFamily="34" charset="0"/>
                <a:cs typeface="Arial" panose="020B0604020202020204" pitchFamily="34" charset="0"/>
              </a:rPr>
              <a:t> STUDY 1249: EVG-COBI-TAF-FTC in Hepatitis B Coinfection</a:t>
            </a:r>
          </a:p>
          <a:p>
            <a:pPr marL="283464" indent="-192024">
              <a:lnSpc>
                <a:spcPts val="1700"/>
              </a:lnSpc>
              <a:spcBef>
                <a:spcPts val="1600"/>
              </a:spcBef>
              <a:buClr>
                <a:srgbClr val="00B0F0"/>
              </a:buClr>
            </a:pPr>
            <a:r>
              <a:rPr lang="en-US" sz="1800" b="1" dirty="0">
                <a:solidFill>
                  <a:schemeClr val="bg1"/>
                </a:solidFill>
                <a:latin typeface="Arial" panose="020B0604020202020204" pitchFamily="34" charset="0"/>
                <a:cs typeface="Arial" panose="020B0604020202020204" pitchFamily="34" charset="0"/>
              </a:rPr>
              <a:t>Switch/Simplification Studies</a:t>
            </a:r>
          </a:p>
          <a:p>
            <a:pPr marL="605790" lvl="1" indent="-137160">
              <a:lnSpc>
                <a:spcPts val="1700"/>
              </a:lnSpc>
              <a:spcBef>
                <a:spcPts val="900"/>
              </a:spcBef>
              <a:buClr>
                <a:srgbClr val="0070C0"/>
              </a:buClr>
            </a:pPr>
            <a:r>
              <a:rPr lang="en-US" sz="1800" dirty="0">
                <a:solidFill>
                  <a:schemeClr val="bg1">
                    <a:lumMod val="95000"/>
                  </a:schemeClr>
                </a:solidFill>
                <a:latin typeface="Arial" panose="020B0604020202020204" pitchFamily="34" charset="0"/>
                <a:cs typeface="Arial" panose="020B0604020202020204" pitchFamily="34" charset="0"/>
              </a:rPr>
              <a:t> STUDY 109: Switch from TDF-Based Regimens to TAF-Based Regimen</a:t>
            </a:r>
          </a:p>
          <a:p>
            <a:pPr marL="605790" lvl="1" indent="-137160">
              <a:lnSpc>
                <a:spcPts val="1700"/>
              </a:lnSpc>
              <a:spcBef>
                <a:spcPts val="900"/>
              </a:spcBef>
              <a:buClr>
                <a:srgbClr val="0070C0"/>
              </a:buClr>
            </a:pPr>
            <a:r>
              <a:rPr lang="en-US" sz="1800" dirty="0">
                <a:solidFill>
                  <a:schemeClr val="bg1">
                    <a:lumMod val="95000"/>
                  </a:schemeClr>
                </a:solidFill>
                <a:latin typeface="Arial" panose="020B0604020202020204" pitchFamily="34" charset="0"/>
                <a:cs typeface="Arial" panose="020B0604020202020204" pitchFamily="34" charset="0"/>
              </a:rPr>
              <a:t> STUDY 119: Simplification to EVG-COBI-TAF-FTC Plus DRV</a:t>
            </a:r>
          </a:p>
        </p:txBody>
      </p:sp>
      <p:sp>
        <p:nvSpPr>
          <p:cNvPr id="8" name="Rectangle 25">
            <a:extLst>
              <a:ext uri="{FF2B5EF4-FFF2-40B4-BE49-F238E27FC236}">
                <a16:creationId xmlns:a16="http://schemas.microsoft.com/office/drawing/2014/main" id="{209AC3B8-D3DF-3A44-A952-C2C627330820}"/>
              </a:ext>
            </a:extLst>
          </p:cNvPr>
          <p:cNvSpPr>
            <a:spLocks noChangeArrowheads="1"/>
          </p:cNvSpPr>
          <p:nvPr/>
        </p:nvSpPr>
        <p:spPr bwMode="auto">
          <a:xfrm>
            <a:off x="450181" y="4041883"/>
            <a:ext cx="8229600" cy="722917"/>
          </a:xfrm>
          <a:prstGeom prst="rect">
            <a:avLst/>
          </a:prstGeom>
          <a:solidFill>
            <a:schemeClr val="bg1">
              <a:lumMod val="95000"/>
              <a:alpha val="80000"/>
            </a:schemeClr>
          </a:solidFill>
          <a:ln w="9525" cap="flat" cmpd="sng" algn="ctr">
            <a:solidFill>
              <a:schemeClr val="bg1"/>
            </a:solidFill>
            <a:prstDash val="solid"/>
            <a:miter lim="800000"/>
            <a:headEnd type="none" w="med" len="med"/>
            <a:tailEnd type="none" w="med" len="med"/>
          </a:ln>
          <a:effectLst/>
        </p:spPr>
        <p:txBody>
          <a:bodyPr lIns="0" tIns="34073" rIns="0" bIns="68580" anchor="ctr">
            <a:prstTxWarp prst="textNoShape">
              <a:avLst/>
            </a:prstTxWarp>
          </a:bodyPr>
          <a:lstStyle/>
          <a:p>
            <a:pPr marL="182880" defTabSz="701279">
              <a:lnSpc>
                <a:spcPts val="1600"/>
              </a:lnSpc>
              <a:spcBef>
                <a:spcPts val="600"/>
              </a:spcBef>
            </a:pPr>
            <a:r>
              <a:rPr lang="en-US" sz="1200" b="1" dirty="0">
                <a:solidFill>
                  <a:srgbClr val="000000"/>
                </a:solidFill>
                <a:latin typeface="Arial" pitchFamily="22" charset="0"/>
              </a:rPr>
              <a:t>Abbreviations</a:t>
            </a:r>
            <a:r>
              <a:rPr lang="en-US" sz="1200" dirty="0">
                <a:solidFill>
                  <a:srgbClr val="000000"/>
                </a:solidFill>
                <a:latin typeface="Arial" pitchFamily="22" charset="0"/>
              </a:rPr>
              <a:t>: EVG-COBI-TAF-FTC = elvitegravir-cobicistat-tenofovir alafenamide-emtricitabine; </a:t>
            </a:r>
            <a:br>
              <a:rPr lang="en-US" sz="1200" dirty="0">
                <a:solidFill>
                  <a:srgbClr val="000000"/>
                </a:solidFill>
                <a:latin typeface="Arial" pitchFamily="22" charset="0"/>
              </a:rPr>
            </a:br>
            <a:r>
              <a:rPr lang="en-US" sz="1200" dirty="0">
                <a:solidFill>
                  <a:srgbClr val="000000"/>
                </a:solidFill>
                <a:latin typeface="Arial" pitchFamily="22" charset="0"/>
              </a:rPr>
              <a:t>EVG-COBI-TDF-FTC = elvitegravir-cobicistat-tenofovir DF-emtricitabine; TDF = tenofovir DF; </a:t>
            </a:r>
            <a:br>
              <a:rPr lang="en-US" sz="1200" dirty="0">
                <a:solidFill>
                  <a:srgbClr val="000000"/>
                </a:solidFill>
                <a:latin typeface="Arial" pitchFamily="22" charset="0"/>
              </a:rPr>
            </a:br>
            <a:r>
              <a:rPr lang="en-US" sz="1200" dirty="0">
                <a:solidFill>
                  <a:srgbClr val="000000"/>
                </a:solidFill>
                <a:latin typeface="Arial" pitchFamily="22" charset="0"/>
              </a:rPr>
              <a:t>TAF = tenofovir alafenamide; DRV = darunavir</a:t>
            </a:r>
          </a:p>
        </p:txBody>
      </p:sp>
    </p:spTree>
    <p:extLst>
      <p:ext uri="{BB962C8B-B14F-4D97-AF65-F5344CB8AC3E}">
        <p14:creationId xmlns:p14="http://schemas.microsoft.com/office/powerpoint/2010/main" val="3460201069"/>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11">
            <a:extLst>
              <a:ext uri="{FF2B5EF4-FFF2-40B4-BE49-F238E27FC236}">
                <a16:creationId xmlns:a16="http://schemas.microsoft.com/office/drawing/2014/main" id="{28B272DA-FE61-0BC5-EE8B-788E7E240C5D}"/>
              </a:ext>
            </a:extLst>
          </p:cNvPr>
          <p:cNvSpPr>
            <a:spLocks noChangeShapeType="1"/>
          </p:cNvSpPr>
          <p:nvPr/>
        </p:nvSpPr>
        <p:spPr bwMode="auto">
          <a:xfrm rot="20430663">
            <a:off x="5350269" y="2717744"/>
            <a:ext cx="495562" cy="69433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Simplification to EVG-COBI-TAF-FTC plus DRV</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119: Design</a:t>
            </a:r>
            <a:endParaRPr lang="en-US" dirty="0"/>
          </a:p>
        </p:txBody>
      </p:sp>
      <p:sp>
        <p:nvSpPr>
          <p:cNvPr id="5" name="Text Placeholder 4"/>
          <p:cNvSpPr>
            <a:spLocks noGrp="1"/>
          </p:cNvSpPr>
          <p:nvPr>
            <p:ph type="body" sz="quarter" idx="16"/>
          </p:nvPr>
        </p:nvSpPr>
        <p:spPr/>
        <p:txBody>
          <a:bodyPr/>
          <a:lstStyle/>
          <a:p>
            <a:r>
              <a:rPr lang="en-US" dirty="0"/>
              <a:t>Source: </a:t>
            </a:r>
            <a:r>
              <a:rPr lang="en-US" dirty="0" err="1"/>
              <a:t>Huhn</a:t>
            </a:r>
            <a:r>
              <a:rPr lang="en-US" dirty="0"/>
              <a:t> GD, et al. J </a:t>
            </a:r>
            <a:r>
              <a:rPr lang="en-US" dirty="0" err="1"/>
              <a:t>Acquir</a:t>
            </a:r>
            <a:r>
              <a:rPr lang="en-US" dirty="0"/>
              <a:t> Immune </a:t>
            </a:r>
            <a:r>
              <a:rPr lang="en-US" dirty="0" err="1"/>
              <a:t>Defic</a:t>
            </a:r>
            <a:r>
              <a:rPr lang="en-US" dirty="0"/>
              <a:t> </a:t>
            </a:r>
            <a:r>
              <a:rPr lang="en-US" dirty="0" err="1"/>
              <a:t>Syndr</a:t>
            </a:r>
            <a:r>
              <a:rPr lang="en-US" dirty="0"/>
              <a:t>. 2017;74:193-200.</a:t>
            </a:r>
            <a:endParaRPr lang="en-US" sz="800" dirty="0">
              <a:latin typeface="Arial" pitchFamily="22" charset="0"/>
            </a:endParaRPr>
          </a:p>
        </p:txBody>
      </p:sp>
      <p:sp>
        <p:nvSpPr>
          <p:cNvPr id="11" name="Rectangle 25"/>
          <p:cNvSpPr>
            <a:spLocks noChangeArrowheads="1"/>
          </p:cNvSpPr>
          <p:nvPr/>
        </p:nvSpPr>
        <p:spPr bwMode="auto">
          <a:xfrm>
            <a:off x="297721" y="4457551"/>
            <a:ext cx="8576311" cy="356538"/>
          </a:xfrm>
          <a:prstGeom prst="rect">
            <a:avLst/>
          </a:prstGeom>
          <a:noFill/>
          <a:ln w="12700">
            <a:noFill/>
            <a:miter lim="800000"/>
            <a:headEnd/>
            <a:tailEnd/>
          </a:ln>
        </p:spPr>
        <p:txBody>
          <a:bodyPr lIns="91440" tIns="34073" rIns="274320" bIns="34073" anchor="ctr">
            <a:prstTxWarp prst="textNoShape">
              <a:avLst/>
            </a:prstTxWarp>
          </a:bodyPr>
          <a:lstStyle/>
          <a:p>
            <a:pPr defTabSz="701279">
              <a:spcBef>
                <a:spcPct val="50000"/>
              </a:spcBef>
            </a:pPr>
            <a:endParaRPr lang="en-US" sz="1050" dirty="0">
              <a:solidFill>
                <a:srgbClr val="000000"/>
              </a:solidFill>
              <a:latin typeface="Arial" pitchFamily="22" charset="0"/>
            </a:endParaRPr>
          </a:p>
          <a:p>
            <a:pPr defTabSz="701279">
              <a:spcBef>
                <a:spcPct val="50000"/>
              </a:spcBef>
            </a:pPr>
            <a:r>
              <a:rPr lang="en-US" sz="1050" dirty="0">
                <a:solidFill>
                  <a:srgbClr val="000000"/>
                </a:solidFill>
                <a:latin typeface="Arial" pitchFamily="22" charset="0"/>
              </a:rPr>
              <a:t>*</a:t>
            </a:r>
            <a:r>
              <a:rPr lang="en-US" sz="1050" b="1" dirty="0">
                <a:solidFill>
                  <a:srgbClr val="000000"/>
                </a:solidFill>
                <a:latin typeface="Arial" pitchFamily="22" charset="0"/>
              </a:rPr>
              <a:t>Abbreviations</a:t>
            </a:r>
            <a:r>
              <a:rPr lang="en-US" sz="1050" dirty="0">
                <a:solidFill>
                  <a:srgbClr val="000000"/>
                </a:solidFill>
                <a:latin typeface="Arial" pitchFamily="22" charset="0"/>
              </a:rPr>
              <a:t>: RAM = resistance associated mutation, INSTI = integrase strand transfer inhibitor, TAM’s = thymidine analogue mutations</a:t>
            </a:r>
          </a:p>
          <a:p>
            <a:pPr defTabSz="701279">
              <a:spcBef>
                <a:spcPct val="50000"/>
              </a:spcBef>
            </a:pPr>
            <a:r>
              <a:rPr lang="en-US" sz="1050" dirty="0">
                <a:solidFill>
                  <a:srgbClr val="000000"/>
                </a:solidFill>
                <a:latin typeface="Arial" pitchFamily="22" charset="0"/>
              </a:rPr>
              <a:t> </a:t>
            </a:r>
          </a:p>
        </p:txBody>
      </p:sp>
      <p:sp>
        <p:nvSpPr>
          <p:cNvPr id="10" name="Line 11"/>
          <p:cNvSpPr>
            <a:spLocks noChangeShapeType="1"/>
          </p:cNvSpPr>
          <p:nvPr/>
        </p:nvSpPr>
        <p:spPr bwMode="auto">
          <a:xfrm rot="1169337" flipV="1">
            <a:off x="5366140" y="2216588"/>
            <a:ext cx="495562" cy="69433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3" name="Rectangle 7"/>
          <p:cNvSpPr>
            <a:spLocks noChangeArrowheads="1"/>
          </p:cNvSpPr>
          <p:nvPr/>
        </p:nvSpPr>
        <p:spPr bwMode="ltGray">
          <a:xfrm>
            <a:off x="6048848" y="2947547"/>
            <a:ext cx="2920981" cy="818384"/>
          </a:xfrm>
          <a:prstGeom prst="rect">
            <a:avLst/>
          </a:prstGeom>
          <a:solidFill>
            <a:srgbClr val="677D8F">
              <a:alpha val="24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lnSpc>
                <a:spcPts val="1800"/>
              </a:lnSpc>
              <a:spcBef>
                <a:spcPts val="0"/>
              </a:spcBef>
            </a:pPr>
            <a:r>
              <a:rPr lang="en-US" sz="1200" i="1" dirty="0">
                <a:solidFill>
                  <a:srgbClr val="000000"/>
                </a:solidFill>
                <a:latin typeface="Arial"/>
                <a:cs typeface="Arial"/>
              </a:rPr>
              <a:t>No Switch Group </a:t>
            </a:r>
            <a:br>
              <a:rPr lang="en-US" sz="1200" i="1" dirty="0">
                <a:solidFill>
                  <a:srgbClr val="000000"/>
                </a:solidFill>
                <a:latin typeface="Arial"/>
                <a:cs typeface="Arial"/>
              </a:rPr>
            </a:br>
            <a:r>
              <a:rPr lang="en-US" sz="1600" b="1" dirty="0">
                <a:solidFill>
                  <a:srgbClr val="000000"/>
                </a:solidFill>
                <a:latin typeface="Arial"/>
                <a:cs typeface="Arial"/>
              </a:rPr>
              <a:t>Baseline ART </a:t>
            </a:r>
            <a:endParaRPr lang="en-US" sz="1400" b="1" dirty="0">
              <a:solidFill>
                <a:srgbClr val="000000"/>
              </a:solidFill>
              <a:latin typeface="Arial"/>
              <a:cs typeface="Arial"/>
            </a:endParaRPr>
          </a:p>
          <a:p>
            <a:pPr algn="ctr">
              <a:lnSpc>
                <a:spcPts val="1400"/>
              </a:lnSpc>
              <a:spcBef>
                <a:spcPts val="0"/>
              </a:spcBef>
            </a:pPr>
            <a:r>
              <a:rPr lang="en-US" sz="1200" dirty="0">
                <a:solidFill>
                  <a:srgbClr val="000000"/>
                </a:solidFill>
                <a:latin typeface="Arial"/>
                <a:cs typeface="Arial"/>
              </a:rPr>
              <a:t>(n = 46)</a:t>
            </a:r>
          </a:p>
        </p:txBody>
      </p:sp>
      <p:sp>
        <p:nvSpPr>
          <p:cNvPr id="3" name="Content Placeholder 2"/>
          <p:cNvSpPr>
            <a:spLocks noGrp="1"/>
          </p:cNvSpPr>
          <p:nvPr>
            <p:ph sz="half" idx="2"/>
          </p:nvPr>
        </p:nvSpPr>
        <p:spPr>
          <a:xfrm>
            <a:off x="323851" y="1136175"/>
            <a:ext cx="4926338" cy="3322611"/>
          </a:xfrm>
        </p:spPr>
        <p:txBody>
          <a:bodyPr>
            <a:noAutofit/>
          </a:bodyPr>
          <a:lstStyle/>
          <a:p>
            <a:pPr>
              <a:lnSpc>
                <a:spcPts val="1800"/>
              </a:lnSpc>
              <a:spcBef>
                <a:spcPts val="0"/>
              </a:spcBef>
            </a:pPr>
            <a:r>
              <a:rPr lang="en-US" sz="1400" b="1" dirty="0"/>
              <a:t>Background</a:t>
            </a:r>
            <a:r>
              <a:rPr lang="en-US" sz="1400" dirty="0"/>
              <a:t>: Open-label</a:t>
            </a:r>
            <a:r>
              <a:rPr lang="en-US" sz="1400" dirty="0">
                <a:solidFill>
                  <a:schemeClr val="tx1"/>
                </a:solidFill>
              </a:rPr>
              <a:t>, randomized, phase </a:t>
            </a:r>
            <a:r>
              <a:rPr lang="en-US" sz="1400" dirty="0"/>
              <a:t>3 trial comparing simplification to EVG-COBI-TAF-FTC plus darunavir versus continuation of baseline salvage ART regimen containing darunavir </a:t>
            </a:r>
          </a:p>
          <a:p>
            <a:pPr>
              <a:lnSpc>
                <a:spcPts val="1800"/>
              </a:lnSpc>
              <a:spcBef>
                <a:spcPts val="600"/>
              </a:spcBef>
            </a:pPr>
            <a:r>
              <a:rPr lang="en-US" sz="1400" b="1" dirty="0"/>
              <a:t>Inclusion Criteria </a:t>
            </a:r>
            <a:r>
              <a:rPr lang="en-US" sz="1400" dirty="0"/>
              <a:t>(n = 135)</a:t>
            </a:r>
          </a:p>
          <a:p>
            <a:pPr lvl="1">
              <a:lnSpc>
                <a:spcPts val="1800"/>
              </a:lnSpc>
            </a:pPr>
            <a:r>
              <a:rPr lang="en-US" sz="1400" dirty="0"/>
              <a:t>HIV RNA &lt;50 copies/mL on DRV-containing regimen</a:t>
            </a:r>
          </a:p>
          <a:p>
            <a:pPr lvl="1">
              <a:lnSpc>
                <a:spcPts val="1800"/>
              </a:lnSpc>
            </a:pPr>
            <a:r>
              <a:rPr lang="en-US" sz="1400" dirty="0"/>
              <a:t>On regimen for ≥4 months</a:t>
            </a:r>
          </a:p>
          <a:p>
            <a:pPr lvl="1">
              <a:lnSpc>
                <a:spcPts val="1800"/>
              </a:lnSpc>
            </a:pPr>
            <a:r>
              <a:rPr lang="en-US" sz="1400" dirty="0"/>
              <a:t>At least 2 prior regimen </a:t>
            </a:r>
            <a:r>
              <a:rPr lang="en-US" sz="1400" dirty="0">
                <a:solidFill>
                  <a:schemeClr val="tx1"/>
                </a:solidFill>
              </a:rPr>
              <a:t>failures and ≥2-class DR</a:t>
            </a:r>
            <a:r>
              <a:rPr lang="en-US" sz="1400" dirty="0"/>
              <a:t>Ms</a:t>
            </a:r>
          </a:p>
          <a:p>
            <a:pPr lvl="1">
              <a:lnSpc>
                <a:spcPts val="1800"/>
              </a:lnSpc>
            </a:pPr>
            <a:r>
              <a:rPr lang="en-US" sz="1400" dirty="0"/>
              <a:t>No DRV RAMs, no INSTI resistance, ≤3 TAMs, </a:t>
            </a:r>
            <a:br>
              <a:rPr lang="en-US" sz="1400" dirty="0"/>
            </a:br>
            <a:r>
              <a:rPr lang="en-US" sz="1400" dirty="0"/>
              <a:t>no Q151M or T69 insertion</a:t>
            </a:r>
          </a:p>
          <a:p>
            <a:pPr>
              <a:lnSpc>
                <a:spcPts val="1800"/>
              </a:lnSpc>
              <a:spcBef>
                <a:spcPts val="600"/>
              </a:spcBef>
            </a:pPr>
            <a:r>
              <a:rPr lang="en-US" sz="1400" b="1" dirty="0"/>
              <a:t>Treatment Arms</a:t>
            </a:r>
          </a:p>
          <a:p>
            <a:pPr lvl="1">
              <a:lnSpc>
                <a:spcPts val="1800"/>
              </a:lnSpc>
            </a:pPr>
            <a:r>
              <a:rPr lang="en-US" sz="1400" dirty="0"/>
              <a:t>EVG-COBI-TAF-FTC + DRV (Switch group)</a:t>
            </a:r>
          </a:p>
          <a:p>
            <a:pPr lvl="1">
              <a:lnSpc>
                <a:spcPts val="1800"/>
              </a:lnSpc>
            </a:pPr>
            <a:r>
              <a:rPr lang="en-US" sz="1400" dirty="0"/>
              <a:t>Remain on baseline ART (No switch group)</a:t>
            </a:r>
          </a:p>
        </p:txBody>
      </p:sp>
      <p:sp>
        <p:nvSpPr>
          <p:cNvPr id="6" name="Oval 5">
            <a:extLst>
              <a:ext uri="{FF2B5EF4-FFF2-40B4-BE49-F238E27FC236}">
                <a16:creationId xmlns:a16="http://schemas.microsoft.com/office/drawing/2014/main" id="{76463D24-2A4B-E95A-A572-E3C16AD3B6A0}"/>
              </a:ext>
            </a:extLst>
          </p:cNvPr>
          <p:cNvSpPr>
            <a:spLocks noChangeAspect="1"/>
          </p:cNvSpPr>
          <p:nvPr/>
        </p:nvSpPr>
        <p:spPr>
          <a:xfrm>
            <a:off x="5492297" y="2910332"/>
            <a:ext cx="274320" cy="2743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000"/>
              </a:lnSpc>
            </a:pPr>
            <a:r>
              <a:rPr lang="en-US" sz="1000" b="1" dirty="0">
                <a:latin typeface="Arial"/>
                <a:cs typeface="Arial"/>
              </a:rPr>
              <a:t>1x</a:t>
            </a:r>
          </a:p>
        </p:txBody>
      </p:sp>
      <p:sp>
        <p:nvSpPr>
          <p:cNvPr id="7" name="Oval 6">
            <a:extLst>
              <a:ext uri="{FF2B5EF4-FFF2-40B4-BE49-F238E27FC236}">
                <a16:creationId xmlns:a16="http://schemas.microsoft.com/office/drawing/2014/main" id="{4D19A309-340B-59CD-414A-A5BD6E9D8B1D}"/>
              </a:ext>
            </a:extLst>
          </p:cNvPr>
          <p:cNvSpPr>
            <a:spLocks noChangeAspect="1"/>
          </p:cNvSpPr>
          <p:nvPr/>
        </p:nvSpPr>
        <p:spPr>
          <a:xfrm>
            <a:off x="5492297" y="2424758"/>
            <a:ext cx="276513" cy="2743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000"/>
              </a:lnSpc>
            </a:pPr>
            <a:r>
              <a:rPr lang="en-US" sz="1000" b="1" dirty="0">
                <a:latin typeface="Arial"/>
                <a:cs typeface="Arial"/>
              </a:rPr>
              <a:t>2x</a:t>
            </a:r>
          </a:p>
        </p:txBody>
      </p:sp>
      <p:sp>
        <p:nvSpPr>
          <p:cNvPr id="8" name="Rectangle 7">
            <a:extLst>
              <a:ext uri="{FF2B5EF4-FFF2-40B4-BE49-F238E27FC236}">
                <a16:creationId xmlns:a16="http://schemas.microsoft.com/office/drawing/2014/main" id="{18422170-E3C0-C655-98FF-C165713C00FB}"/>
              </a:ext>
            </a:extLst>
          </p:cNvPr>
          <p:cNvSpPr>
            <a:spLocks noChangeArrowheads="1"/>
          </p:cNvSpPr>
          <p:nvPr/>
        </p:nvSpPr>
        <p:spPr bwMode="ltGray">
          <a:xfrm>
            <a:off x="6048848" y="1892511"/>
            <a:ext cx="2920981" cy="818384"/>
          </a:xfrm>
          <a:prstGeom prst="rect">
            <a:avLst/>
          </a:prstGeom>
          <a:solidFill>
            <a:srgbClr val="7030A0">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lnSpc>
                <a:spcPts val="1800"/>
              </a:lnSpc>
              <a:spcBef>
                <a:spcPts val="0"/>
              </a:spcBef>
            </a:pPr>
            <a:r>
              <a:rPr lang="en-US" sz="1100" i="1" dirty="0">
                <a:latin typeface="Arial"/>
              </a:rPr>
              <a:t>Switch Group</a:t>
            </a:r>
          </a:p>
          <a:p>
            <a:pPr algn="ctr">
              <a:lnSpc>
                <a:spcPts val="1800"/>
              </a:lnSpc>
              <a:spcBef>
                <a:spcPts val="0"/>
              </a:spcBef>
            </a:pPr>
            <a:r>
              <a:rPr lang="en-US" sz="1600" b="1" dirty="0">
                <a:latin typeface="Arial"/>
              </a:rPr>
              <a:t>EVG-COBI-TAF-FTC + DRV</a:t>
            </a:r>
            <a:endParaRPr lang="en-US" sz="1200" b="1" dirty="0">
              <a:latin typeface="Arial"/>
            </a:endParaRPr>
          </a:p>
          <a:p>
            <a:pPr algn="ctr">
              <a:lnSpc>
                <a:spcPts val="1400"/>
              </a:lnSpc>
              <a:spcBef>
                <a:spcPts val="0"/>
              </a:spcBef>
            </a:pPr>
            <a:r>
              <a:rPr lang="en-US" sz="1200" dirty="0">
                <a:latin typeface="Arial"/>
              </a:rPr>
              <a:t>(n = 89)</a:t>
            </a:r>
          </a:p>
        </p:txBody>
      </p:sp>
    </p:spTree>
    <p:extLst>
      <p:ext uri="{BB962C8B-B14F-4D97-AF65-F5344CB8AC3E}">
        <p14:creationId xmlns:p14="http://schemas.microsoft.com/office/powerpoint/2010/main" val="3001900134"/>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Simplification to EVG-COBI-TAF-FTC plus DRV</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119: Design</a:t>
            </a:r>
            <a:endParaRPr lang="en-US" dirty="0"/>
          </a:p>
        </p:txBody>
      </p:sp>
      <p:sp>
        <p:nvSpPr>
          <p:cNvPr id="4" name="Content Placeholder 5"/>
          <p:cNvSpPr>
            <a:spLocks noGrp="1"/>
          </p:cNvSpPr>
          <p:nvPr>
            <p:ph type="body" sz="quarter" idx="14"/>
          </p:nvPr>
        </p:nvSpPr>
        <p:spPr/>
        <p:txBody>
          <a:bodyPr/>
          <a:lstStyle/>
          <a:p>
            <a:r>
              <a:rPr lang="en-US" dirty="0"/>
              <a:t>Source: </a:t>
            </a:r>
            <a:r>
              <a:rPr lang="en-US" dirty="0" err="1"/>
              <a:t>Huhn</a:t>
            </a:r>
            <a:r>
              <a:rPr lang="en-US" dirty="0"/>
              <a:t> GD, et al. J </a:t>
            </a:r>
            <a:r>
              <a:rPr lang="en-US" dirty="0" err="1"/>
              <a:t>Acquir</a:t>
            </a:r>
            <a:r>
              <a:rPr lang="en-US" dirty="0"/>
              <a:t> Immune </a:t>
            </a:r>
            <a:r>
              <a:rPr lang="en-US" dirty="0" err="1"/>
              <a:t>Defic</a:t>
            </a:r>
            <a:r>
              <a:rPr lang="en-US" dirty="0"/>
              <a:t> </a:t>
            </a:r>
            <a:r>
              <a:rPr lang="en-US" dirty="0" err="1"/>
              <a:t>Syndr</a:t>
            </a:r>
            <a:r>
              <a:rPr lang="en-US" dirty="0"/>
              <a:t>. 2017;74:193-200.</a:t>
            </a:r>
            <a:endParaRPr lang="en-US" sz="900" dirty="0">
              <a:latin typeface="Arial" pitchFamily="22" charset="0"/>
            </a:endParaRPr>
          </a:p>
        </p:txBody>
      </p:sp>
      <p:graphicFrame>
        <p:nvGraphicFramePr>
          <p:cNvPr id="5" name="Group 76"/>
          <p:cNvGraphicFramePr>
            <a:graphicFrameLocks noGrp="1"/>
          </p:cNvGraphicFramePr>
          <p:nvPr>
            <p:extLst>
              <p:ext uri="{D42A27DB-BD31-4B8C-83A1-F6EECF244321}">
                <p14:modId xmlns:p14="http://schemas.microsoft.com/office/powerpoint/2010/main" val="405778708"/>
              </p:ext>
            </p:extLst>
          </p:nvPr>
        </p:nvGraphicFramePr>
        <p:xfrm>
          <a:off x="428358" y="976233"/>
          <a:ext cx="8229601" cy="3840484"/>
        </p:xfrm>
        <a:graphic>
          <a:graphicData uri="http://schemas.openxmlformats.org/drawingml/2006/table">
            <a:tbl>
              <a:tblPr>
                <a:effectLst/>
              </a:tblPr>
              <a:tblGrid>
                <a:gridCol w="3309257">
                  <a:extLst>
                    <a:ext uri="{9D8B030D-6E8A-4147-A177-3AD203B41FA5}">
                      <a16:colId xmlns:a16="http://schemas.microsoft.com/office/drawing/2014/main" val="20000"/>
                    </a:ext>
                  </a:extLst>
                </a:gridCol>
                <a:gridCol w="2460172">
                  <a:extLst>
                    <a:ext uri="{9D8B030D-6E8A-4147-A177-3AD203B41FA5}">
                      <a16:colId xmlns:a16="http://schemas.microsoft.com/office/drawing/2014/main" val="20001"/>
                    </a:ext>
                  </a:extLst>
                </a:gridCol>
                <a:gridCol w="2460172">
                  <a:extLst>
                    <a:ext uri="{9D8B030D-6E8A-4147-A177-3AD203B41FA5}">
                      <a16:colId xmlns:a16="http://schemas.microsoft.com/office/drawing/2014/main" val="20002"/>
                    </a:ext>
                  </a:extLst>
                </a:gridCol>
              </a:tblGrid>
              <a:tr h="4825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a:ln>
                            <a:noFill/>
                          </a:ln>
                          <a:solidFill>
                            <a:srgbClr val="FFFFFF"/>
                          </a:solidFill>
                          <a:effectLst/>
                          <a:latin typeface="Arial" panose="020B0604020202020204" pitchFamily="34" charset="0"/>
                          <a:ea typeface="MS PGothic" pitchFamily="34" charset="-128"/>
                          <a:cs typeface="Arial" panose="020B0604020202020204" pitchFamily="34" charset="0"/>
                        </a:rPr>
                        <a:t>Characteristics</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altLang="ja-JP" sz="14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EVG-COBI-TAF-FTC + DRV </a:t>
                      </a:r>
                      <a:br>
                        <a:rPr kumimoji="0" lang="en-US" altLang="ja-JP" sz="14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br>
                      <a:r>
                        <a:rPr kumimoji="0" lang="en-US" altLang="ja-JP" sz="1000" b="0"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(n = 89)</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Baseline Regimen</a:t>
                      </a:r>
                      <a:br>
                        <a:rPr kumimoji="0" lang="en-US" altLang="ja-JP" sz="16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br>
                      <a:r>
                        <a:rPr kumimoji="0" lang="en-US" altLang="ja-JP" sz="1000" b="0"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(n = 46)</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solidFill>
                  </a:tcPr>
                </a:tc>
                <a:extLst>
                  <a:ext uri="{0D108BD9-81ED-4DB2-BD59-A6C34878D82A}">
                    <a16:rowId xmlns:a16="http://schemas.microsoft.com/office/drawing/2014/main" val="10000"/>
                  </a:ext>
                </a:extLst>
              </a:tr>
              <a:tr h="2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Median age, years</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49</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47</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alpha val="15000"/>
                      </a:srgbClr>
                    </a:solidFill>
                  </a:tcPr>
                </a:tc>
                <a:extLst>
                  <a:ext uri="{0D108BD9-81ED-4DB2-BD59-A6C34878D82A}">
                    <a16:rowId xmlns:a16="http://schemas.microsoft.com/office/drawing/2014/main" val="10001"/>
                  </a:ext>
                </a:extLst>
              </a:tr>
              <a:tr h="2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Male</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82</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61</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alpha val="30000"/>
                      </a:srgbClr>
                    </a:solidFill>
                  </a:tcPr>
                </a:tc>
                <a:extLst>
                  <a:ext uri="{0D108BD9-81ED-4DB2-BD59-A6C34878D82A}">
                    <a16:rowId xmlns:a16="http://schemas.microsoft.com/office/drawing/2014/main" val="10002"/>
                  </a:ext>
                </a:extLst>
              </a:tr>
              <a:tr h="2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Black (or African descent)</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39</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57</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alpha val="15000"/>
                      </a:srgbClr>
                    </a:solidFill>
                  </a:tcPr>
                </a:tc>
                <a:extLst>
                  <a:ext uri="{0D108BD9-81ED-4DB2-BD59-A6C34878D82A}">
                    <a16:rowId xmlns:a16="http://schemas.microsoft.com/office/drawing/2014/main" val="10003"/>
                  </a:ext>
                </a:extLst>
              </a:tr>
              <a:tr h="2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Median CD4 count, cells/mL</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519</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518</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alpha val="30000"/>
                      </a:srgbClr>
                    </a:solidFill>
                  </a:tcPr>
                </a:tc>
                <a:extLst>
                  <a:ext uri="{0D108BD9-81ED-4DB2-BD59-A6C34878D82A}">
                    <a16:rowId xmlns:a16="http://schemas.microsoft.com/office/drawing/2014/main" val="10004"/>
                  </a:ext>
                </a:extLst>
              </a:tr>
              <a:tr h="2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Median eGFR, mL/min (Cockroft-Gault)</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99</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100</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alpha val="15000"/>
                      </a:srgbClr>
                    </a:solidFill>
                  </a:tcPr>
                </a:tc>
                <a:extLst>
                  <a:ext uri="{0D108BD9-81ED-4DB2-BD59-A6C34878D82A}">
                    <a16:rowId xmlns:a16="http://schemas.microsoft.com/office/drawing/2014/main" val="10005"/>
                  </a:ext>
                </a:extLst>
              </a:tr>
              <a:tr h="2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Median # pills per day in ART regimen</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5</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5</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alpha val="30000"/>
                      </a:srgbClr>
                    </a:solidFill>
                  </a:tcPr>
                </a:tc>
                <a:extLst>
                  <a:ext uri="{0D108BD9-81ED-4DB2-BD59-A6C34878D82A}">
                    <a16:rowId xmlns:a16="http://schemas.microsoft.com/office/drawing/2014/main" val="10006"/>
                  </a:ext>
                </a:extLst>
              </a:tr>
              <a:tr h="2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sng"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&gt;</a:t>
                      </a: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6 pills per day in ART regimen, %</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40</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37</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alpha val="15000"/>
                      </a:srgbClr>
                    </a:solidFill>
                  </a:tcPr>
                </a:tc>
                <a:extLst>
                  <a:ext uri="{0D108BD9-81ED-4DB2-BD59-A6C34878D82A}">
                    <a16:rowId xmlns:a16="http://schemas.microsoft.com/office/drawing/2014/main" val="10007"/>
                  </a:ext>
                </a:extLst>
              </a:tr>
              <a:tr h="2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At least BID dosing, %</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65</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65</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alpha val="30000"/>
                      </a:srgbClr>
                    </a:solidFill>
                  </a:tcPr>
                </a:tc>
                <a:extLst>
                  <a:ext uri="{0D108BD9-81ED-4DB2-BD59-A6C34878D82A}">
                    <a16:rowId xmlns:a16="http://schemas.microsoft.com/office/drawing/2014/main" val="10008"/>
                  </a:ext>
                </a:extLst>
              </a:tr>
              <a:tr h="2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Tenofovir, %</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61</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54</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alpha val="15000"/>
                      </a:srgbClr>
                    </a:solidFill>
                  </a:tcPr>
                </a:tc>
                <a:extLst>
                  <a:ext uri="{0D108BD9-81ED-4DB2-BD59-A6C34878D82A}">
                    <a16:rowId xmlns:a16="http://schemas.microsoft.com/office/drawing/2014/main" val="10009"/>
                  </a:ext>
                </a:extLst>
              </a:tr>
              <a:tr h="2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Raltegravir, %</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56</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50</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alpha val="30000"/>
                      </a:srgbClr>
                    </a:solidFill>
                  </a:tcPr>
                </a:tc>
                <a:extLst>
                  <a:ext uri="{0D108BD9-81ED-4DB2-BD59-A6C34878D82A}">
                    <a16:rowId xmlns:a16="http://schemas.microsoft.com/office/drawing/2014/main" val="10010"/>
                  </a:ext>
                </a:extLst>
              </a:tr>
              <a:tr h="2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2 class / 3 class resistance, %</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70 / 26</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74 / 20</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alpha val="15000"/>
                      </a:srgbClr>
                    </a:solidFill>
                  </a:tcPr>
                </a:tc>
                <a:extLst>
                  <a:ext uri="{0D108BD9-81ED-4DB2-BD59-A6C34878D82A}">
                    <a16:rowId xmlns:a16="http://schemas.microsoft.com/office/drawing/2014/main" val="10011"/>
                  </a:ext>
                </a:extLst>
              </a:tr>
              <a:tr h="2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M184V/I / K65R, %</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85 / 20</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78 / 30</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alpha val="30000"/>
                      </a:srgbClr>
                    </a:solidFill>
                  </a:tcPr>
                </a:tc>
                <a:extLst>
                  <a:ext uri="{0D108BD9-81ED-4DB2-BD59-A6C34878D82A}">
                    <a16:rowId xmlns:a16="http://schemas.microsoft.com/office/drawing/2014/main" val="10012"/>
                  </a:ext>
                </a:extLst>
              </a:tr>
              <a:tr h="25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NNRTI resistance / PI resistance</a:t>
                      </a:r>
                    </a:p>
                  </a:txBody>
                  <a:tcPr marL="68580"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89 / 38</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F497F">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87 / 28</a:t>
                      </a:r>
                    </a:p>
                  </a:txBody>
                  <a:tcPr marL="6858" marR="6858" marT="20574" marB="20574"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677D7F">
                        <a:alpha val="15000"/>
                      </a:srgb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211916022"/>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Simplification to EVG-COBI-TAF-FTC plus DRV</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119: Results</a:t>
            </a:r>
            <a:endParaRPr lang="en-US" dirty="0"/>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24 and 48: Virologic Response (Full analysis set)</a:t>
            </a:r>
          </a:p>
        </p:txBody>
      </p:sp>
      <p:sp>
        <p:nvSpPr>
          <p:cNvPr id="7" name="Content Placeholder 6"/>
          <p:cNvSpPr>
            <a:spLocks noGrp="1"/>
          </p:cNvSpPr>
          <p:nvPr>
            <p:ph type="body" sz="quarter" idx="16"/>
          </p:nvPr>
        </p:nvSpPr>
        <p:spPr/>
        <p:txBody>
          <a:bodyPr/>
          <a:lstStyle/>
          <a:p>
            <a:r>
              <a:rPr lang="en-US" dirty="0"/>
              <a:t>Source: </a:t>
            </a:r>
            <a:r>
              <a:rPr lang="en-US" dirty="0" err="1"/>
              <a:t>Huhn</a:t>
            </a:r>
            <a:r>
              <a:rPr lang="en-US" dirty="0"/>
              <a:t> GD, et al. J </a:t>
            </a:r>
            <a:r>
              <a:rPr lang="en-US" dirty="0" err="1"/>
              <a:t>Acquir</a:t>
            </a:r>
            <a:r>
              <a:rPr lang="en-US" dirty="0"/>
              <a:t> Immune </a:t>
            </a:r>
            <a:r>
              <a:rPr lang="en-US" dirty="0" err="1"/>
              <a:t>Defic</a:t>
            </a:r>
            <a:r>
              <a:rPr lang="en-US" dirty="0"/>
              <a:t> </a:t>
            </a:r>
            <a:r>
              <a:rPr lang="en-US" dirty="0" err="1"/>
              <a:t>Syndr</a:t>
            </a:r>
            <a:r>
              <a:rPr lang="en-US" dirty="0"/>
              <a:t>. 2017;74:193-200.</a:t>
            </a:r>
            <a:endParaRPr lang="en-US" sz="900"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758855438"/>
              </p:ext>
            </p:extLst>
          </p:nvPr>
        </p:nvGraphicFramePr>
        <p:xfrm>
          <a:off x="456072" y="1419224"/>
          <a:ext cx="82296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A380DB73-0447-3707-FAD1-DB83EFAA574B}"/>
              </a:ext>
            </a:extLst>
          </p:cNvPr>
          <p:cNvSpPr txBox="1"/>
          <p:nvPr/>
        </p:nvSpPr>
        <p:spPr>
          <a:xfrm>
            <a:off x="2393132" y="3778943"/>
            <a:ext cx="640080" cy="261610"/>
          </a:xfrm>
          <a:prstGeom prst="rect">
            <a:avLst/>
          </a:prstGeom>
          <a:noFill/>
        </p:spPr>
        <p:txBody>
          <a:bodyPr wrap="square" rtlCol="0" anchor="ctr" anchorCtr="1">
            <a:spAutoFit/>
          </a:bodyPr>
          <a:lstStyle/>
          <a:p>
            <a:r>
              <a:rPr lang="en-US" sz="1100" dirty="0">
                <a:solidFill>
                  <a:srgbClr val="FFFFFF"/>
                </a:solidFill>
                <a:latin typeface="Arial" panose="020B0604020202020204" pitchFamily="34" charset="0"/>
                <a:cs typeface="Arial" panose="020B0604020202020204" pitchFamily="34" charset="0"/>
              </a:rPr>
              <a:t>86/89</a:t>
            </a:r>
          </a:p>
        </p:txBody>
      </p:sp>
      <p:sp>
        <p:nvSpPr>
          <p:cNvPr id="12" name="TextBox 11">
            <a:extLst>
              <a:ext uri="{FF2B5EF4-FFF2-40B4-BE49-F238E27FC236}">
                <a16:creationId xmlns:a16="http://schemas.microsoft.com/office/drawing/2014/main" id="{523DBAEB-2C55-22A9-7AEB-DCD4A6A83105}"/>
              </a:ext>
            </a:extLst>
          </p:cNvPr>
          <p:cNvSpPr txBox="1"/>
          <p:nvPr/>
        </p:nvSpPr>
        <p:spPr>
          <a:xfrm>
            <a:off x="3382249" y="3778943"/>
            <a:ext cx="640080" cy="261610"/>
          </a:xfrm>
          <a:prstGeom prst="rect">
            <a:avLst/>
          </a:prstGeom>
          <a:noFill/>
        </p:spPr>
        <p:txBody>
          <a:bodyPr wrap="square" rtlCol="0" anchor="ctr" anchorCtr="1">
            <a:spAutoFit/>
          </a:bodyPr>
          <a:lstStyle/>
          <a:p>
            <a:r>
              <a:rPr lang="en-US" sz="1100" dirty="0">
                <a:solidFill>
                  <a:srgbClr val="FFFFFF"/>
                </a:solidFill>
                <a:latin typeface="Arial" panose="020B0604020202020204" pitchFamily="34" charset="0"/>
                <a:cs typeface="Arial" panose="020B0604020202020204" pitchFamily="34" charset="0"/>
              </a:rPr>
              <a:t>42/46</a:t>
            </a:r>
          </a:p>
        </p:txBody>
      </p:sp>
      <p:sp>
        <p:nvSpPr>
          <p:cNvPr id="13" name="TextBox 12">
            <a:extLst>
              <a:ext uri="{FF2B5EF4-FFF2-40B4-BE49-F238E27FC236}">
                <a16:creationId xmlns:a16="http://schemas.microsoft.com/office/drawing/2014/main" id="{696BAF78-6891-1ED4-C4C0-B8F7C489D476}"/>
              </a:ext>
            </a:extLst>
          </p:cNvPr>
          <p:cNvSpPr txBox="1"/>
          <p:nvPr/>
        </p:nvSpPr>
        <p:spPr>
          <a:xfrm>
            <a:off x="5911467" y="3778943"/>
            <a:ext cx="640080" cy="261610"/>
          </a:xfrm>
          <a:prstGeom prst="rect">
            <a:avLst/>
          </a:prstGeom>
          <a:noFill/>
        </p:spPr>
        <p:txBody>
          <a:bodyPr wrap="square" rtlCol="0" anchor="ctr" anchorCtr="1">
            <a:spAutoFit/>
          </a:bodyPr>
          <a:lstStyle/>
          <a:p>
            <a:r>
              <a:rPr lang="en-US" sz="1100" dirty="0">
                <a:solidFill>
                  <a:srgbClr val="FFFFFF"/>
                </a:solidFill>
                <a:latin typeface="Arial" panose="020B0604020202020204" pitchFamily="34" charset="0"/>
                <a:cs typeface="Arial" panose="020B0604020202020204" pitchFamily="34" charset="0"/>
              </a:rPr>
              <a:t>84/89</a:t>
            </a:r>
          </a:p>
        </p:txBody>
      </p:sp>
      <p:sp>
        <p:nvSpPr>
          <p:cNvPr id="14" name="TextBox 13">
            <a:extLst>
              <a:ext uri="{FF2B5EF4-FFF2-40B4-BE49-F238E27FC236}">
                <a16:creationId xmlns:a16="http://schemas.microsoft.com/office/drawing/2014/main" id="{43ABF38F-2C64-40E5-5D91-B7E6054FB975}"/>
              </a:ext>
            </a:extLst>
          </p:cNvPr>
          <p:cNvSpPr txBox="1"/>
          <p:nvPr/>
        </p:nvSpPr>
        <p:spPr>
          <a:xfrm>
            <a:off x="6906572" y="3778943"/>
            <a:ext cx="640080" cy="261610"/>
          </a:xfrm>
          <a:prstGeom prst="rect">
            <a:avLst/>
          </a:prstGeom>
          <a:noFill/>
        </p:spPr>
        <p:txBody>
          <a:bodyPr wrap="square" rtlCol="0" anchor="ctr" anchorCtr="1">
            <a:spAutoFit/>
          </a:bodyPr>
          <a:lstStyle/>
          <a:p>
            <a:r>
              <a:rPr lang="en-US" sz="1100" dirty="0">
                <a:solidFill>
                  <a:srgbClr val="FFFFFF"/>
                </a:solidFill>
                <a:latin typeface="Arial" panose="020B0604020202020204" pitchFamily="34" charset="0"/>
                <a:cs typeface="Arial" panose="020B0604020202020204" pitchFamily="34" charset="0"/>
              </a:rPr>
              <a:t>35/46</a:t>
            </a:r>
          </a:p>
        </p:txBody>
      </p:sp>
    </p:spTree>
    <p:extLst>
      <p:ext uri="{BB962C8B-B14F-4D97-AF65-F5344CB8AC3E}">
        <p14:creationId xmlns:p14="http://schemas.microsoft.com/office/powerpoint/2010/main" val="1243026894"/>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Simplification to EVG-COBI-TAF-FTC plus DRV</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119: Results</a:t>
            </a:r>
            <a:endParaRPr lang="en-US" dirty="0"/>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24 and 48: </a:t>
            </a:r>
            <a:r>
              <a:rPr lang="en-US" dirty="0">
                <a:latin typeface="Arial" pitchFamily="-110" charset="0"/>
                <a:ea typeface="ＭＳ Ｐゴシック" pitchFamily="-110" charset="-128"/>
                <a:cs typeface="ＭＳ Ｐゴシック" pitchFamily="-110" charset="-128"/>
              </a:rPr>
              <a:t>Medication </a:t>
            </a:r>
            <a:r>
              <a:rPr lang="en-US" dirty="0">
                <a:solidFill>
                  <a:schemeClr val="bg1"/>
                </a:solidFill>
                <a:latin typeface="Arial" pitchFamily="-110" charset="0"/>
                <a:ea typeface="ＭＳ Ｐゴシック" pitchFamily="-110" charset="-128"/>
                <a:cs typeface="ＭＳ Ｐゴシック" pitchFamily="-110" charset="-128"/>
              </a:rPr>
              <a:t>Adherence </a:t>
            </a:r>
          </a:p>
        </p:txBody>
      </p:sp>
      <p:sp>
        <p:nvSpPr>
          <p:cNvPr id="7" name="Content Placeholder 6"/>
          <p:cNvSpPr>
            <a:spLocks noGrp="1"/>
          </p:cNvSpPr>
          <p:nvPr>
            <p:ph type="body" sz="quarter" idx="16"/>
          </p:nvPr>
        </p:nvSpPr>
        <p:spPr/>
        <p:txBody>
          <a:bodyPr/>
          <a:lstStyle/>
          <a:p>
            <a:r>
              <a:rPr lang="en-US" dirty="0"/>
              <a:t>Source: </a:t>
            </a:r>
            <a:r>
              <a:rPr lang="en-US" dirty="0" err="1"/>
              <a:t>Huhn</a:t>
            </a:r>
            <a:r>
              <a:rPr lang="en-US" dirty="0"/>
              <a:t> GD, et al. J </a:t>
            </a:r>
            <a:r>
              <a:rPr lang="en-US" dirty="0" err="1"/>
              <a:t>Acquir</a:t>
            </a:r>
            <a:r>
              <a:rPr lang="en-US" dirty="0"/>
              <a:t> Immune </a:t>
            </a:r>
            <a:r>
              <a:rPr lang="en-US" dirty="0" err="1"/>
              <a:t>Defic</a:t>
            </a:r>
            <a:r>
              <a:rPr lang="en-US" dirty="0"/>
              <a:t> </a:t>
            </a:r>
            <a:r>
              <a:rPr lang="en-US" dirty="0" err="1"/>
              <a:t>Syndr</a:t>
            </a:r>
            <a:r>
              <a:rPr lang="en-US" dirty="0"/>
              <a:t>. 2017;74:193-200.</a:t>
            </a:r>
            <a:endParaRPr lang="en-US" sz="900"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2140041"/>
              </p:ext>
            </p:extLst>
          </p:nvPr>
        </p:nvGraphicFramePr>
        <p:xfrm>
          <a:off x="467649" y="1397727"/>
          <a:ext cx="82296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69764" y="3843341"/>
            <a:ext cx="640080" cy="274320"/>
          </a:xfrm>
          <a:prstGeom prst="rect">
            <a:avLst/>
          </a:prstGeom>
          <a:noFill/>
        </p:spPr>
        <p:txBody>
          <a:bodyPr wrap="square" rtlCol="0" anchor="ctr" anchorCtr="1">
            <a:spAutoFit/>
          </a:bodyPr>
          <a:lstStyle/>
          <a:p>
            <a:r>
              <a:rPr lang="en-US" sz="1000" dirty="0">
                <a:solidFill>
                  <a:srgbClr val="FFFFFF"/>
                </a:solidFill>
                <a:latin typeface="Arial"/>
              </a:rPr>
              <a:t>80/89</a:t>
            </a:r>
          </a:p>
        </p:txBody>
      </p:sp>
      <p:sp>
        <p:nvSpPr>
          <p:cNvPr id="4" name="TextBox 3"/>
          <p:cNvSpPr txBox="1"/>
          <p:nvPr/>
        </p:nvSpPr>
        <p:spPr>
          <a:xfrm>
            <a:off x="3617318" y="3843341"/>
            <a:ext cx="640080" cy="274320"/>
          </a:xfrm>
          <a:prstGeom prst="rect">
            <a:avLst/>
          </a:prstGeom>
          <a:noFill/>
        </p:spPr>
        <p:txBody>
          <a:bodyPr wrap="square" rtlCol="0" anchor="ctr" anchorCtr="1">
            <a:spAutoFit/>
          </a:bodyPr>
          <a:lstStyle/>
          <a:p>
            <a:r>
              <a:rPr lang="en-US" sz="1000" dirty="0">
                <a:solidFill>
                  <a:srgbClr val="FFFFFF"/>
                </a:solidFill>
                <a:latin typeface="Arial"/>
              </a:rPr>
              <a:t>34/46</a:t>
            </a:r>
          </a:p>
        </p:txBody>
      </p:sp>
      <p:sp>
        <p:nvSpPr>
          <p:cNvPr id="8" name="TextBox 7"/>
          <p:cNvSpPr txBox="1"/>
          <p:nvPr/>
        </p:nvSpPr>
        <p:spPr>
          <a:xfrm>
            <a:off x="5973701" y="3843341"/>
            <a:ext cx="640080" cy="274320"/>
          </a:xfrm>
          <a:prstGeom prst="rect">
            <a:avLst/>
          </a:prstGeom>
          <a:noFill/>
        </p:spPr>
        <p:txBody>
          <a:bodyPr wrap="square" rtlCol="0" anchor="ctr" anchorCtr="1">
            <a:spAutoFit/>
          </a:bodyPr>
          <a:lstStyle/>
          <a:p>
            <a:r>
              <a:rPr lang="en-US" sz="1000" dirty="0">
                <a:solidFill>
                  <a:srgbClr val="FFFFFF"/>
                </a:solidFill>
                <a:latin typeface="Arial"/>
              </a:rPr>
              <a:t>77/89</a:t>
            </a:r>
          </a:p>
        </p:txBody>
      </p:sp>
      <p:sp>
        <p:nvSpPr>
          <p:cNvPr id="9" name="TextBox 8"/>
          <p:cNvSpPr txBox="1"/>
          <p:nvPr/>
        </p:nvSpPr>
        <p:spPr>
          <a:xfrm>
            <a:off x="6997835" y="3843341"/>
            <a:ext cx="640080" cy="274320"/>
          </a:xfrm>
          <a:prstGeom prst="rect">
            <a:avLst/>
          </a:prstGeom>
          <a:noFill/>
        </p:spPr>
        <p:txBody>
          <a:bodyPr wrap="square" rtlCol="0" anchor="ctr" anchorCtr="1">
            <a:spAutoFit/>
          </a:bodyPr>
          <a:lstStyle/>
          <a:p>
            <a:r>
              <a:rPr lang="en-US" sz="1000" dirty="0">
                <a:solidFill>
                  <a:srgbClr val="FFFFFF"/>
                </a:solidFill>
                <a:latin typeface="Arial"/>
              </a:rPr>
              <a:t>27/46</a:t>
            </a:r>
          </a:p>
        </p:txBody>
      </p:sp>
    </p:spTree>
    <p:extLst>
      <p:ext uri="{BB962C8B-B14F-4D97-AF65-F5344CB8AC3E}">
        <p14:creationId xmlns:p14="http://schemas.microsoft.com/office/powerpoint/2010/main" val="1783040127"/>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dirty="0">
                <a:ea typeface="ＭＳ Ｐゴシック" pitchFamily="22" charset="-128"/>
                <a:cs typeface="ＭＳ Ｐゴシック" pitchFamily="22" charset="-128"/>
              </a:rPr>
              <a:t>Simplification to EVG-COBI-TAF-FTC plus DRV</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119: Result </a:t>
            </a:r>
            <a:endParaRPr lang="en-US"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Urine Protein-to-Creatinine Ratios from Baseline</a:t>
            </a:r>
          </a:p>
        </p:txBody>
      </p:sp>
      <p:sp>
        <p:nvSpPr>
          <p:cNvPr id="8" name="Content Placeholder 7"/>
          <p:cNvSpPr>
            <a:spLocks noGrp="1"/>
          </p:cNvSpPr>
          <p:nvPr>
            <p:ph type="body" sz="quarter" idx="16"/>
          </p:nvPr>
        </p:nvSpPr>
        <p:spPr/>
        <p:txBody>
          <a:bodyPr/>
          <a:lstStyle/>
          <a:p>
            <a:r>
              <a:rPr lang="en-US" dirty="0"/>
              <a:t>Source: </a:t>
            </a:r>
            <a:r>
              <a:rPr lang="en-US" dirty="0" err="1"/>
              <a:t>Huhn</a:t>
            </a:r>
            <a:r>
              <a:rPr lang="en-US" dirty="0"/>
              <a:t> GD, et al. J </a:t>
            </a:r>
            <a:r>
              <a:rPr lang="en-US" dirty="0" err="1"/>
              <a:t>Acquir</a:t>
            </a:r>
            <a:r>
              <a:rPr lang="en-US" dirty="0"/>
              <a:t> Immune </a:t>
            </a:r>
            <a:r>
              <a:rPr lang="en-US" dirty="0" err="1"/>
              <a:t>Defic</a:t>
            </a:r>
            <a:r>
              <a:rPr lang="en-US" dirty="0"/>
              <a:t> </a:t>
            </a:r>
            <a:r>
              <a:rPr lang="en-US" dirty="0" err="1"/>
              <a:t>Syndr</a:t>
            </a:r>
            <a:r>
              <a:rPr lang="en-US" dirty="0"/>
              <a:t>. 2017;74:193-200.</a:t>
            </a:r>
            <a:endParaRPr lang="en-US" sz="900"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183175519"/>
              </p:ext>
            </p:extLst>
          </p:nvPr>
        </p:nvGraphicFramePr>
        <p:xfrm>
          <a:off x="493776" y="1362870"/>
          <a:ext cx="8229600" cy="320040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flipV="1">
            <a:off x="4425043" y="4106640"/>
            <a:ext cx="3665764" cy="8163"/>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367246" y="4508608"/>
            <a:ext cx="7180761" cy="253916"/>
          </a:xfrm>
          <a:prstGeom prst="rect">
            <a:avLst/>
          </a:prstGeom>
          <a:solidFill>
            <a:schemeClr val="bg1">
              <a:lumMod val="95000"/>
            </a:schemeClr>
          </a:solidFill>
        </p:spPr>
        <p:txBody>
          <a:bodyPr wrap="square" lIns="9144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75" dirty="0">
                <a:latin typeface="Arial"/>
              </a:rPr>
              <a:t> </a:t>
            </a:r>
            <a:r>
              <a:rPr lang="en-US" sz="975" b="1" dirty="0">
                <a:latin typeface="Arial"/>
              </a:rPr>
              <a:t>Abbreviations: </a:t>
            </a:r>
            <a:r>
              <a:rPr lang="en-US" sz="1050" dirty="0" err="1">
                <a:latin typeface="Arial"/>
              </a:rPr>
              <a:t>RBP:Cr</a:t>
            </a:r>
            <a:r>
              <a:rPr lang="en-US" sz="1050" dirty="0">
                <a:latin typeface="Arial"/>
              </a:rPr>
              <a:t> = retinol binding protein:creatinine ratio; β2M:Cr = beta-2 microalbumin:creatinine ratio</a:t>
            </a:r>
          </a:p>
        </p:txBody>
      </p:sp>
    </p:spTree>
    <p:extLst>
      <p:ext uri="{BB962C8B-B14F-4D97-AF65-F5344CB8AC3E}">
        <p14:creationId xmlns:p14="http://schemas.microsoft.com/office/powerpoint/2010/main" val="4273749776"/>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Simplification to EVG-COBI-TAF-FTC plus DRV</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119: Conclusions</a:t>
            </a:r>
            <a:endParaRPr lang="en-US" dirty="0"/>
          </a:p>
        </p:txBody>
      </p:sp>
      <p:sp>
        <p:nvSpPr>
          <p:cNvPr id="3" name="Content Placeholder 2"/>
          <p:cNvSpPr>
            <a:spLocks noGrp="1"/>
          </p:cNvSpPr>
          <p:nvPr>
            <p:ph sz="half" idx="2"/>
          </p:nvPr>
        </p:nvSpPr>
        <p:spPr>
          <a:xfrm>
            <a:off x="-18168" y="1786409"/>
            <a:ext cx="9180576" cy="1895684"/>
          </a:xfrm>
        </p:spPr>
        <p:txBody>
          <a:bodyPr>
            <a:noAutofit/>
          </a:bodyPr>
          <a:lstStyle/>
          <a:p>
            <a:pPr>
              <a:lnSpc>
                <a:spcPts val="2800"/>
              </a:lnSpc>
            </a:pPr>
            <a:r>
              <a:rPr lang="en-US" sz="1800" b="1" dirty="0">
                <a:solidFill>
                  <a:srgbClr val="800000"/>
                </a:solidFill>
                <a:latin typeface="Arial"/>
                <a:cs typeface="Arial"/>
              </a:rPr>
              <a:t>Conclusions</a:t>
            </a:r>
            <a:r>
              <a:rPr lang="en-US" sz="1800" dirty="0">
                <a:solidFill>
                  <a:schemeClr val="tx1"/>
                </a:solidFill>
                <a:latin typeface="Arial"/>
                <a:cs typeface="Arial"/>
              </a:rPr>
              <a:t>: </a:t>
            </a:r>
            <a:r>
              <a:rPr lang="en-US" sz="1800" dirty="0">
                <a:latin typeface="Arial"/>
                <a:cs typeface="Arial"/>
              </a:rPr>
              <a:t>“This study demonstrated that regimen simplification from a 5-tablet regimen to the 2-tablet, once-daily combination of E/C/F/TAF plus DRV has durable maintenance of virologic suppression and improvements in specific markers of renal safety. Such a strategy may lead to greater adherence and improved quality of life.”</a:t>
            </a:r>
          </a:p>
        </p:txBody>
      </p:sp>
      <p:sp>
        <p:nvSpPr>
          <p:cNvPr id="7" name="Content Placeholder 8"/>
          <p:cNvSpPr>
            <a:spLocks noGrp="1"/>
          </p:cNvSpPr>
          <p:nvPr>
            <p:ph type="body" sz="quarter" idx="16"/>
          </p:nvPr>
        </p:nvSpPr>
        <p:spPr>
          <a:prstGeom prst="rect">
            <a:avLst/>
          </a:prstGeom>
        </p:spPr>
        <p:txBody>
          <a:bodyPr/>
          <a:lstStyle/>
          <a:p>
            <a:r>
              <a:rPr lang="en-US" dirty="0"/>
              <a:t>Source: </a:t>
            </a:r>
            <a:r>
              <a:rPr lang="en-US" dirty="0" err="1"/>
              <a:t>Huhn</a:t>
            </a:r>
            <a:r>
              <a:rPr lang="en-US" dirty="0"/>
              <a:t> GD, et al. J </a:t>
            </a:r>
            <a:r>
              <a:rPr lang="en-US" dirty="0" err="1"/>
              <a:t>Acquir</a:t>
            </a:r>
            <a:r>
              <a:rPr lang="en-US" dirty="0"/>
              <a:t> Immune </a:t>
            </a:r>
            <a:r>
              <a:rPr lang="en-US" dirty="0" err="1"/>
              <a:t>Defic</a:t>
            </a:r>
            <a:r>
              <a:rPr lang="en-US" dirty="0"/>
              <a:t> </a:t>
            </a:r>
            <a:r>
              <a:rPr lang="en-US" dirty="0" err="1"/>
              <a:t>Syndr</a:t>
            </a:r>
            <a:r>
              <a:rPr lang="en-US" dirty="0"/>
              <a:t>. 2017;74:193-200.</a:t>
            </a:r>
            <a:endParaRPr lang="en-US" sz="900" dirty="0">
              <a:latin typeface="Arial" pitchFamily="22" charset="0"/>
            </a:endParaRPr>
          </a:p>
        </p:txBody>
      </p:sp>
    </p:spTree>
    <p:extLst>
      <p:ext uri="{BB962C8B-B14F-4D97-AF65-F5344CB8AC3E}">
        <p14:creationId xmlns:p14="http://schemas.microsoft.com/office/powerpoint/2010/main" val="3705113904"/>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67850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nSpc>
                <a:spcPts val="3000"/>
              </a:lnSpc>
            </a:pPr>
            <a:r>
              <a:rPr lang="en-US" sz="1800" b="0" dirty="0"/>
              <a:t>Elvitegravir-Cobicistat-Tenofovir Alafenamide-Emtricitabine</a:t>
            </a:r>
            <a:br>
              <a:rPr lang="en-US" sz="2000" b="0" dirty="0"/>
            </a:br>
            <a:r>
              <a:rPr lang="en-US" dirty="0"/>
              <a:t>Trials in Treatment-Naïve Adults</a:t>
            </a:r>
          </a:p>
        </p:txBody>
      </p:sp>
    </p:spTree>
    <p:extLst>
      <p:ext uri="{BB962C8B-B14F-4D97-AF65-F5344CB8AC3E}">
        <p14:creationId xmlns:p14="http://schemas.microsoft.com/office/powerpoint/2010/main" val="3821416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ts val="3000"/>
              </a:lnSpc>
            </a:pPr>
            <a:r>
              <a:rPr lang="en-US" sz="2000" b="0" dirty="0">
                <a:solidFill>
                  <a:srgbClr val="001D48"/>
                </a:solidFill>
                <a:ea typeface="ＭＳ Ｐゴシック" pitchFamily="22" charset="-128"/>
                <a:cs typeface="ＭＳ Ｐゴシック" pitchFamily="22" charset="-128"/>
              </a:rPr>
              <a:t>EVG-COBI-TAF-FTC versus EVG-COBI-TDF-FTC</a:t>
            </a:r>
            <a:r>
              <a:rPr lang="en-US" sz="2000" dirty="0">
                <a:solidFill>
                  <a:srgbClr val="001D48"/>
                </a:solidFill>
                <a:ea typeface="ＭＳ Ｐゴシック" pitchFamily="22" charset="-128"/>
                <a:cs typeface="ＭＳ Ｐゴシック" pitchFamily="22" charset="-128"/>
              </a:rPr>
              <a:t> </a:t>
            </a:r>
            <a:br>
              <a:rPr lang="en-US" sz="1800" b="0" dirty="0">
                <a:solidFill>
                  <a:srgbClr val="001D48"/>
                </a:solidFill>
                <a:ea typeface="ＭＳ Ｐゴシック" pitchFamily="22" charset="-128"/>
                <a:cs typeface="ＭＳ Ｐゴシック" pitchFamily="22" charset="-128"/>
              </a:rPr>
            </a:br>
            <a:r>
              <a:rPr lang="en-US" sz="2700" dirty="0">
                <a:solidFill>
                  <a:srgbClr val="001D48"/>
                </a:solidFill>
              </a:rPr>
              <a:t>Study 104 and Study 111</a:t>
            </a:r>
            <a:endParaRPr lang="en-US" sz="2700" dirty="0"/>
          </a:p>
        </p:txBody>
      </p:sp>
    </p:spTree>
    <p:extLst>
      <p:ext uri="{BB962C8B-B14F-4D97-AF65-F5344CB8AC3E}">
        <p14:creationId xmlns:p14="http://schemas.microsoft.com/office/powerpoint/2010/main" val="407799469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213165" y="2000504"/>
            <a:ext cx="889163" cy="1083399"/>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177148" y="2698950"/>
            <a:ext cx="948746" cy="95236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EVG-COBI-TAF-FTC versus EVG-COBI-TDF-FTC </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104/111: Design</a:t>
            </a:r>
            <a:endParaRPr lang="en-US" dirty="0"/>
          </a:p>
        </p:txBody>
      </p:sp>
      <p:sp>
        <p:nvSpPr>
          <p:cNvPr id="4" name="Text Placeholder 3"/>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sp>
        <p:nvSpPr>
          <p:cNvPr id="3" name="Content Placeholder 2"/>
          <p:cNvSpPr>
            <a:spLocks noGrp="1"/>
          </p:cNvSpPr>
          <p:nvPr>
            <p:ph sz="half" idx="2"/>
          </p:nvPr>
        </p:nvSpPr>
        <p:spPr>
          <a:xfrm>
            <a:off x="323851" y="1072180"/>
            <a:ext cx="4734060" cy="3708825"/>
          </a:xfrm>
        </p:spPr>
        <p:txBody>
          <a:bodyPr>
            <a:normAutofit/>
          </a:bodyPr>
          <a:lstStyle/>
          <a:p>
            <a:r>
              <a:rPr lang="en-US" b="1" dirty="0"/>
              <a:t>Background</a:t>
            </a:r>
            <a:r>
              <a:rPr lang="en-US" dirty="0"/>
              <a:t>: Randomized, double-blind, phase 3 trial comparing elvitegravir-cobicistat-tenofovir alafenamide-emtricitabine with elvitegravir-cobicistat-tenofovir DF-emtricitabine</a:t>
            </a:r>
          </a:p>
          <a:p>
            <a:r>
              <a:rPr lang="en-US" b="1" dirty="0"/>
              <a:t>Inclusion Criteria </a:t>
            </a:r>
            <a:r>
              <a:rPr lang="en-US" dirty="0"/>
              <a:t>(n = 1,733)</a:t>
            </a:r>
          </a:p>
          <a:p>
            <a:pPr lvl="1"/>
            <a:r>
              <a:rPr lang="en-US" dirty="0"/>
              <a:t>Antiretroviral-naïve patients</a:t>
            </a:r>
          </a:p>
          <a:p>
            <a:pPr lvl="1"/>
            <a:r>
              <a:rPr lang="en-US" dirty="0"/>
              <a:t>Age &gt;18</a:t>
            </a:r>
          </a:p>
          <a:p>
            <a:pPr lvl="1"/>
            <a:r>
              <a:rPr lang="en-US" dirty="0"/>
              <a:t>HIV RNA ≥1000 copies/mL</a:t>
            </a:r>
          </a:p>
          <a:p>
            <a:pPr lvl="1"/>
            <a:r>
              <a:rPr lang="en-US" dirty="0"/>
              <a:t>Any CD4 count allowed </a:t>
            </a:r>
          </a:p>
          <a:p>
            <a:pPr lvl="1"/>
            <a:r>
              <a:rPr lang="en-US" dirty="0"/>
              <a:t>No AIDS conditions in prior 30 days</a:t>
            </a:r>
          </a:p>
          <a:p>
            <a:r>
              <a:rPr lang="en-US" b="1" dirty="0"/>
              <a:t>Treatment Arms</a:t>
            </a:r>
          </a:p>
          <a:p>
            <a:pPr lvl="1"/>
            <a:r>
              <a:rPr lang="en-US" dirty="0"/>
              <a:t>Elvitegravir-Cobicistat-TAF-FTC</a:t>
            </a:r>
          </a:p>
          <a:p>
            <a:pPr lvl="1"/>
            <a:r>
              <a:rPr lang="en-US" dirty="0"/>
              <a:t>Elvitegravir-Cobicistat-TDF-FTC</a:t>
            </a:r>
          </a:p>
          <a:p>
            <a:endParaRPr lang="en-US" dirty="0"/>
          </a:p>
        </p:txBody>
      </p:sp>
      <p:sp>
        <p:nvSpPr>
          <p:cNvPr id="24" name="Rectangle 7"/>
          <p:cNvSpPr>
            <a:spLocks noChangeArrowheads="1"/>
          </p:cNvSpPr>
          <p:nvPr/>
        </p:nvSpPr>
        <p:spPr bwMode="ltGray">
          <a:xfrm>
            <a:off x="6332997" y="1777576"/>
            <a:ext cx="2208784" cy="818384"/>
          </a:xfrm>
          <a:prstGeom prst="rect">
            <a:avLst/>
          </a:prstGeom>
          <a:solidFill>
            <a:schemeClr val="accent1">
              <a:lumMod val="20000"/>
              <a:lumOff val="80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spcBef>
                <a:spcPts val="300"/>
              </a:spcBef>
            </a:pPr>
            <a:r>
              <a:rPr lang="en-US" sz="1400" b="1" dirty="0">
                <a:solidFill>
                  <a:srgbClr val="000000"/>
                </a:solidFill>
                <a:latin typeface="Arial"/>
                <a:cs typeface="Arial"/>
              </a:rPr>
              <a:t>EVG-COBI-TAF-FTC</a:t>
            </a:r>
            <a:br>
              <a:rPr lang="en-US" sz="1350" b="1" dirty="0">
                <a:solidFill>
                  <a:srgbClr val="000000"/>
                </a:solidFill>
                <a:latin typeface="Arial"/>
                <a:cs typeface="Arial"/>
              </a:rPr>
            </a:br>
            <a:r>
              <a:rPr lang="en-US" sz="1200" dirty="0">
                <a:solidFill>
                  <a:srgbClr val="000000"/>
                </a:solidFill>
                <a:latin typeface="Arial"/>
                <a:cs typeface="Arial"/>
              </a:rPr>
              <a:t>(</a:t>
            </a:r>
            <a:r>
              <a:rPr lang="en-US" sz="1200" i="1" dirty="0" err="1">
                <a:solidFill>
                  <a:srgbClr val="000000"/>
                </a:solidFill>
                <a:latin typeface="Arial"/>
                <a:cs typeface="Arial"/>
              </a:rPr>
              <a:t>Genvoya</a:t>
            </a:r>
            <a:r>
              <a:rPr lang="en-US" sz="1200" dirty="0">
                <a:solidFill>
                  <a:srgbClr val="000000"/>
                </a:solidFill>
                <a:latin typeface="Arial"/>
                <a:cs typeface="Arial"/>
              </a:rPr>
              <a:t>)</a:t>
            </a:r>
            <a:br>
              <a:rPr lang="en-US" sz="1200" dirty="0">
                <a:solidFill>
                  <a:srgbClr val="000000"/>
                </a:solidFill>
                <a:latin typeface="Arial"/>
                <a:cs typeface="Arial"/>
              </a:rPr>
            </a:br>
            <a:r>
              <a:rPr lang="en-US" sz="1000" b="1" dirty="0">
                <a:solidFill>
                  <a:srgbClr val="000000"/>
                </a:solidFill>
                <a:latin typeface="Arial"/>
                <a:cs typeface="Arial"/>
              </a:rPr>
              <a:t> </a:t>
            </a:r>
            <a:r>
              <a:rPr lang="en-US" sz="1000" dirty="0">
                <a:solidFill>
                  <a:srgbClr val="000000"/>
                </a:solidFill>
                <a:latin typeface="Arial"/>
                <a:cs typeface="Arial"/>
              </a:rPr>
              <a:t>(n = 866)</a:t>
            </a:r>
          </a:p>
        </p:txBody>
      </p:sp>
      <p:sp>
        <p:nvSpPr>
          <p:cNvPr id="33" name="Rectangle 7"/>
          <p:cNvSpPr>
            <a:spLocks noChangeArrowheads="1"/>
          </p:cNvSpPr>
          <p:nvPr/>
        </p:nvSpPr>
        <p:spPr bwMode="ltGray">
          <a:xfrm>
            <a:off x="6332997" y="2959441"/>
            <a:ext cx="2208784" cy="818384"/>
          </a:xfrm>
          <a:prstGeom prst="rect">
            <a:avLst/>
          </a:prstGeom>
          <a:solidFill>
            <a:schemeClr val="accent2">
              <a:lumMod val="20000"/>
              <a:lumOff val="80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nchorCtr="1">
            <a:prstTxWarp prst="textNoShape">
              <a:avLst/>
            </a:prstTxWarp>
          </a:bodyPr>
          <a:lstStyle/>
          <a:p>
            <a:pPr algn="ctr"/>
            <a:r>
              <a:rPr lang="en-US" sz="1350" b="1" dirty="0">
                <a:solidFill>
                  <a:srgbClr val="000000"/>
                </a:solidFill>
                <a:latin typeface="Arial"/>
                <a:cs typeface="Arial"/>
              </a:rPr>
              <a:t>EVG-COBI-TDF-FTC</a:t>
            </a:r>
            <a:br>
              <a:rPr lang="en-US" sz="1350" b="1" dirty="0">
                <a:solidFill>
                  <a:srgbClr val="000000"/>
                </a:solidFill>
                <a:latin typeface="Arial"/>
                <a:cs typeface="Arial"/>
              </a:rPr>
            </a:br>
            <a:r>
              <a:rPr lang="en-US" sz="1200" dirty="0">
                <a:solidFill>
                  <a:srgbClr val="000000"/>
                </a:solidFill>
                <a:latin typeface="Arial"/>
                <a:cs typeface="Arial"/>
              </a:rPr>
              <a:t>(</a:t>
            </a:r>
            <a:r>
              <a:rPr lang="en-US" sz="1200" i="1" dirty="0">
                <a:solidFill>
                  <a:srgbClr val="000000"/>
                </a:solidFill>
                <a:latin typeface="Arial"/>
                <a:cs typeface="Arial"/>
              </a:rPr>
              <a:t>Stribild</a:t>
            </a:r>
            <a:r>
              <a:rPr lang="en-US" sz="1200" dirty="0">
                <a:solidFill>
                  <a:srgbClr val="000000"/>
                </a:solidFill>
                <a:latin typeface="Arial"/>
                <a:cs typeface="Arial"/>
              </a:rPr>
              <a:t>)</a:t>
            </a:r>
          </a:p>
          <a:p>
            <a:pPr algn="ctr">
              <a:spcBef>
                <a:spcPts val="300"/>
              </a:spcBef>
            </a:pPr>
            <a:r>
              <a:rPr lang="en-US" sz="1000" dirty="0">
                <a:solidFill>
                  <a:srgbClr val="000000"/>
                </a:solidFill>
                <a:latin typeface="Arial"/>
                <a:cs typeface="Arial"/>
              </a:rPr>
              <a:t>(n = 867)</a:t>
            </a:r>
          </a:p>
        </p:txBody>
      </p:sp>
    </p:spTree>
    <p:extLst>
      <p:ext uri="{BB962C8B-B14F-4D97-AF65-F5344CB8AC3E}">
        <p14:creationId xmlns:p14="http://schemas.microsoft.com/office/powerpoint/2010/main" val="365955064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EVG-COBI-TAF-FTC versus EVG-COBI-TDF-FTC </a:t>
            </a:r>
            <a:br>
              <a:rPr lang="en-US"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104/111</a:t>
            </a:r>
            <a:r>
              <a:rPr lang="en-US" dirty="0">
                <a:ea typeface="ＭＳ Ｐゴシック" pitchFamily="22" charset="-128"/>
                <a:cs typeface="ＭＳ Ｐゴシック" pitchFamily="22" charset="-128"/>
              </a:rPr>
              <a:t>: Result</a:t>
            </a:r>
            <a:endParaRPr lang="en-US" dirty="0"/>
          </a:p>
        </p:txBody>
      </p:sp>
      <p:sp>
        <p:nvSpPr>
          <p:cNvPr id="4" name="Text Placeholder 3"/>
          <p:cNvSpPr>
            <a:spLocks noGrp="1"/>
          </p:cNvSpPr>
          <p:nvPr>
            <p:ph type="body" sz="quarter" idx="15"/>
          </p:nvPr>
        </p:nvSpPr>
        <p:spPr/>
        <p:txBody>
          <a:bodyPr/>
          <a:lstStyle/>
          <a:p>
            <a:r>
              <a:rPr lang="en-US" dirty="0"/>
              <a:t>Week 48 Virologic Response (Intent-to-Treat Analysis)</a:t>
            </a:r>
          </a:p>
        </p:txBody>
      </p:sp>
      <p:sp>
        <p:nvSpPr>
          <p:cNvPr id="7" name="Content Placeholder 6"/>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331783300"/>
              </p:ext>
            </p:extLst>
          </p:nvPr>
        </p:nvGraphicFramePr>
        <p:xfrm>
          <a:off x="465495" y="1428162"/>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126406" y="3771435"/>
            <a:ext cx="71323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800/866</a:t>
            </a:r>
          </a:p>
        </p:txBody>
      </p:sp>
      <p:sp>
        <p:nvSpPr>
          <p:cNvPr id="9" name="Rectangle 8"/>
          <p:cNvSpPr/>
          <p:nvPr/>
        </p:nvSpPr>
        <p:spPr>
          <a:xfrm>
            <a:off x="2830800" y="3771435"/>
            <a:ext cx="71323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784/867</a:t>
            </a:r>
          </a:p>
        </p:txBody>
      </p:sp>
      <p:sp>
        <p:nvSpPr>
          <p:cNvPr id="10" name="Rectangle 9"/>
          <p:cNvSpPr/>
          <p:nvPr/>
        </p:nvSpPr>
        <p:spPr>
          <a:xfrm>
            <a:off x="4367435" y="3771435"/>
            <a:ext cx="71323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629/670</a:t>
            </a:r>
          </a:p>
        </p:txBody>
      </p:sp>
      <p:sp>
        <p:nvSpPr>
          <p:cNvPr id="11" name="Rectangle 10"/>
          <p:cNvSpPr/>
          <p:nvPr/>
        </p:nvSpPr>
        <p:spPr>
          <a:xfrm>
            <a:off x="5131845" y="3771435"/>
            <a:ext cx="71323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610/672</a:t>
            </a:r>
          </a:p>
        </p:txBody>
      </p:sp>
      <p:sp>
        <p:nvSpPr>
          <p:cNvPr id="12" name="Rectangle 11"/>
          <p:cNvSpPr/>
          <p:nvPr/>
        </p:nvSpPr>
        <p:spPr>
          <a:xfrm>
            <a:off x="6652152" y="3771435"/>
            <a:ext cx="71323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171/196</a:t>
            </a:r>
          </a:p>
        </p:txBody>
      </p:sp>
      <p:sp>
        <p:nvSpPr>
          <p:cNvPr id="13" name="Rectangle 12"/>
          <p:cNvSpPr/>
          <p:nvPr/>
        </p:nvSpPr>
        <p:spPr>
          <a:xfrm>
            <a:off x="7373548" y="3771435"/>
            <a:ext cx="71323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174/195</a:t>
            </a:r>
          </a:p>
        </p:txBody>
      </p:sp>
      <p:cxnSp>
        <p:nvCxnSpPr>
          <p:cNvPr id="15" name="Straight Connector 14"/>
          <p:cNvCxnSpPr/>
          <p:nvPr/>
        </p:nvCxnSpPr>
        <p:spPr>
          <a:xfrm>
            <a:off x="4367435" y="4434455"/>
            <a:ext cx="371934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733936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dirty="0">
                <a:ea typeface="ＭＳ Ｐゴシック" pitchFamily="22" charset="-128"/>
                <a:cs typeface="ＭＳ Ｐゴシック" pitchFamily="22" charset="-128"/>
              </a:rPr>
              <a:t>EVG-COBI-TAF-FTC versus EVG-COBI-TDF-FTC </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104/111: Adverse Effects</a:t>
            </a:r>
            <a:endParaRPr lang="en-US"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 in Serum Creatinine from Baseline</a:t>
            </a:r>
          </a:p>
        </p:txBody>
      </p:sp>
      <p:sp>
        <p:nvSpPr>
          <p:cNvPr id="8" name="Content Placeholder 7"/>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499494018"/>
              </p:ext>
            </p:extLst>
          </p:nvPr>
        </p:nvGraphicFramePr>
        <p:xfrm>
          <a:off x="465495" y="1408720"/>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3835581"/>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extLst>
    <a:ext uri="{05A4C25C-085E-4340-85A3-A5531E510DB2}">
      <thm15:themeFamily xmlns:thm15="http://schemas.microsoft.com/office/thememl/2012/main" name="NEW_PPT_BLANK.pptx" id="{7838D14B-182A-4763-96E4-9C016D7F3EF2}" vid="{99F16759-510D-44D2-8EE6-495D5CB713A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55235</TotalTime>
  <Words>2710</Words>
  <Application>Microsoft Macintosh PowerPoint</Application>
  <PresentationFormat>On-screen Show (16:9)</PresentationFormat>
  <Paragraphs>352</Paragraphs>
  <Slides>46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Corbel</vt:lpstr>
      <vt:lpstr>Geneva</vt:lpstr>
      <vt:lpstr>Lucida Grande</vt:lpstr>
      <vt:lpstr>Times New Roman</vt:lpstr>
      <vt:lpstr>NCRC</vt:lpstr>
      <vt:lpstr>Elvitegravir-Cobicistat-Tenofovir alafenamide-Emtricitabine  (Genvoya)</vt:lpstr>
      <vt:lpstr>Elvitegravir-Cobicistat-Tenofovir Alafenamide-Emtricitabine</vt:lpstr>
      <vt:lpstr>Elvitegravir-Cobicistat-Tenofovir alafenamide-Emtricitabine</vt:lpstr>
      <vt:lpstr>PowerPoint Presentation</vt:lpstr>
      <vt:lpstr>Elvitegravir-Cobicistat-Tenofovir Alafenamide-Emtricitabine Trials in Treatment-Naïve Adults</vt:lpstr>
      <vt:lpstr>EVG-COBI-TAF-FTC versus EVG-COBI-TDF-FTC  Study 104 and Study 111</vt:lpstr>
      <vt:lpstr>EVG-COBI-TAF-FTC versus EVG-COBI-TDF-FTC  Study 104/111: Design</vt:lpstr>
      <vt:lpstr>EVG-COBI-TAF-FTC versus EVG-COBI-TDF-FTC  Study 104/111: Result</vt:lpstr>
      <vt:lpstr>EVG-COBI-TAF-FTC versus EVG-COBI-TDF-FTC  Study 104/111: Adverse Effects</vt:lpstr>
      <vt:lpstr>EVG-COBI-TAF-FTC versus EVG-COBI-TDF-FTC  Study 104/111: Adverse Effects</vt:lpstr>
      <vt:lpstr>EVG-COBI-TAF-FTC versus EVG-COBI-TDF-FTC  Study 104/111: Adverse Effects</vt:lpstr>
      <vt:lpstr>EVG-COBI-TAF-FTC versus EVG-COBI-TDF-FTC  Study 104/111: Adverse Effects</vt:lpstr>
      <vt:lpstr>EVG-COBI-TAF-FTC versus EVG-COBI-TDF-FTC  Study 104/111: Conclusions</vt:lpstr>
      <vt:lpstr>Elvitegravir-Cobicistat-Tenofovir Alafenamide-Emtricitabine Switch Studies in Special Populations</vt:lpstr>
      <vt:lpstr>Elvitegravir-Cobicistat-TAF-FTC in Renal Impairment Study 112</vt:lpstr>
      <vt:lpstr>Elvitegravir-Cobicistat-TAF-FTC in Renal Impairment Study 112: Design</vt:lpstr>
      <vt:lpstr>Elvitegravir-Cobicistat-TAF-FTC in Renal Impairment Study 112: Result</vt:lpstr>
      <vt:lpstr>Elvitegravir-Cobicistat-TAF-FTC in Renal Impairment Study 112: Subgroup Analysis Result </vt:lpstr>
      <vt:lpstr>Elvitegravir-Cobicistat-TAF-FTC in Renal Impairment Study 112: Result</vt:lpstr>
      <vt:lpstr>Elvitegravir-Cobicistat-TAF-FTC in Renal Impairment Study 112: Result </vt:lpstr>
      <vt:lpstr>Elvitegravir-Cobicistat-TAF-FTC in Renal Impairment Study 112: Result </vt:lpstr>
      <vt:lpstr>Elvitegravir-Cobicistat-TAF-FTC in Renal Impairment Study 112: Result </vt:lpstr>
      <vt:lpstr>Elvitegravir-Cobicistat-TAF-FTC in Renal Impairment Study 112: Conclusions</vt:lpstr>
      <vt:lpstr>Elvitegravir-Cobicistat-TAF-FTC in Hepatitis B Coinfection  Study 1249</vt:lpstr>
      <vt:lpstr>Elvitegravir-Cobicistat-TAF-FTC in HIV/HBV Coinfection  Study 1249: Design</vt:lpstr>
      <vt:lpstr>Elvitegravir-Cobicistat-TAF-FTC in HIV/HBV Coinfection Study 1249: Result</vt:lpstr>
      <vt:lpstr>Elvitegravir-Cobicistat-TAF-FTC in HIV/HBV Coinfection  Study 1249: Result</vt:lpstr>
      <vt:lpstr>Elvitegravir-Cobicistat-TAF-FTC in HIV/HBV Coinfection  Study 1249: Subgroup Analysis Result</vt:lpstr>
      <vt:lpstr>Elvitegravir-Cobicistat-TAF-FTC in HIV/HBV Coinfection Study 1249: Result</vt:lpstr>
      <vt:lpstr>Elvitegravir-Cobicistat-TAF-FTC in HIV/HBV Coinfection  Study 1249: Result</vt:lpstr>
      <vt:lpstr>Elvitegravir-Cobicistat-TAF-FTC in HIV/HBV Coinfection Study 1249: Conclusions</vt:lpstr>
      <vt:lpstr>Switch from TDF-based ART to Elvitegravir-Cobicistat-TAF-FTC Study 109</vt:lpstr>
      <vt:lpstr>Switch to Elvitegravir-Cobicistat-TAF-FTC Study 109: Design</vt:lpstr>
      <vt:lpstr>Switch to Elvitegravir-Cobicistat-TAF-FTC Study 109: Subgroup Analysis Result </vt:lpstr>
      <vt:lpstr>Switch to Elvitegravir-Cobicistat-TAF-FTC Study 109: Result</vt:lpstr>
      <vt:lpstr>Switch to Elvitegravir-Cobicistat-TAF-FTC Study 109: Result</vt:lpstr>
      <vt:lpstr>Switch to Elvitegravir-Cobicistat-TAF-FTC Study 109: Result</vt:lpstr>
      <vt:lpstr>Switch to Elvitegravir-Cobicistat-TAF-FTC Study 109: Conclusions</vt:lpstr>
      <vt:lpstr>Simplification to EVG-COBI-TAF-FTC plus Darunavir Study 119</vt:lpstr>
      <vt:lpstr>Simplification to EVG-COBI-TAF-FTC plus DRV Study 119: Design</vt:lpstr>
      <vt:lpstr>Simplification to EVG-COBI-TAF-FTC plus DRV Study 119: Design</vt:lpstr>
      <vt:lpstr>Simplification to EVG-COBI-TAF-FTC plus DRV Study 119: Results</vt:lpstr>
      <vt:lpstr>Simplification to EVG-COBI-TAF-FTC plus DRV Study 119: Results</vt:lpstr>
      <vt:lpstr>Simplification to EVG-COBI-TAF-FTC plus DRV Study 119: Result </vt:lpstr>
      <vt:lpstr>Simplification to EVG-COBI-TAF-FTC plus DRV Study 119: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2353</cp:revision>
  <cp:lastPrinted>2008-02-05T14:34:24Z</cp:lastPrinted>
  <dcterms:created xsi:type="dcterms:W3CDTF">2010-11-28T05:36:22Z</dcterms:created>
  <dcterms:modified xsi:type="dcterms:W3CDTF">2022-12-19T20:19:12Z</dcterms:modified>
</cp:coreProperties>
</file>