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38"/>
  </p:notesMasterIdLst>
  <p:handoutMasterIdLst>
    <p:handoutMasterId r:id="rId39"/>
  </p:handoutMasterIdLst>
  <p:sldIdLst>
    <p:sldId id="999" r:id="rId2"/>
    <p:sldId id="974" r:id="rId3"/>
    <p:sldId id="1116" r:id="rId4"/>
    <p:sldId id="1331" r:id="rId5"/>
    <p:sldId id="1341" r:id="rId6"/>
    <p:sldId id="347" r:id="rId7"/>
    <p:sldId id="1343" r:id="rId8"/>
    <p:sldId id="1344" r:id="rId9"/>
    <p:sldId id="1632" r:id="rId10"/>
    <p:sldId id="1614" r:id="rId11"/>
    <p:sldId id="1616" r:id="rId12"/>
    <p:sldId id="1636" r:id="rId13"/>
    <p:sldId id="1635" r:id="rId14"/>
    <p:sldId id="360" r:id="rId15"/>
    <p:sldId id="1630" r:id="rId16"/>
    <p:sldId id="362" r:id="rId17"/>
    <p:sldId id="363" r:id="rId18"/>
    <p:sldId id="364" r:id="rId19"/>
    <p:sldId id="365" r:id="rId20"/>
    <p:sldId id="1626" r:id="rId21"/>
    <p:sldId id="929" r:id="rId22"/>
    <p:sldId id="1617" r:id="rId23"/>
    <p:sldId id="1618" r:id="rId24"/>
    <p:sldId id="1619" r:id="rId25"/>
    <p:sldId id="1633" r:id="rId26"/>
    <p:sldId id="1621" r:id="rId27"/>
    <p:sldId id="1622" r:id="rId28"/>
    <p:sldId id="1623" r:id="rId29"/>
    <p:sldId id="1624" r:id="rId30"/>
    <p:sldId id="1625" r:id="rId31"/>
    <p:sldId id="1342" r:id="rId32"/>
    <p:sldId id="332" r:id="rId33"/>
    <p:sldId id="1627" r:id="rId34"/>
    <p:sldId id="1628" r:id="rId35"/>
    <p:sldId id="1629" r:id="rId36"/>
    <p:sldId id="1109" r:id="rId37"/>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2"/>
    <a:srgbClr val="006CA8"/>
    <a:srgbClr val="66426F"/>
    <a:srgbClr val="4D7F18"/>
    <a:srgbClr val="00508A"/>
    <a:srgbClr val="005593"/>
    <a:srgbClr val="597F31"/>
    <a:srgbClr val="2591D0"/>
    <a:srgbClr val="7F7F7F"/>
    <a:srgbClr val="5473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autoAdjust="0"/>
    <p:restoredTop sz="94807" autoAdjust="0"/>
  </p:normalViewPr>
  <p:slideViewPr>
    <p:cSldViewPr snapToGrid="0" showGuides="1">
      <p:cViewPr varScale="1">
        <p:scale>
          <a:sx n="156" d="100"/>
          <a:sy n="156" d="100"/>
        </p:scale>
        <p:origin x="192" y="23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83</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81</c:v>
                </c:pt>
                <c:pt idx="1">
                  <c:v>83</c:v>
                </c:pt>
                <c:pt idx="2">
                  <c:v>76</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00"/>
        <c:axId val="-2039526936"/>
        <c:axId val="-2040148424"/>
      </c:barChart>
      <c:catAx>
        <c:axId val="-2039526936"/>
        <c:scaling>
          <c:orientation val="minMax"/>
        </c:scaling>
        <c:delete val="0"/>
        <c:axPos val="b"/>
        <c:title>
          <c:tx>
            <c:rich>
              <a:bodyPr/>
              <a:lstStyle/>
              <a:p>
                <a:pPr>
                  <a:defRPr/>
                </a:pPr>
                <a:r>
                  <a:rPr lang="en-US"/>
                  <a:t>Baseline HIV RNA </a:t>
                </a:r>
              </a:p>
            </c:rich>
          </c:tx>
          <c:layout>
            <c:manualLayout>
              <c:xMode val="edge"/>
              <c:yMode val="edge"/>
              <c:x val="0.57381646738602099"/>
              <c:y val="0.93103630054717701"/>
            </c:manualLayout>
          </c:layout>
          <c:overlay val="0"/>
        </c:title>
        <c:numFmt formatCode="General" sourceLinked="0"/>
        <c:majorTickMark val="out"/>
        <c:minorTickMark val="none"/>
        <c:tickLblPos val="nextTo"/>
        <c:spPr>
          <a:ln w="6350" cmpd="sng">
            <a:solidFill>
              <a:srgbClr val="000000"/>
            </a:solidFill>
          </a:ln>
        </c:sp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a:pPr>
                <a:r>
                  <a:rPr lang="en-US"/>
                  <a:t>HIV RNA &lt;50 copies/mL (%)</a:t>
                </a:r>
              </a:p>
            </c:rich>
          </c:tx>
          <c:layout>
            <c:manualLayout>
              <c:xMode val="edge"/>
              <c:yMode val="edge"/>
              <c:x val="4.6883097361349654E-3"/>
              <c:y val="0.14057696990204363"/>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42495382521628"/>
          <c:y val="0.11878797989234401"/>
          <c:w val="0.85533865558471867"/>
          <c:h val="0.75851620977933332"/>
        </c:manualLayout>
      </c:layout>
      <c:barChart>
        <c:barDir val="col"/>
        <c:grouping val="clustered"/>
        <c:varyColors val="0"/>
        <c:ser>
          <c:idx val="0"/>
          <c:order val="0"/>
          <c:tx>
            <c:strRef>
              <c:f>Sheet1!$B$1</c:f>
              <c:strCache>
                <c:ptCount val="1"/>
                <c:pt idx="0">
                  <c:v>Early Switch Group</c:v>
                </c:pt>
              </c:strCache>
            </c:strRef>
          </c:tx>
          <c:spPr>
            <a:gradFill>
              <a:gsLst>
                <a:gs pos="0">
                  <a:srgbClr val="6B467B"/>
                </a:gs>
                <a:gs pos="98000">
                  <a:srgbClr val="AD76BA"/>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85</c:v>
                </c:pt>
                <c:pt idx="1">
                  <c:v>83</c:v>
                </c:pt>
              </c:numCache>
            </c:numRef>
          </c:val>
          <c:extLst>
            <c:ext xmlns:c16="http://schemas.microsoft.com/office/drawing/2014/chart" uri="{C3380CC4-5D6E-409C-BE32-E72D297353CC}">
              <c16:uniqueId val="{00000000-ECF3-0841-92C9-477850D95030}"/>
            </c:ext>
          </c:extLst>
        </c:ser>
        <c:ser>
          <c:idx val="1"/>
          <c:order val="1"/>
          <c:tx>
            <c:strRef>
              <c:f>Sheet1!$C$1</c:f>
              <c:strCache>
                <c:ptCount val="1"/>
                <c:pt idx="0">
                  <c:v>Late Switch Group</c:v>
                </c:pt>
              </c:strCache>
            </c:strRef>
          </c:tx>
          <c:spPr>
            <a:gradFill>
              <a:gsLst>
                <a:gs pos="0">
                  <a:srgbClr val="4F606E"/>
                </a:gs>
                <a:gs pos="97000">
                  <a:srgbClr val="88A6BF"/>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CF3-0841-92C9-477850D95030}"/>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0</c:formatCode>
                <c:ptCount val="2"/>
                <c:pt idx="0">
                  <c:v>88</c:v>
                </c:pt>
                <c:pt idx="1">
                  <c:v>92</c:v>
                </c:pt>
              </c:numCache>
            </c:numRef>
          </c:val>
          <c:extLst>
            <c:ext xmlns:c16="http://schemas.microsoft.com/office/drawing/2014/chart" uri="{C3380CC4-5D6E-409C-BE32-E72D297353CC}">
              <c16:uniqueId val="{00000002-ECF3-0841-92C9-477850D95030}"/>
            </c:ext>
          </c:extLst>
        </c:ser>
        <c:dLbls>
          <c:showLegendKey val="0"/>
          <c:showVal val="1"/>
          <c:showCatName val="0"/>
          <c:showSerName val="0"/>
          <c:showPercent val="0"/>
          <c:showBubbleSize val="0"/>
        </c:dLbls>
        <c:gapWidth val="125"/>
        <c:axId val="-2013610888"/>
        <c:axId val="-2013306344"/>
      </c:barChart>
      <c:catAx>
        <c:axId val="-2013610888"/>
        <c:scaling>
          <c:orientation val="minMax"/>
        </c:scaling>
        <c:delete val="0"/>
        <c:axPos val="b"/>
        <c:numFmt formatCode="General" sourceLinked="0"/>
        <c:majorTickMark val="out"/>
        <c:minorTickMark val="none"/>
        <c:tickLblPos val="nextTo"/>
        <c:spPr>
          <a:ln w="6350" cmpd="sng">
            <a:solidFill>
              <a:srgbClr val="000000"/>
            </a:solidFill>
          </a:ln>
        </c:spPr>
        <c:crossAx val="-2013306344"/>
        <c:crosses val="autoZero"/>
        <c:auto val="1"/>
        <c:lblAlgn val="ctr"/>
        <c:lblOffset val="1"/>
        <c:tickLblSkip val="1"/>
        <c:tickMarkSkip val="1"/>
        <c:noMultiLvlLbl val="0"/>
      </c:catAx>
      <c:valAx>
        <c:axId val="-2013306344"/>
        <c:scaling>
          <c:orientation val="minMax"/>
          <c:max val="100"/>
          <c:min val="0"/>
        </c:scaling>
        <c:delete val="0"/>
        <c:axPos val="l"/>
        <c:title>
          <c:tx>
            <c:rich>
              <a:bodyPr/>
              <a:lstStyle/>
              <a:p>
                <a:pPr>
                  <a:defRPr/>
                </a:pPr>
                <a:r>
                  <a:rPr lang="en-US"/>
                  <a:t>HIV RNA &lt;50 copies/mL (%)</a:t>
                </a:r>
              </a:p>
            </c:rich>
          </c:tx>
          <c:layout>
            <c:manualLayout>
              <c:xMode val="edge"/>
              <c:yMode val="edge"/>
              <c:x val="3.0302809371050843E-3"/>
              <c:y val="0.13672900262467189"/>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36108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8739100320793238"/>
          <c:y val="9.2682355497793693E-3"/>
          <c:w val="0.4834767181880042"/>
          <c:h val="9.882354933345749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83</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81</c:v>
                </c:pt>
                <c:pt idx="1">
                  <c:v>83</c:v>
                </c:pt>
                <c:pt idx="2">
                  <c:v>76</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00"/>
        <c:axId val="-2039526936"/>
        <c:axId val="-2040148424"/>
      </c:barChart>
      <c:catAx>
        <c:axId val="-2039526936"/>
        <c:scaling>
          <c:orientation val="minMax"/>
        </c:scaling>
        <c:delete val="0"/>
        <c:axPos val="b"/>
        <c:title>
          <c:tx>
            <c:rich>
              <a:bodyPr/>
              <a:lstStyle/>
              <a:p>
                <a:pPr>
                  <a:defRPr/>
                </a:pPr>
                <a:r>
                  <a:rPr lang="en-US"/>
                  <a:t>Baseline HIV RNA </a:t>
                </a:r>
              </a:p>
            </c:rich>
          </c:tx>
          <c:layout>
            <c:manualLayout>
              <c:xMode val="edge"/>
              <c:yMode val="edge"/>
              <c:x val="0.57381646738602099"/>
              <c:y val="0.93103630054717701"/>
            </c:manualLayout>
          </c:layout>
          <c:overlay val="0"/>
        </c:title>
        <c:numFmt formatCode="General" sourceLinked="0"/>
        <c:majorTickMark val="out"/>
        <c:minorTickMark val="none"/>
        <c:tickLblPos val="nextTo"/>
        <c:spPr>
          <a:ln w="6350" cmpd="sng">
            <a:solidFill>
              <a:srgbClr val="000000"/>
            </a:solidFill>
          </a:ln>
        </c:sp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a:pPr>
                <a:r>
                  <a:rPr lang="en-US"/>
                  <a:t>HIV RNA &lt;50 copies/mL (%)</a:t>
                </a:r>
              </a:p>
            </c:rich>
          </c:tx>
          <c:layout>
            <c:manualLayout>
              <c:xMode val="edge"/>
              <c:yMode val="edge"/>
              <c:x val="4.6883097361349654E-3"/>
              <c:y val="0.14057696990204363"/>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96</c:v>
                </c:pt>
                <c:pt idx="1">
                  <c:v>Week 144</c:v>
                </c:pt>
              </c:strCache>
            </c:strRef>
          </c:cat>
          <c:val>
            <c:numRef>
              <c:f>Sheet1!$B$2:$B$3</c:f>
              <c:numCache>
                <c:formatCode>0</c:formatCode>
                <c:ptCount val="2"/>
                <c:pt idx="0">
                  <c:v>80</c:v>
                </c:pt>
                <c:pt idx="1">
                  <c:v>71</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96</c:v>
                </c:pt>
                <c:pt idx="1">
                  <c:v>Week 144</c:v>
                </c:pt>
              </c:strCache>
            </c:strRef>
          </c:cat>
          <c:val>
            <c:numRef>
              <c:f>Sheet1!$C$2:$C$3</c:f>
              <c:numCache>
                <c:formatCode>0</c:formatCode>
                <c:ptCount val="2"/>
                <c:pt idx="0">
                  <c:v>72</c:v>
                </c:pt>
                <c:pt idx="1">
                  <c:v>63</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65"/>
        <c:axId val="-2039526936"/>
        <c:axId val="-2040148424"/>
      </c:barChart>
      <c:catAx>
        <c:axId val="-2039526936"/>
        <c:scaling>
          <c:orientation val="minMax"/>
        </c:scaling>
        <c:delete val="0"/>
        <c:axPos val="b"/>
        <c:numFmt formatCode="General" sourceLinked="0"/>
        <c:majorTickMark val="out"/>
        <c:minorTickMark val="none"/>
        <c:tickLblPos val="nextTo"/>
        <c:spPr>
          <a:ln w="6350" cmpd="sng">
            <a:solidFill>
              <a:srgbClr val="000000"/>
            </a:solidFill>
          </a:ln>
        </c:sp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a:pPr>
                <a:r>
                  <a:rPr lang="en-US"/>
                  <a:t>HIV RNA &lt;50 copies/mL (%)</a:t>
                </a:r>
              </a:p>
            </c:rich>
          </c:tx>
          <c:layout>
            <c:manualLayout>
              <c:xMode val="edge"/>
              <c:yMode val="edge"/>
              <c:x val="4.6883097361349654E-3"/>
              <c:y val="0.14057696990204363"/>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DTG-ABC-3TC</c:v>
                </c:pt>
              </c:strCache>
            </c:strRef>
          </c:tx>
          <c:spPr>
            <a:gradFill>
              <a:gsLst>
                <a:gs pos="0">
                  <a:srgbClr val="005593"/>
                </a:gs>
                <a:gs pos="98000">
                  <a:srgbClr val="2591D0"/>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Sheet1!$B$2:$B$4</c:f>
              <c:numCache>
                <c:formatCode>0</c:formatCode>
                <c:ptCount val="3"/>
                <c:pt idx="0">
                  <c:v>82</c:v>
                </c:pt>
                <c:pt idx="1">
                  <c:v>83</c:v>
                </c:pt>
                <c:pt idx="2">
                  <c:v>80</c:v>
                </c:pt>
              </c:numCache>
            </c:numRef>
          </c:val>
          <c:extLst>
            <c:ext xmlns:c16="http://schemas.microsoft.com/office/drawing/2014/chart" uri="{C3380CC4-5D6E-409C-BE32-E72D297353CC}">
              <c16:uniqueId val="{00000000-A8AA-2446-ABA5-FA26E3A75941}"/>
            </c:ext>
          </c:extLst>
        </c:ser>
        <c:ser>
          <c:idx val="1"/>
          <c:order val="1"/>
          <c:tx>
            <c:strRef>
              <c:f>Sheet1!$C$1</c:f>
              <c:strCache>
                <c:ptCount val="1"/>
                <c:pt idx="0">
                  <c:v>ATV + RTV + TDF-FTC</c:v>
                </c:pt>
              </c:strCache>
            </c:strRef>
          </c:tx>
          <c:spPr>
            <a:gradFill>
              <a:gsLst>
                <a:gs pos="0">
                  <a:srgbClr val="597F31"/>
                </a:gs>
                <a:gs pos="99000">
                  <a:srgbClr val="9DBA74"/>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8AA-2446-ABA5-FA26E3A75941}"/>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Sheet1!$C$2:$C$4</c:f>
              <c:numCache>
                <c:formatCode>0</c:formatCode>
                <c:ptCount val="3"/>
                <c:pt idx="0">
                  <c:v>71</c:v>
                </c:pt>
                <c:pt idx="1">
                  <c:v>74</c:v>
                </c:pt>
                <c:pt idx="2">
                  <c:v>64</c:v>
                </c:pt>
              </c:numCache>
            </c:numRef>
          </c:val>
          <c:extLst>
            <c:ext xmlns:c16="http://schemas.microsoft.com/office/drawing/2014/chart" uri="{C3380CC4-5D6E-409C-BE32-E72D297353CC}">
              <c16:uniqueId val="{00000002-A8AA-2446-ABA5-FA26E3A75941}"/>
            </c:ext>
          </c:extLst>
        </c:ser>
        <c:dLbls>
          <c:showLegendKey val="0"/>
          <c:showVal val="1"/>
          <c:showCatName val="0"/>
          <c:showSerName val="0"/>
          <c:showPercent val="0"/>
          <c:showBubbleSize val="0"/>
        </c:dLbls>
        <c:gapWidth val="110"/>
        <c:axId val="1802557048"/>
        <c:axId val="1803296728"/>
      </c:barChart>
      <c:catAx>
        <c:axId val="1802557048"/>
        <c:scaling>
          <c:orientation val="minMax"/>
        </c:scaling>
        <c:delete val="0"/>
        <c:axPos val="b"/>
        <c:title>
          <c:tx>
            <c:rich>
              <a:bodyPr/>
              <a:lstStyle/>
              <a:p>
                <a:pPr>
                  <a:defRPr/>
                </a:pPr>
                <a:r>
                  <a:rPr lang="en-US" dirty="0"/>
                  <a:t>Baseline HIV RNA </a:t>
                </a:r>
              </a:p>
            </c:rich>
          </c:tx>
          <c:layout>
            <c:manualLayout>
              <c:xMode val="edge"/>
              <c:yMode val="edge"/>
              <c:x val="0.59850782541071257"/>
              <c:y val="0.91876965548225387"/>
            </c:manualLayout>
          </c:layout>
          <c:overlay val="0"/>
        </c:title>
        <c:numFmt formatCode="General" sourceLinked="0"/>
        <c:majorTickMark val="out"/>
        <c:minorTickMark val="none"/>
        <c:tickLblPos val="nextTo"/>
        <c:spPr>
          <a:ln w="6350" cmpd="sng">
            <a:solidFill>
              <a:srgbClr val="000000"/>
            </a:solidFill>
          </a:ln>
        </c:spPr>
        <c:crossAx val="1803296728"/>
        <c:crosses val="autoZero"/>
        <c:auto val="1"/>
        <c:lblAlgn val="ctr"/>
        <c:lblOffset val="1"/>
        <c:tickLblSkip val="1"/>
        <c:tickMarkSkip val="1"/>
        <c:noMultiLvlLbl val="0"/>
      </c:catAx>
      <c:valAx>
        <c:axId val="1803296728"/>
        <c:scaling>
          <c:orientation val="minMax"/>
          <c:max val="100"/>
          <c:min val="0"/>
        </c:scaling>
        <c:delete val="0"/>
        <c:axPos val="l"/>
        <c:title>
          <c:tx>
            <c:rich>
              <a:bodyPr/>
              <a:lstStyle/>
              <a:p>
                <a:pPr>
                  <a:defRPr/>
                </a:pPr>
                <a:r>
                  <a:rPr lang="en-US"/>
                  <a:t>HIV RNA &lt;50 copies/mL (%)</a:t>
                </a:r>
              </a:p>
            </c:rich>
          </c:tx>
          <c:layout>
            <c:manualLayout>
              <c:xMode val="edge"/>
              <c:yMode val="edge"/>
              <c:x val="1.0802469135802469E-2"/>
              <c:y val="0.11300247097491192"/>
            </c:manualLayout>
          </c:layout>
          <c:overlay val="0"/>
        </c:title>
        <c:numFmt formatCode="0" sourceLinked="0"/>
        <c:majorTickMark val="out"/>
        <c:minorTickMark val="none"/>
        <c:tickLblPos val="nextTo"/>
        <c:spPr>
          <a:ln w="6350" cmpd="sng">
            <a:solidFill>
              <a:srgbClr val="000000"/>
            </a:solidFill>
          </a:ln>
        </c:spPr>
        <c:crossAx val="180255704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937749100806843"/>
          <c:y val="1.49179233951688E-2"/>
          <c:w val="0.5514902303878681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1184659659544"/>
          <c:w val="0.86151149509089098"/>
          <c:h val="0.85850158607551397"/>
        </c:manualLayout>
      </c:layout>
      <c:barChart>
        <c:barDir val="col"/>
        <c:grouping val="clustered"/>
        <c:varyColors val="0"/>
        <c:ser>
          <c:idx val="0"/>
          <c:order val="0"/>
          <c:tx>
            <c:strRef>
              <c:f>Sheet1!$B$1</c:f>
              <c:strCache>
                <c:ptCount val="1"/>
                <c:pt idx="0">
                  <c:v>Bictegravir-TAF-FTC</c:v>
                </c:pt>
              </c:strCache>
            </c:strRef>
          </c:tx>
          <c:spPr>
            <a:gradFill>
              <a:gsLst>
                <a:gs pos="0">
                  <a:srgbClr val="597F31"/>
                </a:gs>
                <a:gs pos="99000">
                  <a:srgbClr val="9DBA74"/>
                </a:gs>
              </a:gsLst>
              <a:lin ang="0" scaled="0"/>
            </a:gradFill>
            <a:ln w="12700">
              <a:noFill/>
            </a:ln>
            <a:effectLst/>
            <a:scene3d>
              <a:camera prst="orthographicFront"/>
              <a:lightRig rig="threePt" dir="t"/>
            </a:scene3d>
            <a:sp3d>
              <a:bevelT/>
            </a:sp3d>
          </c:spPr>
          <c:invertIfNegative val="0"/>
          <c:dPt>
            <c:idx val="0"/>
            <c:invertIfNegative val="0"/>
            <c:bubble3D val="0"/>
            <c:spPr>
              <a:gradFill>
                <a:gsLst>
                  <a:gs pos="0">
                    <a:srgbClr val="597F31"/>
                  </a:gs>
                  <a:gs pos="99000">
                    <a:srgbClr val="9DBA74"/>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ACEF-CC49-BF35-979A7302D13B}"/>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92.4</c:v>
                </c:pt>
              </c:numCache>
            </c:numRef>
          </c:val>
          <c:extLst>
            <c:ext xmlns:c16="http://schemas.microsoft.com/office/drawing/2014/chart" uri="{C3380CC4-5D6E-409C-BE32-E72D297353CC}">
              <c16:uniqueId val="{00000000-3F7F-4E4F-95D5-0DC8D65902A8}"/>
            </c:ext>
          </c:extLst>
        </c:ser>
        <c:ser>
          <c:idx val="1"/>
          <c:order val="1"/>
          <c:tx>
            <c:strRef>
              <c:f>Sheet1!$C$1</c:f>
              <c:strCache>
                <c:ptCount val="1"/>
                <c:pt idx="0">
                  <c:v>Dolutegravir-ABC-3TC</c:v>
                </c:pt>
              </c:strCache>
            </c:strRef>
          </c:tx>
          <c:spPr>
            <a:solidFill>
              <a:srgbClr val="0070C0"/>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005593"/>
                  </a:gs>
                  <a:gs pos="98000">
                    <a:srgbClr val="2591D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3F7F-4E4F-95D5-0DC8D65902A8}"/>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3F7F-4E4F-95D5-0DC8D65902A8}"/>
            </c:ext>
          </c:extLst>
        </c:ser>
        <c:dLbls>
          <c:showLegendKey val="0"/>
          <c:showVal val="1"/>
          <c:showCatName val="0"/>
          <c:showSerName val="0"/>
          <c:showPercent val="0"/>
          <c:showBubbleSize val="0"/>
        </c:dLbls>
        <c:gapWidth val="240"/>
        <c:overlap val="-100"/>
        <c:axId val="-1975460280"/>
        <c:axId val="-2102631144"/>
      </c:barChart>
      <c:catAx>
        <c:axId val="-1975460280"/>
        <c:scaling>
          <c:orientation val="minMax"/>
        </c:scaling>
        <c:delete val="1"/>
        <c:axPos val="b"/>
        <c:numFmt formatCode="General" sourceLinked="0"/>
        <c:majorTickMark val="out"/>
        <c:minorTickMark val="none"/>
        <c:tickLblPos val="nextTo"/>
        <c:crossAx val="-2102631144"/>
        <c:crosses val="autoZero"/>
        <c:auto val="1"/>
        <c:lblAlgn val="ctr"/>
        <c:lblOffset val="1"/>
        <c:tickLblSkip val="1"/>
        <c:tickMarkSkip val="1"/>
        <c:noMultiLvlLbl val="0"/>
      </c:catAx>
      <c:valAx>
        <c:axId val="-2102631144"/>
        <c:scaling>
          <c:orientation val="minMax"/>
          <c:max val="100"/>
          <c:min val="0"/>
        </c:scaling>
        <c:delete val="0"/>
        <c:axPos val="l"/>
        <c:title>
          <c:tx>
            <c:rich>
              <a:bodyPr/>
              <a:lstStyle/>
              <a:p>
                <a:pPr>
                  <a:defRPr/>
                </a:pPr>
                <a:r>
                  <a:rPr lang="en-US"/>
                  <a:t>HIV RNA &lt;50 copies/mL (%)</a:t>
                </a:r>
              </a:p>
            </c:rich>
          </c:tx>
          <c:layout>
            <c:manualLayout>
              <c:xMode val="edge"/>
              <c:yMode val="edge"/>
              <c:x val="0"/>
              <c:y val="0.1351660469524642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5460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8451565082142"/>
          <c:y val="0"/>
          <c:w val="0.82463837853601596"/>
          <c:h val="0.1120951543161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1184659659544"/>
          <c:w val="0.86151149509089098"/>
          <c:h val="0.85850158607551397"/>
        </c:manualLayout>
      </c:layout>
      <c:barChart>
        <c:barDir val="col"/>
        <c:grouping val="clustered"/>
        <c:varyColors val="0"/>
        <c:ser>
          <c:idx val="0"/>
          <c:order val="0"/>
          <c:tx>
            <c:strRef>
              <c:f>Sheet1!$B$1</c:f>
              <c:strCache>
                <c:ptCount val="1"/>
                <c:pt idx="0">
                  <c:v>Bictegravir-TAF-FTC</c:v>
                </c:pt>
              </c:strCache>
            </c:strRef>
          </c:tx>
          <c:spPr>
            <a:gradFill>
              <a:gsLst>
                <a:gs pos="0">
                  <a:srgbClr val="597F31"/>
                </a:gs>
                <a:gs pos="99000">
                  <a:srgbClr val="9DBA74"/>
                </a:gs>
              </a:gsLst>
              <a:lin ang="0" scaled="0"/>
            </a:gradFill>
            <a:ln w="12700">
              <a:noFill/>
            </a:ln>
            <a:effectLst/>
            <a:scene3d>
              <a:camera prst="orthographicFront"/>
              <a:lightRig rig="threePt" dir="t"/>
            </a:scene3d>
            <a:sp3d>
              <a:bevelT/>
            </a:sp3d>
          </c:spPr>
          <c:invertIfNegative val="0"/>
          <c:dPt>
            <c:idx val="0"/>
            <c:invertIfNegative val="0"/>
            <c:bubble3D val="0"/>
            <c:spPr>
              <a:gradFill>
                <a:gsLst>
                  <a:gs pos="0">
                    <a:srgbClr val="597F31"/>
                  </a:gs>
                  <a:gs pos="99000">
                    <a:srgbClr val="9DBA74"/>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ACEF-CC49-BF35-979A7302D13B}"/>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92.4</c:v>
                </c:pt>
              </c:numCache>
            </c:numRef>
          </c:val>
          <c:extLst>
            <c:ext xmlns:c16="http://schemas.microsoft.com/office/drawing/2014/chart" uri="{C3380CC4-5D6E-409C-BE32-E72D297353CC}">
              <c16:uniqueId val="{00000000-3F7F-4E4F-95D5-0DC8D65902A8}"/>
            </c:ext>
          </c:extLst>
        </c:ser>
        <c:ser>
          <c:idx val="1"/>
          <c:order val="1"/>
          <c:tx>
            <c:strRef>
              <c:f>Sheet1!$C$1</c:f>
              <c:strCache>
                <c:ptCount val="1"/>
                <c:pt idx="0">
                  <c:v>Dolutegravir-ABC-3TC</c:v>
                </c:pt>
              </c:strCache>
            </c:strRef>
          </c:tx>
          <c:spPr>
            <a:solidFill>
              <a:srgbClr val="0070C0"/>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005593"/>
                  </a:gs>
                  <a:gs pos="98000">
                    <a:srgbClr val="2591D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3F7F-4E4F-95D5-0DC8D65902A8}"/>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3F7F-4E4F-95D5-0DC8D65902A8}"/>
            </c:ext>
          </c:extLst>
        </c:ser>
        <c:dLbls>
          <c:showLegendKey val="0"/>
          <c:showVal val="1"/>
          <c:showCatName val="0"/>
          <c:showSerName val="0"/>
          <c:showPercent val="0"/>
          <c:showBubbleSize val="0"/>
        </c:dLbls>
        <c:gapWidth val="240"/>
        <c:overlap val="-100"/>
        <c:axId val="-1975460280"/>
        <c:axId val="-2102631144"/>
      </c:barChart>
      <c:catAx>
        <c:axId val="-1975460280"/>
        <c:scaling>
          <c:orientation val="minMax"/>
        </c:scaling>
        <c:delete val="1"/>
        <c:axPos val="b"/>
        <c:numFmt formatCode="General" sourceLinked="0"/>
        <c:majorTickMark val="out"/>
        <c:minorTickMark val="none"/>
        <c:tickLblPos val="nextTo"/>
        <c:crossAx val="-2102631144"/>
        <c:crosses val="autoZero"/>
        <c:auto val="1"/>
        <c:lblAlgn val="ctr"/>
        <c:lblOffset val="1"/>
        <c:tickLblSkip val="1"/>
        <c:tickMarkSkip val="1"/>
        <c:noMultiLvlLbl val="0"/>
      </c:catAx>
      <c:valAx>
        <c:axId val="-2102631144"/>
        <c:scaling>
          <c:orientation val="minMax"/>
          <c:max val="100"/>
          <c:min val="0"/>
        </c:scaling>
        <c:delete val="0"/>
        <c:axPos val="l"/>
        <c:title>
          <c:tx>
            <c:rich>
              <a:bodyPr/>
              <a:lstStyle/>
              <a:p>
                <a:pPr>
                  <a:defRPr/>
                </a:pPr>
                <a:r>
                  <a:rPr lang="en-US"/>
                  <a:t>HIV RNA &lt;50 copies/mL (%)</a:t>
                </a:r>
              </a:p>
            </c:rich>
          </c:tx>
          <c:layout>
            <c:manualLayout>
              <c:xMode val="edge"/>
              <c:yMode val="edge"/>
              <c:x val="0"/>
              <c:y val="0.1351660469524642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5460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8451565082142"/>
          <c:y val="0"/>
          <c:w val="0.82463837853601596"/>
          <c:h val="0.1120951543161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96816370175949"/>
          <c:y val="0.10748853112295501"/>
          <c:w val="0.85379544570817534"/>
          <c:h val="0.70179935841353203"/>
        </c:manualLayout>
      </c:layout>
      <c:barChart>
        <c:barDir val="col"/>
        <c:grouping val="clustered"/>
        <c:varyColors val="0"/>
        <c:ser>
          <c:idx val="0"/>
          <c:order val="0"/>
          <c:tx>
            <c:strRef>
              <c:f>Sheet1!$B$1</c:f>
              <c:strCache>
                <c:ptCount val="1"/>
                <c:pt idx="0">
                  <c:v>Bictegravir-TAF-FTC</c:v>
                </c:pt>
              </c:strCache>
            </c:strRef>
          </c:tx>
          <c:spPr>
            <a:gradFill>
              <a:gsLst>
                <a:gs pos="0">
                  <a:srgbClr val="597F31"/>
                </a:gs>
                <a:gs pos="99000">
                  <a:srgbClr val="9DBA74"/>
                </a:gs>
              </a:gsLst>
              <a:lin ang="0" scaled="0"/>
            </a:gradFill>
            <a:ln w="12700">
              <a:noFill/>
            </a:ln>
            <a:effectLst/>
            <a:scene3d>
              <a:camera prst="orthographicFront"/>
              <a:lightRig rig="threePt" dir="t"/>
            </a:scene3d>
            <a:sp3d>
              <a:bevelT w="38100" h="38100"/>
            </a:sp3d>
          </c:spPr>
          <c:invertIfNegative val="0"/>
          <c:dLbls>
            <c:numFmt formatCode="0.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Albumin/
Creatinine</c:v>
                </c:pt>
                <c:pt idx="1">
                  <c:v>Retinonl Binding
 Protein</c:v>
                </c:pt>
                <c:pt idx="2">
                  <c:v>Beta-2-Microglobulin/
Creatinine</c:v>
                </c:pt>
              </c:strCache>
            </c:strRef>
          </c:cat>
          <c:val>
            <c:numRef>
              <c:f>Sheet1!$B$2:$B$4</c:f>
              <c:numCache>
                <c:formatCode>0.0</c:formatCode>
                <c:ptCount val="3"/>
                <c:pt idx="0">
                  <c:v>0.6</c:v>
                </c:pt>
                <c:pt idx="1">
                  <c:v>13.6</c:v>
                </c:pt>
                <c:pt idx="2">
                  <c:v>-23</c:v>
                </c:pt>
              </c:numCache>
            </c:numRef>
          </c:val>
          <c:extLst>
            <c:ext xmlns:c16="http://schemas.microsoft.com/office/drawing/2014/chart" uri="{C3380CC4-5D6E-409C-BE32-E72D297353CC}">
              <c16:uniqueId val="{00000000-F100-674D-990E-29F1F51D1513}"/>
            </c:ext>
          </c:extLst>
        </c:ser>
        <c:ser>
          <c:idx val="1"/>
          <c:order val="1"/>
          <c:tx>
            <c:strRef>
              <c:f>Sheet1!$C$1</c:f>
              <c:strCache>
                <c:ptCount val="1"/>
                <c:pt idx="0">
                  <c:v>Dolutegravir-ABC-3TC</c:v>
                </c:pt>
              </c:strCache>
            </c:strRef>
          </c:tx>
          <c:spPr>
            <a:gradFill>
              <a:gsLst>
                <a:gs pos="0">
                  <a:srgbClr val="005593"/>
                </a:gs>
                <a:gs pos="98000">
                  <a:srgbClr val="2591D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F100-674D-990E-29F1F51D1513}"/>
              </c:ext>
            </c:extLst>
          </c:dPt>
          <c:dLbls>
            <c:numFmt formatCode="0.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Albumin/
Creatinine</c:v>
                </c:pt>
                <c:pt idx="1">
                  <c:v>Retinonl Binding
 Protein</c:v>
                </c:pt>
                <c:pt idx="2">
                  <c:v>Beta-2-Microglobulin/
Creatinine</c:v>
                </c:pt>
              </c:strCache>
            </c:strRef>
          </c:cat>
          <c:val>
            <c:numRef>
              <c:f>Sheet1!$C$2:$C$4</c:f>
              <c:numCache>
                <c:formatCode>0.0</c:formatCode>
                <c:ptCount val="3"/>
                <c:pt idx="0">
                  <c:v>6.2</c:v>
                </c:pt>
                <c:pt idx="1">
                  <c:v>19.899999999999999</c:v>
                </c:pt>
                <c:pt idx="2">
                  <c:v>-18.100000000000001</c:v>
                </c:pt>
              </c:numCache>
            </c:numRef>
          </c:val>
          <c:extLst>
            <c:ext xmlns:c16="http://schemas.microsoft.com/office/drawing/2014/chart" uri="{C3380CC4-5D6E-409C-BE32-E72D297353CC}">
              <c16:uniqueId val="{00000002-F100-674D-990E-29F1F51D1513}"/>
            </c:ext>
          </c:extLst>
        </c:ser>
        <c:dLbls>
          <c:showLegendKey val="0"/>
          <c:showVal val="1"/>
          <c:showCatName val="0"/>
          <c:showSerName val="0"/>
          <c:showPercent val="0"/>
          <c:showBubbleSize val="0"/>
        </c:dLbls>
        <c:gapWidth val="110"/>
        <c:axId val="-2019082936"/>
        <c:axId val="-2090859352"/>
      </c:barChart>
      <c:catAx>
        <c:axId val="-2019082936"/>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2090859352"/>
        <c:crosses val="autoZero"/>
        <c:auto val="1"/>
        <c:lblAlgn val="ctr"/>
        <c:lblOffset val="1"/>
        <c:tickLblSkip val="1"/>
        <c:tickMarkSkip val="1"/>
        <c:noMultiLvlLbl val="0"/>
      </c:catAx>
      <c:valAx>
        <c:axId val="-2090859352"/>
        <c:scaling>
          <c:orientation val="minMax"/>
          <c:max val="30"/>
          <c:min val="-30"/>
        </c:scaling>
        <c:delete val="0"/>
        <c:axPos val="l"/>
        <c:title>
          <c:tx>
            <c:rich>
              <a:bodyPr/>
              <a:lstStyle/>
              <a:p>
                <a:pPr>
                  <a:defRPr sz="1200"/>
                </a:pPr>
                <a:r>
                  <a:rPr lang="en-US" sz="1200"/>
                  <a:t>Median % Change from Baseline</a:t>
                </a:r>
              </a:p>
            </c:rich>
          </c:tx>
          <c:layout>
            <c:manualLayout>
              <c:xMode val="edge"/>
              <c:yMode val="edge"/>
              <c:x val="1.5432098765432098E-2"/>
              <c:y val="8.126518907358802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908293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203703703703703"/>
          <c:y val="3.8181493760648341E-3"/>
          <c:w val="0.56018518518518523"/>
          <c:h val="0.1030150362560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7927481287061"/>
          <c:y val="0.10748853112295501"/>
          <c:w val="0.86768433459706429"/>
          <c:h val="0.76237779248375304"/>
        </c:manualLayout>
      </c:layout>
      <c:barChart>
        <c:barDir val="col"/>
        <c:grouping val="clustered"/>
        <c:varyColors val="0"/>
        <c:ser>
          <c:idx val="0"/>
          <c:order val="0"/>
          <c:tx>
            <c:strRef>
              <c:f>Sheet1!$B$1</c:f>
              <c:strCache>
                <c:ptCount val="1"/>
                <c:pt idx="0">
                  <c:v>Bictegravir-TAF-FTC</c:v>
                </c:pt>
              </c:strCache>
            </c:strRef>
          </c:tx>
          <c:spPr>
            <a:gradFill>
              <a:gsLst>
                <a:gs pos="0">
                  <a:srgbClr val="597F31"/>
                </a:gs>
                <a:gs pos="100000">
                  <a:srgbClr val="AFD081"/>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Spine</c:v>
                </c:pt>
                <c:pt idx="1">
                  <c:v>Hip</c:v>
                </c:pt>
              </c:strCache>
            </c:strRef>
          </c:cat>
          <c:val>
            <c:numRef>
              <c:f>Sheet1!$B$2:$B$3</c:f>
              <c:numCache>
                <c:formatCode>0.00</c:formatCode>
                <c:ptCount val="2"/>
                <c:pt idx="0">
                  <c:v>-0.83</c:v>
                </c:pt>
                <c:pt idx="1">
                  <c:v>-0.78</c:v>
                </c:pt>
              </c:numCache>
            </c:numRef>
          </c:val>
          <c:extLst>
            <c:ext xmlns:c16="http://schemas.microsoft.com/office/drawing/2014/chart" uri="{C3380CC4-5D6E-409C-BE32-E72D297353CC}">
              <c16:uniqueId val="{00000000-87DC-BC47-8EAB-2B0674E19EE3}"/>
            </c:ext>
          </c:extLst>
        </c:ser>
        <c:ser>
          <c:idx val="1"/>
          <c:order val="1"/>
          <c:tx>
            <c:strRef>
              <c:f>Sheet1!$C$1</c:f>
              <c:strCache>
                <c:ptCount val="1"/>
                <c:pt idx="0">
                  <c:v>Dolutegravir-ABC-3TC</c:v>
                </c:pt>
              </c:strCache>
            </c:strRef>
          </c:tx>
          <c:spPr>
            <a:gradFill>
              <a:gsLst>
                <a:gs pos="13000">
                  <a:srgbClr val="00508A"/>
                </a:gs>
                <a:gs pos="99000">
                  <a:srgbClr val="2281B8"/>
                </a:gs>
              </a:gsLst>
              <a:lin ang="0" scaled="0"/>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5593"/>
                  </a:gs>
                  <a:gs pos="98000">
                    <a:srgbClr val="2591D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87DC-BC47-8EAB-2B0674E19EE3}"/>
              </c:ext>
            </c:extLst>
          </c:dPt>
          <c:dPt>
            <c:idx val="1"/>
            <c:invertIfNegative val="0"/>
            <c:bubble3D val="0"/>
            <c:spPr>
              <a:gradFill>
                <a:gsLst>
                  <a:gs pos="0">
                    <a:srgbClr val="005593"/>
                  </a:gs>
                  <a:gs pos="98000">
                    <a:srgbClr val="2591D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3587-0D45-9CCC-257B7C59D754}"/>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Spine</c:v>
                </c:pt>
                <c:pt idx="1">
                  <c:v>Hip</c:v>
                </c:pt>
              </c:strCache>
            </c:strRef>
          </c:cat>
          <c:val>
            <c:numRef>
              <c:f>Sheet1!$C$2:$C$3</c:f>
              <c:numCache>
                <c:formatCode>0.00</c:formatCode>
                <c:ptCount val="2"/>
                <c:pt idx="0">
                  <c:v>-0.6</c:v>
                </c:pt>
                <c:pt idx="1">
                  <c:v>-1.02</c:v>
                </c:pt>
              </c:numCache>
            </c:numRef>
          </c:val>
          <c:extLst>
            <c:ext xmlns:c16="http://schemas.microsoft.com/office/drawing/2014/chart" uri="{C3380CC4-5D6E-409C-BE32-E72D297353CC}">
              <c16:uniqueId val="{00000002-87DC-BC47-8EAB-2B0674E19EE3}"/>
            </c:ext>
          </c:extLst>
        </c:ser>
        <c:dLbls>
          <c:showLegendKey val="0"/>
          <c:showVal val="1"/>
          <c:showCatName val="0"/>
          <c:showSerName val="0"/>
          <c:showPercent val="0"/>
          <c:showBubbleSize val="0"/>
        </c:dLbls>
        <c:gapWidth val="165"/>
        <c:axId val="-1962353160"/>
        <c:axId val="-1962350216"/>
      </c:barChart>
      <c:catAx>
        <c:axId val="-1962353160"/>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1962350216"/>
        <c:crosses val="autoZero"/>
        <c:auto val="1"/>
        <c:lblAlgn val="ctr"/>
        <c:lblOffset val="1"/>
        <c:tickLblSkip val="1"/>
        <c:tickMarkSkip val="1"/>
        <c:noMultiLvlLbl val="0"/>
      </c:catAx>
      <c:valAx>
        <c:axId val="-1962350216"/>
        <c:scaling>
          <c:orientation val="minMax"/>
          <c:max val="0.5"/>
          <c:min val="-1.5"/>
        </c:scaling>
        <c:delete val="0"/>
        <c:axPos val="l"/>
        <c:title>
          <c:tx>
            <c:rich>
              <a:bodyPr/>
              <a:lstStyle/>
              <a:p>
                <a:pPr>
                  <a:defRPr sz="1200"/>
                </a:pPr>
                <a:r>
                  <a:rPr lang="en-US" sz="1200"/>
                  <a:t>Median % Change from Baseline</a:t>
                </a:r>
              </a:p>
            </c:rich>
          </c:tx>
          <c:layout>
            <c:manualLayout>
              <c:xMode val="edge"/>
              <c:yMode val="edge"/>
              <c:x val="2.5720569651015847E-3"/>
              <c:y val="0.10186978316899575"/>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62353160"/>
        <c:crosses val="autoZero"/>
        <c:crossBetween val="between"/>
        <c:majorUnit val="0.5"/>
        <c:minorUnit val="0.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4684662681053757"/>
          <c:y val="8.3011160767066279E-3"/>
          <c:w val="0.62247788470885579"/>
          <c:h val="8.6065883713688299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17667930397588"/>
          <c:y val="9.6051782589676268E-2"/>
          <c:w val="0.85358680859337033"/>
          <c:h val="0.72643263342082243"/>
        </c:manualLayout>
      </c:layout>
      <c:barChart>
        <c:barDir val="col"/>
        <c:grouping val="clustered"/>
        <c:varyColors val="0"/>
        <c:ser>
          <c:idx val="0"/>
          <c:order val="0"/>
          <c:tx>
            <c:strRef>
              <c:f>Sheet1!$B$1</c:f>
              <c:strCache>
                <c:ptCount val="1"/>
                <c:pt idx="0">
                  <c:v>Bictegravir-TAF-FTC</c:v>
                </c:pt>
              </c:strCache>
            </c:strRef>
          </c:tx>
          <c:spPr>
            <a:gradFill>
              <a:gsLst>
                <a:gs pos="100000">
                  <a:srgbClr val="AFD081"/>
                </a:gs>
                <a:gs pos="0">
                  <a:srgbClr val="597F31"/>
                </a:gs>
                <a:gs pos="100000">
                  <a:srgbClr val="2281B8"/>
                </a:gs>
              </a:gsLst>
              <a:lin ang="0" scaled="0"/>
            </a:gradFill>
            <a:ln w="12700">
              <a:noFill/>
            </a:ln>
            <a:effectLst/>
            <a:scene3d>
              <a:camera prst="orthographicFront"/>
              <a:lightRig rig="threePt" dir="t"/>
            </a:scene3d>
            <a:sp3d>
              <a:bevelT w="38100" h="38100"/>
            </a:sp3d>
          </c:spPr>
          <c:invertIfNegative val="0"/>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TC</c:v>
                </c:pt>
                <c:pt idx="1">
                  <c:v>LDL</c:v>
                </c:pt>
                <c:pt idx="2">
                  <c:v>HDL</c:v>
                </c:pt>
                <c:pt idx="3">
                  <c:v>TG</c:v>
                </c:pt>
              </c:strCache>
            </c:strRef>
          </c:cat>
          <c:val>
            <c:numRef>
              <c:f>Sheet1!$B$2:$B$5</c:f>
              <c:numCache>
                <c:formatCode>0</c:formatCode>
                <c:ptCount val="4"/>
                <c:pt idx="0">
                  <c:v>13</c:v>
                </c:pt>
                <c:pt idx="1">
                  <c:v>7</c:v>
                </c:pt>
                <c:pt idx="2">
                  <c:v>5</c:v>
                </c:pt>
                <c:pt idx="3">
                  <c:v>9</c:v>
                </c:pt>
              </c:numCache>
            </c:numRef>
          </c:val>
          <c:extLst>
            <c:ext xmlns:c16="http://schemas.microsoft.com/office/drawing/2014/chart" uri="{C3380CC4-5D6E-409C-BE32-E72D297353CC}">
              <c16:uniqueId val="{00000000-BD2A-4146-8523-EF0FFBC938DC}"/>
            </c:ext>
          </c:extLst>
        </c:ser>
        <c:ser>
          <c:idx val="1"/>
          <c:order val="1"/>
          <c:tx>
            <c:strRef>
              <c:f>Sheet1!$C$1</c:f>
              <c:strCache>
                <c:ptCount val="1"/>
                <c:pt idx="0">
                  <c:v>Dolutegravir-ABC-3TC</c:v>
                </c:pt>
              </c:strCache>
            </c:strRef>
          </c:tx>
          <c:spPr>
            <a:gradFill>
              <a:gsLst>
                <a:gs pos="0">
                  <a:srgbClr val="005593"/>
                </a:gs>
                <a:gs pos="98000">
                  <a:srgbClr val="2591D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BD2A-4146-8523-EF0FFBC938DC}"/>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TC</c:v>
                </c:pt>
                <c:pt idx="1">
                  <c:v>LDL</c:v>
                </c:pt>
                <c:pt idx="2">
                  <c:v>HDL</c:v>
                </c:pt>
                <c:pt idx="3">
                  <c:v>TG</c:v>
                </c:pt>
              </c:strCache>
            </c:strRef>
          </c:cat>
          <c:val>
            <c:numRef>
              <c:f>Sheet1!$C$2:$C$5</c:f>
              <c:numCache>
                <c:formatCode>0</c:formatCode>
                <c:ptCount val="4"/>
                <c:pt idx="0">
                  <c:v>11</c:v>
                </c:pt>
                <c:pt idx="1">
                  <c:v>4</c:v>
                </c:pt>
                <c:pt idx="2">
                  <c:v>5</c:v>
                </c:pt>
                <c:pt idx="3">
                  <c:v>3</c:v>
                </c:pt>
              </c:numCache>
            </c:numRef>
          </c:val>
          <c:extLst>
            <c:ext xmlns:c16="http://schemas.microsoft.com/office/drawing/2014/chart" uri="{C3380CC4-5D6E-409C-BE32-E72D297353CC}">
              <c16:uniqueId val="{00000002-BD2A-4146-8523-EF0FFBC938DC}"/>
            </c:ext>
          </c:extLst>
        </c:ser>
        <c:dLbls>
          <c:showLegendKey val="0"/>
          <c:showVal val="1"/>
          <c:showCatName val="0"/>
          <c:showSerName val="0"/>
          <c:showPercent val="0"/>
          <c:showBubbleSize val="0"/>
        </c:dLbls>
        <c:gapWidth val="110"/>
        <c:axId val="-2019142600"/>
        <c:axId val="-2018672936"/>
      </c:barChart>
      <c:catAx>
        <c:axId val="-2019142600"/>
        <c:scaling>
          <c:orientation val="minMax"/>
        </c:scaling>
        <c:delete val="0"/>
        <c:axPos val="b"/>
        <c:numFmt formatCode="General" sourceLinked="1"/>
        <c:majorTickMark val="out"/>
        <c:minorTickMark val="none"/>
        <c:tickLblPos val="nextTo"/>
        <c:spPr>
          <a:ln w="6350" cmpd="sng">
            <a:solidFill>
              <a:srgbClr val="000000"/>
            </a:solidFill>
          </a:ln>
        </c:spPr>
        <c:txPr>
          <a:bodyPr rot="0" vert="horz"/>
          <a:lstStyle/>
          <a:p>
            <a:pPr>
              <a:defRPr/>
            </a:pPr>
            <a:endParaRPr lang="en-US"/>
          </a:p>
        </c:txPr>
        <c:crossAx val="-2018672936"/>
        <c:crosses val="autoZero"/>
        <c:auto val="1"/>
        <c:lblAlgn val="ctr"/>
        <c:lblOffset val="1"/>
        <c:tickLblSkip val="1"/>
        <c:tickMarkSkip val="1"/>
        <c:noMultiLvlLbl val="0"/>
      </c:catAx>
      <c:valAx>
        <c:axId val="-2018672936"/>
        <c:scaling>
          <c:orientation val="minMax"/>
          <c:max val="20"/>
          <c:min val="0"/>
        </c:scaling>
        <c:delete val="0"/>
        <c:axPos val="l"/>
        <c:title>
          <c:tx>
            <c:rich>
              <a:bodyPr/>
              <a:lstStyle/>
              <a:p>
                <a:pPr>
                  <a:defRPr sz="1200"/>
                </a:pPr>
                <a:r>
                  <a:rPr lang="en-US" sz="1200"/>
                  <a:t>Median Change from Baseline (mg/dL)</a:t>
                </a:r>
              </a:p>
            </c:rich>
          </c:tx>
          <c:layout>
            <c:manualLayout>
              <c:xMode val="edge"/>
              <c:yMode val="edge"/>
              <c:x val="1.2345679012345678E-2"/>
              <c:y val="7.532507655293088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9142600"/>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566552444833277"/>
          <c:y val="1.49179233951688E-2"/>
          <c:w val="0.55520231846019252"/>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3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86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89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60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9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195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1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84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995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2501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869213364"/>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684510"/>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59" r:id="rId25"/>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Dolutegravir-Abacavir-Lamivudine (</a:t>
            </a:r>
            <a:r>
              <a:rPr lang="en-US" i="1" dirty="0" err="1"/>
              <a:t>Triumeq</a:t>
            </a:r>
            <a:r>
              <a:rPr lang="en-US" dirty="0"/>
              <a:t>)</a:t>
            </a:r>
          </a:p>
        </p:txBody>
      </p:sp>
      <p:sp>
        <p:nvSpPr>
          <p:cNvPr id="4" name="Text Placeholder 3"/>
          <p:cNvSpPr>
            <a:spLocks noGrp="1"/>
          </p:cNvSpPr>
          <p:nvPr>
            <p:ph type="body" sz="quarter" idx="14"/>
          </p:nvPr>
        </p:nvSpPr>
        <p:spPr/>
        <p:txBody>
          <a:bodyPr/>
          <a:lstStyle/>
          <a:p>
            <a:r>
              <a:rPr lang="en-US" dirty="0">
                <a:cs typeface="Arial"/>
              </a:rPr>
              <a:t>Last Updated: December 13, 2022</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dirty="0"/>
              <a:t>Prepared by:</a:t>
            </a:r>
          </a:p>
          <a:p>
            <a:pPr>
              <a:spcBef>
                <a:spcPts val="450"/>
              </a:spcBef>
            </a:pPr>
            <a:r>
              <a:rPr lang="en-US" dirty="0"/>
              <a:t>David H. Spach, MD</a:t>
            </a:r>
            <a:br>
              <a:rPr lang="en-US" dirty="0"/>
            </a:br>
            <a:r>
              <a:rPr lang="en-US" dirty="0"/>
              <a:t>Brian R. Wood, MD</a:t>
            </a:r>
          </a:p>
        </p:txBody>
      </p:sp>
    </p:spTree>
    <p:extLst>
      <p:ext uri="{BB962C8B-B14F-4D97-AF65-F5344CB8AC3E}">
        <p14:creationId xmlns:p14="http://schemas.microsoft.com/office/powerpoint/2010/main" val="48307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9" name="Text Placeholder 8"/>
          <p:cNvSpPr>
            <a:spLocks noGrp="1"/>
          </p:cNvSpPr>
          <p:nvPr>
            <p:ph type="body" sz="quarter" idx="15"/>
          </p:nvPr>
        </p:nvSpPr>
        <p:spPr/>
        <p:txBody>
          <a:bodyPr/>
          <a:lstStyle/>
          <a:p>
            <a:r>
              <a:rPr lang="en-US" dirty="0"/>
              <a:t>Mean Change from Baseline in Serum Creatinine Levels</a:t>
            </a:r>
          </a:p>
        </p:txBody>
      </p:sp>
      <p:sp>
        <p:nvSpPr>
          <p:cNvPr id="7" name="Content Placeholder 6"/>
          <p:cNvSpPr>
            <a:spLocks noGrp="1"/>
          </p:cNvSpPr>
          <p:nvPr>
            <p:ph type="body" sz="quarter" idx="16"/>
          </p:nvPr>
        </p:nvSpPr>
        <p:spPr>
          <a:xfrm>
            <a:off x="323892" y="4743454"/>
            <a:ext cx="7360835" cy="342896"/>
          </a:xfrm>
        </p:spPr>
        <p:txBody>
          <a:bodyPr/>
          <a:lstStyle/>
          <a:p>
            <a:pPr>
              <a:lnSpc>
                <a:spcPts val="1050"/>
              </a:lnSpc>
            </a:pPr>
            <a:r>
              <a:rPr lang="en-US" dirty="0"/>
              <a:t>Source: </a:t>
            </a:r>
            <a:r>
              <a:rPr lang="en-US" dirty="0" err="1"/>
              <a:t>Walmsley</a:t>
            </a:r>
            <a:r>
              <a:rPr lang="en-US" dirty="0"/>
              <a:t> SL, et al.  N </a:t>
            </a:r>
            <a:r>
              <a:rPr lang="en-US" dirty="0" err="1"/>
              <a:t>Engl</a:t>
            </a:r>
            <a:r>
              <a:rPr lang="en-US" dirty="0"/>
              <a:t> J Med. 2013;369;1807-18. </a:t>
            </a:r>
            <a:br>
              <a:rPr lang="en-US" dirty="0"/>
            </a:br>
            <a:r>
              <a:rPr lang="en-US" sz="825" dirty="0">
                <a:solidFill>
                  <a:schemeClr val="accent6"/>
                </a:solidFill>
              </a:rPr>
              <a:t>© 2013 Massachusetts Medical Society. Reprinted with permission from Massachusetts Medical Society. </a:t>
            </a:r>
            <a:endParaRPr lang="en-US" sz="825" dirty="0">
              <a:solidFill>
                <a:schemeClr val="accent6"/>
              </a:solidFill>
              <a:latin typeface="Arial" pitchFamily="22" charset="0"/>
            </a:endParaRPr>
          </a:p>
        </p:txBody>
      </p:sp>
      <p:grpSp>
        <p:nvGrpSpPr>
          <p:cNvPr id="10" name="Group 9">
            <a:extLst>
              <a:ext uri="{FF2B5EF4-FFF2-40B4-BE49-F238E27FC236}">
                <a16:creationId xmlns:a16="http://schemas.microsoft.com/office/drawing/2014/main" id="{F3C87CFA-942A-1D31-FB46-E681AC36C701}"/>
              </a:ext>
            </a:extLst>
          </p:cNvPr>
          <p:cNvGrpSpPr/>
          <p:nvPr/>
        </p:nvGrpSpPr>
        <p:grpSpPr>
          <a:xfrm>
            <a:off x="775257" y="1365613"/>
            <a:ext cx="7591230" cy="3296192"/>
            <a:chOff x="775257" y="1365613"/>
            <a:chExt cx="7591230" cy="3296192"/>
          </a:xfrm>
        </p:grpSpPr>
        <p:pic>
          <p:nvPicPr>
            <p:cNvPr id="5" name="Picture 4" descr="DTG_SINGLE_Walmsely_NEJM_2013.pdf"/>
            <p:cNvPicPr>
              <a:picLocks noChangeAspect="1"/>
            </p:cNvPicPr>
            <p:nvPr/>
          </p:nvPicPr>
          <p:blipFill rotWithShape="1">
            <a:blip r:embed="rId3" cstate="print">
              <a:extLst>
                <a:ext uri="{28A0092B-C50C-407E-A947-70E740481C1C}">
                  <a14:useLocalDpi xmlns:a14="http://schemas.microsoft.com/office/drawing/2010/main"/>
                </a:ext>
              </a:extLst>
            </a:blip>
            <a:srcRect l="12671" t="44120" r="25596" b="35777"/>
            <a:stretch/>
          </p:blipFill>
          <p:spPr>
            <a:xfrm>
              <a:off x="775257" y="1365613"/>
              <a:ext cx="7591230" cy="3296192"/>
            </a:xfrm>
            <a:prstGeom prst="rect">
              <a:avLst/>
            </a:prstGeom>
            <a:ln>
              <a:solidFill>
                <a:schemeClr val="tx1">
                  <a:lumMod val="50000"/>
                  <a:lumOff val="50000"/>
                </a:schemeClr>
              </a:solidFill>
            </a:ln>
          </p:spPr>
        </p:pic>
        <p:sp>
          <p:nvSpPr>
            <p:cNvPr id="3" name="Rectangle 7">
              <a:extLst>
                <a:ext uri="{FF2B5EF4-FFF2-40B4-BE49-F238E27FC236}">
                  <a16:creationId xmlns:a16="http://schemas.microsoft.com/office/drawing/2014/main" id="{F2968C6C-0ED9-B21C-6D06-B42AD1C126F7}"/>
                </a:ext>
              </a:extLst>
            </p:cNvPr>
            <p:cNvSpPr>
              <a:spLocks noChangeArrowheads="1"/>
            </p:cNvSpPr>
            <p:nvPr/>
          </p:nvSpPr>
          <p:spPr bwMode="ltGray">
            <a:xfrm>
              <a:off x="3806606" y="1365613"/>
              <a:ext cx="2421081" cy="342896"/>
            </a:xfrm>
            <a:prstGeom prst="rect">
              <a:avLst/>
            </a:prstGeom>
            <a:solidFill>
              <a:schemeClr val="bg1"/>
            </a:solidFill>
            <a:ln w="9525"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dirty="0">
                  <a:solidFill>
                    <a:srgbClr val="000000"/>
                  </a:solidFill>
                  <a:latin typeface="Arial"/>
                  <a:cs typeface="Arial"/>
                </a:rPr>
                <a:t>Dolutegravir + ABC-3TC</a:t>
              </a:r>
            </a:p>
          </p:txBody>
        </p:sp>
        <p:sp>
          <p:nvSpPr>
            <p:cNvPr id="4" name="Rectangle 7">
              <a:extLst>
                <a:ext uri="{FF2B5EF4-FFF2-40B4-BE49-F238E27FC236}">
                  <a16:creationId xmlns:a16="http://schemas.microsoft.com/office/drawing/2014/main" id="{B3620134-41C9-FC95-1189-86FFD43309AF}"/>
                </a:ext>
              </a:extLst>
            </p:cNvPr>
            <p:cNvSpPr>
              <a:spLocks noChangeArrowheads="1"/>
            </p:cNvSpPr>
            <p:nvPr/>
          </p:nvSpPr>
          <p:spPr bwMode="ltGray">
            <a:xfrm>
              <a:off x="6227687" y="1365613"/>
              <a:ext cx="2085039" cy="342896"/>
            </a:xfrm>
            <a:prstGeom prst="rect">
              <a:avLst/>
            </a:prstGeom>
            <a:solidFill>
              <a:schemeClr val="bg1"/>
            </a:solidFill>
            <a:ln w="9525"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dirty="0">
                  <a:solidFill>
                    <a:srgbClr val="000000"/>
                  </a:solidFill>
                  <a:latin typeface="Arial"/>
                  <a:cs typeface="Arial"/>
                </a:rPr>
                <a:t>Efavirenz-TDF-FTC</a:t>
              </a:r>
            </a:p>
          </p:txBody>
        </p:sp>
        <p:sp>
          <p:nvSpPr>
            <p:cNvPr id="6" name="Rectangle 5">
              <a:extLst>
                <a:ext uri="{FF2B5EF4-FFF2-40B4-BE49-F238E27FC236}">
                  <a16:creationId xmlns:a16="http://schemas.microsoft.com/office/drawing/2014/main" id="{AE2FB049-4A50-0F20-14FA-171339FD0F4E}"/>
                </a:ext>
              </a:extLst>
            </p:cNvPr>
            <p:cNvSpPr/>
            <p:nvPr/>
          </p:nvSpPr>
          <p:spPr>
            <a:xfrm rot="2584408">
              <a:off x="3915938" y="1500594"/>
              <a:ext cx="91440" cy="91440"/>
            </a:xfrm>
            <a:prstGeom prst="rect">
              <a:avLst/>
            </a:prstGeom>
            <a:solidFill>
              <a:srgbClr val="228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55F96B-1177-D0B6-2416-C68E83E782AB}"/>
                </a:ext>
              </a:extLst>
            </p:cNvPr>
            <p:cNvSpPr/>
            <p:nvPr/>
          </p:nvSpPr>
          <p:spPr>
            <a:xfrm>
              <a:off x="6346420" y="1510045"/>
              <a:ext cx="91440" cy="91440"/>
            </a:xfrm>
            <a:prstGeom prst="rect">
              <a:avLst/>
            </a:prstGeom>
            <a:solidFill>
              <a:srgbClr val="E38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399884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0F81-DAF5-64AB-F032-2DB6E044712D}"/>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Conclusions</a:t>
            </a:r>
            <a:endParaRPr lang="en-US" sz="2000" dirty="0"/>
          </a:p>
        </p:txBody>
      </p:sp>
      <p:sp>
        <p:nvSpPr>
          <p:cNvPr id="3" name="Text Placeholder 2">
            <a:extLst>
              <a:ext uri="{FF2B5EF4-FFF2-40B4-BE49-F238E27FC236}">
                <a16:creationId xmlns:a16="http://schemas.microsoft.com/office/drawing/2014/main" id="{3C4074A2-D588-AA24-4BE3-55EF7AFE1A0D}"/>
              </a:ext>
            </a:extLst>
          </p:cNvPr>
          <p:cNvSpPr>
            <a:spLocks noGrp="1"/>
          </p:cNvSpPr>
          <p:nvPr>
            <p:ph type="body" sz="quarter" idx="16"/>
          </p:nvPr>
        </p:nvSpPr>
        <p:spPr/>
        <p:txBody>
          <a:bodyPr/>
          <a:lstStyle/>
          <a:p>
            <a:r>
              <a:rPr lang="en-US" dirty="0"/>
              <a:t>Source: Walmsley SL, et al.  N </a:t>
            </a:r>
            <a:r>
              <a:rPr lang="en-US" dirty="0" err="1"/>
              <a:t>Engl</a:t>
            </a:r>
            <a:r>
              <a:rPr lang="en-US" dirty="0"/>
              <a:t> J Med. 2013;369;1807-18.</a:t>
            </a:r>
            <a:endParaRPr lang="en-US" dirty="0">
              <a:latin typeface="Arial" pitchFamily="22" charset="0"/>
            </a:endParaRPr>
          </a:p>
        </p:txBody>
      </p:sp>
      <p:sp>
        <p:nvSpPr>
          <p:cNvPr id="4" name="Content Placeholder 3">
            <a:extLst>
              <a:ext uri="{FF2B5EF4-FFF2-40B4-BE49-F238E27FC236}">
                <a16:creationId xmlns:a16="http://schemas.microsoft.com/office/drawing/2014/main" id="{F634F4E7-3BCE-341B-86D2-2D60C1621907}"/>
              </a:ext>
            </a:extLst>
          </p:cNvPr>
          <p:cNvSpPr>
            <a:spLocks noGrp="1"/>
          </p:cNvSpPr>
          <p:nvPr>
            <p:ph sz="half" idx="2"/>
          </p:nvPr>
        </p:nvSpPr>
        <p:spPr>
          <a:xfrm>
            <a:off x="-18168" y="2087589"/>
            <a:ext cx="9180576" cy="1394046"/>
          </a:xfrm>
        </p:spPr>
        <p:txBody>
          <a:bodyPr>
            <a:normAutofit/>
          </a:bodyPr>
          <a:lstStyle/>
          <a:p>
            <a:pPr>
              <a:lnSpc>
                <a:spcPts val="2800"/>
              </a:lnSpc>
            </a:pPr>
            <a:r>
              <a:rPr lang="en-US" sz="2000" b="0" dirty="0">
                <a:solidFill>
                  <a:srgbClr val="C00000"/>
                </a:solidFill>
                <a:latin typeface="Arial"/>
                <a:cs typeface="Arial"/>
              </a:rPr>
              <a:t>Conclusions</a:t>
            </a:r>
            <a:r>
              <a:rPr lang="en-US" sz="2000" b="0" dirty="0">
                <a:solidFill>
                  <a:srgbClr val="000000"/>
                </a:solidFill>
                <a:latin typeface="Arial"/>
                <a:cs typeface="Arial"/>
              </a:rPr>
              <a:t>: “</a:t>
            </a:r>
            <a:r>
              <a:rPr lang="en-US" sz="2000" b="0" kern="1200" dirty="0">
                <a:solidFill>
                  <a:srgbClr val="000000"/>
                </a:solidFill>
                <a:latin typeface="Arial"/>
                <a:ea typeface="+mn-ea"/>
                <a:cs typeface="Arial"/>
              </a:rPr>
              <a:t>Dolutegravir plus abacavir-lamivudine had a better safety profile and was more effective through 48 weeks than the regimen with efavirenz-tenofovir DF-emtricitabine</a:t>
            </a:r>
            <a:r>
              <a:rPr lang="en-US" sz="2000" b="0" dirty="0">
                <a:solidFill>
                  <a:srgbClr val="000000"/>
                </a:solidFill>
                <a:latin typeface="Arial"/>
                <a:cs typeface="Arial"/>
              </a:rPr>
              <a:t>.”</a:t>
            </a:r>
            <a:endParaRPr lang="en-US" sz="2000" dirty="0"/>
          </a:p>
        </p:txBody>
      </p:sp>
    </p:spTree>
    <p:extLst>
      <p:ext uri="{BB962C8B-B14F-4D97-AF65-F5344CB8AC3E}">
        <p14:creationId xmlns:p14="http://schemas.microsoft.com/office/powerpoint/2010/main" val="189976718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96 and Week 144 Virologic Response (Intention-to-Treat Analysis)</a:t>
            </a:r>
          </a:p>
        </p:txBody>
      </p:sp>
      <p:sp>
        <p:nvSpPr>
          <p:cNvPr id="7" name="Content Placeholder 6"/>
          <p:cNvSpPr>
            <a:spLocks noGrp="1"/>
          </p:cNvSpPr>
          <p:nvPr>
            <p:ph type="body" sz="quarter" idx="16"/>
          </p:nvPr>
        </p:nvSpPr>
        <p:spPr/>
        <p:txBody>
          <a:bodyPr/>
          <a:lstStyle/>
          <a:p>
            <a:r>
              <a:rPr lang="en-US" dirty="0"/>
              <a:t>Source: Walmsley SL, et al. J </a:t>
            </a:r>
            <a:r>
              <a:rPr lang="en-US" dirty="0" err="1"/>
              <a:t>Acquir</a:t>
            </a:r>
            <a:r>
              <a:rPr lang="en-US" dirty="0"/>
              <a:t> Immune </a:t>
            </a:r>
            <a:r>
              <a:rPr lang="en-US" dirty="0" err="1"/>
              <a:t>Defic</a:t>
            </a:r>
            <a:r>
              <a:rPr lang="en-US" dirty="0"/>
              <a:t> </a:t>
            </a:r>
            <a:r>
              <a:rPr lang="en-US" dirty="0" err="1"/>
              <a:t>Syndr</a:t>
            </a:r>
            <a:r>
              <a:rPr lang="en-US" dirty="0"/>
              <a:t>. 2015;70:515-19.</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748793595"/>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3362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5F7C-B048-87CF-C4C6-BB9DFEF84E7B}"/>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3" name="Text Placeholder 2">
            <a:extLst>
              <a:ext uri="{FF2B5EF4-FFF2-40B4-BE49-F238E27FC236}">
                <a16:creationId xmlns:a16="http://schemas.microsoft.com/office/drawing/2014/main" id="{BD7368A3-9E52-769F-DC35-01070226256A}"/>
              </a:ext>
            </a:extLst>
          </p:cNvPr>
          <p:cNvSpPr>
            <a:spLocks noGrp="1"/>
          </p:cNvSpPr>
          <p:nvPr>
            <p:ph type="body" sz="quarter" idx="16"/>
          </p:nvPr>
        </p:nvSpPr>
        <p:spPr/>
        <p:txBody>
          <a:bodyPr/>
          <a:lstStyle/>
          <a:p>
            <a:r>
              <a:rPr lang="en-US" dirty="0"/>
              <a:t>Source: Walmsley SL, et al. J </a:t>
            </a:r>
            <a:r>
              <a:rPr lang="en-US" dirty="0" err="1"/>
              <a:t>Acquir</a:t>
            </a:r>
            <a:r>
              <a:rPr lang="en-US" dirty="0"/>
              <a:t> Immune </a:t>
            </a:r>
            <a:r>
              <a:rPr lang="en-US" dirty="0" err="1"/>
              <a:t>Defic</a:t>
            </a:r>
            <a:r>
              <a:rPr lang="en-US" dirty="0"/>
              <a:t> </a:t>
            </a:r>
            <a:r>
              <a:rPr lang="en-US" dirty="0" err="1"/>
              <a:t>Syndr</a:t>
            </a:r>
            <a:r>
              <a:rPr lang="en-US" dirty="0"/>
              <a:t>. 2015;70:515-19.</a:t>
            </a:r>
            <a:endParaRPr lang="en-US" dirty="0">
              <a:latin typeface="Arial" pitchFamily="22" charset="0"/>
            </a:endParaRPr>
          </a:p>
        </p:txBody>
      </p:sp>
      <p:graphicFrame>
        <p:nvGraphicFramePr>
          <p:cNvPr id="5" name="Group 65">
            <a:extLst>
              <a:ext uri="{FF2B5EF4-FFF2-40B4-BE49-F238E27FC236}">
                <a16:creationId xmlns:a16="http://schemas.microsoft.com/office/drawing/2014/main" id="{BFD5C3FA-E597-03E8-6FFA-5E4D9068371F}"/>
              </a:ext>
            </a:extLst>
          </p:cNvPr>
          <p:cNvGraphicFramePr>
            <a:graphicFrameLocks noGrp="1"/>
          </p:cNvGraphicFramePr>
          <p:nvPr>
            <p:extLst>
              <p:ext uri="{D42A27DB-BD31-4B8C-83A1-F6EECF244321}">
                <p14:modId xmlns:p14="http://schemas.microsoft.com/office/powerpoint/2010/main" val="2477605811"/>
              </p:ext>
            </p:extLst>
          </p:nvPr>
        </p:nvGraphicFramePr>
        <p:xfrm>
          <a:off x="914400" y="1048243"/>
          <a:ext cx="7406640" cy="3663455"/>
        </p:xfrm>
        <a:graphic>
          <a:graphicData uri="http://schemas.openxmlformats.org/drawingml/2006/table">
            <a:tbl>
              <a:tblPr>
                <a:effectLst/>
              </a:tblPr>
              <a:tblGrid>
                <a:gridCol w="2674620">
                  <a:extLst>
                    <a:ext uri="{9D8B030D-6E8A-4147-A177-3AD203B41FA5}">
                      <a16:colId xmlns:a16="http://schemas.microsoft.com/office/drawing/2014/main" val="20000"/>
                    </a:ext>
                  </a:extLst>
                </a:gridCol>
                <a:gridCol w="1183005">
                  <a:extLst>
                    <a:ext uri="{9D8B030D-6E8A-4147-A177-3AD203B41FA5}">
                      <a16:colId xmlns:a16="http://schemas.microsoft.com/office/drawing/2014/main" val="20001"/>
                    </a:ext>
                  </a:extLst>
                </a:gridCol>
                <a:gridCol w="1183005">
                  <a:extLst>
                    <a:ext uri="{9D8B030D-6E8A-4147-A177-3AD203B41FA5}">
                      <a16:colId xmlns:a16="http://schemas.microsoft.com/office/drawing/2014/main" val="3172613432"/>
                    </a:ext>
                  </a:extLst>
                </a:gridCol>
                <a:gridCol w="1183005">
                  <a:extLst>
                    <a:ext uri="{9D8B030D-6E8A-4147-A177-3AD203B41FA5}">
                      <a16:colId xmlns:a16="http://schemas.microsoft.com/office/drawing/2014/main" val="20002"/>
                    </a:ext>
                  </a:extLst>
                </a:gridCol>
                <a:gridCol w="1183005">
                  <a:extLst>
                    <a:ext uri="{9D8B030D-6E8A-4147-A177-3AD203B41FA5}">
                      <a16:colId xmlns:a16="http://schemas.microsoft.com/office/drawing/2014/main" val="2038562252"/>
                    </a:ext>
                  </a:extLst>
                </a:gridCol>
              </a:tblGrid>
              <a:tr h="31753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pitchFamily="34" charset="0"/>
                          <a:cs typeface="Arial" panose="020B0604020202020204" pitchFamily="34" charset="0"/>
                        </a:rPr>
                        <a:t>Treatment Emergent Adverse Events</a:t>
                      </a:r>
                      <a:r>
                        <a:rPr lang="en-US" sz="1200" b="1" baseline="0" dirty="0">
                          <a:solidFill>
                            <a:srgbClr val="FFFFFF"/>
                          </a:solidFill>
                          <a:latin typeface="Arial" panose="020B0604020202020204" pitchFamily="34" charset="0"/>
                          <a:cs typeface="Arial" panose="020B0604020202020204" pitchFamily="34" charset="0"/>
                        </a:rPr>
                        <a:t> (AEs &gt;5%)</a:t>
                      </a:r>
                      <a:endParaRPr lang="en-US" sz="12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tc hMerge="1">
                  <a:txBody>
                    <a:bodyPr/>
                    <a:lstStyle/>
                    <a:p>
                      <a:endParaRPr lang="en-US"/>
                    </a:p>
                  </a:txBody>
                  <a:tcPr/>
                </a:tc>
                <a:extLst>
                  <a:ext uri="{0D108BD9-81ED-4DB2-BD59-A6C34878D82A}">
                    <a16:rowId xmlns:a16="http://schemas.microsoft.com/office/drawing/2014/main" val="10000"/>
                  </a:ext>
                </a:extLst>
              </a:tr>
              <a:tr h="436648">
                <a:tc>
                  <a:txBody>
                    <a:bodyPr/>
                    <a:lstStyle/>
                    <a:p>
                      <a:pPr marL="0" indent="0" algn="l">
                        <a:lnSpc>
                          <a:spcPts val="1400"/>
                        </a:lnSpc>
                      </a:pPr>
                      <a:endPar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414)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006CA8"/>
                    </a:solidFill>
                  </a:tcPr>
                </a:tc>
                <a:tc hMerge="1">
                  <a:txBody>
                    <a:bodyPr/>
                    <a:lstStyle/>
                    <a:p>
                      <a:endParaRPr lang="en-US"/>
                    </a:p>
                  </a:txBody>
                  <a:tcPr/>
                </a:tc>
                <a:tc gridSpan="2">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419)</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5"/>
                    </a:solidFill>
                  </a:tcPr>
                </a:tc>
                <a:tc hMerge="1">
                  <a:txBody>
                    <a:bodyPr/>
                    <a:lstStyle/>
                    <a:p>
                      <a:endParaRPr lang="en-US"/>
                    </a:p>
                  </a:txBody>
                  <a:tcPr/>
                </a:tc>
                <a:extLst>
                  <a:ext uri="{0D108BD9-81ED-4DB2-BD59-A6C34878D82A}">
                    <a16:rowId xmlns:a16="http://schemas.microsoft.com/office/drawing/2014/main" val="10001"/>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96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92">
                        <a:alpha val="3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144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92">
                        <a:alpha val="3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96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144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746841282"/>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2"/>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Dizziness,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3"/>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Abnormal dreams,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4"/>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5"/>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Insomnia,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6"/>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Diarrhea, %</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7"/>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8"/>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3011908000"/>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Rash,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3965129332"/>
                  </a:ext>
                </a:extLst>
              </a:tr>
            </a:tbl>
          </a:graphicData>
        </a:graphic>
      </p:graphicFrame>
    </p:spTree>
    <p:extLst>
      <p:ext uri="{BB962C8B-B14F-4D97-AF65-F5344CB8AC3E}">
        <p14:creationId xmlns:p14="http://schemas.microsoft.com/office/powerpoint/2010/main" val="7831254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800" b="0" dirty="0">
                <a:ea typeface="ＭＳ Ｐゴシック" pitchFamily="22" charset="-128"/>
                <a:cs typeface="ＭＳ Ｐゴシック" pitchFamily="22" charset="-128"/>
              </a:rPr>
              <a:t>DTG-ABC-3TC versus ATV + RTV + TDF-FTC for Treatment-Naïve Women</a:t>
            </a:r>
            <a:br>
              <a:rPr lang="en-US" sz="1800" b="0" dirty="0"/>
            </a:br>
            <a:r>
              <a:rPr lang="en-US" sz="2700" dirty="0"/>
              <a:t>ARIA</a:t>
            </a:r>
          </a:p>
        </p:txBody>
      </p:sp>
    </p:spTree>
    <p:extLst>
      <p:ext uri="{BB962C8B-B14F-4D97-AF65-F5344CB8AC3E}">
        <p14:creationId xmlns:p14="http://schemas.microsoft.com/office/powerpoint/2010/main" val="33224038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167C-31F4-BF68-FB9A-618534D8521E}"/>
              </a:ext>
            </a:extLst>
          </p:cNvPr>
          <p:cNvSpPr>
            <a:spLocks noGrp="1"/>
          </p:cNvSpPr>
          <p:nvPr>
            <p:ph type="title"/>
          </p:nvPr>
        </p:nvSpPr>
        <p:spPr/>
        <p:txBody>
          <a:bodyPr>
            <a:noAutofit/>
          </a:bodyPr>
          <a:lstStyle/>
          <a:p>
            <a:r>
              <a:rPr lang="en-US" sz="2000" dirty="0">
                <a:ea typeface="ＭＳ Ｐゴシック" pitchFamily="22" charset="-128"/>
                <a:cs typeface="ＭＳ Ｐゴシック" pitchFamily="22" charset="-128"/>
              </a:rPr>
              <a:t>DTG-ABC-3TC vs. ATV +RTV + TDF-FTC for Treatment-Naïve Women</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ARIA: Study Design</a:t>
            </a:r>
            <a:endParaRPr lang="en-US" sz="2000" dirty="0"/>
          </a:p>
        </p:txBody>
      </p:sp>
      <p:sp>
        <p:nvSpPr>
          <p:cNvPr id="3" name="Text Placeholder 2">
            <a:extLst>
              <a:ext uri="{FF2B5EF4-FFF2-40B4-BE49-F238E27FC236}">
                <a16:creationId xmlns:a16="http://schemas.microsoft.com/office/drawing/2014/main" id="{5004C527-2960-BB2D-7130-4F1757A6A311}"/>
              </a:ext>
            </a:extLst>
          </p:cNvPr>
          <p:cNvSpPr>
            <a:spLocks noGrp="1"/>
          </p:cNvSpPr>
          <p:nvPr>
            <p:ph type="body" sz="quarter" idx="16"/>
          </p:nvPr>
        </p:nvSpPr>
        <p:spPr/>
        <p:txBody>
          <a:bodyPr/>
          <a:lstStyle/>
          <a:p>
            <a:r>
              <a:rPr lang="en-US" dirty="0"/>
              <a:t>Source: </a:t>
            </a:r>
            <a:r>
              <a:rPr lang="en-US" dirty="0" err="1"/>
              <a:t>Orrell</a:t>
            </a:r>
            <a:r>
              <a:rPr lang="en-US" dirty="0"/>
              <a:t> C, et al. Lancet HIV. 2017;4:e536-46.</a:t>
            </a:r>
          </a:p>
        </p:txBody>
      </p:sp>
      <p:sp>
        <p:nvSpPr>
          <p:cNvPr id="4" name="Content Placeholder 3">
            <a:extLst>
              <a:ext uri="{FF2B5EF4-FFF2-40B4-BE49-F238E27FC236}">
                <a16:creationId xmlns:a16="http://schemas.microsoft.com/office/drawing/2014/main" id="{3E25D7CC-A34B-F1BE-FBC5-02C073F3E6A9}"/>
              </a:ext>
            </a:extLst>
          </p:cNvPr>
          <p:cNvSpPr>
            <a:spLocks noGrp="1"/>
          </p:cNvSpPr>
          <p:nvPr>
            <p:ph sz="half" idx="2"/>
          </p:nvPr>
        </p:nvSpPr>
        <p:spPr>
          <a:xfrm>
            <a:off x="323852" y="1069675"/>
            <a:ext cx="5337252" cy="3683479"/>
          </a:xfrm>
        </p:spPr>
        <p:txBody>
          <a:bodyPr>
            <a:noAutofit/>
          </a:bodyPr>
          <a:lstStyle/>
          <a:p>
            <a:pPr>
              <a:lnSpc>
                <a:spcPts val="1700"/>
              </a:lnSpc>
            </a:pPr>
            <a:r>
              <a:rPr lang="en-US" sz="1500" b="1" dirty="0"/>
              <a:t>Background</a:t>
            </a:r>
            <a:r>
              <a:rPr lang="en-US" sz="1500" dirty="0"/>
              <a:t>: Phase 3b, randomized, open label, multicenter, active controlled, noninferiority trial in women</a:t>
            </a:r>
          </a:p>
          <a:p>
            <a:pPr>
              <a:lnSpc>
                <a:spcPts val="1700"/>
              </a:lnSpc>
            </a:pPr>
            <a:r>
              <a:rPr lang="en-US" sz="1500" b="1" dirty="0"/>
              <a:t>Inclusion Criteria </a:t>
            </a:r>
            <a:r>
              <a:rPr lang="en-US" sz="1500" dirty="0"/>
              <a:t>(n = 495 analyzed)</a:t>
            </a:r>
          </a:p>
          <a:p>
            <a:pPr lvl="1">
              <a:lnSpc>
                <a:spcPts val="1700"/>
              </a:lnSpc>
            </a:pPr>
            <a:r>
              <a:rPr lang="en-US" sz="1500" dirty="0"/>
              <a:t>Age ≥18 years and assigned female sex at birth</a:t>
            </a:r>
          </a:p>
          <a:p>
            <a:pPr lvl="1">
              <a:lnSpc>
                <a:spcPts val="1700"/>
              </a:lnSpc>
            </a:pPr>
            <a:r>
              <a:rPr lang="en-US" sz="1500" dirty="0"/>
              <a:t>HIV RNA ≥500 copies/mL</a:t>
            </a:r>
          </a:p>
          <a:p>
            <a:pPr lvl="1">
              <a:lnSpc>
                <a:spcPts val="1700"/>
              </a:lnSpc>
            </a:pPr>
            <a:r>
              <a:rPr lang="en-US" sz="1500" dirty="0"/>
              <a:t>Received ≤10 days of ART prior to enrollment</a:t>
            </a:r>
          </a:p>
          <a:p>
            <a:pPr lvl="1">
              <a:lnSpc>
                <a:spcPts val="1700"/>
              </a:lnSpc>
            </a:pPr>
            <a:r>
              <a:rPr lang="en-US" sz="1500" dirty="0"/>
              <a:t>HLA-B*5701 negative</a:t>
            </a:r>
          </a:p>
          <a:p>
            <a:pPr lvl="1">
              <a:lnSpc>
                <a:spcPts val="1700"/>
              </a:lnSpc>
            </a:pPr>
            <a:r>
              <a:rPr lang="en-US" sz="1500" dirty="0"/>
              <a:t>Not pregnant</a:t>
            </a:r>
          </a:p>
          <a:p>
            <a:pPr lvl="1">
              <a:lnSpc>
                <a:spcPts val="1700"/>
              </a:lnSpc>
            </a:pPr>
            <a:r>
              <a:rPr lang="en-US" sz="1500" dirty="0"/>
              <a:t>No hepatic impairment</a:t>
            </a:r>
          </a:p>
          <a:p>
            <a:pPr lvl="1">
              <a:lnSpc>
                <a:spcPts val="1700"/>
              </a:lnSpc>
            </a:pPr>
            <a:r>
              <a:rPr lang="en-US" sz="1500" dirty="0"/>
              <a:t>Creatinine clearance ≥50 mL/min</a:t>
            </a:r>
          </a:p>
          <a:p>
            <a:pPr lvl="1">
              <a:lnSpc>
                <a:spcPts val="1700"/>
              </a:lnSpc>
            </a:pPr>
            <a:r>
              <a:rPr lang="en-US" sz="1500" dirty="0"/>
              <a:t>No resistance to study drugs</a:t>
            </a:r>
          </a:p>
          <a:p>
            <a:pPr>
              <a:lnSpc>
                <a:spcPts val="1700"/>
              </a:lnSpc>
            </a:pPr>
            <a:r>
              <a:rPr lang="en-US" sz="1500" b="1" dirty="0"/>
              <a:t>Treatment Arms </a:t>
            </a:r>
            <a:r>
              <a:rPr lang="en-US" sz="1500" dirty="0"/>
              <a:t>(all meds given once daily)</a:t>
            </a:r>
          </a:p>
          <a:p>
            <a:pPr lvl="1">
              <a:lnSpc>
                <a:spcPts val="1700"/>
              </a:lnSpc>
            </a:pPr>
            <a:r>
              <a:rPr lang="en-US" sz="1500" dirty="0"/>
              <a:t>Dolutegravir-abacavir-lamivudine (DTG-ABC-3TC)</a:t>
            </a:r>
          </a:p>
          <a:p>
            <a:pPr lvl="1">
              <a:lnSpc>
                <a:spcPts val="1700"/>
              </a:lnSpc>
            </a:pPr>
            <a:r>
              <a:rPr lang="en-US" sz="1500" dirty="0"/>
              <a:t>Atazanavir (ATV) + ritonavir (RTV) + </a:t>
            </a:r>
            <a:br>
              <a:rPr lang="en-US" sz="1500" dirty="0"/>
            </a:br>
            <a:r>
              <a:rPr lang="en-US" sz="1500" dirty="0"/>
              <a:t>tenofovir DF-emtricitabine (TDF-FTC)</a:t>
            </a:r>
          </a:p>
        </p:txBody>
      </p:sp>
      <p:sp>
        <p:nvSpPr>
          <p:cNvPr id="5" name="Line 11">
            <a:extLst>
              <a:ext uri="{FF2B5EF4-FFF2-40B4-BE49-F238E27FC236}">
                <a16:creationId xmlns:a16="http://schemas.microsoft.com/office/drawing/2014/main" id="{F29EFCB9-9B80-1887-B36C-D8D558C28BAD}"/>
              </a:ext>
            </a:extLst>
          </p:cNvPr>
          <p:cNvSpPr>
            <a:spLocks noChangeShapeType="1"/>
          </p:cNvSpPr>
          <p:nvPr/>
        </p:nvSpPr>
        <p:spPr bwMode="auto">
          <a:xfrm rot="1169337" flipV="1">
            <a:off x="5734448" y="2452712"/>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6" name="Line 11">
            <a:extLst>
              <a:ext uri="{FF2B5EF4-FFF2-40B4-BE49-F238E27FC236}">
                <a16:creationId xmlns:a16="http://schemas.microsoft.com/office/drawing/2014/main" id="{E2F1319F-EEC8-ED10-BC62-1BD68E50D893}"/>
              </a:ext>
            </a:extLst>
          </p:cNvPr>
          <p:cNvSpPr>
            <a:spLocks noChangeShapeType="1"/>
          </p:cNvSpPr>
          <p:nvPr/>
        </p:nvSpPr>
        <p:spPr bwMode="auto">
          <a:xfrm rot="20430663">
            <a:off x="5734448" y="290669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7" name="Rectangle 7">
            <a:extLst>
              <a:ext uri="{FF2B5EF4-FFF2-40B4-BE49-F238E27FC236}">
                <a16:creationId xmlns:a16="http://schemas.microsoft.com/office/drawing/2014/main" id="{385A7B31-8332-6F28-1F36-49616199D652}"/>
              </a:ext>
            </a:extLst>
          </p:cNvPr>
          <p:cNvSpPr>
            <a:spLocks noChangeArrowheads="1"/>
          </p:cNvSpPr>
          <p:nvPr/>
        </p:nvSpPr>
        <p:spPr bwMode="ltGray">
          <a:xfrm>
            <a:off x="6166807" y="1954642"/>
            <a:ext cx="2598500" cy="818384"/>
          </a:xfrm>
          <a:prstGeom prst="rect">
            <a:avLst/>
          </a:prstGeom>
          <a:solidFill>
            <a:srgbClr val="006CA8">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b="1" dirty="0">
                <a:solidFill>
                  <a:srgbClr val="000000"/>
                </a:solidFill>
                <a:latin typeface="Arial"/>
                <a:cs typeface="Arial"/>
              </a:rPr>
              <a:t>DTG-ABC-3TC</a:t>
            </a:r>
            <a:br>
              <a:rPr lang="en-US" sz="1600" b="1" dirty="0">
                <a:solidFill>
                  <a:srgbClr val="000000"/>
                </a:solidFill>
                <a:latin typeface="Arial"/>
                <a:cs typeface="Arial"/>
              </a:rPr>
            </a:br>
            <a:r>
              <a:rPr lang="en-US" sz="1050" dirty="0">
                <a:solidFill>
                  <a:srgbClr val="000000"/>
                </a:solidFill>
                <a:latin typeface="Arial"/>
                <a:cs typeface="Arial"/>
              </a:rPr>
              <a:t>(n = 248)</a:t>
            </a:r>
          </a:p>
        </p:txBody>
      </p:sp>
      <p:sp>
        <p:nvSpPr>
          <p:cNvPr id="8" name="Rectangle 7">
            <a:extLst>
              <a:ext uri="{FF2B5EF4-FFF2-40B4-BE49-F238E27FC236}">
                <a16:creationId xmlns:a16="http://schemas.microsoft.com/office/drawing/2014/main" id="{F204AF54-E0B7-EE69-83D1-A724B8CFBD19}"/>
              </a:ext>
            </a:extLst>
          </p:cNvPr>
          <p:cNvSpPr>
            <a:spLocks noChangeArrowheads="1"/>
          </p:cNvSpPr>
          <p:nvPr/>
        </p:nvSpPr>
        <p:spPr bwMode="ltGray">
          <a:xfrm>
            <a:off x="6166807" y="3136507"/>
            <a:ext cx="2598500" cy="818384"/>
          </a:xfrm>
          <a:prstGeom prst="rect">
            <a:avLst/>
          </a:prstGeom>
          <a:solidFill>
            <a:srgbClr val="4D7F18">
              <a:alpha val="25098"/>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ATV + RTV + TDF-FTC</a:t>
            </a:r>
            <a:br>
              <a:rPr lang="en-US" sz="1350" b="1" dirty="0">
                <a:solidFill>
                  <a:srgbClr val="000000"/>
                </a:solidFill>
                <a:latin typeface="Arial"/>
                <a:cs typeface="Arial"/>
              </a:rPr>
            </a:br>
            <a:r>
              <a:rPr lang="en-US" sz="1050" dirty="0">
                <a:solidFill>
                  <a:srgbClr val="000000"/>
                </a:solidFill>
                <a:latin typeface="Arial"/>
                <a:cs typeface="Arial"/>
              </a:rPr>
              <a:t>(n = 247)</a:t>
            </a:r>
          </a:p>
        </p:txBody>
      </p:sp>
    </p:spTree>
    <p:extLst>
      <p:ext uri="{BB962C8B-B14F-4D97-AF65-F5344CB8AC3E}">
        <p14:creationId xmlns:p14="http://schemas.microsoft.com/office/powerpoint/2010/main" val="38481044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DTG-ABC-3TC vs. ATV +RTV + TDF-FTC for Treatment-Naïve Women</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ARIA: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by Baseline HIV RNA Level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Orrell</a:t>
            </a:r>
            <a:r>
              <a:rPr lang="en-US" dirty="0"/>
              <a:t> C, et al. Lancet HIV. 2017;4:e536-46.</a:t>
            </a:r>
          </a:p>
        </p:txBody>
      </p:sp>
      <p:graphicFrame>
        <p:nvGraphicFramePr>
          <p:cNvPr id="6" name="Chart 5"/>
          <p:cNvGraphicFramePr>
            <a:graphicFrameLocks/>
          </p:cNvGraphicFramePr>
          <p:nvPr>
            <p:extLst>
              <p:ext uri="{D42A27DB-BD31-4B8C-83A1-F6EECF244321}">
                <p14:modId xmlns:p14="http://schemas.microsoft.com/office/powerpoint/2010/main" val="71234568"/>
              </p:ext>
            </p:extLst>
          </p:nvPr>
        </p:nvGraphicFramePr>
        <p:xfrm>
          <a:off x="462006" y="1371600"/>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008511" y="3857337"/>
            <a:ext cx="82296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203/248</a:t>
            </a:r>
          </a:p>
        </p:txBody>
      </p:sp>
      <p:sp>
        <p:nvSpPr>
          <p:cNvPr id="9" name="Rectangle 8"/>
          <p:cNvSpPr/>
          <p:nvPr/>
        </p:nvSpPr>
        <p:spPr>
          <a:xfrm>
            <a:off x="2732505" y="3857337"/>
            <a:ext cx="82296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176/247</a:t>
            </a:r>
          </a:p>
        </p:txBody>
      </p:sp>
      <p:sp>
        <p:nvSpPr>
          <p:cNvPr id="10" name="Rectangle 9"/>
          <p:cNvSpPr/>
          <p:nvPr/>
        </p:nvSpPr>
        <p:spPr>
          <a:xfrm>
            <a:off x="4264608" y="3857337"/>
            <a:ext cx="82296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148/179</a:t>
            </a:r>
          </a:p>
        </p:txBody>
      </p:sp>
      <p:sp>
        <p:nvSpPr>
          <p:cNvPr id="11" name="Rectangle 10"/>
          <p:cNvSpPr/>
          <p:nvPr/>
        </p:nvSpPr>
        <p:spPr>
          <a:xfrm>
            <a:off x="5014830" y="3857337"/>
            <a:ext cx="82296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134/181</a:t>
            </a:r>
          </a:p>
        </p:txBody>
      </p:sp>
      <p:sp>
        <p:nvSpPr>
          <p:cNvPr id="12" name="Rectangle 11"/>
          <p:cNvSpPr/>
          <p:nvPr/>
        </p:nvSpPr>
        <p:spPr>
          <a:xfrm>
            <a:off x="6563995" y="3857337"/>
            <a:ext cx="82296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55/69</a:t>
            </a:r>
          </a:p>
        </p:txBody>
      </p:sp>
      <p:sp>
        <p:nvSpPr>
          <p:cNvPr id="13" name="Rectangle 12"/>
          <p:cNvSpPr/>
          <p:nvPr/>
        </p:nvSpPr>
        <p:spPr>
          <a:xfrm>
            <a:off x="7311899" y="3857337"/>
            <a:ext cx="82296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42/66</a:t>
            </a:r>
          </a:p>
        </p:txBody>
      </p:sp>
      <p:cxnSp>
        <p:nvCxnSpPr>
          <p:cNvPr id="15" name="Straight Connector 14"/>
          <p:cNvCxnSpPr>
            <a:cxnSpLocks/>
          </p:cNvCxnSpPr>
          <p:nvPr/>
        </p:nvCxnSpPr>
        <p:spPr>
          <a:xfrm>
            <a:off x="4194351" y="4470168"/>
            <a:ext cx="4099904"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1263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DTG-ABC-3TC vs. ATV +RTV + TDF-FTC for Treatment-Naïve Women</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ARIA: Results</a:t>
            </a:r>
            <a:endParaRPr lang="en-US" sz="2000" dirty="0"/>
          </a:p>
        </p:txBody>
      </p:sp>
      <p:sp>
        <p:nvSpPr>
          <p:cNvPr id="4" name="Text Placeholder 3"/>
          <p:cNvSpPr>
            <a:spLocks noGrp="1"/>
          </p:cNvSpPr>
          <p:nvPr>
            <p:ph type="body" sz="quarter" idx="15"/>
          </p:nvPr>
        </p:nvSpPr>
        <p:spPr/>
        <p:txBody>
          <a:bodyPr/>
          <a:lstStyle/>
          <a:p>
            <a:r>
              <a:rPr lang="en-US" dirty="0"/>
              <a:t>Week 48 Snapshot Virologic Outcomes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Orrell</a:t>
            </a:r>
            <a:r>
              <a:rPr lang="en-US" dirty="0"/>
              <a:t> C, et al. Lancet HIV. 2017;4:e536-46.</a:t>
            </a:r>
          </a:p>
        </p:txBody>
      </p:sp>
      <p:graphicFrame>
        <p:nvGraphicFramePr>
          <p:cNvPr id="14" name="Group 65"/>
          <p:cNvGraphicFramePr>
            <a:graphicFrameLocks noGrp="1"/>
          </p:cNvGraphicFramePr>
          <p:nvPr>
            <p:extLst>
              <p:ext uri="{D42A27DB-BD31-4B8C-83A1-F6EECF244321}">
                <p14:modId xmlns:p14="http://schemas.microsoft.com/office/powerpoint/2010/main" val="2726490901"/>
              </p:ext>
            </p:extLst>
          </p:nvPr>
        </p:nvGraphicFramePr>
        <p:xfrm>
          <a:off x="836343" y="1564987"/>
          <a:ext cx="7498080" cy="2834638"/>
        </p:xfrm>
        <a:graphic>
          <a:graphicData uri="http://schemas.openxmlformats.org/drawingml/2006/table">
            <a:tbl>
              <a:tblPr>
                <a:effectLst/>
              </a:tblPr>
              <a:tblGrid>
                <a:gridCol w="2741704">
                  <a:extLst>
                    <a:ext uri="{9D8B030D-6E8A-4147-A177-3AD203B41FA5}">
                      <a16:colId xmlns:a16="http://schemas.microsoft.com/office/drawing/2014/main" val="20000"/>
                    </a:ext>
                  </a:extLst>
                </a:gridCol>
                <a:gridCol w="2378188">
                  <a:extLst>
                    <a:ext uri="{9D8B030D-6E8A-4147-A177-3AD203B41FA5}">
                      <a16:colId xmlns:a16="http://schemas.microsoft.com/office/drawing/2014/main" val="20001"/>
                    </a:ext>
                  </a:extLst>
                </a:gridCol>
                <a:gridCol w="2378188">
                  <a:extLst>
                    <a:ext uri="{9D8B030D-6E8A-4147-A177-3AD203B41FA5}">
                      <a16:colId xmlns:a16="http://schemas.microsoft.com/office/drawing/2014/main" val="20002"/>
                    </a:ext>
                  </a:extLst>
                </a:gridCol>
              </a:tblGrid>
              <a:tr h="55668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pitchFamily="34" charset="0"/>
                          <a:cs typeface="Arial" panose="020B0604020202020204" pitchFamily="34" charset="0"/>
                        </a:rPr>
                        <a:t>Snapshot Virologic Outcomes</a:t>
                      </a:r>
                      <a:r>
                        <a:rPr lang="en-US" sz="1600" b="1" baseline="0" dirty="0">
                          <a:solidFill>
                            <a:srgbClr val="FFFFFF"/>
                          </a:solidFill>
                          <a:latin typeface="Arial" panose="020B0604020202020204" pitchFamily="34" charset="0"/>
                          <a:cs typeface="Arial" panose="020B0604020202020204" pitchFamily="34" charset="0"/>
                        </a:rPr>
                        <a:t> at 48 Weeks</a:t>
                      </a:r>
                      <a:endParaRPr lang="en-US" sz="16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638493">
                <a:tc>
                  <a:txBody>
                    <a:bodyPr/>
                    <a:lstStyle/>
                    <a:p>
                      <a:pPr marL="0" indent="0" algn="l"/>
                      <a:endParaRPr kumimoji="0" lang="en-US" sz="16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248)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CA8"/>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ATV + RTV + TDF-FTC</a:t>
                      </a:r>
                      <a:b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247)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D7F18"/>
                    </a:solidFill>
                  </a:tcPr>
                </a:tc>
                <a:extLst>
                  <a:ext uri="{0D108BD9-81ED-4DB2-BD59-A6C34878D82A}">
                    <a16:rowId xmlns:a16="http://schemas.microsoft.com/office/drawing/2014/main" val="10001"/>
                  </a:ext>
                </a:extLst>
              </a:tr>
              <a:tr h="5464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err="1">
                          <a:solidFill>
                            <a:srgbClr val="000000"/>
                          </a:solidFill>
                          <a:latin typeface="Arial" panose="020B0604020202020204" pitchFamily="34" charset="0"/>
                          <a:ea typeface="+mn-ea"/>
                          <a:cs typeface="Arial" panose="020B0604020202020204" pitchFamily="34" charset="0"/>
                        </a:rPr>
                        <a:t>Virologic</a:t>
                      </a:r>
                      <a:r>
                        <a:rPr lang="en-US" sz="1600" kern="1200" spc="-30" dirty="0">
                          <a:solidFill>
                            <a:srgbClr val="000000"/>
                          </a:solidFill>
                          <a:latin typeface="Arial" panose="020B0604020202020204" pitchFamily="34" charset="0"/>
                          <a:ea typeface="+mn-ea"/>
                          <a:cs typeface="Arial" panose="020B0604020202020204" pitchFamily="34" charset="0"/>
                        </a:rPr>
                        <a:t> success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2"/>
                  </a:ext>
                </a:extLst>
              </a:tr>
              <a:tr h="5464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err="1">
                          <a:solidFill>
                            <a:srgbClr val="000000"/>
                          </a:solidFill>
                          <a:latin typeface="Arial" panose="020B0604020202020204" pitchFamily="34" charset="0"/>
                          <a:ea typeface="+mn-ea"/>
                          <a:cs typeface="Arial" panose="020B0604020202020204" pitchFamily="34" charset="0"/>
                        </a:rPr>
                        <a:t>Virologic</a:t>
                      </a:r>
                      <a:r>
                        <a:rPr lang="en-US" sz="1600" kern="1200" spc="-30" dirty="0">
                          <a:solidFill>
                            <a:srgbClr val="000000"/>
                          </a:solidFill>
                          <a:latin typeface="Arial" panose="020B0604020202020204" pitchFamily="34" charset="0"/>
                          <a:ea typeface="+mn-ea"/>
                          <a:cs typeface="Arial" panose="020B0604020202020204" pitchFamily="34" charset="0"/>
                        </a:rPr>
                        <a:t> failure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30000"/>
                      </a:srgbClr>
                    </a:solidFill>
                  </a:tcPr>
                </a:tc>
                <a:extLst>
                  <a:ext uri="{0D108BD9-81ED-4DB2-BD59-A6C34878D82A}">
                    <a16:rowId xmlns:a16="http://schemas.microsoft.com/office/drawing/2014/main" val="10003"/>
                  </a:ext>
                </a:extLst>
              </a:tr>
              <a:tr h="5464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Arial" panose="020B0604020202020204" pitchFamily="34" charset="0"/>
                          <a:ea typeface="+mn-ea"/>
                          <a:cs typeface="Arial" panose="020B0604020202020204" pitchFamily="34" charset="0"/>
                        </a:rPr>
                        <a:t>No </a:t>
                      </a:r>
                      <a:r>
                        <a:rPr lang="en-US" sz="1600" kern="1200" spc="-30" dirty="0" err="1">
                          <a:solidFill>
                            <a:srgbClr val="000000"/>
                          </a:solidFill>
                          <a:latin typeface="Arial" panose="020B0604020202020204" pitchFamily="34" charset="0"/>
                          <a:ea typeface="+mn-ea"/>
                          <a:cs typeface="Arial" panose="020B0604020202020204" pitchFamily="34" charset="0"/>
                        </a:rPr>
                        <a:t>virologic</a:t>
                      </a:r>
                      <a:r>
                        <a:rPr lang="en-US" sz="1600" kern="1200" spc="-30" dirty="0">
                          <a:solidFill>
                            <a:srgbClr val="000000"/>
                          </a:solidFill>
                          <a:latin typeface="Arial" panose="020B0604020202020204" pitchFamily="34" charset="0"/>
                          <a:ea typeface="+mn-ea"/>
                          <a:cs typeface="Arial" panose="020B0604020202020204" pitchFamily="34" charset="0"/>
                        </a:rPr>
                        <a:t> data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744454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DTG-ABC-3TC vs. ATV +RTV + TDF-FTC for Treatment-Naïve Women</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ARIA: Results</a:t>
            </a:r>
            <a:endParaRPr lang="en-US" sz="2000" dirty="0"/>
          </a:p>
        </p:txBody>
      </p:sp>
      <p:sp>
        <p:nvSpPr>
          <p:cNvPr id="4" name="Content Placeholder 3"/>
          <p:cNvSpPr>
            <a:spLocks noGrp="1"/>
          </p:cNvSpPr>
          <p:nvPr>
            <p:ph type="body" sz="quarter" idx="14"/>
          </p:nvPr>
        </p:nvSpPr>
        <p:spPr/>
        <p:txBody>
          <a:bodyPr/>
          <a:lstStyle/>
          <a:p>
            <a:r>
              <a:rPr lang="en-US" dirty="0"/>
              <a:t>Source: </a:t>
            </a:r>
            <a:r>
              <a:rPr lang="en-US" dirty="0" err="1"/>
              <a:t>Orrell</a:t>
            </a:r>
            <a:r>
              <a:rPr lang="en-US" dirty="0"/>
              <a:t> C, et al. Lancet HIV. 2017;4:e536-46.</a:t>
            </a:r>
          </a:p>
        </p:txBody>
      </p:sp>
      <p:graphicFrame>
        <p:nvGraphicFramePr>
          <p:cNvPr id="6" name="Group 65"/>
          <p:cNvGraphicFramePr>
            <a:graphicFrameLocks noGrp="1"/>
          </p:cNvGraphicFramePr>
          <p:nvPr>
            <p:extLst>
              <p:ext uri="{D42A27DB-BD31-4B8C-83A1-F6EECF244321}">
                <p14:modId xmlns:p14="http://schemas.microsoft.com/office/powerpoint/2010/main" val="3991110032"/>
              </p:ext>
            </p:extLst>
          </p:nvPr>
        </p:nvGraphicFramePr>
        <p:xfrm>
          <a:off x="914400" y="1184945"/>
          <a:ext cx="7315202" cy="3291838"/>
        </p:xfrm>
        <a:graphic>
          <a:graphicData uri="http://schemas.openxmlformats.org/drawingml/2006/table">
            <a:tbl>
              <a:tblPr>
                <a:effectLst/>
              </a:tblPr>
              <a:tblGrid>
                <a:gridCol w="2674834">
                  <a:extLst>
                    <a:ext uri="{9D8B030D-6E8A-4147-A177-3AD203B41FA5}">
                      <a16:colId xmlns:a16="http://schemas.microsoft.com/office/drawing/2014/main" val="20000"/>
                    </a:ext>
                  </a:extLst>
                </a:gridCol>
                <a:gridCol w="2320184">
                  <a:extLst>
                    <a:ext uri="{9D8B030D-6E8A-4147-A177-3AD203B41FA5}">
                      <a16:colId xmlns:a16="http://schemas.microsoft.com/office/drawing/2014/main" val="20001"/>
                    </a:ext>
                  </a:extLst>
                </a:gridCol>
                <a:gridCol w="2320184">
                  <a:extLst>
                    <a:ext uri="{9D8B030D-6E8A-4147-A177-3AD203B41FA5}">
                      <a16:colId xmlns:a16="http://schemas.microsoft.com/office/drawing/2014/main" val="20002"/>
                    </a:ext>
                  </a:extLst>
                </a:gridCol>
              </a:tblGrid>
              <a:tr h="46402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 (AEs)</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50174">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248)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CA8"/>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ATV + RTV + 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247)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D7F18"/>
                    </a:solidFill>
                  </a:tcPr>
                </a:tc>
                <a:extLst>
                  <a:ext uri="{0D108BD9-81ED-4DB2-BD59-A6C34878D82A}">
                    <a16:rowId xmlns:a16="http://schemas.microsoft.com/office/drawing/2014/main" val="10001"/>
                  </a:ext>
                </a:extLst>
              </a:tr>
              <a:tr h="4555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2"/>
                  </a:ext>
                </a:extLst>
              </a:tr>
              <a:tr h="4555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30000"/>
                      </a:srgbClr>
                    </a:solidFill>
                  </a:tcPr>
                </a:tc>
                <a:extLst>
                  <a:ext uri="{0D108BD9-81ED-4DB2-BD59-A6C34878D82A}">
                    <a16:rowId xmlns:a16="http://schemas.microsoft.com/office/drawing/2014/main" val="10003"/>
                  </a:ext>
                </a:extLst>
              </a:tr>
              <a:tr h="4555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Psychiatric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4"/>
                  </a:ext>
                </a:extLst>
              </a:tr>
              <a:tr h="4555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Serious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30000"/>
                      </a:srgbClr>
                    </a:solidFill>
                  </a:tcPr>
                </a:tc>
                <a:extLst>
                  <a:ext uri="{0D108BD9-81ED-4DB2-BD59-A6C34878D82A}">
                    <a16:rowId xmlns:a16="http://schemas.microsoft.com/office/drawing/2014/main" val="10005"/>
                  </a:ext>
                </a:extLst>
              </a:tr>
              <a:tr h="4555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Discontinuation due</a:t>
                      </a:r>
                      <a:r>
                        <a:rPr lang="en-US" sz="1400" kern="1200" spc="-30" baseline="0" dirty="0">
                          <a:solidFill>
                            <a:srgbClr val="000000"/>
                          </a:solidFill>
                          <a:latin typeface="Arial" panose="020B0604020202020204" pitchFamily="34" charset="0"/>
                          <a:ea typeface="+mn-ea"/>
                          <a:cs typeface="Arial" panose="020B0604020202020204" pitchFamily="34" charset="0"/>
                        </a:rPr>
                        <a:t> to AE</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0991748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DTG-ABC-3TC vs. ATV +RTV + TDF-FTC for Treatment-Naïve Women</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ARIA: Results</a:t>
            </a:r>
            <a:endParaRPr lang="en-US" sz="2000" dirty="0"/>
          </a:p>
        </p:txBody>
      </p:sp>
      <p:sp>
        <p:nvSpPr>
          <p:cNvPr id="4" name="Content Placeholder 3"/>
          <p:cNvSpPr>
            <a:spLocks noGrp="1"/>
          </p:cNvSpPr>
          <p:nvPr>
            <p:ph type="body" sz="quarter" idx="14"/>
          </p:nvPr>
        </p:nvSpPr>
        <p:spPr/>
        <p:txBody>
          <a:bodyPr/>
          <a:lstStyle/>
          <a:p>
            <a:r>
              <a:rPr lang="en-US" dirty="0"/>
              <a:t>Source: </a:t>
            </a:r>
            <a:r>
              <a:rPr lang="en-US" dirty="0" err="1"/>
              <a:t>Orrell</a:t>
            </a:r>
            <a:r>
              <a:rPr lang="en-US" dirty="0"/>
              <a:t> C, et al. Lancet HIV. 2017;4:e536-46.</a:t>
            </a:r>
          </a:p>
        </p:txBody>
      </p:sp>
      <p:graphicFrame>
        <p:nvGraphicFramePr>
          <p:cNvPr id="6" name="Group 65"/>
          <p:cNvGraphicFramePr>
            <a:graphicFrameLocks noGrp="1"/>
          </p:cNvGraphicFramePr>
          <p:nvPr>
            <p:extLst>
              <p:ext uri="{D42A27DB-BD31-4B8C-83A1-F6EECF244321}">
                <p14:modId xmlns:p14="http://schemas.microsoft.com/office/powerpoint/2010/main" val="3422837972"/>
              </p:ext>
            </p:extLst>
          </p:nvPr>
        </p:nvGraphicFramePr>
        <p:xfrm>
          <a:off x="914399" y="979317"/>
          <a:ext cx="7315201" cy="3758181"/>
        </p:xfrm>
        <a:graphic>
          <a:graphicData uri="http://schemas.openxmlformats.org/drawingml/2006/table">
            <a:tbl>
              <a:tblPr>
                <a:effectLst/>
              </a:tblPr>
              <a:tblGrid>
                <a:gridCol w="2503919">
                  <a:extLst>
                    <a:ext uri="{9D8B030D-6E8A-4147-A177-3AD203B41FA5}">
                      <a16:colId xmlns:a16="http://schemas.microsoft.com/office/drawing/2014/main" val="20000"/>
                    </a:ext>
                  </a:extLst>
                </a:gridCol>
                <a:gridCol w="2405641">
                  <a:extLst>
                    <a:ext uri="{9D8B030D-6E8A-4147-A177-3AD203B41FA5}">
                      <a16:colId xmlns:a16="http://schemas.microsoft.com/office/drawing/2014/main" val="20001"/>
                    </a:ext>
                  </a:extLst>
                </a:gridCol>
                <a:gridCol w="2405641">
                  <a:extLst>
                    <a:ext uri="{9D8B030D-6E8A-4147-A177-3AD203B41FA5}">
                      <a16:colId xmlns:a16="http://schemas.microsoft.com/office/drawing/2014/main" val="20002"/>
                    </a:ext>
                  </a:extLst>
                </a:gridCol>
              </a:tblGrid>
              <a:tr h="34979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 (AEs)</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89477">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p>
                    <a:p>
                      <a:pPr marL="0" indent="0" algn="ctr">
                        <a:lnSpc>
                          <a:spcPts val="1600"/>
                        </a:lnSpc>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248)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CA8"/>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ATV + RTV + 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247)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D7F18"/>
                    </a:solidFill>
                  </a:tcPr>
                </a:tc>
                <a:extLst>
                  <a:ext uri="{0D108BD9-81ED-4DB2-BD59-A6C34878D82A}">
                    <a16:rowId xmlns:a16="http://schemas.microsoft.com/office/drawing/2014/main" val="10001"/>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2"/>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30000"/>
                      </a:srgbClr>
                    </a:solidFill>
                  </a:tcPr>
                </a:tc>
                <a:extLst>
                  <a:ext uri="{0D108BD9-81ED-4DB2-BD59-A6C34878D82A}">
                    <a16:rowId xmlns:a16="http://schemas.microsoft.com/office/drawing/2014/main" val="10003"/>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Dyspepsia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4"/>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Ocular</a:t>
                      </a:r>
                      <a:r>
                        <a:rPr lang="en-US" sz="1400" kern="1200" spc="-30" baseline="0" dirty="0">
                          <a:solidFill>
                            <a:srgbClr val="000000"/>
                          </a:solidFill>
                          <a:latin typeface="Arial" panose="020B0604020202020204" pitchFamily="34" charset="0"/>
                          <a:ea typeface="+mn-ea"/>
                          <a:cs typeface="Arial" panose="020B0604020202020204" pitchFamily="34" charset="0"/>
                        </a:rPr>
                        <a:t> icterus</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30000"/>
                      </a:srgbClr>
                    </a:solidFill>
                  </a:tcPr>
                </a:tc>
                <a:extLst>
                  <a:ext uri="{0D108BD9-81ED-4DB2-BD59-A6C34878D82A}">
                    <a16:rowId xmlns:a16="http://schemas.microsoft.com/office/drawing/2014/main" val="10005"/>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6"/>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Jaundice</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30000"/>
                      </a:srgbClr>
                    </a:solidFill>
                  </a:tcPr>
                </a:tc>
                <a:extLst>
                  <a:ext uri="{0D108BD9-81ED-4DB2-BD59-A6C34878D82A}">
                    <a16:rowId xmlns:a16="http://schemas.microsoft.com/office/drawing/2014/main" val="10007"/>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08"/>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Depression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D7F18">
                        <a:alpha val="30000"/>
                      </a:srgbClr>
                    </a:solidFill>
                  </a:tcPr>
                </a:tc>
                <a:extLst>
                  <a:ext uri="{0D108BD9-81ED-4DB2-BD59-A6C34878D82A}">
                    <a16:rowId xmlns:a16="http://schemas.microsoft.com/office/drawing/2014/main" val="10009"/>
                  </a:ext>
                </a:extLst>
              </a:tr>
              <a:tr h="32432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Suicidal ideation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7F18">
                        <a:alpha val="15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37939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Dolutegravir-Abacavir-Lamivudine</a:t>
            </a:r>
          </a:p>
        </p:txBody>
      </p:sp>
      <p:sp>
        <p:nvSpPr>
          <p:cNvPr id="8" name="Bent Arrow 7"/>
          <p:cNvSpPr/>
          <p:nvPr/>
        </p:nvSpPr>
        <p:spPr>
          <a:xfrm flipV="1">
            <a:off x="3357380" y="3332966"/>
            <a:ext cx="342900" cy="347472"/>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9" name="Rounded Rectangle 8"/>
          <p:cNvSpPr/>
          <p:nvPr/>
        </p:nvSpPr>
        <p:spPr>
          <a:xfrm>
            <a:off x="3685842" y="347812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INSTI</a:t>
            </a:r>
          </a:p>
        </p:txBody>
      </p:sp>
      <p:sp>
        <p:nvSpPr>
          <p:cNvPr id="12" name="Rounded Rectangle 11"/>
          <p:cNvSpPr/>
          <p:nvPr/>
        </p:nvSpPr>
        <p:spPr>
          <a:xfrm>
            <a:off x="4921727" y="347812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NRTI</a:t>
            </a:r>
          </a:p>
        </p:txBody>
      </p:sp>
      <p:sp>
        <p:nvSpPr>
          <p:cNvPr id="13" name="Bent Arrow 12"/>
          <p:cNvSpPr/>
          <p:nvPr/>
        </p:nvSpPr>
        <p:spPr>
          <a:xfrm flipV="1">
            <a:off x="4581467" y="3332966"/>
            <a:ext cx="342900" cy="347472"/>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4" name="Rounded Rectangle 13"/>
          <p:cNvSpPr/>
          <p:nvPr/>
        </p:nvSpPr>
        <p:spPr>
          <a:xfrm>
            <a:off x="6042271" y="347812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NRTI</a:t>
            </a:r>
          </a:p>
        </p:txBody>
      </p:sp>
      <p:sp>
        <p:nvSpPr>
          <p:cNvPr id="15" name="Bent Arrow 14"/>
          <p:cNvSpPr/>
          <p:nvPr/>
        </p:nvSpPr>
        <p:spPr>
          <a:xfrm flipV="1">
            <a:off x="5703943" y="3332966"/>
            <a:ext cx="342900" cy="347472"/>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6" name="Rounded Rectangle 15">
            <a:extLst>
              <a:ext uri="{FF2B5EF4-FFF2-40B4-BE49-F238E27FC236}">
                <a16:creationId xmlns:a16="http://schemas.microsoft.com/office/drawing/2014/main" id="{9743E72C-0F3D-224A-9A8B-C63932DAA8D5}"/>
              </a:ext>
            </a:extLst>
          </p:cNvPr>
          <p:cNvSpPr/>
          <p:nvPr/>
        </p:nvSpPr>
        <p:spPr>
          <a:xfrm>
            <a:off x="2992850" y="301038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91584E"/>
                </a:solidFill>
              </a:rPr>
              <a:t>50 mg</a:t>
            </a:r>
          </a:p>
        </p:txBody>
      </p:sp>
      <p:sp>
        <p:nvSpPr>
          <p:cNvPr id="19" name="Rounded Rectangle 18">
            <a:extLst>
              <a:ext uri="{FF2B5EF4-FFF2-40B4-BE49-F238E27FC236}">
                <a16:creationId xmlns:a16="http://schemas.microsoft.com/office/drawing/2014/main" id="{9A2D6A6D-8597-A149-9FFB-D7A4DD2F36F3}"/>
              </a:ext>
            </a:extLst>
          </p:cNvPr>
          <p:cNvSpPr/>
          <p:nvPr/>
        </p:nvSpPr>
        <p:spPr>
          <a:xfrm>
            <a:off x="4171392" y="301038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91584E"/>
                </a:solidFill>
              </a:rPr>
              <a:t>600 mg</a:t>
            </a:r>
          </a:p>
        </p:txBody>
      </p:sp>
      <p:sp>
        <p:nvSpPr>
          <p:cNvPr id="20" name="Rounded Rectangle 19">
            <a:extLst>
              <a:ext uri="{FF2B5EF4-FFF2-40B4-BE49-F238E27FC236}">
                <a16:creationId xmlns:a16="http://schemas.microsoft.com/office/drawing/2014/main" id="{210DE7D4-3510-8D4B-85FF-F5FA790295F0}"/>
              </a:ext>
            </a:extLst>
          </p:cNvPr>
          <p:cNvSpPr/>
          <p:nvPr/>
        </p:nvSpPr>
        <p:spPr>
          <a:xfrm>
            <a:off x="5323402" y="301038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91584E"/>
                </a:solidFill>
              </a:rPr>
              <a:t>300 mg</a:t>
            </a:r>
          </a:p>
        </p:txBody>
      </p:sp>
      <p:sp>
        <p:nvSpPr>
          <p:cNvPr id="21" name="Rectangle 3">
            <a:extLst>
              <a:ext uri="{FF2B5EF4-FFF2-40B4-BE49-F238E27FC236}">
                <a16:creationId xmlns:a16="http://schemas.microsoft.com/office/drawing/2014/main" id="{BEE6621B-753B-0949-B759-DA1F63FCD61C}"/>
              </a:ext>
            </a:extLst>
          </p:cNvPr>
          <p:cNvSpPr>
            <a:spLocks noChangeArrowheads="1"/>
          </p:cNvSpPr>
          <p:nvPr/>
        </p:nvSpPr>
        <p:spPr bwMode="auto">
          <a:xfrm>
            <a:off x="1927609" y="2553124"/>
            <a:ext cx="5300963" cy="490832"/>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Dolutegravir-Abacavir-Lamivudine</a:t>
            </a:r>
          </a:p>
        </p:txBody>
      </p:sp>
      <p:pic>
        <p:nvPicPr>
          <p:cNvPr id="22" name="Picture 21">
            <a:extLst>
              <a:ext uri="{FF2B5EF4-FFF2-40B4-BE49-F238E27FC236}">
                <a16:creationId xmlns:a16="http://schemas.microsoft.com/office/drawing/2014/main" id="{D4D4246C-9E4F-B44B-A760-BF626028B01D}"/>
              </a:ext>
            </a:extLst>
          </p:cNvPr>
          <p:cNvPicPr>
            <a:picLocks noChangeAspect="1"/>
          </p:cNvPicPr>
          <p:nvPr/>
        </p:nvPicPr>
        <p:blipFill>
          <a:blip r:embed="rId2"/>
          <a:stretch>
            <a:fillRect/>
          </a:stretch>
        </p:blipFill>
        <p:spPr>
          <a:xfrm>
            <a:off x="3521728" y="1350602"/>
            <a:ext cx="2113690" cy="1268214"/>
          </a:xfrm>
          <a:prstGeom prst="rect">
            <a:avLst/>
          </a:prstGeom>
        </p:spPr>
      </p:pic>
      <p:sp>
        <p:nvSpPr>
          <p:cNvPr id="5" name="Rectangle 3">
            <a:extLst>
              <a:ext uri="{FF2B5EF4-FFF2-40B4-BE49-F238E27FC236}">
                <a16:creationId xmlns:a16="http://schemas.microsoft.com/office/drawing/2014/main" id="{C01B1E2B-64FF-9E65-AF50-3189B9383D1E}"/>
              </a:ext>
            </a:extLst>
          </p:cNvPr>
          <p:cNvSpPr>
            <a:spLocks noChangeArrowheads="1"/>
          </p:cNvSpPr>
          <p:nvPr/>
        </p:nvSpPr>
        <p:spPr bwMode="auto">
          <a:xfrm>
            <a:off x="0" y="4253781"/>
            <a:ext cx="9144000" cy="45720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1800"/>
              </a:lnSpc>
            </a:pPr>
            <a:r>
              <a:rPr lang="en-US" sz="1500" dirty="0">
                <a:solidFill>
                  <a:srgbClr val="000000"/>
                </a:solidFill>
                <a:latin typeface="Arial" pitchFamily="-107" charset="0"/>
                <a:ea typeface="Arial" pitchFamily="-107" charset="0"/>
                <a:cs typeface="Arial" pitchFamily="-107" charset="0"/>
              </a:rPr>
              <a:t>Dose: 1 tablet once daily with or without food</a:t>
            </a:r>
          </a:p>
        </p:txBody>
      </p:sp>
    </p:spTree>
    <p:extLst>
      <p:ext uri="{BB962C8B-B14F-4D97-AF65-F5344CB8AC3E}">
        <p14:creationId xmlns:p14="http://schemas.microsoft.com/office/powerpoint/2010/main" val="27575600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6BEA-93AB-91E4-37D0-E1707C3B77C5}"/>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DTG-ABC-3TC vs. ATV +RTV + TDF-FTC for Treatment-Naïve Women</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ARIA: Conclusions</a:t>
            </a:r>
            <a:endParaRPr lang="en-US" sz="2000" dirty="0"/>
          </a:p>
        </p:txBody>
      </p:sp>
      <p:sp>
        <p:nvSpPr>
          <p:cNvPr id="3" name="Text Placeholder 2">
            <a:extLst>
              <a:ext uri="{FF2B5EF4-FFF2-40B4-BE49-F238E27FC236}">
                <a16:creationId xmlns:a16="http://schemas.microsoft.com/office/drawing/2014/main" id="{84114127-3252-8F1F-AB24-A4FD4AF34701}"/>
              </a:ext>
            </a:extLst>
          </p:cNvPr>
          <p:cNvSpPr>
            <a:spLocks noGrp="1"/>
          </p:cNvSpPr>
          <p:nvPr>
            <p:ph type="body" sz="quarter" idx="16"/>
          </p:nvPr>
        </p:nvSpPr>
        <p:spPr/>
        <p:txBody>
          <a:bodyPr/>
          <a:lstStyle/>
          <a:p>
            <a:r>
              <a:rPr lang="en-US" dirty="0"/>
              <a:t>Source: </a:t>
            </a:r>
            <a:r>
              <a:rPr lang="en-US" dirty="0" err="1"/>
              <a:t>Orrell</a:t>
            </a:r>
            <a:r>
              <a:rPr lang="en-US" dirty="0"/>
              <a:t> C, et al. Lancet HIV. 2017;4:e536-46.</a:t>
            </a:r>
          </a:p>
        </p:txBody>
      </p:sp>
      <p:sp>
        <p:nvSpPr>
          <p:cNvPr id="4" name="Content Placeholder 3">
            <a:extLst>
              <a:ext uri="{FF2B5EF4-FFF2-40B4-BE49-F238E27FC236}">
                <a16:creationId xmlns:a16="http://schemas.microsoft.com/office/drawing/2014/main" id="{4188F281-4F01-7DC4-7B6E-17664782B2D8}"/>
              </a:ext>
            </a:extLst>
          </p:cNvPr>
          <p:cNvSpPr>
            <a:spLocks noGrp="1"/>
          </p:cNvSpPr>
          <p:nvPr>
            <p:ph sz="half" idx="2"/>
          </p:nvPr>
        </p:nvSpPr>
        <p:spPr>
          <a:xfrm>
            <a:off x="-18168" y="2000055"/>
            <a:ext cx="9180576" cy="1574460"/>
          </a:xfrm>
        </p:spPr>
        <p:txBody>
          <a:bodyPr>
            <a:normAutofit/>
          </a:bodyPr>
          <a:lstStyle/>
          <a:p>
            <a:pPr>
              <a:lnSpc>
                <a:spcPts val="2600"/>
              </a:lnSpc>
            </a:pPr>
            <a:r>
              <a:rPr lang="en-US" sz="1800" dirty="0">
                <a:solidFill>
                  <a:srgbClr val="C00000"/>
                </a:solidFill>
              </a:rPr>
              <a:t>Interpretation</a:t>
            </a:r>
            <a:r>
              <a:rPr lang="en-US" sz="1800" dirty="0"/>
              <a:t>: “The non-inferior efficacy and similar safety profile of the dolutegravir combined regimen compared with the atazanavir regimen support the use of dolutegravir for HIV-1 infection in treatment-naive women.”</a:t>
            </a:r>
          </a:p>
        </p:txBody>
      </p:sp>
    </p:spTree>
    <p:extLst>
      <p:ext uri="{BB962C8B-B14F-4D97-AF65-F5344CB8AC3E}">
        <p14:creationId xmlns:p14="http://schemas.microsoft.com/office/powerpoint/2010/main" val="43668934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BIC-TAF-FTC vs. DTG-ABC-3TC as Initial Therapy</a:t>
            </a:r>
            <a:br>
              <a:rPr lang="en-US" sz="1800" b="0" dirty="0"/>
            </a:br>
            <a:r>
              <a:rPr lang="en-US" dirty="0"/>
              <a:t>GS-380-1489</a:t>
            </a:r>
          </a:p>
        </p:txBody>
      </p:sp>
    </p:spTree>
    <p:extLst>
      <p:ext uri="{BB962C8B-B14F-4D97-AF65-F5344CB8AC3E}">
        <p14:creationId xmlns:p14="http://schemas.microsoft.com/office/powerpoint/2010/main" val="160269424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557977" y="2524051"/>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557977" y="2981251"/>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3" name="Content Placeholder 2">
            <a:extLst>
              <a:ext uri="{FF2B5EF4-FFF2-40B4-BE49-F238E27FC236}">
                <a16:creationId xmlns:a16="http://schemas.microsoft.com/office/drawing/2014/main" id="{20CA785C-C1FE-8C5A-8A05-57905FB1D28E}"/>
              </a:ext>
            </a:extLst>
          </p:cNvPr>
          <p:cNvSpPr>
            <a:spLocks noGrp="1"/>
          </p:cNvSpPr>
          <p:nvPr>
            <p:ph sz="half" idx="2"/>
          </p:nvPr>
        </p:nvSpPr>
        <p:spPr>
          <a:xfrm>
            <a:off x="323851" y="1184224"/>
            <a:ext cx="5162549" cy="3585203"/>
          </a:xfrm>
        </p:spPr>
        <p:txBody>
          <a:bodyPr>
            <a:noAutofit/>
          </a:bodyPr>
          <a:lstStyle/>
          <a:p>
            <a:pPr>
              <a:lnSpc>
                <a:spcPts val="1700"/>
              </a:lnSpc>
            </a:pPr>
            <a:r>
              <a:rPr lang="en-US" sz="1400" b="1" dirty="0"/>
              <a:t>Background</a:t>
            </a:r>
          </a:p>
          <a:p>
            <a:pPr lvl="1">
              <a:lnSpc>
                <a:spcPts val="1700"/>
              </a:lnSpc>
            </a:pPr>
            <a:r>
              <a:rPr lang="en-US" sz="1400" dirty="0"/>
              <a:t>Randomized, double-blind, active-controlled, phase 3 study evaluating the efficacy and safety of </a:t>
            </a:r>
            <a:r>
              <a:rPr lang="en-US" sz="1400" dirty="0" err="1"/>
              <a:t>bictegravir</a:t>
            </a:r>
            <a:r>
              <a:rPr lang="en-US" sz="1400" dirty="0"/>
              <a:t>-tenofovir alafenamide-emtricitabine versus dolutegravir-abacavir-lamivudine for treatment-naïve adults with HIV</a:t>
            </a:r>
          </a:p>
          <a:p>
            <a:pPr>
              <a:lnSpc>
                <a:spcPts val="1700"/>
              </a:lnSpc>
              <a:spcBef>
                <a:spcPts val="800"/>
              </a:spcBef>
            </a:pPr>
            <a:r>
              <a:rPr lang="en-US" sz="1400" b="1" dirty="0"/>
              <a:t>Inclusion Criteria</a:t>
            </a:r>
          </a:p>
          <a:p>
            <a:pPr lvl="1">
              <a:lnSpc>
                <a:spcPts val="1700"/>
              </a:lnSpc>
            </a:pPr>
            <a:r>
              <a:rPr lang="en-US" sz="1400" dirty="0"/>
              <a:t>Age &gt;18 years</a:t>
            </a:r>
          </a:p>
          <a:p>
            <a:pPr lvl="1">
              <a:lnSpc>
                <a:spcPts val="1700"/>
              </a:lnSpc>
            </a:pPr>
            <a:r>
              <a:rPr lang="en-US" sz="1400" dirty="0"/>
              <a:t>Antiretroviral-naïve (or ≤10 days of treatment)</a:t>
            </a:r>
          </a:p>
          <a:p>
            <a:pPr lvl="1">
              <a:lnSpc>
                <a:spcPts val="1700"/>
              </a:lnSpc>
            </a:pPr>
            <a:r>
              <a:rPr lang="en-US" sz="1400" dirty="0"/>
              <a:t>HIV RNA ≥500 copies/mL</a:t>
            </a:r>
          </a:p>
          <a:p>
            <a:pPr lvl="1">
              <a:lnSpc>
                <a:spcPts val="1700"/>
              </a:lnSpc>
            </a:pPr>
            <a:r>
              <a:rPr lang="en-US" sz="1400" dirty="0"/>
              <a:t>eGFR ≥50 mL/min</a:t>
            </a:r>
          </a:p>
          <a:p>
            <a:pPr lvl="1">
              <a:lnSpc>
                <a:spcPts val="1700"/>
              </a:lnSpc>
            </a:pPr>
            <a:r>
              <a:rPr lang="en-US" sz="1400" dirty="0"/>
              <a:t>HLA B*5701 negative</a:t>
            </a:r>
          </a:p>
          <a:p>
            <a:pPr lvl="1">
              <a:lnSpc>
                <a:spcPts val="1700"/>
              </a:lnSpc>
            </a:pPr>
            <a:r>
              <a:rPr lang="en-US" sz="1400" dirty="0"/>
              <a:t>No chronic HBV infection</a:t>
            </a:r>
          </a:p>
          <a:p>
            <a:pPr>
              <a:lnSpc>
                <a:spcPts val="1700"/>
              </a:lnSpc>
              <a:spcBef>
                <a:spcPts val="800"/>
              </a:spcBef>
            </a:pPr>
            <a:r>
              <a:rPr lang="en-US" sz="1400" b="1" dirty="0"/>
              <a:t>Regimens</a:t>
            </a:r>
          </a:p>
          <a:p>
            <a:pPr lvl="1">
              <a:lnSpc>
                <a:spcPts val="1700"/>
              </a:lnSpc>
            </a:pPr>
            <a:r>
              <a:rPr lang="en-US" sz="1400" dirty="0" err="1"/>
              <a:t>Bictegravir</a:t>
            </a:r>
            <a:r>
              <a:rPr lang="en-US" sz="1400" dirty="0"/>
              <a:t>-TAF-FTC (50/25/200 mg)</a:t>
            </a:r>
          </a:p>
          <a:p>
            <a:pPr lvl="1">
              <a:lnSpc>
                <a:spcPts val="1700"/>
              </a:lnSpc>
            </a:pPr>
            <a:r>
              <a:rPr lang="en-US" sz="1400" dirty="0"/>
              <a:t>Dolutegravir-ABC-3TC (50/600/300 mg)</a:t>
            </a:r>
          </a:p>
          <a:p>
            <a:pPr>
              <a:lnSpc>
                <a:spcPts val="1700"/>
              </a:lnSpc>
            </a:pPr>
            <a:endParaRPr lang="en-US" sz="1400" dirty="0"/>
          </a:p>
          <a:p>
            <a:pPr>
              <a:lnSpc>
                <a:spcPts val="1700"/>
              </a:lnSpc>
            </a:pPr>
            <a:endParaRPr lang="en-US" sz="1400" dirty="0"/>
          </a:p>
          <a:p>
            <a:pPr>
              <a:lnSpc>
                <a:spcPts val="1700"/>
              </a:lnSpc>
            </a:pPr>
            <a:endParaRPr lang="en-US" sz="1400" dirty="0"/>
          </a:p>
        </p:txBody>
      </p:sp>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 </a:t>
            </a:r>
            <a:r>
              <a:rPr lang="en-US" sz="2000" dirty="0"/>
              <a:t>DTG-ABC-3TC as Initial Therapy</a:t>
            </a:r>
            <a:br>
              <a:rPr lang="en-US" sz="2000" dirty="0">
                <a:ea typeface="ＭＳ Ｐゴシック" pitchFamily="31" charset="-128"/>
                <a:cs typeface="ＭＳ Ｐゴシック" pitchFamily="31" charset="-128"/>
              </a:rPr>
            </a:br>
            <a:r>
              <a:rPr lang="en-US" sz="2000" dirty="0"/>
              <a:t>GS-380-1489: Design</a:t>
            </a:r>
          </a:p>
        </p:txBody>
      </p:sp>
      <p:sp>
        <p:nvSpPr>
          <p:cNvPr id="6" name="Content Placeholder 5"/>
          <p:cNvSpPr>
            <a:spLocks noGrp="1"/>
          </p:cNvSpPr>
          <p:nvPr>
            <p:ph type="body" sz="quarter" idx="16"/>
          </p:nvPr>
        </p:nvSpPr>
        <p:spPr/>
        <p:txBody>
          <a:bodyPr/>
          <a:lstStyle/>
          <a:p>
            <a:r>
              <a:rPr lang="en-US" dirty="0"/>
              <a:t>Source: Gallant J, et al. </a:t>
            </a:r>
            <a:r>
              <a:rPr lang="fr-FR" dirty="0"/>
              <a:t>Lancet. 2017;390:2063-72.</a:t>
            </a:r>
            <a:endParaRPr lang="en-US" dirty="0"/>
          </a:p>
        </p:txBody>
      </p:sp>
      <p:sp>
        <p:nvSpPr>
          <p:cNvPr id="24" name="Rectangle 7"/>
          <p:cNvSpPr>
            <a:spLocks noChangeArrowheads="1"/>
          </p:cNvSpPr>
          <p:nvPr/>
        </p:nvSpPr>
        <p:spPr bwMode="ltGray">
          <a:xfrm>
            <a:off x="5970354" y="1992631"/>
            <a:ext cx="2737228" cy="818384"/>
          </a:xfrm>
          <a:prstGeom prst="rect">
            <a:avLst/>
          </a:prstGeom>
          <a:solidFill>
            <a:srgbClr val="92D05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200" dirty="0">
                <a:solidFill>
                  <a:srgbClr val="000000"/>
                </a:solidFill>
                <a:latin typeface="Arial"/>
                <a:cs typeface="Arial"/>
              </a:rPr>
              <a:t>(n = 314)</a:t>
            </a:r>
          </a:p>
        </p:txBody>
      </p:sp>
      <p:sp>
        <p:nvSpPr>
          <p:cNvPr id="33" name="Rectangle 7"/>
          <p:cNvSpPr>
            <a:spLocks noChangeArrowheads="1"/>
          </p:cNvSpPr>
          <p:nvPr/>
        </p:nvSpPr>
        <p:spPr bwMode="ltGray">
          <a:xfrm>
            <a:off x="5970354" y="3249931"/>
            <a:ext cx="2737228" cy="818384"/>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Dolutegravir-ABC-3TC</a:t>
            </a:r>
          </a:p>
          <a:p>
            <a:pPr algn="ctr"/>
            <a:r>
              <a:rPr lang="en-US" sz="1200" dirty="0">
                <a:solidFill>
                  <a:srgbClr val="000000"/>
                </a:solidFill>
                <a:latin typeface="Arial"/>
                <a:cs typeface="Arial"/>
              </a:rPr>
              <a:t>(n = 315)</a:t>
            </a:r>
          </a:p>
        </p:txBody>
      </p:sp>
    </p:spTree>
    <p:extLst>
      <p:ext uri="{BB962C8B-B14F-4D97-AF65-F5344CB8AC3E}">
        <p14:creationId xmlns:p14="http://schemas.microsoft.com/office/powerpoint/2010/main" val="32430667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 </a:t>
            </a:r>
            <a:r>
              <a:rPr lang="en-US" sz="2000" dirty="0"/>
              <a:t>DTG-ABC-3TC as Initial Therapy</a:t>
            </a:r>
            <a:br>
              <a:rPr lang="en-US" sz="2000" dirty="0">
                <a:ea typeface="ＭＳ Ｐゴシック" pitchFamily="31" charset="-128"/>
                <a:cs typeface="ＭＳ Ｐゴシック" pitchFamily="31" charset="-128"/>
              </a:rPr>
            </a:br>
            <a:r>
              <a:rPr lang="en-US" sz="2000" dirty="0"/>
              <a:t>GS-380-1489: Baseline Characteristics</a:t>
            </a:r>
          </a:p>
        </p:txBody>
      </p:sp>
      <p:sp>
        <p:nvSpPr>
          <p:cNvPr id="6" name="Content Placeholder 5"/>
          <p:cNvSpPr>
            <a:spLocks noGrp="1"/>
          </p:cNvSpPr>
          <p:nvPr>
            <p:ph type="body" sz="quarter" idx="14"/>
          </p:nvPr>
        </p:nvSpPr>
        <p:spPr/>
        <p:txBody>
          <a:bodyPr/>
          <a:lstStyle/>
          <a:p>
            <a:r>
              <a:rPr lang="en-US" dirty="0"/>
              <a:t>Source: Gallant J, et al. </a:t>
            </a:r>
            <a:r>
              <a:rPr lang="fr-FR" dirty="0"/>
              <a:t>Lancet. 2017;390:2063-72.</a:t>
            </a:r>
            <a:endParaRPr lang="en-US" dirty="0"/>
          </a:p>
        </p:txBody>
      </p:sp>
      <p:graphicFrame>
        <p:nvGraphicFramePr>
          <p:cNvPr id="11" name="Group 45"/>
          <p:cNvGraphicFramePr>
            <a:graphicFrameLocks noGrp="1"/>
          </p:cNvGraphicFramePr>
          <p:nvPr/>
        </p:nvGraphicFramePr>
        <p:xfrm>
          <a:off x="674370" y="1078230"/>
          <a:ext cx="7772399" cy="3657602"/>
        </p:xfrm>
        <a:graphic>
          <a:graphicData uri="http://schemas.openxmlformats.org/drawingml/2006/table">
            <a:tbl>
              <a:tblPr>
                <a:effectLst/>
              </a:tblPr>
              <a:tblGrid>
                <a:gridCol w="3501081">
                  <a:extLst>
                    <a:ext uri="{9D8B030D-6E8A-4147-A177-3AD203B41FA5}">
                      <a16:colId xmlns:a16="http://schemas.microsoft.com/office/drawing/2014/main" val="20000"/>
                    </a:ext>
                  </a:extLst>
                </a:gridCol>
                <a:gridCol w="2135659">
                  <a:extLst>
                    <a:ext uri="{9D8B030D-6E8A-4147-A177-3AD203B41FA5}">
                      <a16:colId xmlns:a16="http://schemas.microsoft.com/office/drawing/2014/main" val="20001"/>
                    </a:ext>
                  </a:extLst>
                </a:gridCol>
                <a:gridCol w="2135659">
                  <a:extLst>
                    <a:ext uri="{9D8B030D-6E8A-4147-A177-3AD203B41FA5}">
                      <a16:colId xmlns:a16="http://schemas.microsoft.com/office/drawing/2014/main" val="20002"/>
                    </a:ext>
                  </a:extLst>
                </a:gridCol>
              </a:tblGrid>
              <a:tr h="417417">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a:ln>
                            <a:noFill/>
                          </a:ln>
                          <a:solidFill>
                            <a:schemeClr val="bg1"/>
                          </a:solidFill>
                          <a:effectLst/>
                          <a:latin typeface="Arial"/>
                          <a:ea typeface="ＭＳ Ｐゴシック" pitchFamily="-106" charset="-128"/>
                          <a:cs typeface="Arial"/>
                        </a:rPr>
                        <a:t>Study GS-380-1489 </a:t>
                      </a:r>
                      <a:r>
                        <a:rPr kumimoji="0" lang="en-US" sz="1400" b="1" i="0" u="none" strike="noStrike" cap="none" normalizeH="0" baseline="0" dirty="0">
                          <a:ln>
                            <a:noFill/>
                          </a:ln>
                          <a:solidFill>
                            <a:schemeClr val="bg1"/>
                          </a:solidFill>
                          <a:effectLst/>
                          <a:latin typeface="Arial"/>
                          <a:ea typeface="ＭＳ Ｐゴシック" pitchFamily="-106" charset="-128"/>
                          <a:cs typeface="Arial"/>
                        </a:rPr>
                        <a:t>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1619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314)</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97F31"/>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DTG-ABC-3TC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315)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Median age, years (range)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31 (18-71)</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32 (18-68)</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2"/>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Male/Female,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91/9</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90/10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3"/>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Black or African descent,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36</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36</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4"/>
                  </a:ext>
                </a:extLst>
              </a:tr>
              <a:tr h="369427">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lang="en-US" sz="1400" kern="1200" dirty="0">
                          <a:solidFill>
                            <a:schemeClr val="tx1"/>
                          </a:solidFill>
                          <a:effectLst/>
                          <a:latin typeface="Arial"/>
                          <a:ea typeface="+mn-ea"/>
                          <a:cs typeface="Arial"/>
                        </a:rPr>
                        <a:t>HIV RNA &gt;100,000 copies/mL,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17</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5"/>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CD4 count &lt;200 cells/mm</a:t>
                      </a:r>
                      <a:r>
                        <a:rPr lang="en-US" sz="1400" kern="1200" baseline="30000" dirty="0">
                          <a:solidFill>
                            <a:schemeClr val="tx1"/>
                          </a:solidFill>
                          <a:effectLst/>
                          <a:latin typeface="Arial"/>
                          <a:ea typeface="+mn-ea"/>
                          <a:cs typeface="Arial"/>
                        </a:rPr>
                        <a:t>3</a:t>
                      </a:r>
                      <a:r>
                        <a:rPr lang="en-US" sz="1400" kern="1200" dirty="0">
                          <a:solidFill>
                            <a:schemeClr val="tx1"/>
                          </a:solidFill>
                          <a:effectLst/>
                          <a:latin typeface="Arial"/>
                          <a:ea typeface="+mn-ea"/>
                          <a:cs typeface="Arial"/>
                        </a:rPr>
                        <a:t>,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11</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6"/>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Median </a:t>
                      </a:r>
                      <a:r>
                        <a:rPr lang="en-US" sz="1400" kern="1200" dirty="0" err="1">
                          <a:solidFill>
                            <a:schemeClr val="tx1"/>
                          </a:solidFill>
                          <a:effectLst/>
                          <a:latin typeface="Arial"/>
                          <a:ea typeface="+mn-ea"/>
                          <a:cs typeface="Arial"/>
                        </a:rPr>
                        <a:t>CrCl</a:t>
                      </a:r>
                      <a:r>
                        <a:rPr lang="en-US" sz="1400" kern="1200" dirty="0">
                          <a:solidFill>
                            <a:schemeClr val="tx1"/>
                          </a:solidFill>
                          <a:effectLst/>
                          <a:latin typeface="Arial"/>
                          <a:ea typeface="+mn-ea"/>
                          <a:cs typeface="Arial"/>
                        </a:rPr>
                        <a:t>, mL/min</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125.9</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123.0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7"/>
                  </a:ext>
                </a:extLst>
              </a:tr>
              <a:tr h="307432">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100" dirty="0">
                          <a:latin typeface="+mn-lt"/>
                        </a:rPr>
                        <a:t>Abbreviations: </a:t>
                      </a:r>
                      <a:r>
                        <a:rPr lang="en-US" sz="1100" dirty="0" err="1">
                          <a:latin typeface="+mn-lt"/>
                        </a:rPr>
                        <a:t>CrCl</a:t>
                      </a:r>
                      <a:r>
                        <a:rPr lang="en-US" sz="1100" dirty="0">
                          <a:latin typeface="+mn-lt"/>
                        </a:rPr>
                        <a:t> = </a:t>
                      </a:r>
                      <a:r>
                        <a:rPr lang="en-US" sz="1100" dirty="0" err="1">
                          <a:latin typeface="+mn-lt"/>
                        </a:rPr>
                        <a:t>creatinine</a:t>
                      </a:r>
                      <a:r>
                        <a:rPr lang="en-US" sz="1100" dirty="0">
                          <a:latin typeface="+mn-lt"/>
                        </a:rPr>
                        <a:t> clearance</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2690E">
                        <a:alpha val="10000"/>
                      </a:srgbClr>
                    </a:solidFill>
                  </a:tcPr>
                </a:tc>
                <a:tc hMerge="1">
                  <a:txBody>
                    <a:bodyPr/>
                    <a:lstStyle/>
                    <a:p>
                      <a:pPr algn="ctr">
                        <a:lnSpc>
                          <a:spcPct val="80000"/>
                        </a:lnSpc>
                        <a:spcBef>
                          <a:spcPct val="67000"/>
                        </a:spcBef>
                        <a:buFont typeface="Symbol" charset="0"/>
                        <a:buNone/>
                        <a:defRPr/>
                      </a:pPr>
                      <a:endParaRPr lang="en-US" sz="1800" b="0" dirty="0">
                        <a:solidFill>
                          <a:schemeClr val="tx1"/>
                        </a:solidFill>
                        <a:latin typeface="Arial"/>
                        <a:cs typeface="Arial"/>
                      </a:endParaRP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D9D9D9"/>
                    </a:solidFill>
                  </a:tcPr>
                </a:tc>
                <a:tc hMerge="1">
                  <a:txBody>
                    <a:bodyPr/>
                    <a:lstStyle/>
                    <a:p>
                      <a:pPr algn="ctr">
                        <a:lnSpc>
                          <a:spcPct val="80000"/>
                        </a:lnSpc>
                        <a:spcBef>
                          <a:spcPct val="67000"/>
                        </a:spcBef>
                        <a:buFont typeface="Symbol" charset="0"/>
                        <a:buNone/>
                        <a:defRPr/>
                      </a:pPr>
                      <a:endParaRPr lang="en-US" sz="1800" b="0" dirty="0">
                        <a:solidFill>
                          <a:schemeClr val="tx1"/>
                        </a:solidFill>
                        <a:latin typeface="Arial"/>
                        <a:cs typeface="Arial"/>
                      </a:endParaRP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1412957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a:t>
            </a:r>
            <a:r>
              <a:rPr lang="en-US" sz="2000" dirty="0"/>
              <a:t> DTG-ABC-3TC as Initial Therapy</a:t>
            </a:r>
            <a:br>
              <a:rPr lang="en-US" sz="2000" dirty="0">
                <a:ea typeface="ＭＳ Ｐゴシック" pitchFamily="31" charset="-128"/>
                <a:cs typeface="ＭＳ Ｐゴシック" pitchFamily="31" charset="-128"/>
              </a:rPr>
            </a:br>
            <a:r>
              <a:rPr lang="en-US" sz="2000" dirty="0"/>
              <a:t>GS-380-1489: Results</a:t>
            </a:r>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3" name="Text Placeholder 2"/>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4122783990"/>
              </p:ext>
            </p:extLst>
          </p:nvPr>
        </p:nvGraphicFramePr>
        <p:xfrm>
          <a:off x="644745" y="1317267"/>
          <a:ext cx="7839456"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188431" y="4216953"/>
            <a:ext cx="914400" cy="242374"/>
          </a:xfrm>
          <a:prstGeom prst="rect">
            <a:avLst/>
          </a:prstGeom>
          <a:noFill/>
        </p:spPr>
        <p:txBody>
          <a:bodyPr wrap="square" rtlCol="0" anchor="ctr" anchorCtr="1">
            <a:spAutoFit/>
          </a:bodyPr>
          <a:lstStyle/>
          <a:p>
            <a:r>
              <a:rPr lang="en-US" sz="975" dirty="0">
                <a:solidFill>
                  <a:srgbClr val="FFFFFF"/>
                </a:solidFill>
                <a:latin typeface="Arial"/>
              </a:rPr>
              <a:t>290/314</a:t>
            </a:r>
          </a:p>
        </p:txBody>
      </p:sp>
      <p:sp>
        <p:nvSpPr>
          <p:cNvPr id="9" name="TextBox 8"/>
          <p:cNvSpPr txBox="1"/>
          <p:nvPr/>
        </p:nvSpPr>
        <p:spPr>
          <a:xfrm>
            <a:off x="5678381" y="4199618"/>
            <a:ext cx="914400" cy="242374"/>
          </a:xfrm>
          <a:prstGeom prst="rect">
            <a:avLst/>
          </a:prstGeom>
          <a:noFill/>
        </p:spPr>
        <p:txBody>
          <a:bodyPr wrap="square" rtlCol="0" anchor="ctr" anchorCtr="1">
            <a:spAutoFit/>
          </a:bodyPr>
          <a:lstStyle/>
          <a:p>
            <a:r>
              <a:rPr lang="en-US" sz="975" dirty="0">
                <a:solidFill>
                  <a:srgbClr val="FFFFFF"/>
                </a:solidFill>
                <a:latin typeface="Arial"/>
              </a:rPr>
              <a:t>293/315</a:t>
            </a:r>
          </a:p>
        </p:txBody>
      </p:sp>
    </p:spTree>
    <p:extLst>
      <p:ext uri="{BB962C8B-B14F-4D97-AF65-F5344CB8AC3E}">
        <p14:creationId xmlns:p14="http://schemas.microsoft.com/office/powerpoint/2010/main" val="307306724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a:t>
            </a:r>
            <a:r>
              <a:rPr lang="en-US" sz="2000" dirty="0"/>
              <a:t> DTG-ABC-3TC as Initial Therapy</a:t>
            </a:r>
            <a:br>
              <a:rPr lang="en-US" sz="2000" dirty="0">
                <a:ea typeface="ＭＳ Ｐゴシック" pitchFamily="31" charset="-128"/>
                <a:cs typeface="ＭＳ Ｐゴシック" pitchFamily="31" charset="-128"/>
              </a:rPr>
            </a:br>
            <a:r>
              <a:rPr lang="en-US" sz="2000" dirty="0"/>
              <a:t>GS-380-1489: Results</a:t>
            </a:r>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3" name="Text Placeholder 2"/>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1" name="Chart 10"/>
          <p:cNvGraphicFramePr>
            <a:graphicFrameLocks/>
          </p:cNvGraphicFramePr>
          <p:nvPr/>
        </p:nvGraphicFramePr>
        <p:xfrm>
          <a:off x="644745" y="1317267"/>
          <a:ext cx="7839456"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188431" y="4216953"/>
            <a:ext cx="914400" cy="242374"/>
          </a:xfrm>
          <a:prstGeom prst="rect">
            <a:avLst/>
          </a:prstGeom>
          <a:noFill/>
        </p:spPr>
        <p:txBody>
          <a:bodyPr wrap="square" rtlCol="0" anchor="ctr" anchorCtr="1">
            <a:spAutoFit/>
          </a:bodyPr>
          <a:lstStyle/>
          <a:p>
            <a:r>
              <a:rPr lang="en-US" sz="975" dirty="0">
                <a:solidFill>
                  <a:srgbClr val="FFFFFF"/>
                </a:solidFill>
                <a:latin typeface="Arial"/>
              </a:rPr>
              <a:t>290/314</a:t>
            </a:r>
          </a:p>
        </p:txBody>
      </p:sp>
      <p:sp>
        <p:nvSpPr>
          <p:cNvPr id="9" name="TextBox 8"/>
          <p:cNvSpPr txBox="1"/>
          <p:nvPr/>
        </p:nvSpPr>
        <p:spPr>
          <a:xfrm>
            <a:off x="5678381" y="4199618"/>
            <a:ext cx="914400" cy="242374"/>
          </a:xfrm>
          <a:prstGeom prst="rect">
            <a:avLst/>
          </a:prstGeom>
          <a:noFill/>
        </p:spPr>
        <p:txBody>
          <a:bodyPr wrap="square" rtlCol="0" anchor="ctr" anchorCtr="1">
            <a:spAutoFit/>
          </a:bodyPr>
          <a:lstStyle/>
          <a:p>
            <a:r>
              <a:rPr lang="en-US" sz="975" dirty="0">
                <a:solidFill>
                  <a:srgbClr val="FFFFFF"/>
                </a:solidFill>
                <a:latin typeface="Arial"/>
              </a:rPr>
              <a:t>293/315</a:t>
            </a:r>
          </a:p>
        </p:txBody>
      </p:sp>
      <p:sp>
        <p:nvSpPr>
          <p:cNvPr id="4" name="TextBox 3">
            <a:extLst>
              <a:ext uri="{FF2B5EF4-FFF2-40B4-BE49-F238E27FC236}">
                <a16:creationId xmlns:a16="http://schemas.microsoft.com/office/drawing/2014/main" id="{3DA8B143-F036-E734-7E81-D48875D03FE1}"/>
              </a:ext>
            </a:extLst>
          </p:cNvPr>
          <p:cNvSpPr txBox="1"/>
          <p:nvPr/>
        </p:nvSpPr>
        <p:spPr>
          <a:xfrm>
            <a:off x="1515035" y="2918180"/>
            <a:ext cx="6750424" cy="400110"/>
          </a:xfrm>
          <a:prstGeom prst="rect">
            <a:avLst/>
          </a:prstGeom>
          <a:solidFill>
            <a:schemeClr val="tx1">
              <a:alpha val="65000"/>
            </a:schemeClr>
          </a:solidFill>
        </p:spPr>
        <p:txBody>
          <a:bodyPr wrap="square" tIns="91440" bIns="91440"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No treatment-emergent resistance to any study drug occurred</a:t>
            </a:r>
          </a:p>
        </p:txBody>
      </p:sp>
    </p:spTree>
    <p:extLst>
      <p:ext uri="{BB962C8B-B14F-4D97-AF65-F5344CB8AC3E}">
        <p14:creationId xmlns:p14="http://schemas.microsoft.com/office/powerpoint/2010/main" val="413922258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 </a:t>
            </a:r>
            <a:r>
              <a:rPr lang="en-US" sz="2000" dirty="0"/>
              <a:t>DTG-ABC-3TC as Initial Therapy</a:t>
            </a:r>
            <a:br>
              <a:rPr lang="en-US" sz="2000" dirty="0">
                <a:ea typeface="ＭＳ Ｐゴシック" pitchFamily="31" charset="-128"/>
                <a:cs typeface="ＭＳ Ｐゴシック" pitchFamily="31" charset="-128"/>
              </a:rPr>
            </a:br>
            <a:r>
              <a:rPr lang="en-US" sz="2000" dirty="0"/>
              <a:t>GS-380-1489: </a:t>
            </a:r>
            <a:r>
              <a:rPr lang="en-US" sz="2000" dirty="0">
                <a:ea typeface="ＭＳ Ｐゴシック" pitchFamily="31" charset="-128"/>
                <a:cs typeface="ＭＳ Ｐゴシック" pitchFamily="31" charset="-128"/>
              </a:rPr>
              <a:t>Adverse Events</a:t>
            </a:r>
            <a:endParaRPr lang="en-US" sz="2000" dirty="0"/>
          </a:p>
        </p:txBody>
      </p:sp>
      <p:sp>
        <p:nvSpPr>
          <p:cNvPr id="6" name="Content Placeholder 5"/>
          <p:cNvSpPr>
            <a:spLocks noGrp="1"/>
          </p:cNvSpPr>
          <p:nvPr>
            <p:ph type="body" sz="quarter" idx="14"/>
          </p:nvPr>
        </p:nvSpPr>
        <p:spPr/>
        <p:txBody>
          <a:bodyPr/>
          <a:lstStyle/>
          <a:p>
            <a:r>
              <a:rPr lang="en-US" dirty="0"/>
              <a:t>Source: Gallant J, et al. </a:t>
            </a:r>
            <a:r>
              <a:rPr lang="fr-FR" dirty="0"/>
              <a:t>Lancet. 2017;390:2063-72.</a:t>
            </a:r>
            <a:endParaRPr lang="en-US" dirty="0"/>
          </a:p>
        </p:txBody>
      </p:sp>
      <p:graphicFrame>
        <p:nvGraphicFramePr>
          <p:cNvPr id="7" name="Group 65"/>
          <p:cNvGraphicFramePr>
            <a:graphicFrameLocks noGrp="1"/>
          </p:cNvGraphicFramePr>
          <p:nvPr>
            <p:extLst>
              <p:ext uri="{D42A27DB-BD31-4B8C-83A1-F6EECF244321}">
                <p14:modId xmlns:p14="http://schemas.microsoft.com/office/powerpoint/2010/main" val="4242940603"/>
              </p:ext>
            </p:extLst>
          </p:nvPr>
        </p:nvGraphicFramePr>
        <p:xfrm>
          <a:off x="914400" y="1048242"/>
          <a:ext cx="7315200" cy="3657599"/>
        </p:xfrm>
        <a:graphic>
          <a:graphicData uri="http://schemas.openxmlformats.org/drawingml/2006/table">
            <a:tbl>
              <a:tblPr>
                <a:effectLst/>
              </a:tblPr>
              <a:tblGrid>
                <a:gridCol w="26416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41617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pitchFamily="34" charset="0"/>
                          <a:cs typeface="Arial" panose="020B0604020202020204" pitchFamily="34" charset="0"/>
                        </a:rPr>
                        <a:t>Treatment Emergent Adverse Events</a:t>
                      </a:r>
                      <a:r>
                        <a:rPr lang="en-US" sz="1200" b="1" baseline="0" dirty="0">
                          <a:solidFill>
                            <a:srgbClr val="FFFFFF"/>
                          </a:solidFill>
                          <a:latin typeface="Arial" panose="020B0604020202020204" pitchFamily="34" charset="0"/>
                          <a:cs typeface="Arial" panose="020B0604020202020204" pitchFamily="34" charset="0"/>
                        </a:rPr>
                        <a:t> (AEs &gt;5%) Through Week 48</a:t>
                      </a:r>
                      <a:endParaRPr lang="en-US" sz="12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72292">
                <a:tc>
                  <a:txBody>
                    <a:bodyPr/>
                    <a:lstStyle/>
                    <a:p>
                      <a:pPr marL="0" indent="0" algn="l">
                        <a:lnSpc>
                          <a:spcPts val="1400"/>
                        </a:lnSpc>
                      </a:pPr>
                      <a:endPar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597F31"/>
                    </a:solidFill>
                  </a:tcPr>
                </a:tc>
                <a:tc>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2"/>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3"/>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4"/>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5"/>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Arthralgia,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6"/>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 %</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7"/>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Change in </a:t>
                      </a:r>
                      <a:r>
                        <a:rPr lang="en-US" sz="1400" kern="1200" spc="-30" baseline="0" dirty="0" err="1">
                          <a:solidFill>
                            <a:srgbClr val="000000"/>
                          </a:solidFill>
                          <a:latin typeface="Arial" panose="020B0604020202020204" pitchFamily="34" charset="0"/>
                          <a:ea typeface="+mn-ea"/>
                          <a:cs typeface="Arial" panose="020B0604020202020204" pitchFamily="34" charset="0"/>
                        </a:rPr>
                        <a:t>eGFR</a:t>
                      </a:r>
                      <a:r>
                        <a:rPr lang="en-US" sz="1400" kern="1200" spc="-30" baseline="0" dirty="0">
                          <a:solidFill>
                            <a:srgbClr val="000000"/>
                          </a:solidFill>
                          <a:latin typeface="Arial" panose="020B0604020202020204" pitchFamily="34" charset="0"/>
                          <a:ea typeface="+mn-ea"/>
                          <a:cs typeface="Arial" panose="020B0604020202020204" pitchFamily="34" charset="0"/>
                        </a:rPr>
                        <a:t> (mL/min)</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-10.5</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4160740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BIC-TAF-FTC versus DTG-ABC-3TC for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Results</a:t>
            </a:r>
            <a:endParaRPr lang="en-US" sz="2000" dirty="0"/>
          </a:p>
        </p:txBody>
      </p:sp>
      <p:sp>
        <p:nvSpPr>
          <p:cNvPr id="4" name="Text Placeholder 3"/>
          <p:cNvSpPr>
            <a:spLocks noGrp="1"/>
          </p:cNvSpPr>
          <p:nvPr>
            <p:ph type="body" sz="quarter" idx="15"/>
          </p:nvPr>
        </p:nvSpPr>
        <p:spPr/>
        <p:txBody>
          <a:bodyPr/>
          <a:lstStyle/>
          <a:p>
            <a:r>
              <a:rPr lang="en-US" dirty="0"/>
              <a:t>Change in Markers of Proximal </a:t>
            </a:r>
            <a:r>
              <a:rPr lang="en-US" dirty="0" err="1"/>
              <a:t>Tubulopathy</a:t>
            </a:r>
            <a:r>
              <a:rPr lang="en-US" dirty="0"/>
              <a:t>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183650001"/>
              </p:ext>
            </p:extLst>
          </p:nvPr>
        </p:nvGraphicFramePr>
        <p:xfrm>
          <a:off x="457200" y="1482652"/>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8472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BIC-TAF-FTC versus DTG-ABC-3TC for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Results</a:t>
            </a:r>
            <a:endParaRPr lang="en-US" sz="2000" dirty="0"/>
          </a:p>
        </p:txBody>
      </p:sp>
      <p:sp>
        <p:nvSpPr>
          <p:cNvPr id="4" name="Text Placeholder 3"/>
          <p:cNvSpPr>
            <a:spLocks noGrp="1"/>
          </p:cNvSpPr>
          <p:nvPr>
            <p:ph type="body" sz="quarter" idx="15"/>
          </p:nvPr>
        </p:nvSpPr>
        <p:spPr/>
        <p:txBody>
          <a:bodyPr/>
          <a:lstStyle/>
          <a:p>
            <a:r>
              <a:rPr lang="en-US" dirty="0"/>
              <a:t>Change in Bone Mineral Density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77581942"/>
              </p:ext>
            </p:extLst>
          </p:nvPr>
        </p:nvGraphicFramePr>
        <p:xfrm>
          <a:off x="457200" y="1400290"/>
          <a:ext cx="8229600"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895085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48307397"/>
              </p:ext>
            </p:extLst>
          </p:nvPr>
        </p:nvGraphicFramePr>
        <p:xfrm>
          <a:off x="457200" y="1317267"/>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BIC-TAF-FTC versus DTG-ABC-3TC for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Results</a:t>
            </a:r>
            <a:endParaRPr lang="en-US" sz="2000" dirty="0"/>
          </a:p>
        </p:txBody>
      </p:sp>
      <p:sp>
        <p:nvSpPr>
          <p:cNvPr id="4" name="Text Placeholder 3"/>
          <p:cNvSpPr>
            <a:spLocks noGrp="1"/>
          </p:cNvSpPr>
          <p:nvPr>
            <p:ph type="body" sz="quarter" idx="15"/>
          </p:nvPr>
        </p:nvSpPr>
        <p:spPr/>
        <p:txBody>
          <a:bodyPr/>
          <a:lstStyle/>
          <a:p>
            <a:r>
              <a:rPr lang="en-US" dirty="0"/>
              <a:t>Change in Lipids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spTree>
    <p:extLst>
      <p:ext uri="{BB962C8B-B14F-4D97-AF65-F5344CB8AC3E}">
        <p14:creationId xmlns:p14="http://schemas.microsoft.com/office/powerpoint/2010/main" val="332053501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Dolutegravir-Abacavir-Lamivudine</a:t>
            </a:r>
          </a:p>
        </p:txBody>
      </p:sp>
      <p:sp>
        <p:nvSpPr>
          <p:cNvPr id="5" name="Text Placeholder 4"/>
          <p:cNvSpPr>
            <a:spLocks noGrp="1"/>
          </p:cNvSpPr>
          <p:nvPr>
            <p:ph type="body" sz="quarter" idx="14"/>
          </p:nvPr>
        </p:nvSpPr>
        <p:spPr/>
        <p:txBody>
          <a:bodyPr/>
          <a:lstStyle/>
          <a:p>
            <a:r>
              <a:rPr lang="en-US" dirty="0"/>
              <a:t>Source: </a:t>
            </a:r>
            <a:r>
              <a:rPr lang="en-US" i="1" dirty="0" err="1"/>
              <a:t>Triumeq</a:t>
            </a:r>
            <a:r>
              <a:rPr lang="en-US" i="1" dirty="0"/>
              <a:t> </a:t>
            </a:r>
            <a:r>
              <a:rPr lang="en-US" dirty="0"/>
              <a:t>FDA prescribing information.</a:t>
            </a:r>
          </a:p>
        </p:txBody>
      </p:sp>
      <p:sp>
        <p:nvSpPr>
          <p:cNvPr id="4" name="Content Placeholder 3"/>
          <p:cNvSpPr>
            <a:spLocks noGrp="1"/>
          </p:cNvSpPr>
          <p:nvPr>
            <p:ph sz="half" idx="2"/>
          </p:nvPr>
        </p:nvSpPr>
        <p:spPr>
          <a:xfrm>
            <a:off x="323850" y="1025601"/>
            <a:ext cx="8515350" cy="3600450"/>
          </a:xfrm>
        </p:spPr>
        <p:txBody>
          <a:bodyPr>
            <a:noAutofit/>
          </a:bodyPr>
          <a:lstStyle/>
          <a:p>
            <a:pPr>
              <a:lnSpc>
                <a:spcPts val="1800"/>
              </a:lnSpc>
            </a:pPr>
            <a:r>
              <a:rPr lang="en-US" sz="1600" b="1" dirty="0"/>
              <a:t>Indication</a:t>
            </a:r>
            <a:endParaRPr lang="en-US" sz="1600" dirty="0"/>
          </a:p>
          <a:p>
            <a:pPr lvl="1">
              <a:lnSpc>
                <a:spcPts val="1800"/>
              </a:lnSpc>
            </a:pPr>
            <a:r>
              <a:rPr lang="en-US" sz="1600" dirty="0"/>
              <a:t>Treatment of HIV-1 infection in adults and pediatric patients weighing at least 10 kg</a:t>
            </a:r>
          </a:p>
          <a:p>
            <a:pPr>
              <a:lnSpc>
                <a:spcPts val="1800"/>
              </a:lnSpc>
            </a:pPr>
            <a:r>
              <a:rPr lang="en-US" sz="1600" b="1" dirty="0"/>
              <a:t>Contraindications and precautions</a:t>
            </a:r>
            <a:endParaRPr lang="en-US" sz="1600" dirty="0"/>
          </a:p>
          <a:p>
            <a:pPr lvl="1">
              <a:lnSpc>
                <a:spcPts val="1800"/>
              </a:lnSpc>
            </a:pPr>
            <a:r>
              <a:rPr lang="en-US" sz="1600" dirty="0"/>
              <a:t>Do not administer if positive for HLA-B*5701 allele (risk of life-threatening hypersensitivity reaction due to abacavir component); always check the HLA-B*5701 test before prescribing</a:t>
            </a:r>
          </a:p>
          <a:p>
            <a:pPr lvl="1">
              <a:lnSpc>
                <a:spcPts val="1800"/>
              </a:lnSpc>
            </a:pPr>
            <a:r>
              <a:rPr lang="en-US" sz="1600" dirty="0"/>
              <a:t>Contraindicated with moderate-to-severe hepatic impairment</a:t>
            </a:r>
          </a:p>
          <a:p>
            <a:pPr lvl="1">
              <a:lnSpc>
                <a:spcPts val="1800"/>
              </a:lnSpc>
            </a:pPr>
            <a:r>
              <a:rPr lang="en-US" sz="1600" dirty="0"/>
              <a:t>Not adequate treatment for hepatitis B infection</a:t>
            </a:r>
          </a:p>
          <a:p>
            <a:pPr lvl="1">
              <a:lnSpc>
                <a:spcPts val="1800"/>
              </a:lnSpc>
            </a:pPr>
            <a:r>
              <a:rPr lang="en-US" sz="1600" dirty="0"/>
              <a:t>Caution if history of ischemic cardiovascular disease or risk factors for ischemic cardiovascular disease (due to the abacavir component)</a:t>
            </a:r>
          </a:p>
          <a:p>
            <a:pPr>
              <a:lnSpc>
                <a:spcPts val="1800"/>
              </a:lnSpc>
            </a:pPr>
            <a:r>
              <a:rPr lang="en-US" sz="1600" b="1" dirty="0"/>
              <a:t>Adverse Events</a:t>
            </a:r>
            <a:r>
              <a:rPr lang="en-US" sz="1600" dirty="0"/>
              <a:t>: (≥2%)</a:t>
            </a:r>
          </a:p>
          <a:p>
            <a:pPr lvl="1">
              <a:lnSpc>
                <a:spcPts val="1800"/>
              </a:lnSpc>
            </a:pPr>
            <a:r>
              <a:rPr lang="en-US" sz="1600" dirty="0"/>
              <a:t>Insomnia, headache, fatigue</a:t>
            </a:r>
          </a:p>
        </p:txBody>
      </p:sp>
    </p:spTree>
    <p:extLst>
      <p:ext uri="{BB962C8B-B14F-4D97-AF65-F5344CB8AC3E}">
        <p14:creationId xmlns:p14="http://schemas.microsoft.com/office/powerpoint/2010/main" val="213542299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33A8-FD96-2368-1D5D-945712A8A7EB}"/>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BIC-TAF-FTC versus DTG-ABC-3TC for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Conclusion</a:t>
            </a:r>
            <a:endParaRPr lang="en-US" sz="2000" dirty="0"/>
          </a:p>
        </p:txBody>
      </p:sp>
      <p:sp>
        <p:nvSpPr>
          <p:cNvPr id="3" name="Text Placeholder 2">
            <a:extLst>
              <a:ext uri="{FF2B5EF4-FFF2-40B4-BE49-F238E27FC236}">
                <a16:creationId xmlns:a16="http://schemas.microsoft.com/office/drawing/2014/main" id="{E8DFA524-F7FA-7EFE-3579-B87156F4C088}"/>
              </a:ext>
            </a:extLst>
          </p:cNvPr>
          <p:cNvSpPr>
            <a:spLocks noGrp="1"/>
          </p:cNvSpPr>
          <p:nvPr>
            <p:ph type="body" sz="quarter" idx="16"/>
          </p:nvPr>
        </p:nvSpPr>
        <p:spPr/>
        <p:txBody>
          <a:bodyPr/>
          <a:lstStyle/>
          <a:p>
            <a:r>
              <a:rPr lang="en-US" dirty="0"/>
              <a:t>Source: Gallant J, et al. </a:t>
            </a:r>
            <a:r>
              <a:rPr lang="fr-FR" dirty="0"/>
              <a:t>Lancet. 2017;390:2063-72.</a:t>
            </a:r>
            <a:endParaRPr lang="en-US" dirty="0"/>
          </a:p>
        </p:txBody>
      </p:sp>
      <p:sp>
        <p:nvSpPr>
          <p:cNvPr id="4" name="Content Placeholder 3">
            <a:extLst>
              <a:ext uri="{FF2B5EF4-FFF2-40B4-BE49-F238E27FC236}">
                <a16:creationId xmlns:a16="http://schemas.microsoft.com/office/drawing/2014/main" id="{4B395289-6843-720C-FDEF-7EA814389457}"/>
              </a:ext>
            </a:extLst>
          </p:cNvPr>
          <p:cNvSpPr>
            <a:spLocks noGrp="1"/>
          </p:cNvSpPr>
          <p:nvPr>
            <p:ph sz="half" idx="2"/>
          </p:nvPr>
        </p:nvSpPr>
        <p:spPr>
          <a:xfrm>
            <a:off x="-18168" y="1397479"/>
            <a:ext cx="9180576" cy="3062378"/>
          </a:xfrm>
        </p:spPr>
        <p:txBody>
          <a:bodyPr>
            <a:noAutofit/>
          </a:bodyPr>
          <a:lstStyle/>
          <a:p>
            <a:pPr>
              <a:lnSpc>
                <a:spcPts val="2400"/>
              </a:lnSpc>
            </a:pPr>
            <a:r>
              <a:rPr lang="en-US" b="1" i="0" dirty="0">
                <a:solidFill>
                  <a:srgbClr val="C00000"/>
                </a:solidFill>
              </a:rPr>
              <a:t>Interpretation</a:t>
            </a:r>
            <a:r>
              <a:rPr lang="en-US" b="0" i="0" dirty="0">
                <a:solidFill>
                  <a:schemeClr val="tx1"/>
                </a:solidFill>
              </a:rPr>
              <a:t>: “</a:t>
            </a:r>
            <a:r>
              <a:rPr lang="en-US" b="0" kern="1200" dirty="0">
                <a:solidFill>
                  <a:schemeClr val="tx1"/>
                </a:solidFill>
                <a:effectLst/>
              </a:rPr>
              <a:t>At 48 weeks, </a:t>
            </a:r>
            <a:r>
              <a:rPr lang="en-US" b="0" kern="1200" dirty="0" err="1">
                <a:solidFill>
                  <a:schemeClr val="tx1"/>
                </a:solidFill>
                <a:effectLst/>
              </a:rPr>
              <a:t>coformulated</a:t>
            </a:r>
            <a:r>
              <a:rPr lang="en-US" b="0" kern="1200" dirty="0">
                <a:solidFill>
                  <a:schemeClr val="tx1"/>
                </a:solidFill>
                <a:effectLst/>
              </a:rPr>
              <a:t> </a:t>
            </a:r>
            <a:r>
              <a:rPr lang="en-US" b="0" kern="1200" dirty="0" err="1">
                <a:solidFill>
                  <a:schemeClr val="tx1"/>
                </a:solidFill>
                <a:effectLst/>
              </a:rPr>
              <a:t>bictegravir</a:t>
            </a:r>
            <a:r>
              <a:rPr lang="en-US" b="0" kern="1200" dirty="0">
                <a:solidFill>
                  <a:schemeClr val="tx1"/>
                </a:solidFill>
                <a:effectLst/>
              </a:rPr>
              <a:t>, emtricitabine, and tenofovir alafenamide achieved virological suppression in 92% of previously untreated adults and was non-inferior to </a:t>
            </a:r>
            <a:r>
              <a:rPr lang="en-US" b="0" kern="1200" dirty="0" err="1">
                <a:solidFill>
                  <a:schemeClr val="tx1"/>
                </a:solidFill>
                <a:effectLst/>
              </a:rPr>
              <a:t>coformulated</a:t>
            </a:r>
            <a:r>
              <a:rPr lang="en-US" b="0" kern="1200" dirty="0">
                <a:solidFill>
                  <a:schemeClr val="tx1"/>
                </a:solidFill>
                <a:effectLst/>
              </a:rPr>
              <a:t> dolutegravir, abacavir, and lamivudine, with no treatment-emergent resistance. </a:t>
            </a:r>
            <a:r>
              <a:rPr lang="en-US" b="0" kern="1200" dirty="0" err="1">
                <a:solidFill>
                  <a:schemeClr val="tx1"/>
                </a:solidFill>
                <a:effectLst/>
              </a:rPr>
              <a:t>Bictegravir</a:t>
            </a:r>
            <a:r>
              <a:rPr lang="en-US" b="0" kern="1200" dirty="0">
                <a:solidFill>
                  <a:schemeClr val="tx1"/>
                </a:solidFill>
                <a:effectLst/>
              </a:rPr>
              <a:t>, emtricitabine, and tenofovir alafenamide was safe and well tolerated with better gastrointestinal tolerability than dolutegravir, abacavir, and lamivudine. Because </a:t>
            </a:r>
            <a:r>
              <a:rPr lang="en-US" b="0" kern="1200" dirty="0" err="1">
                <a:solidFill>
                  <a:schemeClr val="tx1"/>
                </a:solidFill>
                <a:effectLst/>
              </a:rPr>
              <a:t>coformulated</a:t>
            </a:r>
            <a:r>
              <a:rPr lang="en-US" b="0" kern="1200" dirty="0">
                <a:solidFill>
                  <a:schemeClr val="tx1"/>
                </a:solidFill>
                <a:effectLst/>
              </a:rPr>
              <a:t> </a:t>
            </a:r>
            <a:r>
              <a:rPr lang="en-US" b="0" kern="1200" dirty="0" err="1">
                <a:solidFill>
                  <a:schemeClr val="tx1"/>
                </a:solidFill>
                <a:effectLst/>
              </a:rPr>
              <a:t>bictegravir</a:t>
            </a:r>
            <a:r>
              <a:rPr lang="en-US" b="0" kern="1200" dirty="0">
                <a:solidFill>
                  <a:schemeClr val="tx1"/>
                </a:solidFill>
                <a:effectLst/>
              </a:rPr>
              <a:t>, emtricitabine, and tenofovir alafenamide does not require HLA B*5701 testing and provides guideline-recommended treatment for individuals co-infected with HIV and hepatitis B, this regimen might lend itself to rapid or same-day initiation of therapy in the clinical setting.”</a:t>
            </a:r>
          </a:p>
        </p:txBody>
      </p:sp>
    </p:spTree>
    <p:extLst>
      <p:ext uri="{BB962C8B-B14F-4D97-AF65-F5344CB8AC3E}">
        <p14:creationId xmlns:p14="http://schemas.microsoft.com/office/powerpoint/2010/main" val="150435852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2000" dirty="0"/>
              <a:t>Dolutegravir-Abacavir-Lamivudine</a:t>
            </a:r>
            <a:br>
              <a:rPr lang="en-US" sz="2400" dirty="0"/>
            </a:br>
            <a:r>
              <a:rPr lang="en-US" sz="2700" dirty="0"/>
              <a:t>Switch Studies in </a:t>
            </a:r>
            <a:r>
              <a:rPr lang="en-US" sz="2700" b="1" dirty="0">
                <a:latin typeface="Arial" panose="020B0604020202020204" pitchFamily="34" charset="0"/>
                <a:cs typeface="Arial" panose="020B0604020202020204" pitchFamily="34" charset="0"/>
              </a:rPr>
              <a:t>Adults with Virologic Suppression</a:t>
            </a:r>
            <a:endParaRPr lang="en-US" sz="2700" dirty="0"/>
          </a:p>
        </p:txBody>
      </p:sp>
    </p:spTree>
    <p:extLst>
      <p:ext uri="{BB962C8B-B14F-4D97-AF65-F5344CB8AC3E}">
        <p14:creationId xmlns:p14="http://schemas.microsoft.com/office/powerpoint/2010/main" val="228921894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Switch to Dolutegravir-Abacavir-Lamivudine </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STRIIVING Study</a:t>
            </a:r>
          </a:p>
        </p:txBody>
      </p:sp>
    </p:spTree>
    <p:extLst>
      <p:ext uri="{BB962C8B-B14F-4D97-AF65-F5344CB8AC3E}">
        <p14:creationId xmlns:p14="http://schemas.microsoft.com/office/powerpoint/2010/main" val="156370462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Dolutegravir-Abacavir-Lamivudine (DTG-ABC-3TC)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STRIIVING: Design</a:t>
            </a:r>
            <a:endParaRPr lang="en-US" sz="2000" dirty="0"/>
          </a:p>
        </p:txBody>
      </p:sp>
      <p:sp>
        <p:nvSpPr>
          <p:cNvPr id="6" name="Content Placeholder 5"/>
          <p:cNvSpPr>
            <a:spLocks noGrp="1"/>
          </p:cNvSpPr>
          <p:nvPr>
            <p:ph type="body" sz="quarter" idx="16"/>
          </p:nvPr>
        </p:nvSpPr>
        <p:spPr/>
        <p:txBody>
          <a:bodyPr/>
          <a:lstStyle/>
          <a:p>
            <a:r>
              <a:rPr lang="en-US" dirty="0"/>
              <a:t>Source: </a:t>
            </a:r>
            <a:r>
              <a:rPr lang="en-US" dirty="0" err="1"/>
              <a:t>Trottier</a:t>
            </a:r>
            <a:r>
              <a:rPr lang="en-US" dirty="0"/>
              <a:t> B, et al.  </a:t>
            </a:r>
            <a:r>
              <a:rPr lang="en-US" dirty="0" err="1"/>
              <a:t>Antivir</a:t>
            </a:r>
            <a:r>
              <a:rPr lang="en-US" dirty="0"/>
              <a:t> Ther. 2017;22:295-305.</a:t>
            </a:r>
            <a:endParaRPr lang="en-US" dirty="0">
              <a:latin typeface="Arial" pitchFamily="22" charset="0"/>
            </a:endParaRPr>
          </a:p>
        </p:txBody>
      </p:sp>
      <p:sp>
        <p:nvSpPr>
          <p:cNvPr id="3" name="Content Placeholder 2">
            <a:extLst>
              <a:ext uri="{FF2B5EF4-FFF2-40B4-BE49-F238E27FC236}">
                <a16:creationId xmlns:a16="http://schemas.microsoft.com/office/drawing/2014/main" id="{AADC02CB-F221-BB56-2F2C-AB7F97B7F4FE}"/>
              </a:ext>
            </a:extLst>
          </p:cNvPr>
          <p:cNvSpPr>
            <a:spLocks noGrp="1"/>
          </p:cNvSpPr>
          <p:nvPr>
            <p:ph sz="half" idx="2"/>
          </p:nvPr>
        </p:nvSpPr>
        <p:spPr>
          <a:xfrm>
            <a:off x="323850" y="1184224"/>
            <a:ext cx="5067355" cy="3298129"/>
          </a:xfrm>
        </p:spPr>
        <p:txBody>
          <a:bodyPr>
            <a:normAutofit/>
          </a:bodyPr>
          <a:lstStyle/>
          <a:p>
            <a:pPr>
              <a:lnSpc>
                <a:spcPts val="1700"/>
              </a:lnSpc>
            </a:pPr>
            <a:r>
              <a:rPr lang="en-US" sz="1400" b="1" dirty="0"/>
              <a:t>Background</a:t>
            </a:r>
            <a:r>
              <a:rPr lang="en-US" sz="1400" dirty="0"/>
              <a:t> </a:t>
            </a:r>
          </a:p>
          <a:p>
            <a:pPr lvl="1">
              <a:lnSpc>
                <a:spcPts val="1700"/>
              </a:lnSpc>
            </a:pPr>
            <a:r>
              <a:rPr lang="en-US" sz="1400" dirty="0"/>
              <a:t>Open-label, randomized study, phase 3 trial comparing switch to dolutegravir-abacavir-lamivudine (DTG-ABC-3TC) versus continuation of baseline ART</a:t>
            </a:r>
          </a:p>
          <a:p>
            <a:pPr>
              <a:lnSpc>
                <a:spcPts val="1700"/>
              </a:lnSpc>
            </a:pPr>
            <a:r>
              <a:rPr lang="en-US" sz="1400" b="1" dirty="0"/>
              <a:t>Inclusion Criteria</a:t>
            </a:r>
            <a:r>
              <a:rPr lang="en-US" sz="1400" dirty="0"/>
              <a:t> (n = 553)</a:t>
            </a:r>
          </a:p>
          <a:p>
            <a:pPr lvl="1">
              <a:lnSpc>
                <a:spcPts val="1700"/>
              </a:lnSpc>
            </a:pPr>
            <a:r>
              <a:rPr lang="en-US" sz="1400" dirty="0"/>
              <a:t>HIV RNA &lt;50 copies/mL on ART</a:t>
            </a:r>
          </a:p>
          <a:p>
            <a:pPr lvl="1">
              <a:lnSpc>
                <a:spcPts val="1700"/>
              </a:lnSpc>
            </a:pPr>
            <a:r>
              <a:rPr lang="en-US" sz="1400" dirty="0"/>
              <a:t>Stable on current ART for ≥6 months</a:t>
            </a:r>
          </a:p>
          <a:p>
            <a:pPr lvl="1">
              <a:lnSpc>
                <a:spcPts val="1700"/>
              </a:lnSpc>
            </a:pPr>
            <a:r>
              <a:rPr lang="en-US" sz="1400" dirty="0"/>
              <a:t>No prior virologic failure</a:t>
            </a:r>
          </a:p>
          <a:p>
            <a:pPr lvl="1">
              <a:lnSpc>
                <a:spcPts val="1700"/>
              </a:lnSpc>
            </a:pPr>
            <a:r>
              <a:rPr lang="en-US" sz="1400" dirty="0"/>
              <a:t>HLA-B*5701 negative</a:t>
            </a:r>
          </a:p>
          <a:p>
            <a:pPr>
              <a:lnSpc>
                <a:spcPts val="1700"/>
              </a:lnSpc>
            </a:pPr>
            <a:r>
              <a:rPr lang="en-US" sz="1400" b="1" dirty="0"/>
              <a:t>Treatment Arms</a:t>
            </a:r>
          </a:p>
          <a:p>
            <a:pPr lvl="1">
              <a:lnSpc>
                <a:spcPts val="1700"/>
              </a:lnSpc>
            </a:pPr>
            <a:r>
              <a:rPr lang="en-US" sz="1400" dirty="0"/>
              <a:t>Switch to DTG-ABC-3TC</a:t>
            </a:r>
          </a:p>
          <a:p>
            <a:pPr lvl="1">
              <a:lnSpc>
                <a:spcPts val="1700"/>
              </a:lnSpc>
            </a:pPr>
            <a:r>
              <a:rPr lang="en-US" sz="1400" dirty="0"/>
              <a:t>Continuation of baseline ART* x 24 weeks, then switch to DTG-ABC-3TC</a:t>
            </a:r>
          </a:p>
          <a:p>
            <a:pPr>
              <a:lnSpc>
                <a:spcPts val="1700"/>
              </a:lnSpc>
            </a:pPr>
            <a:endParaRPr lang="en-US" sz="1400" dirty="0"/>
          </a:p>
          <a:p>
            <a:pPr>
              <a:lnSpc>
                <a:spcPts val="1700"/>
              </a:lnSpc>
            </a:pPr>
            <a:endParaRPr lang="en-US" sz="1400" dirty="0"/>
          </a:p>
        </p:txBody>
      </p:sp>
      <p:sp>
        <p:nvSpPr>
          <p:cNvPr id="24" name="Rectangle 7"/>
          <p:cNvSpPr>
            <a:spLocks noChangeArrowheads="1"/>
          </p:cNvSpPr>
          <p:nvPr/>
        </p:nvSpPr>
        <p:spPr bwMode="ltGray">
          <a:xfrm>
            <a:off x="5870763" y="2052563"/>
            <a:ext cx="2928366" cy="818384"/>
          </a:xfrm>
          <a:prstGeom prst="rect">
            <a:avLst/>
          </a:prstGeom>
          <a:solidFill>
            <a:srgbClr val="66426F">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Early Switch Group</a:t>
            </a:r>
          </a:p>
          <a:p>
            <a:pPr algn="ctr">
              <a:lnSpc>
                <a:spcPts val="1350"/>
              </a:lnSpc>
              <a:spcBef>
                <a:spcPts val="750"/>
              </a:spcBef>
            </a:pPr>
            <a:r>
              <a:rPr lang="en-US" sz="1350" b="1" dirty="0">
                <a:solidFill>
                  <a:srgbClr val="000000"/>
                </a:solidFill>
                <a:latin typeface="Arial"/>
                <a:cs typeface="Arial"/>
              </a:rPr>
              <a:t>DTG-ABC-3TC</a:t>
            </a:r>
            <a:br>
              <a:rPr lang="en-US" sz="1350" b="1" dirty="0">
                <a:solidFill>
                  <a:srgbClr val="000000"/>
                </a:solidFill>
                <a:latin typeface="Arial"/>
                <a:cs typeface="Arial"/>
              </a:rPr>
            </a:br>
            <a:r>
              <a:rPr lang="en-US" sz="1050" dirty="0">
                <a:solidFill>
                  <a:srgbClr val="000000"/>
                </a:solidFill>
                <a:latin typeface="Arial"/>
                <a:cs typeface="Arial"/>
              </a:rPr>
              <a:t>(n = 275)</a:t>
            </a:r>
          </a:p>
        </p:txBody>
      </p:sp>
      <p:sp>
        <p:nvSpPr>
          <p:cNvPr id="11" name="Rectangle 25"/>
          <p:cNvSpPr>
            <a:spLocks noChangeArrowheads="1"/>
          </p:cNvSpPr>
          <p:nvPr/>
        </p:nvSpPr>
        <p:spPr bwMode="auto">
          <a:xfrm>
            <a:off x="323850" y="4536370"/>
            <a:ext cx="8525958" cy="284651"/>
          </a:xfrm>
          <a:prstGeom prst="rect">
            <a:avLst/>
          </a:prstGeom>
          <a:solidFill>
            <a:schemeClr val="bg1">
              <a:lumMod val="95000"/>
            </a:schemeClr>
          </a:solidFill>
          <a:ln w="12700">
            <a:noFill/>
            <a:miter lim="800000"/>
            <a:headEnd/>
            <a:tailEnd/>
          </a:ln>
        </p:spPr>
        <p:txBody>
          <a:bodyPr lIns="411480" tIns="34073" rIns="69365" bIns="34073" anchor="ctr">
            <a:prstTxWarp prst="textNoShape">
              <a:avLst/>
            </a:prstTxWarp>
          </a:bodyPr>
          <a:lstStyle/>
          <a:p>
            <a:pPr defTabSz="701279">
              <a:spcBef>
                <a:spcPct val="50000"/>
              </a:spcBef>
            </a:pPr>
            <a:r>
              <a:rPr lang="en-US" sz="1050" dirty="0">
                <a:solidFill>
                  <a:srgbClr val="000000"/>
                </a:solidFill>
                <a:latin typeface="Arial" pitchFamily="22" charset="0"/>
              </a:rPr>
              <a:t>*Baseline antiretroviral therapy (ART): 2 NRTIs + anchor drug  (INSTI, NNRTI, or boosted PI) </a:t>
            </a:r>
          </a:p>
        </p:txBody>
      </p:sp>
      <p:sp>
        <p:nvSpPr>
          <p:cNvPr id="10" name="Line 11"/>
          <p:cNvSpPr>
            <a:spLocks noChangeShapeType="1"/>
          </p:cNvSpPr>
          <p:nvPr/>
        </p:nvSpPr>
        <p:spPr bwMode="auto">
          <a:xfrm rot="1169337" flipV="1">
            <a:off x="5464294" y="2446170"/>
            <a:ext cx="290143" cy="46084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450155" y="3078286"/>
            <a:ext cx="313896" cy="40729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4" name="Line 11"/>
          <p:cNvSpPr>
            <a:spLocks noChangeAspect="1" noChangeShapeType="1"/>
          </p:cNvSpPr>
          <p:nvPr/>
        </p:nvSpPr>
        <p:spPr bwMode="auto">
          <a:xfrm rot="1169337">
            <a:off x="7267867"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5" name="Line 11"/>
          <p:cNvSpPr>
            <a:spLocks noChangeAspect="1" noChangeShapeType="1"/>
          </p:cNvSpPr>
          <p:nvPr/>
        </p:nvSpPr>
        <p:spPr bwMode="auto">
          <a:xfrm rot="1169337">
            <a:off x="8688875"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6" name="Rectangle 15"/>
          <p:cNvSpPr/>
          <p:nvPr/>
        </p:nvSpPr>
        <p:spPr>
          <a:xfrm>
            <a:off x="6800906" y="1378326"/>
            <a:ext cx="97155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24</a:t>
            </a:r>
          </a:p>
        </p:txBody>
      </p:sp>
      <p:sp>
        <p:nvSpPr>
          <p:cNvPr id="17" name="Rectangle 16"/>
          <p:cNvSpPr/>
          <p:nvPr/>
        </p:nvSpPr>
        <p:spPr>
          <a:xfrm>
            <a:off x="8156763" y="1378326"/>
            <a:ext cx="820674"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48</a:t>
            </a:r>
          </a:p>
        </p:txBody>
      </p:sp>
      <p:sp>
        <p:nvSpPr>
          <p:cNvPr id="18" name="Rectangle 7"/>
          <p:cNvSpPr>
            <a:spLocks noChangeArrowheads="1"/>
          </p:cNvSpPr>
          <p:nvPr/>
        </p:nvSpPr>
        <p:spPr bwMode="ltGray">
          <a:xfrm>
            <a:off x="5870763" y="3156698"/>
            <a:ext cx="1428750" cy="818384"/>
          </a:xfrm>
          <a:prstGeom prst="rect">
            <a:avLst/>
          </a:prstGeom>
          <a:solidFill>
            <a:srgbClr val="4B7075">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Late Switch Group</a:t>
            </a:r>
          </a:p>
          <a:p>
            <a:pPr algn="ctr">
              <a:lnSpc>
                <a:spcPts val="1350"/>
              </a:lnSpc>
              <a:spcBef>
                <a:spcPts val="750"/>
              </a:spcBef>
            </a:pPr>
            <a:r>
              <a:rPr lang="en-US" sz="1350" b="1" dirty="0">
                <a:solidFill>
                  <a:srgbClr val="000000"/>
                </a:solidFill>
                <a:latin typeface="Arial"/>
                <a:cs typeface="Arial"/>
              </a:rPr>
              <a:t>Baseline ART* </a:t>
            </a:r>
            <a:br>
              <a:rPr lang="en-US" sz="1500" b="1" dirty="0">
                <a:solidFill>
                  <a:srgbClr val="000000"/>
                </a:solidFill>
                <a:latin typeface="Arial"/>
                <a:cs typeface="Arial"/>
              </a:rPr>
            </a:br>
            <a:r>
              <a:rPr lang="en-US" sz="1050" dirty="0">
                <a:solidFill>
                  <a:srgbClr val="000000"/>
                </a:solidFill>
                <a:latin typeface="Arial"/>
                <a:cs typeface="Arial"/>
              </a:rPr>
              <a:t>(n = 278)</a:t>
            </a:r>
          </a:p>
        </p:txBody>
      </p:sp>
      <p:sp>
        <p:nvSpPr>
          <p:cNvPr id="19" name="Line 11"/>
          <p:cNvSpPr>
            <a:spLocks noChangeAspect="1" noChangeShapeType="1"/>
          </p:cNvSpPr>
          <p:nvPr/>
        </p:nvSpPr>
        <p:spPr bwMode="auto">
          <a:xfrm rot="1169337">
            <a:off x="5823374"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0" name="Rectangle 19"/>
          <p:cNvSpPr/>
          <p:nvPr/>
        </p:nvSpPr>
        <p:spPr>
          <a:xfrm>
            <a:off x="5527863" y="1378326"/>
            <a:ext cx="80010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0</a:t>
            </a:r>
          </a:p>
        </p:txBody>
      </p:sp>
      <p:sp>
        <p:nvSpPr>
          <p:cNvPr id="21" name="Rectangle 7"/>
          <p:cNvSpPr>
            <a:spLocks noChangeArrowheads="1"/>
          </p:cNvSpPr>
          <p:nvPr/>
        </p:nvSpPr>
        <p:spPr bwMode="ltGray">
          <a:xfrm>
            <a:off x="7299513" y="3157192"/>
            <a:ext cx="1543050" cy="818384"/>
          </a:xfrm>
          <a:prstGeom prst="rect">
            <a:avLst/>
          </a:prstGeom>
          <a:solidFill>
            <a:srgbClr val="4B7075">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Late Switch Group</a:t>
            </a:r>
          </a:p>
          <a:p>
            <a:pPr algn="ctr">
              <a:lnSpc>
                <a:spcPts val="1350"/>
              </a:lnSpc>
              <a:spcBef>
                <a:spcPts val="750"/>
              </a:spcBef>
            </a:pPr>
            <a:r>
              <a:rPr lang="en-US" sz="1350" b="1" dirty="0">
                <a:solidFill>
                  <a:srgbClr val="000000"/>
                </a:solidFill>
                <a:latin typeface="Arial"/>
                <a:cs typeface="Arial"/>
              </a:rPr>
              <a:t>DTG-ABC-3TC</a:t>
            </a:r>
            <a:br>
              <a:rPr lang="en-US" sz="1350" b="1" dirty="0">
                <a:solidFill>
                  <a:srgbClr val="000000"/>
                </a:solidFill>
                <a:latin typeface="Arial"/>
                <a:cs typeface="Arial"/>
              </a:rPr>
            </a:br>
            <a:r>
              <a:rPr lang="en-US" sz="1050" dirty="0">
                <a:solidFill>
                  <a:srgbClr val="000000"/>
                </a:solidFill>
                <a:latin typeface="Arial"/>
                <a:cs typeface="Arial"/>
              </a:rPr>
              <a:t>(n = 244)</a:t>
            </a:r>
          </a:p>
        </p:txBody>
      </p:sp>
    </p:spTree>
    <p:extLst>
      <p:ext uri="{BB962C8B-B14F-4D97-AF65-F5344CB8AC3E}">
        <p14:creationId xmlns:p14="http://schemas.microsoft.com/office/powerpoint/2010/main" val="90039372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Dolutegravir-Abacavir-Lamivudine (DTG-ABC-3TC)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STRIIVING: Results</a:t>
            </a:r>
            <a:endParaRPr lang="en-US" sz="2000" dirty="0"/>
          </a:p>
        </p:txBody>
      </p:sp>
      <p:sp>
        <p:nvSpPr>
          <p:cNvPr id="4" name="Text Placeholder 3"/>
          <p:cNvSpPr>
            <a:spLocks noGrp="1"/>
          </p:cNvSpPr>
          <p:nvPr>
            <p:ph type="body" sz="quarter" idx="15"/>
          </p:nvPr>
        </p:nvSpPr>
        <p:spPr/>
        <p:txBody>
          <a:bodyPr/>
          <a:lstStyle/>
          <a:p>
            <a:r>
              <a:rPr lang="en-US" dirty="0"/>
              <a:t>Week 24 and 48 Virologic Response</a:t>
            </a:r>
          </a:p>
        </p:txBody>
      </p:sp>
      <p:sp>
        <p:nvSpPr>
          <p:cNvPr id="7" name="Content Placeholder 6"/>
          <p:cNvSpPr>
            <a:spLocks noGrp="1"/>
          </p:cNvSpPr>
          <p:nvPr>
            <p:ph type="body" sz="quarter" idx="16"/>
          </p:nvPr>
        </p:nvSpPr>
        <p:spPr/>
        <p:txBody>
          <a:bodyPr/>
          <a:lstStyle/>
          <a:p>
            <a:r>
              <a:rPr lang="en-US" dirty="0"/>
              <a:t>Source: </a:t>
            </a:r>
            <a:r>
              <a:rPr lang="en-US" dirty="0" err="1"/>
              <a:t>Trottier</a:t>
            </a:r>
            <a:r>
              <a:rPr lang="en-US" dirty="0"/>
              <a:t> B, et al.  </a:t>
            </a:r>
            <a:r>
              <a:rPr lang="en-US" dirty="0" err="1"/>
              <a:t>Antivir</a:t>
            </a:r>
            <a:r>
              <a:rPr lang="en-US" dirty="0"/>
              <a:t> </a:t>
            </a:r>
            <a:r>
              <a:rPr lang="en-US" dirty="0" err="1"/>
              <a:t>Ther</a:t>
            </a:r>
            <a:r>
              <a:rPr lang="en-US" dirty="0"/>
              <a:t>. 2017;22:295-305.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359826048"/>
              </p:ext>
            </p:extLst>
          </p:nvPr>
        </p:nvGraphicFramePr>
        <p:xfrm>
          <a:off x="465802" y="138953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04613" y="3996636"/>
            <a:ext cx="75520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234/275</a:t>
            </a:r>
          </a:p>
        </p:txBody>
      </p:sp>
      <p:sp>
        <p:nvSpPr>
          <p:cNvPr id="9" name="Rectangle 8"/>
          <p:cNvSpPr/>
          <p:nvPr/>
        </p:nvSpPr>
        <p:spPr>
          <a:xfrm>
            <a:off x="3393518" y="3996636"/>
            <a:ext cx="75520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245/278</a:t>
            </a:r>
          </a:p>
        </p:txBody>
      </p:sp>
      <p:sp>
        <p:nvSpPr>
          <p:cNvPr id="12" name="Rectangle 11"/>
          <p:cNvSpPr/>
          <p:nvPr/>
        </p:nvSpPr>
        <p:spPr>
          <a:xfrm>
            <a:off x="5842145" y="3996636"/>
            <a:ext cx="75520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228/275</a:t>
            </a:r>
          </a:p>
        </p:txBody>
      </p:sp>
      <p:sp>
        <p:nvSpPr>
          <p:cNvPr id="13" name="Rectangle 12"/>
          <p:cNvSpPr/>
          <p:nvPr/>
        </p:nvSpPr>
        <p:spPr>
          <a:xfrm>
            <a:off x="6912374" y="3996636"/>
            <a:ext cx="75520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224/244</a:t>
            </a:r>
          </a:p>
        </p:txBody>
      </p:sp>
    </p:spTree>
    <p:extLst>
      <p:ext uri="{BB962C8B-B14F-4D97-AF65-F5344CB8AC3E}">
        <p14:creationId xmlns:p14="http://schemas.microsoft.com/office/powerpoint/2010/main" val="62037122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7986-F25F-DC4F-663D-F1E125A3485F}"/>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Dolutegravir-Abacavir-Lamivudine (DTG-ABC-3TC)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STRIIVING: Conclusions</a:t>
            </a:r>
            <a:endParaRPr lang="en-US" sz="2000" dirty="0"/>
          </a:p>
        </p:txBody>
      </p:sp>
      <p:sp>
        <p:nvSpPr>
          <p:cNvPr id="3" name="Text Placeholder 2">
            <a:extLst>
              <a:ext uri="{FF2B5EF4-FFF2-40B4-BE49-F238E27FC236}">
                <a16:creationId xmlns:a16="http://schemas.microsoft.com/office/drawing/2014/main" id="{37DB4927-ADDC-90A1-FFC4-B2BC0B36D315}"/>
              </a:ext>
            </a:extLst>
          </p:cNvPr>
          <p:cNvSpPr>
            <a:spLocks noGrp="1"/>
          </p:cNvSpPr>
          <p:nvPr>
            <p:ph type="body" sz="quarter" idx="16"/>
          </p:nvPr>
        </p:nvSpPr>
        <p:spPr/>
        <p:txBody>
          <a:bodyPr/>
          <a:lstStyle/>
          <a:p>
            <a:r>
              <a:rPr lang="en-US" dirty="0"/>
              <a:t>Source: Trottier B, et al.  </a:t>
            </a:r>
            <a:r>
              <a:rPr lang="en-US" dirty="0" err="1"/>
              <a:t>Antivir</a:t>
            </a:r>
            <a:r>
              <a:rPr lang="en-US" dirty="0"/>
              <a:t> </a:t>
            </a:r>
            <a:r>
              <a:rPr lang="en-US" dirty="0" err="1"/>
              <a:t>Ther</a:t>
            </a:r>
            <a:r>
              <a:rPr lang="en-US" dirty="0"/>
              <a:t>. 2017;22:295-305.</a:t>
            </a:r>
            <a:endParaRPr lang="en-US" dirty="0">
              <a:latin typeface="Arial" pitchFamily="22" charset="0"/>
            </a:endParaRPr>
          </a:p>
        </p:txBody>
      </p:sp>
      <p:sp>
        <p:nvSpPr>
          <p:cNvPr id="4" name="Content Placeholder 3">
            <a:extLst>
              <a:ext uri="{FF2B5EF4-FFF2-40B4-BE49-F238E27FC236}">
                <a16:creationId xmlns:a16="http://schemas.microsoft.com/office/drawing/2014/main" id="{4370AA94-6B04-CEB7-25B0-E5A0FF7E0C24}"/>
              </a:ext>
            </a:extLst>
          </p:cNvPr>
          <p:cNvSpPr>
            <a:spLocks noGrp="1"/>
          </p:cNvSpPr>
          <p:nvPr>
            <p:ph sz="half" idx="2"/>
          </p:nvPr>
        </p:nvSpPr>
        <p:spPr>
          <a:xfrm>
            <a:off x="-18288" y="1993435"/>
            <a:ext cx="9180576" cy="1574460"/>
          </a:xfrm>
        </p:spPr>
        <p:txBody>
          <a:bodyPr>
            <a:normAutofit/>
          </a:bodyPr>
          <a:lstStyle/>
          <a:p>
            <a:pPr>
              <a:lnSpc>
                <a:spcPts val="2600"/>
              </a:lnSpc>
            </a:pPr>
            <a:r>
              <a:rPr lang="en-US" sz="1800" dirty="0">
                <a:solidFill>
                  <a:srgbClr val="C00000"/>
                </a:solidFill>
              </a:rPr>
              <a:t>Conclusions</a:t>
            </a:r>
            <a:r>
              <a:rPr lang="en-US" sz="1800" dirty="0"/>
              <a:t>: “Data demonstrating non-inferiority of switching to ABC/DTG/3TC versus continuing current ART support ABC/DTG/3TC as an option when considering switch regimens in HIV-1-infected adults with stable viral suppression.”</a:t>
            </a:r>
          </a:p>
        </p:txBody>
      </p:sp>
    </p:spTree>
    <p:extLst>
      <p:ext uri="{BB962C8B-B14F-4D97-AF65-F5344CB8AC3E}">
        <p14:creationId xmlns:p14="http://schemas.microsoft.com/office/powerpoint/2010/main" val="111836079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20888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a:t>Dolutegravir-Abacavir-Lamivudine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978329"/>
            <a:ext cx="8229600" cy="2989947"/>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6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in Treatment-Naïve Adults</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SINGLE: DTG + ABC-3TC versus EFV-TDF-FTC</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ARIA: DTG-ABC-3TC versus ATV + RTV + TDF-FTC</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GS-380-1489: DTG-ABC-3TC versus BIC-TAF-FTC</a:t>
            </a:r>
          </a:p>
          <a:p>
            <a:pPr marL="283464" indent="-192024">
              <a:lnSpc>
                <a:spcPts val="1600"/>
              </a:lnSpc>
              <a:spcBef>
                <a:spcPts val="2400"/>
              </a:spcBef>
              <a:buClr>
                <a:srgbClr val="00B0F0"/>
              </a:buClr>
            </a:pPr>
            <a:r>
              <a:rPr lang="en-US" sz="1800" b="1" dirty="0">
                <a:solidFill>
                  <a:schemeClr val="bg1"/>
                </a:solidFill>
                <a:latin typeface="Arial" panose="020B0604020202020204" pitchFamily="34" charset="0"/>
                <a:cs typeface="Arial" panose="020B0604020202020204" pitchFamily="34" charset="0"/>
              </a:rPr>
              <a:t>Trials in Adults with Virologic Suppression</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STRIIVING: DTG-ABC-3TC vs. Continuation of Regimen</a:t>
            </a:r>
          </a:p>
          <a:p>
            <a:pPr marL="683514" lvl="1" indent="-192024">
              <a:lnSpc>
                <a:spcPts val="1600"/>
              </a:lnSpc>
              <a:spcBef>
                <a:spcPts val="1000"/>
              </a:spcBef>
              <a:buClr>
                <a:srgbClr val="00B0F0"/>
              </a:buClr>
            </a:pPr>
            <a:endParaRPr lang="en-US" sz="1800" dirty="0">
              <a:solidFill>
                <a:schemeClr val="bg1"/>
              </a:solidFill>
              <a:latin typeface="Arial" panose="020B0604020202020204" pitchFamily="34" charset="0"/>
              <a:cs typeface="Arial" panose="020B0604020202020204" pitchFamily="34" charset="0"/>
            </a:endParaRP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4020151"/>
            <a:ext cx="8229600" cy="769440"/>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200" b="1" dirty="0">
                <a:solidFill>
                  <a:srgbClr val="000000"/>
                </a:solidFill>
                <a:latin typeface="Arial" pitchFamily="22" charset="0"/>
              </a:rPr>
              <a:t>Abbreviations</a:t>
            </a:r>
            <a:r>
              <a:rPr lang="en-US" sz="1200" dirty="0">
                <a:solidFill>
                  <a:srgbClr val="000000"/>
                </a:solidFill>
                <a:latin typeface="Arial" pitchFamily="22" charset="0"/>
              </a:rPr>
              <a:t>: DTG-ABC-3TC = dolutegravir-abacavir-lamivudine; EFV-TDF-FTC = efavirenz-tenofovir DF-emtricitabine; ATV = atazanavir; RTV = ritonavir; TDF-FTC = tenofovir DF-emtricitabine; BIC-TAF-FTC = </a:t>
            </a:r>
            <a:r>
              <a:rPr lang="en-US" sz="1200" dirty="0" err="1">
                <a:solidFill>
                  <a:srgbClr val="000000"/>
                </a:solidFill>
                <a:latin typeface="Arial" pitchFamily="22" charset="0"/>
              </a:rPr>
              <a:t>bictegravir</a:t>
            </a:r>
            <a:r>
              <a:rPr lang="en-US" sz="1200" dirty="0">
                <a:solidFill>
                  <a:srgbClr val="000000"/>
                </a:solidFill>
                <a:latin typeface="Arial" pitchFamily="22" charset="0"/>
              </a:rPr>
              <a:t>-tenofovir alafenamide-emtricitabine</a:t>
            </a:r>
          </a:p>
        </p:txBody>
      </p:sp>
      <p:sp>
        <p:nvSpPr>
          <p:cNvPr id="2" name="Rectangle 1">
            <a:extLst>
              <a:ext uri="{FF2B5EF4-FFF2-40B4-BE49-F238E27FC236}">
                <a16:creationId xmlns:a16="http://schemas.microsoft.com/office/drawing/2014/main" id="{6E83F2F6-6B0E-E85C-02EF-37FA085FF288}"/>
              </a:ext>
            </a:extLst>
          </p:cNvPr>
          <p:cNvSpPr/>
          <p:nvPr/>
        </p:nvSpPr>
        <p:spPr>
          <a:xfrm>
            <a:off x="635201" y="3555710"/>
            <a:ext cx="7859559" cy="395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chemeClr val="bg1"/>
                </a:solidFill>
              </a:rPr>
              <a:t>*Note: these studies include the three medications dolutegravir (DTG), abacavir (ABC), and lamivudine (3TC ), given either as a fixed-dose single pill (DTG-ABC-3TC) or as DTG plus the fixed-dose ABC-3TC.</a:t>
            </a:r>
          </a:p>
        </p:txBody>
      </p:sp>
    </p:spTree>
    <p:extLst>
      <p:ext uri="{BB962C8B-B14F-4D97-AF65-F5344CB8AC3E}">
        <p14:creationId xmlns:p14="http://schemas.microsoft.com/office/powerpoint/2010/main" val="34602010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a:t>Dolutegravir-Abacavir-Lamivudine</a:t>
            </a:r>
            <a:br>
              <a:rPr lang="en-US" sz="2400" dirty="0"/>
            </a:br>
            <a:r>
              <a:rPr lang="en-US" dirty="0"/>
              <a:t>Trials in Treatment </a:t>
            </a:r>
            <a:r>
              <a:rPr lang="en-US" sz="2400" b="1" dirty="0">
                <a:latin typeface="Arial" panose="020B0604020202020204" pitchFamily="34" charset="0"/>
                <a:cs typeface="Arial" panose="020B0604020202020204" pitchFamily="34" charset="0"/>
              </a:rPr>
              <a:t>Treatment-Naïve Adults</a:t>
            </a:r>
            <a:endParaRPr lang="en-US" dirty="0"/>
          </a:p>
        </p:txBody>
      </p:sp>
    </p:spTree>
    <p:extLst>
      <p:ext uri="{BB962C8B-B14F-4D97-AF65-F5344CB8AC3E}">
        <p14:creationId xmlns:p14="http://schemas.microsoft.com/office/powerpoint/2010/main" val="17468696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Dolutegravir + ABC-3TC </a:t>
            </a:r>
            <a:r>
              <a:rPr lang="en-US" sz="1800" b="0" dirty="0">
                <a:ea typeface="ＭＳ Ｐゴシック" pitchFamily="22" charset="-128"/>
                <a:cs typeface="ＭＳ Ｐゴシック" pitchFamily="22" charset="-128"/>
              </a:rPr>
              <a:t>versus Efavirenz-TDF-FTC </a:t>
            </a:r>
            <a:br>
              <a:rPr lang="en-US" sz="1800" b="0" dirty="0">
                <a:ea typeface="ＭＳ Ｐゴシック" pitchFamily="22" charset="-128"/>
                <a:cs typeface="ＭＳ Ｐゴシック" pitchFamily="22" charset="-128"/>
              </a:rPr>
            </a:br>
            <a:r>
              <a:rPr lang="en-US" dirty="0"/>
              <a:t>SINGLE Study</a:t>
            </a:r>
          </a:p>
        </p:txBody>
      </p:sp>
    </p:spTree>
    <p:extLst>
      <p:ext uri="{BB962C8B-B14F-4D97-AF65-F5344CB8AC3E}">
        <p14:creationId xmlns:p14="http://schemas.microsoft.com/office/powerpoint/2010/main" val="218966078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68974" y="247407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368974" y="2928058"/>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Dolutegravir</a:t>
            </a:r>
            <a:r>
              <a:rPr lang="en-US" sz="2000" dirty="0">
                <a:ea typeface="ＭＳ Ｐゴシック" pitchFamily="22" charset="-128"/>
                <a:cs typeface="ＭＳ Ｐゴシック" pitchFamily="22" charset="-128"/>
              </a:rPr>
              <a:t>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Design</a:t>
            </a:r>
            <a:endParaRPr lang="en-US" sz="2000" dirty="0"/>
          </a:p>
        </p:txBody>
      </p:sp>
      <p:sp>
        <p:nvSpPr>
          <p:cNvPr id="24" name="Rectangle 7"/>
          <p:cNvSpPr>
            <a:spLocks noChangeArrowheads="1"/>
          </p:cNvSpPr>
          <p:nvPr/>
        </p:nvSpPr>
        <p:spPr bwMode="ltGray">
          <a:xfrm>
            <a:off x="5770486" y="1976006"/>
            <a:ext cx="3018490" cy="818384"/>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b="1" dirty="0" err="1">
                <a:solidFill>
                  <a:srgbClr val="000000"/>
                </a:solidFill>
                <a:latin typeface="Arial"/>
                <a:cs typeface="Arial"/>
              </a:rPr>
              <a:t>Dolutegravir</a:t>
            </a:r>
            <a:r>
              <a:rPr lang="en-US" sz="1600" b="1" dirty="0">
                <a:solidFill>
                  <a:srgbClr val="000000"/>
                </a:solidFill>
                <a:latin typeface="Arial"/>
                <a:cs typeface="Arial"/>
              </a:rPr>
              <a:t> + ABC-3TC</a:t>
            </a:r>
            <a:br>
              <a:rPr lang="en-US" sz="1350" b="1" dirty="0">
                <a:solidFill>
                  <a:srgbClr val="000000"/>
                </a:solidFill>
                <a:latin typeface="Arial"/>
                <a:cs typeface="Arial"/>
              </a:rPr>
            </a:br>
            <a:r>
              <a:rPr lang="en-US" sz="1200" b="1" dirty="0">
                <a:solidFill>
                  <a:srgbClr val="000000"/>
                </a:solidFill>
                <a:latin typeface="Arial"/>
                <a:cs typeface="Arial"/>
              </a:rPr>
              <a:t> </a:t>
            </a:r>
            <a:r>
              <a:rPr lang="en-US" sz="1200" dirty="0">
                <a:solidFill>
                  <a:srgbClr val="000000"/>
                </a:solidFill>
                <a:latin typeface="Arial"/>
                <a:cs typeface="Arial"/>
              </a:rPr>
              <a:t>(n = 414)</a:t>
            </a:r>
          </a:p>
        </p:txBody>
      </p:sp>
      <p:sp>
        <p:nvSpPr>
          <p:cNvPr id="33" name="Rectangle 7"/>
          <p:cNvSpPr>
            <a:spLocks noChangeArrowheads="1"/>
          </p:cNvSpPr>
          <p:nvPr/>
        </p:nvSpPr>
        <p:spPr bwMode="ltGray">
          <a:xfrm>
            <a:off x="5770486" y="3157871"/>
            <a:ext cx="3018490" cy="818384"/>
          </a:xfrm>
          <a:prstGeom prst="rect">
            <a:avLst/>
          </a:prstGeom>
          <a:solidFill>
            <a:srgbClr val="806000">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b="1" dirty="0">
                <a:solidFill>
                  <a:srgbClr val="000000"/>
                </a:solidFill>
                <a:latin typeface="Arial"/>
                <a:cs typeface="Arial"/>
              </a:rPr>
              <a:t>Efavirenz-TDF-FTC</a:t>
            </a:r>
            <a:br>
              <a:rPr lang="en-US" sz="1350" b="1" dirty="0">
                <a:solidFill>
                  <a:srgbClr val="000000"/>
                </a:solidFill>
                <a:latin typeface="Arial"/>
                <a:cs typeface="Arial"/>
              </a:rPr>
            </a:br>
            <a:r>
              <a:rPr lang="en-US" sz="1200" dirty="0">
                <a:solidFill>
                  <a:srgbClr val="000000"/>
                </a:solidFill>
                <a:latin typeface="Arial"/>
                <a:cs typeface="Arial"/>
              </a:rPr>
              <a:t>(n = 419)</a:t>
            </a:r>
          </a:p>
        </p:txBody>
      </p:sp>
      <p:sp>
        <p:nvSpPr>
          <p:cNvPr id="5" name="Content Placeholder 4">
            <a:extLst>
              <a:ext uri="{FF2B5EF4-FFF2-40B4-BE49-F238E27FC236}">
                <a16:creationId xmlns:a16="http://schemas.microsoft.com/office/drawing/2014/main" id="{6B5F25BA-911F-19C7-6B16-AE17EE8FF4B0}"/>
              </a:ext>
            </a:extLst>
          </p:cNvPr>
          <p:cNvSpPr>
            <a:spLocks noGrp="1"/>
          </p:cNvSpPr>
          <p:nvPr>
            <p:ph sz="half" idx="2"/>
          </p:nvPr>
        </p:nvSpPr>
        <p:spPr>
          <a:xfrm>
            <a:off x="323851" y="1184224"/>
            <a:ext cx="4994910" cy="3533249"/>
          </a:xfrm>
        </p:spPr>
        <p:txBody>
          <a:bodyPr>
            <a:normAutofit/>
          </a:bodyPr>
          <a:lstStyle/>
          <a:p>
            <a:pPr>
              <a:lnSpc>
                <a:spcPts val="2000"/>
              </a:lnSpc>
            </a:pPr>
            <a:r>
              <a:rPr lang="en-US" sz="1500" b="1" u="none" dirty="0">
                <a:solidFill>
                  <a:srgbClr val="000000"/>
                </a:solidFill>
                <a:latin typeface="Arial"/>
                <a:cs typeface="Arial"/>
              </a:rPr>
              <a:t>Background</a:t>
            </a:r>
            <a:r>
              <a:rPr lang="en-US" sz="1500" u="none" dirty="0">
                <a:solidFill>
                  <a:srgbClr val="000000"/>
                </a:solidFill>
                <a:latin typeface="Arial"/>
                <a:cs typeface="Arial"/>
              </a:rPr>
              <a:t>:</a:t>
            </a:r>
            <a:r>
              <a:rPr lang="en-US" sz="1500" u="none" baseline="0" dirty="0">
                <a:solidFill>
                  <a:srgbClr val="000000"/>
                </a:solidFill>
                <a:latin typeface="Arial"/>
                <a:cs typeface="Arial"/>
              </a:rPr>
              <a:t> </a:t>
            </a:r>
          </a:p>
          <a:p>
            <a:pPr lvl="1">
              <a:lnSpc>
                <a:spcPts val="2000"/>
              </a:lnSpc>
            </a:pPr>
            <a:r>
              <a:rPr lang="en-US" sz="1500" u="none" baseline="0" dirty="0">
                <a:solidFill>
                  <a:srgbClr val="000000"/>
                </a:solidFill>
                <a:latin typeface="Arial"/>
                <a:cs typeface="Arial"/>
              </a:rPr>
              <a:t>R</a:t>
            </a:r>
            <a:r>
              <a:rPr lang="en-US" sz="1500" dirty="0">
                <a:solidFill>
                  <a:srgbClr val="000000"/>
                </a:solidFill>
                <a:latin typeface="Arial"/>
                <a:cs typeface="Arial"/>
              </a:rPr>
              <a:t>andomized,</a:t>
            </a:r>
            <a:r>
              <a:rPr lang="en-US" sz="1500" baseline="0" dirty="0">
                <a:solidFill>
                  <a:srgbClr val="000000"/>
                </a:solidFill>
                <a:latin typeface="Arial"/>
                <a:cs typeface="Arial"/>
              </a:rPr>
              <a:t> </a:t>
            </a:r>
            <a:r>
              <a:rPr lang="en-US" sz="1500" dirty="0">
                <a:solidFill>
                  <a:srgbClr val="000000"/>
                </a:solidFill>
                <a:latin typeface="Arial"/>
                <a:cs typeface="Arial"/>
              </a:rPr>
              <a:t>double-blind</a:t>
            </a:r>
            <a:r>
              <a:rPr lang="en-US" sz="1500" baseline="0" dirty="0">
                <a:solidFill>
                  <a:srgbClr val="000000"/>
                </a:solidFill>
                <a:latin typeface="Arial"/>
                <a:cs typeface="Arial"/>
              </a:rPr>
              <a:t> study, phase 3 trial comparing dolutegravir + abacavir-lamivudine with efavirenz-tenofovir DF-emtricitabine</a:t>
            </a:r>
          </a:p>
          <a:p>
            <a:pPr>
              <a:lnSpc>
                <a:spcPts val="2000"/>
              </a:lnSpc>
            </a:pPr>
            <a:r>
              <a:rPr lang="en-US" sz="1500" b="1" dirty="0">
                <a:latin typeface="Arial"/>
                <a:cs typeface="Arial"/>
              </a:rPr>
              <a:t>Inclusion Criteria (n = 833)</a:t>
            </a:r>
          </a:p>
          <a:p>
            <a:pPr lvl="1">
              <a:lnSpc>
                <a:spcPts val="2000"/>
              </a:lnSpc>
            </a:pPr>
            <a:r>
              <a:rPr lang="en-US" sz="1500" dirty="0">
                <a:latin typeface="Arial"/>
                <a:cs typeface="Arial"/>
              </a:rPr>
              <a:t>Antiretroviral-naïve adults</a:t>
            </a:r>
          </a:p>
          <a:p>
            <a:pPr lvl="1">
              <a:lnSpc>
                <a:spcPts val="2000"/>
              </a:lnSpc>
            </a:pPr>
            <a:r>
              <a:rPr lang="en-US" sz="1500" dirty="0">
                <a:latin typeface="Arial"/>
                <a:cs typeface="Arial"/>
              </a:rPr>
              <a:t>Age ≥18 years</a:t>
            </a:r>
          </a:p>
          <a:p>
            <a:pPr lvl="1">
              <a:lnSpc>
                <a:spcPts val="2000"/>
              </a:lnSpc>
            </a:pPr>
            <a:r>
              <a:rPr lang="en-US" sz="1500" dirty="0">
                <a:latin typeface="Arial"/>
                <a:cs typeface="Arial"/>
              </a:rPr>
              <a:t>HIV RNA ≥1,000 copies/mL</a:t>
            </a:r>
          </a:p>
          <a:p>
            <a:pPr lvl="1">
              <a:lnSpc>
                <a:spcPts val="2000"/>
              </a:lnSpc>
            </a:pPr>
            <a:r>
              <a:rPr lang="en-US" sz="1500" dirty="0">
                <a:latin typeface="Arial"/>
                <a:cs typeface="Arial"/>
              </a:rPr>
              <a:t>No active CDC AIDS-defining condition</a:t>
            </a:r>
          </a:p>
          <a:p>
            <a:pPr>
              <a:lnSpc>
                <a:spcPts val="2000"/>
              </a:lnSpc>
            </a:pPr>
            <a:r>
              <a:rPr lang="en-US" sz="1500" b="1" dirty="0">
                <a:latin typeface="Arial"/>
                <a:cs typeface="Arial"/>
              </a:rPr>
              <a:t>Treatment Arms</a:t>
            </a:r>
          </a:p>
          <a:p>
            <a:pPr lvl="1">
              <a:lnSpc>
                <a:spcPts val="2000"/>
              </a:lnSpc>
            </a:pPr>
            <a:r>
              <a:rPr lang="en-US" sz="1500" dirty="0">
                <a:latin typeface="Arial"/>
                <a:cs typeface="Arial"/>
              </a:rPr>
              <a:t>Dolutegravir (QD) + Abacavir-Lamivudine</a:t>
            </a:r>
          </a:p>
          <a:p>
            <a:pPr lvl="1">
              <a:lnSpc>
                <a:spcPts val="2000"/>
              </a:lnSpc>
            </a:pPr>
            <a:r>
              <a:rPr lang="en-US" sz="1500" dirty="0">
                <a:latin typeface="Arial"/>
                <a:cs typeface="Arial"/>
              </a:rPr>
              <a:t>Efavirenz-Tenofovir DF-Emtricitabine</a:t>
            </a:r>
            <a:endParaRPr lang="en-US" sz="1500" u="sng" baseline="0" dirty="0">
              <a:solidFill>
                <a:srgbClr val="000000"/>
              </a:solidFill>
              <a:latin typeface="Arial"/>
              <a:cs typeface="Arial"/>
            </a:endParaRPr>
          </a:p>
          <a:p>
            <a:pPr>
              <a:lnSpc>
                <a:spcPts val="2000"/>
              </a:lnSpc>
            </a:pPr>
            <a:endParaRPr lang="en-US" sz="1500" dirty="0"/>
          </a:p>
        </p:txBody>
      </p:sp>
      <p:sp>
        <p:nvSpPr>
          <p:cNvPr id="6" name="Content Placeholder 5"/>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spTree>
    <p:extLst>
      <p:ext uri="{BB962C8B-B14F-4D97-AF65-F5344CB8AC3E}">
        <p14:creationId xmlns:p14="http://schemas.microsoft.com/office/powerpoint/2010/main" val="262059713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158591391"/>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64391"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364/414</a:t>
            </a:r>
          </a:p>
        </p:txBody>
      </p:sp>
      <p:sp>
        <p:nvSpPr>
          <p:cNvPr id="9" name="Rectangle 8"/>
          <p:cNvSpPr/>
          <p:nvPr/>
        </p:nvSpPr>
        <p:spPr>
          <a:xfrm>
            <a:off x="2636355"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338/419</a:t>
            </a:r>
          </a:p>
        </p:txBody>
      </p:sp>
      <p:sp>
        <p:nvSpPr>
          <p:cNvPr id="10" name="Rectangle 9"/>
          <p:cNvSpPr/>
          <p:nvPr/>
        </p:nvSpPr>
        <p:spPr>
          <a:xfrm>
            <a:off x="4224067"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253/280</a:t>
            </a:r>
          </a:p>
        </p:txBody>
      </p:sp>
      <p:sp>
        <p:nvSpPr>
          <p:cNvPr id="11" name="Rectangle 10"/>
          <p:cNvSpPr/>
          <p:nvPr/>
        </p:nvSpPr>
        <p:spPr>
          <a:xfrm>
            <a:off x="5002690"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238/288</a:t>
            </a:r>
          </a:p>
        </p:txBody>
      </p:sp>
      <p:sp>
        <p:nvSpPr>
          <p:cNvPr id="12" name="Rectangle 11"/>
          <p:cNvSpPr/>
          <p:nvPr/>
        </p:nvSpPr>
        <p:spPr>
          <a:xfrm>
            <a:off x="6599959"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111/134</a:t>
            </a:r>
          </a:p>
        </p:txBody>
      </p:sp>
      <p:sp>
        <p:nvSpPr>
          <p:cNvPr id="13" name="Rectangle 12"/>
          <p:cNvSpPr/>
          <p:nvPr/>
        </p:nvSpPr>
        <p:spPr>
          <a:xfrm>
            <a:off x="7383294"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100/131</a:t>
            </a:r>
          </a:p>
        </p:txBody>
      </p:sp>
      <p:cxnSp>
        <p:nvCxnSpPr>
          <p:cNvPr id="14" name="Straight Connector 13"/>
          <p:cNvCxnSpPr>
            <a:cxnSpLocks/>
          </p:cNvCxnSpPr>
          <p:nvPr/>
        </p:nvCxnSpPr>
        <p:spPr>
          <a:xfrm>
            <a:off x="4116807" y="4529422"/>
            <a:ext cx="403115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17309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143473943"/>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64391"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364/414</a:t>
            </a:r>
          </a:p>
        </p:txBody>
      </p:sp>
      <p:sp>
        <p:nvSpPr>
          <p:cNvPr id="9" name="Rectangle 8"/>
          <p:cNvSpPr/>
          <p:nvPr/>
        </p:nvSpPr>
        <p:spPr>
          <a:xfrm>
            <a:off x="2636355"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338/419</a:t>
            </a:r>
          </a:p>
        </p:txBody>
      </p:sp>
      <p:sp>
        <p:nvSpPr>
          <p:cNvPr id="10" name="Rectangle 9"/>
          <p:cNvSpPr/>
          <p:nvPr/>
        </p:nvSpPr>
        <p:spPr>
          <a:xfrm>
            <a:off x="4224067"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253/280</a:t>
            </a:r>
          </a:p>
        </p:txBody>
      </p:sp>
      <p:sp>
        <p:nvSpPr>
          <p:cNvPr id="11" name="Rectangle 10"/>
          <p:cNvSpPr/>
          <p:nvPr/>
        </p:nvSpPr>
        <p:spPr>
          <a:xfrm>
            <a:off x="5002690"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238/288</a:t>
            </a:r>
          </a:p>
        </p:txBody>
      </p:sp>
      <p:sp>
        <p:nvSpPr>
          <p:cNvPr id="12" name="Rectangle 11"/>
          <p:cNvSpPr/>
          <p:nvPr/>
        </p:nvSpPr>
        <p:spPr>
          <a:xfrm>
            <a:off x="6599959"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111/134</a:t>
            </a:r>
          </a:p>
        </p:txBody>
      </p:sp>
      <p:sp>
        <p:nvSpPr>
          <p:cNvPr id="13" name="Rectangle 12"/>
          <p:cNvSpPr/>
          <p:nvPr/>
        </p:nvSpPr>
        <p:spPr>
          <a:xfrm>
            <a:off x="7383294"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100/131</a:t>
            </a:r>
          </a:p>
        </p:txBody>
      </p:sp>
      <p:cxnSp>
        <p:nvCxnSpPr>
          <p:cNvPr id="14" name="Straight Connector 13"/>
          <p:cNvCxnSpPr>
            <a:cxnSpLocks/>
          </p:cNvCxnSpPr>
          <p:nvPr/>
        </p:nvCxnSpPr>
        <p:spPr>
          <a:xfrm>
            <a:off x="4198447" y="4562078"/>
            <a:ext cx="403115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CC307C4-3F8B-D25A-313E-1DA3397180EC}"/>
              </a:ext>
            </a:extLst>
          </p:cNvPr>
          <p:cNvSpPr/>
          <p:nvPr/>
        </p:nvSpPr>
        <p:spPr>
          <a:xfrm>
            <a:off x="0" y="2571750"/>
            <a:ext cx="9144000" cy="916686"/>
          </a:xfrm>
          <a:prstGeom prst="rect">
            <a:avLst/>
          </a:prstGeom>
          <a:solidFill>
            <a:schemeClr val="tx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pPr>
            <a:r>
              <a:rPr lang="en-US" sz="1350" b="1" dirty="0"/>
              <a:t>Discontinuation of therapy due to adverse events</a:t>
            </a:r>
          </a:p>
          <a:p>
            <a:pPr algn="ctr">
              <a:spcBef>
                <a:spcPts val="600"/>
              </a:spcBef>
            </a:pPr>
            <a:r>
              <a:rPr lang="en-US" sz="1350" dirty="0"/>
              <a:t>Dolutegravir + Abacavir-Lamivudine: 2%</a:t>
            </a:r>
            <a:br>
              <a:rPr lang="en-US" sz="1350" dirty="0"/>
            </a:br>
            <a:r>
              <a:rPr lang="en-US" sz="1350" dirty="0"/>
              <a:t>Efavirenz-Tenofovir-Emtricitabine: 10%</a:t>
            </a:r>
          </a:p>
        </p:txBody>
      </p:sp>
    </p:spTree>
    <p:extLst>
      <p:ext uri="{BB962C8B-B14F-4D97-AF65-F5344CB8AC3E}">
        <p14:creationId xmlns:p14="http://schemas.microsoft.com/office/powerpoint/2010/main" val="933183872"/>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53260</TotalTime>
  <Words>2253</Words>
  <Application>Microsoft Macintosh PowerPoint</Application>
  <PresentationFormat>On-screen Show (16:9)</PresentationFormat>
  <Paragraphs>373</Paragraphs>
  <Slides>36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Corbel</vt:lpstr>
      <vt:lpstr>Geneva</vt:lpstr>
      <vt:lpstr>Lucida Grande</vt:lpstr>
      <vt:lpstr>Symbol</vt:lpstr>
      <vt:lpstr>Times New Roman</vt:lpstr>
      <vt:lpstr>NCRC</vt:lpstr>
      <vt:lpstr>Dolutegravir-Abacavir-Lamivudine (Triumeq)</vt:lpstr>
      <vt:lpstr>Dolutegravir-Abacavir-Lamivudine</vt:lpstr>
      <vt:lpstr>Dolutegravir-Abacavir-Lamivudine</vt:lpstr>
      <vt:lpstr>PowerPoint Presentation</vt:lpstr>
      <vt:lpstr>Dolutegravir-Abacavir-Lamivudine Trials in Treatment Treatment-Naïve Adults</vt:lpstr>
      <vt:lpstr>Dolutegravir + ABC-3TC versus Efavirenz-TDF-FTC  SINGLE Study</vt:lpstr>
      <vt:lpstr>Dolutegravir + ABC-3TC versus Efavirenz-TDF-FTC SINGLE Study: Design</vt:lpstr>
      <vt:lpstr>Dolutegravir + ABC-3TC versus Efavirenz-TDF-FTC SINGLE Study: Results</vt:lpstr>
      <vt:lpstr>Dolutegravir + ABC-3TC versus Efavirenz-TDF-FTC SINGLE Study: Results</vt:lpstr>
      <vt:lpstr>Dolutegravir + ABC-3TC versus Efavirenz-TDF-FTC SINGLE Study: Results</vt:lpstr>
      <vt:lpstr>Dolutegravir + ABC-3TC versus Efavirenz-TDF-FTC SINGLE Study: Conclusions</vt:lpstr>
      <vt:lpstr>Dolutegravir + ABC-3TC versus Efavirenz-TDF-FTC SINGLE Study: Results</vt:lpstr>
      <vt:lpstr>Dolutegravir + ABC-3TC versus Efavirenz-TDF-FTC SINGLE Study: Results</vt:lpstr>
      <vt:lpstr>DTG-ABC-3TC versus ATV + RTV + TDF-FTC for Treatment-Naïve Women ARIA</vt:lpstr>
      <vt:lpstr>DTG-ABC-3TC vs. ATV +RTV + TDF-FTC for Treatment-Naïve Women ARIA: Study Design</vt:lpstr>
      <vt:lpstr>DTG-ABC-3TC vs. ATV +RTV + TDF-FTC for Treatment-Naïve Women ARIA: Results</vt:lpstr>
      <vt:lpstr>DTG-ABC-3TC vs. ATV +RTV + TDF-FTC for Treatment-Naïve Women ARIA: Results</vt:lpstr>
      <vt:lpstr>DTG-ABC-3TC vs. ATV +RTV + TDF-FTC for Treatment-Naïve Women ARIA: Results</vt:lpstr>
      <vt:lpstr>DTG-ABC-3TC vs. ATV +RTV + TDF-FTC for Treatment-Naïve Women ARIA: Results</vt:lpstr>
      <vt:lpstr>DTG-ABC-3TC vs. ATV +RTV + TDF-FTC for Treatment-Naïve Women ARIA: Conclusions</vt:lpstr>
      <vt:lpstr>BIC-TAF-FTC vs. DTG-ABC-3TC as Initial Therapy GS-380-1489</vt:lpstr>
      <vt:lpstr>BIC-TAF-FTC versus DTG-ABC-3TC as Initial Therapy GS-380-1489: Design</vt:lpstr>
      <vt:lpstr>BIC-TAF-FTC versus DTG-ABC-3TC as Initial Therapy GS-380-1489: Baseline Characteristics</vt:lpstr>
      <vt:lpstr>BIC-TAF-FTC versus DTG-ABC-3TC as Initial Therapy GS-380-1489: Results</vt:lpstr>
      <vt:lpstr>BIC-TAF-FTC versus DTG-ABC-3TC as Initial Therapy GS-380-1489: Results</vt:lpstr>
      <vt:lpstr>BIC-TAF-FTC versus DTG-ABC-3TC as Initial Therapy GS-380-1489: Adverse Events</vt:lpstr>
      <vt:lpstr>BIC-TAF-FTC versus DTG-ABC-3TC for Initial Therapy GS-380-1489: Results</vt:lpstr>
      <vt:lpstr>BIC-TAF-FTC versus DTG-ABC-3TC for Initial Therapy GS-380-1489: Results</vt:lpstr>
      <vt:lpstr>BIC-TAF-FTC versus DTG-ABC-3TC for Initial Therapy GS-380-1489: Results</vt:lpstr>
      <vt:lpstr>BIC-TAF-FTC versus DTG-ABC-3TC for Initial Therapy GS-380-1489: Conclusion</vt:lpstr>
      <vt:lpstr>Dolutegravir-Abacavir-Lamivudine Switch Studies in Adults with Virologic Suppression</vt:lpstr>
      <vt:lpstr>Switch to Dolutegravir-Abacavir-Lamivudine  STRIIVING Study</vt:lpstr>
      <vt:lpstr>Switch to Dolutegravir-Abacavir-Lamivudine (DTG-ABC-3TC) STRIIVING: Design</vt:lpstr>
      <vt:lpstr>Switch to Dolutegravir-Abacavir-Lamivudine (DTG-ABC-3TC) STRIIVING: Results</vt:lpstr>
      <vt:lpstr>Switch to Dolutegravir-Abacavir-Lamivudine (DTG-ABC-3TC) STRIIVING: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2314</cp:revision>
  <cp:lastPrinted>2008-02-05T14:34:24Z</cp:lastPrinted>
  <dcterms:created xsi:type="dcterms:W3CDTF">2010-11-28T05:36:22Z</dcterms:created>
  <dcterms:modified xsi:type="dcterms:W3CDTF">2022-12-19T19:40:56Z</dcterms:modified>
</cp:coreProperties>
</file>