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m" ContentType="application/vnd.ms-excel.sheet.macroEnabled.12"/>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ppt/charts/chart3.xml" ContentType="application/vnd.openxmlformats-officedocument.drawingml.chart+xml"/>
  <Override PartName="/ppt/notesSlides/notesSlide6.xml" ContentType="application/vnd.openxmlformats-officedocument.presentationml.notesSlide+xml"/>
  <Override PartName="/ppt/charts/chart4.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92" r:id="rId1"/>
  </p:sldMasterIdLst>
  <p:notesMasterIdLst>
    <p:notesMasterId r:id="rId12"/>
  </p:notesMasterIdLst>
  <p:handoutMasterIdLst>
    <p:handoutMasterId r:id="rId13"/>
  </p:handoutMasterIdLst>
  <p:sldIdLst>
    <p:sldId id="1196" r:id="rId2"/>
    <p:sldId id="1149" r:id="rId3"/>
    <p:sldId id="265" r:id="rId4"/>
    <p:sldId id="266" r:id="rId5"/>
    <p:sldId id="267" r:id="rId6"/>
    <p:sldId id="268" r:id="rId7"/>
    <p:sldId id="1623" r:id="rId8"/>
    <p:sldId id="1615" r:id="rId9"/>
    <p:sldId id="1624" r:id="rId10"/>
    <p:sldId id="1109" r:id="rId11"/>
  </p:sldIdLst>
  <p:sldSz cx="9144000" cy="5143500" type="screen16x9"/>
  <p:notesSz cx="6858000" cy="10287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Geneva" pitchFamily="31" charset="0"/>
        <a:ea typeface="+mn-ea"/>
        <a:cs typeface="+mn-cs"/>
      </a:defRPr>
    </a:lvl1pPr>
    <a:lvl2pPr marL="457200" algn="l" rtl="0" eaLnBrk="0" fontAlgn="base" hangingPunct="0">
      <a:spcBef>
        <a:spcPct val="0"/>
      </a:spcBef>
      <a:spcAft>
        <a:spcPct val="0"/>
      </a:spcAft>
      <a:defRPr sz="2400" kern="1200">
        <a:solidFill>
          <a:schemeClr val="tx1"/>
        </a:solidFill>
        <a:latin typeface="Geneva" pitchFamily="31" charset="0"/>
        <a:ea typeface="+mn-ea"/>
        <a:cs typeface="+mn-cs"/>
      </a:defRPr>
    </a:lvl2pPr>
    <a:lvl3pPr marL="914400" algn="l" rtl="0" eaLnBrk="0" fontAlgn="base" hangingPunct="0">
      <a:spcBef>
        <a:spcPct val="0"/>
      </a:spcBef>
      <a:spcAft>
        <a:spcPct val="0"/>
      </a:spcAft>
      <a:defRPr sz="2400" kern="1200">
        <a:solidFill>
          <a:schemeClr val="tx1"/>
        </a:solidFill>
        <a:latin typeface="Geneva" pitchFamily="31" charset="0"/>
        <a:ea typeface="+mn-ea"/>
        <a:cs typeface="+mn-cs"/>
      </a:defRPr>
    </a:lvl3pPr>
    <a:lvl4pPr marL="1371600" algn="l" rtl="0" eaLnBrk="0" fontAlgn="base" hangingPunct="0">
      <a:spcBef>
        <a:spcPct val="0"/>
      </a:spcBef>
      <a:spcAft>
        <a:spcPct val="0"/>
      </a:spcAft>
      <a:defRPr sz="2400" kern="1200">
        <a:solidFill>
          <a:schemeClr val="tx1"/>
        </a:solidFill>
        <a:latin typeface="Geneva" pitchFamily="31" charset="0"/>
        <a:ea typeface="+mn-ea"/>
        <a:cs typeface="+mn-cs"/>
      </a:defRPr>
    </a:lvl4pPr>
    <a:lvl5pPr marL="1828800" algn="l" rtl="0" eaLnBrk="0" fontAlgn="base" hangingPunct="0">
      <a:spcBef>
        <a:spcPct val="0"/>
      </a:spcBef>
      <a:spcAft>
        <a:spcPct val="0"/>
      </a:spcAft>
      <a:defRPr sz="2400" kern="1200">
        <a:solidFill>
          <a:schemeClr val="tx1"/>
        </a:solidFill>
        <a:latin typeface="Geneva" pitchFamily="31" charset="0"/>
        <a:ea typeface="+mn-ea"/>
        <a:cs typeface="+mn-cs"/>
      </a:defRPr>
    </a:lvl5pPr>
    <a:lvl6pPr marL="2286000" algn="l" defTabSz="457200" rtl="0" eaLnBrk="1" latinLnBrk="0" hangingPunct="1">
      <a:defRPr sz="2400" kern="1200">
        <a:solidFill>
          <a:schemeClr val="tx1"/>
        </a:solidFill>
        <a:latin typeface="Geneva" pitchFamily="31" charset="0"/>
        <a:ea typeface="+mn-ea"/>
        <a:cs typeface="+mn-cs"/>
      </a:defRPr>
    </a:lvl6pPr>
    <a:lvl7pPr marL="2743200" algn="l" defTabSz="457200" rtl="0" eaLnBrk="1" latinLnBrk="0" hangingPunct="1">
      <a:defRPr sz="2400" kern="1200">
        <a:solidFill>
          <a:schemeClr val="tx1"/>
        </a:solidFill>
        <a:latin typeface="Geneva" pitchFamily="31" charset="0"/>
        <a:ea typeface="+mn-ea"/>
        <a:cs typeface="+mn-cs"/>
      </a:defRPr>
    </a:lvl7pPr>
    <a:lvl8pPr marL="3200400" algn="l" defTabSz="457200" rtl="0" eaLnBrk="1" latinLnBrk="0" hangingPunct="1">
      <a:defRPr sz="2400" kern="1200">
        <a:solidFill>
          <a:schemeClr val="tx1"/>
        </a:solidFill>
        <a:latin typeface="Geneva" pitchFamily="31" charset="0"/>
        <a:ea typeface="+mn-ea"/>
        <a:cs typeface="+mn-cs"/>
      </a:defRPr>
    </a:lvl8pPr>
    <a:lvl9pPr marL="3657600" algn="l" defTabSz="457200" rtl="0" eaLnBrk="1" latinLnBrk="0" hangingPunct="1">
      <a:defRPr sz="2400" kern="1200">
        <a:solidFill>
          <a:schemeClr val="tx1"/>
        </a:solidFill>
        <a:latin typeface="Geneva" pitchFamily="31" charset="0"/>
        <a:ea typeface="+mn-ea"/>
        <a:cs typeface="+mn-cs"/>
      </a:defRPr>
    </a:lvl9pPr>
  </p:defaultTextStyle>
  <p:extLst>
    <p:ext uri="{EFAFB233-063F-42B5-8137-9DF3F51BA10A}">
      <p15:sldGuideLst xmlns:p15="http://schemas.microsoft.com/office/powerpoint/2012/main">
        <p15:guide id="2" pos="2880" userDrawn="1">
          <p15:clr>
            <a:srgbClr val="A4A3A4"/>
          </p15:clr>
        </p15:guide>
        <p15:guide id="3" orient="horz" pos="1620">
          <p15:clr>
            <a:srgbClr val="A4A3A4"/>
          </p15:clr>
        </p15:guide>
      </p15:sldGuideLst>
    </p:ext>
    <p:ext uri="{2D200454-40CA-4A62-9FC3-DE9A4176ACB9}">
      <p15:notesGuideLst xmlns:p15="http://schemas.microsoft.com/office/powerpoint/2012/main">
        <p15:guide id="1" orient="horz" pos="324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6080"/>
    <a:srgbClr val="648896"/>
    <a:srgbClr val="8F779E"/>
    <a:srgbClr val="967DA5"/>
    <a:srgbClr val="6A4878"/>
    <a:srgbClr val="89A25D"/>
    <a:srgbClr val="778D51"/>
    <a:srgbClr val="4A7DA7"/>
    <a:srgbClr val="5289B7"/>
    <a:srgbClr val="5792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962" autoAdjust="0"/>
    <p:restoredTop sz="94807" autoAdjust="0"/>
  </p:normalViewPr>
  <p:slideViewPr>
    <p:cSldViewPr snapToGrid="0" showGuides="1">
      <p:cViewPr varScale="1">
        <p:scale>
          <a:sx n="150" d="100"/>
          <a:sy n="150" d="100"/>
        </p:scale>
        <p:origin x="176" y="320"/>
      </p:cViewPr>
      <p:guideLst>
        <p:guide pos="2880"/>
        <p:guide orient="horz" pos="16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0" d="100"/>
        <a:sy n="130" d="100"/>
      </p:scale>
      <p:origin x="0" y="5952"/>
    </p:cViewPr>
  </p:sorterViewPr>
  <p:notesViewPr>
    <p:cSldViewPr snapToGrid="0" showGuides="1">
      <p:cViewPr varScale="1">
        <p:scale>
          <a:sx n="136" d="100"/>
          <a:sy n="136" d="100"/>
        </p:scale>
        <p:origin x="2496" y="232"/>
      </p:cViewPr>
      <p:guideLst>
        <p:guide orient="horz" pos="324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Macro-Enabled_Worksheet.xlsm"/></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Macro-Enabled_Worksheet1.xlsm"/></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Macro-Enabled_Worksheet2.xlsm"/></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1533853407212988"/>
          <c:y val="0.12309832844564764"/>
          <c:w val="0.86151149509089098"/>
          <c:h val="0.78764046095800522"/>
        </c:manualLayout>
      </c:layout>
      <c:barChart>
        <c:barDir val="col"/>
        <c:grouping val="clustered"/>
        <c:varyColors val="0"/>
        <c:ser>
          <c:idx val="0"/>
          <c:order val="0"/>
          <c:tx>
            <c:strRef>
              <c:f>Sheet1!$B$1</c:f>
              <c:strCache>
                <c:ptCount val="1"/>
                <c:pt idx="0">
                  <c:v>Dolutegravir-Lamivudine</c:v>
                </c:pt>
              </c:strCache>
            </c:strRef>
          </c:tx>
          <c:spPr>
            <a:solidFill>
              <a:srgbClr val="6A4878"/>
            </a:solidFill>
            <a:ln w="6096">
              <a:noFill/>
              <a:prstDash val="solid"/>
            </a:ln>
            <a:effectLst/>
            <a:scene3d>
              <a:camera prst="orthographicFront"/>
              <a:lightRig rig="threePt" dir="t"/>
            </a:scene3d>
            <a:sp3d>
              <a:bevelT w="38100" h="38100"/>
            </a:sp3d>
          </c:spPr>
          <c:invertIfNegative val="0"/>
          <c:dPt>
            <c:idx val="0"/>
            <c:invertIfNegative val="0"/>
            <c:bubble3D val="0"/>
            <c:spPr>
              <a:solidFill>
                <a:srgbClr val="8F779E"/>
              </a:solidFill>
              <a:ln w="6096">
                <a:noFill/>
                <a:prstDash val="solid"/>
              </a:ln>
              <a:effectLst/>
              <a:scene3d>
                <a:camera prst="orthographicFront"/>
                <a:lightRig rig="threePt" dir="t"/>
              </a:scene3d>
              <a:sp3d>
                <a:bevelT w="38100" h="38100"/>
              </a:sp3d>
            </c:spPr>
            <c:extLst>
              <c:ext xmlns:c16="http://schemas.microsoft.com/office/drawing/2014/chart" uri="{C3380CC4-5D6E-409C-BE32-E72D297353CC}">
                <c16:uniqueId val="{00000002-8CC3-6A45-98FC-B7F1904A7509}"/>
              </c:ext>
            </c:extLst>
          </c:dPt>
          <c:dLbls>
            <c:numFmt formatCode="#,##0.0" sourceLinked="0"/>
            <c:spPr>
              <a:solidFill>
                <a:srgbClr val="FFFFFF">
                  <a:alpha val="50000"/>
                </a:srgbClr>
              </a:solidFill>
              <a:ln w="12191">
                <a:noFill/>
              </a:ln>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ITT</c:v>
                </c:pt>
              </c:strCache>
            </c:strRef>
          </c:cat>
          <c:val>
            <c:numRef>
              <c:f>Sheet1!$B$2</c:f>
              <c:numCache>
                <c:formatCode>0.0</c:formatCode>
                <c:ptCount val="1"/>
                <c:pt idx="0">
                  <c:v>93.2</c:v>
                </c:pt>
              </c:numCache>
            </c:numRef>
          </c:val>
          <c:extLst>
            <c:ext xmlns:c16="http://schemas.microsoft.com/office/drawing/2014/chart" uri="{C3380CC4-5D6E-409C-BE32-E72D297353CC}">
              <c16:uniqueId val="{00000000-1642-7A4D-A017-3591DDFEB7A5}"/>
            </c:ext>
          </c:extLst>
        </c:ser>
        <c:ser>
          <c:idx val="1"/>
          <c:order val="1"/>
          <c:tx>
            <c:strRef>
              <c:f>Sheet1!$C$1</c:f>
              <c:strCache>
                <c:ptCount val="1"/>
                <c:pt idx="0">
                  <c:v>TAF-Based ART</c:v>
                </c:pt>
              </c:strCache>
            </c:strRef>
          </c:tx>
          <c:spPr>
            <a:solidFill>
              <a:schemeClr val="accent1"/>
            </a:solidFill>
            <a:ln w="6096">
              <a:noFill/>
              <a:prstDash val="solid"/>
            </a:ln>
            <a:effectLst/>
            <a:scene3d>
              <a:camera prst="orthographicFront"/>
              <a:lightRig rig="threePt" dir="t"/>
            </a:scene3d>
            <a:sp3d>
              <a:bevelT w="38100" h="38100"/>
            </a:sp3d>
          </c:spPr>
          <c:invertIfNegative val="0"/>
          <c:dPt>
            <c:idx val="0"/>
            <c:invertIfNegative val="0"/>
            <c:bubble3D val="0"/>
            <c:spPr>
              <a:solidFill>
                <a:srgbClr val="648896"/>
              </a:solidFill>
              <a:ln w="6096">
                <a:noFill/>
                <a:prstDash val="solid"/>
              </a:ln>
              <a:effectLst/>
              <a:scene3d>
                <a:camera prst="orthographicFront"/>
                <a:lightRig rig="threePt" dir="t"/>
              </a:scene3d>
              <a:sp3d>
                <a:bevelT w="38100" h="38100"/>
              </a:sp3d>
            </c:spPr>
            <c:extLst>
              <c:ext xmlns:c16="http://schemas.microsoft.com/office/drawing/2014/chart" uri="{C3380CC4-5D6E-409C-BE32-E72D297353CC}">
                <c16:uniqueId val="{00000001-1642-7A4D-A017-3591DDFEB7A5}"/>
              </c:ext>
            </c:extLst>
          </c:dPt>
          <c:dLbls>
            <c:numFmt formatCode="#,##0.0" sourceLinked="0"/>
            <c:spPr>
              <a:solidFill>
                <a:srgbClr val="FFFFFF">
                  <a:alpha val="50000"/>
                </a:srgbClr>
              </a:solidFill>
              <a:ln w="12191">
                <a:noFill/>
              </a:ln>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ITT</c:v>
                </c:pt>
              </c:strCache>
            </c:strRef>
          </c:cat>
          <c:val>
            <c:numRef>
              <c:f>Sheet1!$C$2</c:f>
              <c:numCache>
                <c:formatCode>0.0</c:formatCode>
                <c:ptCount val="1"/>
                <c:pt idx="0">
                  <c:v>93</c:v>
                </c:pt>
              </c:numCache>
            </c:numRef>
          </c:val>
          <c:extLst>
            <c:ext xmlns:c16="http://schemas.microsoft.com/office/drawing/2014/chart" uri="{C3380CC4-5D6E-409C-BE32-E72D297353CC}">
              <c16:uniqueId val="{00000002-1642-7A4D-A017-3591DDFEB7A5}"/>
            </c:ext>
          </c:extLst>
        </c:ser>
        <c:dLbls>
          <c:showLegendKey val="0"/>
          <c:showVal val="0"/>
          <c:showCatName val="0"/>
          <c:showSerName val="0"/>
          <c:showPercent val="0"/>
          <c:showBubbleSize val="0"/>
        </c:dLbls>
        <c:gapWidth val="280"/>
        <c:overlap val="-100"/>
        <c:axId val="-2043870568"/>
        <c:axId val="-2043791928"/>
      </c:barChart>
      <c:catAx>
        <c:axId val="-2043870568"/>
        <c:scaling>
          <c:orientation val="minMax"/>
        </c:scaling>
        <c:delete val="1"/>
        <c:axPos val="b"/>
        <c:numFmt formatCode="General" sourceLinked="1"/>
        <c:majorTickMark val="out"/>
        <c:minorTickMark val="none"/>
        <c:tickLblPos val="nextTo"/>
        <c:crossAx val="-2043791928"/>
        <c:crosses val="autoZero"/>
        <c:auto val="1"/>
        <c:lblAlgn val="ctr"/>
        <c:lblOffset val="100"/>
        <c:noMultiLvlLbl val="0"/>
      </c:catAx>
      <c:valAx>
        <c:axId val="-2043791928"/>
        <c:scaling>
          <c:orientation val="minMax"/>
          <c:max val="100"/>
          <c:min val="0"/>
        </c:scaling>
        <c:delete val="0"/>
        <c:axPos val="l"/>
        <c:title>
          <c:tx>
            <c:rich>
              <a:bodyPr/>
              <a:lstStyle/>
              <a:p>
                <a:pPr>
                  <a:defRPr/>
                </a:pPr>
                <a:r>
                  <a:rPr lang="en-US"/>
                  <a:t>HIV RNA &lt;50 copies/mL (%)</a:t>
                </a:r>
              </a:p>
            </c:rich>
          </c:tx>
          <c:layout>
            <c:manualLayout>
              <c:xMode val="edge"/>
              <c:yMode val="edge"/>
              <c:x val="3.0864197530864196E-3"/>
              <c:y val="0.13376531058617672"/>
            </c:manualLayout>
          </c:layout>
          <c:overlay val="0"/>
          <c:spPr>
            <a:noFill/>
            <a:ln w="12191">
              <a:noFill/>
            </a:ln>
          </c:spPr>
        </c:title>
        <c:numFmt formatCode="0" sourceLinked="0"/>
        <c:majorTickMark val="out"/>
        <c:minorTickMark val="none"/>
        <c:tickLblPos val="nextTo"/>
        <c:spPr>
          <a:ln w="6350">
            <a:solidFill>
              <a:srgbClr val="000000"/>
            </a:solidFill>
            <a:prstDash val="solid"/>
          </a:ln>
        </c:spPr>
        <c:txPr>
          <a:bodyPr rot="0" vert="horz"/>
          <a:lstStyle/>
          <a:p>
            <a:pPr>
              <a:defRPr/>
            </a:pPr>
            <a:endParaRPr lang="en-US"/>
          </a:p>
        </c:txPr>
        <c:crossAx val="-2043870568"/>
        <c:crosses val="autoZero"/>
        <c:crossBetween val="between"/>
        <c:majorUnit val="20"/>
        <c:minorUnit val="20"/>
      </c:valAx>
      <c:spPr>
        <a:solidFill>
          <a:srgbClr val="E6EBF2"/>
        </a:solidFill>
        <a:ln w="6350">
          <a:solidFill>
            <a:srgbClr val="000000"/>
          </a:solidFill>
          <a:prstDash val="solid"/>
        </a:ln>
      </c:spPr>
    </c:plotArea>
    <c:legend>
      <c:legendPos val="t"/>
      <c:layout>
        <c:manualLayout>
          <c:xMode val="edge"/>
          <c:yMode val="edge"/>
          <c:x val="0.16697700981821717"/>
          <c:y val="1.0845008321622499E-2"/>
          <c:w val="0.70462622727714597"/>
          <c:h val="8.5643970047282497E-2"/>
        </c:manualLayout>
      </c:layout>
      <c:overlay val="0"/>
    </c:legend>
    <c:plotVisOnly val="1"/>
    <c:dispBlanksAs val="gap"/>
    <c:showDLblsOverMax val="0"/>
  </c:chart>
  <c:spPr>
    <a:noFill/>
    <a:ln>
      <a:noFill/>
    </a:ln>
  </c:spPr>
  <c:txPr>
    <a:bodyPr/>
    <a:lstStyle/>
    <a:p>
      <a:pPr>
        <a:defRPr sz="1400" b="0" i="0" u="none" strike="noStrike" baseline="0">
          <a:solidFill>
            <a:srgbClr val="000000"/>
          </a:solidFill>
          <a:latin typeface="Arial" panose="020B0604020202020204" pitchFamily="34" charset="0"/>
          <a:ea typeface="Arial"/>
          <a:cs typeface="Arial" panose="020B060402020202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11947237158252"/>
          <c:y val="0.10470641455726"/>
          <c:w val="0.87453880515805205"/>
          <c:h val="0.73954567867566701"/>
        </c:manualLayout>
      </c:layout>
      <c:barChart>
        <c:barDir val="col"/>
        <c:grouping val="clustered"/>
        <c:varyColors val="0"/>
        <c:ser>
          <c:idx val="0"/>
          <c:order val="0"/>
          <c:tx>
            <c:strRef>
              <c:f>Sheet1!$B$1</c:f>
              <c:strCache>
                <c:ptCount val="1"/>
                <c:pt idx="0">
                  <c:v>Dolutegravir-Lamivudine</c:v>
                </c:pt>
              </c:strCache>
            </c:strRef>
          </c:tx>
          <c:spPr>
            <a:solidFill>
              <a:srgbClr val="8F779E"/>
            </a:solidFill>
            <a:ln w="6091">
              <a:noFill/>
              <a:prstDash val="solid"/>
            </a:ln>
            <a:effectLst/>
            <a:scene3d>
              <a:camera prst="orthographicFront"/>
              <a:lightRig rig="threePt" dir="t"/>
            </a:scene3d>
            <a:sp3d>
              <a:bevelT w="38100"/>
            </a:sp3d>
          </c:spPr>
          <c:invertIfNegative val="0"/>
          <c:dLbls>
            <c:spPr>
              <a:noFill/>
              <a:ln w="12182">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Creatinine*</c:v>
                </c:pt>
                <c:pt idx="1">
                  <c:v>GFR by creatinine*</c:v>
                </c:pt>
                <c:pt idx="2">
                  <c:v>GFR by cystatin C</c:v>
                </c:pt>
              </c:strCache>
            </c:strRef>
          </c:cat>
          <c:val>
            <c:numRef>
              <c:f>Sheet1!$B$2:$B$4</c:f>
              <c:numCache>
                <c:formatCode>0.0</c:formatCode>
                <c:ptCount val="3"/>
                <c:pt idx="0">
                  <c:v>6.67</c:v>
                </c:pt>
                <c:pt idx="1">
                  <c:v>-7.7</c:v>
                </c:pt>
                <c:pt idx="2">
                  <c:v>0.1</c:v>
                </c:pt>
              </c:numCache>
            </c:numRef>
          </c:val>
          <c:extLst>
            <c:ext xmlns:c16="http://schemas.microsoft.com/office/drawing/2014/chart" uri="{C3380CC4-5D6E-409C-BE32-E72D297353CC}">
              <c16:uniqueId val="{00000000-6414-394C-97BC-003388C8D4D7}"/>
            </c:ext>
          </c:extLst>
        </c:ser>
        <c:ser>
          <c:idx val="1"/>
          <c:order val="1"/>
          <c:tx>
            <c:strRef>
              <c:f>Sheet1!$C$1</c:f>
              <c:strCache>
                <c:ptCount val="1"/>
                <c:pt idx="0">
                  <c:v>TAF-Based ART</c:v>
                </c:pt>
              </c:strCache>
            </c:strRef>
          </c:tx>
          <c:spPr>
            <a:solidFill>
              <a:srgbClr val="648896"/>
            </a:solidFill>
            <a:ln w="6091">
              <a:noFill/>
              <a:prstDash val="solid"/>
            </a:ln>
            <a:effectLst/>
            <a:scene3d>
              <a:camera prst="orthographicFront"/>
              <a:lightRig rig="threePt" dir="t"/>
            </a:scene3d>
            <a:sp3d>
              <a:bevelT w="38100" h="38100"/>
            </a:sp3d>
          </c:spPr>
          <c:invertIfNegative val="0"/>
          <c:dLbls>
            <c:spPr>
              <a:noFill/>
              <a:ln w="12182">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Creatinine*</c:v>
                </c:pt>
                <c:pt idx="1">
                  <c:v>GFR by creatinine*</c:v>
                </c:pt>
                <c:pt idx="2">
                  <c:v>GFR by cystatin C</c:v>
                </c:pt>
              </c:strCache>
            </c:strRef>
          </c:cat>
          <c:val>
            <c:numRef>
              <c:f>Sheet1!$C$2:$C$4</c:f>
              <c:numCache>
                <c:formatCode>0.0</c:formatCode>
                <c:ptCount val="3"/>
                <c:pt idx="0">
                  <c:v>2.19</c:v>
                </c:pt>
                <c:pt idx="1">
                  <c:v>-3</c:v>
                </c:pt>
                <c:pt idx="2">
                  <c:v>-1.6</c:v>
                </c:pt>
              </c:numCache>
            </c:numRef>
          </c:val>
          <c:extLst>
            <c:ext xmlns:c16="http://schemas.microsoft.com/office/drawing/2014/chart" uri="{C3380CC4-5D6E-409C-BE32-E72D297353CC}">
              <c16:uniqueId val="{00000001-6414-394C-97BC-003388C8D4D7}"/>
            </c:ext>
          </c:extLst>
        </c:ser>
        <c:dLbls>
          <c:showLegendKey val="0"/>
          <c:showVal val="0"/>
          <c:showCatName val="0"/>
          <c:showSerName val="0"/>
          <c:showPercent val="0"/>
          <c:showBubbleSize val="0"/>
        </c:dLbls>
        <c:gapWidth val="125"/>
        <c:axId val="-2067084520"/>
        <c:axId val="-2066836680"/>
      </c:barChart>
      <c:catAx>
        <c:axId val="-2067084520"/>
        <c:scaling>
          <c:orientation val="minMax"/>
        </c:scaling>
        <c:delete val="0"/>
        <c:axPos val="b"/>
        <c:numFmt formatCode="General" sourceLinked="0"/>
        <c:majorTickMark val="out"/>
        <c:minorTickMark val="none"/>
        <c:tickLblPos val="low"/>
        <c:spPr>
          <a:ln w="6350">
            <a:solidFill>
              <a:srgbClr val="000000"/>
            </a:solidFill>
            <a:prstDash val="solid"/>
          </a:ln>
        </c:spPr>
        <c:txPr>
          <a:bodyPr rot="0" vert="horz"/>
          <a:lstStyle/>
          <a:p>
            <a:pPr>
              <a:defRPr/>
            </a:pPr>
            <a:endParaRPr lang="en-US"/>
          </a:p>
        </c:txPr>
        <c:crossAx val="-2066836680"/>
        <c:crosses val="autoZero"/>
        <c:auto val="1"/>
        <c:lblAlgn val="ctr"/>
        <c:lblOffset val="1"/>
        <c:tickLblSkip val="1"/>
        <c:tickMarkSkip val="1"/>
        <c:noMultiLvlLbl val="0"/>
      </c:catAx>
      <c:valAx>
        <c:axId val="-2066836680"/>
        <c:scaling>
          <c:orientation val="minMax"/>
          <c:max val="15"/>
          <c:min val="-15"/>
        </c:scaling>
        <c:delete val="0"/>
        <c:axPos val="l"/>
        <c:title>
          <c:tx>
            <c:rich>
              <a:bodyPr/>
              <a:lstStyle/>
              <a:p>
                <a:pPr>
                  <a:defRPr/>
                </a:pPr>
                <a:r>
                  <a:rPr lang="en-US"/>
                  <a:t>Adjusted mean change from baseline</a:t>
                </a:r>
              </a:p>
            </c:rich>
          </c:tx>
          <c:layout>
            <c:manualLayout>
              <c:xMode val="edge"/>
              <c:yMode val="edge"/>
              <c:x val="3.0031212314676902E-3"/>
              <c:y val="7.5452410553943902E-2"/>
            </c:manualLayout>
          </c:layout>
          <c:overlay val="0"/>
          <c:spPr>
            <a:noFill/>
            <a:ln w="12182">
              <a:noFill/>
            </a:ln>
          </c:spPr>
        </c:title>
        <c:numFmt formatCode="0" sourceLinked="0"/>
        <c:majorTickMark val="out"/>
        <c:minorTickMark val="none"/>
        <c:tickLblPos val="nextTo"/>
        <c:spPr>
          <a:ln w="6350">
            <a:solidFill>
              <a:srgbClr val="000000"/>
            </a:solidFill>
            <a:prstDash val="solid"/>
          </a:ln>
        </c:spPr>
        <c:txPr>
          <a:bodyPr rot="0" vert="horz"/>
          <a:lstStyle/>
          <a:p>
            <a:pPr>
              <a:defRPr/>
            </a:pPr>
            <a:endParaRPr lang="en-US"/>
          </a:p>
        </c:txPr>
        <c:crossAx val="-2067084520"/>
        <c:crosses val="autoZero"/>
        <c:crossBetween val="between"/>
        <c:majorUnit val="5"/>
      </c:valAx>
      <c:spPr>
        <a:solidFill>
          <a:srgbClr val="E6EBF2"/>
        </a:solidFill>
        <a:ln w="6350">
          <a:solidFill>
            <a:srgbClr val="000000"/>
          </a:solidFill>
          <a:prstDash val="solid"/>
        </a:ln>
      </c:spPr>
    </c:plotArea>
    <c:legend>
      <c:legendPos val="t"/>
      <c:layout>
        <c:manualLayout>
          <c:xMode val="edge"/>
          <c:yMode val="edge"/>
          <c:x val="0.40059140176922337"/>
          <c:y val="9.1462909241607892E-3"/>
          <c:w val="0.58139946048410618"/>
          <c:h val="7.7236957222452496E-2"/>
        </c:manualLayout>
      </c:layout>
      <c:overlay val="0"/>
      <c:spPr>
        <a:solidFill>
          <a:srgbClr val="FFFFFF"/>
        </a:solidFill>
        <a:ln w="12182">
          <a:noFill/>
        </a:ln>
      </c:spPr>
    </c:legend>
    <c:plotVisOnly val="1"/>
    <c:dispBlanksAs val="gap"/>
    <c:showDLblsOverMax val="0"/>
  </c:chart>
  <c:spPr>
    <a:noFill/>
    <a:ln>
      <a:noFill/>
    </a:ln>
  </c:spPr>
  <c:txPr>
    <a:bodyPr/>
    <a:lstStyle/>
    <a:p>
      <a:pPr>
        <a:defRPr sz="1400" b="0" i="0" u="none" strike="noStrike" baseline="0">
          <a:solidFill>
            <a:srgbClr val="000000"/>
          </a:solidFill>
          <a:latin typeface="Arial" panose="020B0604020202020204" pitchFamily="34" charset="0"/>
          <a:ea typeface="Arial"/>
          <a:cs typeface="Arial" panose="020B060402020202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31466742332884"/>
          <c:y val="0.13885764279465068"/>
          <c:w val="0.85810574025469044"/>
          <c:h val="0.711133920759905"/>
        </c:manualLayout>
      </c:layout>
      <c:barChart>
        <c:barDir val="col"/>
        <c:grouping val="clustered"/>
        <c:varyColors val="0"/>
        <c:ser>
          <c:idx val="0"/>
          <c:order val="0"/>
          <c:tx>
            <c:strRef>
              <c:f>Sheet1!$B$1</c:f>
              <c:strCache>
                <c:ptCount val="1"/>
                <c:pt idx="0">
                  <c:v>Dolutegravir-Lamivudine</c:v>
                </c:pt>
              </c:strCache>
            </c:strRef>
          </c:tx>
          <c:spPr>
            <a:solidFill>
              <a:srgbClr val="8F779E"/>
            </a:solidFill>
            <a:ln w="6094">
              <a:noFill/>
              <a:prstDash val="solid"/>
            </a:ln>
            <a:effectLst/>
            <a:scene3d>
              <a:camera prst="orthographicFront"/>
              <a:lightRig rig="threePt" dir="t"/>
            </a:scene3d>
            <a:sp3d>
              <a:bevelT w="38100" h="38100"/>
            </a:sp3d>
          </c:spPr>
          <c:invertIfNegative val="0"/>
          <c:dLbls>
            <c:spPr>
              <a:noFill/>
              <a:ln w="12188">
                <a:noFill/>
              </a:ln>
            </c:spPr>
            <c:txPr>
              <a:bodyPr/>
              <a:lstStyle/>
              <a:p>
                <a:pPr>
                  <a:defRPr sz="13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Protein to
Creatinine (g/mol)</c:v>
                </c:pt>
                <c:pt idx="1">
                  <c:v>Retinol-binding protein to Creatinine (ug/mmol)</c:v>
                </c:pt>
                <c:pt idx="2">
                  <c:v>Beta-2 microglobulin to creatinine (mg/mmol)</c:v>
                </c:pt>
              </c:strCache>
            </c:strRef>
          </c:cat>
          <c:val>
            <c:numRef>
              <c:f>Sheet1!$B$2:$B$4</c:f>
              <c:numCache>
                <c:formatCode>0.0</c:formatCode>
                <c:ptCount val="3"/>
                <c:pt idx="0">
                  <c:v>-2.9</c:v>
                </c:pt>
                <c:pt idx="1">
                  <c:v>6.3</c:v>
                </c:pt>
                <c:pt idx="2">
                  <c:v>-2.7</c:v>
                </c:pt>
              </c:numCache>
            </c:numRef>
          </c:val>
          <c:extLst>
            <c:ext xmlns:c16="http://schemas.microsoft.com/office/drawing/2014/chart" uri="{C3380CC4-5D6E-409C-BE32-E72D297353CC}">
              <c16:uniqueId val="{00000000-16F8-5A43-A7B0-9C019304D988}"/>
            </c:ext>
          </c:extLst>
        </c:ser>
        <c:ser>
          <c:idx val="1"/>
          <c:order val="1"/>
          <c:tx>
            <c:strRef>
              <c:f>Sheet1!$C$1</c:f>
              <c:strCache>
                <c:ptCount val="1"/>
                <c:pt idx="0">
                  <c:v>TAF-Based ART</c:v>
                </c:pt>
              </c:strCache>
            </c:strRef>
          </c:tx>
          <c:spPr>
            <a:solidFill>
              <a:srgbClr val="648896"/>
            </a:solidFill>
            <a:ln w="6094">
              <a:noFill/>
              <a:prstDash val="solid"/>
            </a:ln>
            <a:effectLst/>
            <a:scene3d>
              <a:camera prst="orthographicFront"/>
              <a:lightRig rig="threePt" dir="t"/>
            </a:scene3d>
            <a:sp3d>
              <a:bevelT w="38100" h="38100"/>
            </a:sp3d>
          </c:spPr>
          <c:invertIfNegative val="0"/>
          <c:dLbls>
            <c:spPr>
              <a:noFill/>
              <a:ln w="12188">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Protein to
Creatinine (g/mol)</c:v>
                </c:pt>
                <c:pt idx="1">
                  <c:v>Retinol-binding protein to Creatinine (ug/mmol)</c:v>
                </c:pt>
                <c:pt idx="2">
                  <c:v>Beta-2 microglobulin to creatinine (mg/mmol)</c:v>
                </c:pt>
              </c:strCache>
            </c:strRef>
          </c:cat>
          <c:val>
            <c:numRef>
              <c:f>Sheet1!$C$2:$C$4</c:f>
              <c:numCache>
                <c:formatCode>0.0</c:formatCode>
                <c:ptCount val="3"/>
                <c:pt idx="0">
                  <c:v>1.6</c:v>
                </c:pt>
                <c:pt idx="1">
                  <c:v>6.7</c:v>
                </c:pt>
                <c:pt idx="2">
                  <c:v>-7.8</c:v>
                </c:pt>
              </c:numCache>
            </c:numRef>
          </c:val>
          <c:extLst>
            <c:ext xmlns:c16="http://schemas.microsoft.com/office/drawing/2014/chart" uri="{C3380CC4-5D6E-409C-BE32-E72D297353CC}">
              <c16:uniqueId val="{00000001-16F8-5A43-A7B0-9C019304D988}"/>
            </c:ext>
          </c:extLst>
        </c:ser>
        <c:dLbls>
          <c:showLegendKey val="0"/>
          <c:showVal val="0"/>
          <c:showCatName val="0"/>
          <c:showSerName val="0"/>
          <c:showPercent val="0"/>
          <c:showBubbleSize val="0"/>
        </c:dLbls>
        <c:gapWidth val="125"/>
        <c:axId val="-1994273480"/>
        <c:axId val="-1994270168"/>
      </c:barChart>
      <c:catAx>
        <c:axId val="-1994273480"/>
        <c:scaling>
          <c:orientation val="minMax"/>
        </c:scaling>
        <c:delete val="0"/>
        <c:axPos val="b"/>
        <c:numFmt formatCode="General" sourceLinked="0"/>
        <c:majorTickMark val="out"/>
        <c:minorTickMark val="none"/>
        <c:tickLblPos val="low"/>
        <c:spPr>
          <a:ln w="6350">
            <a:solidFill>
              <a:srgbClr val="000000"/>
            </a:solidFill>
            <a:prstDash val="solid"/>
          </a:ln>
        </c:spPr>
        <c:txPr>
          <a:bodyPr rot="0" vert="horz"/>
          <a:lstStyle/>
          <a:p>
            <a:pPr>
              <a:defRPr sz="1300"/>
            </a:pPr>
            <a:endParaRPr lang="en-US"/>
          </a:p>
        </c:txPr>
        <c:crossAx val="-1994270168"/>
        <c:crosses val="autoZero"/>
        <c:auto val="1"/>
        <c:lblAlgn val="ctr"/>
        <c:lblOffset val="1"/>
        <c:tickLblSkip val="1"/>
        <c:tickMarkSkip val="1"/>
        <c:noMultiLvlLbl val="0"/>
      </c:catAx>
      <c:valAx>
        <c:axId val="-1994270168"/>
        <c:scaling>
          <c:orientation val="minMax"/>
          <c:max val="15"/>
          <c:min val="-15"/>
        </c:scaling>
        <c:delete val="0"/>
        <c:axPos val="l"/>
        <c:title>
          <c:tx>
            <c:rich>
              <a:bodyPr/>
              <a:lstStyle/>
              <a:p>
                <a:pPr>
                  <a:defRPr b="1"/>
                </a:pPr>
                <a:r>
                  <a:rPr lang="en-US" b="1"/>
                  <a:t>Change from baseline, %</a:t>
                </a:r>
              </a:p>
            </c:rich>
          </c:tx>
          <c:layout>
            <c:manualLayout>
              <c:xMode val="edge"/>
              <c:yMode val="edge"/>
              <c:x val="3.1007582385535141E-3"/>
              <c:y val="0.12688070241219845"/>
            </c:manualLayout>
          </c:layout>
          <c:overlay val="0"/>
          <c:spPr>
            <a:noFill/>
            <a:ln w="12188">
              <a:noFill/>
            </a:ln>
          </c:spPr>
        </c:title>
        <c:numFmt formatCode="0.0" sourceLinked="0"/>
        <c:majorTickMark val="out"/>
        <c:minorTickMark val="none"/>
        <c:tickLblPos val="nextTo"/>
        <c:spPr>
          <a:ln w="6350">
            <a:solidFill>
              <a:srgbClr val="000000"/>
            </a:solidFill>
            <a:prstDash val="solid"/>
          </a:ln>
        </c:spPr>
        <c:txPr>
          <a:bodyPr rot="0" vert="horz"/>
          <a:lstStyle/>
          <a:p>
            <a:pPr>
              <a:defRPr sz="1300"/>
            </a:pPr>
            <a:endParaRPr lang="en-US"/>
          </a:p>
        </c:txPr>
        <c:crossAx val="-1994273480"/>
        <c:crosses val="autoZero"/>
        <c:crossBetween val="between"/>
        <c:majorUnit val="5"/>
      </c:valAx>
      <c:spPr>
        <a:solidFill>
          <a:srgbClr val="E6EBF2"/>
        </a:solidFill>
        <a:ln w="6350">
          <a:solidFill>
            <a:srgbClr val="000000"/>
          </a:solidFill>
          <a:prstDash val="solid"/>
        </a:ln>
      </c:spPr>
    </c:plotArea>
    <c:legend>
      <c:legendPos val="t"/>
      <c:layout>
        <c:manualLayout>
          <c:xMode val="edge"/>
          <c:yMode val="edge"/>
          <c:x val="0.43324900359677265"/>
          <c:y val="9.1464468195394093E-3"/>
          <c:w val="0.55182827840964321"/>
          <c:h val="0.10898293963254593"/>
        </c:manualLayout>
      </c:layout>
      <c:overlay val="0"/>
      <c:spPr>
        <a:solidFill>
          <a:srgbClr val="FFFFFF"/>
        </a:solidFill>
        <a:ln w="12188">
          <a:noFill/>
        </a:ln>
      </c:spPr>
    </c:legend>
    <c:plotVisOnly val="1"/>
    <c:dispBlanksAs val="gap"/>
    <c:showDLblsOverMax val="0"/>
  </c:chart>
  <c:spPr>
    <a:noFill/>
    <a:ln>
      <a:noFill/>
    </a:ln>
  </c:spPr>
  <c:txPr>
    <a:bodyPr/>
    <a:lstStyle/>
    <a:p>
      <a:pPr>
        <a:defRPr sz="1400" b="0" i="0" u="none" strike="noStrike" baseline="0">
          <a:solidFill>
            <a:srgbClr val="000000"/>
          </a:solidFill>
          <a:latin typeface="Arial" panose="020B0604020202020204" pitchFamily="34" charset="0"/>
          <a:ea typeface="Arial"/>
          <a:cs typeface="Arial" panose="020B0604020202020204"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33265286283659"/>
          <c:y val="4.9991494118790704E-2"/>
          <c:w val="0.87043708078156889"/>
          <c:h val="0.84187779478954017"/>
        </c:manualLayout>
      </c:layout>
      <c:barChart>
        <c:barDir val="col"/>
        <c:grouping val="clustered"/>
        <c:varyColors val="0"/>
        <c:ser>
          <c:idx val="0"/>
          <c:order val="0"/>
          <c:tx>
            <c:strRef>
              <c:f>Sheet1!$B$1</c:f>
              <c:strCache>
                <c:ptCount val="1"/>
                <c:pt idx="0">
                  <c:v>Dolutegravir-Lamivudine</c:v>
                </c:pt>
              </c:strCache>
            </c:strRef>
          </c:tx>
          <c:spPr>
            <a:solidFill>
              <a:srgbClr val="967DA5"/>
            </a:solidFill>
            <a:ln w="12700" cmpd="sng">
              <a:noFill/>
            </a:ln>
            <a:effectLst/>
            <a:scene3d>
              <a:camera prst="orthographicFront"/>
              <a:lightRig rig="threePt" dir="t"/>
            </a:scene3d>
            <a:sp3d>
              <a:bevelT w="38100" h="38100"/>
            </a:sp3d>
          </c:spPr>
          <c:invertIfNegative val="0"/>
          <c:dLbls>
            <c:dLbl>
              <c:idx val="0"/>
              <c:tx>
                <c:rich>
                  <a:bodyPr/>
                  <a:lstStyle/>
                  <a:p>
                    <a:r>
                      <a:rPr lang="en-US"/>
                      <a:t>≤1</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0F76-9A40-84AC-AFECF5DDE409}"/>
                </c:ext>
              </c:extLst>
            </c:dLbl>
            <c:numFmt formatCode="0" sourceLinked="0"/>
            <c:spPr>
              <a:noFill/>
            </c:spPr>
            <c:txPr>
              <a:bodyPr/>
              <a:lstStyle/>
              <a:p>
                <a:pPr>
                  <a:defRPr sz="12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HIV-1 RNA ≥50 copies/mL</c:v>
                </c:pt>
                <c:pt idx="1">
                  <c:v>HIV-1 RNA &lt;50 copies/mL</c:v>
                </c:pt>
                <c:pt idx="2">
                  <c:v>No Virologic Data</c:v>
                </c:pt>
              </c:strCache>
            </c:strRef>
          </c:cat>
          <c:val>
            <c:numRef>
              <c:f>Sheet1!$B$2:$B$4</c:f>
              <c:numCache>
                <c:formatCode>0</c:formatCode>
                <c:ptCount val="3"/>
                <c:pt idx="0">
                  <c:v>0</c:v>
                </c:pt>
                <c:pt idx="1">
                  <c:v>86</c:v>
                </c:pt>
                <c:pt idx="2">
                  <c:v>14</c:v>
                </c:pt>
              </c:numCache>
            </c:numRef>
          </c:val>
          <c:extLst>
            <c:ext xmlns:c16="http://schemas.microsoft.com/office/drawing/2014/chart" uri="{C3380CC4-5D6E-409C-BE32-E72D297353CC}">
              <c16:uniqueId val="{00000000-C76A-6E4C-8F06-0375AC2AA609}"/>
            </c:ext>
          </c:extLst>
        </c:ser>
        <c:ser>
          <c:idx val="1"/>
          <c:order val="1"/>
          <c:tx>
            <c:strRef>
              <c:f>Sheet1!$C$1</c:f>
              <c:strCache>
                <c:ptCount val="1"/>
                <c:pt idx="0">
                  <c:v>TAF-Based Regimen</c:v>
                </c:pt>
              </c:strCache>
            </c:strRef>
          </c:tx>
          <c:spPr>
            <a:solidFill>
              <a:srgbClr val="648896"/>
            </a:solidFill>
            <a:ln w="12700">
              <a:noFill/>
            </a:ln>
            <a:effectLst/>
            <a:scene3d>
              <a:camera prst="orthographicFront"/>
              <a:lightRig rig="threePt" dir="t"/>
            </a:scene3d>
            <a:sp3d>
              <a:bevelT w="38100" h="38100"/>
            </a:sp3d>
          </c:spPr>
          <c:invertIfNegative val="0"/>
          <c:dLbls>
            <c:numFmt formatCode="0" sourceLinked="0"/>
            <c:spPr>
              <a:noFill/>
            </c:spPr>
            <c:txPr>
              <a:bodyPr/>
              <a:lstStyle/>
              <a:p>
                <a:pPr>
                  <a:defRPr sz="12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HIV-1 RNA ≥50 copies/mL</c:v>
                </c:pt>
                <c:pt idx="1">
                  <c:v>HIV-1 RNA &lt;50 copies/mL</c:v>
                </c:pt>
                <c:pt idx="2">
                  <c:v>No Virologic Data</c:v>
                </c:pt>
              </c:strCache>
            </c:strRef>
          </c:cat>
          <c:val>
            <c:numRef>
              <c:f>Sheet1!$C$2:$C$4</c:f>
              <c:numCache>
                <c:formatCode>0</c:formatCode>
                <c:ptCount val="3"/>
                <c:pt idx="0">
                  <c:v>1</c:v>
                </c:pt>
                <c:pt idx="1">
                  <c:v>82</c:v>
                </c:pt>
                <c:pt idx="2">
                  <c:v>17</c:v>
                </c:pt>
              </c:numCache>
            </c:numRef>
          </c:val>
          <c:extLst>
            <c:ext xmlns:c16="http://schemas.microsoft.com/office/drawing/2014/chart" uri="{C3380CC4-5D6E-409C-BE32-E72D297353CC}">
              <c16:uniqueId val="{00000001-C76A-6E4C-8F06-0375AC2AA609}"/>
            </c:ext>
          </c:extLst>
        </c:ser>
        <c:dLbls>
          <c:showLegendKey val="0"/>
          <c:showVal val="1"/>
          <c:showCatName val="0"/>
          <c:showSerName val="0"/>
          <c:showPercent val="0"/>
          <c:showBubbleSize val="0"/>
        </c:dLbls>
        <c:gapWidth val="150"/>
        <c:axId val="-1977983176"/>
        <c:axId val="-1977656568"/>
      </c:barChart>
      <c:catAx>
        <c:axId val="-1977983176"/>
        <c:scaling>
          <c:orientation val="minMax"/>
        </c:scaling>
        <c:delete val="0"/>
        <c:axPos val="b"/>
        <c:numFmt formatCode="General" sourceLinked="0"/>
        <c:majorTickMark val="out"/>
        <c:minorTickMark val="none"/>
        <c:tickLblPos val="nextTo"/>
        <c:spPr>
          <a:ln w="6350" cap="flat" cmpd="sng" algn="ctr">
            <a:solidFill>
              <a:srgbClr val="000000"/>
            </a:solidFill>
            <a:prstDash val="solid"/>
            <a:round/>
            <a:headEnd type="none" w="med" len="med"/>
            <a:tailEnd type="none" w="med" len="med"/>
          </a:ln>
        </c:spPr>
        <c:crossAx val="-1977656568"/>
        <c:crosses val="autoZero"/>
        <c:auto val="1"/>
        <c:lblAlgn val="ctr"/>
        <c:lblOffset val="1"/>
        <c:tickLblSkip val="1"/>
        <c:tickMarkSkip val="1"/>
        <c:noMultiLvlLbl val="0"/>
      </c:catAx>
      <c:valAx>
        <c:axId val="-1977656568"/>
        <c:scaling>
          <c:orientation val="minMax"/>
          <c:max val="100"/>
          <c:min val="0"/>
        </c:scaling>
        <c:delete val="0"/>
        <c:axPos val="l"/>
        <c:title>
          <c:tx>
            <c:rich>
              <a:bodyPr/>
              <a:lstStyle/>
              <a:p>
                <a:pPr>
                  <a:defRPr/>
                </a:pPr>
                <a:r>
                  <a:rPr lang="en-US" dirty="0"/>
                  <a:t>Participants</a:t>
                </a:r>
                <a:r>
                  <a:rPr lang="en-US" baseline="0" dirty="0"/>
                  <a:t> </a:t>
                </a:r>
                <a:r>
                  <a:rPr lang="en-US" dirty="0"/>
                  <a:t>(%)</a:t>
                </a:r>
              </a:p>
            </c:rich>
          </c:tx>
          <c:layout>
            <c:manualLayout>
              <c:xMode val="edge"/>
              <c:yMode val="edge"/>
              <c:x val="1.323758141343443E-3"/>
              <c:y val="0.23844749441042087"/>
            </c:manualLayout>
          </c:layout>
          <c:overlay val="0"/>
        </c:title>
        <c:numFmt formatCode="0" sourceLinked="0"/>
        <c:majorTickMark val="out"/>
        <c:minorTickMark val="none"/>
        <c:tickLblPos val="nextTo"/>
        <c:spPr>
          <a:ln w="6350" cmpd="sng">
            <a:solidFill>
              <a:srgbClr val="000000"/>
            </a:solidFill>
          </a:ln>
        </c:spPr>
        <c:txPr>
          <a:bodyPr/>
          <a:lstStyle/>
          <a:p>
            <a:pPr>
              <a:defRPr sz="1200"/>
            </a:pPr>
            <a:endParaRPr lang="en-US"/>
          </a:p>
        </c:txPr>
        <c:crossAx val="-1977983176"/>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67821959755030636"/>
          <c:y val="7.1743462622727711E-2"/>
          <c:w val="0.28597926995236705"/>
          <c:h val="0.22172584329736561"/>
        </c:manualLayout>
      </c:layout>
      <c:overlay val="0"/>
      <c:spPr>
        <a:solidFill>
          <a:sysClr val="window" lastClr="FFFFFF"/>
        </a:solidFill>
        <a:ln>
          <a:solidFill>
            <a:sysClr val="window" lastClr="FFFFFF">
              <a:lumMod val="50000"/>
            </a:sysClr>
          </a:solidFill>
        </a:ln>
      </c:sp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4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5715000" y="533400"/>
            <a:ext cx="375104" cy="274434"/>
          </a:xfrm>
          <a:prstGeom prst="rect">
            <a:avLst/>
          </a:prstGeom>
          <a:noFill/>
          <a:ln w="12700">
            <a:noFill/>
            <a:miter lim="800000"/>
            <a:headEnd/>
            <a:tailEnd/>
          </a:ln>
          <a:effectLst/>
        </p:spPr>
        <p:txBody>
          <a:bodyPr wrap="none" lIns="90488" tIns="44450" rIns="90488" bIns="44450">
            <a:prstTxWarp prst="textNoShape">
              <a:avLst/>
            </a:prstTxWarp>
            <a:spAutoFit/>
          </a:bodyPr>
          <a:lstStyle/>
          <a:p>
            <a:pPr>
              <a:defRPr/>
            </a:pPr>
            <a:fld id="{AFADDE07-A3B2-714E-914F-4081EC661B9E}" type="slidenum">
              <a:rPr lang="en-US" sz="1200">
                <a:latin typeface="Arial"/>
                <a:cs typeface="Arial"/>
              </a:rPr>
              <a:pPr>
                <a:defRPr/>
              </a:pPr>
              <a:t>‹#›</a:t>
            </a:fld>
            <a:endParaRPr lang="en-US" sz="1200" dirty="0">
              <a:latin typeface="Arial"/>
              <a:cs typeface="Arial"/>
            </a:endParaRPr>
          </a:p>
        </p:txBody>
      </p:sp>
      <p:sp>
        <p:nvSpPr>
          <p:cNvPr id="3083" name="Rectangle 11"/>
          <p:cNvSpPr>
            <a:spLocks noChangeArrowheads="1"/>
          </p:cNvSpPr>
          <p:nvPr/>
        </p:nvSpPr>
        <p:spPr bwMode="auto">
          <a:xfrm>
            <a:off x="390525" y="282575"/>
            <a:ext cx="915988" cy="307975"/>
          </a:xfrm>
          <a:prstGeom prst="rect">
            <a:avLst/>
          </a:prstGeom>
          <a:noFill/>
          <a:ln w="12700">
            <a:noFill/>
            <a:miter lim="800000"/>
            <a:headEnd/>
            <a:tailEnd/>
          </a:ln>
          <a:effectLst/>
        </p:spPr>
        <p:txBody>
          <a:bodyPr>
            <a:prstTxWarp prst="textNoShape">
              <a:avLst/>
            </a:prstTxWarp>
          </a:bodyPr>
          <a:lstStyle/>
          <a:p>
            <a:pPr>
              <a:defRPr/>
            </a:pPr>
            <a:endParaRPr lang="en-US" dirty="0">
              <a:latin typeface="Arial"/>
            </a:endParaRPr>
          </a:p>
        </p:txBody>
      </p:sp>
    </p:spTree>
    <p:extLst>
      <p:ext uri="{BB962C8B-B14F-4D97-AF65-F5344CB8AC3E}">
        <p14:creationId xmlns:p14="http://schemas.microsoft.com/office/powerpoint/2010/main" val="16118730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idx="2"/>
          </p:nvPr>
        </p:nvSpPr>
        <p:spPr bwMode="auto">
          <a:xfrm>
            <a:off x="80963" y="857250"/>
            <a:ext cx="6697662" cy="3768725"/>
          </a:xfrm>
          <a:prstGeom prst="rect">
            <a:avLst/>
          </a:prstGeom>
          <a:noFill/>
          <a:ln w="12700">
            <a:solidFill>
              <a:srgbClr val="000000"/>
            </a:solidFill>
            <a:miter lim="800000"/>
            <a:headEnd/>
            <a:tailEnd/>
          </a:ln>
        </p:spPr>
      </p:sp>
      <p:sp>
        <p:nvSpPr>
          <p:cNvPr id="2051" name="Rectangle 3"/>
          <p:cNvSpPr>
            <a:spLocks noGrp="1" noChangeArrowheads="1"/>
          </p:cNvSpPr>
          <p:nvPr>
            <p:ph type="body" sz="quarter" idx="3"/>
          </p:nvPr>
        </p:nvSpPr>
        <p:spPr bwMode="auto">
          <a:xfrm>
            <a:off x="966788" y="4897438"/>
            <a:ext cx="5013325" cy="4645025"/>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1798078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08" charset="0"/>
        <a:ea typeface="ＭＳ Ｐゴシック" pitchFamily="-105"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53334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a:extLst>
              <a:ext uri="{FF2B5EF4-FFF2-40B4-BE49-F238E27FC236}">
                <a16:creationId xmlns:a16="http://schemas.microsoft.com/office/drawing/2014/main" id="{34CAB2ED-4855-2840-95FA-CF77F27A2F64}"/>
              </a:ext>
            </a:extLst>
          </p:cNvPr>
          <p:cNvSpPr>
            <a:spLocks noGrp="1" noRot="1" noChangeAspect="1" noChangeArrowheads="1" noTextEdit="1"/>
          </p:cNvSpPr>
          <p:nvPr>
            <p:ph type="sldImg"/>
          </p:nvPr>
        </p:nvSpPr>
        <p:spPr>
          <a:ln/>
        </p:spPr>
      </p:sp>
      <p:sp>
        <p:nvSpPr>
          <p:cNvPr id="29698" name="Notes Placeholder 2">
            <a:extLst>
              <a:ext uri="{FF2B5EF4-FFF2-40B4-BE49-F238E27FC236}">
                <a16:creationId xmlns:a16="http://schemas.microsoft.com/office/drawing/2014/main" id="{D93B54EC-23E0-9B4A-B992-034EF617729C}"/>
              </a:ext>
            </a:extLst>
          </p:cNvPr>
          <p:cNvSpPr>
            <a:spLocks noGrp="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951073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a:extLst>
              <a:ext uri="{FF2B5EF4-FFF2-40B4-BE49-F238E27FC236}">
                <a16:creationId xmlns:a16="http://schemas.microsoft.com/office/drawing/2014/main" id="{2DC99639-81E7-FA45-B928-333FB59DE0DB}"/>
              </a:ext>
            </a:extLst>
          </p:cNvPr>
          <p:cNvSpPr>
            <a:spLocks noGrp="1" noRot="1" noChangeAspect="1" noChangeArrowheads="1" noTextEdit="1"/>
          </p:cNvSpPr>
          <p:nvPr>
            <p:ph type="sldImg"/>
          </p:nvPr>
        </p:nvSpPr>
        <p:spPr>
          <a:ln/>
        </p:spPr>
      </p:sp>
      <p:sp>
        <p:nvSpPr>
          <p:cNvPr id="31746" name="Notes Placeholder 2">
            <a:extLst>
              <a:ext uri="{FF2B5EF4-FFF2-40B4-BE49-F238E27FC236}">
                <a16:creationId xmlns:a16="http://schemas.microsoft.com/office/drawing/2014/main" id="{6E2560E5-B4EB-F047-9BB8-CEC052C16E2A}"/>
              </a:ext>
            </a:extLst>
          </p:cNvPr>
          <p:cNvSpPr>
            <a:spLocks noGrp="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93371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a:extLst>
              <a:ext uri="{FF2B5EF4-FFF2-40B4-BE49-F238E27FC236}">
                <a16:creationId xmlns:a16="http://schemas.microsoft.com/office/drawing/2014/main" id="{BD0FC2CB-E04C-D14A-AC8D-F54364FFB22E}"/>
              </a:ext>
            </a:extLst>
          </p:cNvPr>
          <p:cNvSpPr>
            <a:spLocks noGrp="1" noRot="1" noChangeAspect="1" noChangeArrowheads="1" noTextEdit="1"/>
          </p:cNvSpPr>
          <p:nvPr>
            <p:ph type="sldImg"/>
          </p:nvPr>
        </p:nvSpPr>
        <p:spPr>
          <a:ln/>
        </p:spPr>
      </p:sp>
      <p:sp>
        <p:nvSpPr>
          <p:cNvPr id="33794" name="Notes Placeholder 2">
            <a:extLst>
              <a:ext uri="{FF2B5EF4-FFF2-40B4-BE49-F238E27FC236}">
                <a16:creationId xmlns:a16="http://schemas.microsoft.com/office/drawing/2014/main" id="{8D8B3334-786B-C44D-ACF5-85AE3A02FF52}"/>
              </a:ext>
            </a:extLst>
          </p:cNvPr>
          <p:cNvSpPr>
            <a:spLocks noGrp="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68283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a:extLst>
              <a:ext uri="{FF2B5EF4-FFF2-40B4-BE49-F238E27FC236}">
                <a16:creationId xmlns:a16="http://schemas.microsoft.com/office/drawing/2014/main" id="{D614FF91-41AD-9C4D-AD9E-02DF2ECB0AA9}"/>
              </a:ext>
            </a:extLst>
          </p:cNvPr>
          <p:cNvSpPr>
            <a:spLocks noGrp="1" noRot="1" noChangeAspect="1" noChangeArrowheads="1" noTextEdit="1"/>
          </p:cNvSpPr>
          <p:nvPr>
            <p:ph type="sldImg"/>
          </p:nvPr>
        </p:nvSpPr>
        <p:spPr>
          <a:ln/>
        </p:spPr>
      </p:sp>
      <p:sp>
        <p:nvSpPr>
          <p:cNvPr id="35842" name="Notes Placeholder 2">
            <a:extLst>
              <a:ext uri="{FF2B5EF4-FFF2-40B4-BE49-F238E27FC236}">
                <a16:creationId xmlns:a16="http://schemas.microsoft.com/office/drawing/2014/main" id="{B2D03E8A-0740-BE43-8459-C78D291591C4}"/>
              </a:ext>
            </a:extLst>
          </p:cNvPr>
          <p:cNvSpPr>
            <a:spLocks noGrp="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5117071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405054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Slide">
    <p:spTree>
      <p:nvGrpSpPr>
        <p:cNvPr id="1" name=""/>
        <p:cNvGrpSpPr/>
        <p:nvPr/>
      </p:nvGrpSpPr>
      <p:grpSpPr>
        <a:xfrm>
          <a:off x="0" y="0"/>
          <a:ext cx="0" cy="0"/>
          <a:chOff x="0" y="0"/>
          <a:chExt cx="0" cy="0"/>
        </a:xfrm>
      </p:grpSpPr>
      <p:pic>
        <p:nvPicPr>
          <p:cNvPr id="280" name="Picture 27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0751" y="855732"/>
            <a:ext cx="9154751" cy="3474720"/>
          </a:xfrm>
          <a:prstGeom prst="rect">
            <a:avLst/>
          </a:prstGeom>
          <a:noFill/>
          <a:ln>
            <a:noFill/>
          </a:ln>
          <a:effectLst/>
        </p:spPr>
      </p:pic>
      <p:sp>
        <p:nvSpPr>
          <p:cNvPr id="282" name="Title 1"/>
          <p:cNvSpPr>
            <a:spLocks noGrp="1"/>
          </p:cNvSpPr>
          <p:nvPr>
            <p:ph type="ctrTitle" hasCustomPrompt="1"/>
          </p:nvPr>
        </p:nvSpPr>
        <p:spPr>
          <a:xfrm>
            <a:off x="438219" y="931641"/>
            <a:ext cx="8229600" cy="1280160"/>
          </a:xfrm>
          <a:prstGeom prst="rect">
            <a:avLst/>
          </a:prstGeom>
        </p:spPr>
        <p:txBody>
          <a:bodyPr lIns="91440" anchor="ctr" anchorCtr="0">
            <a:normAutofit/>
          </a:bodyPr>
          <a:lstStyle>
            <a:lvl1pPr algn="l">
              <a:lnSpc>
                <a:spcPts val="3000"/>
              </a:lnSpc>
              <a:defRPr sz="2800" b="0">
                <a:solidFill>
                  <a:schemeClr val="bg1"/>
                </a:solidFill>
                <a:latin typeface="Arial" panose="020B0604020202020204" pitchFamily="34" charset="0"/>
                <a:cs typeface="Arial" panose="020B0604020202020204" pitchFamily="34" charset="0"/>
              </a:defRPr>
            </a:lvl1pPr>
          </a:lstStyle>
          <a:p>
            <a:r>
              <a:rPr lang="en-US" dirty="0"/>
              <a:t>Click and Add Title of Talk</a:t>
            </a:r>
          </a:p>
        </p:txBody>
      </p:sp>
      <p:sp>
        <p:nvSpPr>
          <p:cNvPr id="273" name="Date"/>
          <p:cNvSpPr>
            <a:spLocks noGrp="1"/>
          </p:cNvSpPr>
          <p:nvPr>
            <p:ph type="body" sz="quarter" idx="14" hasCustomPrompt="1"/>
          </p:nvPr>
        </p:nvSpPr>
        <p:spPr>
          <a:xfrm>
            <a:off x="438217" y="3967450"/>
            <a:ext cx="8229600" cy="219455"/>
          </a:xfrm>
          <a:prstGeom prst="rect">
            <a:avLst/>
          </a:prstGeom>
        </p:spPr>
        <p:txBody>
          <a:bodyPr anchor="ctr">
            <a:noAutofit/>
          </a:bodyPr>
          <a:lstStyle>
            <a:lvl1pPr marL="0" indent="0" algn="l">
              <a:lnSpc>
                <a:spcPts val="1200"/>
              </a:lnSpc>
              <a:buNone/>
              <a:defRPr sz="1050" b="0" baseline="0">
                <a:solidFill>
                  <a:srgbClr val="6FC5FF"/>
                </a:solidFill>
                <a:latin typeface="Arial"/>
              </a:defRPr>
            </a:lvl1pPr>
          </a:lstStyle>
          <a:p>
            <a:pPr lvl="0"/>
            <a:r>
              <a:rPr lang="en-US" dirty="0"/>
              <a:t>Click and Add Last Updated Info</a:t>
            </a:r>
          </a:p>
        </p:txBody>
      </p:sp>
      <p:grpSp>
        <p:nvGrpSpPr>
          <p:cNvPr id="34" name="Logo Horizontal V2">
            <a:extLst>
              <a:ext uri="{FF2B5EF4-FFF2-40B4-BE49-F238E27FC236}">
                <a16:creationId xmlns:a16="http://schemas.microsoft.com/office/drawing/2014/main" id="{36276770-D6C1-3340-A54F-851A6FEB1936}"/>
              </a:ext>
            </a:extLst>
          </p:cNvPr>
          <p:cNvGrpSpPr>
            <a:grpSpLocks noChangeAspect="1"/>
          </p:cNvGrpSpPr>
          <p:nvPr userDrawn="1"/>
        </p:nvGrpSpPr>
        <p:grpSpPr>
          <a:xfrm>
            <a:off x="534702" y="296219"/>
            <a:ext cx="3372064" cy="320040"/>
            <a:chOff x="960861" y="1655928"/>
            <a:chExt cx="4437220" cy="420624"/>
          </a:xfrm>
        </p:grpSpPr>
        <p:pic>
          <p:nvPicPr>
            <p:cNvPr id="35" name="Logomark V2">
              <a:extLst>
                <a:ext uri="{FF2B5EF4-FFF2-40B4-BE49-F238E27FC236}">
                  <a16:creationId xmlns:a16="http://schemas.microsoft.com/office/drawing/2014/main" id="{81839592-238C-D84C-B9A8-F93EC9CAD75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0861" y="1655928"/>
              <a:ext cx="428518" cy="420624"/>
            </a:xfrm>
            <a:prstGeom prst="rect">
              <a:avLst/>
            </a:prstGeom>
          </p:spPr>
        </p:pic>
        <p:grpSp>
          <p:nvGrpSpPr>
            <p:cNvPr id="60" name="Nat HIV Cur logo type horiz">
              <a:extLst>
                <a:ext uri="{FF2B5EF4-FFF2-40B4-BE49-F238E27FC236}">
                  <a16:creationId xmlns:a16="http://schemas.microsoft.com/office/drawing/2014/main" id="{C1E2FEF3-56D7-1447-AE74-4A8D4C99EB96}"/>
                </a:ext>
              </a:extLst>
            </p:cNvPr>
            <p:cNvGrpSpPr>
              <a:grpSpLocks noChangeAspect="1"/>
            </p:cNvGrpSpPr>
            <p:nvPr/>
          </p:nvGrpSpPr>
          <p:grpSpPr bwMode="auto">
            <a:xfrm>
              <a:off x="1476074" y="1719322"/>
              <a:ext cx="3922007" cy="292608"/>
              <a:chOff x="918" y="1071"/>
              <a:chExt cx="2989" cy="223"/>
            </a:xfrm>
          </p:grpSpPr>
          <p:sp>
            <p:nvSpPr>
              <p:cNvPr id="61" name="Freeform 29">
                <a:extLst>
                  <a:ext uri="{FF2B5EF4-FFF2-40B4-BE49-F238E27FC236}">
                    <a16:creationId xmlns:a16="http://schemas.microsoft.com/office/drawing/2014/main" id="{2D82EC55-D9F3-334B-ABD1-4980F106712A}"/>
                  </a:ext>
                </a:extLst>
              </p:cNvPr>
              <p:cNvSpPr>
                <a:spLocks/>
              </p:cNvSpPr>
              <p:nvPr/>
            </p:nvSpPr>
            <p:spPr bwMode="auto">
              <a:xfrm>
                <a:off x="918" y="1076"/>
                <a:ext cx="173" cy="212"/>
              </a:xfrm>
              <a:custGeom>
                <a:avLst/>
                <a:gdLst>
                  <a:gd name="T0" fmla="*/ 248 w 288"/>
                  <a:gd name="T1" fmla="*/ 0 h 340"/>
                  <a:gd name="T2" fmla="*/ 248 w 288"/>
                  <a:gd name="T3" fmla="*/ 0 h 340"/>
                  <a:gd name="T4" fmla="*/ 248 w 288"/>
                  <a:gd name="T5" fmla="*/ 282 h 340"/>
                  <a:gd name="T6" fmla="*/ 247 w 288"/>
                  <a:gd name="T7" fmla="*/ 282 h 340"/>
                  <a:gd name="T8" fmla="*/ 50 w 288"/>
                  <a:gd name="T9" fmla="*/ 0 h 340"/>
                  <a:gd name="T10" fmla="*/ 0 w 288"/>
                  <a:gd name="T11" fmla="*/ 0 h 340"/>
                  <a:gd name="T12" fmla="*/ 0 w 288"/>
                  <a:gd name="T13" fmla="*/ 340 h 340"/>
                  <a:gd name="T14" fmla="*/ 40 w 288"/>
                  <a:gd name="T15" fmla="*/ 340 h 340"/>
                  <a:gd name="T16" fmla="*/ 40 w 288"/>
                  <a:gd name="T17" fmla="*/ 58 h 340"/>
                  <a:gd name="T18" fmla="*/ 41 w 288"/>
                  <a:gd name="T19" fmla="*/ 58 h 340"/>
                  <a:gd name="T20" fmla="*/ 238 w 288"/>
                  <a:gd name="T21" fmla="*/ 340 h 340"/>
                  <a:gd name="T22" fmla="*/ 288 w 288"/>
                  <a:gd name="T23" fmla="*/ 340 h 340"/>
                  <a:gd name="T24" fmla="*/ 288 w 288"/>
                  <a:gd name="T25" fmla="*/ 0 h 340"/>
                  <a:gd name="T26" fmla="*/ 248 w 288"/>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340">
                    <a:moveTo>
                      <a:pt x="248" y="0"/>
                    </a:moveTo>
                    <a:lnTo>
                      <a:pt x="248" y="0"/>
                    </a:lnTo>
                    <a:lnTo>
                      <a:pt x="248" y="282"/>
                    </a:lnTo>
                    <a:lnTo>
                      <a:pt x="247" y="282"/>
                    </a:lnTo>
                    <a:lnTo>
                      <a:pt x="50" y="0"/>
                    </a:lnTo>
                    <a:lnTo>
                      <a:pt x="0" y="0"/>
                    </a:lnTo>
                    <a:lnTo>
                      <a:pt x="0" y="340"/>
                    </a:lnTo>
                    <a:lnTo>
                      <a:pt x="40" y="340"/>
                    </a:lnTo>
                    <a:lnTo>
                      <a:pt x="40" y="58"/>
                    </a:lnTo>
                    <a:lnTo>
                      <a:pt x="41" y="58"/>
                    </a:lnTo>
                    <a:lnTo>
                      <a:pt x="238" y="340"/>
                    </a:lnTo>
                    <a:lnTo>
                      <a:pt x="288" y="340"/>
                    </a:lnTo>
                    <a:lnTo>
                      <a:pt x="288" y="0"/>
                    </a:lnTo>
                    <a:lnTo>
                      <a:pt x="248"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2" name="Freeform 30">
                <a:extLst>
                  <a:ext uri="{FF2B5EF4-FFF2-40B4-BE49-F238E27FC236}">
                    <a16:creationId xmlns:a16="http://schemas.microsoft.com/office/drawing/2014/main" id="{15A116DC-1D93-A94B-997A-1F8C8D806212}"/>
                  </a:ext>
                </a:extLst>
              </p:cNvPr>
              <p:cNvSpPr>
                <a:spLocks noEditPoints="1"/>
              </p:cNvSpPr>
              <p:nvPr/>
            </p:nvSpPr>
            <p:spPr bwMode="auto">
              <a:xfrm>
                <a:off x="1127" y="1144"/>
                <a:ext cx="119" cy="148"/>
              </a:xfrm>
              <a:custGeom>
                <a:avLst/>
                <a:gdLst>
                  <a:gd name="T0" fmla="*/ 11 w 197"/>
                  <a:gd name="T1" fmla="*/ 35 h 237"/>
                  <a:gd name="T2" fmla="*/ 11 w 197"/>
                  <a:gd name="T3" fmla="*/ 35 h 237"/>
                  <a:gd name="T4" fmla="*/ 100 w 197"/>
                  <a:gd name="T5" fmla="*/ 0 h 237"/>
                  <a:gd name="T6" fmla="*/ 194 w 197"/>
                  <a:gd name="T7" fmla="*/ 96 h 237"/>
                  <a:gd name="T8" fmla="*/ 194 w 197"/>
                  <a:gd name="T9" fmla="*/ 192 h 237"/>
                  <a:gd name="T10" fmla="*/ 197 w 197"/>
                  <a:gd name="T11" fmla="*/ 231 h 237"/>
                  <a:gd name="T12" fmla="*/ 161 w 197"/>
                  <a:gd name="T13" fmla="*/ 231 h 237"/>
                  <a:gd name="T14" fmla="*/ 159 w 197"/>
                  <a:gd name="T15" fmla="*/ 197 h 237"/>
                  <a:gd name="T16" fmla="*/ 158 w 197"/>
                  <a:gd name="T17" fmla="*/ 197 h 237"/>
                  <a:gd name="T18" fmla="*/ 84 w 197"/>
                  <a:gd name="T19" fmla="*/ 237 h 237"/>
                  <a:gd name="T20" fmla="*/ 0 w 197"/>
                  <a:gd name="T21" fmla="*/ 170 h 237"/>
                  <a:gd name="T22" fmla="*/ 142 w 197"/>
                  <a:gd name="T23" fmla="*/ 91 h 237"/>
                  <a:gd name="T24" fmla="*/ 156 w 197"/>
                  <a:gd name="T25" fmla="*/ 91 h 237"/>
                  <a:gd name="T26" fmla="*/ 156 w 197"/>
                  <a:gd name="T27" fmla="*/ 84 h 237"/>
                  <a:gd name="T28" fmla="*/ 101 w 197"/>
                  <a:gd name="T29" fmla="*/ 35 h 237"/>
                  <a:gd name="T30" fmla="*/ 34 w 197"/>
                  <a:gd name="T31" fmla="*/ 60 h 237"/>
                  <a:gd name="T32" fmla="*/ 11 w 197"/>
                  <a:gd name="T33" fmla="*/ 35 h 237"/>
                  <a:gd name="T34" fmla="*/ 119 w 197"/>
                  <a:gd name="T35" fmla="*/ 123 h 237"/>
                  <a:gd name="T36" fmla="*/ 119 w 197"/>
                  <a:gd name="T37" fmla="*/ 123 h 237"/>
                  <a:gd name="T38" fmla="*/ 41 w 197"/>
                  <a:gd name="T39" fmla="*/ 166 h 237"/>
                  <a:gd name="T40" fmla="*/ 90 w 197"/>
                  <a:gd name="T41" fmla="*/ 205 h 237"/>
                  <a:gd name="T42" fmla="*/ 156 w 197"/>
                  <a:gd name="T43" fmla="*/ 137 h 237"/>
                  <a:gd name="T44" fmla="*/ 156 w 197"/>
                  <a:gd name="T45" fmla="*/ 123 h 237"/>
                  <a:gd name="T46" fmla="*/ 119 w 197"/>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7" h="237">
                    <a:moveTo>
                      <a:pt x="11" y="35"/>
                    </a:moveTo>
                    <a:lnTo>
                      <a:pt x="11" y="35"/>
                    </a:lnTo>
                    <a:cubicBezTo>
                      <a:pt x="34" y="12"/>
                      <a:pt x="67" y="0"/>
                      <a:pt x="100" y="0"/>
                    </a:cubicBezTo>
                    <a:cubicBezTo>
                      <a:pt x="166" y="0"/>
                      <a:pt x="194" y="32"/>
                      <a:pt x="194" y="96"/>
                    </a:cubicBezTo>
                    <a:lnTo>
                      <a:pt x="194" y="192"/>
                    </a:lnTo>
                    <a:cubicBezTo>
                      <a:pt x="194" y="205"/>
                      <a:pt x="195" y="219"/>
                      <a:pt x="197" y="231"/>
                    </a:cubicBezTo>
                    <a:lnTo>
                      <a:pt x="161" y="231"/>
                    </a:lnTo>
                    <a:cubicBezTo>
                      <a:pt x="159" y="221"/>
                      <a:pt x="159" y="207"/>
                      <a:pt x="159" y="197"/>
                    </a:cubicBezTo>
                    <a:lnTo>
                      <a:pt x="158" y="197"/>
                    </a:lnTo>
                    <a:cubicBezTo>
                      <a:pt x="143" y="220"/>
                      <a:pt x="118" y="237"/>
                      <a:pt x="84" y="237"/>
                    </a:cubicBezTo>
                    <a:cubicBezTo>
                      <a:pt x="38" y="237"/>
                      <a:pt x="0" y="214"/>
                      <a:pt x="0" y="170"/>
                    </a:cubicBezTo>
                    <a:cubicBezTo>
                      <a:pt x="0" y="96"/>
                      <a:pt x="87" y="91"/>
                      <a:pt x="142" y="91"/>
                    </a:cubicBezTo>
                    <a:lnTo>
                      <a:pt x="156" y="91"/>
                    </a:lnTo>
                    <a:lnTo>
                      <a:pt x="156" y="84"/>
                    </a:lnTo>
                    <a:cubicBezTo>
                      <a:pt x="156" y="52"/>
                      <a:pt x="136" y="35"/>
                      <a:pt x="101" y="35"/>
                    </a:cubicBezTo>
                    <a:cubicBezTo>
                      <a:pt x="77" y="35"/>
                      <a:pt x="52" y="43"/>
                      <a:pt x="34" y="60"/>
                    </a:cubicBezTo>
                    <a:lnTo>
                      <a:pt x="11" y="35"/>
                    </a:lnTo>
                    <a:close/>
                    <a:moveTo>
                      <a:pt x="119" y="123"/>
                    </a:moveTo>
                    <a:lnTo>
                      <a:pt x="119" y="123"/>
                    </a:lnTo>
                    <a:cubicBezTo>
                      <a:pt x="71" y="123"/>
                      <a:pt x="41" y="136"/>
                      <a:pt x="41" y="166"/>
                    </a:cubicBezTo>
                    <a:cubicBezTo>
                      <a:pt x="41" y="194"/>
                      <a:pt x="62" y="205"/>
                      <a:pt x="90" y="205"/>
                    </a:cubicBezTo>
                    <a:cubicBezTo>
                      <a:pt x="133" y="205"/>
                      <a:pt x="155" y="174"/>
                      <a:pt x="156" y="137"/>
                    </a:cubicBezTo>
                    <a:lnTo>
                      <a:pt x="156" y="123"/>
                    </a:lnTo>
                    <a:lnTo>
                      <a:pt x="119"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3" name="Freeform 31">
                <a:extLst>
                  <a:ext uri="{FF2B5EF4-FFF2-40B4-BE49-F238E27FC236}">
                    <a16:creationId xmlns:a16="http://schemas.microsoft.com/office/drawing/2014/main" id="{8E6BFF9A-AE41-4C4B-98E4-D732660B99BA}"/>
                  </a:ext>
                </a:extLst>
              </p:cNvPr>
              <p:cNvSpPr>
                <a:spLocks/>
              </p:cNvSpPr>
              <p:nvPr/>
            </p:nvSpPr>
            <p:spPr bwMode="auto">
              <a:xfrm>
                <a:off x="1264" y="1108"/>
                <a:ext cx="93" cy="184"/>
              </a:xfrm>
              <a:custGeom>
                <a:avLst/>
                <a:gdLst>
                  <a:gd name="T0" fmla="*/ 152 w 154"/>
                  <a:gd name="T1" fmla="*/ 96 h 295"/>
                  <a:gd name="T2" fmla="*/ 152 w 154"/>
                  <a:gd name="T3" fmla="*/ 96 h 295"/>
                  <a:gd name="T4" fmla="*/ 86 w 154"/>
                  <a:gd name="T5" fmla="*/ 96 h 295"/>
                  <a:gd name="T6" fmla="*/ 86 w 154"/>
                  <a:gd name="T7" fmla="*/ 208 h 295"/>
                  <a:gd name="T8" fmla="*/ 120 w 154"/>
                  <a:gd name="T9" fmla="*/ 260 h 295"/>
                  <a:gd name="T10" fmla="*/ 153 w 154"/>
                  <a:gd name="T11" fmla="*/ 252 h 295"/>
                  <a:gd name="T12" fmla="*/ 154 w 154"/>
                  <a:gd name="T13" fmla="*/ 286 h 295"/>
                  <a:gd name="T14" fmla="*/ 111 w 154"/>
                  <a:gd name="T15" fmla="*/ 295 h 295"/>
                  <a:gd name="T16" fmla="*/ 49 w 154"/>
                  <a:gd name="T17" fmla="*/ 219 h 295"/>
                  <a:gd name="T18" fmla="*/ 49 w 154"/>
                  <a:gd name="T19" fmla="*/ 96 h 295"/>
                  <a:gd name="T20" fmla="*/ 0 w 154"/>
                  <a:gd name="T21" fmla="*/ 96 h 295"/>
                  <a:gd name="T22" fmla="*/ 0 w 154"/>
                  <a:gd name="T23" fmla="*/ 64 h 295"/>
                  <a:gd name="T24" fmla="*/ 49 w 154"/>
                  <a:gd name="T25" fmla="*/ 64 h 295"/>
                  <a:gd name="T26" fmla="*/ 49 w 154"/>
                  <a:gd name="T27" fmla="*/ 0 h 295"/>
                  <a:gd name="T28" fmla="*/ 86 w 154"/>
                  <a:gd name="T29" fmla="*/ 0 h 295"/>
                  <a:gd name="T30" fmla="*/ 86 w 154"/>
                  <a:gd name="T31" fmla="*/ 64 h 295"/>
                  <a:gd name="T32" fmla="*/ 152 w 154"/>
                  <a:gd name="T33" fmla="*/ 64 h 295"/>
                  <a:gd name="T34" fmla="*/ 152 w 154"/>
                  <a:gd name="T35" fmla="*/ 9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295">
                    <a:moveTo>
                      <a:pt x="152" y="96"/>
                    </a:moveTo>
                    <a:lnTo>
                      <a:pt x="152" y="96"/>
                    </a:lnTo>
                    <a:lnTo>
                      <a:pt x="86" y="96"/>
                    </a:lnTo>
                    <a:lnTo>
                      <a:pt x="86" y="208"/>
                    </a:lnTo>
                    <a:cubicBezTo>
                      <a:pt x="86" y="237"/>
                      <a:pt x="87" y="260"/>
                      <a:pt x="120" y="260"/>
                    </a:cubicBezTo>
                    <a:cubicBezTo>
                      <a:pt x="131" y="260"/>
                      <a:pt x="143" y="258"/>
                      <a:pt x="153" y="252"/>
                    </a:cubicBezTo>
                    <a:lnTo>
                      <a:pt x="154" y="286"/>
                    </a:lnTo>
                    <a:cubicBezTo>
                      <a:pt x="141" y="292"/>
                      <a:pt x="125" y="295"/>
                      <a:pt x="111" y="295"/>
                    </a:cubicBezTo>
                    <a:cubicBezTo>
                      <a:pt x="57" y="295"/>
                      <a:pt x="49" y="266"/>
                      <a:pt x="49" y="219"/>
                    </a:cubicBezTo>
                    <a:lnTo>
                      <a:pt x="49" y="96"/>
                    </a:lnTo>
                    <a:lnTo>
                      <a:pt x="0" y="96"/>
                    </a:lnTo>
                    <a:lnTo>
                      <a:pt x="0" y="64"/>
                    </a:lnTo>
                    <a:lnTo>
                      <a:pt x="49" y="64"/>
                    </a:lnTo>
                    <a:lnTo>
                      <a:pt x="49" y="0"/>
                    </a:lnTo>
                    <a:lnTo>
                      <a:pt x="86" y="0"/>
                    </a:lnTo>
                    <a:lnTo>
                      <a:pt x="86" y="64"/>
                    </a:lnTo>
                    <a:lnTo>
                      <a:pt x="152" y="64"/>
                    </a:lnTo>
                    <a:lnTo>
                      <a:pt x="152" y="96"/>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4" name="Freeform 32">
                <a:extLst>
                  <a:ext uri="{FF2B5EF4-FFF2-40B4-BE49-F238E27FC236}">
                    <a16:creationId xmlns:a16="http://schemas.microsoft.com/office/drawing/2014/main" id="{C6CA712E-CDC3-CB4E-A87C-D4084B6303AB}"/>
                  </a:ext>
                </a:extLst>
              </p:cNvPr>
              <p:cNvSpPr>
                <a:spLocks noEditPoints="1"/>
              </p:cNvSpPr>
              <p:nvPr/>
            </p:nvSpPr>
            <p:spPr bwMode="auto">
              <a:xfrm>
                <a:off x="1377" y="1076"/>
                <a:ext cx="34"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1"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5" name="Freeform 33">
                <a:extLst>
                  <a:ext uri="{FF2B5EF4-FFF2-40B4-BE49-F238E27FC236}">
                    <a16:creationId xmlns:a16="http://schemas.microsoft.com/office/drawing/2014/main" id="{F4E1210F-D833-3649-AD46-8162D23C3F8A}"/>
                  </a:ext>
                </a:extLst>
              </p:cNvPr>
              <p:cNvSpPr>
                <a:spLocks noEditPoints="1"/>
              </p:cNvSpPr>
              <p:nvPr/>
            </p:nvSpPr>
            <p:spPr bwMode="auto">
              <a:xfrm>
                <a:off x="1438" y="1144"/>
                <a:ext cx="144" cy="148"/>
              </a:xfrm>
              <a:custGeom>
                <a:avLst/>
                <a:gdLst>
                  <a:gd name="T0" fmla="*/ 120 w 240"/>
                  <a:gd name="T1" fmla="*/ 0 h 237"/>
                  <a:gd name="T2" fmla="*/ 120 w 240"/>
                  <a:gd name="T3" fmla="*/ 0 h 237"/>
                  <a:gd name="T4" fmla="*/ 240 w 240"/>
                  <a:gd name="T5" fmla="*/ 119 h 237"/>
                  <a:gd name="T6" fmla="*/ 120 w 240"/>
                  <a:gd name="T7" fmla="*/ 237 h 237"/>
                  <a:gd name="T8" fmla="*/ 0 w 240"/>
                  <a:gd name="T9" fmla="*/ 119 h 237"/>
                  <a:gd name="T10" fmla="*/ 120 w 240"/>
                  <a:gd name="T11" fmla="*/ 0 h 237"/>
                  <a:gd name="T12" fmla="*/ 120 w 240"/>
                  <a:gd name="T13" fmla="*/ 202 h 237"/>
                  <a:gd name="T14" fmla="*/ 120 w 240"/>
                  <a:gd name="T15" fmla="*/ 202 h 237"/>
                  <a:gd name="T16" fmla="*/ 200 w 240"/>
                  <a:gd name="T17" fmla="*/ 119 h 237"/>
                  <a:gd name="T18" fmla="*/ 120 w 240"/>
                  <a:gd name="T19" fmla="*/ 35 h 237"/>
                  <a:gd name="T20" fmla="*/ 41 w 240"/>
                  <a:gd name="T21" fmla="*/ 119 h 237"/>
                  <a:gd name="T22" fmla="*/ 120 w 240"/>
                  <a:gd name="T23" fmla="*/ 20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37">
                    <a:moveTo>
                      <a:pt x="120" y="0"/>
                    </a:moveTo>
                    <a:lnTo>
                      <a:pt x="120" y="0"/>
                    </a:lnTo>
                    <a:cubicBezTo>
                      <a:pt x="189" y="0"/>
                      <a:pt x="240" y="48"/>
                      <a:pt x="240" y="119"/>
                    </a:cubicBezTo>
                    <a:cubicBezTo>
                      <a:pt x="240" y="189"/>
                      <a:pt x="189" y="237"/>
                      <a:pt x="120" y="237"/>
                    </a:cubicBezTo>
                    <a:cubicBezTo>
                      <a:pt x="51" y="237"/>
                      <a:pt x="0" y="189"/>
                      <a:pt x="0" y="119"/>
                    </a:cubicBezTo>
                    <a:cubicBezTo>
                      <a:pt x="0" y="48"/>
                      <a:pt x="51" y="0"/>
                      <a:pt x="120" y="0"/>
                    </a:cubicBezTo>
                    <a:close/>
                    <a:moveTo>
                      <a:pt x="120" y="202"/>
                    </a:moveTo>
                    <a:lnTo>
                      <a:pt x="120" y="202"/>
                    </a:lnTo>
                    <a:cubicBezTo>
                      <a:pt x="169" y="202"/>
                      <a:pt x="200" y="166"/>
                      <a:pt x="200" y="119"/>
                    </a:cubicBezTo>
                    <a:cubicBezTo>
                      <a:pt x="200" y="72"/>
                      <a:pt x="169" y="35"/>
                      <a:pt x="120" y="35"/>
                    </a:cubicBezTo>
                    <a:cubicBezTo>
                      <a:pt x="72" y="35"/>
                      <a:pt x="41" y="72"/>
                      <a:pt x="41" y="119"/>
                    </a:cubicBezTo>
                    <a:cubicBezTo>
                      <a:pt x="41" y="166"/>
                      <a:pt x="72" y="202"/>
                      <a:pt x="120" y="202"/>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6" name="Freeform 34">
                <a:extLst>
                  <a:ext uri="{FF2B5EF4-FFF2-40B4-BE49-F238E27FC236}">
                    <a16:creationId xmlns:a16="http://schemas.microsoft.com/office/drawing/2014/main" id="{0BA393B1-A90E-954A-9D8D-2FBFF2234421}"/>
                  </a:ext>
                </a:extLst>
              </p:cNvPr>
              <p:cNvSpPr>
                <a:spLocks/>
              </p:cNvSpPr>
              <p:nvPr/>
            </p:nvSpPr>
            <p:spPr bwMode="auto">
              <a:xfrm>
                <a:off x="1613" y="1144"/>
                <a:ext cx="119" cy="144"/>
              </a:xfrm>
              <a:custGeom>
                <a:avLst/>
                <a:gdLst>
                  <a:gd name="T0" fmla="*/ 2 w 198"/>
                  <a:gd name="T1" fmla="*/ 60 h 231"/>
                  <a:gd name="T2" fmla="*/ 2 w 198"/>
                  <a:gd name="T3" fmla="*/ 60 h 231"/>
                  <a:gd name="T4" fmla="*/ 0 w 198"/>
                  <a:gd name="T5" fmla="*/ 6 h 231"/>
                  <a:gd name="T6" fmla="*/ 36 w 198"/>
                  <a:gd name="T7" fmla="*/ 6 h 231"/>
                  <a:gd name="T8" fmla="*/ 37 w 198"/>
                  <a:gd name="T9" fmla="*/ 43 h 231"/>
                  <a:gd name="T10" fmla="*/ 38 w 198"/>
                  <a:gd name="T11" fmla="*/ 43 h 231"/>
                  <a:gd name="T12" fmla="*/ 112 w 198"/>
                  <a:gd name="T13" fmla="*/ 0 h 231"/>
                  <a:gd name="T14" fmla="*/ 198 w 198"/>
                  <a:gd name="T15" fmla="*/ 92 h 231"/>
                  <a:gd name="T16" fmla="*/ 198 w 198"/>
                  <a:gd name="T17" fmla="*/ 231 h 231"/>
                  <a:gd name="T18" fmla="*/ 160 w 198"/>
                  <a:gd name="T19" fmla="*/ 231 h 231"/>
                  <a:gd name="T20" fmla="*/ 160 w 198"/>
                  <a:gd name="T21" fmla="*/ 96 h 231"/>
                  <a:gd name="T22" fmla="*/ 109 w 198"/>
                  <a:gd name="T23" fmla="*/ 35 h 231"/>
                  <a:gd name="T24" fmla="*/ 39 w 198"/>
                  <a:gd name="T25" fmla="*/ 121 h 231"/>
                  <a:gd name="T26" fmla="*/ 39 w 198"/>
                  <a:gd name="T27" fmla="*/ 231 h 231"/>
                  <a:gd name="T28" fmla="*/ 2 w 198"/>
                  <a:gd name="T29" fmla="*/ 231 h 231"/>
                  <a:gd name="T30" fmla="*/ 2 w 198"/>
                  <a:gd name="T31"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2" y="60"/>
                    </a:moveTo>
                    <a:lnTo>
                      <a:pt x="2" y="60"/>
                    </a:lnTo>
                    <a:cubicBezTo>
                      <a:pt x="2" y="39"/>
                      <a:pt x="0" y="21"/>
                      <a:pt x="0" y="6"/>
                    </a:cubicBezTo>
                    <a:lnTo>
                      <a:pt x="36" y="6"/>
                    </a:lnTo>
                    <a:cubicBezTo>
                      <a:pt x="36" y="18"/>
                      <a:pt x="37" y="31"/>
                      <a:pt x="37" y="43"/>
                    </a:cubicBezTo>
                    <a:lnTo>
                      <a:pt x="38" y="43"/>
                    </a:lnTo>
                    <a:cubicBezTo>
                      <a:pt x="48" y="21"/>
                      <a:pt x="75" y="0"/>
                      <a:pt x="112" y="0"/>
                    </a:cubicBezTo>
                    <a:cubicBezTo>
                      <a:pt x="171" y="0"/>
                      <a:pt x="198" y="38"/>
                      <a:pt x="198" y="92"/>
                    </a:cubicBezTo>
                    <a:lnTo>
                      <a:pt x="198" y="231"/>
                    </a:lnTo>
                    <a:lnTo>
                      <a:pt x="160" y="231"/>
                    </a:lnTo>
                    <a:lnTo>
                      <a:pt x="160" y="96"/>
                    </a:lnTo>
                    <a:cubicBezTo>
                      <a:pt x="160" y="59"/>
                      <a:pt x="144"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7" name="Freeform 35">
                <a:extLst>
                  <a:ext uri="{FF2B5EF4-FFF2-40B4-BE49-F238E27FC236}">
                    <a16:creationId xmlns:a16="http://schemas.microsoft.com/office/drawing/2014/main" id="{0275D4C4-B425-9A47-820C-FF178CC7F90C}"/>
                  </a:ext>
                </a:extLst>
              </p:cNvPr>
              <p:cNvSpPr>
                <a:spLocks noEditPoints="1"/>
              </p:cNvSpPr>
              <p:nvPr/>
            </p:nvSpPr>
            <p:spPr bwMode="auto">
              <a:xfrm>
                <a:off x="1764" y="1144"/>
                <a:ext cx="117" cy="148"/>
              </a:xfrm>
              <a:custGeom>
                <a:avLst/>
                <a:gdLst>
                  <a:gd name="T0" fmla="*/ 10 w 196"/>
                  <a:gd name="T1" fmla="*/ 35 h 237"/>
                  <a:gd name="T2" fmla="*/ 10 w 196"/>
                  <a:gd name="T3" fmla="*/ 35 h 237"/>
                  <a:gd name="T4" fmla="*/ 99 w 196"/>
                  <a:gd name="T5" fmla="*/ 0 h 237"/>
                  <a:gd name="T6" fmla="*/ 193 w 196"/>
                  <a:gd name="T7" fmla="*/ 96 h 237"/>
                  <a:gd name="T8" fmla="*/ 193 w 196"/>
                  <a:gd name="T9" fmla="*/ 192 h 237"/>
                  <a:gd name="T10" fmla="*/ 196 w 196"/>
                  <a:gd name="T11" fmla="*/ 231 h 237"/>
                  <a:gd name="T12" fmla="*/ 160 w 196"/>
                  <a:gd name="T13" fmla="*/ 231 h 237"/>
                  <a:gd name="T14" fmla="*/ 158 w 196"/>
                  <a:gd name="T15" fmla="*/ 197 h 237"/>
                  <a:gd name="T16" fmla="*/ 157 w 196"/>
                  <a:gd name="T17" fmla="*/ 197 h 237"/>
                  <a:gd name="T18" fmla="*/ 83 w 196"/>
                  <a:gd name="T19" fmla="*/ 237 h 237"/>
                  <a:gd name="T20" fmla="*/ 0 w 196"/>
                  <a:gd name="T21" fmla="*/ 170 h 237"/>
                  <a:gd name="T22" fmla="*/ 141 w 196"/>
                  <a:gd name="T23" fmla="*/ 91 h 237"/>
                  <a:gd name="T24" fmla="*/ 156 w 196"/>
                  <a:gd name="T25" fmla="*/ 91 h 237"/>
                  <a:gd name="T26" fmla="*/ 156 w 196"/>
                  <a:gd name="T27" fmla="*/ 84 h 237"/>
                  <a:gd name="T28" fmla="*/ 100 w 196"/>
                  <a:gd name="T29" fmla="*/ 35 h 237"/>
                  <a:gd name="T30" fmla="*/ 33 w 196"/>
                  <a:gd name="T31" fmla="*/ 60 h 237"/>
                  <a:gd name="T32" fmla="*/ 10 w 196"/>
                  <a:gd name="T33" fmla="*/ 35 h 237"/>
                  <a:gd name="T34" fmla="*/ 118 w 196"/>
                  <a:gd name="T35" fmla="*/ 123 h 237"/>
                  <a:gd name="T36" fmla="*/ 118 w 196"/>
                  <a:gd name="T37" fmla="*/ 123 h 237"/>
                  <a:gd name="T38" fmla="*/ 40 w 196"/>
                  <a:gd name="T39" fmla="*/ 166 h 237"/>
                  <a:gd name="T40" fmla="*/ 89 w 196"/>
                  <a:gd name="T41" fmla="*/ 205 h 237"/>
                  <a:gd name="T42" fmla="*/ 156 w 196"/>
                  <a:gd name="T43" fmla="*/ 137 h 237"/>
                  <a:gd name="T44" fmla="*/ 156 w 196"/>
                  <a:gd name="T45" fmla="*/ 123 h 237"/>
                  <a:gd name="T46" fmla="*/ 118 w 196"/>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237">
                    <a:moveTo>
                      <a:pt x="10" y="35"/>
                    </a:moveTo>
                    <a:lnTo>
                      <a:pt x="10" y="35"/>
                    </a:lnTo>
                    <a:cubicBezTo>
                      <a:pt x="33" y="12"/>
                      <a:pt x="66" y="0"/>
                      <a:pt x="99" y="0"/>
                    </a:cubicBezTo>
                    <a:cubicBezTo>
                      <a:pt x="165" y="0"/>
                      <a:pt x="193" y="32"/>
                      <a:pt x="193" y="96"/>
                    </a:cubicBezTo>
                    <a:lnTo>
                      <a:pt x="193" y="192"/>
                    </a:lnTo>
                    <a:cubicBezTo>
                      <a:pt x="193" y="205"/>
                      <a:pt x="194" y="219"/>
                      <a:pt x="196" y="231"/>
                    </a:cubicBezTo>
                    <a:lnTo>
                      <a:pt x="160" y="231"/>
                    </a:lnTo>
                    <a:cubicBezTo>
                      <a:pt x="158" y="221"/>
                      <a:pt x="158" y="207"/>
                      <a:pt x="158" y="197"/>
                    </a:cubicBezTo>
                    <a:lnTo>
                      <a:pt x="157" y="197"/>
                    </a:lnTo>
                    <a:cubicBezTo>
                      <a:pt x="142" y="220"/>
                      <a:pt x="117" y="237"/>
                      <a:pt x="83" y="237"/>
                    </a:cubicBezTo>
                    <a:cubicBezTo>
                      <a:pt x="38" y="237"/>
                      <a:pt x="0" y="214"/>
                      <a:pt x="0" y="170"/>
                    </a:cubicBezTo>
                    <a:cubicBezTo>
                      <a:pt x="0" y="96"/>
                      <a:pt x="86" y="91"/>
                      <a:pt x="141" y="91"/>
                    </a:cubicBezTo>
                    <a:lnTo>
                      <a:pt x="156" y="91"/>
                    </a:lnTo>
                    <a:lnTo>
                      <a:pt x="156" y="84"/>
                    </a:lnTo>
                    <a:cubicBezTo>
                      <a:pt x="156" y="52"/>
                      <a:pt x="135" y="35"/>
                      <a:pt x="100" y="35"/>
                    </a:cubicBezTo>
                    <a:cubicBezTo>
                      <a:pt x="76" y="35"/>
                      <a:pt x="51" y="43"/>
                      <a:pt x="33" y="60"/>
                    </a:cubicBezTo>
                    <a:lnTo>
                      <a:pt x="10" y="35"/>
                    </a:lnTo>
                    <a:close/>
                    <a:moveTo>
                      <a:pt x="118" y="123"/>
                    </a:moveTo>
                    <a:lnTo>
                      <a:pt x="118" y="123"/>
                    </a:lnTo>
                    <a:cubicBezTo>
                      <a:pt x="71" y="123"/>
                      <a:pt x="40" y="136"/>
                      <a:pt x="40" y="166"/>
                    </a:cubicBezTo>
                    <a:cubicBezTo>
                      <a:pt x="40" y="194"/>
                      <a:pt x="61" y="205"/>
                      <a:pt x="89" y="205"/>
                    </a:cubicBezTo>
                    <a:cubicBezTo>
                      <a:pt x="133" y="205"/>
                      <a:pt x="155" y="174"/>
                      <a:pt x="156" y="137"/>
                    </a:cubicBezTo>
                    <a:lnTo>
                      <a:pt x="156" y="123"/>
                    </a:lnTo>
                    <a:lnTo>
                      <a:pt x="118"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8" name="Freeform 36">
                <a:extLst>
                  <a:ext uri="{FF2B5EF4-FFF2-40B4-BE49-F238E27FC236}">
                    <a16:creationId xmlns:a16="http://schemas.microsoft.com/office/drawing/2014/main" id="{25A2CA33-6296-A243-9A04-02746CB4D384}"/>
                  </a:ext>
                </a:extLst>
              </p:cNvPr>
              <p:cNvSpPr>
                <a:spLocks/>
              </p:cNvSpPr>
              <p:nvPr/>
            </p:nvSpPr>
            <p:spPr bwMode="auto">
              <a:xfrm>
                <a:off x="1920" y="1075"/>
                <a:ext cx="22" cy="213"/>
              </a:xfrm>
              <a:custGeom>
                <a:avLst/>
                <a:gdLst>
                  <a:gd name="T0" fmla="*/ 0 w 37"/>
                  <a:gd name="T1" fmla="*/ 341 h 341"/>
                  <a:gd name="T2" fmla="*/ 0 w 37"/>
                  <a:gd name="T3" fmla="*/ 341 h 341"/>
                  <a:gd name="T4" fmla="*/ 37 w 37"/>
                  <a:gd name="T5" fmla="*/ 341 h 341"/>
                  <a:gd name="T6" fmla="*/ 37 w 37"/>
                  <a:gd name="T7" fmla="*/ 0 h 341"/>
                  <a:gd name="T8" fmla="*/ 0 w 37"/>
                  <a:gd name="T9" fmla="*/ 0 h 341"/>
                  <a:gd name="T10" fmla="*/ 0 w 37"/>
                  <a:gd name="T11" fmla="*/ 341 h 341"/>
                </a:gdLst>
                <a:ahLst/>
                <a:cxnLst>
                  <a:cxn ang="0">
                    <a:pos x="T0" y="T1"/>
                  </a:cxn>
                  <a:cxn ang="0">
                    <a:pos x="T2" y="T3"/>
                  </a:cxn>
                  <a:cxn ang="0">
                    <a:pos x="T4" y="T5"/>
                  </a:cxn>
                  <a:cxn ang="0">
                    <a:pos x="T6" y="T7"/>
                  </a:cxn>
                  <a:cxn ang="0">
                    <a:pos x="T8" y="T9"/>
                  </a:cxn>
                  <a:cxn ang="0">
                    <a:pos x="T10" y="T11"/>
                  </a:cxn>
                </a:cxnLst>
                <a:rect l="0" t="0" r="r" b="b"/>
                <a:pathLst>
                  <a:path w="37" h="341">
                    <a:moveTo>
                      <a:pt x="0" y="341"/>
                    </a:moveTo>
                    <a:lnTo>
                      <a:pt x="0" y="341"/>
                    </a:lnTo>
                    <a:lnTo>
                      <a:pt x="37" y="341"/>
                    </a:lnTo>
                    <a:lnTo>
                      <a:pt x="37"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9" name="Freeform 37">
                <a:extLst>
                  <a:ext uri="{FF2B5EF4-FFF2-40B4-BE49-F238E27FC236}">
                    <a16:creationId xmlns:a16="http://schemas.microsoft.com/office/drawing/2014/main" id="{5D4782A4-84D1-894A-9F0B-816F11B191FF}"/>
                  </a:ext>
                </a:extLst>
              </p:cNvPr>
              <p:cNvSpPr>
                <a:spLocks/>
              </p:cNvSpPr>
              <p:nvPr/>
            </p:nvSpPr>
            <p:spPr bwMode="auto">
              <a:xfrm>
                <a:off x="2051" y="1076"/>
                <a:ext cx="158" cy="212"/>
              </a:xfrm>
              <a:custGeom>
                <a:avLst/>
                <a:gdLst>
                  <a:gd name="T0" fmla="*/ 222 w 262"/>
                  <a:gd name="T1" fmla="*/ 0 h 340"/>
                  <a:gd name="T2" fmla="*/ 222 w 262"/>
                  <a:gd name="T3" fmla="*/ 0 h 340"/>
                  <a:gd name="T4" fmla="*/ 222 w 262"/>
                  <a:gd name="T5" fmla="*/ 144 h 340"/>
                  <a:gd name="T6" fmla="*/ 41 w 262"/>
                  <a:gd name="T7" fmla="*/ 144 h 340"/>
                  <a:gd name="T8" fmla="*/ 41 w 262"/>
                  <a:gd name="T9" fmla="*/ 0 h 340"/>
                  <a:gd name="T10" fmla="*/ 0 w 262"/>
                  <a:gd name="T11" fmla="*/ 0 h 340"/>
                  <a:gd name="T12" fmla="*/ 0 w 262"/>
                  <a:gd name="T13" fmla="*/ 340 h 340"/>
                  <a:gd name="T14" fmla="*/ 41 w 262"/>
                  <a:gd name="T15" fmla="*/ 340 h 340"/>
                  <a:gd name="T16" fmla="*/ 41 w 262"/>
                  <a:gd name="T17" fmla="*/ 181 h 340"/>
                  <a:gd name="T18" fmla="*/ 222 w 262"/>
                  <a:gd name="T19" fmla="*/ 181 h 340"/>
                  <a:gd name="T20" fmla="*/ 222 w 262"/>
                  <a:gd name="T21" fmla="*/ 340 h 340"/>
                  <a:gd name="T22" fmla="*/ 262 w 262"/>
                  <a:gd name="T23" fmla="*/ 340 h 340"/>
                  <a:gd name="T24" fmla="*/ 262 w 262"/>
                  <a:gd name="T25" fmla="*/ 0 h 340"/>
                  <a:gd name="T26" fmla="*/ 222 w 262"/>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2" h="340">
                    <a:moveTo>
                      <a:pt x="222" y="0"/>
                    </a:moveTo>
                    <a:lnTo>
                      <a:pt x="222" y="0"/>
                    </a:lnTo>
                    <a:lnTo>
                      <a:pt x="222" y="144"/>
                    </a:lnTo>
                    <a:lnTo>
                      <a:pt x="41" y="144"/>
                    </a:lnTo>
                    <a:lnTo>
                      <a:pt x="41" y="0"/>
                    </a:lnTo>
                    <a:lnTo>
                      <a:pt x="0" y="0"/>
                    </a:lnTo>
                    <a:lnTo>
                      <a:pt x="0" y="340"/>
                    </a:lnTo>
                    <a:lnTo>
                      <a:pt x="41" y="340"/>
                    </a:lnTo>
                    <a:lnTo>
                      <a:pt x="41" y="181"/>
                    </a:lnTo>
                    <a:lnTo>
                      <a:pt x="222" y="181"/>
                    </a:lnTo>
                    <a:lnTo>
                      <a:pt x="222" y="340"/>
                    </a:lnTo>
                    <a:lnTo>
                      <a:pt x="262" y="340"/>
                    </a:lnTo>
                    <a:lnTo>
                      <a:pt x="262" y="0"/>
                    </a:lnTo>
                    <a:lnTo>
                      <a:pt x="222"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0" name="Freeform 38">
                <a:extLst>
                  <a:ext uri="{FF2B5EF4-FFF2-40B4-BE49-F238E27FC236}">
                    <a16:creationId xmlns:a16="http://schemas.microsoft.com/office/drawing/2014/main" id="{89E9310D-6ED7-7643-911A-08AA490704D8}"/>
                  </a:ext>
                </a:extLst>
              </p:cNvPr>
              <p:cNvSpPr>
                <a:spLocks/>
              </p:cNvSpPr>
              <p:nvPr/>
            </p:nvSpPr>
            <p:spPr bwMode="auto">
              <a:xfrm>
                <a:off x="2257" y="1076"/>
                <a:ext cx="24" cy="212"/>
              </a:xfrm>
              <a:custGeom>
                <a:avLst/>
                <a:gdLst>
                  <a:gd name="T0" fmla="*/ 0 w 40"/>
                  <a:gd name="T1" fmla="*/ 340 h 340"/>
                  <a:gd name="T2" fmla="*/ 0 w 40"/>
                  <a:gd name="T3" fmla="*/ 340 h 340"/>
                  <a:gd name="T4" fmla="*/ 40 w 40"/>
                  <a:gd name="T5" fmla="*/ 340 h 340"/>
                  <a:gd name="T6" fmla="*/ 40 w 40"/>
                  <a:gd name="T7" fmla="*/ 0 h 340"/>
                  <a:gd name="T8" fmla="*/ 0 w 40"/>
                  <a:gd name="T9" fmla="*/ 0 h 340"/>
                  <a:gd name="T10" fmla="*/ 0 w 40"/>
                  <a:gd name="T11" fmla="*/ 340 h 340"/>
                </a:gdLst>
                <a:ahLst/>
                <a:cxnLst>
                  <a:cxn ang="0">
                    <a:pos x="T0" y="T1"/>
                  </a:cxn>
                  <a:cxn ang="0">
                    <a:pos x="T2" y="T3"/>
                  </a:cxn>
                  <a:cxn ang="0">
                    <a:pos x="T4" y="T5"/>
                  </a:cxn>
                  <a:cxn ang="0">
                    <a:pos x="T6" y="T7"/>
                  </a:cxn>
                  <a:cxn ang="0">
                    <a:pos x="T8" y="T9"/>
                  </a:cxn>
                  <a:cxn ang="0">
                    <a:pos x="T10" y="T11"/>
                  </a:cxn>
                </a:cxnLst>
                <a:rect l="0" t="0" r="r" b="b"/>
                <a:pathLst>
                  <a:path w="40" h="340">
                    <a:moveTo>
                      <a:pt x="0" y="340"/>
                    </a:moveTo>
                    <a:lnTo>
                      <a:pt x="0" y="340"/>
                    </a:lnTo>
                    <a:lnTo>
                      <a:pt x="40" y="340"/>
                    </a:lnTo>
                    <a:lnTo>
                      <a:pt x="40" y="0"/>
                    </a:lnTo>
                    <a:lnTo>
                      <a:pt x="0" y="0"/>
                    </a:lnTo>
                    <a:lnTo>
                      <a:pt x="0" y="34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1" name="Freeform 39">
                <a:extLst>
                  <a:ext uri="{FF2B5EF4-FFF2-40B4-BE49-F238E27FC236}">
                    <a16:creationId xmlns:a16="http://schemas.microsoft.com/office/drawing/2014/main" id="{E661FBB3-90AF-B24A-8B93-FA6EF9539975}"/>
                  </a:ext>
                </a:extLst>
              </p:cNvPr>
              <p:cNvSpPr>
                <a:spLocks/>
              </p:cNvSpPr>
              <p:nvPr/>
            </p:nvSpPr>
            <p:spPr bwMode="auto">
              <a:xfrm>
                <a:off x="2303" y="1076"/>
                <a:ext cx="182" cy="212"/>
              </a:xfrm>
              <a:custGeom>
                <a:avLst/>
                <a:gdLst>
                  <a:gd name="T0" fmla="*/ 260 w 302"/>
                  <a:gd name="T1" fmla="*/ 0 h 340"/>
                  <a:gd name="T2" fmla="*/ 260 w 302"/>
                  <a:gd name="T3" fmla="*/ 0 h 340"/>
                  <a:gd name="T4" fmla="*/ 152 w 302"/>
                  <a:gd name="T5" fmla="*/ 279 h 340"/>
                  <a:gd name="T6" fmla="*/ 151 w 302"/>
                  <a:gd name="T7" fmla="*/ 279 h 340"/>
                  <a:gd name="T8" fmla="*/ 46 w 302"/>
                  <a:gd name="T9" fmla="*/ 0 h 340"/>
                  <a:gd name="T10" fmla="*/ 0 w 302"/>
                  <a:gd name="T11" fmla="*/ 0 h 340"/>
                  <a:gd name="T12" fmla="*/ 131 w 302"/>
                  <a:gd name="T13" fmla="*/ 340 h 340"/>
                  <a:gd name="T14" fmla="*/ 169 w 302"/>
                  <a:gd name="T15" fmla="*/ 340 h 340"/>
                  <a:gd name="T16" fmla="*/ 302 w 302"/>
                  <a:gd name="T17" fmla="*/ 0 h 340"/>
                  <a:gd name="T18" fmla="*/ 260 w 302"/>
                  <a:gd name="T19"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340">
                    <a:moveTo>
                      <a:pt x="260" y="0"/>
                    </a:moveTo>
                    <a:lnTo>
                      <a:pt x="260" y="0"/>
                    </a:lnTo>
                    <a:lnTo>
                      <a:pt x="152" y="279"/>
                    </a:lnTo>
                    <a:lnTo>
                      <a:pt x="151" y="279"/>
                    </a:lnTo>
                    <a:lnTo>
                      <a:pt x="46" y="0"/>
                    </a:lnTo>
                    <a:lnTo>
                      <a:pt x="0" y="0"/>
                    </a:lnTo>
                    <a:lnTo>
                      <a:pt x="131" y="340"/>
                    </a:lnTo>
                    <a:lnTo>
                      <a:pt x="169" y="340"/>
                    </a:lnTo>
                    <a:lnTo>
                      <a:pt x="302" y="0"/>
                    </a:lnTo>
                    <a:lnTo>
                      <a:pt x="26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2" name="Freeform 40">
                <a:extLst>
                  <a:ext uri="{FF2B5EF4-FFF2-40B4-BE49-F238E27FC236}">
                    <a16:creationId xmlns:a16="http://schemas.microsoft.com/office/drawing/2014/main" id="{7CF13BEC-215D-E740-ADB5-1FF438BD2BC9}"/>
                  </a:ext>
                </a:extLst>
              </p:cNvPr>
              <p:cNvSpPr>
                <a:spLocks/>
              </p:cNvSpPr>
              <p:nvPr/>
            </p:nvSpPr>
            <p:spPr bwMode="auto">
              <a:xfrm>
                <a:off x="2556" y="1071"/>
                <a:ext cx="181" cy="223"/>
              </a:xfrm>
              <a:custGeom>
                <a:avLst/>
                <a:gdLst>
                  <a:gd name="T0" fmla="*/ 258 w 302"/>
                  <a:gd name="T1" fmla="*/ 78 h 357"/>
                  <a:gd name="T2" fmla="*/ 258 w 302"/>
                  <a:gd name="T3" fmla="*/ 78 h 357"/>
                  <a:gd name="T4" fmla="*/ 173 w 302"/>
                  <a:gd name="T5" fmla="*/ 37 h 357"/>
                  <a:gd name="T6" fmla="*/ 44 w 302"/>
                  <a:gd name="T7" fmla="*/ 178 h 357"/>
                  <a:gd name="T8" fmla="*/ 173 w 302"/>
                  <a:gd name="T9" fmla="*/ 319 h 357"/>
                  <a:gd name="T10" fmla="*/ 272 w 302"/>
                  <a:gd name="T11" fmla="*/ 272 h 357"/>
                  <a:gd name="T12" fmla="*/ 302 w 302"/>
                  <a:gd name="T13" fmla="*/ 297 h 357"/>
                  <a:gd name="T14" fmla="*/ 173 w 302"/>
                  <a:gd name="T15" fmla="*/ 357 h 357"/>
                  <a:gd name="T16" fmla="*/ 0 w 302"/>
                  <a:gd name="T17" fmla="*/ 178 h 357"/>
                  <a:gd name="T18" fmla="*/ 173 w 302"/>
                  <a:gd name="T19" fmla="*/ 0 h 357"/>
                  <a:gd name="T20" fmla="*/ 293 w 302"/>
                  <a:gd name="T21" fmla="*/ 53 h 357"/>
                  <a:gd name="T22" fmla="*/ 258 w 302"/>
                  <a:gd name="T23" fmla="*/ 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357">
                    <a:moveTo>
                      <a:pt x="258" y="78"/>
                    </a:moveTo>
                    <a:lnTo>
                      <a:pt x="258" y="78"/>
                    </a:lnTo>
                    <a:cubicBezTo>
                      <a:pt x="238" y="51"/>
                      <a:pt x="206" y="37"/>
                      <a:pt x="173" y="37"/>
                    </a:cubicBezTo>
                    <a:cubicBezTo>
                      <a:pt x="97" y="37"/>
                      <a:pt x="44" y="104"/>
                      <a:pt x="44" y="178"/>
                    </a:cubicBezTo>
                    <a:cubicBezTo>
                      <a:pt x="44" y="257"/>
                      <a:pt x="97" y="319"/>
                      <a:pt x="173" y="319"/>
                    </a:cubicBezTo>
                    <a:cubicBezTo>
                      <a:pt x="215" y="319"/>
                      <a:pt x="248" y="302"/>
                      <a:pt x="272" y="272"/>
                    </a:cubicBezTo>
                    <a:lnTo>
                      <a:pt x="302" y="297"/>
                    </a:lnTo>
                    <a:cubicBezTo>
                      <a:pt x="272" y="338"/>
                      <a:pt x="227" y="357"/>
                      <a:pt x="173" y="357"/>
                    </a:cubicBezTo>
                    <a:cubicBezTo>
                      <a:pt x="76" y="357"/>
                      <a:pt x="0" y="281"/>
                      <a:pt x="0" y="178"/>
                    </a:cubicBezTo>
                    <a:cubicBezTo>
                      <a:pt x="0" y="78"/>
                      <a:pt x="72" y="0"/>
                      <a:pt x="173" y="0"/>
                    </a:cubicBezTo>
                    <a:cubicBezTo>
                      <a:pt x="219" y="0"/>
                      <a:pt x="264" y="15"/>
                      <a:pt x="293" y="53"/>
                    </a:cubicBezTo>
                    <a:lnTo>
                      <a:pt x="258" y="78"/>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3" name="Freeform 41">
                <a:extLst>
                  <a:ext uri="{FF2B5EF4-FFF2-40B4-BE49-F238E27FC236}">
                    <a16:creationId xmlns:a16="http://schemas.microsoft.com/office/drawing/2014/main" id="{B6EFA3B2-B10F-B64C-A028-86E7E9F8D4AA}"/>
                  </a:ext>
                </a:extLst>
              </p:cNvPr>
              <p:cNvSpPr>
                <a:spLocks/>
              </p:cNvSpPr>
              <p:nvPr/>
            </p:nvSpPr>
            <p:spPr bwMode="auto">
              <a:xfrm>
                <a:off x="2762" y="1148"/>
                <a:ext cx="119" cy="144"/>
              </a:xfrm>
              <a:custGeom>
                <a:avLst/>
                <a:gdLst>
                  <a:gd name="T0" fmla="*/ 196 w 198"/>
                  <a:gd name="T1" fmla="*/ 172 h 231"/>
                  <a:gd name="T2" fmla="*/ 196 w 198"/>
                  <a:gd name="T3" fmla="*/ 172 h 231"/>
                  <a:gd name="T4" fmla="*/ 198 w 198"/>
                  <a:gd name="T5" fmla="*/ 225 h 231"/>
                  <a:gd name="T6" fmla="*/ 162 w 198"/>
                  <a:gd name="T7" fmla="*/ 225 h 231"/>
                  <a:gd name="T8" fmla="*/ 161 w 198"/>
                  <a:gd name="T9" fmla="*/ 188 h 231"/>
                  <a:gd name="T10" fmla="*/ 160 w 198"/>
                  <a:gd name="T11" fmla="*/ 188 h 231"/>
                  <a:gd name="T12" fmla="*/ 85 w 198"/>
                  <a:gd name="T13" fmla="*/ 231 h 231"/>
                  <a:gd name="T14" fmla="*/ 0 w 198"/>
                  <a:gd name="T15" fmla="*/ 139 h 231"/>
                  <a:gd name="T16" fmla="*/ 0 w 198"/>
                  <a:gd name="T17" fmla="*/ 0 h 231"/>
                  <a:gd name="T18" fmla="*/ 37 w 198"/>
                  <a:gd name="T19" fmla="*/ 0 h 231"/>
                  <a:gd name="T20" fmla="*/ 37 w 198"/>
                  <a:gd name="T21" fmla="*/ 135 h 231"/>
                  <a:gd name="T22" fmla="*/ 89 w 198"/>
                  <a:gd name="T23" fmla="*/ 196 h 231"/>
                  <a:gd name="T24" fmla="*/ 158 w 198"/>
                  <a:gd name="T25" fmla="*/ 110 h 231"/>
                  <a:gd name="T26" fmla="*/ 158 w 198"/>
                  <a:gd name="T27" fmla="*/ 0 h 231"/>
                  <a:gd name="T28" fmla="*/ 196 w 198"/>
                  <a:gd name="T29" fmla="*/ 0 h 231"/>
                  <a:gd name="T30" fmla="*/ 196 w 198"/>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196" y="172"/>
                    </a:moveTo>
                    <a:lnTo>
                      <a:pt x="196" y="172"/>
                    </a:lnTo>
                    <a:cubicBezTo>
                      <a:pt x="196" y="192"/>
                      <a:pt x="198" y="210"/>
                      <a:pt x="198"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4" y="196"/>
                      <a:pt x="89" y="196"/>
                    </a:cubicBezTo>
                    <a:cubicBezTo>
                      <a:pt x="137" y="196"/>
                      <a:pt x="158" y="161"/>
                      <a:pt x="158" y="110"/>
                    </a:cubicBezTo>
                    <a:lnTo>
                      <a:pt x="158" y="0"/>
                    </a:lnTo>
                    <a:lnTo>
                      <a:pt x="196" y="0"/>
                    </a:lnTo>
                    <a:lnTo>
                      <a:pt x="196"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4" name="Freeform 42">
                <a:extLst>
                  <a:ext uri="{FF2B5EF4-FFF2-40B4-BE49-F238E27FC236}">
                    <a16:creationId xmlns:a16="http://schemas.microsoft.com/office/drawing/2014/main" id="{085BD827-E303-474A-8146-204B13D948F8}"/>
                  </a:ext>
                </a:extLst>
              </p:cNvPr>
              <p:cNvSpPr>
                <a:spLocks/>
              </p:cNvSpPr>
              <p:nvPr/>
            </p:nvSpPr>
            <p:spPr bwMode="auto">
              <a:xfrm>
                <a:off x="2919"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3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3"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5" name="Freeform 43">
                <a:extLst>
                  <a:ext uri="{FF2B5EF4-FFF2-40B4-BE49-F238E27FC236}">
                    <a16:creationId xmlns:a16="http://schemas.microsoft.com/office/drawing/2014/main" id="{B9386BEA-0416-8044-B3AE-E0BFF4BC25E9}"/>
                  </a:ext>
                </a:extLst>
              </p:cNvPr>
              <p:cNvSpPr>
                <a:spLocks/>
              </p:cNvSpPr>
              <p:nvPr/>
            </p:nvSpPr>
            <p:spPr bwMode="auto">
              <a:xfrm>
                <a:off x="3020"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2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2"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6" name="Freeform 44">
                <a:extLst>
                  <a:ext uri="{FF2B5EF4-FFF2-40B4-BE49-F238E27FC236}">
                    <a16:creationId xmlns:a16="http://schemas.microsoft.com/office/drawing/2014/main" id="{F81FD0E8-C4A2-BD45-8584-EE692F73E63F}"/>
                  </a:ext>
                </a:extLst>
              </p:cNvPr>
              <p:cNvSpPr>
                <a:spLocks noEditPoints="1"/>
              </p:cNvSpPr>
              <p:nvPr/>
            </p:nvSpPr>
            <p:spPr bwMode="auto">
              <a:xfrm>
                <a:off x="3117" y="1076"/>
                <a:ext cx="33"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2"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7" name="Freeform 45">
                <a:extLst>
                  <a:ext uri="{FF2B5EF4-FFF2-40B4-BE49-F238E27FC236}">
                    <a16:creationId xmlns:a16="http://schemas.microsoft.com/office/drawing/2014/main" id="{4FD148FC-617A-9C4C-B529-5DCD4ED3FBEF}"/>
                  </a:ext>
                </a:extLst>
              </p:cNvPr>
              <p:cNvSpPr>
                <a:spLocks/>
              </p:cNvSpPr>
              <p:nvPr/>
            </p:nvSpPr>
            <p:spPr bwMode="auto">
              <a:xfrm>
                <a:off x="3177" y="1144"/>
                <a:ext cx="122" cy="148"/>
              </a:xfrm>
              <a:custGeom>
                <a:avLst/>
                <a:gdLst>
                  <a:gd name="T0" fmla="*/ 173 w 203"/>
                  <a:gd name="T1" fmla="*/ 62 h 237"/>
                  <a:gd name="T2" fmla="*/ 173 w 203"/>
                  <a:gd name="T3" fmla="*/ 62 h 237"/>
                  <a:gd name="T4" fmla="*/ 116 w 203"/>
                  <a:gd name="T5" fmla="*/ 35 h 237"/>
                  <a:gd name="T6" fmla="*/ 41 w 203"/>
                  <a:gd name="T7" fmla="*/ 119 h 237"/>
                  <a:gd name="T8" fmla="*/ 116 w 203"/>
                  <a:gd name="T9" fmla="*/ 202 h 237"/>
                  <a:gd name="T10" fmla="*/ 174 w 203"/>
                  <a:gd name="T11" fmla="*/ 174 h 237"/>
                  <a:gd name="T12" fmla="*/ 201 w 203"/>
                  <a:gd name="T13" fmla="*/ 201 h 237"/>
                  <a:gd name="T14" fmla="*/ 116 w 203"/>
                  <a:gd name="T15" fmla="*/ 237 h 237"/>
                  <a:gd name="T16" fmla="*/ 0 w 203"/>
                  <a:gd name="T17" fmla="*/ 119 h 237"/>
                  <a:gd name="T18" fmla="*/ 116 w 203"/>
                  <a:gd name="T19" fmla="*/ 0 h 237"/>
                  <a:gd name="T20" fmla="*/ 203 w 203"/>
                  <a:gd name="T21" fmla="*/ 36 h 237"/>
                  <a:gd name="T22" fmla="*/ 173 w 203"/>
                  <a:gd name="T23" fmla="*/ 6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237">
                    <a:moveTo>
                      <a:pt x="173" y="62"/>
                    </a:moveTo>
                    <a:lnTo>
                      <a:pt x="173" y="62"/>
                    </a:lnTo>
                    <a:cubicBezTo>
                      <a:pt x="157" y="43"/>
                      <a:pt x="139" y="35"/>
                      <a:pt x="116" y="35"/>
                    </a:cubicBezTo>
                    <a:cubicBezTo>
                      <a:pt x="66" y="35"/>
                      <a:pt x="41" y="72"/>
                      <a:pt x="41" y="119"/>
                    </a:cubicBezTo>
                    <a:cubicBezTo>
                      <a:pt x="41" y="165"/>
                      <a:pt x="71" y="202"/>
                      <a:pt x="116" y="202"/>
                    </a:cubicBezTo>
                    <a:cubicBezTo>
                      <a:pt x="141" y="202"/>
                      <a:pt x="160" y="193"/>
                      <a:pt x="174" y="174"/>
                    </a:cubicBezTo>
                    <a:lnTo>
                      <a:pt x="201" y="201"/>
                    </a:lnTo>
                    <a:cubicBezTo>
                      <a:pt x="180" y="226"/>
                      <a:pt x="149" y="237"/>
                      <a:pt x="116" y="237"/>
                    </a:cubicBezTo>
                    <a:cubicBezTo>
                      <a:pt x="47" y="237"/>
                      <a:pt x="0" y="188"/>
                      <a:pt x="0" y="119"/>
                    </a:cubicBezTo>
                    <a:cubicBezTo>
                      <a:pt x="0" y="50"/>
                      <a:pt x="47" y="0"/>
                      <a:pt x="116" y="0"/>
                    </a:cubicBezTo>
                    <a:cubicBezTo>
                      <a:pt x="150" y="0"/>
                      <a:pt x="180" y="12"/>
                      <a:pt x="203" y="36"/>
                    </a:cubicBezTo>
                    <a:lnTo>
                      <a:pt x="173" y="6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8" name="Freeform 46">
                <a:extLst>
                  <a:ext uri="{FF2B5EF4-FFF2-40B4-BE49-F238E27FC236}">
                    <a16:creationId xmlns:a16="http://schemas.microsoft.com/office/drawing/2014/main" id="{4F31E82C-2B6A-1143-83B8-0C0EDD6D01DE}"/>
                  </a:ext>
                </a:extLst>
              </p:cNvPr>
              <p:cNvSpPr>
                <a:spLocks/>
              </p:cNvSpPr>
              <p:nvPr/>
            </p:nvSpPr>
            <p:spPr bwMode="auto">
              <a:xfrm>
                <a:off x="3323" y="1148"/>
                <a:ext cx="118"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9" name="Freeform 47">
                <a:extLst>
                  <a:ext uri="{FF2B5EF4-FFF2-40B4-BE49-F238E27FC236}">
                    <a16:creationId xmlns:a16="http://schemas.microsoft.com/office/drawing/2014/main" id="{3E333870-3067-8043-945C-370F52125AD7}"/>
                  </a:ext>
                </a:extLst>
              </p:cNvPr>
              <p:cNvSpPr>
                <a:spLocks/>
              </p:cNvSpPr>
              <p:nvPr/>
            </p:nvSpPr>
            <p:spPr bwMode="auto">
              <a:xfrm>
                <a:off x="3482" y="1075"/>
                <a:ext cx="23" cy="213"/>
              </a:xfrm>
              <a:custGeom>
                <a:avLst/>
                <a:gdLst>
                  <a:gd name="T0" fmla="*/ 0 w 38"/>
                  <a:gd name="T1" fmla="*/ 341 h 341"/>
                  <a:gd name="T2" fmla="*/ 0 w 38"/>
                  <a:gd name="T3" fmla="*/ 341 h 341"/>
                  <a:gd name="T4" fmla="*/ 38 w 38"/>
                  <a:gd name="T5" fmla="*/ 341 h 341"/>
                  <a:gd name="T6" fmla="*/ 38 w 38"/>
                  <a:gd name="T7" fmla="*/ 0 h 341"/>
                  <a:gd name="T8" fmla="*/ 0 w 38"/>
                  <a:gd name="T9" fmla="*/ 0 h 341"/>
                  <a:gd name="T10" fmla="*/ 0 w 38"/>
                  <a:gd name="T11" fmla="*/ 341 h 341"/>
                </a:gdLst>
                <a:ahLst/>
                <a:cxnLst>
                  <a:cxn ang="0">
                    <a:pos x="T0" y="T1"/>
                  </a:cxn>
                  <a:cxn ang="0">
                    <a:pos x="T2" y="T3"/>
                  </a:cxn>
                  <a:cxn ang="0">
                    <a:pos x="T4" y="T5"/>
                  </a:cxn>
                  <a:cxn ang="0">
                    <a:pos x="T6" y="T7"/>
                  </a:cxn>
                  <a:cxn ang="0">
                    <a:pos x="T8" y="T9"/>
                  </a:cxn>
                  <a:cxn ang="0">
                    <a:pos x="T10" y="T11"/>
                  </a:cxn>
                </a:cxnLst>
                <a:rect l="0" t="0" r="r" b="b"/>
                <a:pathLst>
                  <a:path w="38" h="341">
                    <a:moveTo>
                      <a:pt x="0" y="341"/>
                    </a:moveTo>
                    <a:lnTo>
                      <a:pt x="0" y="341"/>
                    </a:lnTo>
                    <a:lnTo>
                      <a:pt x="38" y="341"/>
                    </a:lnTo>
                    <a:lnTo>
                      <a:pt x="38"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0" name="Freeform 48">
                <a:extLst>
                  <a:ext uri="{FF2B5EF4-FFF2-40B4-BE49-F238E27FC236}">
                    <a16:creationId xmlns:a16="http://schemas.microsoft.com/office/drawing/2014/main" id="{8B38150E-C5A0-BA4B-9BCA-9440B6046F02}"/>
                  </a:ext>
                </a:extLst>
              </p:cNvPr>
              <p:cNvSpPr>
                <a:spLocks/>
              </p:cNvSpPr>
              <p:nvPr/>
            </p:nvSpPr>
            <p:spPr bwMode="auto">
              <a:xfrm>
                <a:off x="3545" y="1148"/>
                <a:ext cx="119"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1" name="Freeform 49">
                <a:extLst>
                  <a:ext uri="{FF2B5EF4-FFF2-40B4-BE49-F238E27FC236}">
                    <a16:creationId xmlns:a16="http://schemas.microsoft.com/office/drawing/2014/main" id="{634336A8-D539-9647-A61C-45738281A1C8}"/>
                  </a:ext>
                </a:extLst>
              </p:cNvPr>
              <p:cNvSpPr>
                <a:spLocks/>
              </p:cNvSpPr>
              <p:nvPr/>
            </p:nvSpPr>
            <p:spPr bwMode="auto">
              <a:xfrm>
                <a:off x="3702" y="1144"/>
                <a:ext cx="205" cy="144"/>
              </a:xfrm>
              <a:custGeom>
                <a:avLst/>
                <a:gdLst>
                  <a:gd name="T0" fmla="*/ 2 w 340"/>
                  <a:gd name="T1" fmla="*/ 60 h 231"/>
                  <a:gd name="T2" fmla="*/ 2 w 340"/>
                  <a:gd name="T3" fmla="*/ 60 h 231"/>
                  <a:gd name="T4" fmla="*/ 0 w 340"/>
                  <a:gd name="T5" fmla="*/ 6 h 231"/>
                  <a:gd name="T6" fmla="*/ 36 w 340"/>
                  <a:gd name="T7" fmla="*/ 6 h 231"/>
                  <a:gd name="T8" fmla="*/ 37 w 340"/>
                  <a:gd name="T9" fmla="*/ 43 h 231"/>
                  <a:gd name="T10" fmla="*/ 37 w 340"/>
                  <a:gd name="T11" fmla="*/ 43 h 231"/>
                  <a:gd name="T12" fmla="*/ 112 w 340"/>
                  <a:gd name="T13" fmla="*/ 0 h 231"/>
                  <a:gd name="T14" fmla="*/ 183 w 340"/>
                  <a:gd name="T15" fmla="*/ 43 h 231"/>
                  <a:gd name="T16" fmla="*/ 254 w 340"/>
                  <a:gd name="T17" fmla="*/ 0 h 231"/>
                  <a:gd name="T18" fmla="*/ 340 w 340"/>
                  <a:gd name="T19" fmla="*/ 95 h 231"/>
                  <a:gd name="T20" fmla="*/ 340 w 340"/>
                  <a:gd name="T21" fmla="*/ 231 h 231"/>
                  <a:gd name="T22" fmla="*/ 302 w 340"/>
                  <a:gd name="T23" fmla="*/ 231 h 231"/>
                  <a:gd name="T24" fmla="*/ 302 w 340"/>
                  <a:gd name="T25" fmla="*/ 96 h 231"/>
                  <a:gd name="T26" fmla="*/ 248 w 340"/>
                  <a:gd name="T27" fmla="*/ 35 h 231"/>
                  <a:gd name="T28" fmla="*/ 190 w 340"/>
                  <a:gd name="T29" fmla="*/ 101 h 231"/>
                  <a:gd name="T30" fmla="*/ 190 w 340"/>
                  <a:gd name="T31" fmla="*/ 231 h 231"/>
                  <a:gd name="T32" fmla="*/ 152 w 340"/>
                  <a:gd name="T33" fmla="*/ 231 h 231"/>
                  <a:gd name="T34" fmla="*/ 152 w 340"/>
                  <a:gd name="T35" fmla="*/ 104 h 231"/>
                  <a:gd name="T36" fmla="*/ 109 w 340"/>
                  <a:gd name="T37" fmla="*/ 35 h 231"/>
                  <a:gd name="T38" fmla="*/ 39 w 340"/>
                  <a:gd name="T39" fmla="*/ 121 h 231"/>
                  <a:gd name="T40" fmla="*/ 39 w 340"/>
                  <a:gd name="T41" fmla="*/ 231 h 231"/>
                  <a:gd name="T42" fmla="*/ 2 w 340"/>
                  <a:gd name="T43" fmla="*/ 231 h 231"/>
                  <a:gd name="T44" fmla="*/ 2 w 340"/>
                  <a:gd name="T45"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0" h="231">
                    <a:moveTo>
                      <a:pt x="2" y="60"/>
                    </a:moveTo>
                    <a:lnTo>
                      <a:pt x="2" y="60"/>
                    </a:lnTo>
                    <a:cubicBezTo>
                      <a:pt x="2" y="39"/>
                      <a:pt x="0" y="21"/>
                      <a:pt x="0" y="6"/>
                    </a:cubicBezTo>
                    <a:lnTo>
                      <a:pt x="36" y="6"/>
                    </a:lnTo>
                    <a:cubicBezTo>
                      <a:pt x="36" y="18"/>
                      <a:pt x="37" y="31"/>
                      <a:pt x="37" y="43"/>
                    </a:cubicBezTo>
                    <a:lnTo>
                      <a:pt x="37" y="43"/>
                    </a:lnTo>
                    <a:cubicBezTo>
                      <a:pt x="48" y="21"/>
                      <a:pt x="75" y="0"/>
                      <a:pt x="112" y="0"/>
                    </a:cubicBezTo>
                    <a:cubicBezTo>
                      <a:pt x="161" y="0"/>
                      <a:pt x="176" y="28"/>
                      <a:pt x="183" y="43"/>
                    </a:cubicBezTo>
                    <a:cubicBezTo>
                      <a:pt x="200" y="17"/>
                      <a:pt x="220" y="0"/>
                      <a:pt x="254" y="0"/>
                    </a:cubicBezTo>
                    <a:cubicBezTo>
                      <a:pt x="319" y="0"/>
                      <a:pt x="340" y="36"/>
                      <a:pt x="340" y="95"/>
                    </a:cubicBezTo>
                    <a:lnTo>
                      <a:pt x="340" y="231"/>
                    </a:lnTo>
                    <a:lnTo>
                      <a:pt x="302" y="231"/>
                    </a:lnTo>
                    <a:lnTo>
                      <a:pt x="302" y="96"/>
                    </a:lnTo>
                    <a:cubicBezTo>
                      <a:pt x="302" y="65"/>
                      <a:pt x="291" y="35"/>
                      <a:pt x="248" y="35"/>
                    </a:cubicBezTo>
                    <a:cubicBezTo>
                      <a:pt x="216" y="35"/>
                      <a:pt x="190" y="61"/>
                      <a:pt x="190" y="101"/>
                    </a:cubicBezTo>
                    <a:lnTo>
                      <a:pt x="190" y="231"/>
                    </a:lnTo>
                    <a:lnTo>
                      <a:pt x="152" y="231"/>
                    </a:lnTo>
                    <a:lnTo>
                      <a:pt x="152" y="104"/>
                    </a:lnTo>
                    <a:cubicBezTo>
                      <a:pt x="152" y="54"/>
                      <a:pt x="140"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grpSp>
      </p:grpSp>
      <p:sp>
        <p:nvSpPr>
          <p:cNvPr id="33" name="Text Placeholder 15">
            <a:extLst>
              <a:ext uri="{FF2B5EF4-FFF2-40B4-BE49-F238E27FC236}">
                <a16:creationId xmlns:a16="http://schemas.microsoft.com/office/drawing/2014/main" id="{DE11159E-F35E-AD4D-B16A-15ECC19E36AA}"/>
              </a:ext>
            </a:extLst>
          </p:cNvPr>
          <p:cNvSpPr>
            <a:spLocks noGrp="1"/>
          </p:cNvSpPr>
          <p:nvPr>
            <p:ph type="body" sz="quarter" idx="18" hasCustomPrompt="1"/>
          </p:nvPr>
        </p:nvSpPr>
        <p:spPr>
          <a:xfrm>
            <a:off x="438219" y="2351569"/>
            <a:ext cx="8229600" cy="1463040"/>
          </a:xfrm>
          <a:prstGeom prst="rect">
            <a:avLst/>
          </a:prstGeom>
        </p:spPr>
        <p:txBody>
          <a:bodyPr lIns="91440" tIns="91440" rIns="91440" bIns="91440" anchor="ctr" anchorCtr="0">
            <a:noAutofit/>
          </a:bodyPr>
          <a:lstStyle>
            <a:lvl1pPr marL="0" indent="0" algn="l">
              <a:lnSpc>
                <a:spcPct val="100000"/>
              </a:lnSpc>
              <a:spcBef>
                <a:spcPts val="0"/>
              </a:spcBef>
              <a:spcAft>
                <a:spcPts val="0"/>
              </a:spcAft>
              <a:buNone/>
              <a:defRPr sz="1700" baseline="0">
                <a:solidFill>
                  <a:schemeClr val="bg1">
                    <a:lumMod val="95000"/>
                  </a:schemeClr>
                </a:solidFill>
                <a:latin typeface="Arial"/>
              </a:defRPr>
            </a:lvl1pPr>
            <a:lvl2pPr marL="0" indent="0" algn="l">
              <a:spcBef>
                <a:spcPts val="0"/>
              </a:spcBef>
              <a:buNone/>
              <a:defRPr sz="1350" i="1">
                <a:solidFill>
                  <a:schemeClr val="accent2"/>
                </a:solidFill>
                <a:latin typeface="Arial"/>
              </a:defRPr>
            </a:lvl2pPr>
            <a:lvl3pPr marL="0" indent="0" algn="l">
              <a:spcBef>
                <a:spcPts val="0"/>
              </a:spcBef>
              <a:buNone/>
              <a:defRPr sz="1200" i="1">
                <a:solidFill>
                  <a:schemeClr val="accent2"/>
                </a:solidFill>
                <a:latin typeface="Arial"/>
              </a:defRPr>
            </a:lvl3pPr>
            <a:lvl4pPr marL="471488" indent="0" algn="ctr">
              <a:buNone/>
              <a:defRPr/>
            </a:lvl4pPr>
            <a:lvl5pPr marL="602456" indent="0" algn="ctr">
              <a:buNone/>
              <a:defRPr/>
            </a:lvl5pPr>
          </a:lstStyle>
          <a:p>
            <a:pPr lvl="0"/>
            <a:r>
              <a:rPr lang="en-US" dirty="0"/>
              <a:t>Click and Add Speaker Info</a:t>
            </a:r>
          </a:p>
        </p:txBody>
      </p:sp>
      <p:pic>
        <p:nvPicPr>
          <p:cNvPr id="36" name="Picture 35" descr="AETC_Program-color-outline-01.png">
            <a:extLst>
              <a:ext uri="{FF2B5EF4-FFF2-40B4-BE49-F238E27FC236}">
                <a16:creationId xmlns:a16="http://schemas.microsoft.com/office/drawing/2014/main" id="{A03B4C79-6BA2-1844-BA38-7B00F609DFE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98547" y="4535473"/>
            <a:ext cx="1092764" cy="419187"/>
          </a:xfrm>
          <a:prstGeom prst="rect">
            <a:avLst/>
          </a:prstGeom>
        </p:spPr>
      </p:pic>
      <p:sp>
        <p:nvSpPr>
          <p:cNvPr id="37" name="TextBox 36">
            <a:extLst>
              <a:ext uri="{FF2B5EF4-FFF2-40B4-BE49-F238E27FC236}">
                <a16:creationId xmlns:a16="http://schemas.microsoft.com/office/drawing/2014/main" id="{477ED0BA-CD2E-4D48-9675-BF88D51DAD74}"/>
              </a:ext>
            </a:extLst>
          </p:cNvPr>
          <p:cNvSpPr txBox="1"/>
          <p:nvPr userDrawn="1"/>
        </p:nvSpPr>
        <p:spPr>
          <a:xfrm>
            <a:off x="453927" y="4493910"/>
            <a:ext cx="2280879" cy="446276"/>
          </a:xfrm>
          <a:prstGeom prst="rect">
            <a:avLst/>
          </a:prstGeom>
          <a:noFill/>
        </p:spPr>
        <p:txBody>
          <a:bodyPr wrap="square" rtlCol="0">
            <a:spAutoFit/>
          </a:bodyPr>
          <a:lstStyle/>
          <a:p>
            <a:r>
              <a:rPr lang="en-US" sz="1200" dirty="0">
                <a:solidFill>
                  <a:srgbClr val="002060"/>
                </a:solidFill>
                <a:latin typeface="Corbel" panose="020B0503020204020204" pitchFamily="34" charset="0"/>
              </a:rPr>
              <a:t>National </a:t>
            </a:r>
            <a:r>
              <a:rPr lang="en-US" sz="1200" dirty="0">
                <a:solidFill>
                  <a:srgbClr val="C00000"/>
                </a:solidFill>
                <a:latin typeface="Corbel" panose="020B0503020204020204" pitchFamily="34" charset="0"/>
              </a:rPr>
              <a:t>HIV</a:t>
            </a:r>
            <a:r>
              <a:rPr lang="en-US" sz="1200" dirty="0">
                <a:solidFill>
                  <a:srgbClr val="002060"/>
                </a:solidFill>
                <a:latin typeface="Corbel" panose="020B0503020204020204" pitchFamily="34" charset="0"/>
              </a:rPr>
              <a:t> Curriculum</a:t>
            </a:r>
            <a:br>
              <a:rPr lang="en-US" sz="1400" dirty="0">
                <a:solidFill>
                  <a:srgbClr val="002060"/>
                </a:solidFill>
                <a:latin typeface="Arial"/>
              </a:rPr>
            </a:br>
            <a:r>
              <a:rPr lang="en-US" sz="1100" dirty="0" err="1">
                <a:solidFill>
                  <a:srgbClr val="002060"/>
                </a:solidFill>
                <a:latin typeface="Arial"/>
              </a:rPr>
              <a:t>www.hiv.uw.edu</a:t>
            </a:r>
            <a:endParaRPr lang="en-US" sz="1100" dirty="0">
              <a:solidFill>
                <a:srgbClr val="002060"/>
              </a:solidFill>
              <a:latin typeface="Arial"/>
            </a:endParaRPr>
          </a:p>
        </p:txBody>
      </p:sp>
      <p:cxnSp>
        <p:nvCxnSpPr>
          <p:cNvPr id="30" name="Straight Connector 29"/>
          <p:cNvCxnSpPr>
            <a:cxnSpLocks/>
          </p:cNvCxnSpPr>
          <p:nvPr userDrawn="1"/>
        </p:nvCxnSpPr>
        <p:spPr>
          <a:xfrm>
            <a:off x="-14989" y="858320"/>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a:cxnSpLocks/>
          </p:cNvCxnSpPr>
          <p:nvPr userDrawn="1"/>
        </p:nvCxnSpPr>
        <p:spPr>
          <a:xfrm>
            <a:off x="-14989" y="4330452"/>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C3ADE2D6-1B69-A94D-B8B0-AF0AFEBE20E8}"/>
              </a:ext>
            </a:extLst>
          </p:cNvPr>
          <p:cNvCxnSpPr/>
          <p:nvPr userDrawn="1"/>
        </p:nvCxnSpPr>
        <p:spPr>
          <a:xfrm>
            <a:off x="531020" y="4724855"/>
            <a:ext cx="1536192" cy="0"/>
          </a:xfrm>
          <a:prstGeom prst="line">
            <a:avLst/>
          </a:prstGeom>
          <a:ln w="9525">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1869889"/>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xt-Medium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20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8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endParaRPr lang="en-US" dirty="0"/>
          </a:p>
          <a:p>
            <a:pPr lvl="1"/>
            <a:endParaRPr lang="en-US" dirty="0"/>
          </a:p>
        </p:txBody>
      </p:sp>
      <p:cxnSp>
        <p:nvCxnSpPr>
          <p:cNvPr id="32" name="Straight Connector 31"/>
          <p:cNvCxnSpPr/>
          <p:nvPr/>
        </p:nvCxnSpPr>
        <p:spPr>
          <a:xfrm>
            <a:off x="-5643"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3552119046"/>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Small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8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r>
              <a:rPr lang="en-US" dirty="0"/>
              <a:t>Line 2</a:t>
            </a:r>
          </a:p>
          <a:p>
            <a:pPr lvl="1"/>
            <a:endParaRPr lang="en-US" dirty="0"/>
          </a:p>
          <a:p>
            <a:pPr lvl="1"/>
            <a:endParaRPr lang="en-US" dirty="0"/>
          </a:p>
        </p:txBody>
      </p: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7" name="Straight Connector 56">
            <a:extLst>
              <a:ext uri="{FF2B5EF4-FFF2-40B4-BE49-F238E27FC236}">
                <a16:creationId xmlns:a16="http://schemas.microsoft.com/office/drawing/2014/main" id="{917F5B24-4D4A-E542-ABEE-FD2D7AA9F5FC}"/>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2771947"/>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 Figure">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and Figure Slide: click to enter title</a:t>
            </a:r>
          </a:p>
        </p:txBody>
      </p:sp>
      <p:sp>
        <p:nvSpPr>
          <p:cNvPr id="31" name="Content Placeholder 3"/>
          <p:cNvSpPr>
            <a:spLocks noGrp="1"/>
          </p:cNvSpPr>
          <p:nvPr>
            <p:ph sz="half" idx="2" hasCustomPrompt="1"/>
          </p:nvPr>
        </p:nvSpPr>
        <p:spPr>
          <a:xfrm>
            <a:off x="323850" y="1135604"/>
            <a:ext cx="4244975"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65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p:txBody>
      </p:sp>
      <p:sp>
        <p:nvSpPr>
          <p:cNvPr id="3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4" name="Logo Stacked V2">
            <a:extLst>
              <a:ext uri="{FF2B5EF4-FFF2-40B4-BE49-F238E27FC236}">
                <a16:creationId xmlns:a16="http://schemas.microsoft.com/office/drawing/2014/main" id="{99806F9A-3099-E44B-B5E1-9CC817885274}"/>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5FEFCFF5-B3B9-AB4B-AA5A-A6567BE3E77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8D7907D6-9EAF-4742-ABE1-71E3250D1CB4}"/>
                </a:ext>
              </a:extLst>
            </p:cNvPr>
            <p:cNvGrpSpPr>
              <a:grpSpLocks noChangeAspect="1"/>
            </p:cNvGrpSpPr>
            <p:nvPr/>
          </p:nvGrpSpPr>
          <p:grpSpPr bwMode="auto">
            <a:xfrm>
              <a:off x="1898650" y="3455065"/>
              <a:ext cx="3468688" cy="1036638"/>
              <a:chOff x="1196" y="1585"/>
              <a:chExt cx="2185" cy="653"/>
            </a:xfrm>
          </p:grpSpPr>
          <p:sp>
            <p:nvSpPr>
              <p:cNvPr id="37" name="Freeform 5">
                <a:extLst>
                  <a:ext uri="{FF2B5EF4-FFF2-40B4-BE49-F238E27FC236}">
                    <a16:creationId xmlns:a16="http://schemas.microsoft.com/office/drawing/2014/main" id="{8869294B-A957-AE4A-A364-2ECB9C4E4D2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6">
                <a:extLst>
                  <a:ext uri="{FF2B5EF4-FFF2-40B4-BE49-F238E27FC236}">
                    <a16:creationId xmlns:a16="http://schemas.microsoft.com/office/drawing/2014/main" id="{8827C336-DC47-BF4C-B669-3F5D0072D3F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7">
                <a:extLst>
                  <a:ext uri="{FF2B5EF4-FFF2-40B4-BE49-F238E27FC236}">
                    <a16:creationId xmlns:a16="http://schemas.microsoft.com/office/drawing/2014/main" id="{39EDB336-0AA0-394B-A8BC-D0DBDA7034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8">
                <a:extLst>
                  <a:ext uri="{FF2B5EF4-FFF2-40B4-BE49-F238E27FC236}">
                    <a16:creationId xmlns:a16="http://schemas.microsoft.com/office/drawing/2014/main" id="{0E75D586-3E06-3C47-8711-9A0AD7BFCFF7}"/>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9">
                <a:extLst>
                  <a:ext uri="{FF2B5EF4-FFF2-40B4-BE49-F238E27FC236}">
                    <a16:creationId xmlns:a16="http://schemas.microsoft.com/office/drawing/2014/main" id="{F6D704A5-84A1-B84D-8C81-0CB9D30DF1A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0">
                <a:extLst>
                  <a:ext uri="{FF2B5EF4-FFF2-40B4-BE49-F238E27FC236}">
                    <a16:creationId xmlns:a16="http://schemas.microsoft.com/office/drawing/2014/main" id="{354D9A10-0A86-0548-9546-463B92D47C8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1">
                <a:extLst>
                  <a:ext uri="{FF2B5EF4-FFF2-40B4-BE49-F238E27FC236}">
                    <a16:creationId xmlns:a16="http://schemas.microsoft.com/office/drawing/2014/main" id="{89781809-20FF-A445-9963-910A4C7A3496}"/>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2">
                <a:extLst>
                  <a:ext uri="{FF2B5EF4-FFF2-40B4-BE49-F238E27FC236}">
                    <a16:creationId xmlns:a16="http://schemas.microsoft.com/office/drawing/2014/main" id="{58B4434D-156F-104C-8BFD-06D3D37E6690}"/>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3">
                <a:extLst>
                  <a:ext uri="{FF2B5EF4-FFF2-40B4-BE49-F238E27FC236}">
                    <a16:creationId xmlns:a16="http://schemas.microsoft.com/office/drawing/2014/main" id="{C60AE9BD-9EA1-3646-BF3D-5D9FF3AD106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4">
                <a:extLst>
                  <a:ext uri="{FF2B5EF4-FFF2-40B4-BE49-F238E27FC236}">
                    <a16:creationId xmlns:a16="http://schemas.microsoft.com/office/drawing/2014/main" id="{A6508F65-5795-1841-BBAB-E2F67C7AC873}"/>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5">
                <a:extLst>
                  <a:ext uri="{FF2B5EF4-FFF2-40B4-BE49-F238E27FC236}">
                    <a16:creationId xmlns:a16="http://schemas.microsoft.com/office/drawing/2014/main" id="{BC409E71-C274-ED4D-B117-E8EE6F213D61}"/>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6">
                <a:extLst>
                  <a:ext uri="{FF2B5EF4-FFF2-40B4-BE49-F238E27FC236}">
                    <a16:creationId xmlns:a16="http://schemas.microsoft.com/office/drawing/2014/main" id="{EB144D33-F22A-BA4E-9E64-49255653FAAA}"/>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7">
                <a:extLst>
                  <a:ext uri="{FF2B5EF4-FFF2-40B4-BE49-F238E27FC236}">
                    <a16:creationId xmlns:a16="http://schemas.microsoft.com/office/drawing/2014/main" id="{8758EEF2-B044-124A-A423-1C543CBAF6CF}"/>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8">
                <a:extLst>
                  <a:ext uri="{FF2B5EF4-FFF2-40B4-BE49-F238E27FC236}">
                    <a16:creationId xmlns:a16="http://schemas.microsoft.com/office/drawing/2014/main" id="{19A970B1-199E-5746-82F5-6490797D62C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9">
                <a:extLst>
                  <a:ext uri="{FF2B5EF4-FFF2-40B4-BE49-F238E27FC236}">
                    <a16:creationId xmlns:a16="http://schemas.microsoft.com/office/drawing/2014/main" id="{87CD27E2-094B-2F4C-B352-A2463AEF6E9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0">
                <a:extLst>
                  <a:ext uri="{FF2B5EF4-FFF2-40B4-BE49-F238E27FC236}">
                    <a16:creationId xmlns:a16="http://schemas.microsoft.com/office/drawing/2014/main" id="{F0398AF9-8E89-8849-A6D0-73CDBDF9FB4F}"/>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1">
                <a:extLst>
                  <a:ext uri="{FF2B5EF4-FFF2-40B4-BE49-F238E27FC236}">
                    <a16:creationId xmlns:a16="http://schemas.microsoft.com/office/drawing/2014/main" id="{81DEED87-958A-704F-95FD-DE07D38FBA9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2">
                <a:extLst>
                  <a:ext uri="{FF2B5EF4-FFF2-40B4-BE49-F238E27FC236}">
                    <a16:creationId xmlns:a16="http://schemas.microsoft.com/office/drawing/2014/main" id="{A1C0E19A-5997-2F47-89BB-F05C62CEF3F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3">
                <a:extLst>
                  <a:ext uri="{FF2B5EF4-FFF2-40B4-BE49-F238E27FC236}">
                    <a16:creationId xmlns:a16="http://schemas.microsoft.com/office/drawing/2014/main" id="{0A94D715-8C50-F84F-BC87-5A6E1C43E2EE}"/>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4">
                <a:extLst>
                  <a:ext uri="{FF2B5EF4-FFF2-40B4-BE49-F238E27FC236}">
                    <a16:creationId xmlns:a16="http://schemas.microsoft.com/office/drawing/2014/main" id="{60728EA6-9643-FD40-AB48-30D1AAF69E01}"/>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5">
                <a:extLst>
                  <a:ext uri="{FF2B5EF4-FFF2-40B4-BE49-F238E27FC236}">
                    <a16:creationId xmlns:a16="http://schemas.microsoft.com/office/drawing/2014/main" id="{14E590CD-8EC9-8F40-ADA9-B7632D4B2EAD}"/>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8" name="Straight Connector 57">
            <a:extLst>
              <a:ext uri="{FF2B5EF4-FFF2-40B4-BE49-F238E27FC236}">
                <a16:creationId xmlns:a16="http://schemas.microsoft.com/office/drawing/2014/main" id="{4BB7240E-DE5E-3849-BEB9-99D67EADE565}"/>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7622040"/>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udy-Slide-Fulll">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2" name="Content Placeholder 3">
            <a:extLst>
              <a:ext uri="{FF2B5EF4-FFF2-40B4-BE49-F238E27FC236}">
                <a16:creationId xmlns:a16="http://schemas.microsoft.com/office/drawing/2014/main" id="{5C846B29-A238-BF4D-880A-E5BB982C3DC0}"/>
              </a:ext>
            </a:extLst>
          </p:cNvPr>
          <p:cNvSpPr>
            <a:spLocks noGrp="1"/>
          </p:cNvSpPr>
          <p:nvPr>
            <p:ph sz="half" idx="2" hasCustomPrompt="1"/>
          </p:nvPr>
        </p:nvSpPr>
        <p:spPr>
          <a:xfrm>
            <a:off x="323850" y="1184224"/>
            <a:ext cx="8515350" cy="3504315"/>
          </a:xfrm>
          <a:prstGeom prst="rect">
            <a:avLst/>
          </a:prstGeom>
          <a:solidFill>
            <a:schemeClr val="bg1">
              <a:lumMod val="95000"/>
            </a:schemeClr>
          </a:solidFill>
          <a:ln>
            <a:solidFill>
              <a:schemeClr val="tx1"/>
            </a:solidFill>
          </a:ln>
        </p:spPr>
        <p:txBody>
          <a:bodyPr tIns="91440" rIns="18288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Tree>
    <p:extLst>
      <p:ext uri="{BB962C8B-B14F-4D97-AF65-F5344CB8AC3E}">
        <p14:creationId xmlns:p14="http://schemas.microsoft.com/office/powerpoint/2010/main" val="2776353640"/>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udy-Slide-Half">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1" name="Content Placeholder 3">
            <a:extLst>
              <a:ext uri="{FF2B5EF4-FFF2-40B4-BE49-F238E27FC236}">
                <a16:creationId xmlns:a16="http://schemas.microsoft.com/office/drawing/2014/main" id="{E20ACA9C-07B0-5E4B-BB50-DA2C0E065772}"/>
              </a:ext>
            </a:extLst>
          </p:cNvPr>
          <p:cNvSpPr>
            <a:spLocks noGrp="1"/>
          </p:cNvSpPr>
          <p:nvPr>
            <p:ph sz="half" idx="2" hasCustomPrompt="1"/>
          </p:nvPr>
        </p:nvSpPr>
        <p:spPr>
          <a:xfrm>
            <a:off x="323851" y="1184224"/>
            <a:ext cx="4622222" cy="3504315"/>
          </a:xfrm>
          <a:prstGeom prst="rect">
            <a:avLst/>
          </a:prstGeom>
          <a:solidFill>
            <a:schemeClr val="bg1">
              <a:lumMod val="95000"/>
            </a:schemeClr>
          </a:solidFill>
          <a:ln>
            <a:solidFill>
              <a:schemeClr val="tx1"/>
            </a:solidFill>
          </a:ln>
        </p:spPr>
        <p:txBody>
          <a:bodyPr tIns="9144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Tree>
    <p:extLst>
      <p:ext uri="{BB962C8B-B14F-4D97-AF65-F5344CB8AC3E}">
        <p14:creationId xmlns:p14="http://schemas.microsoft.com/office/powerpoint/2010/main" val="2120636246"/>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udy-Slide-Bar">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2" name="Content Placeholder 3">
            <a:extLst>
              <a:ext uri="{FF2B5EF4-FFF2-40B4-BE49-F238E27FC236}">
                <a16:creationId xmlns:a16="http://schemas.microsoft.com/office/drawing/2014/main" id="{0C76EBAF-5143-D347-BB19-ADDF227686FB}"/>
              </a:ext>
            </a:extLst>
          </p:cNvPr>
          <p:cNvSpPr>
            <a:spLocks noGrp="1"/>
          </p:cNvSpPr>
          <p:nvPr>
            <p:ph sz="half" idx="2" hasCustomPrompt="1"/>
          </p:nvPr>
        </p:nvSpPr>
        <p:spPr>
          <a:xfrm>
            <a:off x="323850" y="1428596"/>
            <a:ext cx="4206240" cy="3277875"/>
          </a:xfrm>
          <a:prstGeom prst="rect">
            <a:avLst/>
          </a:prstGeom>
          <a:solidFill>
            <a:schemeClr val="bg1">
              <a:lumMod val="95000"/>
            </a:schemeClr>
          </a:solidFill>
          <a:ln>
            <a:solidFill>
              <a:schemeClr val="tx1"/>
            </a:solidFill>
          </a:ln>
        </p:spPr>
        <p:txBody>
          <a:bodyPr tIns="9144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
        <p:nvSpPr>
          <p:cNvPr id="34" name="Rectangle 3">
            <a:extLst>
              <a:ext uri="{FF2B5EF4-FFF2-40B4-BE49-F238E27FC236}">
                <a16:creationId xmlns:a16="http://schemas.microsoft.com/office/drawing/2014/main" id="{FB407CE3-2672-BB49-8D79-3A14BE4F7EDF}"/>
              </a:ext>
            </a:extLst>
          </p:cNvPr>
          <p:cNvSpPr>
            <a:spLocks noChangeArrowheads="1"/>
          </p:cNvSpPr>
          <p:nvPr userDrawn="1"/>
        </p:nvSpPr>
        <p:spPr bwMode="invGray">
          <a:xfrm>
            <a:off x="323850" y="1035386"/>
            <a:ext cx="4206240" cy="365760"/>
          </a:xfrm>
          <a:prstGeom prst="rect">
            <a:avLst/>
          </a:prstGeom>
          <a:solidFill>
            <a:srgbClr val="5A646E"/>
          </a:solidFill>
          <a:ln>
            <a:solidFill>
              <a:schemeClr val="tx1"/>
            </a:solidFill>
            <a:headEnd/>
            <a:tailEnd/>
          </a:ln>
          <a:effectLst/>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defTabSz="342900">
              <a:lnSpc>
                <a:spcPct val="85000"/>
              </a:lnSpc>
            </a:pPr>
            <a:endParaRPr lang="en-US" sz="1500" dirty="0">
              <a:solidFill>
                <a:schemeClr val="bg1"/>
              </a:solidFill>
              <a:latin typeface="Arial" pitchFamily="-110" charset="0"/>
              <a:ea typeface="ＭＳ Ｐゴシック" pitchFamily="-110" charset="-128"/>
              <a:cs typeface="ＭＳ Ｐゴシック" pitchFamily="-110" charset="-128"/>
            </a:endParaRPr>
          </a:p>
        </p:txBody>
      </p:sp>
      <p:sp>
        <p:nvSpPr>
          <p:cNvPr id="60" name="Text Placeholder 2">
            <a:extLst>
              <a:ext uri="{FF2B5EF4-FFF2-40B4-BE49-F238E27FC236}">
                <a16:creationId xmlns:a16="http://schemas.microsoft.com/office/drawing/2014/main" id="{A8045330-6BFE-EC46-81C0-E05AD7F57EBC}"/>
              </a:ext>
            </a:extLst>
          </p:cNvPr>
          <p:cNvSpPr>
            <a:spLocks noGrp="1"/>
          </p:cNvSpPr>
          <p:nvPr>
            <p:ph type="body" idx="10" hasCustomPrompt="1"/>
          </p:nvPr>
        </p:nvSpPr>
        <p:spPr>
          <a:xfrm>
            <a:off x="358693" y="1046741"/>
            <a:ext cx="4092536" cy="342900"/>
          </a:xfrm>
          <a:prstGeom prst="rect">
            <a:avLst/>
          </a:prstGeom>
        </p:spPr>
        <p:txBody>
          <a:bodyPr anchor="b">
            <a:noAutofit/>
          </a:bodyPr>
          <a:lstStyle>
            <a:lvl1pPr marL="0" indent="0" algn="l">
              <a:buNone/>
              <a:defRPr sz="1600" b="0">
                <a:solidFill>
                  <a:srgbClr val="FFFFFF"/>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text</a:t>
            </a:r>
          </a:p>
        </p:txBody>
      </p:sp>
    </p:spTree>
    <p:extLst>
      <p:ext uri="{BB962C8B-B14F-4D97-AF65-F5344CB8AC3E}">
        <p14:creationId xmlns:p14="http://schemas.microsoft.com/office/powerpoint/2010/main" val="1661800473"/>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udy-Conclusion">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61" name="Content Placeholder 3">
            <a:extLst>
              <a:ext uri="{FF2B5EF4-FFF2-40B4-BE49-F238E27FC236}">
                <a16:creationId xmlns:a16="http://schemas.microsoft.com/office/drawing/2014/main" id="{A978C15C-6FB2-4448-ABEF-9C47E22C5469}"/>
              </a:ext>
            </a:extLst>
          </p:cNvPr>
          <p:cNvSpPr>
            <a:spLocks noGrp="1"/>
          </p:cNvSpPr>
          <p:nvPr>
            <p:ph sz="half" idx="2" hasCustomPrompt="1"/>
          </p:nvPr>
        </p:nvSpPr>
        <p:spPr>
          <a:xfrm>
            <a:off x="-18168" y="1786409"/>
            <a:ext cx="9180576" cy="1574460"/>
          </a:xfrm>
          <a:prstGeom prst="rect">
            <a:avLst/>
          </a:prstGeom>
          <a:solidFill>
            <a:schemeClr val="bg1">
              <a:lumMod val="95000"/>
            </a:schemeClr>
          </a:solidFill>
          <a:ln w="19050">
            <a:solidFill>
              <a:srgbClr val="0070C0"/>
            </a:solidFill>
          </a:ln>
        </p:spPr>
        <p:txBody>
          <a:bodyPr lIns="457200" tIns="91440" rIns="457200" bIns="182880" anchor="ctr" anchorCtr="0">
            <a:normAutofit/>
          </a:bodyPr>
          <a:lstStyle>
            <a:lvl1pPr marL="0" marR="0" indent="0" algn="l" defTabSz="685800" rtl="0" eaLnBrk="1" fontAlgn="auto" latinLnBrk="0" hangingPunct="1">
              <a:lnSpc>
                <a:spcPts val="2200"/>
              </a:lnSpc>
              <a:spcBef>
                <a:spcPts val="0"/>
              </a:spcBef>
              <a:spcAft>
                <a:spcPts val="0"/>
              </a:spcAft>
              <a:buClr>
                <a:srgbClr val="0070C0"/>
              </a:buClr>
              <a:buSzPct val="100000"/>
              <a:buFont typeface="Arial"/>
              <a:buNone/>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0"/>
            <a:endParaRPr lang="en-US" dirty="0"/>
          </a:p>
        </p:txBody>
      </p:sp>
    </p:spTree>
    <p:extLst>
      <p:ext uri="{BB962C8B-B14F-4D97-AF65-F5344CB8AC3E}">
        <p14:creationId xmlns:p14="http://schemas.microsoft.com/office/powerpoint/2010/main" val="876442254"/>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Figure + Text ">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and Figure Slide: click to enter title</a:t>
            </a:r>
          </a:p>
        </p:txBody>
      </p:sp>
      <p:sp>
        <p:nvSpPr>
          <p:cNvPr id="31" name="Content Placeholder 3"/>
          <p:cNvSpPr>
            <a:spLocks noGrp="1"/>
          </p:cNvSpPr>
          <p:nvPr>
            <p:ph sz="half" idx="2" hasCustomPrompt="1"/>
          </p:nvPr>
        </p:nvSpPr>
        <p:spPr>
          <a:xfrm>
            <a:off x="4607983" y="1135604"/>
            <a:ext cx="4244975"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65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p:txBody>
      </p:sp>
      <p:sp>
        <p:nvSpPr>
          <p:cNvPr id="3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4" name="Logo Stacked V2">
            <a:extLst>
              <a:ext uri="{FF2B5EF4-FFF2-40B4-BE49-F238E27FC236}">
                <a16:creationId xmlns:a16="http://schemas.microsoft.com/office/drawing/2014/main" id="{99806F9A-3099-E44B-B5E1-9CC817885274}"/>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5FEFCFF5-B3B9-AB4B-AA5A-A6567BE3E77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8D7907D6-9EAF-4742-ABE1-71E3250D1CB4}"/>
                </a:ext>
              </a:extLst>
            </p:cNvPr>
            <p:cNvGrpSpPr>
              <a:grpSpLocks noChangeAspect="1"/>
            </p:cNvGrpSpPr>
            <p:nvPr/>
          </p:nvGrpSpPr>
          <p:grpSpPr bwMode="auto">
            <a:xfrm>
              <a:off x="1898650" y="3455065"/>
              <a:ext cx="3468688" cy="1036638"/>
              <a:chOff x="1196" y="1585"/>
              <a:chExt cx="2185" cy="653"/>
            </a:xfrm>
          </p:grpSpPr>
          <p:sp>
            <p:nvSpPr>
              <p:cNvPr id="37" name="Freeform 5">
                <a:extLst>
                  <a:ext uri="{FF2B5EF4-FFF2-40B4-BE49-F238E27FC236}">
                    <a16:creationId xmlns:a16="http://schemas.microsoft.com/office/drawing/2014/main" id="{8869294B-A957-AE4A-A364-2ECB9C4E4D2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6">
                <a:extLst>
                  <a:ext uri="{FF2B5EF4-FFF2-40B4-BE49-F238E27FC236}">
                    <a16:creationId xmlns:a16="http://schemas.microsoft.com/office/drawing/2014/main" id="{8827C336-DC47-BF4C-B669-3F5D0072D3F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7">
                <a:extLst>
                  <a:ext uri="{FF2B5EF4-FFF2-40B4-BE49-F238E27FC236}">
                    <a16:creationId xmlns:a16="http://schemas.microsoft.com/office/drawing/2014/main" id="{39EDB336-0AA0-394B-A8BC-D0DBDA7034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8">
                <a:extLst>
                  <a:ext uri="{FF2B5EF4-FFF2-40B4-BE49-F238E27FC236}">
                    <a16:creationId xmlns:a16="http://schemas.microsoft.com/office/drawing/2014/main" id="{0E75D586-3E06-3C47-8711-9A0AD7BFCFF7}"/>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9">
                <a:extLst>
                  <a:ext uri="{FF2B5EF4-FFF2-40B4-BE49-F238E27FC236}">
                    <a16:creationId xmlns:a16="http://schemas.microsoft.com/office/drawing/2014/main" id="{F6D704A5-84A1-B84D-8C81-0CB9D30DF1A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0">
                <a:extLst>
                  <a:ext uri="{FF2B5EF4-FFF2-40B4-BE49-F238E27FC236}">
                    <a16:creationId xmlns:a16="http://schemas.microsoft.com/office/drawing/2014/main" id="{354D9A10-0A86-0548-9546-463B92D47C8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1">
                <a:extLst>
                  <a:ext uri="{FF2B5EF4-FFF2-40B4-BE49-F238E27FC236}">
                    <a16:creationId xmlns:a16="http://schemas.microsoft.com/office/drawing/2014/main" id="{89781809-20FF-A445-9963-910A4C7A3496}"/>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2">
                <a:extLst>
                  <a:ext uri="{FF2B5EF4-FFF2-40B4-BE49-F238E27FC236}">
                    <a16:creationId xmlns:a16="http://schemas.microsoft.com/office/drawing/2014/main" id="{58B4434D-156F-104C-8BFD-06D3D37E6690}"/>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3">
                <a:extLst>
                  <a:ext uri="{FF2B5EF4-FFF2-40B4-BE49-F238E27FC236}">
                    <a16:creationId xmlns:a16="http://schemas.microsoft.com/office/drawing/2014/main" id="{C60AE9BD-9EA1-3646-BF3D-5D9FF3AD106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4">
                <a:extLst>
                  <a:ext uri="{FF2B5EF4-FFF2-40B4-BE49-F238E27FC236}">
                    <a16:creationId xmlns:a16="http://schemas.microsoft.com/office/drawing/2014/main" id="{A6508F65-5795-1841-BBAB-E2F67C7AC873}"/>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5">
                <a:extLst>
                  <a:ext uri="{FF2B5EF4-FFF2-40B4-BE49-F238E27FC236}">
                    <a16:creationId xmlns:a16="http://schemas.microsoft.com/office/drawing/2014/main" id="{BC409E71-C274-ED4D-B117-E8EE6F213D61}"/>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6">
                <a:extLst>
                  <a:ext uri="{FF2B5EF4-FFF2-40B4-BE49-F238E27FC236}">
                    <a16:creationId xmlns:a16="http://schemas.microsoft.com/office/drawing/2014/main" id="{EB144D33-F22A-BA4E-9E64-49255653FAAA}"/>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7">
                <a:extLst>
                  <a:ext uri="{FF2B5EF4-FFF2-40B4-BE49-F238E27FC236}">
                    <a16:creationId xmlns:a16="http://schemas.microsoft.com/office/drawing/2014/main" id="{8758EEF2-B044-124A-A423-1C543CBAF6CF}"/>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8">
                <a:extLst>
                  <a:ext uri="{FF2B5EF4-FFF2-40B4-BE49-F238E27FC236}">
                    <a16:creationId xmlns:a16="http://schemas.microsoft.com/office/drawing/2014/main" id="{19A970B1-199E-5746-82F5-6490797D62C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9">
                <a:extLst>
                  <a:ext uri="{FF2B5EF4-FFF2-40B4-BE49-F238E27FC236}">
                    <a16:creationId xmlns:a16="http://schemas.microsoft.com/office/drawing/2014/main" id="{87CD27E2-094B-2F4C-B352-A2463AEF6E9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0">
                <a:extLst>
                  <a:ext uri="{FF2B5EF4-FFF2-40B4-BE49-F238E27FC236}">
                    <a16:creationId xmlns:a16="http://schemas.microsoft.com/office/drawing/2014/main" id="{F0398AF9-8E89-8849-A6D0-73CDBDF9FB4F}"/>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1">
                <a:extLst>
                  <a:ext uri="{FF2B5EF4-FFF2-40B4-BE49-F238E27FC236}">
                    <a16:creationId xmlns:a16="http://schemas.microsoft.com/office/drawing/2014/main" id="{81DEED87-958A-704F-95FD-DE07D38FBA9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2">
                <a:extLst>
                  <a:ext uri="{FF2B5EF4-FFF2-40B4-BE49-F238E27FC236}">
                    <a16:creationId xmlns:a16="http://schemas.microsoft.com/office/drawing/2014/main" id="{A1C0E19A-5997-2F47-89BB-F05C62CEF3F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3">
                <a:extLst>
                  <a:ext uri="{FF2B5EF4-FFF2-40B4-BE49-F238E27FC236}">
                    <a16:creationId xmlns:a16="http://schemas.microsoft.com/office/drawing/2014/main" id="{0A94D715-8C50-F84F-BC87-5A6E1C43E2EE}"/>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4">
                <a:extLst>
                  <a:ext uri="{FF2B5EF4-FFF2-40B4-BE49-F238E27FC236}">
                    <a16:creationId xmlns:a16="http://schemas.microsoft.com/office/drawing/2014/main" id="{60728EA6-9643-FD40-AB48-30D1AAF69E01}"/>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5">
                <a:extLst>
                  <a:ext uri="{FF2B5EF4-FFF2-40B4-BE49-F238E27FC236}">
                    <a16:creationId xmlns:a16="http://schemas.microsoft.com/office/drawing/2014/main" id="{14E590CD-8EC9-8F40-ADA9-B7632D4B2EAD}"/>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8" name="Straight Connector 57">
            <a:extLst>
              <a:ext uri="{FF2B5EF4-FFF2-40B4-BE49-F238E27FC236}">
                <a16:creationId xmlns:a16="http://schemas.microsoft.com/office/drawing/2014/main" id="{92563A08-5D7F-254B-89A7-CE76C5F8AD1B}"/>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143918"/>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Figures-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DDE3BB8-71A2-3C40-AAE9-17A142B71D44}"/>
              </a:ext>
            </a:extLst>
          </p:cNvPr>
          <p:cNvSpPr/>
          <p:nvPr userDrawn="1"/>
        </p:nvSpPr>
        <p:spPr>
          <a:xfrm>
            <a:off x="0" y="925693"/>
            <a:ext cx="9162288" cy="4224528"/>
          </a:xfrm>
          <a:prstGeom prst="rect">
            <a:avLst/>
          </a:prstGeom>
          <a:gradFill>
            <a:gsLst>
              <a:gs pos="0">
                <a:srgbClr val="003860"/>
              </a:gs>
              <a:gs pos="100000">
                <a:srgbClr val="005EA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Graph/Image/Table/Blue: click to add title</a:t>
            </a:r>
          </a:p>
        </p:txBody>
      </p:sp>
      <p:sp>
        <p:nvSpPr>
          <p:cNvPr id="11"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pic>
        <p:nvPicPr>
          <p:cNvPr id="12" name="Picture 11" descr="NatHIVcurriculum_logo_white_thik.png">
            <a:extLst>
              <a:ext uri="{FF2B5EF4-FFF2-40B4-BE49-F238E27FC236}">
                <a16:creationId xmlns:a16="http://schemas.microsoft.com/office/drawing/2014/main" id="{89B6C09C-845C-D240-91CE-9C8D5DA3597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cxnSp>
        <p:nvCxnSpPr>
          <p:cNvPr id="14" name="Straight Connector 13">
            <a:extLst>
              <a:ext uri="{FF2B5EF4-FFF2-40B4-BE49-F238E27FC236}">
                <a16:creationId xmlns:a16="http://schemas.microsoft.com/office/drawing/2014/main" id="{81D5ED23-FFA0-C948-9A90-9A5A636E47F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6548074"/>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Figures-Black">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Graph/Image/Table/Blue: click to add title</a:t>
            </a:r>
          </a:p>
        </p:txBody>
      </p:sp>
      <p:sp>
        <p:nvSpPr>
          <p:cNvPr id="66" name="Rectangle 65"/>
          <p:cNvSpPr/>
          <p:nvPr/>
        </p:nvSpPr>
        <p:spPr>
          <a:xfrm>
            <a:off x="-7495" y="914399"/>
            <a:ext cx="9162288" cy="425196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pic>
        <p:nvPicPr>
          <p:cNvPr id="9" name="Picture 8" descr="NatHIVcurriculum_logo_white_thik.png">
            <a:extLst>
              <a:ext uri="{FF2B5EF4-FFF2-40B4-BE49-F238E27FC236}">
                <a16:creationId xmlns:a16="http://schemas.microsoft.com/office/drawing/2014/main" id="{ECE1B190-E5DF-014E-8922-6D165E21D3A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cxnSp>
        <p:nvCxnSpPr>
          <p:cNvPr id="12" name="Straight Connector 11">
            <a:extLst>
              <a:ext uri="{FF2B5EF4-FFF2-40B4-BE49-F238E27FC236}">
                <a16:creationId xmlns:a16="http://schemas.microsoft.com/office/drawing/2014/main" id="{C163A70B-7482-9F46-9D97-89D7085688F2}"/>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4152430"/>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Slide-Old">
    <p:spTree>
      <p:nvGrpSpPr>
        <p:cNvPr id="1" name=""/>
        <p:cNvGrpSpPr/>
        <p:nvPr/>
      </p:nvGrpSpPr>
      <p:grpSpPr>
        <a:xfrm>
          <a:off x="0" y="0"/>
          <a:ext cx="0" cy="0"/>
          <a:chOff x="0" y="0"/>
          <a:chExt cx="0" cy="0"/>
        </a:xfrm>
      </p:grpSpPr>
      <p:pic>
        <p:nvPicPr>
          <p:cNvPr id="280" name="Picture 27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0751" y="699239"/>
            <a:ext cx="9154751" cy="3736555"/>
          </a:xfrm>
          <a:prstGeom prst="rect">
            <a:avLst/>
          </a:prstGeom>
          <a:noFill/>
          <a:ln>
            <a:noFill/>
          </a:ln>
          <a:effectLst/>
        </p:spPr>
      </p:pic>
      <p:sp>
        <p:nvSpPr>
          <p:cNvPr id="282" name="Title 1"/>
          <p:cNvSpPr>
            <a:spLocks noGrp="1"/>
          </p:cNvSpPr>
          <p:nvPr>
            <p:ph type="ctrTitle" hasCustomPrompt="1"/>
          </p:nvPr>
        </p:nvSpPr>
        <p:spPr>
          <a:xfrm>
            <a:off x="438219" y="931641"/>
            <a:ext cx="8222726" cy="1280160"/>
          </a:xfrm>
          <a:prstGeom prst="rect">
            <a:avLst/>
          </a:prstGeom>
        </p:spPr>
        <p:txBody>
          <a:bodyPr lIns="91440" anchor="ctr" anchorCtr="0">
            <a:normAutofit/>
          </a:bodyPr>
          <a:lstStyle>
            <a:lvl1pPr algn="l">
              <a:lnSpc>
                <a:spcPts val="3000"/>
              </a:lnSpc>
              <a:defRPr sz="2800" b="0">
                <a:solidFill>
                  <a:schemeClr val="bg1"/>
                </a:solidFill>
                <a:latin typeface="Arial" panose="020B0604020202020204" pitchFamily="34" charset="0"/>
                <a:cs typeface="Arial" panose="020B0604020202020204" pitchFamily="34" charset="0"/>
              </a:defRPr>
            </a:lvl1pPr>
          </a:lstStyle>
          <a:p>
            <a:r>
              <a:rPr lang="en-US" dirty="0"/>
              <a:t>Click and Add Title of Talk</a:t>
            </a:r>
          </a:p>
        </p:txBody>
      </p:sp>
      <p:sp>
        <p:nvSpPr>
          <p:cNvPr id="273" name="Date"/>
          <p:cNvSpPr>
            <a:spLocks noGrp="1"/>
          </p:cNvSpPr>
          <p:nvPr>
            <p:ph type="body" sz="quarter" idx="14" hasCustomPrompt="1"/>
          </p:nvPr>
        </p:nvSpPr>
        <p:spPr>
          <a:xfrm>
            <a:off x="438219" y="4011411"/>
            <a:ext cx="7115526" cy="219455"/>
          </a:xfrm>
          <a:prstGeom prst="rect">
            <a:avLst/>
          </a:prstGeom>
        </p:spPr>
        <p:txBody>
          <a:bodyPr anchor="ctr">
            <a:noAutofit/>
          </a:bodyPr>
          <a:lstStyle>
            <a:lvl1pPr marL="0" indent="0" algn="l">
              <a:lnSpc>
                <a:spcPts val="1200"/>
              </a:lnSpc>
              <a:buNone/>
              <a:defRPr sz="1050" b="0" baseline="0">
                <a:solidFill>
                  <a:srgbClr val="6FC5FF"/>
                </a:solidFill>
                <a:latin typeface="Arial"/>
              </a:defRPr>
            </a:lvl1pPr>
          </a:lstStyle>
          <a:p>
            <a:pPr lvl="0"/>
            <a:r>
              <a:rPr lang="en-US" dirty="0"/>
              <a:t>Click and Add Last Updated Info</a:t>
            </a:r>
          </a:p>
        </p:txBody>
      </p:sp>
      <p:cxnSp>
        <p:nvCxnSpPr>
          <p:cNvPr id="30" name="Straight Connector 29"/>
          <p:cNvCxnSpPr/>
          <p:nvPr userDrawn="1"/>
        </p:nvCxnSpPr>
        <p:spPr>
          <a:xfrm>
            <a:off x="-14989" y="693842"/>
            <a:ext cx="9162862" cy="0"/>
          </a:xfrm>
          <a:prstGeom prst="line">
            <a:avLst/>
          </a:prstGeom>
          <a:ln w="127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4989" y="4428995"/>
            <a:ext cx="9162862" cy="0"/>
          </a:xfrm>
          <a:prstGeom prst="line">
            <a:avLst/>
          </a:prstGeom>
          <a:ln w="1270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4" name="Logo Horizontal V2">
            <a:extLst>
              <a:ext uri="{FF2B5EF4-FFF2-40B4-BE49-F238E27FC236}">
                <a16:creationId xmlns:a16="http://schemas.microsoft.com/office/drawing/2014/main" id="{36276770-D6C1-3340-A54F-851A6FEB1936}"/>
              </a:ext>
            </a:extLst>
          </p:cNvPr>
          <p:cNvGrpSpPr>
            <a:grpSpLocks noChangeAspect="1"/>
          </p:cNvGrpSpPr>
          <p:nvPr userDrawn="1"/>
        </p:nvGrpSpPr>
        <p:grpSpPr>
          <a:xfrm>
            <a:off x="534702" y="223067"/>
            <a:ext cx="3372064" cy="320040"/>
            <a:chOff x="960861" y="1655928"/>
            <a:chExt cx="4437220" cy="420624"/>
          </a:xfrm>
        </p:grpSpPr>
        <p:pic>
          <p:nvPicPr>
            <p:cNvPr id="35" name="Logomark V2">
              <a:extLst>
                <a:ext uri="{FF2B5EF4-FFF2-40B4-BE49-F238E27FC236}">
                  <a16:creationId xmlns:a16="http://schemas.microsoft.com/office/drawing/2014/main" id="{81839592-238C-D84C-B9A8-F93EC9CAD75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0861" y="1655928"/>
              <a:ext cx="428518" cy="420624"/>
            </a:xfrm>
            <a:prstGeom prst="rect">
              <a:avLst/>
            </a:prstGeom>
          </p:spPr>
        </p:pic>
        <p:grpSp>
          <p:nvGrpSpPr>
            <p:cNvPr id="60" name="Nat HIV Cur logo type horiz">
              <a:extLst>
                <a:ext uri="{FF2B5EF4-FFF2-40B4-BE49-F238E27FC236}">
                  <a16:creationId xmlns:a16="http://schemas.microsoft.com/office/drawing/2014/main" id="{C1E2FEF3-56D7-1447-AE74-4A8D4C99EB96}"/>
                </a:ext>
              </a:extLst>
            </p:cNvPr>
            <p:cNvGrpSpPr>
              <a:grpSpLocks noChangeAspect="1"/>
            </p:cNvGrpSpPr>
            <p:nvPr/>
          </p:nvGrpSpPr>
          <p:grpSpPr bwMode="auto">
            <a:xfrm>
              <a:off x="1476074" y="1719322"/>
              <a:ext cx="3922007" cy="292608"/>
              <a:chOff x="918" y="1071"/>
              <a:chExt cx="2989" cy="223"/>
            </a:xfrm>
          </p:grpSpPr>
          <p:sp>
            <p:nvSpPr>
              <p:cNvPr id="61" name="Freeform 29">
                <a:extLst>
                  <a:ext uri="{FF2B5EF4-FFF2-40B4-BE49-F238E27FC236}">
                    <a16:creationId xmlns:a16="http://schemas.microsoft.com/office/drawing/2014/main" id="{2D82EC55-D9F3-334B-ABD1-4980F106712A}"/>
                  </a:ext>
                </a:extLst>
              </p:cNvPr>
              <p:cNvSpPr>
                <a:spLocks/>
              </p:cNvSpPr>
              <p:nvPr/>
            </p:nvSpPr>
            <p:spPr bwMode="auto">
              <a:xfrm>
                <a:off x="918" y="1076"/>
                <a:ext cx="173" cy="212"/>
              </a:xfrm>
              <a:custGeom>
                <a:avLst/>
                <a:gdLst>
                  <a:gd name="T0" fmla="*/ 248 w 288"/>
                  <a:gd name="T1" fmla="*/ 0 h 340"/>
                  <a:gd name="T2" fmla="*/ 248 w 288"/>
                  <a:gd name="T3" fmla="*/ 0 h 340"/>
                  <a:gd name="T4" fmla="*/ 248 w 288"/>
                  <a:gd name="T5" fmla="*/ 282 h 340"/>
                  <a:gd name="T6" fmla="*/ 247 w 288"/>
                  <a:gd name="T7" fmla="*/ 282 h 340"/>
                  <a:gd name="T8" fmla="*/ 50 w 288"/>
                  <a:gd name="T9" fmla="*/ 0 h 340"/>
                  <a:gd name="T10" fmla="*/ 0 w 288"/>
                  <a:gd name="T11" fmla="*/ 0 h 340"/>
                  <a:gd name="T12" fmla="*/ 0 w 288"/>
                  <a:gd name="T13" fmla="*/ 340 h 340"/>
                  <a:gd name="T14" fmla="*/ 40 w 288"/>
                  <a:gd name="T15" fmla="*/ 340 h 340"/>
                  <a:gd name="T16" fmla="*/ 40 w 288"/>
                  <a:gd name="T17" fmla="*/ 58 h 340"/>
                  <a:gd name="T18" fmla="*/ 41 w 288"/>
                  <a:gd name="T19" fmla="*/ 58 h 340"/>
                  <a:gd name="T20" fmla="*/ 238 w 288"/>
                  <a:gd name="T21" fmla="*/ 340 h 340"/>
                  <a:gd name="T22" fmla="*/ 288 w 288"/>
                  <a:gd name="T23" fmla="*/ 340 h 340"/>
                  <a:gd name="T24" fmla="*/ 288 w 288"/>
                  <a:gd name="T25" fmla="*/ 0 h 340"/>
                  <a:gd name="T26" fmla="*/ 248 w 288"/>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340">
                    <a:moveTo>
                      <a:pt x="248" y="0"/>
                    </a:moveTo>
                    <a:lnTo>
                      <a:pt x="248" y="0"/>
                    </a:lnTo>
                    <a:lnTo>
                      <a:pt x="248" y="282"/>
                    </a:lnTo>
                    <a:lnTo>
                      <a:pt x="247" y="282"/>
                    </a:lnTo>
                    <a:lnTo>
                      <a:pt x="50" y="0"/>
                    </a:lnTo>
                    <a:lnTo>
                      <a:pt x="0" y="0"/>
                    </a:lnTo>
                    <a:lnTo>
                      <a:pt x="0" y="340"/>
                    </a:lnTo>
                    <a:lnTo>
                      <a:pt x="40" y="340"/>
                    </a:lnTo>
                    <a:lnTo>
                      <a:pt x="40" y="58"/>
                    </a:lnTo>
                    <a:lnTo>
                      <a:pt x="41" y="58"/>
                    </a:lnTo>
                    <a:lnTo>
                      <a:pt x="238" y="340"/>
                    </a:lnTo>
                    <a:lnTo>
                      <a:pt x="288" y="340"/>
                    </a:lnTo>
                    <a:lnTo>
                      <a:pt x="288" y="0"/>
                    </a:lnTo>
                    <a:lnTo>
                      <a:pt x="248"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2" name="Freeform 30">
                <a:extLst>
                  <a:ext uri="{FF2B5EF4-FFF2-40B4-BE49-F238E27FC236}">
                    <a16:creationId xmlns:a16="http://schemas.microsoft.com/office/drawing/2014/main" id="{15A116DC-1D93-A94B-997A-1F8C8D806212}"/>
                  </a:ext>
                </a:extLst>
              </p:cNvPr>
              <p:cNvSpPr>
                <a:spLocks noEditPoints="1"/>
              </p:cNvSpPr>
              <p:nvPr/>
            </p:nvSpPr>
            <p:spPr bwMode="auto">
              <a:xfrm>
                <a:off x="1127" y="1144"/>
                <a:ext cx="119" cy="148"/>
              </a:xfrm>
              <a:custGeom>
                <a:avLst/>
                <a:gdLst>
                  <a:gd name="T0" fmla="*/ 11 w 197"/>
                  <a:gd name="T1" fmla="*/ 35 h 237"/>
                  <a:gd name="T2" fmla="*/ 11 w 197"/>
                  <a:gd name="T3" fmla="*/ 35 h 237"/>
                  <a:gd name="T4" fmla="*/ 100 w 197"/>
                  <a:gd name="T5" fmla="*/ 0 h 237"/>
                  <a:gd name="T6" fmla="*/ 194 w 197"/>
                  <a:gd name="T7" fmla="*/ 96 h 237"/>
                  <a:gd name="T8" fmla="*/ 194 w 197"/>
                  <a:gd name="T9" fmla="*/ 192 h 237"/>
                  <a:gd name="T10" fmla="*/ 197 w 197"/>
                  <a:gd name="T11" fmla="*/ 231 h 237"/>
                  <a:gd name="T12" fmla="*/ 161 w 197"/>
                  <a:gd name="T13" fmla="*/ 231 h 237"/>
                  <a:gd name="T14" fmla="*/ 159 w 197"/>
                  <a:gd name="T15" fmla="*/ 197 h 237"/>
                  <a:gd name="T16" fmla="*/ 158 w 197"/>
                  <a:gd name="T17" fmla="*/ 197 h 237"/>
                  <a:gd name="T18" fmla="*/ 84 w 197"/>
                  <a:gd name="T19" fmla="*/ 237 h 237"/>
                  <a:gd name="T20" fmla="*/ 0 w 197"/>
                  <a:gd name="T21" fmla="*/ 170 h 237"/>
                  <a:gd name="T22" fmla="*/ 142 w 197"/>
                  <a:gd name="T23" fmla="*/ 91 h 237"/>
                  <a:gd name="T24" fmla="*/ 156 w 197"/>
                  <a:gd name="T25" fmla="*/ 91 h 237"/>
                  <a:gd name="T26" fmla="*/ 156 w 197"/>
                  <a:gd name="T27" fmla="*/ 84 h 237"/>
                  <a:gd name="T28" fmla="*/ 101 w 197"/>
                  <a:gd name="T29" fmla="*/ 35 h 237"/>
                  <a:gd name="T30" fmla="*/ 34 w 197"/>
                  <a:gd name="T31" fmla="*/ 60 h 237"/>
                  <a:gd name="T32" fmla="*/ 11 w 197"/>
                  <a:gd name="T33" fmla="*/ 35 h 237"/>
                  <a:gd name="T34" fmla="*/ 119 w 197"/>
                  <a:gd name="T35" fmla="*/ 123 h 237"/>
                  <a:gd name="T36" fmla="*/ 119 w 197"/>
                  <a:gd name="T37" fmla="*/ 123 h 237"/>
                  <a:gd name="T38" fmla="*/ 41 w 197"/>
                  <a:gd name="T39" fmla="*/ 166 h 237"/>
                  <a:gd name="T40" fmla="*/ 90 w 197"/>
                  <a:gd name="T41" fmla="*/ 205 h 237"/>
                  <a:gd name="T42" fmla="*/ 156 w 197"/>
                  <a:gd name="T43" fmla="*/ 137 h 237"/>
                  <a:gd name="T44" fmla="*/ 156 w 197"/>
                  <a:gd name="T45" fmla="*/ 123 h 237"/>
                  <a:gd name="T46" fmla="*/ 119 w 197"/>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7" h="237">
                    <a:moveTo>
                      <a:pt x="11" y="35"/>
                    </a:moveTo>
                    <a:lnTo>
                      <a:pt x="11" y="35"/>
                    </a:lnTo>
                    <a:cubicBezTo>
                      <a:pt x="34" y="12"/>
                      <a:pt x="67" y="0"/>
                      <a:pt x="100" y="0"/>
                    </a:cubicBezTo>
                    <a:cubicBezTo>
                      <a:pt x="166" y="0"/>
                      <a:pt x="194" y="32"/>
                      <a:pt x="194" y="96"/>
                    </a:cubicBezTo>
                    <a:lnTo>
                      <a:pt x="194" y="192"/>
                    </a:lnTo>
                    <a:cubicBezTo>
                      <a:pt x="194" y="205"/>
                      <a:pt x="195" y="219"/>
                      <a:pt x="197" y="231"/>
                    </a:cubicBezTo>
                    <a:lnTo>
                      <a:pt x="161" y="231"/>
                    </a:lnTo>
                    <a:cubicBezTo>
                      <a:pt x="159" y="221"/>
                      <a:pt x="159" y="207"/>
                      <a:pt x="159" y="197"/>
                    </a:cubicBezTo>
                    <a:lnTo>
                      <a:pt x="158" y="197"/>
                    </a:lnTo>
                    <a:cubicBezTo>
                      <a:pt x="143" y="220"/>
                      <a:pt x="118" y="237"/>
                      <a:pt x="84" y="237"/>
                    </a:cubicBezTo>
                    <a:cubicBezTo>
                      <a:pt x="38" y="237"/>
                      <a:pt x="0" y="214"/>
                      <a:pt x="0" y="170"/>
                    </a:cubicBezTo>
                    <a:cubicBezTo>
                      <a:pt x="0" y="96"/>
                      <a:pt x="87" y="91"/>
                      <a:pt x="142" y="91"/>
                    </a:cubicBezTo>
                    <a:lnTo>
                      <a:pt x="156" y="91"/>
                    </a:lnTo>
                    <a:lnTo>
                      <a:pt x="156" y="84"/>
                    </a:lnTo>
                    <a:cubicBezTo>
                      <a:pt x="156" y="52"/>
                      <a:pt x="136" y="35"/>
                      <a:pt x="101" y="35"/>
                    </a:cubicBezTo>
                    <a:cubicBezTo>
                      <a:pt x="77" y="35"/>
                      <a:pt x="52" y="43"/>
                      <a:pt x="34" y="60"/>
                    </a:cubicBezTo>
                    <a:lnTo>
                      <a:pt x="11" y="35"/>
                    </a:lnTo>
                    <a:close/>
                    <a:moveTo>
                      <a:pt x="119" y="123"/>
                    </a:moveTo>
                    <a:lnTo>
                      <a:pt x="119" y="123"/>
                    </a:lnTo>
                    <a:cubicBezTo>
                      <a:pt x="71" y="123"/>
                      <a:pt x="41" y="136"/>
                      <a:pt x="41" y="166"/>
                    </a:cubicBezTo>
                    <a:cubicBezTo>
                      <a:pt x="41" y="194"/>
                      <a:pt x="62" y="205"/>
                      <a:pt x="90" y="205"/>
                    </a:cubicBezTo>
                    <a:cubicBezTo>
                      <a:pt x="133" y="205"/>
                      <a:pt x="155" y="174"/>
                      <a:pt x="156" y="137"/>
                    </a:cubicBezTo>
                    <a:lnTo>
                      <a:pt x="156" y="123"/>
                    </a:lnTo>
                    <a:lnTo>
                      <a:pt x="119"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3" name="Freeform 31">
                <a:extLst>
                  <a:ext uri="{FF2B5EF4-FFF2-40B4-BE49-F238E27FC236}">
                    <a16:creationId xmlns:a16="http://schemas.microsoft.com/office/drawing/2014/main" id="{8E6BFF9A-AE41-4C4B-98E4-D732660B99BA}"/>
                  </a:ext>
                </a:extLst>
              </p:cNvPr>
              <p:cNvSpPr>
                <a:spLocks/>
              </p:cNvSpPr>
              <p:nvPr/>
            </p:nvSpPr>
            <p:spPr bwMode="auto">
              <a:xfrm>
                <a:off x="1264" y="1108"/>
                <a:ext cx="93" cy="184"/>
              </a:xfrm>
              <a:custGeom>
                <a:avLst/>
                <a:gdLst>
                  <a:gd name="T0" fmla="*/ 152 w 154"/>
                  <a:gd name="T1" fmla="*/ 96 h 295"/>
                  <a:gd name="T2" fmla="*/ 152 w 154"/>
                  <a:gd name="T3" fmla="*/ 96 h 295"/>
                  <a:gd name="T4" fmla="*/ 86 w 154"/>
                  <a:gd name="T5" fmla="*/ 96 h 295"/>
                  <a:gd name="T6" fmla="*/ 86 w 154"/>
                  <a:gd name="T7" fmla="*/ 208 h 295"/>
                  <a:gd name="T8" fmla="*/ 120 w 154"/>
                  <a:gd name="T9" fmla="*/ 260 h 295"/>
                  <a:gd name="T10" fmla="*/ 153 w 154"/>
                  <a:gd name="T11" fmla="*/ 252 h 295"/>
                  <a:gd name="T12" fmla="*/ 154 w 154"/>
                  <a:gd name="T13" fmla="*/ 286 h 295"/>
                  <a:gd name="T14" fmla="*/ 111 w 154"/>
                  <a:gd name="T15" fmla="*/ 295 h 295"/>
                  <a:gd name="T16" fmla="*/ 49 w 154"/>
                  <a:gd name="T17" fmla="*/ 219 h 295"/>
                  <a:gd name="T18" fmla="*/ 49 w 154"/>
                  <a:gd name="T19" fmla="*/ 96 h 295"/>
                  <a:gd name="T20" fmla="*/ 0 w 154"/>
                  <a:gd name="T21" fmla="*/ 96 h 295"/>
                  <a:gd name="T22" fmla="*/ 0 w 154"/>
                  <a:gd name="T23" fmla="*/ 64 h 295"/>
                  <a:gd name="T24" fmla="*/ 49 w 154"/>
                  <a:gd name="T25" fmla="*/ 64 h 295"/>
                  <a:gd name="T26" fmla="*/ 49 w 154"/>
                  <a:gd name="T27" fmla="*/ 0 h 295"/>
                  <a:gd name="T28" fmla="*/ 86 w 154"/>
                  <a:gd name="T29" fmla="*/ 0 h 295"/>
                  <a:gd name="T30" fmla="*/ 86 w 154"/>
                  <a:gd name="T31" fmla="*/ 64 h 295"/>
                  <a:gd name="T32" fmla="*/ 152 w 154"/>
                  <a:gd name="T33" fmla="*/ 64 h 295"/>
                  <a:gd name="T34" fmla="*/ 152 w 154"/>
                  <a:gd name="T35" fmla="*/ 9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295">
                    <a:moveTo>
                      <a:pt x="152" y="96"/>
                    </a:moveTo>
                    <a:lnTo>
                      <a:pt x="152" y="96"/>
                    </a:lnTo>
                    <a:lnTo>
                      <a:pt x="86" y="96"/>
                    </a:lnTo>
                    <a:lnTo>
                      <a:pt x="86" y="208"/>
                    </a:lnTo>
                    <a:cubicBezTo>
                      <a:pt x="86" y="237"/>
                      <a:pt x="87" y="260"/>
                      <a:pt x="120" y="260"/>
                    </a:cubicBezTo>
                    <a:cubicBezTo>
                      <a:pt x="131" y="260"/>
                      <a:pt x="143" y="258"/>
                      <a:pt x="153" y="252"/>
                    </a:cubicBezTo>
                    <a:lnTo>
                      <a:pt x="154" y="286"/>
                    </a:lnTo>
                    <a:cubicBezTo>
                      <a:pt x="141" y="292"/>
                      <a:pt x="125" y="295"/>
                      <a:pt x="111" y="295"/>
                    </a:cubicBezTo>
                    <a:cubicBezTo>
                      <a:pt x="57" y="295"/>
                      <a:pt x="49" y="266"/>
                      <a:pt x="49" y="219"/>
                    </a:cubicBezTo>
                    <a:lnTo>
                      <a:pt x="49" y="96"/>
                    </a:lnTo>
                    <a:lnTo>
                      <a:pt x="0" y="96"/>
                    </a:lnTo>
                    <a:lnTo>
                      <a:pt x="0" y="64"/>
                    </a:lnTo>
                    <a:lnTo>
                      <a:pt x="49" y="64"/>
                    </a:lnTo>
                    <a:lnTo>
                      <a:pt x="49" y="0"/>
                    </a:lnTo>
                    <a:lnTo>
                      <a:pt x="86" y="0"/>
                    </a:lnTo>
                    <a:lnTo>
                      <a:pt x="86" y="64"/>
                    </a:lnTo>
                    <a:lnTo>
                      <a:pt x="152" y="64"/>
                    </a:lnTo>
                    <a:lnTo>
                      <a:pt x="152" y="96"/>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4" name="Freeform 32">
                <a:extLst>
                  <a:ext uri="{FF2B5EF4-FFF2-40B4-BE49-F238E27FC236}">
                    <a16:creationId xmlns:a16="http://schemas.microsoft.com/office/drawing/2014/main" id="{C6CA712E-CDC3-CB4E-A87C-D4084B6303AB}"/>
                  </a:ext>
                </a:extLst>
              </p:cNvPr>
              <p:cNvSpPr>
                <a:spLocks noEditPoints="1"/>
              </p:cNvSpPr>
              <p:nvPr/>
            </p:nvSpPr>
            <p:spPr bwMode="auto">
              <a:xfrm>
                <a:off x="1377" y="1076"/>
                <a:ext cx="34"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1"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5" name="Freeform 33">
                <a:extLst>
                  <a:ext uri="{FF2B5EF4-FFF2-40B4-BE49-F238E27FC236}">
                    <a16:creationId xmlns:a16="http://schemas.microsoft.com/office/drawing/2014/main" id="{F4E1210F-D833-3649-AD46-8162D23C3F8A}"/>
                  </a:ext>
                </a:extLst>
              </p:cNvPr>
              <p:cNvSpPr>
                <a:spLocks noEditPoints="1"/>
              </p:cNvSpPr>
              <p:nvPr/>
            </p:nvSpPr>
            <p:spPr bwMode="auto">
              <a:xfrm>
                <a:off x="1438" y="1144"/>
                <a:ext cx="144" cy="148"/>
              </a:xfrm>
              <a:custGeom>
                <a:avLst/>
                <a:gdLst>
                  <a:gd name="T0" fmla="*/ 120 w 240"/>
                  <a:gd name="T1" fmla="*/ 0 h 237"/>
                  <a:gd name="T2" fmla="*/ 120 w 240"/>
                  <a:gd name="T3" fmla="*/ 0 h 237"/>
                  <a:gd name="T4" fmla="*/ 240 w 240"/>
                  <a:gd name="T5" fmla="*/ 119 h 237"/>
                  <a:gd name="T6" fmla="*/ 120 w 240"/>
                  <a:gd name="T7" fmla="*/ 237 h 237"/>
                  <a:gd name="T8" fmla="*/ 0 w 240"/>
                  <a:gd name="T9" fmla="*/ 119 h 237"/>
                  <a:gd name="T10" fmla="*/ 120 w 240"/>
                  <a:gd name="T11" fmla="*/ 0 h 237"/>
                  <a:gd name="T12" fmla="*/ 120 w 240"/>
                  <a:gd name="T13" fmla="*/ 202 h 237"/>
                  <a:gd name="T14" fmla="*/ 120 w 240"/>
                  <a:gd name="T15" fmla="*/ 202 h 237"/>
                  <a:gd name="T16" fmla="*/ 200 w 240"/>
                  <a:gd name="T17" fmla="*/ 119 h 237"/>
                  <a:gd name="T18" fmla="*/ 120 w 240"/>
                  <a:gd name="T19" fmla="*/ 35 h 237"/>
                  <a:gd name="T20" fmla="*/ 41 w 240"/>
                  <a:gd name="T21" fmla="*/ 119 h 237"/>
                  <a:gd name="T22" fmla="*/ 120 w 240"/>
                  <a:gd name="T23" fmla="*/ 20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37">
                    <a:moveTo>
                      <a:pt x="120" y="0"/>
                    </a:moveTo>
                    <a:lnTo>
                      <a:pt x="120" y="0"/>
                    </a:lnTo>
                    <a:cubicBezTo>
                      <a:pt x="189" y="0"/>
                      <a:pt x="240" y="48"/>
                      <a:pt x="240" y="119"/>
                    </a:cubicBezTo>
                    <a:cubicBezTo>
                      <a:pt x="240" y="189"/>
                      <a:pt x="189" y="237"/>
                      <a:pt x="120" y="237"/>
                    </a:cubicBezTo>
                    <a:cubicBezTo>
                      <a:pt x="51" y="237"/>
                      <a:pt x="0" y="189"/>
                      <a:pt x="0" y="119"/>
                    </a:cubicBezTo>
                    <a:cubicBezTo>
                      <a:pt x="0" y="48"/>
                      <a:pt x="51" y="0"/>
                      <a:pt x="120" y="0"/>
                    </a:cubicBezTo>
                    <a:close/>
                    <a:moveTo>
                      <a:pt x="120" y="202"/>
                    </a:moveTo>
                    <a:lnTo>
                      <a:pt x="120" y="202"/>
                    </a:lnTo>
                    <a:cubicBezTo>
                      <a:pt x="169" y="202"/>
                      <a:pt x="200" y="166"/>
                      <a:pt x="200" y="119"/>
                    </a:cubicBezTo>
                    <a:cubicBezTo>
                      <a:pt x="200" y="72"/>
                      <a:pt x="169" y="35"/>
                      <a:pt x="120" y="35"/>
                    </a:cubicBezTo>
                    <a:cubicBezTo>
                      <a:pt x="72" y="35"/>
                      <a:pt x="41" y="72"/>
                      <a:pt x="41" y="119"/>
                    </a:cubicBezTo>
                    <a:cubicBezTo>
                      <a:pt x="41" y="166"/>
                      <a:pt x="72" y="202"/>
                      <a:pt x="120" y="202"/>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6" name="Freeform 34">
                <a:extLst>
                  <a:ext uri="{FF2B5EF4-FFF2-40B4-BE49-F238E27FC236}">
                    <a16:creationId xmlns:a16="http://schemas.microsoft.com/office/drawing/2014/main" id="{0BA393B1-A90E-954A-9D8D-2FBFF2234421}"/>
                  </a:ext>
                </a:extLst>
              </p:cNvPr>
              <p:cNvSpPr>
                <a:spLocks/>
              </p:cNvSpPr>
              <p:nvPr/>
            </p:nvSpPr>
            <p:spPr bwMode="auto">
              <a:xfrm>
                <a:off x="1613" y="1144"/>
                <a:ext cx="119" cy="144"/>
              </a:xfrm>
              <a:custGeom>
                <a:avLst/>
                <a:gdLst>
                  <a:gd name="T0" fmla="*/ 2 w 198"/>
                  <a:gd name="T1" fmla="*/ 60 h 231"/>
                  <a:gd name="T2" fmla="*/ 2 w 198"/>
                  <a:gd name="T3" fmla="*/ 60 h 231"/>
                  <a:gd name="T4" fmla="*/ 0 w 198"/>
                  <a:gd name="T5" fmla="*/ 6 h 231"/>
                  <a:gd name="T6" fmla="*/ 36 w 198"/>
                  <a:gd name="T7" fmla="*/ 6 h 231"/>
                  <a:gd name="T8" fmla="*/ 37 w 198"/>
                  <a:gd name="T9" fmla="*/ 43 h 231"/>
                  <a:gd name="T10" fmla="*/ 38 w 198"/>
                  <a:gd name="T11" fmla="*/ 43 h 231"/>
                  <a:gd name="T12" fmla="*/ 112 w 198"/>
                  <a:gd name="T13" fmla="*/ 0 h 231"/>
                  <a:gd name="T14" fmla="*/ 198 w 198"/>
                  <a:gd name="T15" fmla="*/ 92 h 231"/>
                  <a:gd name="T16" fmla="*/ 198 w 198"/>
                  <a:gd name="T17" fmla="*/ 231 h 231"/>
                  <a:gd name="T18" fmla="*/ 160 w 198"/>
                  <a:gd name="T19" fmla="*/ 231 h 231"/>
                  <a:gd name="T20" fmla="*/ 160 w 198"/>
                  <a:gd name="T21" fmla="*/ 96 h 231"/>
                  <a:gd name="T22" fmla="*/ 109 w 198"/>
                  <a:gd name="T23" fmla="*/ 35 h 231"/>
                  <a:gd name="T24" fmla="*/ 39 w 198"/>
                  <a:gd name="T25" fmla="*/ 121 h 231"/>
                  <a:gd name="T26" fmla="*/ 39 w 198"/>
                  <a:gd name="T27" fmla="*/ 231 h 231"/>
                  <a:gd name="T28" fmla="*/ 2 w 198"/>
                  <a:gd name="T29" fmla="*/ 231 h 231"/>
                  <a:gd name="T30" fmla="*/ 2 w 198"/>
                  <a:gd name="T31"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2" y="60"/>
                    </a:moveTo>
                    <a:lnTo>
                      <a:pt x="2" y="60"/>
                    </a:lnTo>
                    <a:cubicBezTo>
                      <a:pt x="2" y="39"/>
                      <a:pt x="0" y="21"/>
                      <a:pt x="0" y="6"/>
                    </a:cubicBezTo>
                    <a:lnTo>
                      <a:pt x="36" y="6"/>
                    </a:lnTo>
                    <a:cubicBezTo>
                      <a:pt x="36" y="18"/>
                      <a:pt x="37" y="31"/>
                      <a:pt x="37" y="43"/>
                    </a:cubicBezTo>
                    <a:lnTo>
                      <a:pt x="38" y="43"/>
                    </a:lnTo>
                    <a:cubicBezTo>
                      <a:pt x="48" y="21"/>
                      <a:pt x="75" y="0"/>
                      <a:pt x="112" y="0"/>
                    </a:cubicBezTo>
                    <a:cubicBezTo>
                      <a:pt x="171" y="0"/>
                      <a:pt x="198" y="38"/>
                      <a:pt x="198" y="92"/>
                    </a:cubicBezTo>
                    <a:lnTo>
                      <a:pt x="198" y="231"/>
                    </a:lnTo>
                    <a:lnTo>
                      <a:pt x="160" y="231"/>
                    </a:lnTo>
                    <a:lnTo>
                      <a:pt x="160" y="96"/>
                    </a:lnTo>
                    <a:cubicBezTo>
                      <a:pt x="160" y="59"/>
                      <a:pt x="144"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7" name="Freeform 35">
                <a:extLst>
                  <a:ext uri="{FF2B5EF4-FFF2-40B4-BE49-F238E27FC236}">
                    <a16:creationId xmlns:a16="http://schemas.microsoft.com/office/drawing/2014/main" id="{0275D4C4-B425-9A47-820C-FF178CC7F90C}"/>
                  </a:ext>
                </a:extLst>
              </p:cNvPr>
              <p:cNvSpPr>
                <a:spLocks noEditPoints="1"/>
              </p:cNvSpPr>
              <p:nvPr/>
            </p:nvSpPr>
            <p:spPr bwMode="auto">
              <a:xfrm>
                <a:off x="1764" y="1144"/>
                <a:ext cx="117" cy="148"/>
              </a:xfrm>
              <a:custGeom>
                <a:avLst/>
                <a:gdLst>
                  <a:gd name="T0" fmla="*/ 10 w 196"/>
                  <a:gd name="T1" fmla="*/ 35 h 237"/>
                  <a:gd name="T2" fmla="*/ 10 w 196"/>
                  <a:gd name="T3" fmla="*/ 35 h 237"/>
                  <a:gd name="T4" fmla="*/ 99 w 196"/>
                  <a:gd name="T5" fmla="*/ 0 h 237"/>
                  <a:gd name="T6" fmla="*/ 193 w 196"/>
                  <a:gd name="T7" fmla="*/ 96 h 237"/>
                  <a:gd name="T8" fmla="*/ 193 w 196"/>
                  <a:gd name="T9" fmla="*/ 192 h 237"/>
                  <a:gd name="T10" fmla="*/ 196 w 196"/>
                  <a:gd name="T11" fmla="*/ 231 h 237"/>
                  <a:gd name="T12" fmla="*/ 160 w 196"/>
                  <a:gd name="T13" fmla="*/ 231 h 237"/>
                  <a:gd name="T14" fmla="*/ 158 w 196"/>
                  <a:gd name="T15" fmla="*/ 197 h 237"/>
                  <a:gd name="T16" fmla="*/ 157 w 196"/>
                  <a:gd name="T17" fmla="*/ 197 h 237"/>
                  <a:gd name="T18" fmla="*/ 83 w 196"/>
                  <a:gd name="T19" fmla="*/ 237 h 237"/>
                  <a:gd name="T20" fmla="*/ 0 w 196"/>
                  <a:gd name="T21" fmla="*/ 170 h 237"/>
                  <a:gd name="T22" fmla="*/ 141 w 196"/>
                  <a:gd name="T23" fmla="*/ 91 h 237"/>
                  <a:gd name="T24" fmla="*/ 156 w 196"/>
                  <a:gd name="T25" fmla="*/ 91 h 237"/>
                  <a:gd name="T26" fmla="*/ 156 w 196"/>
                  <a:gd name="T27" fmla="*/ 84 h 237"/>
                  <a:gd name="T28" fmla="*/ 100 w 196"/>
                  <a:gd name="T29" fmla="*/ 35 h 237"/>
                  <a:gd name="T30" fmla="*/ 33 w 196"/>
                  <a:gd name="T31" fmla="*/ 60 h 237"/>
                  <a:gd name="T32" fmla="*/ 10 w 196"/>
                  <a:gd name="T33" fmla="*/ 35 h 237"/>
                  <a:gd name="T34" fmla="*/ 118 w 196"/>
                  <a:gd name="T35" fmla="*/ 123 h 237"/>
                  <a:gd name="T36" fmla="*/ 118 w 196"/>
                  <a:gd name="T37" fmla="*/ 123 h 237"/>
                  <a:gd name="T38" fmla="*/ 40 w 196"/>
                  <a:gd name="T39" fmla="*/ 166 h 237"/>
                  <a:gd name="T40" fmla="*/ 89 w 196"/>
                  <a:gd name="T41" fmla="*/ 205 h 237"/>
                  <a:gd name="T42" fmla="*/ 156 w 196"/>
                  <a:gd name="T43" fmla="*/ 137 h 237"/>
                  <a:gd name="T44" fmla="*/ 156 w 196"/>
                  <a:gd name="T45" fmla="*/ 123 h 237"/>
                  <a:gd name="T46" fmla="*/ 118 w 196"/>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237">
                    <a:moveTo>
                      <a:pt x="10" y="35"/>
                    </a:moveTo>
                    <a:lnTo>
                      <a:pt x="10" y="35"/>
                    </a:lnTo>
                    <a:cubicBezTo>
                      <a:pt x="33" y="12"/>
                      <a:pt x="66" y="0"/>
                      <a:pt x="99" y="0"/>
                    </a:cubicBezTo>
                    <a:cubicBezTo>
                      <a:pt x="165" y="0"/>
                      <a:pt x="193" y="32"/>
                      <a:pt x="193" y="96"/>
                    </a:cubicBezTo>
                    <a:lnTo>
                      <a:pt x="193" y="192"/>
                    </a:lnTo>
                    <a:cubicBezTo>
                      <a:pt x="193" y="205"/>
                      <a:pt x="194" y="219"/>
                      <a:pt x="196" y="231"/>
                    </a:cubicBezTo>
                    <a:lnTo>
                      <a:pt x="160" y="231"/>
                    </a:lnTo>
                    <a:cubicBezTo>
                      <a:pt x="158" y="221"/>
                      <a:pt x="158" y="207"/>
                      <a:pt x="158" y="197"/>
                    </a:cubicBezTo>
                    <a:lnTo>
                      <a:pt x="157" y="197"/>
                    </a:lnTo>
                    <a:cubicBezTo>
                      <a:pt x="142" y="220"/>
                      <a:pt x="117" y="237"/>
                      <a:pt x="83" y="237"/>
                    </a:cubicBezTo>
                    <a:cubicBezTo>
                      <a:pt x="38" y="237"/>
                      <a:pt x="0" y="214"/>
                      <a:pt x="0" y="170"/>
                    </a:cubicBezTo>
                    <a:cubicBezTo>
                      <a:pt x="0" y="96"/>
                      <a:pt x="86" y="91"/>
                      <a:pt x="141" y="91"/>
                    </a:cubicBezTo>
                    <a:lnTo>
                      <a:pt x="156" y="91"/>
                    </a:lnTo>
                    <a:lnTo>
                      <a:pt x="156" y="84"/>
                    </a:lnTo>
                    <a:cubicBezTo>
                      <a:pt x="156" y="52"/>
                      <a:pt x="135" y="35"/>
                      <a:pt x="100" y="35"/>
                    </a:cubicBezTo>
                    <a:cubicBezTo>
                      <a:pt x="76" y="35"/>
                      <a:pt x="51" y="43"/>
                      <a:pt x="33" y="60"/>
                    </a:cubicBezTo>
                    <a:lnTo>
                      <a:pt x="10" y="35"/>
                    </a:lnTo>
                    <a:close/>
                    <a:moveTo>
                      <a:pt x="118" y="123"/>
                    </a:moveTo>
                    <a:lnTo>
                      <a:pt x="118" y="123"/>
                    </a:lnTo>
                    <a:cubicBezTo>
                      <a:pt x="71" y="123"/>
                      <a:pt x="40" y="136"/>
                      <a:pt x="40" y="166"/>
                    </a:cubicBezTo>
                    <a:cubicBezTo>
                      <a:pt x="40" y="194"/>
                      <a:pt x="61" y="205"/>
                      <a:pt x="89" y="205"/>
                    </a:cubicBezTo>
                    <a:cubicBezTo>
                      <a:pt x="133" y="205"/>
                      <a:pt x="155" y="174"/>
                      <a:pt x="156" y="137"/>
                    </a:cubicBezTo>
                    <a:lnTo>
                      <a:pt x="156" y="123"/>
                    </a:lnTo>
                    <a:lnTo>
                      <a:pt x="118"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8" name="Freeform 36">
                <a:extLst>
                  <a:ext uri="{FF2B5EF4-FFF2-40B4-BE49-F238E27FC236}">
                    <a16:creationId xmlns:a16="http://schemas.microsoft.com/office/drawing/2014/main" id="{25A2CA33-6296-A243-9A04-02746CB4D384}"/>
                  </a:ext>
                </a:extLst>
              </p:cNvPr>
              <p:cNvSpPr>
                <a:spLocks/>
              </p:cNvSpPr>
              <p:nvPr/>
            </p:nvSpPr>
            <p:spPr bwMode="auto">
              <a:xfrm>
                <a:off x="1920" y="1075"/>
                <a:ext cx="22" cy="213"/>
              </a:xfrm>
              <a:custGeom>
                <a:avLst/>
                <a:gdLst>
                  <a:gd name="T0" fmla="*/ 0 w 37"/>
                  <a:gd name="T1" fmla="*/ 341 h 341"/>
                  <a:gd name="T2" fmla="*/ 0 w 37"/>
                  <a:gd name="T3" fmla="*/ 341 h 341"/>
                  <a:gd name="T4" fmla="*/ 37 w 37"/>
                  <a:gd name="T5" fmla="*/ 341 h 341"/>
                  <a:gd name="T6" fmla="*/ 37 w 37"/>
                  <a:gd name="T7" fmla="*/ 0 h 341"/>
                  <a:gd name="T8" fmla="*/ 0 w 37"/>
                  <a:gd name="T9" fmla="*/ 0 h 341"/>
                  <a:gd name="T10" fmla="*/ 0 w 37"/>
                  <a:gd name="T11" fmla="*/ 341 h 341"/>
                </a:gdLst>
                <a:ahLst/>
                <a:cxnLst>
                  <a:cxn ang="0">
                    <a:pos x="T0" y="T1"/>
                  </a:cxn>
                  <a:cxn ang="0">
                    <a:pos x="T2" y="T3"/>
                  </a:cxn>
                  <a:cxn ang="0">
                    <a:pos x="T4" y="T5"/>
                  </a:cxn>
                  <a:cxn ang="0">
                    <a:pos x="T6" y="T7"/>
                  </a:cxn>
                  <a:cxn ang="0">
                    <a:pos x="T8" y="T9"/>
                  </a:cxn>
                  <a:cxn ang="0">
                    <a:pos x="T10" y="T11"/>
                  </a:cxn>
                </a:cxnLst>
                <a:rect l="0" t="0" r="r" b="b"/>
                <a:pathLst>
                  <a:path w="37" h="341">
                    <a:moveTo>
                      <a:pt x="0" y="341"/>
                    </a:moveTo>
                    <a:lnTo>
                      <a:pt x="0" y="341"/>
                    </a:lnTo>
                    <a:lnTo>
                      <a:pt x="37" y="341"/>
                    </a:lnTo>
                    <a:lnTo>
                      <a:pt x="37"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9" name="Freeform 37">
                <a:extLst>
                  <a:ext uri="{FF2B5EF4-FFF2-40B4-BE49-F238E27FC236}">
                    <a16:creationId xmlns:a16="http://schemas.microsoft.com/office/drawing/2014/main" id="{5D4782A4-84D1-894A-9F0B-816F11B191FF}"/>
                  </a:ext>
                </a:extLst>
              </p:cNvPr>
              <p:cNvSpPr>
                <a:spLocks/>
              </p:cNvSpPr>
              <p:nvPr/>
            </p:nvSpPr>
            <p:spPr bwMode="auto">
              <a:xfrm>
                <a:off x="2051" y="1076"/>
                <a:ext cx="158" cy="212"/>
              </a:xfrm>
              <a:custGeom>
                <a:avLst/>
                <a:gdLst>
                  <a:gd name="T0" fmla="*/ 222 w 262"/>
                  <a:gd name="T1" fmla="*/ 0 h 340"/>
                  <a:gd name="T2" fmla="*/ 222 w 262"/>
                  <a:gd name="T3" fmla="*/ 0 h 340"/>
                  <a:gd name="T4" fmla="*/ 222 w 262"/>
                  <a:gd name="T5" fmla="*/ 144 h 340"/>
                  <a:gd name="T6" fmla="*/ 41 w 262"/>
                  <a:gd name="T7" fmla="*/ 144 h 340"/>
                  <a:gd name="T8" fmla="*/ 41 w 262"/>
                  <a:gd name="T9" fmla="*/ 0 h 340"/>
                  <a:gd name="T10" fmla="*/ 0 w 262"/>
                  <a:gd name="T11" fmla="*/ 0 h 340"/>
                  <a:gd name="T12" fmla="*/ 0 w 262"/>
                  <a:gd name="T13" fmla="*/ 340 h 340"/>
                  <a:gd name="T14" fmla="*/ 41 w 262"/>
                  <a:gd name="T15" fmla="*/ 340 h 340"/>
                  <a:gd name="T16" fmla="*/ 41 w 262"/>
                  <a:gd name="T17" fmla="*/ 181 h 340"/>
                  <a:gd name="T18" fmla="*/ 222 w 262"/>
                  <a:gd name="T19" fmla="*/ 181 h 340"/>
                  <a:gd name="T20" fmla="*/ 222 w 262"/>
                  <a:gd name="T21" fmla="*/ 340 h 340"/>
                  <a:gd name="T22" fmla="*/ 262 w 262"/>
                  <a:gd name="T23" fmla="*/ 340 h 340"/>
                  <a:gd name="T24" fmla="*/ 262 w 262"/>
                  <a:gd name="T25" fmla="*/ 0 h 340"/>
                  <a:gd name="T26" fmla="*/ 222 w 262"/>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2" h="340">
                    <a:moveTo>
                      <a:pt x="222" y="0"/>
                    </a:moveTo>
                    <a:lnTo>
                      <a:pt x="222" y="0"/>
                    </a:lnTo>
                    <a:lnTo>
                      <a:pt x="222" y="144"/>
                    </a:lnTo>
                    <a:lnTo>
                      <a:pt x="41" y="144"/>
                    </a:lnTo>
                    <a:lnTo>
                      <a:pt x="41" y="0"/>
                    </a:lnTo>
                    <a:lnTo>
                      <a:pt x="0" y="0"/>
                    </a:lnTo>
                    <a:lnTo>
                      <a:pt x="0" y="340"/>
                    </a:lnTo>
                    <a:lnTo>
                      <a:pt x="41" y="340"/>
                    </a:lnTo>
                    <a:lnTo>
                      <a:pt x="41" y="181"/>
                    </a:lnTo>
                    <a:lnTo>
                      <a:pt x="222" y="181"/>
                    </a:lnTo>
                    <a:lnTo>
                      <a:pt x="222" y="340"/>
                    </a:lnTo>
                    <a:lnTo>
                      <a:pt x="262" y="340"/>
                    </a:lnTo>
                    <a:lnTo>
                      <a:pt x="262" y="0"/>
                    </a:lnTo>
                    <a:lnTo>
                      <a:pt x="222"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0" name="Freeform 38">
                <a:extLst>
                  <a:ext uri="{FF2B5EF4-FFF2-40B4-BE49-F238E27FC236}">
                    <a16:creationId xmlns:a16="http://schemas.microsoft.com/office/drawing/2014/main" id="{89E9310D-6ED7-7643-911A-08AA490704D8}"/>
                  </a:ext>
                </a:extLst>
              </p:cNvPr>
              <p:cNvSpPr>
                <a:spLocks/>
              </p:cNvSpPr>
              <p:nvPr/>
            </p:nvSpPr>
            <p:spPr bwMode="auto">
              <a:xfrm>
                <a:off x="2257" y="1076"/>
                <a:ext cx="24" cy="212"/>
              </a:xfrm>
              <a:custGeom>
                <a:avLst/>
                <a:gdLst>
                  <a:gd name="T0" fmla="*/ 0 w 40"/>
                  <a:gd name="T1" fmla="*/ 340 h 340"/>
                  <a:gd name="T2" fmla="*/ 0 w 40"/>
                  <a:gd name="T3" fmla="*/ 340 h 340"/>
                  <a:gd name="T4" fmla="*/ 40 w 40"/>
                  <a:gd name="T5" fmla="*/ 340 h 340"/>
                  <a:gd name="T6" fmla="*/ 40 w 40"/>
                  <a:gd name="T7" fmla="*/ 0 h 340"/>
                  <a:gd name="T8" fmla="*/ 0 w 40"/>
                  <a:gd name="T9" fmla="*/ 0 h 340"/>
                  <a:gd name="T10" fmla="*/ 0 w 40"/>
                  <a:gd name="T11" fmla="*/ 340 h 340"/>
                </a:gdLst>
                <a:ahLst/>
                <a:cxnLst>
                  <a:cxn ang="0">
                    <a:pos x="T0" y="T1"/>
                  </a:cxn>
                  <a:cxn ang="0">
                    <a:pos x="T2" y="T3"/>
                  </a:cxn>
                  <a:cxn ang="0">
                    <a:pos x="T4" y="T5"/>
                  </a:cxn>
                  <a:cxn ang="0">
                    <a:pos x="T6" y="T7"/>
                  </a:cxn>
                  <a:cxn ang="0">
                    <a:pos x="T8" y="T9"/>
                  </a:cxn>
                  <a:cxn ang="0">
                    <a:pos x="T10" y="T11"/>
                  </a:cxn>
                </a:cxnLst>
                <a:rect l="0" t="0" r="r" b="b"/>
                <a:pathLst>
                  <a:path w="40" h="340">
                    <a:moveTo>
                      <a:pt x="0" y="340"/>
                    </a:moveTo>
                    <a:lnTo>
                      <a:pt x="0" y="340"/>
                    </a:lnTo>
                    <a:lnTo>
                      <a:pt x="40" y="340"/>
                    </a:lnTo>
                    <a:lnTo>
                      <a:pt x="40" y="0"/>
                    </a:lnTo>
                    <a:lnTo>
                      <a:pt x="0" y="0"/>
                    </a:lnTo>
                    <a:lnTo>
                      <a:pt x="0" y="34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1" name="Freeform 39">
                <a:extLst>
                  <a:ext uri="{FF2B5EF4-FFF2-40B4-BE49-F238E27FC236}">
                    <a16:creationId xmlns:a16="http://schemas.microsoft.com/office/drawing/2014/main" id="{E661FBB3-90AF-B24A-8B93-FA6EF9539975}"/>
                  </a:ext>
                </a:extLst>
              </p:cNvPr>
              <p:cNvSpPr>
                <a:spLocks/>
              </p:cNvSpPr>
              <p:nvPr/>
            </p:nvSpPr>
            <p:spPr bwMode="auto">
              <a:xfrm>
                <a:off x="2303" y="1076"/>
                <a:ext cx="182" cy="212"/>
              </a:xfrm>
              <a:custGeom>
                <a:avLst/>
                <a:gdLst>
                  <a:gd name="T0" fmla="*/ 260 w 302"/>
                  <a:gd name="T1" fmla="*/ 0 h 340"/>
                  <a:gd name="T2" fmla="*/ 260 w 302"/>
                  <a:gd name="T3" fmla="*/ 0 h 340"/>
                  <a:gd name="T4" fmla="*/ 152 w 302"/>
                  <a:gd name="T5" fmla="*/ 279 h 340"/>
                  <a:gd name="T6" fmla="*/ 151 w 302"/>
                  <a:gd name="T7" fmla="*/ 279 h 340"/>
                  <a:gd name="T8" fmla="*/ 46 w 302"/>
                  <a:gd name="T9" fmla="*/ 0 h 340"/>
                  <a:gd name="T10" fmla="*/ 0 w 302"/>
                  <a:gd name="T11" fmla="*/ 0 h 340"/>
                  <a:gd name="T12" fmla="*/ 131 w 302"/>
                  <a:gd name="T13" fmla="*/ 340 h 340"/>
                  <a:gd name="T14" fmla="*/ 169 w 302"/>
                  <a:gd name="T15" fmla="*/ 340 h 340"/>
                  <a:gd name="T16" fmla="*/ 302 w 302"/>
                  <a:gd name="T17" fmla="*/ 0 h 340"/>
                  <a:gd name="T18" fmla="*/ 260 w 302"/>
                  <a:gd name="T19"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340">
                    <a:moveTo>
                      <a:pt x="260" y="0"/>
                    </a:moveTo>
                    <a:lnTo>
                      <a:pt x="260" y="0"/>
                    </a:lnTo>
                    <a:lnTo>
                      <a:pt x="152" y="279"/>
                    </a:lnTo>
                    <a:lnTo>
                      <a:pt x="151" y="279"/>
                    </a:lnTo>
                    <a:lnTo>
                      <a:pt x="46" y="0"/>
                    </a:lnTo>
                    <a:lnTo>
                      <a:pt x="0" y="0"/>
                    </a:lnTo>
                    <a:lnTo>
                      <a:pt x="131" y="340"/>
                    </a:lnTo>
                    <a:lnTo>
                      <a:pt x="169" y="340"/>
                    </a:lnTo>
                    <a:lnTo>
                      <a:pt x="302" y="0"/>
                    </a:lnTo>
                    <a:lnTo>
                      <a:pt x="26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2" name="Freeform 40">
                <a:extLst>
                  <a:ext uri="{FF2B5EF4-FFF2-40B4-BE49-F238E27FC236}">
                    <a16:creationId xmlns:a16="http://schemas.microsoft.com/office/drawing/2014/main" id="{7CF13BEC-215D-E740-ADB5-1FF438BD2BC9}"/>
                  </a:ext>
                </a:extLst>
              </p:cNvPr>
              <p:cNvSpPr>
                <a:spLocks/>
              </p:cNvSpPr>
              <p:nvPr/>
            </p:nvSpPr>
            <p:spPr bwMode="auto">
              <a:xfrm>
                <a:off x="2556" y="1071"/>
                <a:ext cx="181" cy="223"/>
              </a:xfrm>
              <a:custGeom>
                <a:avLst/>
                <a:gdLst>
                  <a:gd name="T0" fmla="*/ 258 w 302"/>
                  <a:gd name="T1" fmla="*/ 78 h 357"/>
                  <a:gd name="T2" fmla="*/ 258 w 302"/>
                  <a:gd name="T3" fmla="*/ 78 h 357"/>
                  <a:gd name="T4" fmla="*/ 173 w 302"/>
                  <a:gd name="T5" fmla="*/ 37 h 357"/>
                  <a:gd name="T6" fmla="*/ 44 w 302"/>
                  <a:gd name="T7" fmla="*/ 178 h 357"/>
                  <a:gd name="T8" fmla="*/ 173 w 302"/>
                  <a:gd name="T9" fmla="*/ 319 h 357"/>
                  <a:gd name="T10" fmla="*/ 272 w 302"/>
                  <a:gd name="T11" fmla="*/ 272 h 357"/>
                  <a:gd name="T12" fmla="*/ 302 w 302"/>
                  <a:gd name="T13" fmla="*/ 297 h 357"/>
                  <a:gd name="T14" fmla="*/ 173 w 302"/>
                  <a:gd name="T15" fmla="*/ 357 h 357"/>
                  <a:gd name="T16" fmla="*/ 0 w 302"/>
                  <a:gd name="T17" fmla="*/ 178 h 357"/>
                  <a:gd name="T18" fmla="*/ 173 w 302"/>
                  <a:gd name="T19" fmla="*/ 0 h 357"/>
                  <a:gd name="T20" fmla="*/ 293 w 302"/>
                  <a:gd name="T21" fmla="*/ 53 h 357"/>
                  <a:gd name="T22" fmla="*/ 258 w 302"/>
                  <a:gd name="T23" fmla="*/ 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357">
                    <a:moveTo>
                      <a:pt x="258" y="78"/>
                    </a:moveTo>
                    <a:lnTo>
                      <a:pt x="258" y="78"/>
                    </a:lnTo>
                    <a:cubicBezTo>
                      <a:pt x="238" y="51"/>
                      <a:pt x="206" y="37"/>
                      <a:pt x="173" y="37"/>
                    </a:cubicBezTo>
                    <a:cubicBezTo>
                      <a:pt x="97" y="37"/>
                      <a:pt x="44" y="104"/>
                      <a:pt x="44" y="178"/>
                    </a:cubicBezTo>
                    <a:cubicBezTo>
                      <a:pt x="44" y="257"/>
                      <a:pt x="97" y="319"/>
                      <a:pt x="173" y="319"/>
                    </a:cubicBezTo>
                    <a:cubicBezTo>
                      <a:pt x="215" y="319"/>
                      <a:pt x="248" y="302"/>
                      <a:pt x="272" y="272"/>
                    </a:cubicBezTo>
                    <a:lnTo>
                      <a:pt x="302" y="297"/>
                    </a:lnTo>
                    <a:cubicBezTo>
                      <a:pt x="272" y="338"/>
                      <a:pt x="227" y="357"/>
                      <a:pt x="173" y="357"/>
                    </a:cubicBezTo>
                    <a:cubicBezTo>
                      <a:pt x="76" y="357"/>
                      <a:pt x="0" y="281"/>
                      <a:pt x="0" y="178"/>
                    </a:cubicBezTo>
                    <a:cubicBezTo>
                      <a:pt x="0" y="78"/>
                      <a:pt x="72" y="0"/>
                      <a:pt x="173" y="0"/>
                    </a:cubicBezTo>
                    <a:cubicBezTo>
                      <a:pt x="219" y="0"/>
                      <a:pt x="264" y="15"/>
                      <a:pt x="293" y="53"/>
                    </a:cubicBezTo>
                    <a:lnTo>
                      <a:pt x="258" y="78"/>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3" name="Freeform 41">
                <a:extLst>
                  <a:ext uri="{FF2B5EF4-FFF2-40B4-BE49-F238E27FC236}">
                    <a16:creationId xmlns:a16="http://schemas.microsoft.com/office/drawing/2014/main" id="{B6EFA3B2-B10F-B64C-A028-86E7E9F8D4AA}"/>
                  </a:ext>
                </a:extLst>
              </p:cNvPr>
              <p:cNvSpPr>
                <a:spLocks/>
              </p:cNvSpPr>
              <p:nvPr/>
            </p:nvSpPr>
            <p:spPr bwMode="auto">
              <a:xfrm>
                <a:off x="2762" y="1148"/>
                <a:ext cx="119" cy="144"/>
              </a:xfrm>
              <a:custGeom>
                <a:avLst/>
                <a:gdLst>
                  <a:gd name="T0" fmla="*/ 196 w 198"/>
                  <a:gd name="T1" fmla="*/ 172 h 231"/>
                  <a:gd name="T2" fmla="*/ 196 w 198"/>
                  <a:gd name="T3" fmla="*/ 172 h 231"/>
                  <a:gd name="T4" fmla="*/ 198 w 198"/>
                  <a:gd name="T5" fmla="*/ 225 h 231"/>
                  <a:gd name="T6" fmla="*/ 162 w 198"/>
                  <a:gd name="T7" fmla="*/ 225 h 231"/>
                  <a:gd name="T8" fmla="*/ 161 w 198"/>
                  <a:gd name="T9" fmla="*/ 188 h 231"/>
                  <a:gd name="T10" fmla="*/ 160 w 198"/>
                  <a:gd name="T11" fmla="*/ 188 h 231"/>
                  <a:gd name="T12" fmla="*/ 85 w 198"/>
                  <a:gd name="T13" fmla="*/ 231 h 231"/>
                  <a:gd name="T14" fmla="*/ 0 w 198"/>
                  <a:gd name="T15" fmla="*/ 139 h 231"/>
                  <a:gd name="T16" fmla="*/ 0 w 198"/>
                  <a:gd name="T17" fmla="*/ 0 h 231"/>
                  <a:gd name="T18" fmla="*/ 37 w 198"/>
                  <a:gd name="T19" fmla="*/ 0 h 231"/>
                  <a:gd name="T20" fmla="*/ 37 w 198"/>
                  <a:gd name="T21" fmla="*/ 135 h 231"/>
                  <a:gd name="T22" fmla="*/ 89 w 198"/>
                  <a:gd name="T23" fmla="*/ 196 h 231"/>
                  <a:gd name="T24" fmla="*/ 158 w 198"/>
                  <a:gd name="T25" fmla="*/ 110 h 231"/>
                  <a:gd name="T26" fmla="*/ 158 w 198"/>
                  <a:gd name="T27" fmla="*/ 0 h 231"/>
                  <a:gd name="T28" fmla="*/ 196 w 198"/>
                  <a:gd name="T29" fmla="*/ 0 h 231"/>
                  <a:gd name="T30" fmla="*/ 196 w 198"/>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196" y="172"/>
                    </a:moveTo>
                    <a:lnTo>
                      <a:pt x="196" y="172"/>
                    </a:lnTo>
                    <a:cubicBezTo>
                      <a:pt x="196" y="192"/>
                      <a:pt x="198" y="210"/>
                      <a:pt x="198"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4" y="196"/>
                      <a:pt x="89" y="196"/>
                    </a:cubicBezTo>
                    <a:cubicBezTo>
                      <a:pt x="137" y="196"/>
                      <a:pt x="158" y="161"/>
                      <a:pt x="158" y="110"/>
                    </a:cubicBezTo>
                    <a:lnTo>
                      <a:pt x="158" y="0"/>
                    </a:lnTo>
                    <a:lnTo>
                      <a:pt x="196" y="0"/>
                    </a:lnTo>
                    <a:lnTo>
                      <a:pt x="196"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4" name="Freeform 42">
                <a:extLst>
                  <a:ext uri="{FF2B5EF4-FFF2-40B4-BE49-F238E27FC236}">
                    <a16:creationId xmlns:a16="http://schemas.microsoft.com/office/drawing/2014/main" id="{085BD827-E303-474A-8146-204B13D948F8}"/>
                  </a:ext>
                </a:extLst>
              </p:cNvPr>
              <p:cNvSpPr>
                <a:spLocks/>
              </p:cNvSpPr>
              <p:nvPr/>
            </p:nvSpPr>
            <p:spPr bwMode="auto">
              <a:xfrm>
                <a:off x="2919"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3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3"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5" name="Freeform 43">
                <a:extLst>
                  <a:ext uri="{FF2B5EF4-FFF2-40B4-BE49-F238E27FC236}">
                    <a16:creationId xmlns:a16="http://schemas.microsoft.com/office/drawing/2014/main" id="{B9386BEA-0416-8044-B3AE-E0BFF4BC25E9}"/>
                  </a:ext>
                </a:extLst>
              </p:cNvPr>
              <p:cNvSpPr>
                <a:spLocks/>
              </p:cNvSpPr>
              <p:nvPr/>
            </p:nvSpPr>
            <p:spPr bwMode="auto">
              <a:xfrm>
                <a:off x="3020"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2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2"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6" name="Freeform 44">
                <a:extLst>
                  <a:ext uri="{FF2B5EF4-FFF2-40B4-BE49-F238E27FC236}">
                    <a16:creationId xmlns:a16="http://schemas.microsoft.com/office/drawing/2014/main" id="{F81FD0E8-C4A2-BD45-8584-EE692F73E63F}"/>
                  </a:ext>
                </a:extLst>
              </p:cNvPr>
              <p:cNvSpPr>
                <a:spLocks noEditPoints="1"/>
              </p:cNvSpPr>
              <p:nvPr/>
            </p:nvSpPr>
            <p:spPr bwMode="auto">
              <a:xfrm>
                <a:off x="3117" y="1076"/>
                <a:ext cx="33"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2"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7" name="Freeform 45">
                <a:extLst>
                  <a:ext uri="{FF2B5EF4-FFF2-40B4-BE49-F238E27FC236}">
                    <a16:creationId xmlns:a16="http://schemas.microsoft.com/office/drawing/2014/main" id="{4FD148FC-617A-9C4C-B529-5DCD4ED3FBEF}"/>
                  </a:ext>
                </a:extLst>
              </p:cNvPr>
              <p:cNvSpPr>
                <a:spLocks/>
              </p:cNvSpPr>
              <p:nvPr/>
            </p:nvSpPr>
            <p:spPr bwMode="auto">
              <a:xfrm>
                <a:off x="3177" y="1144"/>
                <a:ext cx="122" cy="148"/>
              </a:xfrm>
              <a:custGeom>
                <a:avLst/>
                <a:gdLst>
                  <a:gd name="T0" fmla="*/ 173 w 203"/>
                  <a:gd name="T1" fmla="*/ 62 h 237"/>
                  <a:gd name="T2" fmla="*/ 173 w 203"/>
                  <a:gd name="T3" fmla="*/ 62 h 237"/>
                  <a:gd name="T4" fmla="*/ 116 w 203"/>
                  <a:gd name="T5" fmla="*/ 35 h 237"/>
                  <a:gd name="T6" fmla="*/ 41 w 203"/>
                  <a:gd name="T7" fmla="*/ 119 h 237"/>
                  <a:gd name="T8" fmla="*/ 116 w 203"/>
                  <a:gd name="T9" fmla="*/ 202 h 237"/>
                  <a:gd name="T10" fmla="*/ 174 w 203"/>
                  <a:gd name="T11" fmla="*/ 174 h 237"/>
                  <a:gd name="T12" fmla="*/ 201 w 203"/>
                  <a:gd name="T13" fmla="*/ 201 h 237"/>
                  <a:gd name="T14" fmla="*/ 116 w 203"/>
                  <a:gd name="T15" fmla="*/ 237 h 237"/>
                  <a:gd name="T16" fmla="*/ 0 w 203"/>
                  <a:gd name="T17" fmla="*/ 119 h 237"/>
                  <a:gd name="T18" fmla="*/ 116 w 203"/>
                  <a:gd name="T19" fmla="*/ 0 h 237"/>
                  <a:gd name="T20" fmla="*/ 203 w 203"/>
                  <a:gd name="T21" fmla="*/ 36 h 237"/>
                  <a:gd name="T22" fmla="*/ 173 w 203"/>
                  <a:gd name="T23" fmla="*/ 6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237">
                    <a:moveTo>
                      <a:pt x="173" y="62"/>
                    </a:moveTo>
                    <a:lnTo>
                      <a:pt x="173" y="62"/>
                    </a:lnTo>
                    <a:cubicBezTo>
                      <a:pt x="157" y="43"/>
                      <a:pt x="139" y="35"/>
                      <a:pt x="116" y="35"/>
                    </a:cubicBezTo>
                    <a:cubicBezTo>
                      <a:pt x="66" y="35"/>
                      <a:pt x="41" y="72"/>
                      <a:pt x="41" y="119"/>
                    </a:cubicBezTo>
                    <a:cubicBezTo>
                      <a:pt x="41" y="165"/>
                      <a:pt x="71" y="202"/>
                      <a:pt x="116" y="202"/>
                    </a:cubicBezTo>
                    <a:cubicBezTo>
                      <a:pt x="141" y="202"/>
                      <a:pt x="160" y="193"/>
                      <a:pt x="174" y="174"/>
                    </a:cubicBezTo>
                    <a:lnTo>
                      <a:pt x="201" y="201"/>
                    </a:lnTo>
                    <a:cubicBezTo>
                      <a:pt x="180" y="226"/>
                      <a:pt x="149" y="237"/>
                      <a:pt x="116" y="237"/>
                    </a:cubicBezTo>
                    <a:cubicBezTo>
                      <a:pt x="47" y="237"/>
                      <a:pt x="0" y="188"/>
                      <a:pt x="0" y="119"/>
                    </a:cubicBezTo>
                    <a:cubicBezTo>
                      <a:pt x="0" y="50"/>
                      <a:pt x="47" y="0"/>
                      <a:pt x="116" y="0"/>
                    </a:cubicBezTo>
                    <a:cubicBezTo>
                      <a:pt x="150" y="0"/>
                      <a:pt x="180" y="12"/>
                      <a:pt x="203" y="36"/>
                    </a:cubicBezTo>
                    <a:lnTo>
                      <a:pt x="173" y="6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8" name="Freeform 46">
                <a:extLst>
                  <a:ext uri="{FF2B5EF4-FFF2-40B4-BE49-F238E27FC236}">
                    <a16:creationId xmlns:a16="http://schemas.microsoft.com/office/drawing/2014/main" id="{4F31E82C-2B6A-1143-83B8-0C0EDD6D01DE}"/>
                  </a:ext>
                </a:extLst>
              </p:cNvPr>
              <p:cNvSpPr>
                <a:spLocks/>
              </p:cNvSpPr>
              <p:nvPr/>
            </p:nvSpPr>
            <p:spPr bwMode="auto">
              <a:xfrm>
                <a:off x="3323" y="1148"/>
                <a:ext cx="118"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9" name="Freeform 47">
                <a:extLst>
                  <a:ext uri="{FF2B5EF4-FFF2-40B4-BE49-F238E27FC236}">
                    <a16:creationId xmlns:a16="http://schemas.microsoft.com/office/drawing/2014/main" id="{3E333870-3067-8043-945C-370F52125AD7}"/>
                  </a:ext>
                </a:extLst>
              </p:cNvPr>
              <p:cNvSpPr>
                <a:spLocks/>
              </p:cNvSpPr>
              <p:nvPr/>
            </p:nvSpPr>
            <p:spPr bwMode="auto">
              <a:xfrm>
                <a:off x="3482" y="1075"/>
                <a:ext cx="23" cy="213"/>
              </a:xfrm>
              <a:custGeom>
                <a:avLst/>
                <a:gdLst>
                  <a:gd name="T0" fmla="*/ 0 w 38"/>
                  <a:gd name="T1" fmla="*/ 341 h 341"/>
                  <a:gd name="T2" fmla="*/ 0 w 38"/>
                  <a:gd name="T3" fmla="*/ 341 h 341"/>
                  <a:gd name="T4" fmla="*/ 38 w 38"/>
                  <a:gd name="T5" fmla="*/ 341 h 341"/>
                  <a:gd name="T6" fmla="*/ 38 w 38"/>
                  <a:gd name="T7" fmla="*/ 0 h 341"/>
                  <a:gd name="T8" fmla="*/ 0 w 38"/>
                  <a:gd name="T9" fmla="*/ 0 h 341"/>
                  <a:gd name="T10" fmla="*/ 0 w 38"/>
                  <a:gd name="T11" fmla="*/ 341 h 341"/>
                </a:gdLst>
                <a:ahLst/>
                <a:cxnLst>
                  <a:cxn ang="0">
                    <a:pos x="T0" y="T1"/>
                  </a:cxn>
                  <a:cxn ang="0">
                    <a:pos x="T2" y="T3"/>
                  </a:cxn>
                  <a:cxn ang="0">
                    <a:pos x="T4" y="T5"/>
                  </a:cxn>
                  <a:cxn ang="0">
                    <a:pos x="T6" y="T7"/>
                  </a:cxn>
                  <a:cxn ang="0">
                    <a:pos x="T8" y="T9"/>
                  </a:cxn>
                  <a:cxn ang="0">
                    <a:pos x="T10" y="T11"/>
                  </a:cxn>
                </a:cxnLst>
                <a:rect l="0" t="0" r="r" b="b"/>
                <a:pathLst>
                  <a:path w="38" h="341">
                    <a:moveTo>
                      <a:pt x="0" y="341"/>
                    </a:moveTo>
                    <a:lnTo>
                      <a:pt x="0" y="341"/>
                    </a:lnTo>
                    <a:lnTo>
                      <a:pt x="38" y="341"/>
                    </a:lnTo>
                    <a:lnTo>
                      <a:pt x="38"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0" name="Freeform 48">
                <a:extLst>
                  <a:ext uri="{FF2B5EF4-FFF2-40B4-BE49-F238E27FC236}">
                    <a16:creationId xmlns:a16="http://schemas.microsoft.com/office/drawing/2014/main" id="{8B38150E-C5A0-BA4B-9BCA-9440B6046F02}"/>
                  </a:ext>
                </a:extLst>
              </p:cNvPr>
              <p:cNvSpPr>
                <a:spLocks/>
              </p:cNvSpPr>
              <p:nvPr/>
            </p:nvSpPr>
            <p:spPr bwMode="auto">
              <a:xfrm>
                <a:off x="3545" y="1148"/>
                <a:ext cx="119"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1" name="Freeform 49">
                <a:extLst>
                  <a:ext uri="{FF2B5EF4-FFF2-40B4-BE49-F238E27FC236}">
                    <a16:creationId xmlns:a16="http://schemas.microsoft.com/office/drawing/2014/main" id="{634336A8-D539-9647-A61C-45738281A1C8}"/>
                  </a:ext>
                </a:extLst>
              </p:cNvPr>
              <p:cNvSpPr>
                <a:spLocks/>
              </p:cNvSpPr>
              <p:nvPr/>
            </p:nvSpPr>
            <p:spPr bwMode="auto">
              <a:xfrm>
                <a:off x="3702" y="1144"/>
                <a:ext cx="205" cy="144"/>
              </a:xfrm>
              <a:custGeom>
                <a:avLst/>
                <a:gdLst>
                  <a:gd name="T0" fmla="*/ 2 w 340"/>
                  <a:gd name="T1" fmla="*/ 60 h 231"/>
                  <a:gd name="T2" fmla="*/ 2 w 340"/>
                  <a:gd name="T3" fmla="*/ 60 h 231"/>
                  <a:gd name="T4" fmla="*/ 0 w 340"/>
                  <a:gd name="T5" fmla="*/ 6 h 231"/>
                  <a:gd name="T6" fmla="*/ 36 w 340"/>
                  <a:gd name="T7" fmla="*/ 6 h 231"/>
                  <a:gd name="T8" fmla="*/ 37 w 340"/>
                  <a:gd name="T9" fmla="*/ 43 h 231"/>
                  <a:gd name="T10" fmla="*/ 37 w 340"/>
                  <a:gd name="T11" fmla="*/ 43 h 231"/>
                  <a:gd name="T12" fmla="*/ 112 w 340"/>
                  <a:gd name="T13" fmla="*/ 0 h 231"/>
                  <a:gd name="T14" fmla="*/ 183 w 340"/>
                  <a:gd name="T15" fmla="*/ 43 h 231"/>
                  <a:gd name="T16" fmla="*/ 254 w 340"/>
                  <a:gd name="T17" fmla="*/ 0 h 231"/>
                  <a:gd name="T18" fmla="*/ 340 w 340"/>
                  <a:gd name="T19" fmla="*/ 95 h 231"/>
                  <a:gd name="T20" fmla="*/ 340 w 340"/>
                  <a:gd name="T21" fmla="*/ 231 h 231"/>
                  <a:gd name="T22" fmla="*/ 302 w 340"/>
                  <a:gd name="T23" fmla="*/ 231 h 231"/>
                  <a:gd name="T24" fmla="*/ 302 w 340"/>
                  <a:gd name="T25" fmla="*/ 96 h 231"/>
                  <a:gd name="T26" fmla="*/ 248 w 340"/>
                  <a:gd name="T27" fmla="*/ 35 h 231"/>
                  <a:gd name="T28" fmla="*/ 190 w 340"/>
                  <a:gd name="T29" fmla="*/ 101 h 231"/>
                  <a:gd name="T30" fmla="*/ 190 w 340"/>
                  <a:gd name="T31" fmla="*/ 231 h 231"/>
                  <a:gd name="T32" fmla="*/ 152 w 340"/>
                  <a:gd name="T33" fmla="*/ 231 h 231"/>
                  <a:gd name="T34" fmla="*/ 152 w 340"/>
                  <a:gd name="T35" fmla="*/ 104 h 231"/>
                  <a:gd name="T36" fmla="*/ 109 w 340"/>
                  <a:gd name="T37" fmla="*/ 35 h 231"/>
                  <a:gd name="T38" fmla="*/ 39 w 340"/>
                  <a:gd name="T39" fmla="*/ 121 h 231"/>
                  <a:gd name="T40" fmla="*/ 39 w 340"/>
                  <a:gd name="T41" fmla="*/ 231 h 231"/>
                  <a:gd name="T42" fmla="*/ 2 w 340"/>
                  <a:gd name="T43" fmla="*/ 231 h 231"/>
                  <a:gd name="T44" fmla="*/ 2 w 340"/>
                  <a:gd name="T45"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0" h="231">
                    <a:moveTo>
                      <a:pt x="2" y="60"/>
                    </a:moveTo>
                    <a:lnTo>
                      <a:pt x="2" y="60"/>
                    </a:lnTo>
                    <a:cubicBezTo>
                      <a:pt x="2" y="39"/>
                      <a:pt x="0" y="21"/>
                      <a:pt x="0" y="6"/>
                    </a:cubicBezTo>
                    <a:lnTo>
                      <a:pt x="36" y="6"/>
                    </a:lnTo>
                    <a:cubicBezTo>
                      <a:pt x="36" y="18"/>
                      <a:pt x="37" y="31"/>
                      <a:pt x="37" y="43"/>
                    </a:cubicBezTo>
                    <a:lnTo>
                      <a:pt x="37" y="43"/>
                    </a:lnTo>
                    <a:cubicBezTo>
                      <a:pt x="48" y="21"/>
                      <a:pt x="75" y="0"/>
                      <a:pt x="112" y="0"/>
                    </a:cubicBezTo>
                    <a:cubicBezTo>
                      <a:pt x="161" y="0"/>
                      <a:pt x="176" y="28"/>
                      <a:pt x="183" y="43"/>
                    </a:cubicBezTo>
                    <a:cubicBezTo>
                      <a:pt x="200" y="17"/>
                      <a:pt x="220" y="0"/>
                      <a:pt x="254" y="0"/>
                    </a:cubicBezTo>
                    <a:cubicBezTo>
                      <a:pt x="319" y="0"/>
                      <a:pt x="340" y="36"/>
                      <a:pt x="340" y="95"/>
                    </a:cubicBezTo>
                    <a:lnTo>
                      <a:pt x="340" y="231"/>
                    </a:lnTo>
                    <a:lnTo>
                      <a:pt x="302" y="231"/>
                    </a:lnTo>
                    <a:lnTo>
                      <a:pt x="302" y="96"/>
                    </a:lnTo>
                    <a:cubicBezTo>
                      <a:pt x="302" y="65"/>
                      <a:pt x="291" y="35"/>
                      <a:pt x="248" y="35"/>
                    </a:cubicBezTo>
                    <a:cubicBezTo>
                      <a:pt x="216" y="35"/>
                      <a:pt x="190" y="61"/>
                      <a:pt x="190" y="101"/>
                    </a:cubicBezTo>
                    <a:lnTo>
                      <a:pt x="190" y="231"/>
                    </a:lnTo>
                    <a:lnTo>
                      <a:pt x="152" y="231"/>
                    </a:lnTo>
                    <a:lnTo>
                      <a:pt x="152" y="104"/>
                    </a:lnTo>
                    <a:cubicBezTo>
                      <a:pt x="152" y="54"/>
                      <a:pt x="140"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grpSp>
      </p:grpSp>
      <p:pic>
        <p:nvPicPr>
          <p:cNvPr id="32" name="Picture 31" descr="AETC_Program-color-outline-01.png">
            <a:extLst>
              <a:ext uri="{FF2B5EF4-FFF2-40B4-BE49-F238E27FC236}">
                <a16:creationId xmlns:a16="http://schemas.microsoft.com/office/drawing/2014/main" id="{400B0881-8D63-A24F-AB7E-31C0F39579C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30684" y="4585350"/>
            <a:ext cx="1092764" cy="419187"/>
          </a:xfrm>
          <a:prstGeom prst="rect">
            <a:avLst/>
          </a:prstGeom>
        </p:spPr>
      </p:pic>
      <p:sp>
        <p:nvSpPr>
          <p:cNvPr id="33" name="Text Placeholder 15">
            <a:extLst>
              <a:ext uri="{FF2B5EF4-FFF2-40B4-BE49-F238E27FC236}">
                <a16:creationId xmlns:a16="http://schemas.microsoft.com/office/drawing/2014/main" id="{DE11159E-F35E-AD4D-B16A-15ECC19E36AA}"/>
              </a:ext>
            </a:extLst>
          </p:cNvPr>
          <p:cNvSpPr>
            <a:spLocks noGrp="1"/>
          </p:cNvSpPr>
          <p:nvPr>
            <p:ph type="body" sz="quarter" idx="18" hasCustomPrompt="1"/>
          </p:nvPr>
        </p:nvSpPr>
        <p:spPr>
          <a:xfrm>
            <a:off x="438219" y="2351569"/>
            <a:ext cx="7108856" cy="1554480"/>
          </a:xfrm>
          <a:prstGeom prst="rect">
            <a:avLst/>
          </a:prstGeom>
        </p:spPr>
        <p:txBody>
          <a:bodyPr lIns="91440" tIns="91440" rIns="91440" bIns="91440" anchor="ctr" anchorCtr="0">
            <a:noAutofit/>
          </a:bodyPr>
          <a:lstStyle>
            <a:lvl1pPr marL="0" indent="0" algn="l">
              <a:lnSpc>
                <a:spcPts val="2000"/>
              </a:lnSpc>
              <a:spcBef>
                <a:spcPts val="0"/>
              </a:spcBef>
              <a:spcAft>
                <a:spcPts val="0"/>
              </a:spcAft>
              <a:buNone/>
              <a:defRPr sz="1800" baseline="0">
                <a:solidFill>
                  <a:schemeClr val="bg1">
                    <a:lumMod val="95000"/>
                  </a:schemeClr>
                </a:solidFill>
                <a:latin typeface="Arial"/>
              </a:defRPr>
            </a:lvl1pPr>
            <a:lvl2pPr marL="0" indent="0" algn="l">
              <a:spcBef>
                <a:spcPts val="0"/>
              </a:spcBef>
              <a:buNone/>
              <a:defRPr sz="1350" i="1">
                <a:solidFill>
                  <a:schemeClr val="accent2"/>
                </a:solidFill>
                <a:latin typeface="Arial"/>
              </a:defRPr>
            </a:lvl2pPr>
            <a:lvl3pPr marL="0" indent="0" algn="l">
              <a:spcBef>
                <a:spcPts val="0"/>
              </a:spcBef>
              <a:buNone/>
              <a:defRPr sz="1200" i="1">
                <a:solidFill>
                  <a:schemeClr val="accent2"/>
                </a:solidFill>
                <a:latin typeface="Arial"/>
              </a:defRPr>
            </a:lvl3pPr>
            <a:lvl4pPr marL="471488" indent="0" algn="ctr">
              <a:buNone/>
              <a:defRPr/>
            </a:lvl4pPr>
            <a:lvl5pPr marL="602456" indent="0" algn="ctr">
              <a:buNone/>
              <a:defRPr/>
            </a:lvl5pPr>
          </a:lstStyle>
          <a:p>
            <a:pPr lvl="0"/>
            <a:r>
              <a:rPr lang="en-US" dirty="0"/>
              <a:t>Click and Add Speaker Info</a:t>
            </a:r>
          </a:p>
        </p:txBody>
      </p:sp>
    </p:spTree>
    <p:extLst>
      <p:ext uri="{BB962C8B-B14F-4D97-AF65-F5344CB8AC3E}">
        <p14:creationId xmlns:p14="http://schemas.microsoft.com/office/powerpoint/2010/main" val="2231026301"/>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pen Blue_No_Title">
    <p:spTree>
      <p:nvGrpSpPr>
        <p:cNvPr id="1" name=""/>
        <p:cNvGrpSpPr/>
        <p:nvPr/>
      </p:nvGrpSpPr>
      <p:grpSpPr>
        <a:xfrm>
          <a:off x="0" y="0"/>
          <a:ext cx="0" cy="0"/>
          <a:chOff x="0" y="0"/>
          <a:chExt cx="0" cy="0"/>
        </a:xfrm>
      </p:grpSpPr>
      <p:pic>
        <p:nvPicPr>
          <p:cNvPr id="12" name="Picture 11" descr="Blue_Background.pn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3606" y="2"/>
            <a:ext cx="9155137" cy="5160516"/>
          </a:xfrm>
          <a:prstGeom prst="rect">
            <a:avLst/>
          </a:prstGeom>
        </p:spPr>
      </p:pic>
      <p:pic>
        <p:nvPicPr>
          <p:cNvPr id="5" name="Picture 4" descr="NatHIVcurriculum_logo_white_thik.png">
            <a:extLst>
              <a:ext uri="{FF2B5EF4-FFF2-40B4-BE49-F238E27FC236}">
                <a16:creationId xmlns:a16="http://schemas.microsoft.com/office/drawing/2014/main" id="{4417462E-BA3E-4849-AC3A-387A995D31C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spTree>
    <p:extLst>
      <p:ext uri="{BB962C8B-B14F-4D97-AF65-F5344CB8AC3E}">
        <p14:creationId xmlns:p14="http://schemas.microsoft.com/office/powerpoint/2010/main" val="375961709"/>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Disclosur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509BA65-A34C-F344-8542-C4A4DC949BD8}"/>
              </a:ext>
            </a:extLst>
          </p:cNvPr>
          <p:cNvSpPr/>
          <p:nvPr userDrawn="1"/>
        </p:nvSpPr>
        <p:spPr>
          <a:xfrm>
            <a:off x="0" y="925693"/>
            <a:ext cx="9162288" cy="4224528"/>
          </a:xfrm>
          <a:prstGeom prst="rect">
            <a:avLst/>
          </a:prstGeom>
          <a:gradFill>
            <a:gsLst>
              <a:gs pos="0">
                <a:srgbClr val="003860"/>
              </a:gs>
              <a:gs pos="100000">
                <a:srgbClr val="005EA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57" name="Rectangle 56"/>
          <p:cNvSpPr/>
          <p:nvPr/>
        </p:nvSpPr>
        <p:spPr>
          <a:xfrm>
            <a:off x="323850" y="269271"/>
            <a:ext cx="8503918" cy="461665"/>
          </a:xfrm>
          <a:prstGeom prst="rect">
            <a:avLst/>
          </a:prstGeom>
        </p:spPr>
        <p:txBody>
          <a:bodyPr wrap="square" lIns="68580" anchor="ctr">
            <a:spAutoFit/>
          </a:bodyPr>
          <a:lstStyle/>
          <a:p>
            <a:pPr defTabSz="342900">
              <a:spcAft>
                <a:spcPts val="0"/>
              </a:spcAft>
            </a:pPr>
            <a:r>
              <a:rPr lang="en-US" sz="2400" cap="none" baseline="0" dirty="0">
                <a:solidFill>
                  <a:schemeClr val="bg1"/>
                </a:solidFill>
                <a:latin typeface="Arial" pitchFamily="-108" charset="0"/>
                <a:ea typeface="ＭＳ Ｐゴシック" pitchFamily="-108" charset="-128"/>
                <a:cs typeface="ＭＳ Ｐゴシック" pitchFamily="-108" charset="-128"/>
              </a:rPr>
              <a:t>Disclosures</a:t>
            </a:r>
          </a:p>
        </p:txBody>
      </p:sp>
      <p:sp>
        <p:nvSpPr>
          <p:cNvPr id="2" name="Title 1"/>
          <p:cNvSpPr>
            <a:spLocks noGrp="1"/>
          </p:cNvSpPr>
          <p:nvPr>
            <p:ph type="title" hasCustomPrompt="1"/>
          </p:nvPr>
        </p:nvSpPr>
        <p:spPr>
          <a:xfrm>
            <a:off x="323850" y="1266332"/>
            <a:ext cx="8515350" cy="2804922"/>
          </a:xfrm>
          <a:prstGeom prst="rect">
            <a:avLst/>
          </a:prstGeom>
        </p:spPr>
        <p:txBody>
          <a:bodyPr anchor="t" anchorCtr="0">
            <a:normAutofit/>
          </a:bodyPr>
          <a:lstStyle>
            <a:lvl1pPr algn="l">
              <a:defRPr sz="2000" baseline="0">
                <a:solidFill>
                  <a:schemeClr val="bg1"/>
                </a:solidFill>
                <a:latin typeface="Arial"/>
                <a:cs typeface="Arial"/>
              </a:defRPr>
            </a:lvl1pPr>
          </a:lstStyle>
          <a:p>
            <a:r>
              <a:rPr lang="en-US" dirty="0"/>
              <a:t>Type in Speaker name, disclosure information</a:t>
            </a:r>
          </a:p>
        </p:txBody>
      </p:sp>
      <p:cxnSp>
        <p:nvCxnSpPr>
          <p:cNvPr id="9" name="Straight Connector 8"/>
          <p:cNvCxnSpPr/>
          <p:nvPr/>
        </p:nvCxnSpPr>
        <p:spPr>
          <a:xfrm>
            <a:off x="1"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2427498"/>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Open White ">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323850" y="97263"/>
            <a:ext cx="8497062" cy="818388"/>
          </a:xfrm>
          <a:prstGeom prst="rect">
            <a:avLst/>
          </a:prstGeom>
        </p:spPr>
        <p:txBody>
          <a:bodyPr anchor="ctr" anchorCtr="0">
            <a:normAutofit/>
          </a:bodyPr>
          <a:lstStyle>
            <a:lvl1pPr algn="l">
              <a:defRPr sz="2400" baseline="0">
                <a:solidFill>
                  <a:schemeClr val="tx1"/>
                </a:solidFill>
                <a:latin typeface="Arial"/>
                <a:cs typeface="Arial"/>
              </a:defRPr>
            </a:lvl1pPr>
          </a:lstStyle>
          <a:p>
            <a:r>
              <a:rPr lang="en-US" dirty="0"/>
              <a:t>Open White Layout: click to add title</a:t>
            </a:r>
          </a:p>
        </p:txBody>
      </p:sp>
      <p:sp>
        <p:nvSpPr>
          <p:cNvPr id="52"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53" name="Logo Stacked V2">
            <a:extLst>
              <a:ext uri="{FF2B5EF4-FFF2-40B4-BE49-F238E27FC236}">
                <a16:creationId xmlns:a16="http://schemas.microsoft.com/office/drawing/2014/main" id="{9EBAE904-6B14-1B48-83A6-BBB10B6B166D}"/>
              </a:ext>
            </a:extLst>
          </p:cNvPr>
          <p:cNvGrpSpPr>
            <a:grpSpLocks noChangeAspect="1"/>
          </p:cNvGrpSpPr>
          <p:nvPr userDrawn="1"/>
        </p:nvGrpSpPr>
        <p:grpSpPr>
          <a:xfrm>
            <a:off x="8071600" y="4860986"/>
            <a:ext cx="993262" cy="226314"/>
            <a:chOff x="680865" y="3439338"/>
            <a:chExt cx="4686473" cy="1068091"/>
          </a:xfrm>
        </p:grpSpPr>
        <p:pic>
          <p:nvPicPr>
            <p:cNvPr id="54" name="Logomark V2">
              <a:extLst>
                <a:ext uri="{FF2B5EF4-FFF2-40B4-BE49-F238E27FC236}">
                  <a16:creationId xmlns:a16="http://schemas.microsoft.com/office/drawing/2014/main" id="{C461C26B-1458-204F-BE5C-3AB328773B0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55" name="Nat HIV Cur logo type stacked">
              <a:extLst>
                <a:ext uri="{FF2B5EF4-FFF2-40B4-BE49-F238E27FC236}">
                  <a16:creationId xmlns:a16="http://schemas.microsoft.com/office/drawing/2014/main" id="{51D397EA-35B7-3441-A55C-06ED32AA7A92}"/>
                </a:ext>
              </a:extLst>
            </p:cNvPr>
            <p:cNvGrpSpPr>
              <a:grpSpLocks noChangeAspect="1"/>
            </p:cNvGrpSpPr>
            <p:nvPr/>
          </p:nvGrpSpPr>
          <p:grpSpPr bwMode="auto">
            <a:xfrm>
              <a:off x="1898650" y="3455065"/>
              <a:ext cx="3468688" cy="1036638"/>
              <a:chOff x="1196" y="1585"/>
              <a:chExt cx="2185" cy="653"/>
            </a:xfrm>
          </p:grpSpPr>
          <p:sp>
            <p:nvSpPr>
              <p:cNvPr id="56" name="Freeform 5">
                <a:extLst>
                  <a:ext uri="{FF2B5EF4-FFF2-40B4-BE49-F238E27FC236}">
                    <a16:creationId xmlns:a16="http://schemas.microsoft.com/office/drawing/2014/main" id="{4A59C6AF-A84B-234D-B668-6A55C53F2425}"/>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6">
                <a:extLst>
                  <a:ext uri="{FF2B5EF4-FFF2-40B4-BE49-F238E27FC236}">
                    <a16:creationId xmlns:a16="http://schemas.microsoft.com/office/drawing/2014/main" id="{9AAFF09C-53A7-E040-8D61-60CDC19732B7}"/>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7">
                <a:extLst>
                  <a:ext uri="{FF2B5EF4-FFF2-40B4-BE49-F238E27FC236}">
                    <a16:creationId xmlns:a16="http://schemas.microsoft.com/office/drawing/2014/main" id="{4D666CC3-245B-9B41-9FA0-31D76202512C}"/>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8">
                <a:extLst>
                  <a:ext uri="{FF2B5EF4-FFF2-40B4-BE49-F238E27FC236}">
                    <a16:creationId xmlns:a16="http://schemas.microsoft.com/office/drawing/2014/main" id="{BEF789A9-FFBD-7E45-B2EF-E8616256CBC4}"/>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9">
                <a:extLst>
                  <a:ext uri="{FF2B5EF4-FFF2-40B4-BE49-F238E27FC236}">
                    <a16:creationId xmlns:a16="http://schemas.microsoft.com/office/drawing/2014/main" id="{8E3837A3-FC59-9E47-8447-47DAFFFDB8B8}"/>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1" name="Freeform 10">
                <a:extLst>
                  <a:ext uri="{FF2B5EF4-FFF2-40B4-BE49-F238E27FC236}">
                    <a16:creationId xmlns:a16="http://schemas.microsoft.com/office/drawing/2014/main" id="{2577CF09-76A8-8E40-A352-482446F601BF}"/>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2" name="Freeform 11">
                <a:extLst>
                  <a:ext uri="{FF2B5EF4-FFF2-40B4-BE49-F238E27FC236}">
                    <a16:creationId xmlns:a16="http://schemas.microsoft.com/office/drawing/2014/main" id="{F03383E1-C861-B24E-A6CD-14C82258BFF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3" name="Freeform 12">
                <a:extLst>
                  <a:ext uri="{FF2B5EF4-FFF2-40B4-BE49-F238E27FC236}">
                    <a16:creationId xmlns:a16="http://schemas.microsoft.com/office/drawing/2014/main" id="{A73CCD6E-EFBC-DC4C-986E-78059667158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4" name="Freeform 13">
                <a:extLst>
                  <a:ext uri="{FF2B5EF4-FFF2-40B4-BE49-F238E27FC236}">
                    <a16:creationId xmlns:a16="http://schemas.microsoft.com/office/drawing/2014/main" id="{3418AF55-7EDF-F24C-BE52-B409F8A6B8F6}"/>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5" name="Freeform 14">
                <a:extLst>
                  <a:ext uri="{FF2B5EF4-FFF2-40B4-BE49-F238E27FC236}">
                    <a16:creationId xmlns:a16="http://schemas.microsoft.com/office/drawing/2014/main" id="{87790804-A0D0-164B-87AB-DC0652C0C2BF}"/>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6" name="Freeform 15">
                <a:extLst>
                  <a:ext uri="{FF2B5EF4-FFF2-40B4-BE49-F238E27FC236}">
                    <a16:creationId xmlns:a16="http://schemas.microsoft.com/office/drawing/2014/main" id="{06AB5723-92F3-DA40-BDE0-F09908F1898E}"/>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7" name="Freeform 16">
                <a:extLst>
                  <a:ext uri="{FF2B5EF4-FFF2-40B4-BE49-F238E27FC236}">
                    <a16:creationId xmlns:a16="http://schemas.microsoft.com/office/drawing/2014/main" id="{25FEB00F-A3CD-894A-BA1D-70DA7F665989}"/>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8" name="Freeform 17">
                <a:extLst>
                  <a:ext uri="{FF2B5EF4-FFF2-40B4-BE49-F238E27FC236}">
                    <a16:creationId xmlns:a16="http://schemas.microsoft.com/office/drawing/2014/main" id="{5F7402C8-594E-1548-BAE0-7D4603FA91EE}"/>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9" name="Freeform 18">
                <a:extLst>
                  <a:ext uri="{FF2B5EF4-FFF2-40B4-BE49-F238E27FC236}">
                    <a16:creationId xmlns:a16="http://schemas.microsoft.com/office/drawing/2014/main" id="{82F0F2A1-5C5C-D84E-B5C2-70E5BA1D3D7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0" name="Freeform 19">
                <a:extLst>
                  <a:ext uri="{FF2B5EF4-FFF2-40B4-BE49-F238E27FC236}">
                    <a16:creationId xmlns:a16="http://schemas.microsoft.com/office/drawing/2014/main" id="{6E2DD568-78A3-F940-8FD6-5990C7005AC9}"/>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1" name="Freeform 20">
                <a:extLst>
                  <a:ext uri="{FF2B5EF4-FFF2-40B4-BE49-F238E27FC236}">
                    <a16:creationId xmlns:a16="http://schemas.microsoft.com/office/drawing/2014/main" id="{A5C8CAAC-9DE7-7849-923A-9C2011237E9C}"/>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2" name="Freeform 21">
                <a:extLst>
                  <a:ext uri="{FF2B5EF4-FFF2-40B4-BE49-F238E27FC236}">
                    <a16:creationId xmlns:a16="http://schemas.microsoft.com/office/drawing/2014/main" id="{FF7CBDAF-9D87-EF4D-84C8-D431F56659F0}"/>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3" name="Freeform 22">
                <a:extLst>
                  <a:ext uri="{FF2B5EF4-FFF2-40B4-BE49-F238E27FC236}">
                    <a16:creationId xmlns:a16="http://schemas.microsoft.com/office/drawing/2014/main" id="{B6C49B7C-414B-8F41-BE88-E5603544033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4" name="Freeform 23">
                <a:extLst>
                  <a:ext uri="{FF2B5EF4-FFF2-40B4-BE49-F238E27FC236}">
                    <a16:creationId xmlns:a16="http://schemas.microsoft.com/office/drawing/2014/main" id="{C4643A58-C5D9-9040-86A2-6BAB2B217DB4}"/>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5" name="Freeform 24">
                <a:extLst>
                  <a:ext uri="{FF2B5EF4-FFF2-40B4-BE49-F238E27FC236}">
                    <a16:creationId xmlns:a16="http://schemas.microsoft.com/office/drawing/2014/main" id="{36AA4B85-D40D-6940-AB35-C63F27367226}"/>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6" name="Freeform 25">
                <a:extLst>
                  <a:ext uri="{FF2B5EF4-FFF2-40B4-BE49-F238E27FC236}">
                    <a16:creationId xmlns:a16="http://schemas.microsoft.com/office/drawing/2014/main" id="{579A644D-1D25-C746-BBA2-72FD6F12D30E}"/>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2110182743"/>
      </p:ext>
    </p:extLst>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cknowledge_HRSA">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35" name="Rectangle 34"/>
          <p:cNvSpPr/>
          <p:nvPr userDrawn="1"/>
        </p:nvSpPr>
        <p:spPr>
          <a:xfrm>
            <a:off x="295189" y="89397"/>
            <a:ext cx="8503918" cy="822624"/>
          </a:xfrm>
          <a:prstGeom prst="rect">
            <a:avLst/>
          </a:prstGeom>
        </p:spPr>
        <p:txBody>
          <a:bodyPr wrap="square" lIns="68580" anchor="ctr">
            <a:normAutofit/>
          </a:bodyPr>
          <a:lstStyle/>
          <a:p>
            <a:pPr defTabSz="342900">
              <a:spcAft>
                <a:spcPts val="0"/>
              </a:spcAft>
            </a:pPr>
            <a:r>
              <a:rPr lang="en-US" sz="2400" cap="none" baseline="0">
                <a:solidFill>
                  <a:schemeClr val="bg1"/>
                </a:solidFill>
                <a:latin typeface="Arial" pitchFamily="-108" charset="0"/>
                <a:ea typeface="ＭＳ Ｐゴシック" pitchFamily="-108" charset="-128"/>
                <a:cs typeface="ＭＳ Ｐゴシック" pitchFamily="-108" charset="-128"/>
              </a:rPr>
              <a:t>Acknowledgments</a:t>
            </a:r>
            <a:endParaRPr lang="en-US" sz="2400" cap="none" baseline="0" dirty="0">
              <a:solidFill>
                <a:schemeClr val="bg1"/>
              </a:solidFill>
              <a:latin typeface="Arial" pitchFamily="-108" charset="0"/>
              <a:ea typeface="ＭＳ Ｐゴシック" pitchFamily="-108" charset="-128"/>
              <a:cs typeface="ＭＳ Ｐゴシック" pitchFamily="-108" charset="-128"/>
            </a:endParaRPr>
          </a:p>
        </p:txBody>
      </p:sp>
      <p:sp>
        <p:nvSpPr>
          <p:cNvPr id="36" name="TextBox 35"/>
          <p:cNvSpPr txBox="1"/>
          <p:nvPr userDrawn="1"/>
        </p:nvSpPr>
        <p:spPr>
          <a:xfrm>
            <a:off x="462066" y="1206396"/>
            <a:ext cx="8221581" cy="2837893"/>
          </a:xfrm>
          <a:prstGeom prst="rect">
            <a:avLst/>
          </a:prstGeom>
          <a:noFill/>
        </p:spPr>
        <p:txBody>
          <a:bodyPr wrap="square" rtlCol="0">
            <a:spAutoFit/>
          </a:bodyPr>
          <a:lstStyle/>
          <a:p>
            <a:pPr>
              <a:lnSpc>
                <a:spcPts val="2400"/>
              </a:lnSpc>
            </a:pPr>
            <a:r>
              <a:rPr lang="en-US" sz="1800" dirty="0">
                <a:solidFill>
                  <a:schemeClr val="tx1"/>
                </a:solidFill>
                <a:latin typeface="Arial"/>
              </a:rPr>
              <a:t>The </a:t>
            </a:r>
            <a:r>
              <a:rPr lang="en-US" sz="1800" b="1" dirty="0">
                <a:solidFill>
                  <a:srgbClr val="222869"/>
                </a:solidFill>
                <a:latin typeface="Arial"/>
              </a:rPr>
              <a:t>National </a:t>
            </a:r>
            <a:r>
              <a:rPr lang="en-US" sz="1800" b="1" dirty="0">
                <a:solidFill>
                  <a:srgbClr val="C1171E"/>
                </a:solidFill>
                <a:latin typeface="Arial"/>
              </a:rPr>
              <a:t>HIV </a:t>
            </a:r>
            <a:r>
              <a:rPr lang="en-US" sz="1800" b="1" dirty="0">
                <a:solidFill>
                  <a:srgbClr val="222869"/>
                </a:solidFill>
                <a:latin typeface="Arial"/>
              </a:rPr>
              <a:t>Curriculum </a:t>
            </a:r>
            <a:r>
              <a:rPr lang="en-US" sz="1800" dirty="0">
                <a:solidFill>
                  <a:schemeClr val="tx1"/>
                </a:solidFill>
                <a:latin typeface="Arial"/>
              </a:rPr>
              <a:t>is supported by the Health Resources and Services Administration (HRSA) of the U.S. Department of Health and Human Services (HHS) as part of a financial assistance award totaling $1,021,448 with 0% financed with non-governmental sources. The contents are those of the author(s) and do not necessarily represent the official views of, nor an endorsement, by HRSA, HHS, or the U.S. Government. For more information, please visit </a:t>
            </a:r>
            <a:r>
              <a:rPr lang="en-US" sz="1800" dirty="0" err="1">
                <a:solidFill>
                  <a:schemeClr val="tx1"/>
                </a:solidFill>
                <a:latin typeface="Arial"/>
              </a:rPr>
              <a:t>HRSA.gov</a:t>
            </a:r>
            <a:r>
              <a:rPr lang="en-US" sz="1500" dirty="0">
                <a:solidFill>
                  <a:schemeClr val="tx1"/>
                </a:solidFill>
                <a:latin typeface="Arial"/>
              </a:rPr>
              <a:t>. </a:t>
            </a:r>
            <a:r>
              <a:rPr lang="en-US" sz="1800" dirty="0">
                <a:solidFill>
                  <a:schemeClr val="tx1"/>
                </a:solidFill>
                <a:latin typeface="Arial"/>
              </a:rPr>
              <a:t>This project is led by the University of Washington’s Infectious Diseases Education and Assessment (IDEA) Program</a:t>
            </a:r>
            <a:r>
              <a:rPr lang="en-US" sz="1800" i="0" dirty="0">
                <a:solidFill>
                  <a:schemeClr val="tx1"/>
                </a:solidFill>
                <a:latin typeface="Arial"/>
              </a:rPr>
              <a:t>.</a:t>
            </a:r>
          </a:p>
          <a:p>
            <a:pPr>
              <a:lnSpc>
                <a:spcPts val="2400"/>
              </a:lnSpc>
            </a:pPr>
            <a:endParaRPr lang="en-US" sz="1800" dirty="0">
              <a:solidFill>
                <a:schemeClr val="tx1"/>
              </a:solidFill>
              <a:latin typeface="Arial"/>
            </a:endParaRPr>
          </a:p>
        </p:txBody>
      </p:sp>
      <p:cxnSp>
        <p:nvCxnSpPr>
          <p:cNvPr id="32" name="Straight Connector 31">
            <a:extLst>
              <a:ext uri="{FF2B5EF4-FFF2-40B4-BE49-F238E27FC236}">
                <a16:creationId xmlns:a16="http://schemas.microsoft.com/office/drawing/2014/main" id="{BDC6986E-3A3F-0247-8FD0-66D5A81FDF2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92" name="Picture 91" descr="AETC_Program-color-outline-01.png">
            <a:extLst>
              <a:ext uri="{FF2B5EF4-FFF2-40B4-BE49-F238E27FC236}">
                <a16:creationId xmlns:a16="http://schemas.microsoft.com/office/drawing/2014/main" id="{FAA83704-F788-C14F-9614-086A9E4705F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7652" y="4058779"/>
            <a:ext cx="1672681" cy="548640"/>
          </a:xfrm>
          <a:prstGeom prst="rect">
            <a:avLst/>
          </a:prstGeom>
        </p:spPr>
      </p:pic>
      <p:grpSp>
        <p:nvGrpSpPr>
          <p:cNvPr id="94" name="Logo Stacked V2">
            <a:extLst>
              <a:ext uri="{FF2B5EF4-FFF2-40B4-BE49-F238E27FC236}">
                <a16:creationId xmlns:a16="http://schemas.microsoft.com/office/drawing/2014/main" id="{8C96646A-1AB6-9D43-BE3C-078E71EFDD7D}"/>
              </a:ext>
            </a:extLst>
          </p:cNvPr>
          <p:cNvGrpSpPr>
            <a:grpSpLocks noChangeAspect="1"/>
          </p:cNvGrpSpPr>
          <p:nvPr userDrawn="1"/>
        </p:nvGrpSpPr>
        <p:grpSpPr>
          <a:xfrm>
            <a:off x="3528189" y="4069043"/>
            <a:ext cx="2105418" cy="493776"/>
            <a:chOff x="680865" y="3439338"/>
            <a:chExt cx="4686473" cy="1068091"/>
          </a:xfrm>
        </p:grpSpPr>
        <p:pic>
          <p:nvPicPr>
            <p:cNvPr id="95" name="Logomark V2">
              <a:extLst>
                <a:ext uri="{FF2B5EF4-FFF2-40B4-BE49-F238E27FC236}">
                  <a16:creationId xmlns:a16="http://schemas.microsoft.com/office/drawing/2014/main" id="{D4336D0C-7EE3-9E49-9E18-43F732C60207}"/>
                </a:ext>
              </a:extLst>
            </p:cNvPr>
            <p:cNvPicPr>
              <a:picLocks noChangeAspect="1"/>
            </p:cNvPicPr>
            <p:nvPr/>
          </p:nvPicPr>
          <p:blipFill>
            <a:blip r:embed="rId4"/>
            <a:stretch>
              <a:fillRect/>
            </a:stretch>
          </p:blipFill>
          <p:spPr>
            <a:xfrm>
              <a:off x="680865" y="3439338"/>
              <a:ext cx="1088136" cy="1068091"/>
            </a:xfrm>
            <a:prstGeom prst="rect">
              <a:avLst/>
            </a:prstGeom>
          </p:spPr>
        </p:pic>
        <p:grpSp>
          <p:nvGrpSpPr>
            <p:cNvPr id="96" name="Nat HIV Cur logo type stacked">
              <a:extLst>
                <a:ext uri="{FF2B5EF4-FFF2-40B4-BE49-F238E27FC236}">
                  <a16:creationId xmlns:a16="http://schemas.microsoft.com/office/drawing/2014/main" id="{09074128-A129-0F47-9E86-37B8978BADA6}"/>
                </a:ext>
              </a:extLst>
            </p:cNvPr>
            <p:cNvGrpSpPr>
              <a:grpSpLocks noChangeAspect="1"/>
            </p:cNvGrpSpPr>
            <p:nvPr/>
          </p:nvGrpSpPr>
          <p:grpSpPr bwMode="auto">
            <a:xfrm>
              <a:off x="1898650" y="3455065"/>
              <a:ext cx="3468688" cy="1036638"/>
              <a:chOff x="1196" y="1585"/>
              <a:chExt cx="2185" cy="653"/>
            </a:xfrm>
          </p:grpSpPr>
          <p:sp>
            <p:nvSpPr>
              <p:cNvPr id="97" name="Freeform 5">
                <a:extLst>
                  <a:ext uri="{FF2B5EF4-FFF2-40B4-BE49-F238E27FC236}">
                    <a16:creationId xmlns:a16="http://schemas.microsoft.com/office/drawing/2014/main" id="{F4267FAD-9949-CE4F-9C49-5084029AC6BE}"/>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8" name="Freeform 6">
                <a:extLst>
                  <a:ext uri="{FF2B5EF4-FFF2-40B4-BE49-F238E27FC236}">
                    <a16:creationId xmlns:a16="http://schemas.microsoft.com/office/drawing/2014/main" id="{BE677EC1-66CE-1C49-B21A-0D58F54DD54C}"/>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9" name="Freeform 7">
                <a:extLst>
                  <a:ext uri="{FF2B5EF4-FFF2-40B4-BE49-F238E27FC236}">
                    <a16:creationId xmlns:a16="http://schemas.microsoft.com/office/drawing/2014/main" id="{9B082CF2-F159-C640-A339-F4680096800C}"/>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0" name="Freeform 8">
                <a:extLst>
                  <a:ext uri="{FF2B5EF4-FFF2-40B4-BE49-F238E27FC236}">
                    <a16:creationId xmlns:a16="http://schemas.microsoft.com/office/drawing/2014/main" id="{8F103939-D002-A245-84AA-B4DA8A1D7BA4}"/>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1" name="Freeform 9">
                <a:extLst>
                  <a:ext uri="{FF2B5EF4-FFF2-40B4-BE49-F238E27FC236}">
                    <a16:creationId xmlns:a16="http://schemas.microsoft.com/office/drawing/2014/main" id="{3AD48E4C-DDB5-AD4C-BD83-2044D480A44A}"/>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2" name="Freeform 10">
                <a:extLst>
                  <a:ext uri="{FF2B5EF4-FFF2-40B4-BE49-F238E27FC236}">
                    <a16:creationId xmlns:a16="http://schemas.microsoft.com/office/drawing/2014/main" id="{981CEB90-24E7-854B-98D5-FFACDD991E77}"/>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3" name="Freeform 11">
                <a:extLst>
                  <a:ext uri="{FF2B5EF4-FFF2-40B4-BE49-F238E27FC236}">
                    <a16:creationId xmlns:a16="http://schemas.microsoft.com/office/drawing/2014/main" id="{86E828CF-7F26-8D4E-8608-E7A54418450A}"/>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4" name="Freeform 12">
                <a:extLst>
                  <a:ext uri="{FF2B5EF4-FFF2-40B4-BE49-F238E27FC236}">
                    <a16:creationId xmlns:a16="http://schemas.microsoft.com/office/drawing/2014/main" id="{CF1D4AB7-ADBF-434E-BDB5-623306BE5BE8}"/>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5" name="Freeform 13">
                <a:extLst>
                  <a:ext uri="{FF2B5EF4-FFF2-40B4-BE49-F238E27FC236}">
                    <a16:creationId xmlns:a16="http://schemas.microsoft.com/office/drawing/2014/main" id="{3F71DA38-5718-A64F-B21D-48103E122D64}"/>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6" name="Freeform 14">
                <a:extLst>
                  <a:ext uri="{FF2B5EF4-FFF2-40B4-BE49-F238E27FC236}">
                    <a16:creationId xmlns:a16="http://schemas.microsoft.com/office/drawing/2014/main" id="{F2597063-7267-B04B-B38E-81489A6CDF87}"/>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7" name="Freeform 15">
                <a:extLst>
                  <a:ext uri="{FF2B5EF4-FFF2-40B4-BE49-F238E27FC236}">
                    <a16:creationId xmlns:a16="http://schemas.microsoft.com/office/drawing/2014/main" id="{3FE856D3-EA32-394C-AA44-338B2E27211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8" name="Freeform 16">
                <a:extLst>
                  <a:ext uri="{FF2B5EF4-FFF2-40B4-BE49-F238E27FC236}">
                    <a16:creationId xmlns:a16="http://schemas.microsoft.com/office/drawing/2014/main" id="{0ECFCD0F-1337-954D-B07F-BC96AF0B1999}"/>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9" name="Freeform 17">
                <a:extLst>
                  <a:ext uri="{FF2B5EF4-FFF2-40B4-BE49-F238E27FC236}">
                    <a16:creationId xmlns:a16="http://schemas.microsoft.com/office/drawing/2014/main" id="{B8C7ACF4-9465-9149-914E-2F15D6006473}"/>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0" name="Freeform 18">
                <a:extLst>
                  <a:ext uri="{FF2B5EF4-FFF2-40B4-BE49-F238E27FC236}">
                    <a16:creationId xmlns:a16="http://schemas.microsoft.com/office/drawing/2014/main" id="{E1D88046-D170-5944-9A3D-D4DCB29134A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1" name="Freeform 19">
                <a:extLst>
                  <a:ext uri="{FF2B5EF4-FFF2-40B4-BE49-F238E27FC236}">
                    <a16:creationId xmlns:a16="http://schemas.microsoft.com/office/drawing/2014/main" id="{C36507B0-D640-B84B-B416-BE888E381562}"/>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2" name="Freeform 20">
                <a:extLst>
                  <a:ext uri="{FF2B5EF4-FFF2-40B4-BE49-F238E27FC236}">
                    <a16:creationId xmlns:a16="http://schemas.microsoft.com/office/drawing/2014/main" id="{DCDA74F3-181A-864F-AC96-07DF4600C4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3" name="Freeform 21">
                <a:extLst>
                  <a:ext uri="{FF2B5EF4-FFF2-40B4-BE49-F238E27FC236}">
                    <a16:creationId xmlns:a16="http://schemas.microsoft.com/office/drawing/2014/main" id="{5676E55D-64DB-624E-829D-87D51D6782A7}"/>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4" name="Freeform 22">
                <a:extLst>
                  <a:ext uri="{FF2B5EF4-FFF2-40B4-BE49-F238E27FC236}">
                    <a16:creationId xmlns:a16="http://schemas.microsoft.com/office/drawing/2014/main" id="{F5ED151E-8302-F440-9A4D-3C76DE43B78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5" name="Freeform 23">
                <a:extLst>
                  <a:ext uri="{FF2B5EF4-FFF2-40B4-BE49-F238E27FC236}">
                    <a16:creationId xmlns:a16="http://schemas.microsoft.com/office/drawing/2014/main" id="{BD72C76F-69C9-F943-9DC7-B1E8EDAE7E8C}"/>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6" name="Freeform 24">
                <a:extLst>
                  <a:ext uri="{FF2B5EF4-FFF2-40B4-BE49-F238E27FC236}">
                    <a16:creationId xmlns:a16="http://schemas.microsoft.com/office/drawing/2014/main" id="{A2397D23-186E-0943-918E-35CC87306E0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7" name="Freeform 25">
                <a:extLst>
                  <a:ext uri="{FF2B5EF4-FFF2-40B4-BE49-F238E27FC236}">
                    <a16:creationId xmlns:a16="http://schemas.microsoft.com/office/drawing/2014/main" id="{7547FEE8-47BF-FD41-8919-A145C2A7CBDB}"/>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grpSp>
      </p:grpSp>
      <p:pic>
        <p:nvPicPr>
          <p:cNvPr id="41" name="Picture 40">
            <a:extLst>
              <a:ext uri="{FF2B5EF4-FFF2-40B4-BE49-F238E27FC236}">
                <a16:creationId xmlns:a16="http://schemas.microsoft.com/office/drawing/2014/main" id="{EA8BA448-6524-C843-8240-CCF952044068}"/>
              </a:ext>
            </a:extLst>
          </p:cNvPr>
          <p:cNvPicPr>
            <a:picLocks noChangeAspect="1"/>
          </p:cNvPicPr>
          <p:nvPr userDrawn="1"/>
        </p:nvPicPr>
        <p:blipFill>
          <a:blip r:embed="rId5"/>
          <a:stretch>
            <a:fillRect/>
          </a:stretch>
        </p:blipFill>
        <p:spPr>
          <a:xfrm>
            <a:off x="6554364" y="4044226"/>
            <a:ext cx="2099685" cy="548640"/>
          </a:xfrm>
          <a:prstGeom prst="rect">
            <a:avLst/>
          </a:prstGeom>
        </p:spPr>
      </p:pic>
    </p:spTree>
    <p:extLst>
      <p:ext uri="{BB962C8B-B14F-4D97-AF65-F5344CB8AC3E}">
        <p14:creationId xmlns:p14="http://schemas.microsoft.com/office/powerpoint/2010/main" val="2916106333"/>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_1_No_URL">
    <p:spTree>
      <p:nvGrpSpPr>
        <p:cNvPr id="1" name=""/>
        <p:cNvGrpSpPr/>
        <p:nvPr/>
      </p:nvGrpSpPr>
      <p:grpSpPr>
        <a:xfrm>
          <a:off x="0" y="0"/>
          <a:ext cx="0" cy="0"/>
          <a:chOff x="0" y="0"/>
          <a:chExt cx="0" cy="0"/>
        </a:xfrm>
      </p:grpSpPr>
      <p:pic>
        <p:nvPicPr>
          <p:cNvPr id="280" name="Picture 27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2" y="690303"/>
            <a:ext cx="9154751" cy="3736555"/>
          </a:xfrm>
          <a:prstGeom prst="rect">
            <a:avLst/>
          </a:prstGeom>
          <a:noFill/>
          <a:ln>
            <a:noFill/>
          </a:ln>
          <a:effectLst/>
        </p:spPr>
      </p:pic>
      <p:sp>
        <p:nvSpPr>
          <p:cNvPr id="282" name="Title 1"/>
          <p:cNvSpPr>
            <a:spLocks noGrp="1"/>
          </p:cNvSpPr>
          <p:nvPr>
            <p:ph type="ctrTitle" hasCustomPrompt="1"/>
          </p:nvPr>
        </p:nvSpPr>
        <p:spPr>
          <a:xfrm>
            <a:off x="438219" y="931641"/>
            <a:ext cx="8222726" cy="1371600"/>
          </a:xfrm>
          <a:prstGeom prst="rect">
            <a:avLst/>
          </a:prstGeom>
        </p:spPr>
        <p:txBody>
          <a:bodyPr lIns="91440" anchor="ctr" anchorCtr="0">
            <a:normAutofit/>
          </a:bodyPr>
          <a:lstStyle>
            <a:lvl1pPr algn="l">
              <a:lnSpc>
                <a:spcPts val="3000"/>
              </a:lnSpc>
              <a:defRPr sz="2400" b="0">
                <a:solidFill>
                  <a:schemeClr val="bg1"/>
                </a:solidFill>
              </a:defRPr>
            </a:lvl1pPr>
          </a:lstStyle>
          <a:p>
            <a:r>
              <a:rPr lang="en-US" dirty="0"/>
              <a:t>Click and Add Title of Talk</a:t>
            </a:r>
          </a:p>
        </p:txBody>
      </p:sp>
      <p:sp>
        <p:nvSpPr>
          <p:cNvPr id="272" name="Text Placeholder 15"/>
          <p:cNvSpPr>
            <a:spLocks noGrp="1"/>
          </p:cNvSpPr>
          <p:nvPr>
            <p:ph type="body" sz="quarter" idx="18" hasCustomPrompt="1"/>
          </p:nvPr>
        </p:nvSpPr>
        <p:spPr>
          <a:xfrm>
            <a:off x="443736" y="2395531"/>
            <a:ext cx="8221886" cy="1234440"/>
          </a:xfrm>
          <a:prstGeom prst="rect">
            <a:avLst/>
          </a:prstGeom>
        </p:spPr>
        <p:txBody>
          <a:bodyPr lIns="91440" tIns="91440" rIns="91440" bIns="91440" anchor="ctr" anchorCtr="0">
            <a:noAutofit/>
          </a:bodyPr>
          <a:lstStyle>
            <a:lvl1pPr marL="0" indent="0" algn="l">
              <a:lnSpc>
                <a:spcPts val="2100"/>
              </a:lnSpc>
              <a:spcBef>
                <a:spcPts val="0"/>
              </a:spcBef>
              <a:spcAft>
                <a:spcPts val="0"/>
              </a:spcAft>
              <a:buNone/>
              <a:defRPr sz="1800" baseline="0">
                <a:solidFill>
                  <a:schemeClr val="bg1">
                    <a:lumMod val="95000"/>
                  </a:schemeClr>
                </a:solidFill>
                <a:latin typeface="Arial"/>
              </a:defRPr>
            </a:lvl1pPr>
            <a:lvl2pPr marL="0" indent="0" algn="l">
              <a:spcBef>
                <a:spcPts val="0"/>
              </a:spcBef>
              <a:buNone/>
              <a:defRPr sz="1350" i="1">
                <a:solidFill>
                  <a:schemeClr val="accent2"/>
                </a:solidFill>
                <a:latin typeface="Arial"/>
              </a:defRPr>
            </a:lvl2pPr>
            <a:lvl3pPr marL="0" indent="0" algn="l">
              <a:spcBef>
                <a:spcPts val="0"/>
              </a:spcBef>
              <a:buNone/>
              <a:defRPr sz="1200" i="1">
                <a:solidFill>
                  <a:schemeClr val="accent2"/>
                </a:solidFill>
                <a:latin typeface="Arial"/>
              </a:defRPr>
            </a:lvl3pPr>
            <a:lvl4pPr marL="471488" indent="0" algn="ctr">
              <a:buNone/>
              <a:defRPr/>
            </a:lvl4pPr>
            <a:lvl5pPr marL="602456" indent="0" algn="ctr">
              <a:buNone/>
              <a:defRPr/>
            </a:lvl5pPr>
          </a:lstStyle>
          <a:p>
            <a:pPr lvl="0"/>
            <a:r>
              <a:rPr lang="en-US" dirty="0"/>
              <a:t>Click and Add Speaker Info</a:t>
            </a:r>
          </a:p>
        </p:txBody>
      </p:sp>
      <p:sp>
        <p:nvSpPr>
          <p:cNvPr id="273" name="Date"/>
          <p:cNvSpPr>
            <a:spLocks noGrp="1"/>
          </p:cNvSpPr>
          <p:nvPr>
            <p:ph type="body" sz="quarter" idx="14" hasCustomPrompt="1"/>
          </p:nvPr>
        </p:nvSpPr>
        <p:spPr>
          <a:xfrm>
            <a:off x="462320" y="3967450"/>
            <a:ext cx="8229600" cy="219455"/>
          </a:xfrm>
          <a:prstGeom prst="rect">
            <a:avLst/>
          </a:prstGeom>
        </p:spPr>
        <p:txBody>
          <a:bodyPr anchor="ctr">
            <a:noAutofit/>
          </a:bodyPr>
          <a:lstStyle>
            <a:lvl1pPr marL="0" indent="0" algn="l">
              <a:lnSpc>
                <a:spcPts val="1200"/>
              </a:lnSpc>
              <a:buNone/>
              <a:defRPr sz="1050" b="0" baseline="0">
                <a:solidFill>
                  <a:srgbClr val="6FC5FF"/>
                </a:solidFill>
                <a:latin typeface="Arial"/>
              </a:defRPr>
            </a:lvl1pPr>
          </a:lstStyle>
          <a:p>
            <a:pPr lvl="0"/>
            <a:r>
              <a:rPr lang="en-US" dirty="0"/>
              <a:t>Click and Add Last Updated Info</a:t>
            </a:r>
          </a:p>
        </p:txBody>
      </p:sp>
      <p:cxnSp>
        <p:nvCxnSpPr>
          <p:cNvPr id="30" name="Straight Connector 29"/>
          <p:cNvCxnSpPr/>
          <p:nvPr userDrawn="1"/>
        </p:nvCxnSpPr>
        <p:spPr>
          <a:xfrm>
            <a:off x="1" y="693842"/>
            <a:ext cx="9162862" cy="0"/>
          </a:xfrm>
          <a:prstGeom prst="line">
            <a:avLst/>
          </a:prstGeom>
          <a:ln w="12700">
            <a:solidFill>
              <a:srgbClr val="CE372B"/>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 y="4428995"/>
            <a:ext cx="9162862" cy="0"/>
          </a:xfrm>
          <a:prstGeom prst="line">
            <a:avLst/>
          </a:prstGeom>
          <a:ln w="12700">
            <a:solidFill>
              <a:srgbClr val="CE372B"/>
            </a:solidFill>
          </a:ln>
          <a:effectLst/>
        </p:spPr>
        <p:style>
          <a:lnRef idx="2">
            <a:schemeClr val="accent1"/>
          </a:lnRef>
          <a:fillRef idx="0">
            <a:schemeClr val="accent1"/>
          </a:fillRef>
          <a:effectRef idx="1">
            <a:schemeClr val="accent1"/>
          </a:effectRef>
          <a:fontRef idx="minor">
            <a:schemeClr val="tx1"/>
          </a:fontRef>
        </p:style>
      </p:cxnSp>
      <p:grpSp>
        <p:nvGrpSpPr>
          <p:cNvPr id="36" name="Logo Horizontal V2">
            <a:extLst>
              <a:ext uri="{FF2B5EF4-FFF2-40B4-BE49-F238E27FC236}">
                <a16:creationId xmlns:a16="http://schemas.microsoft.com/office/drawing/2014/main" id="{5DE3BDE0-5FA9-BC4A-8178-4E992BC84A31}"/>
              </a:ext>
            </a:extLst>
          </p:cNvPr>
          <p:cNvGrpSpPr>
            <a:grpSpLocks noChangeAspect="1"/>
          </p:cNvGrpSpPr>
          <p:nvPr userDrawn="1"/>
        </p:nvGrpSpPr>
        <p:grpSpPr>
          <a:xfrm>
            <a:off x="576464" y="217634"/>
            <a:ext cx="3858507" cy="274320"/>
            <a:chOff x="960861" y="1655928"/>
            <a:chExt cx="4437220" cy="420624"/>
          </a:xfrm>
        </p:grpSpPr>
        <p:pic>
          <p:nvPicPr>
            <p:cNvPr id="37" name="Logomark V2">
              <a:extLst>
                <a:ext uri="{FF2B5EF4-FFF2-40B4-BE49-F238E27FC236}">
                  <a16:creationId xmlns:a16="http://schemas.microsoft.com/office/drawing/2014/main" id="{BCDF5E2B-D575-3248-9F32-8DB56A8A5F6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0861" y="1655928"/>
              <a:ext cx="428518" cy="420624"/>
            </a:xfrm>
            <a:prstGeom prst="rect">
              <a:avLst/>
            </a:prstGeom>
          </p:spPr>
        </p:pic>
        <p:grpSp>
          <p:nvGrpSpPr>
            <p:cNvPr id="38" name="Nat HIV Cur logo type horiz">
              <a:extLst>
                <a:ext uri="{FF2B5EF4-FFF2-40B4-BE49-F238E27FC236}">
                  <a16:creationId xmlns:a16="http://schemas.microsoft.com/office/drawing/2014/main" id="{F90C1D5B-C61A-8E43-ADFD-659A78B58C75}"/>
                </a:ext>
              </a:extLst>
            </p:cNvPr>
            <p:cNvGrpSpPr>
              <a:grpSpLocks noChangeAspect="1"/>
            </p:cNvGrpSpPr>
            <p:nvPr/>
          </p:nvGrpSpPr>
          <p:grpSpPr bwMode="auto">
            <a:xfrm>
              <a:off x="1476074" y="1719322"/>
              <a:ext cx="3922007" cy="292608"/>
              <a:chOff x="918" y="1071"/>
              <a:chExt cx="2989" cy="223"/>
            </a:xfrm>
          </p:grpSpPr>
          <p:sp>
            <p:nvSpPr>
              <p:cNvPr id="39" name="Freeform 29">
                <a:extLst>
                  <a:ext uri="{FF2B5EF4-FFF2-40B4-BE49-F238E27FC236}">
                    <a16:creationId xmlns:a16="http://schemas.microsoft.com/office/drawing/2014/main" id="{C00F14E4-0FF9-044F-8D05-A3F88FD753BB}"/>
                  </a:ext>
                </a:extLst>
              </p:cNvPr>
              <p:cNvSpPr>
                <a:spLocks/>
              </p:cNvSpPr>
              <p:nvPr/>
            </p:nvSpPr>
            <p:spPr bwMode="auto">
              <a:xfrm>
                <a:off x="918" y="1076"/>
                <a:ext cx="173" cy="212"/>
              </a:xfrm>
              <a:custGeom>
                <a:avLst/>
                <a:gdLst>
                  <a:gd name="T0" fmla="*/ 248 w 288"/>
                  <a:gd name="T1" fmla="*/ 0 h 340"/>
                  <a:gd name="T2" fmla="*/ 248 w 288"/>
                  <a:gd name="T3" fmla="*/ 0 h 340"/>
                  <a:gd name="T4" fmla="*/ 248 w 288"/>
                  <a:gd name="T5" fmla="*/ 282 h 340"/>
                  <a:gd name="T6" fmla="*/ 247 w 288"/>
                  <a:gd name="T7" fmla="*/ 282 h 340"/>
                  <a:gd name="T8" fmla="*/ 50 w 288"/>
                  <a:gd name="T9" fmla="*/ 0 h 340"/>
                  <a:gd name="T10" fmla="*/ 0 w 288"/>
                  <a:gd name="T11" fmla="*/ 0 h 340"/>
                  <a:gd name="T12" fmla="*/ 0 w 288"/>
                  <a:gd name="T13" fmla="*/ 340 h 340"/>
                  <a:gd name="T14" fmla="*/ 40 w 288"/>
                  <a:gd name="T15" fmla="*/ 340 h 340"/>
                  <a:gd name="T16" fmla="*/ 40 w 288"/>
                  <a:gd name="T17" fmla="*/ 58 h 340"/>
                  <a:gd name="T18" fmla="*/ 41 w 288"/>
                  <a:gd name="T19" fmla="*/ 58 h 340"/>
                  <a:gd name="T20" fmla="*/ 238 w 288"/>
                  <a:gd name="T21" fmla="*/ 340 h 340"/>
                  <a:gd name="T22" fmla="*/ 288 w 288"/>
                  <a:gd name="T23" fmla="*/ 340 h 340"/>
                  <a:gd name="T24" fmla="*/ 288 w 288"/>
                  <a:gd name="T25" fmla="*/ 0 h 340"/>
                  <a:gd name="T26" fmla="*/ 248 w 288"/>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340">
                    <a:moveTo>
                      <a:pt x="248" y="0"/>
                    </a:moveTo>
                    <a:lnTo>
                      <a:pt x="248" y="0"/>
                    </a:lnTo>
                    <a:lnTo>
                      <a:pt x="248" y="282"/>
                    </a:lnTo>
                    <a:lnTo>
                      <a:pt x="247" y="282"/>
                    </a:lnTo>
                    <a:lnTo>
                      <a:pt x="50" y="0"/>
                    </a:lnTo>
                    <a:lnTo>
                      <a:pt x="0" y="0"/>
                    </a:lnTo>
                    <a:lnTo>
                      <a:pt x="0" y="340"/>
                    </a:lnTo>
                    <a:lnTo>
                      <a:pt x="40" y="340"/>
                    </a:lnTo>
                    <a:lnTo>
                      <a:pt x="40" y="58"/>
                    </a:lnTo>
                    <a:lnTo>
                      <a:pt x="41" y="58"/>
                    </a:lnTo>
                    <a:lnTo>
                      <a:pt x="238" y="340"/>
                    </a:lnTo>
                    <a:lnTo>
                      <a:pt x="288" y="340"/>
                    </a:lnTo>
                    <a:lnTo>
                      <a:pt x="288" y="0"/>
                    </a:lnTo>
                    <a:lnTo>
                      <a:pt x="248"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0" name="Freeform 30">
                <a:extLst>
                  <a:ext uri="{FF2B5EF4-FFF2-40B4-BE49-F238E27FC236}">
                    <a16:creationId xmlns:a16="http://schemas.microsoft.com/office/drawing/2014/main" id="{285628E9-40CF-BF4A-A0C2-1981C438F12F}"/>
                  </a:ext>
                </a:extLst>
              </p:cNvPr>
              <p:cNvSpPr>
                <a:spLocks noEditPoints="1"/>
              </p:cNvSpPr>
              <p:nvPr/>
            </p:nvSpPr>
            <p:spPr bwMode="auto">
              <a:xfrm>
                <a:off x="1127" y="1144"/>
                <a:ext cx="119" cy="148"/>
              </a:xfrm>
              <a:custGeom>
                <a:avLst/>
                <a:gdLst>
                  <a:gd name="T0" fmla="*/ 11 w 197"/>
                  <a:gd name="T1" fmla="*/ 35 h 237"/>
                  <a:gd name="T2" fmla="*/ 11 w 197"/>
                  <a:gd name="T3" fmla="*/ 35 h 237"/>
                  <a:gd name="T4" fmla="*/ 100 w 197"/>
                  <a:gd name="T5" fmla="*/ 0 h 237"/>
                  <a:gd name="T6" fmla="*/ 194 w 197"/>
                  <a:gd name="T7" fmla="*/ 96 h 237"/>
                  <a:gd name="T8" fmla="*/ 194 w 197"/>
                  <a:gd name="T9" fmla="*/ 192 h 237"/>
                  <a:gd name="T10" fmla="*/ 197 w 197"/>
                  <a:gd name="T11" fmla="*/ 231 h 237"/>
                  <a:gd name="T12" fmla="*/ 161 w 197"/>
                  <a:gd name="T13" fmla="*/ 231 h 237"/>
                  <a:gd name="T14" fmla="*/ 159 w 197"/>
                  <a:gd name="T15" fmla="*/ 197 h 237"/>
                  <a:gd name="T16" fmla="*/ 158 w 197"/>
                  <a:gd name="T17" fmla="*/ 197 h 237"/>
                  <a:gd name="T18" fmla="*/ 84 w 197"/>
                  <a:gd name="T19" fmla="*/ 237 h 237"/>
                  <a:gd name="T20" fmla="*/ 0 w 197"/>
                  <a:gd name="T21" fmla="*/ 170 h 237"/>
                  <a:gd name="T22" fmla="*/ 142 w 197"/>
                  <a:gd name="T23" fmla="*/ 91 h 237"/>
                  <a:gd name="T24" fmla="*/ 156 w 197"/>
                  <a:gd name="T25" fmla="*/ 91 h 237"/>
                  <a:gd name="T26" fmla="*/ 156 w 197"/>
                  <a:gd name="T27" fmla="*/ 84 h 237"/>
                  <a:gd name="T28" fmla="*/ 101 w 197"/>
                  <a:gd name="T29" fmla="*/ 35 h 237"/>
                  <a:gd name="T30" fmla="*/ 34 w 197"/>
                  <a:gd name="T31" fmla="*/ 60 h 237"/>
                  <a:gd name="T32" fmla="*/ 11 w 197"/>
                  <a:gd name="T33" fmla="*/ 35 h 237"/>
                  <a:gd name="T34" fmla="*/ 119 w 197"/>
                  <a:gd name="T35" fmla="*/ 123 h 237"/>
                  <a:gd name="T36" fmla="*/ 119 w 197"/>
                  <a:gd name="T37" fmla="*/ 123 h 237"/>
                  <a:gd name="T38" fmla="*/ 41 w 197"/>
                  <a:gd name="T39" fmla="*/ 166 h 237"/>
                  <a:gd name="T40" fmla="*/ 90 w 197"/>
                  <a:gd name="T41" fmla="*/ 205 h 237"/>
                  <a:gd name="T42" fmla="*/ 156 w 197"/>
                  <a:gd name="T43" fmla="*/ 137 h 237"/>
                  <a:gd name="T44" fmla="*/ 156 w 197"/>
                  <a:gd name="T45" fmla="*/ 123 h 237"/>
                  <a:gd name="T46" fmla="*/ 119 w 197"/>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7" h="237">
                    <a:moveTo>
                      <a:pt x="11" y="35"/>
                    </a:moveTo>
                    <a:lnTo>
                      <a:pt x="11" y="35"/>
                    </a:lnTo>
                    <a:cubicBezTo>
                      <a:pt x="34" y="12"/>
                      <a:pt x="67" y="0"/>
                      <a:pt x="100" y="0"/>
                    </a:cubicBezTo>
                    <a:cubicBezTo>
                      <a:pt x="166" y="0"/>
                      <a:pt x="194" y="32"/>
                      <a:pt x="194" y="96"/>
                    </a:cubicBezTo>
                    <a:lnTo>
                      <a:pt x="194" y="192"/>
                    </a:lnTo>
                    <a:cubicBezTo>
                      <a:pt x="194" y="205"/>
                      <a:pt x="195" y="219"/>
                      <a:pt x="197" y="231"/>
                    </a:cubicBezTo>
                    <a:lnTo>
                      <a:pt x="161" y="231"/>
                    </a:lnTo>
                    <a:cubicBezTo>
                      <a:pt x="159" y="221"/>
                      <a:pt x="159" y="207"/>
                      <a:pt x="159" y="197"/>
                    </a:cubicBezTo>
                    <a:lnTo>
                      <a:pt x="158" y="197"/>
                    </a:lnTo>
                    <a:cubicBezTo>
                      <a:pt x="143" y="220"/>
                      <a:pt x="118" y="237"/>
                      <a:pt x="84" y="237"/>
                    </a:cubicBezTo>
                    <a:cubicBezTo>
                      <a:pt x="38" y="237"/>
                      <a:pt x="0" y="214"/>
                      <a:pt x="0" y="170"/>
                    </a:cubicBezTo>
                    <a:cubicBezTo>
                      <a:pt x="0" y="96"/>
                      <a:pt x="87" y="91"/>
                      <a:pt x="142" y="91"/>
                    </a:cubicBezTo>
                    <a:lnTo>
                      <a:pt x="156" y="91"/>
                    </a:lnTo>
                    <a:lnTo>
                      <a:pt x="156" y="84"/>
                    </a:lnTo>
                    <a:cubicBezTo>
                      <a:pt x="156" y="52"/>
                      <a:pt x="136" y="35"/>
                      <a:pt x="101" y="35"/>
                    </a:cubicBezTo>
                    <a:cubicBezTo>
                      <a:pt x="77" y="35"/>
                      <a:pt x="52" y="43"/>
                      <a:pt x="34" y="60"/>
                    </a:cubicBezTo>
                    <a:lnTo>
                      <a:pt x="11" y="35"/>
                    </a:lnTo>
                    <a:close/>
                    <a:moveTo>
                      <a:pt x="119" y="123"/>
                    </a:moveTo>
                    <a:lnTo>
                      <a:pt x="119" y="123"/>
                    </a:lnTo>
                    <a:cubicBezTo>
                      <a:pt x="71" y="123"/>
                      <a:pt x="41" y="136"/>
                      <a:pt x="41" y="166"/>
                    </a:cubicBezTo>
                    <a:cubicBezTo>
                      <a:pt x="41" y="194"/>
                      <a:pt x="62" y="205"/>
                      <a:pt x="90" y="205"/>
                    </a:cubicBezTo>
                    <a:cubicBezTo>
                      <a:pt x="133" y="205"/>
                      <a:pt x="155" y="174"/>
                      <a:pt x="156" y="137"/>
                    </a:cubicBezTo>
                    <a:lnTo>
                      <a:pt x="156" y="123"/>
                    </a:lnTo>
                    <a:lnTo>
                      <a:pt x="119"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1" name="Freeform 31">
                <a:extLst>
                  <a:ext uri="{FF2B5EF4-FFF2-40B4-BE49-F238E27FC236}">
                    <a16:creationId xmlns:a16="http://schemas.microsoft.com/office/drawing/2014/main" id="{ECFE4455-EAC2-F54E-8EBA-57AD72EC8EB5}"/>
                  </a:ext>
                </a:extLst>
              </p:cNvPr>
              <p:cNvSpPr>
                <a:spLocks/>
              </p:cNvSpPr>
              <p:nvPr/>
            </p:nvSpPr>
            <p:spPr bwMode="auto">
              <a:xfrm>
                <a:off x="1264" y="1108"/>
                <a:ext cx="93" cy="184"/>
              </a:xfrm>
              <a:custGeom>
                <a:avLst/>
                <a:gdLst>
                  <a:gd name="T0" fmla="*/ 152 w 154"/>
                  <a:gd name="T1" fmla="*/ 96 h 295"/>
                  <a:gd name="T2" fmla="*/ 152 w 154"/>
                  <a:gd name="T3" fmla="*/ 96 h 295"/>
                  <a:gd name="T4" fmla="*/ 86 w 154"/>
                  <a:gd name="T5" fmla="*/ 96 h 295"/>
                  <a:gd name="T6" fmla="*/ 86 w 154"/>
                  <a:gd name="T7" fmla="*/ 208 h 295"/>
                  <a:gd name="T8" fmla="*/ 120 w 154"/>
                  <a:gd name="T9" fmla="*/ 260 h 295"/>
                  <a:gd name="T10" fmla="*/ 153 w 154"/>
                  <a:gd name="T11" fmla="*/ 252 h 295"/>
                  <a:gd name="T12" fmla="*/ 154 w 154"/>
                  <a:gd name="T13" fmla="*/ 286 h 295"/>
                  <a:gd name="T14" fmla="*/ 111 w 154"/>
                  <a:gd name="T15" fmla="*/ 295 h 295"/>
                  <a:gd name="T16" fmla="*/ 49 w 154"/>
                  <a:gd name="T17" fmla="*/ 219 h 295"/>
                  <a:gd name="T18" fmla="*/ 49 w 154"/>
                  <a:gd name="T19" fmla="*/ 96 h 295"/>
                  <a:gd name="T20" fmla="*/ 0 w 154"/>
                  <a:gd name="T21" fmla="*/ 96 h 295"/>
                  <a:gd name="T22" fmla="*/ 0 w 154"/>
                  <a:gd name="T23" fmla="*/ 64 h 295"/>
                  <a:gd name="T24" fmla="*/ 49 w 154"/>
                  <a:gd name="T25" fmla="*/ 64 h 295"/>
                  <a:gd name="T26" fmla="*/ 49 w 154"/>
                  <a:gd name="T27" fmla="*/ 0 h 295"/>
                  <a:gd name="T28" fmla="*/ 86 w 154"/>
                  <a:gd name="T29" fmla="*/ 0 h 295"/>
                  <a:gd name="T30" fmla="*/ 86 w 154"/>
                  <a:gd name="T31" fmla="*/ 64 h 295"/>
                  <a:gd name="T32" fmla="*/ 152 w 154"/>
                  <a:gd name="T33" fmla="*/ 64 h 295"/>
                  <a:gd name="T34" fmla="*/ 152 w 154"/>
                  <a:gd name="T35" fmla="*/ 9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295">
                    <a:moveTo>
                      <a:pt x="152" y="96"/>
                    </a:moveTo>
                    <a:lnTo>
                      <a:pt x="152" y="96"/>
                    </a:lnTo>
                    <a:lnTo>
                      <a:pt x="86" y="96"/>
                    </a:lnTo>
                    <a:lnTo>
                      <a:pt x="86" y="208"/>
                    </a:lnTo>
                    <a:cubicBezTo>
                      <a:pt x="86" y="237"/>
                      <a:pt x="87" y="260"/>
                      <a:pt x="120" y="260"/>
                    </a:cubicBezTo>
                    <a:cubicBezTo>
                      <a:pt x="131" y="260"/>
                      <a:pt x="143" y="258"/>
                      <a:pt x="153" y="252"/>
                    </a:cubicBezTo>
                    <a:lnTo>
                      <a:pt x="154" y="286"/>
                    </a:lnTo>
                    <a:cubicBezTo>
                      <a:pt x="141" y="292"/>
                      <a:pt x="125" y="295"/>
                      <a:pt x="111" y="295"/>
                    </a:cubicBezTo>
                    <a:cubicBezTo>
                      <a:pt x="57" y="295"/>
                      <a:pt x="49" y="266"/>
                      <a:pt x="49" y="219"/>
                    </a:cubicBezTo>
                    <a:lnTo>
                      <a:pt x="49" y="96"/>
                    </a:lnTo>
                    <a:lnTo>
                      <a:pt x="0" y="96"/>
                    </a:lnTo>
                    <a:lnTo>
                      <a:pt x="0" y="64"/>
                    </a:lnTo>
                    <a:lnTo>
                      <a:pt x="49" y="64"/>
                    </a:lnTo>
                    <a:lnTo>
                      <a:pt x="49" y="0"/>
                    </a:lnTo>
                    <a:lnTo>
                      <a:pt x="86" y="0"/>
                    </a:lnTo>
                    <a:lnTo>
                      <a:pt x="86" y="64"/>
                    </a:lnTo>
                    <a:lnTo>
                      <a:pt x="152" y="64"/>
                    </a:lnTo>
                    <a:lnTo>
                      <a:pt x="152" y="96"/>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2" name="Freeform 32">
                <a:extLst>
                  <a:ext uri="{FF2B5EF4-FFF2-40B4-BE49-F238E27FC236}">
                    <a16:creationId xmlns:a16="http://schemas.microsoft.com/office/drawing/2014/main" id="{4CE28E14-FAD1-9D44-9FE0-95CC10271D20}"/>
                  </a:ext>
                </a:extLst>
              </p:cNvPr>
              <p:cNvSpPr>
                <a:spLocks noEditPoints="1"/>
              </p:cNvSpPr>
              <p:nvPr/>
            </p:nvSpPr>
            <p:spPr bwMode="auto">
              <a:xfrm>
                <a:off x="1377" y="1076"/>
                <a:ext cx="34"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1"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3" name="Freeform 33">
                <a:extLst>
                  <a:ext uri="{FF2B5EF4-FFF2-40B4-BE49-F238E27FC236}">
                    <a16:creationId xmlns:a16="http://schemas.microsoft.com/office/drawing/2014/main" id="{3FAE42D7-1C68-1448-8B72-AE18B017BE65}"/>
                  </a:ext>
                </a:extLst>
              </p:cNvPr>
              <p:cNvSpPr>
                <a:spLocks noEditPoints="1"/>
              </p:cNvSpPr>
              <p:nvPr/>
            </p:nvSpPr>
            <p:spPr bwMode="auto">
              <a:xfrm>
                <a:off x="1438" y="1144"/>
                <a:ext cx="144" cy="148"/>
              </a:xfrm>
              <a:custGeom>
                <a:avLst/>
                <a:gdLst>
                  <a:gd name="T0" fmla="*/ 120 w 240"/>
                  <a:gd name="T1" fmla="*/ 0 h 237"/>
                  <a:gd name="T2" fmla="*/ 120 w 240"/>
                  <a:gd name="T3" fmla="*/ 0 h 237"/>
                  <a:gd name="T4" fmla="*/ 240 w 240"/>
                  <a:gd name="T5" fmla="*/ 119 h 237"/>
                  <a:gd name="T6" fmla="*/ 120 w 240"/>
                  <a:gd name="T7" fmla="*/ 237 h 237"/>
                  <a:gd name="T8" fmla="*/ 0 w 240"/>
                  <a:gd name="T9" fmla="*/ 119 h 237"/>
                  <a:gd name="T10" fmla="*/ 120 w 240"/>
                  <a:gd name="T11" fmla="*/ 0 h 237"/>
                  <a:gd name="T12" fmla="*/ 120 w 240"/>
                  <a:gd name="T13" fmla="*/ 202 h 237"/>
                  <a:gd name="T14" fmla="*/ 120 w 240"/>
                  <a:gd name="T15" fmla="*/ 202 h 237"/>
                  <a:gd name="T16" fmla="*/ 200 w 240"/>
                  <a:gd name="T17" fmla="*/ 119 h 237"/>
                  <a:gd name="T18" fmla="*/ 120 w 240"/>
                  <a:gd name="T19" fmla="*/ 35 h 237"/>
                  <a:gd name="T20" fmla="*/ 41 w 240"/>
                  <a:gd name="T21" fmla="*/ 119 h 237"/>
                  <a:gd name="T22" fmla="*/ 120 w 240"/>
                  <a:gd name="T23" fmla="*/ 20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37">
                    <a:moveTo>
                      <a:pt x="120" y="0"/>
                    </a:moveTo>
                    <a:lnTo>
                      <a:pt x="120" y="0"/>
                    </a:lnTo>
                    <a:cubicBezTo>
                      <a:pt x="189" y="0"/>
                      <a:pt x="240" y="48"/>
                      <a:pt x="240" y="119"/>
                    </a:cubicBezTo>
                    <a:cubicBezTo>
                      <a:pt x="240" y="189"/>
                      <a:pt x="189" y="237"/>
                      <a:pt x="120" y="237"/>
                    </a:cubicBezTo>
                    <a:cubicBezTo>
                      <a:pt x="51" y="237"/>
                      <a:pt x="0" y="189"/>
                      <a:pt x="0" y="119"/>
                    </a:cubicBezTo>
                    <a:cubicBezTo>
                      <a:pt x="0" y="48"/>
                      <a:pt x="51" y="0"/>
                      <a:pt x="120" y="0"/>
                    </a:cubicBezTo>
                    <a:close/>
                    <a:moveTo>
                      <a:pt x="120" y="202"/>
                    </a:moveTo>
                    <a:lnTo>
                      <a:pt x="120" y="202"/>
                    </a:lnTo>
                    <a:cubicBezTo>
                      <a:pt x="169" y="202"/>
                      <a:pt x="200" y="166"/>
                      <a:pt x="200" y="119"/>
                    </a:cubicBezTo>
                    <a:cubicBezTo>
                      <a:pt x="200" y="72"/>
                      <a:pt x="169" y="35"/>
                      <a:pt x="120" y="35"/>
                    </a:cubicBezTo>
                    <a:cubicBezTo>
                      <a:pt x="72" y="35"/>
                      <a:pt x="41" y="72"/>
                      <a:pt x="41" y="119"/>
                    </a:cubicBezTo>
                    <a:cubicBezTo>
                      <a:pt x="41" y="166"/>
                      <a:pt x="72" y="202"/>
                      <a:pt x="120" y="202"/>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4" name="Freeform 34">
                <a:extLst>
                  <a:ext uri="{FF2B5EF4-FFF2-40B4-BE49-F238E27FC236}">
                    <a16:creationId xmlns:a16="http://schemas.microsoft.com/office/drawing/2014/main" id="{570D103D-E330-A145-BCC8-F5F9AD0CFE8E}"/>
                  </a:ext>
                </a:extLst>
              </p:cNvPr>
              <p:cNvSpPr>
                <a:spLocks/>
              </p:cNvSpPr>
              <p:nvPr/>
            </p:nvSpPr>
            <p:spPr bwMode="auto">
              <a:xfrm>
                <a:off x="1613" y="1144"/>
                <a:ext cx="119" cy="144"/>
              </a:xfrm>
              <a:custGeom>
                <a:avLst/>
                <a:gdLst>
                  <a:gd name="T0" fmla="*/ 2 w 198"/>
                  <a:gd name="T1" fmla="*/ 60 h 231"/>
                  <a:gd name="T2" fmla="*/ 2 w 198"/>
                  <a:gd name="T3" fmla="*/ 60 h 231"/>
                  <a:gd name="T4" fmla="*/ 0 w 198"/>
                  <a:gd name="T5" fmla="*/ 6 h 231"/>
                  <a:gd name="T6" fmla="*/ 36 w 198"/>
                  <a:gd name="T7" fmla="*/ 6 h 231"/>
                  <a:gd name="T8" fmla="*/ 37 w 198"/>
                  <a:gd name="T9" fmla="*/ 43 h 231"/>
                  <a:gd name="T10" fmla="*/ 38 w 198"/>
                  <a:gd name="T11" fmla="*/ 43 h 231"/>
                  <a:gd name="T12" fmla="*/ 112 w 198"/>
                  <a:gd name="T13" fmla="*/ 0 h 231"/>
                  <a:gd name="T14" fmla="*/ 198 w 198"/>
                  <a:gd name="T15" fmla="*/ 92 h 231"/>
                  <a:gd name="T16" fmla="*/ 198 w 198"/>
                  <a:gd name="T17" fmla="*/ 231 h 231"/>
                  <a:gd name="T18" fmla="*/ 160 w 198"/>
                  <a:gd name="T19" fmla="*/ 231 h 231"/>
                  <a:gd name="T20" fmla="*/ 160 w 198"/>
                  <a:gd name="T21" fmla="*/ 96 h 231"/>
                  <a:gd name="T22" fmla="*/ 109 w 198"/>
                  <a:gd name="T23" fmla="*/ 35 h 231"/>
                  <a:gd name="T24" fmla="*/ 39 w 198"/>
                  <a:gd name="T25" fmla="*/ 121 h 231"/>
                  <a:gd name="T26" fmla="*/ 39 w 198"/>
                  <a:gd name="T27" fmla="*/ 231 h 231"/>
                  <a:gd name="T28" fmla="*/ 2 w 198"/>
                  <a:gd name="T29" fmla="*/ 231 h 231"/>
                  <a:gd name="T30" fmla="*/ 2 w 198"/>
                  <a:gd name="T31"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2" y="60"/>
                    </a:moveTo>
                    <a:lnTo>
                      <a:pt x="2" y="60"/>
                    </a:lnTo>
                    <a:cubicBezTo>
                      <a:pt x="2" y="39"/>
                      <a:pt x="0" y="21"/>
                      <a:pt x="0" y="6"/>
                    </a:cubicBezTo>
                    <a:lnTo>
                      <a:pt x="36" y="6"/>
                    </a:lnTo>
                    <a:cubicBezTo>
                      <a:pt x="36" y="18"/>
                      <a:pt x="37" y="31"/>
                      <a:pt x="37" y="43"/>
                    </a:cubicBezTo>
                    <a:lnTo>
                      <a:pt x="38" y="43"/>
                    </a:lnTo>
                    <a:cubicBezTo>
                      <a:pt x="48" y="21"/>
                      <a:pt x="75" y="0"/>
                      <a:pt x="112" y="0"/>
                    </a:cubicBezTo>
                    <a:cubicBezTo>
                      <a:pt x="171" y="0"/>
                      <a:pt x="198" y="38"/>
                      <a:pt x="198" y="92"/>
                    </a:cubicBezTo>
                    <a:lnTo>
                      <a:pt x="198" y="231"/>
                    </a:lnTo>
                    <a:lnTo>
                      <a:pt x="160" y="231"/>
                    </a:lnTo>
                    <a:lnTo>
                      <a:pt x="160" y="96"/>
                    </a:lnTo>
                    <a:cubicBezTo>
                      <a:pt x="160" y="59"/>
                      <a:pt x="144"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5" name="Freeform 35">
                <a:extLst>
                  <a:ext uri="{FF2B5EF4-FFF2-40B4-BE49-F238E27FC236}">
                    <a16:creationId xmlns:a16="http://schemas.microsoft.com/office/drawing/2014/main" id="{90444F09-0CAD-7847-B840-E5446ABC569C}"/>
                  </a:ext>
                </a:extLst>
              </p:cNvPr>
              <p:cNvSpPr>
                <a:spLocks noEditPoints="1"/>
              </p:cNvSpPr>
              <p:nvPr/>
            </p:nvSpPr>
            <p:spPr bwMode="auto">
              <a:xfrm>
                <a:off x="1764" y="1144"/>
                <a:ext cx="117" cy="148"/>
              </a:xfrm>
              <a:custGeom>
                <a:avLst/>
                <a:gdLst>
                  <a:gd name="T0" fmla="*/ 10 w 196"/>
                  <a:gd name="T1" fmla="*/ 35 h 237"/>
                  <a:gd name="T2" fmla="*/ 10 w 196"/>
                  <a:gd name="T3" fmla="*/ 35 h 237"/>
                  <a:gd name="T4" fmla="*/ 99 w 196"/>
                  <a:gd name="T5" fmla="*/ 0 h 237"/>
                  <a:gd name="T6" fmla="*/ 193 w 196"/>
                  <a:gd name="T7" fmla="*/ 96 h 237"/>
                  <a:gd name="T8" fmla="*/ 193 w 196"/>
                  <a:gd name="T9" fmla="*/ 192 h 237"/>
                  <a:gd name="T10" fmla="*/ 196 w 196"/>
                  <a:gd name="T11" fmla="*/ 231 h 237"/>
                  <a:gd name="T12" fmla="*/ 160 w 196"/>
                  <a:gd name="T13" fmla="*/ 231 h 237"/>
                  <a:gd name="T14" fmla="*/ 158 w 196"/>
                  <a:gd name="T15" fmla="*/ 197 h 237"/>
                  <a:gd name="T16" fmla="*/ 157 w 196"/>
                  <a:gd name="T17" fmla="*/ 197 h 237"/>
                  <a:gd name="T18" fmla="*/ 83 w 196"/>
                  <a:gd name="T19" fmla="*/ 237 h 237"/>
                  <a:gd name="T20" fmla="*/ 0 w 196"/>
                  <a:gd name="T21" fmla="*/ 170 h 237"/>
                  <a:gd name="T22" fmla="*/ 141 w 196"/>
                  <a:gd name="T23" fmla="*/ 91 h 237"/>
                  <a:gd name="T24" fmla="*/ 156 w 196"/>
                  <a:gd name="T25" fmla="*/ 91 h 237"/>
                  <a:gd name="T26" fmla="*/ 156 w 196"/>
                  <a:gd name="T27" fmla="*/ 84 h 237"/>
                  <a:gd name="T28" fmla="*/ 100 w 196"/>
                  <a:gd name="T29" fmla="*/ 35 h 237"/>
                  <a:gd name="T30" fmla="*/ 33 w 196"/>
                  <a:gd name="T31" fmla="*/ 60 h 237"/>
                  <a:gd name="T32" fmla="*/ 10 w 196"/>
                  <a:gd name="T33" fmla="*/ 35 h 237"/>
                  <a:gd name="T34" fmla="*/ 118 w 196"/>
                  <a:gd name="T35" fmla="*/ 123 h 237"/>
                  <a:gd name="T36" fmla="*/ 118 w 196"/>
                  <a:gd name="T37" fmla="*/ 123 h 237"/>
                  <a:gd name="T38" fmla="*/ 40 w 196"/>
                  <a:gd name="T39" fmla="*/ 166 h 237"/>
                  <a:gd name="T40" fmla="*/ 89 w 196"/>
                  <a:gd name="T41" fmla="*/ 205 h 237"/>
                  <a:gd name="T42" fmla="*/ 156 w 196"/>
                  <a:gd name="T43" fmla="*/ 137 h 237"/>
                  <a:gd name="T44" fmla="*/ 156 w 196"/>
                  <a:gd name="T45" fmla="*/ 123 h 237"/>
                  <a:gd name="T46" fmla="*/ 118 w 196"/>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237">
                    <a:moveTo>
                      <a:pt x="10" y="35"/>
                    </a:moveTo>
                    <a:lnTo>
                      <a:pt x="10" y="35"/>
                    </a:lnTo>
                    <a:cubicBezTo>
                      <a:pt x="33" y="12"/>
                      <a:pt x="66" y="0"/>
                      <a:pt x="99" y="0"/>
                    </a:cubicBezTo>
                    <a:cubicBezTo>
                      <a:pt x="165" y="0"/>
                      <a:pt x="193" y="32"/>
                      <a:pt x="193" y="96"/>
                    </a:cubicBezTo>
                    <a:lnTo>
                      <a:pt x="193" y="192"/>
                    </a:lnTo>
                    <a:cubicBezTo>
                      <a:pt x="193" y="205"/>
                      <a:pt x="194" y="219"/>
                      <a:pt x="196" y="231"/>
                    </a:cubicBezTo>
                    <a:lnTo>
                      <a:pt x="160" y="231"/>
                    </a:lnTo>
                    <a:cubicBezTo>
                      <a:pt x="158" y="221"/>
                      <a:pt x="158" y="207"/>
                      <a:pt x="158" y="197"/>
                    </a:cubicBezTo>
                    <a:lnTo>
                      <a:pt x="157" y="197"/>
                    </a:lnTo>
                    <a:cubicBezTo>
                      <a:pt x="142" y="220"/>
                      <a:pt x="117" y="237"/>
                      <a:pt x="83" y="237"/>
                    </a:cubicBezTo>
                    <a:cubicBezTo>
                      <a:pt x="38" y="237"/>
                      <a:pt x="0" y="214"/>
                      <a:pt x="0" y="170"/>
                    </a:cubicBezTo>
                    <a:cubicBezTo>
                      <a:pt x="0" y="96"/>
                      <a:pt x="86" y="91"/>
                      <a:pt x="141" y="91"/>
                    </a:cubicBezTo>
                    <a:lnTo>
                      <a:pt x="156" y="91"/>
                    </a:lnTo>
                    <a:lnTo>
                      <a:pt x="156" y="84"/>
                    </a:lnTo>
                    <a:cubicBezTo>
                      <a:pt x="156" y="52"/>
                      <a:pt x="135" y="35"/>
                      <a:pt x="100" y="35"/>
                    </a:cubicBezTo>
                    <a:cubicBezTo>
                      <a:pt x="76" y="35"/>
                      <a:pt x="51" y="43"/>
                      <a:pt x="33" y="60"/>
                    </a:cubicBezTo>
                    <a:lnTo>
                      <a:pt x="10" y="35"/>
                    </a:lnTo>
                    <a:close/>
                    <a:moveTo>
                      <a:pt x="118" y="123"/>
                    </a:moveTo>
                    <a:lnTo>
                      <a:pt x="118" y="123"/>
                    </a:lnTo>
                    <a:cubicBezTo>
                      <a:pt x="71" y="123"/>
                      <a:pt x="40" y="136"/>
                      <a:pt x="40" y="166"/>
                    </a:cubicBezTo>
                    <a:cubicBezTo>
                      <a:pt x="40" y="194"/>
                      <a:pt x="61" y="205"/>
                      <a:pt x="89" y="205"/>
                    </a:cubicBezTo>
                    <a:cubicBezTo>
                      <a:pt x="133" y="205"/>
                      <a:pt x="155" y="174"/>
                      <a:pt x="156" y="137"/>
                    </a:cubicBezTo>
                    <a:lnTo>
                      <a:pt x="156" y="123"/>
                    </a:lnTo>
                    <a:lnTo>
                      <a:pt x="118"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6" name="Freeform 36">
                <a:extLst>
                  <a:ext uri="{FF2B5EF4-FFF2-40B4-BE49-F238E27FC236}">
                    <a16:creationId xmlns:a16="http://schemas.microsoft.com/office/drawing/2014/main" id="{D7CADE7D-AEE6-EF4F-8D20-C51115BE268F}"/>
                  </a:ext>
                </a:extLst>
              </p:cNvPr>
              <p:cNvSpPr>
                <a:spLocks/>
              </p:cNvSpPr>
              <p:nvPr/>
            </p:nvSpPr>
            <p:spPr bwMode="auto">
              <a:xfrm>
                <a:off x="1920" y="1075"/>
                <a:ext cx="22" cy="213"/>
              </a:xfrm>
              <a:custGeom>
                <a:avLst/>
                <a:gdLst>
                  <a:gd name="T0" fmla="*/ 0 w 37"/>
                  <a:gd name="T1" fmla="*/ 341 h 341"/>
                  <a:gd name="T2" fmla="*/ 0 w 37"/>
                  <a:gd name="T3" fmla="*/ 341 h 341"/>
                  <a:gd name="T4" fmla="*/ 37 w 37"/>
                  <a:gd name="T5" fmla="*/ 341 h 341"/>
                  <a:gd name="T6" fmla="*/ 37 w 37"/>
                  <a:gd name="T7" fmla="*/ 0 h 341"/>
                  <a:gd name="T8" fmla="*/ 0 w 37"/>
                  <a:gd name="T9" fmla="*/ 0 h 341"/>
                  <a:gd name="T10" fmla="*/ 0 w 37"/>
                  <a:gd name="T11" fmla="*/ 341 h 341"/>
                </a:gdLst>
                <a:ahLst/>
                <a:cxnLst>
                  <a:cxn ang="0">
                    <a:pos x="T0" y="T1"/>
                  </a:cxn>
                  <a:cxn ang="0">
                    <a:pos x="T2" y="T3"/>
                  </a:cxn>
                  <a:cxn ang="0">
                    <a:pos x="T4" y="T5"/>
                  </a:cxn>
                  <a:cxn ang="0">
                    <a:pos x="T6" y="T7"/>
                  </a:cxn>
                  <a:cxn ang="0">
                    <a:pos x="T8" y="T9"/>
                  </a:cxn>
                  <a:cxn ang="0">
                    <a:pos x="T10" y="T11"/>
                  </a:cxn>
                </a:cxnLst>
                <a:rect l="0" t="0" r="r" b="b"/>
                <a:pathLst>
                  <a:path w="37" h="341">
                    <a:moveTo>
                      <a:pt x="0" y="341"/>
                    </a:moveTo>
                    <a:lnTo>
                      <a:pt x="0" y="341"/>
                    </a:lnTo>
                    <a:lnTo>
                      <a:pt x="37" y="341"/>
                    </a:lnTo>
                    <a:lnTo>
                      <a:pt x="37"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7" name="Freeform 37">
                <a:extLst>
                  <a:ext uri="{FF2B5EF4-FFF2-40B4-BE49-F238E27FC236}">
                    <a16:creationId xmlns:a16="http://schemas.microsoft.com/office/drawing/2014/main" id="{DA6A3D9E-7019-F54D-92CA-8DC2F4455CED}"/>
                  </a:ext>
                </a:extLst>
              </p:cNvPr>
              <p:cNvSpPr>
                <a:spLocks/>
              </p:cNvSpPr>
              <p:nvPr/>
            </p:nvSpPr>
            <p:spPr bwMode="auto">
              <a:xfrm>
                <a:off x="2051" y="1076"/>
                <a:ext cx="158" cy="212"/>
              </a:xfrm>
              <a:custGeom>
                <a:avLst/>
                <a:gdLst>
                  <a:gd name="T0" fmla="*/ 222 w 262"/>
                  <a:gd name="T1" fmla="*/ 0 h 340"/>
                  <a:gd name="T2" fmla="*/ 222 w 262"/>
                  <a:gd name="T3" fmla="*/ 0 h 340"/>
                  <a:gd name="T4" fmla="*/ 222 w 262"/>
                  <a:gd name="T5" fmla="*/ 144 h 340"/>
                  <a:gd name="T6" fmla="*/ 41 w 262"/>
                  <a:gd name="T7" fmla="*/ 144 h 340"/>
                  <a:gd name="T8" fmla="*/ 41 w 262"/>
                  <a:gd name="T9" fmla="*/ 0 h 340"/>
                  <a:gd name="T10" fmla="*/ 0 w 262"/>
                  <a:gd name="T11" fmla="*/ 0 h 340"/>
                  <a:gd name="T12" fmla="*/ 0 w 262"/>
                  <a:gd name="T13" fmla="*/ 340 h 340"/>
                  <a:gd name="T14" fmla="*/ 41 w 262"/>
                  <a:gd name="T15" fmla="*/ 340 h 340"/>
                  <a:gd name="T16" fmla="*/ 41 w 262"/>
                  <a:gd name="T17" fmla="*/ 181 h 340"/>
                  <a:gd name="T18" fmla="*/ 222 w 262"/>
                  <a:gd name="T19" fmla="*/ 181 h 340"/>
                  <a:gd name="T20" fmla="*/ 222 w 262"/>
                  <a:gd name="T21" fmla="*/ 340 h 340"/>
                  <a:gd name="T22" fmla="*/ 262 w 262"/>
                  <a:gd name="T23" fmla="*/ 340 h 340"/>
                  <a:gd name="T24" fmla="*/ 262 w 262"/>
                  <a:gd name="T25" fmla="*/ 0 h 340"/>
                  <a:gd name="T26" fmla="*/ 222 w 262"/>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2" h="340">
                    <a:moveTo>
                      <a:pt x="222" y="0"/>
                    </a:moveTo>
                    <a:lnTo>
                      <a:pt x="222" y="0"/>
                    </a:lnTo>
                    <a:lnTo>
                      <a:pt x="222" y="144"/>
                    </a:lnTo>
                    <a:lnTo>
                      <a:pt x="41" y="144"/>
                    </a:lnTo>
                    <a:lnTo>
                      <a:pt x="41" y="0"/>
                    </a:lnTo>
                    <a:lnTo>
                      <a:pt x="0" y="0"/>
                    </a:lnTo>
                    <a:lnTo>
                      <a:pt x="0" y="340"/>
                    </a:lnTo>
                    <a:lnTo>
                      <a:pt x="41" y="340"/>
                    </a:lnTo>
                    <a:lnTo>
                      <a:pt x="41" y="181"/>
                    </a:lnTo>
                    <a:lnTo>
                      <a:pt x="222" y="181"/>
                    </a:lnTo>
                    <a:lnTo>
                      <a:pt x="222" y="340"/>
                    </a:lnTo>
                    <a:lnTo>
                      <a:pt x="262" y="340"/>
                    </a:lnTo>
                    <a:lnTo>
                      <a:pt x="262" y="0"/>
                    </a:lnTo>
                    <a:lnTo>
                      <a:pt x="222"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8" name="Freeform 38">
                <a:extLst>
                  <a:ext uri="{FF2B5EF4-FFF2-40B4-BE49-F238E27FC236}">
                    <a16:creationId xmlns:a16="http://schemas.microsoft.com/office/drawing/2014/main" id="{DF7B1DCE-3ECB-5B4F-A72B-7A76BEA8D6EB}"/>
                  </a:ext>
                </a:extLst>
              </p:cNvPr>
              <p:cNvSpPr>
                <a:spLocks/>
              </p:cNvSpPr>
              <p:nvPr/>
            </p:nvSpPr>
            <p:spPr bwMode="auto">
              <a:xfrm>
                <a:off x="2257" y="1076"/>
                <a:ext cx="24" cy="212"/>
              </a:xfrm>
              <a:custGeom>
                <a:avLst/>
                <a:gdLst>
                  <a:gd name="T0" fmla="*/ 0 w 40"/>
                  <a:gd name="T1" fmla="*/ 340 h 340"/>
                  <a:gd name="T2" fmla="*/ 0 w 40"/>
                  <a:gd name="T3" fmla="*/ 340 h 340"/>
                  <a:gd name="T4" fmla="*/ 40 w 40"/>
                  <a:gd name="T5" fmla="*/ 340 h 340"/>
                  <a:gd name="T6" fmla="*/ 40 w 40"/>
                  <a:gd name="T7" fmla="*/ 0 h 340"/>
                  <a:gd name="T8" fmla="*/ 0 w 40"/>
                  <a:gd name="T9" fmla="*/ 0 h 340"/>
                  <a:gd name="T10" fmla="*/ 0 w 40"/>
                  <a:gd name="T11" fmla="*/ 340 h 340"/>
                </a:gdLst>
                <a:ahLst/>
                <a:cxnLst>
                  <a:cxn ang="0">
                    <a:pos x="T0" y="T1"/>
                  </a:cxn>
                  <a:cxn ang="0">
                    <a:pos x="T2" y="T3"/>
                  </a:cxn>
                  <a:cxn ang="0">
                    <a:pos x="T4" y="T5"/>
                  </a:cxn>
                  <a:cxn ang="0">
                    <a:pos x="T6" y="T7"/>
                  </a:cxn>
                  <a:cxn ang="0">
                    <a:pos x="T8" y="T9"/>
                  </a:cxn>
                  <a:cxn ang="0">
                    <a:pos x="T10" y="T11"/>
                  </a:cxn>
                </a:cxnLst>
                <a:rect l="0" t="0" r="r" b="b"/>
                <a:pathLst>
                  <a:path w="40" h="340">
                    <a:moveTo>
                      <a:pt x="0" y="340"/>
                    </a:moveTo>
                    <a:lnTo>
                      <a:pt x="0" y="340"/>
                    </a:lnTo>
                    <a:lnTo>
                      <a:pt x="40" y="340"/>
                    </a:lnTo>
                    <a:lnTo>
                      <a:pt x="40" y="0"/>
                    </a:lnTo>
                    <a:lnTo>
                      <a:pt x="0" y="0"/>
                    </a:lnTo>
                    <a:lnTo>
                      <a:pt x="0" y="34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9" name="Freeform 39">
                <a:extLst>
                  <a:ext uri="{FF2B5EF4-FFF2-40B4-BE49-F238E27FC236}">
                    <a16:creationId xmlns:a16="http://schemas.microsoft.com/office/drawing/2014/main" id="{E8243449-E25D-DD42-BAFB-2841EEDB003C}"/>
                  </a:ext>
                </a:extLst>
              </p:cNvPr>
              <p:cNvSpPr>
                <a:spLocks/>
              </p:cNvSpPr>
              <p:nvPr/>
            </p:nvSpPr>
            <p:spPr bwMode="auto">
              <a:xfrm>
                <a:off x="2303" y="1076"/>
                <a:ext cx="182" cy="212"/>
              </a:xfrm>
              <a:custGeom>
                <a:avLst/>
                <a:gdLst>
                  <a:gd name="T0" fmla="*/ 260 w 302"/>
                  <a:gd name="T1" fmla="*/ 0 h 340"/>
                  <a:gd name="T2" fmla="*/ 260 w 302"/>
                  <a:gd name="T3" fmla="*/ 0 h 340"/>
                  <a:gd name="T4" fmla="*/ 152 w 302"/>
                  <a:gd name="T5" fmla="*/ 279 h 340"/>
                  <a:gd name="T6" fmla="*/ 151 w 302"/>
                  <a:gd name="T7" fmla="*/ 279 h 340"/>
                  <a:gd name="T8" fmla="*/ 46 w 302"/>
                  <a:gd name="T9" fmla="*/ 0 h 340"/>
                  <a:gd name="T10" fmla="*/ 0 w 302"/>
                  <a:gd name="T11" fmla="*/ 0 h 340"/>
                  <a:gd name="T12" fmla="*/ 131 w 302"/>
                  <a:gd name="T13" fmla="*/ 340 h 340"/>
                  <a:gd name="T14" fmla="*/ 169 w 302"/>
                  <a:gd name="T15" fmla="*/ 340 h 340"/>
                  <a:gd name="T16" fmla="*/ 302 w 302"/>
                  <a:gd name="T17" fmla="*/ 0 h 340"/>
                  <a:gd name="T18" fmla="*/ 260 w 302"/>
                  <a:gd name="T19"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340">
                    <a:moveTo>
                      <a:pt x="260" y="0"/>
                    </a:moveTo>
                    <a:lnTo>
                      <a:pt x="260" y="0"/>
                    </a:lnTo>
                    <a:lnTo>
                      <a:pt x="152" y="279"/>
                    </a:lnTo>
                    <a:lnTo>
                      <a:pt x="151" y="279"/>
                    </a:lnTo>
                    <a:lnTo>
                      <a:pt x="46" y="0"/>
                    </a:lnTo>
                    <a:lnTo>
                      <a:pt x="0" y="0"/>
                    </a:lnTo>
                    <a:lnTo>
                      <a:pt x="131" y="340"/>
                    </a:lnTo>
                    <a:lnTo>
                      <a:pt x="169" y="340"/>
                    </a:lnTo>
                    <a:lnTo>
                      <a:pt x="302" y="0"/>
                    </a:lnTo>
                    <a:lnTo>
                      <a:pt x="26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0" name="Freeform 40">
                <a:extLst>
                  <a:ext uri="{FF2B5EF4-FFF2-40B4-BE49-F238E27FC236}">
                    <a16:creationId xmlns:a16="http://schemas.microsoft.com/office/drawing/2014/main" id="{B6DA0017-A23B-DA49-BE6B-3DC9F25410D7}"/>
                  </a:ext>
                </a:extLst>
              </p:cNvPr>
              <p:cNvSpPr>
                <a:spLocks/>
              </p:cNvSpPr>
              <p:nvPr/>
            </p:nvSpPr>
            <p:spPr bwMode="auto">
              <a:xfrm>
                <a:off x="2556" y="1071"/>
                <a:ext cx="181" cy="223"/>
              </a:xfrm>
              <a:custGeom>
                <a:avLst/>
                <a:gdLst>
                  <a:gd name="T0" fmla="*/ 258 w 302"/>
                  <a:gd name="T1" fmla="*/ 78 h 357"/>
                  <a:gd name="T2" fmla="*/ 258 w 302"/>
                  <a:gd name="T3" fmla="*/ 78 h 357"/>
                  <a:gd name="T4" fmla="*/ 173 w 302"/>
                  <a:gd name="T5" fmla="*/ 37 h 357"/>
                  <a:gd name="T6" fmla="*/ 44 w 302"/>
                  <a:gd name="T7" fmla="*/ 178 h 357"/>
                  <a:gd name="T8" fmla="*/ 173 w 302"/>
                  <a:gd name="T9" fmla="*/ 319 h 357"/>
                  <a:gd name="T10" fmla="*/ 272 w 302"/>
                  <a:gd name="T11" fmla="*/ 272 h 357"/>
                  <a:gd name="T12" fmla="*/ 302 w 302"/>
                  <a:gd name="T13" fmla="*/ 297 h 357"/>
                  <a:gd name="T14" fmla="*/ 173 w 302"/>
                  <a:gd name="T15" fmla="*/ 357 h 357"/>
                  <a:gd name="T16" fmla="*/ 0 w 302"/>
                  <a:gd name="T17" fmla="*/ 178 h 357"/>
                  <a:gd name="T18" fmla="*/ 173 w 302"/>
                  <a:gd name="T19" fmla="*/ 0 h 357"/>
                  <a:gd name="T20" fmla="*/ 293 w 302"/>
                  <a:gd name="T21" fmla="*/ 53 h 357"/>
                  <a:gd name="T22" fmla="*/ 258 w 302"/>
                  <a:gd name="T23" fmla="*/ 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357">
                    <a:moveTo>
                      <a:pt x="258" y="78"/>
                    </a:moveTo>
                    <a:lnTo>
                      <a:pt x="258" y="78"/>
                    </a:lnTo>
                    <a:cubicBezTo>
                      <a:pt x="238" y="51"/>
                      <a:pt x="206" y="37"/>
                      <a:pt x="173" y="37"/>
                    </a:cubicBezTo>
                    <a:cubicBezTo>
                      <a:pt x="97" y="37"/>
                      <a:pt x="44" y="104"/>
                      <a:pt x="44" y="178"/>
                    </a:cubicBezTo>
                    <a:cubicBezTo>
                      <a:pt x="44" y="257"/>
                      <a:pt x="97" y="319"/>
                      <a:pt x="173" y="319"/>
                    </a:cubicBezTo>
                    <a:cubicBezTo>
                      <a:pt x="215" y="319"/>
                      <a:pt x="248" y="302"/>
                      <a:pt x="272" y="272"/>
                    </a:cubicBezTo>
                    <a:lnTo>
                      <a:pt x="302" y="297"/>
                    </a:lnTo>
                    <a:cubicBezTo>
                      <a:pt x="272" y="338"/>
                      <a:pt x="227" y="357"/>
                      <a:pt x="173" y="357"/>
                    </a:cubicBezTo>
                    <a:cubicBezTo>
                      <a:pt x="76" y="357"/>
                      <a:pt x="0" y="281"/>
                      <a:pt x="0" y="178"/>
                    </a:cubicBezTo>
                    <a:cubicBezTo>
                      <a:pt x="0" y="78"/>
                      <a:pt x="72" y="0"/>
                      <a:pt x="173" y="0"/>
                    </a:cubicBezTo>
                    <a:cubicBezTo>
                      <a:pt x="219" y="0"/>
                      <a:pt x="264" y="15"/>
                      <a:pt x="293" y="53"/>
                    </a:cubicBezTo>
                    <a:lnTo>
                      <a:pt x="258" y="78"/>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1" name="Freeform 41">
                <a:extLst>
                  <a:ext uri="{FF2B5EF4-FFF2-40B4-BE49-F238E27FC236}">
                    <a16:creationId xmlns:a16="http://schemas.microsoft.com/office/drawing/2014/main" id="{CEB270F8-FBBB-4D40-9CB5-35198A58C9AF}"/>
                  </a:ext>
                </a:extLst>
              </p:cNvPr>
              <p:cNvSpPr>
                <a:spLocks/>
              </p:cNvSpPr>
              <p:nvPr/>
            </p:nvSpPr>
            <p:spPr bwMode="auto">
              <a:xfrm>
                <a:off x="2762" y="1148"/>
                <a:ext cx="119" cy="144"/>
              </a:xfrm>
              <a:custGeom>
                <a:avLst/>
                <a:gdLst>
                  <a:gd name="T0" fmla="*/ 196 w 198"/>
                  <a:gd name="T1" fmla="*/ 172 h 231"/>
                  <a:gd name="T2" fmla="*/ 196 w 198"/>
                  <a:gd name="T3" fmla="*/ 172 h 231"/>
                  <a:gd name="T4" fmla="*/ 198 w 198"/>
                  <a:gd name="T5" fmla="*/ 225 h 231"/>
                  <a:gd name="T6" fmla="*/ 162 w 198"/>
                  <a:gd name="T7" fmla="*/ 225 h 231"/>
                  <a:gd name="T8" fmla="*/ 161 w 198"/>
                  <a:gd name="T9" fmla="*/ 188 h 231"/>
                  <a:gd name="T10" fmla="*/ 160 w 198"/>
                  <a:gd name="T11" fmla="*/ 188 h 231"/>
                  <a:gd name="T12" fmla="*/ 85 w 198"/>
                  <a:gd name="T13" fmla="*/ 231 h 231"/>
                  <a:gd name="T14" fmla="*/ 0 w 198"/>
                  <a:gd name="T15" fmla="*/ 139 h 231"/>
                  <a:gd name="T16" fmla="*/ 0 w 198"/>
                  <a:gd name="T17" fmla="*/ 0 h 231"/>
                  <a:gd name="T18" fmla="*/ 37 w 198"/>
                  <a:gd name="T19" fmla="*/ 0 h 231"/>
                  <a:gd name="T20" fmla="*/ 37 w 198"/>
                  <a:gd name="T21" fmla="*/ 135 h 231"/>
                  <a:gd name="T22" fmla="*/ 89 w 198"/>
                  <a:gd name="T23" fmla="*/ 196 h 231"/>
                  <a:gd name="T24" fmla="*/ 158 w 198"/>
                  <a:gd name="T25" fmla="*/ 110 h 231"/>
                  <a:gd name="T26" fmla="*/ 158 w 198"/>
                  <a:gd name="T27" fmla="*/ 0 h 231"/>
                  <a:gd name="T28" fmla="*/ 196 w 198"/>
                  <a:gd name="T29" fmla="*/ 0 h 231"/>
                  <a:gd name="T30" fmla="*/ 196 w 198"/>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196" y="172"/>
                    </a:moveTo>
                    <a:lnTo>
                      <a:pt x="196" y="172"/>
                    </a:lnTo>
                    <a:cubicBezTo>
                      <a:pt x="196" y="192"/>
                      <a:pt x="198" y="210"/>
                      <a:pt x="198"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4" y="196"/>
                      <a:pt x="89" y="196"/>
                    </a:cubicBezTo>
                    <a:cubicBezTo>
                      <a:pt x="137" y="196"/>
                      <a:pt x="158" y="161"/>
                      <a:pt x="158" y="110"/>
                    </a:cubicBezTo>
                    <a:lnTo>
                      <a:pt x="158" y="0"/>
                    </a:lnTo>
                    <a:lnTo>
                      <a:pt x="196" y="0"/>
                    </a:lnTo>
                    <a:lnTo>
                      <a:pt x="196"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2" name="Freeform 42">
                <a:extLst>
                  <a:ext uri="{FF2B5EF4-FFF2-40B4-BE49-F238E27FC236}">
                    <a16:creationId xmlns:a16="http://schemas.microsoft.com/office/drawing/2014/main" id="{4F9A2DA6-965E-DF46-825E-BE6D9DB7F3DE}"/>
                  </a:ext>
                </a:extLst>
              </p:cNvPr>
              <p:cNvSpPr>
                <a:spLocks/>
              </p:cNvSpPr>
              <p:nvPr/>
            </p:nvSpPr>
            <p:spPr bwMode="auto">
              <a:xfrm>
                <a:off x="2919"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3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3"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3" name="Freeform 43">
                <a:extLst>
                  <a:ext uri="{FF2B5EF4-FFF2-40B4-BE49-F238E27FC236}">
                    <a16:creationId xmlns:a16="http://schemas.microsoft.com/office/drawing/2014/main" id="{2ACAAA25-7623-8941-A231-9413F3EE15DD}"/>
                  </a:ext>
                </a:extLst>
              </p:cNvPr>
              <p:cNvSpPr>
                <a:spLocks/>
              </p:cNvSpPr>
              <p:nvPr/>
            </p:nvSpPr>
            <p:spPr bwMode="auto">
              <a:xfrm>
                <a:off x="3020"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2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2"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4" name="Freeform 44">
                <a:extLst>
                  <a:ext uri="{FF2B5EF4-FFF2-40B4-BE49-F238E27FC236}">
                    <a16:creationId xmlns:a16="http://schemas.microsoft.com/office/drawing/2014/main" id="{8D8D75C5-4920-A54A-96DB-C3ED25121887}"/>
                  </a:ext>
                </a:extLst>
              </p:cNvPr>
              <p:cNvSpPr>
                <a:spLocks noEditPoints="1"/>
              </p:cNvSpPr>
              <p:nvPr/>
            </p:nvSpPr>
            <p:spPr bwMode="auto">
              <a:xfrm>
                <a:off x="3117" y="1076"/>
                <a:ext cx="33"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2"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5" name="Freeform 45">
                <a:extLst>
                  <a:ext uri="{FF2B5EF4-FFF2-40B4-BE49-F238E27FC236}">
                    <a16:creationId xmlns:a16="http://schemas.microsoft.com/office/drawing/2014/main" id="{B693F4E2-7E6A-8543-9D5B-485D345928FB}"/>
                  </a:ext>
                </a:extLst>
              </p:cNvPr>
              <p:cNvSpPr>
                <a:spLocks/>
              </p:cNvSpPr>
              <p:nvPr/>
            </p:nvSpPr>
            <p:spPr bwMode="auto">
              <a:xfrm>
                <a:off x="3177" y="1144"/>
                <a:ext cx="122" cy="148"/>
              </a:xfrm>
              <a:custGeom>
                <a:avLst/>
                <a:gdLst>
                  <a:gd name="T0" fmla="*/ 173 w 203"/>
                  <a:gd name="T1" fmla="*/ 62 h 237"/>
                  <a:gd name="T2" fmla="*/ 173 w 203"/>
                  <a:gd name="T3" fmla="*/ 62 h 237"/>
                  <a:gd name="T4" fmla="*/ 116 w 203"/>
                  <a:gd name="T5" fmla="*/ 35 h 237"/>
                  <a:gd name="T6" fmla="*/ 41 w 203"/>
                  <a:gd name="T7" fmla="*/ 119 h 237"/>
                  <a:gd name="T8" fmla="*/ 116 w 203"/>
                  <a:gd name="T9" fmla="*/ 202 h 237"/>
                  <a:gd name="T10" fmla="*/ 174 w 203"/>
                  <a:gd name="T11" fmla="*/ 174 h 237"/>
                  <a:gd name="T12" fmla="*/ 201 w 203"/>
                  <a:gd name="T13" fmla="*/ 201 h 237"/>
                  <a:gd name="T14" fmla="*/ 116 w 203"/>
                  <a:gd name="T15" fmla="*/ 237 h 237"/>
                  <a:gd name="T16" fmla="*/ 0 w 203"/>
                  <a:gd name="T17" fmla="*/ 119 h 237"/>
                  <a:gd name="T18" fmla="*/ 116 w 203"/>
                  <a:gd name="T19" fmla="*/ 0 h 237"/>
                  <a:gd name="T20" fmla="*/ 203 w 203"/>
                  <a:gd name="T21" fmla="*/ 36 h 237"/>
                  <a:gd name="T22" fmla="*/ 173 w 203"/>
                  <a:gd name="T23" fmla="*/ 6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237">
                    <a:moveTo>
                      <a:pt x="173" y="62"/>
                    </a:moveTo>
                    <a:lnTo>
                      <a:pt x="173" y="62"/>
                    </a:lnTo>
                    <a:cubicBezTo>
                      <a:pt x="157" y="43"/>
                      <a:pt x="139" y="35"/>
                      <a:pt x="116" y="35"/>
                    </a:cubicBezTo>
                    <a:cubicBezTo>
                      <a:pt x="66" y="35"/>
                      <a:pt x="41" y="72"/>
                      <a:pt x="41" y="119"/>
                    </a:cubicBezTo>
                    <a:cubicBezTo>
                      <a:pt x="41" y="165"/>
                      <a:pt x="71" y="202"/>
                      <a:pt x="116" y="202"/>
                    </a:cubicBezTo>
                    <a:cubicBezTo>
                      <a:pt x="141" y="202"/>
                      <a:pt x="160" y="193"/>
                      <a:pt x="174" y="174"/>
                    </a:cubicBezTo>
                    <a:lnTo>
                      <a:pt x="201" y="201"/>
                    </a:lnTo>
                    <a:cubicBezTo>
                      <a:pt x="180" y="226"/>
                      <a:pt x="149" y="237"/>
                      <a:pt x="116" y="237"/>
                    </a:cubicBezTo>
                    <a:cubicBezTo>
                      <a:pt x="47" y="237"/>
                      <a:pt x="0" y="188"/>
                      <a:pt x="0" y="119"/>
                    </a:cubicBezTo>
                    <a:cubicBezTo>
                      <a:pt x="0" y="50"/>
                      <a:pt x="47" y="0"/>
                      <a:pt x="116" y="0"/>
                    </a:cubicBezTo>
                    <a:cubicBezTo>
                      <a:pt x="150" y="0"/>
                      <a:pt x="180" y="12"/>
                      <a:pt x="203" y="36"/>
                    </a:cubicBezTo>
                    <a:lnTo>
                      <a:pt x="173" y="6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6" name="Freeform 46">
                <a:extLst>
                  <a:ext uri="{FF2B5EF4-FFF2-40B4-BE49-F238E27FC236}">
                    <a16:creationId xmlns:a16="http://schemas.microsoft.com/office/drawing/2014/main" id="{79FCBDCE-8080-844D-9A33-09B25FA07B3D}"/>
                  </a:ext>
                </a:extLst>
              </p:cNvPr>
              <p:cNvSpPr>
                <a:spLocks/>
              </p:cNvSpPr>
              <p:nvPr/>
            </p:nvSpPr>
            <p:spPr bwMode="auto">
              <a:xfrm>
                <a:off x="3323" y="1148"/>
                <a:ext cx="118"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7" name="Freeform 47">
                <a:extLst>
                  <a:ext uri="{FF2B5EF4-FFF2-40B4-BE49-F238E27FC236}">
                    <a16:creationId xmlns:a16="http://schemas.microsoft.com/office/drawing/2014/main" id="{C953DD89-4FED-8F4C-9F9B-204DFE0D1E30}"/>
                  </a:ext>
                </a:extLst>
              </p:cNvPr>
              <p:cNvSpPr>
                <a:spLocks/>
              </p:cNvSpPr>
              <p:nvPr/>
            </p:nvSpPr>
            <p:spPr bwMode="auto">
              <a:xfrm>
                <a:off x="3482" y="1075"/>
                <a:ext cx="23" cy="213"/>
              </a:xfrm>
              <a:custGeom>
                <a:avLst/>
                <a:gdLst>
                  <a:gd name="T0" fmla="*/ 0 w 38"/>
                  <a:gd name="T1" fmla="*/ 341 h 341"/>
                  <a:gd name="T2" fmla="*/ 0 w 38"/>
                  <a:gd name="T3" fmla="*/ 341 h 341"/>
                  <a:gd name="T4" fmla="*/ 38 w 38"/>
                  <a:gd name="T5" fmla="*/ 341 h 341"/>
                  <a:gd name="T6" fmla="*/ 38 w 38"/>
                  <a:gd name="T7" fmla="*/ 0 h 341"/>
                  <a:gd name="T8" fmla="*/ 0 w 38"/>
                  <a:gd name="T9" fmla="*/ 0 h 341"/>
                  <a:gd name="T10" fmla="*/ 0 w 38"/>
                  <a:gd name="T11" fmla="*/ 341 h 341"/>
                </a:gdLst>
                <a:ahLst/>
                <a:cxnLst>
                  <a:cxn ang="0">
                    <a:pos x="T0" y="T1"/>
                  </a:cxn>
                  <a:cxn ang="0">
                    <a:pos x="T2" y="T3"/>
                  </a:cxn>
                  <a:cxn ang="0">
                    <a:pos x="T4" y="T5"/>
                  </a:cxn>
                  <a:cxn ang="0">
                    <a:pos x="T6" y="T7"/>
                  </a:cxn>
                  <a:cxn ang="0">
                    <a:pos x="T8" y="T9"/>
                  </a:cxn>
                  <a:cxn ang="0">
                    <a:pos x="T10" y="T11"/>
                  </a:cxn>
                </a:cxnLst>
                <a:rect l="0" t="0" r="r" b="b"/>
                <a:pathLst>
                  <a:path w="38" h="341">
                    <a:moveTo>
                      <a:pt x="0" y="341"/>
                    </a:moveTo>
                    <a:lnTo>
                      <a:pt x="0" y="341"/>
                    </a:lnTo>
                    <a:lnTo>
                      <a:pt x="38" y="341"/>
                    </a:lnTo>
                    <a:lnTo>
                      <a:pt x="38"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8" name="Freeform 48">
                <a:extLst>
                  <a:ext uri="{FF2B5EF4-FFF2-40B4-BE49-F238E27FC236}">
                    <a16:creationId xmlns:a16="http://schemas.microsoft.com/office/drawing/2014/main" id="{53FC9640-29CF-FA4F-8955-C1B280349765}"/>
                  </a:ext>
                </a:extLst>
              </p:cNvPr>
              <p:cNvSpPr>
                <a:spLocks/>
              </p:cNvSpPr>
              <p:nvPr/>
            </p:nvSpPr>
            <p:spPr bwMode="auto">
              <a:xfrm>
                <a:off x="3545" y="1148"/>
                <a:ext cx="119"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9" name="Freeform 49">
                <a:extLst>
                  <a:ext uri="{FF2B5EF4-FFF2-40B4-BE49-F238E27FC236}">
                    <a16:creationId xmlns:a16="http://schemas.microsoft.com/office/drawing/2014/main" id="{B627E457-728F-2248-BFE3-AD31E2702155}"/>
                  </a:ext>
                </a:extLst>
              </p:cNvPr>
              <p:cNvSpPr>
                <a:spLocks/>
              </p:cNvSpPr>
              <p:nvPr/>
            </p:nvSpPr>
            <p:spPr bwMode="auto">
              <a:xfrm>
                <a:off x="3702" y="1144"/>
                <a:ext cx="205" cy="144"/>
              </a:xfrm>
              <a:custGeom>
                <a:avLst/>
                <a:gdLst>
                  <a:gd name="T0" fmla="*/ 2 w 340"/>
                  <a:gd name="T1" fmla="*/ 60 h 231"/>
                  <a:gd name="T2" fmla="*/ 2 w 340"/>
                  <a:gd name="T3" fmla="*/ 60 h 231"/>
                  <a:gd name="T4" fmla="*/ 0 w 340"/>
                  <a:gd name="T5" fmla="*/ 6 h 231"/>
                  <a:gd name="T6" fmla="*/ 36 w 340"/>
                  <a:gd name="T7" fmla="*/ 6 h 231"/>
                  <a:gd name="T8" fmla="*/ 37 w 340"/>
                  <a:gd name="T9" fmla="*/ 43 h 231"/>
                  <a:gd name="T10" fmla="*/ 37 w 340"/>
                  <a:gd name="T11" fmla="*/ 43 h 231"/>
                  <a:gd name="T12" fmla="*/ 112 w 340"/>
                  <a:gd name="T13" fmla="*/ 0 h 231"/>
                  <a:gd name="T14" fmla="*/ 183 w 340"/>
                  <a:gd name="T15" fmla="*/ 43 h 231"/>
                  <a:gd name="T16" fmla="*/ 254 w 340"/>
                  <a:gd name="T17" fmla="*/ 0 h 231"/>
                  <a:gd name="T18" fmla="*/ 340 w 340"/>
                  <a:gd name="T19" fmla="*/ 95 h 231"/>
                  <a:gd name="T20" fmla="*/ 340 w 340"/>
                  <a:gd name="T21" fmla="*/ 231 h 231"/>
                  <a:gd name="T22" fmla="*/ 302 w 340"/>
                  <a:gd name="T23" fmla="*/ 231 h 231"/>
                  <a:gd name="T24" fmla="*/ 302 w 340"/>
                  <a:gd name="T25" fmla="*/ 96 h 231"/>
                  <a:gd name="T26" fmla="*/ 248 w 340"/>
                  <a:gd name="T27" fmla="*/ 35 h 231"/>
                  <a:gd name="T28" fmla="*/ 190 w 340"/>
                  <a:gd name="T29" fmla="*/ 101 h 231"/>
                  <a:gd name="T30" fmla="*/ 190 w 340"/>
                  <a:gd name="T31" fmla="*/ 231 h 231"/>
                  <a:gd name="T32" fmla="*/ 152 w 340"/>
                  <a:gd name="T33" fmla="*/ 231 h 231"/>
                  <a:gd name="T34" fmla="*/ 152 w 340"/>
                  <a:gd name="T35" fmla="*/ 104 h 231"/>
                  <a:gd name="T36" fmla="*/ 109 w 340"/>
                  <a:gd name="T37" fmla="*/ 35 h 231"/>
                  <a:gd name="T38" fmla="*/ 39 w 340"/>
                  <a:gd name="T39" fmla="*/ 121 h 231"/>
                  <a:gd name="T40" fmla="*/ 39 w 340"/>
                  <a:gd name="T41" fmla="*/ 231 h 231"/>
                  <a:gd name="T42" fmla="*/ 2 w 340"/>
                  <a:gd name="T43" fmla="*/ 231 h 231"/>
                  <a:gd name="T44" fmla="*/ 2 w 340"/>
                  <a:gd name="T45"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0" h="231">
                    <a:moveTo>
                      <a:pt x="2" y="60"/>
                    </a:moveTo>
                    <a:lnTo>
                      <a:pt x="2" y="60"/>
                    </a:lnTo>
                    <a:cubicBezTo>
                      <a:pt x="2" y="39"/>
                      <a:pt x="0" y="21"/>
                      <a:pt x="0" y="6"/>
                    </a:cubicBezTo>
                    <a:lnTo>
                      <a:pt x="36" y="6"/>
                    </a:lnTo>
                    <a:cubicBezTo>
                      <a:pt x="36" y="18"/>
                      <a:pt x="37" y="31"/>
                      <a:pt x="37" y="43"/>
                    </a:cubicBezTo>
                    <a:lnTo>
                      <a:pt x="37" y="43"/>
                    </a:lnTo>
                    <a:cubicBezTo>
                      <a:pt x="48" y="21"/>
                      <a:pt x="75" y="0"/>
                      <a:pt x="112" y="0"/>
                    </a:cubicBezTo>
                    <a:cubicBezTo>
                      <a:pt x="161" y="0"/>
                      <a:pt x="176" y="28"/>
                      <a:pt x="183" y="43"/>
                    </a:cubicBezTo>
                    <a:cubicBezTo>
                      <a:pt x="200" y="17"/>
                      <a:pt x="220" y="0"/>
                      <a:pt x="254" y="0"/>
                    </a:cubicBezTo>
                    <a:cubicBezTo>
                      <a:pt x="319" y="0"/>
                      <a:pt x="340" y="36"/>
                      <a:pt x="340" y="95"/>
                    </a:cubicBezTo>
                    <a:lnTo>
                      <a:pt x="340" y="231"/>
                    </a:lnTo>
                    <a:lnTo>
                      <a:pt x="302" y="231"/>
                    </a:lnTo>
                    <a:lnTo>
                      <a:pt x="302" y="96"/>
                    </a:lnTo>
                    <a:cubicBezTo>
                      <a:pt x="302" y="65"/>
                      <a:pt x="291" y="35"/>
                      <a:pt x="248" y="35"/>
                    </a:cubicBezTo>
                    <a:cubicBezTo>
                      <a:pt x="216" y="35"/>
                      <a:pt x="190" y="61"/>
                      <a:pt x="190" y="101"/>
                    </a:cubicBezTo>
                    <a:lnTo>
                      <a:pt x="190" y="231"/>
                    </a:lnTo>
                    <a:lnTo>
                      <a:pt x="152" y="231"/>
                    </a:lnTo>
                    <a:lnTo>
                      <a:pt x="152" y="104"/>
                    </a:lnTo>
                    <a:cubicBezTo>
                      <a:pt x="152" y="54"/>
                      <a:pt x="140"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grpSp>
      </p:grpSp>
      <p:pic>
        <p:nvPicPr>
          <p:cNvPr id="33" name="Picture 32" descr="AETC_Program-color-outline-01.png">
            <a:extLst>
              <a:ext uri="{FF2B5EF4-FFF2-40B4-BE49-F238E27FC236}">
                <a16:creationId xmlns:a16="http://schemas.microsoft.com/office/drawing/2014/main" id="{30249935-4EB8-CC49-A8DC-1C3056D339E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81905" y="4578474"/>
            <a:ext cx="1575509" cy="453277"/>
          </a:xfrm>
          <a:prstGeom prst="rect">
            <a:avLst/>
          </a:prstGeom>
        </p:spPr>
      </p:pic>
    </p:spTree>
    <p:extLst>
      <p:ext uri="{BB962C8B-B14F-4D97-AF65-F5344CB8AC3E}">
        <p14:creationId xmlns:p14="http://schemas.microsoft.com/office/powerpoint/2010/main" val="3271225603"/>
      </p:ext>
    </p:extLst>
  </p:cSld>
  <p:clrMapOvr>
    <a:masterClrMapping/>
  </p:clrMapOvr>
  <p:transition spd="slow"/>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Divider Red">
    <p:spTree>
      <p:nvGrpSpPr>
        <p:cNvPr id="1" name=""/>
        <p:cNvGrpSpPr/>
        <p:nvPr/>
      </p:nvGrpSpPr>
      <p:grpSpPr>
        <a:xfrm>
          <a:off x="0" y="0"/>
          <a:ext cx="0" cy="0"/>
          <a:chOff x="0" y="0"/>
          <a:chExt cx="0" cy="0"/>
        </a:xfrm>
      </p:grpSpPr>
      <p:sp>
        <p:nvSpPr>
          <p:cNvPr id="12" name="Title 4"/>
          <p:cNvSpPr txBox="1">
            <a:spLocks/>
          </p:cNvSpPr>
          <p:nvPr/>
        </p:nvSpPr>
        <p:spPr>
          <a:xfrm>
            <a:off x="1" y="2095500"/>
            <a:ext cx="9143999" cy="971550"/>
          </a:xfrm>
          <a:prstGeom prst="rect">
            <a:avLst/>
          </a:prstGeom>
          <a:solidFill>
            <a:srgbClr val="E5DBDE"/>
          </a:solidFill>
        </p:spPr>
        <p:txBody>
          <a:bodyPr tIns="0" anchor="ctr">
            <a:normAutofit/>
          </a:bodyPr>
          <a:lstStyle/>
          <a:p>
            <a:pPr marL="0" marR="0" lvl="0" indent="0" algn="ctr" defTabSz="685800" rtl="0" eaLnBrk="1" fontAlgn="auto" latinLnBrk="0" hangingPunct="1">
              <a:lnSpc>
                <a:spcPct val="100000"/>
              </a:lnSpc>
              <a:spcBef>
                <a:spcPct val="0"/>
              </a:spcBef>
              <a:spcAft>
                <a:spcPts val="0"/>
              </a:spcAft>
              <a:buClrTx/>
              <a:buSzTx/>
              <a:buFontTx/>
              <a:buNone/>
              <a:tabLst/>
              <a:defRPr/>
            </a:pPr>
            <a:endParaRPr kumimoji="0" lang="en-US" sz="2400" b="0" i="0" u="none" strike="noStrike" kern="1200" cap="none" spc="0" normalizeH="0" baseline="0" noProof="0" dirty="0">
              <a:ln>
                <a:noFill/>
              </a:ln>
              <a:solidFill>
                <a:schemeClr val="tx2"/>
              </a:solidFill>
              <a:effectLst/>
              <a:uLnTx/>
              <a:uFillTx/>
              <a:latin typeface="+mj-lt"/>
              <a:ea typeface="+mj-ea"/>
              <a:cs typeface="+mj-cs"/>
            </a:endParaRPr>
          </a:p>
        </p:txBody>
      </p:sp>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3771899"/>
            <a:ext cx="9162289" cy="1374344"/>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62289" cy="1374344"/>
          </a:xfrm>
          <a:prstGeom prst="rect">
            <a:avLst/>
          </a:prstGeom>
        </p:spPr>
      </p:pic>
      <p:sp>
        <p:nvSpPr>
          <p:cNvPr id="2" name="Title 1"/>
          <p:cNvSpPr>
            <a:spLocks noGrp="1"/>
          </p:cNvSpPr>
          <p:nvPr>
            <p:ph type="title" hasCustomPrompt="1"/>
          </p:nvPr>
        </p:nvSpPr>
        <p:spPr>
          <a:xfrm>
            <a:off x="459306" y="2105025"/>
            <a:ext cx="8229568" cy="956120"/>
          </a:xfrm>
          <a:prstGeom prst="rect">
            <a:avLst/>
          </a:prstGeom>
        </p:spPr>
        <p:txBody>
          <a:bodyPr tIns="0" anchor="ctr">
            <a:normAutofit/>
          </a:bodyPr>
          <a:lstStyle>
            <a:lvl1pPr algn="ctr">
              <a:defRPr sz="2400" b="1" cap="none">
                <a:solidFill>
                  <a:schemeClr val="tx2"/>
                </a:solidFill>
              </a:defRPr>
            </a:lvl1pPr>
          </a:lstStyle>
          <a:p>
            <a:r>
              <a:rPr lang="en-US" dirty="0"/>
              <a:t>Click To Edit Section Title</a:t>
            </a:r>
          </a:p>
        </p:txBody>
      </p:sp>
      <p:sp>
        <p:nvSpPr>
          <p:cNvPr id="9" name="Text Placeholder 2"/>
          <p:cNvSpPr>
            <a:spLocks noGrp="1"/>
          </p:cNvSpPr>
          <p:nvPr>
            <p:ph type="body" idx="1" hasCustomPrompt="1"/>
          </p:nvPr>
        </p:nvSpPr>
        <p:spPr>
          <a:xfrm>
            <a:off x="459306" y="1687324"/>
            <a:ext cx="8229600" cy="407766"/>
          </a:xfrm>
          <a:prstGeom prst="rect">
            <a:avLst/>
          </a:prstGeom>
        </p:spPr>
        <p:txBody>
          <a:bodyPr bIns="0" anchor="ctr"/>
          <a:lstStyle>
            <a:lvl1pPr marL="0" indent="0" algn="ctr">
              <a:lnSpc>
                <a:spcPct val="100000"/>
              </a:lnSpc>
              <a:buNone/>
              <a:defRPr sz="1350" cap="all" baseline="0">
                <a:solidFill>
                  <a:schemeClr val="accent1">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Add Header Text</a:t>
            </a:r>
          </a:p>
        </p:txBody>
      </p:sp>
      <p:pic>
        <p:nvPicPr>
          <p:cNvPr id="13" name="Picture 12" descr="NatHIVcurriculum_logo_white_thik.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669746" y="4803477"/>
            <a:ext cx="1414549" cy="344269"/>
          </a:xfrm>
          <a:prstGeom prst="rect">
            <a:avLst/>
          </a:prstGeom>
        </p:spPr>
      </p:pic>
      <p:cxnSp>
        <p:nvCxnSpPr>
          <p:cNvPr id="14" name="Straight Connector 13"/>
          <p:cNvCxnSpPr/>
          <p:nvPr/>
        </p:nvCxnSpPr>
        <p:spPr>
          <a:xfrm>
            <a:off x="1" y="1375816"/>
            <a:ext cx="9162862" cy="0"/>
          </a:xfrm>
          <a:prstGeom prst="line">
            <a:avLst/>
          </a:prstGeom>
          <a:ln w="19050">
            <a:solidFill>
              <a:srgbClr val="CE372B"/>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1" y="3778231"/>
            <a:ext cx="9162862" cy="0"/>
          </a:xfrm>
          <a:prstGeom prst="line">
            <a:avLst/>
          </a:prstGeom>
          <a:ln w="19050">
            <a:solidFill>
              <a:srgbClr val="CE372B"/>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15835453"/>
      </p:ext>
    </p:extLst>
  </p:cSld>
  <p:clrMapOvr>
    <a:masterClrMapping/>
  </p:clrMapOvr>
  <p:transition spd="slow"/>
  <p:hf sldNum="0" hdr="0" dt="0"/>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Study-Slide">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1" name="Content Placeholder 3">
            <a:extLst>
              <a:ext uri="{FF2B5EF4-FFF2-40B4-BE49-F238E27FC236}">
                <a16:creationId xmlns:a16="http://schemas.microsoft.com/office/drawing/2014/main" id="{E20ACA9C-07B0-5E4B-BB50-DA2C0E065772}"/>
              </a:ext>
            </a:extLst>
          </p:cNvPr>
          <p:cNvSpPr>
            <a:spLocks noGrp="1"/>
          </p:cNvSpPr>
          <p:nvPr>
            <p:ph sz="half" idx="2" hasCustomPrompt="1"/>
          </p:nvPr>
        </p:nvSpPr>
        <p:spPr>
          <a:xfrm>
            <a:off x="323851" y="1184224"/>
            <a:ext cx="4248149" cy="3504315"/>
          </a:xfrm>
          <a:prstGeom prst="rect">
            <a:avLst/>
          </a:prstGeom>
          <a:solidFill>
            <a:schemeClr val="bg1">
              <a:lumMod val="95000"/>
            </a:schemeClr>
          </a:solidFill>
          <a:ln>
            <a:solidFill>
              <a:schemeClr val="tx1"/>
            </a:solidFill>
          </a:ln>
        </p:spPr>
        <p:txBody>
          <a:bodyPr tIns="9144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Tree>
    <p:extLst>
      <p:ext uri="{BB962C8B-B14F-4D97-AF65-F5344CB8AC3E}">
        <p14:creationId xmlns:p14="http://schemas.microsoft.com/office/powerpoint/2010/main" val="301559596"/>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Whit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7496" y="3771899"/>
            <a:ext cx="9162289" cy="1374344"/>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7496" y="-1"/>
            <a:ext cx="9162289" cy="1374344"/>
          </a:xfrm>
          <a:prstGeom prst="rect">
            <a:avLst/>
          </a:prstGeom>
        </p:spPr>
      </p:pic>
      <p:cxnSp>
        <p:nvCxnSpPr>
          <p:cNvPr id="9" name="Straight Connector 8"/>
          <p:cNvCxnSpPr/>
          <p:nvPr/>
        </p:nvCxnSpPr>
        <p:spPr>
          <a:xfrm>
            <a:off x="-9345" y="137581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9345" y="3778214"/>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NatHIVcurriculum_logo_white_thik.png">
            <a:extLst>
              <a:ext uri="{FF2B5EF4-FFF2-40B4-BE49-F238E27FC236}">
                <a16:creationId xmlns:a16="http://schemas.microsoft.com/office/drawing/2014/main" id="{AB8A0B6B-B538-9F4F-9B5E-6F68F44C4DF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2" name="Title 1">
            <a:extLst>
              <a:ext uri="{FF2B5EF4-FFF2-40B4-BE49-F238E27FC236}">
                <a16:creationId xmlns:a16="http://schemas.microsoft.com/office/drawing/2014/main" id="{11E5BFF4-B9AA-1C49-924A-3D81579F6BCD}"/>
              </a:ext>
            </a:extLst>
          </p:cNvPr>
          <p:cNvSpPr>
            <a:spLocks noGrp="1"/>
          </p:cNvSpPr>
          <p:nvPr>
            <p:ph type="title" hasCustomPrompt="1"/>
          </p:nvPr>
        </p:nvSpPr>
        <p:spPr>
          <a:xfrm>
            <a:off x="452333" y="2141759"/>
            <a:ext cx="8223499" cy="853250"/>
          </a:xfrm>
          <a:prstGeom prst="rect">
            <a:avLst/>
          </a:prstGeom>
        </p:spPr>
        <p:txBody>
          <a:bodyPr lIns="91440" tIns="45720" rIns="91440" bIns="45720" anchor="ctr">
            <a:normAutofit/>
          </a:bodyPr>
          <a:lstStyle>
            <a:lvl1pPr algn="ctr">
              <a:defRPr sz="2400" b="1" cap="none">
                <a:solidFill>
                  <a:srgbClr val="003A78"/>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4096339042"/>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_Blu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3771899"/>
            <a:ext cx="9153144" cy="1372972"/>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53144" cy="1372972"/>
          </a:xfrm>
          <a:prstGeom prst="rect">
            <a:avLst/>
          </a:prstGeom>
        </p:spPr>
      </p:pic>
      <p:cxnSp>
        <p:nvCxnSpPr>
          <p:cNvPr id="14" name="Straight Connector 13"/>
          <p:cNvCxnSpPr/>
          <p:nvPr/>
        </p:nvCxnSpPr>
        <p:spPr>
          <a:xfrm>
            <a:off x="-5643" y="1375816"/>
            <a:ext cx="9153144"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5643" y="3778231"/>
            <a:ext cx="9153144"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10" name="Picture 9" descr="NatHIVcurriculum_logo_white_thik.png">
            <a:extLst>
              <a:ext uri="{FF2B5EF4-FFF2-40B4-BE49-F238E27FC236}">
                <a16:creationId xmlns:a16="http://schemas.microsoft.com/office/drawing/2014/main" id="{3E581CB9-9A7F-9C49-B30C-B8C41541F50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1" name="Title 4">
            <a:extLst>
              <a:ext uri="{FF2B5EF4-FFF2-40B4-BE49-F238E27FC236}">
                <a16:creationId xmlns:a16="http://schemas.microsoft.com/office/drawing/2014/main" id="{0337FAAB-7324-A445-8B9B-43EB1A6CE6DE}"/>
              </a:ext>
            </a:extLst>
          </p:cNvPr>
          <p:cNvSpPr txBox="1">
            <a:spLocks/>
          </p:cNvSpPr>
          <p:nvPr userDrawn="1"/>
        </p:nvSpPr>
        <p:spPr>
          <a:xfrm>
            <a:off x="1" y="2077916"/>
            <a:ext cx="9143999" cy="971550"/>
          </a:xfrm>
          <a:prstGeom prst="rect">
            <a:avLst/>
          </a:prstGeom>
          <a:solidFill>
            <a:srgbClr val="0070C0">
              <a:alpha val="15000"/>
            </a:srgbClr>
          </a:solidFill>
        </p:spPr>
        <p:txBody>
          <a:bodyPr tIns="0" anchor="ctr">
            <a:normAutofit/>
          </a:bodyPr>
          <a:lstStyle/>
          <a:p>
            <a:pPr marL="0" marR="0" lvl="0" indent="0" algn="ctr" defTabSz="685800" rtl="0" eaLnBrk="1" fontAlgn="auto" latinLnBrk="0" hangingPunct="1">
              <a:lnSpc>
                <a:spcPts val="2800"/>
              </a:lnSpc>
              <a:spcBef>
                <a:spcPct val="0"/>
              </a:spcBef>
              <a:spcAft>
                <a:spcPts val="0"/>
              </a:spcAft>
              <a:buClrTx/>
              <a:buSzTx/>
              <a:buFontTx/>
              <a:buNone/>
              <a:tabLst/>
              <a:defRPr/>
            </a:pPr>
            <a:endParaRPr kumimoji="0" lang="en-US" sz="2400" b="0" i="0" u="none" strike="noStrike" kern="1200" cap="none" spc="0" normalizeH="0" baseline="0" noProof="0" dirty="0">
              <a:ln>
                <a:noFill/>
              </a:ln>
              <a:solidFill>
                <a:schemeClr val="tx2"/>
              </a:solidFill>
              <a:effectLst/>
              <a:uLnTx/>
              <a:uFillTx/>
              <a:latin typeface="+mj-lt"/>
              <a:ea typeface="+mj-ea"/>
              <a:cs typeface="+mj-cs"/>
            </a:endParaRPr>
          </a:p>
        </p:txBody>
      </p:sp>
      <p:sp>
        <p:nvSpPr>
          <p:cNvPr id="13" name="Title 1">
            <a:extLst>
              <a:ext uri="{FF2B5EF4-FFF2-40B4-BE49-F238E27FC236}">
                <a16:creationId xmlns:a16="http://schemas.microsoft.com/office/drawing/2014/main" id="{A7E5160C-85AC-7248-84C1-AB4B33AAEE8B}"/>
              </a:ext>
            </a:extLst>
          </p:cNvPr>
          <p:cNvSpPr>
            <a:spLocks noGrp="1"/>
          </p:cNvSpPr>
          <p:nvPr>
            <p:ph type="title" hasCustomPrompt="1"/>
          </p:nvPr>
        </p:nvSpPr>
        <p:spPr>
          <a:xfrm>
            <a:off x="459306" y="2078649"/>
            <a:ext cx="8229568" cy="956120"/>
          </a:xfrm>
          <a:prstGeom prst="rect">
            <a:avLst/>
          </a:prstGeom>
        </p:spPr>
        <p:txBody>
          <a:bodyPr tIns="0" anchor="ctr">
            <a:normAutofit/>
          </a:bodyPr>
          <a:lstStyle>
            <a:lvl1pPr algn="ctr">
              <a:lnSpc>
                <a:spcPts val="3000"/>
              </a:lnSpc>
              <a:defRPr sz="2400" b="1" cap="none">
                <a:solidFill>
                  <a:schemeClr val="tx2"/>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4290517799"/>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_Thick_Blu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3771899"/>
            <a:ext cx="9162289" cy="1374344"/>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62289" cy="1374344"/>
          </a:xfrm>
          <a:prstGeom prst="rect">
            <a:avLst/>
          </a:prstGeom>
        </p:spPr>
      </p:pic>
      <p:sp>
        <p:nvSpPr>
          <p:cNvPr id="10" name="Rectangle 9"/>
          <p:cNvSpPr/>
          <p:nvPr userDrawn="1"/>
        </p:nvSpPr>
        <p:spPr>
          <a:xfrm>
            <a:off x="-876" y="1371601"/>
            <a:ext cx="9162288" cy="278891"/>
          </a:xfrm>
          <a:prstGeom prst="rect">
            <a:avLst/>
          </a:prstGeom>
          <a:solidFill>
            <a:srgbClr val="00B0F0"/>
          </a:solidFill>
          <a:ln w="6350">
            <a:noFill/>
          </a:ln>
          <a:effectLst/>
        </p:spPr>
        <p:style>
          <a:lnRef idx="1">
            <a:schemeClr val="accent1"/>
          </a:lnRef>
          <a:fillRef idx="3">
            <a:schemeClr val="accent1"/>
          </a:fillRef>
          <a:effectRef idx="2">
            <a:schemeClr val="accent1"/>
          </a:effectRef>
          <a:fontRef idx="minor">
            <a:schemeClr val="lt1"/>
          </a:fontRef>
        </p:style>
        <p:txBody>
          <a:bodyPr lIns="205740" rtlCol="0" anchor="ctr"/>
          <a:lstStyle/>
          <a:p>
            <a:endParaRPr lang="en-US" sz="1050" dirty="0">
              <a:solidFill>
                <a:schemeClr val="bg1"/>
              </a:solidFill>
            </a:endParaRPr>
          </a:p>
        </p:txBody>
      </p:sp>
      <p:sp>
        <p:nvSpPr>
          <p:cNvPr id="11" name="Rectangle 10"/>
          <p:cNvSpPr/>
          <p:nvPr userDrawn="1"/>
        </p:nvSpPr>
        <p:spPr>
          <a:xfrm>
            <a:off x="-876" y="3499324"/>
            <a:ext cx="9162288" cy="278891"/>
          </a:xfrm>
          <a:prstGeom prst="rect">
            <a:avLst/>
          </a:prstGeom>
          <a:solidFill>
            <a:srgbClr val="00B0F0"/>
          </a:solidFill>
          <a:ln w="6350">
            <a:noFill/>
          </a:ln>
          <a:effectLst/>
        </p:spPr>
        <p:style>
          <a:lnRef idx="1">
            <a:schemeClr val="accent1"/>
          </a:lnRef>
          <a:fillRef idx="3">
            <a:schemeClr val="accent1"/>
          </a:fillRef>
          <a:effectRef idx="2">
            <a:schemeClr val="accent1"/>
          </a:effectRef>
          <a:fontRef idx="minor">
            <a:schemeClr val="lt1"/>
          </a:fontRef>
        </p:style>
        <p:txBody>
          <a:bodyPr lIns="205740" rtlCol="0" anchor="ctr"/>
          <a:lstStyle/>
          <a:p>
            <a:endParaRPr lang="en-US" sz="1050" dirty="0">
              <a:solidFill>
                <a:schemeClr val="bg1"/>
              </a:solidFill>
            </a:endParaRPr>
          </a:p>
        </p:txBody>
      </p:sp>
      <p:pic>
        <p:nvPicPr>
          <p:cNvPr id="9" name="Picture 8" descr="NatHIVcurriculum_logo_white_thik.png">
            <a:extLst>
              <a:ext uri="{FF2B5EF4-FFF2-40B4-BE49-F238E27FC236}">
                <a16:creationId xmlns:a16="http://schemas.microsoft.com/office/drawing/2014/main" id="{0FB6F301-DD77-994D-B54D-D52912FE0A5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2" name="Title 1">
            <a:extLst>
              <a:ext uri="{FF2B5EF4-FFF2-40B4-BE49-F238E27FC236}">
                <a16:creationId xmlns:a16="http://schemas.microsoft.com/office/drawing/2014/main" id="{D924EF78-34F7-6D46-B816-91F0D3BB5989}"/>
              </a:ext>
            </a:extLst>
          </p:cNvPr>
          <p:cNvSpPr>
            <a:spLocks noGrp="1"/>
          </p:cNvSpPr>
          <p:nvPr>
            <p:ph type="title" hasCustomPrompt="1"/>
          </p:nvPr>
        </p:nvSpPr>
        <p:spPr>
          <a:xfrm>
            <a:off x="452333" y="2146855"/>
            <a:ext cx="8223499" cy="853250"/>
          </a:xfrm>
          <a:prstGeom prst="rect">
            <a:avLst/>
          </a:prstGeom>
        </p:spPr>
        <p:txBody>
          <a:bodyPr lIns="91440" tIns="45720" rIns="91440" bIns="45720" anchor="ctr">
            <a:normAutofit/>
          </a:bodyPr>
          <a:lstStyle>
            <a:lvl1pPr algn="ctr">
              <a:defRPr sz="2400" b="1" cap="none">
                <a:solidFill>
                  <a:srgbClr val="003A78"/>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1912448085"/>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Figures_Images">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Graph/Table/Image: click to add title</a:t>
            </a:r>
          </a:p>
        </p:txBody>
      </p:sp>
      <p:sp>
        <p:nvSpPr>
          <p:cNvPr id="36"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7" name="Logo Stacked V2">
            <a:extLst>
              <a:ext uri="{FF2B5EF4-FFF2-40B4-BE49-F238E27FC236}">
                <a16:creationId xmlns:a16="http://schemas.microsoft.com/office/drawing/2014/main" id="{686D5332-AA29-044B-9960-B6171A412274}"/>
              </a:ext>
            </a:extLst>
          </p:cNvPr>
          <p:cNvGrpSpPr>
            <a:grpSpLocks noChangeAspect="1"/>
          </p:cNvGrpSpPr>
          <p:nvPr userDrawn="1"/>
        </p:nvGrpSpPr>
        <p:grpSpPr>
          <a:xfrm>
            <a:off x="8071600" y="4860986"/>
            <a:ext cx="993262" cy="226314"/>
            <a:chOff x="680865" y="3439338"/>
            <a:chExt cx="4686473" cy="1068091"/>
          </a:xfrm>
        </p:grpSpPr>
        <p:pic>
          <p:nvPicPr>
            <p:cNvPr id="38" name="Logomark V2">
              <a:extLst>
                <a:ext uri="{FF2B5EF4-FFF2-40B4-BE49-F238E27FC236}">
                  <a16:creationId xmlns:a16="http://schemas.microsoft.com/office/drawing/2014/main" id="{6D6A2B6C-4377-C84F-9178-045F03E6F6B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9" name="Nat HIV Cur logo type stacked">
              <a:extLst>
                <a:ext uri="{FF2B5EF4-FFF2-40B4-BE49-F238E27FC236}">
                  <a16:creationId xmlns:a16="http://schemas.microsoft.com/office/drawing/2014/main" id="{BD1553D5-573C-4C4F-AC57-EE394EF20746}"/>
                </a:ext>
              </a:extLst>
            </p:cNvPr>
            <p:cNvGrpSpPr>
              <a:grpSpLocks noChangeAspect="1"/>
            </p:cNvGrpSpPr>
            <p:nvPr/>
          </p:nvGrpSpPr>
          <p:grpSpPr bwMode="auto">
            <a:xfrm>
              <a:off x="1898650" y="3455065"/>
              <a:ext cx="3468688" cy="1036638"/>
              <a:chOff x="1196" y="1585"/>
              <a:chExt cx="2185" cy="653"/>
            </a:xfrm>
          </p:grpSpPr>
          <p:sp>
            <p:nvSpPr>
              <p:cNvPr id="40" name="Freeform 5">
                <a:extLst>
                  <a:ext uri="{FF2B5EF4-FFF2-40B4-BE49-F238E27FC236}">
                    <a16:creationId xmlns:a16="http://schemas.microsoft.com/office/drawing/2014/main" id="{6ADAB486-C50C-F34C-AE5C-4F5C76D746EC}"/>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6">
                <a:extLst>
                  <a:ext uri="{FF2B5EF4-FFF2-40B4-BE49-F238E27FC236}">
                    <a16:creationId xmlns:a16="http://schemas.microsoft.com/office/drawing/2014/main" id="{1FB03474-E41E-B049-B9E4-743D2A519D5F}"/>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7">
                <a:extLst>
                  <a:ext uri="{FF2B5EF4-FFF2-40B4-BE49-F238E27FC236}">
                    <a16:creationId xmlns:a16="http://schemas.microsoft.com/office/drawing/2014/main" id="{4343B7F2-645A-B04B-B345-9FFC5FC4DF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8">
                <a:extLst>
                  <a:ext uri="{FF2B5EF4-FFF2-40B4-BE49-F238E27FC236}">
                    <a16:creationId xmlns:a16="http://schemas.microsoft.com/office/drawing/2014/main" id="{2D0C41A7-8132-F446-9C68-5CD380F6CF0B}"/>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9">
                <a:extLst>
                  <a:ext uri="{FF2B5EF4-FFF2-40B4-BE49-F238E27FC236}">
                    <a16:creationId xmlns:a16="http://schemas.microsoft.com/office/drawing/2014/main" id="{035F371C-6132-C741-B2A5-12E46966AB9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0">
                <a:extLst>
                  <a:ext uri="{FF2B5EF4-FFF2-40B4-BE49-F238E27FC236}">
                    <a16:creationId xmlns:a16="http://schemas.microsoft.com/office/drawing/2014/main" id="{E298A9BE-D0AD-784A-8382-AC7C9AC3ACC5}"/>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1">
                <a:extLst>
                  <a:ext uri="{FF2B5EF4-FFF2-40B4-BE49-F238E27FC236}">
                    <a16:creationId xmlns:a16="http://schemas.microsoft.com/office/drawing/2014/main" id="{18676216-C374-8547-98FD-BA2E00E0BBE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2">
                <a:extLst>
                  <a:ext uri="{FF2B5EF4-FFF2-40B4-BE49-F238E27FC236}">
                    <a16:creationId xmlns:a16="http://schemas.microsoft.com/office/drawing/2014/main" id="{30EFED6D-48F8-F243-8B06-3064A0BCD1C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3">
                <a:extLst>
                  <a:ext uri="{FF2B5EF4-FFF2-40B4-BE49-F238E27FC236}">
                    <a16:creationId xmlns:a16="http://schemas.microsoft.com/office/drawing/2014/main" id="{871F0739-115E-164B-8882-67AEDA77518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4">
                <a:extLst>
                  <a:ext uri="{FF2B5EF4-FFF2-40B4-BE49-F238E27FC236}">
                    <a16:creationId xmlns:a16="http://schemas.microsoft.com/office/drawing/2014/main" id="{EDAD41FE-6A85-AA46-B527-05B49C0C402E}"/>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5">
                <a:extLst>
                  <a:ext uri="{FF2B5EF4-FFF2-40B4-BE49-F238E27FC236}">
                    <a16:creationId xmlns:a16="http://schemas.microsoft.com/office/drawing/2014/main" id="{C191F102-581A-D14E-8475-D43A2D8F11D3}"/>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6">
                <a:extLst>
                  <a:ext uri="{FF2B5EF4-FFF2-40B4-BE49-F238E27FC236}">
                    <a16:creationId xmlns:a16="http://schemas.microsoft.com/office/drawing/2014/main" id="{E74E292D-17BD-BB40-A9A5-1C1591A97D53}"/>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7">
                <a:extLst>
                  <a:ext uri="{FF2B5EF4-FFF2-40B4-BE49-F238E27FC236}">
                    <a16:creationId xmlns:a16="http://schemas.microsoft.com/office/drawing/2014/main" id="{E0642006-4B07-3D49-BDD7-47DBCF5B9DA9}"/>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18">
                <a:extLst>
                  <a:ext uri="{FF2B5EF4-FFF2-40B4-BE49-F238E27FC236}">
                    <a16:creationId xmlns:a16="http://schemas.microsoft.com/office/drawing/2014/main" id="{536270EF-4329-CB41-B422-F34FBA53471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19">
                <a:extLst>
                  <a:ext uri="{FF2B5EF4-FFF2-40B4-BE49-F238E27FC236}">
                    <a16:creationId xmlns:a16="http://schemas.microsoft.com/office/drawing/2014/main" id="{96B3CE78-EC81-D64E-A813-5AAEEB3C4316}"/>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0">
                <a:extLst>
                  <a:ext uri="{FF2B5EF4-FFF2-40B4-BE49-F238E27FC236}">
                    <a16:creationId xmlns:a16="http://schemas.microsoft.com/office/drawing/2014/main" id="{7ADAC04D-E6B1-0642-BFB5-A678C34332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1">
                <a:extLst>
                  <a:ext uri="{FF2B5EF4-FFF2-40B4-BE49-F238E27FC236}">
                    <a16:creationId xmlns:a16="http://schemas.microsoft.com/office/drawing/2014/main" id="{160CD0B4-81EC-0A4D-B81D-3CD07C0C67C4}"/>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2">
                <a:extLst>
                  <a:ext uri="{FF2B5EF4-FFF2-40B4-BE49-F238E27FC236}">
                    <a16:creationId xmlns:a16="http://schemas.microsoft.com/office/drawing/2014/main" id="{84688850-588A-9E46-A2B5-34B7DB232D38}"/>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3">
                <a:extLst>
                  <a:ext uri="{FF2B5EF4-FFF2-40B4-BE49-F238E27FC236}">
                    <a16:creationId xmlns:a16="http://schemas.microsoft.com/office/drawing/2014/main" id="{F47565D9-E9FE-FF45-961D-2C3FA4861590}"/>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24">
                <a:extLst>
                  <a:ext uri="{FF2B5EF4-FFF2-40B4-BE49-F238E27FC236}">
                    <a16:creationId xmlns:a16="http://schemas.microsoft.com/office/drawing/2014/main" id="{26FFD54D-9080-C542-8CF7-37806CDA8900}"/>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25">
                <a:extLst>
                  <a:ext uri="{FF2B5EF4-FFF2-40B4-BE49-F238E27FC236}">
                    <a16:creationId xmlns:a16="http://schemas.microsoft.com/office/drawing/2014/main" id="{5571FC1C-7B13-6E43-AD12-72246A973A6C}"/>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30" name="Straight Connector 29">
            <a:extLst>
              <a:ext uri="{FF2B5EF4-FFF2-40B4-BE49-F238E27FC236}">
                <a16:creationId xmlns:a16="http://schemas.microsoft.com/office/drawing/2014/main" id="{3A162183-E1A8-A14F-931A-7A8769D9E144}"/>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Figures_Image_Credi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Graph/Table/Image: click to add title</a:t>
            </a:r>
          </a:p>
        </p:txBody>
      </p:sp>
      <p:sp>
        <p:nvSpPr>
          <p:cNvPr id="36"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600" b="0" baseline="0">
                <a:solidFill>
                  <a:srgbClr val="285078"/>
                </a:solidFill>
                <a:latin typeface="Arial"/>
                <a:cs typeface="Arial"/>
              </a:defRPr>
            </a:lvl1pPr>
          </a:lstStyle>
          <a:p>
            <a:pPr lvl="0"/>
            <a:r>
              <a:rPr lang="en-US" dirty="0"/>
              <a:t>Click to Add Source</a:t>
            </a:r>
          </a:p>
        </p:txBody>
      </p:sp>
      <p:grpSp>
        <p:nvGrpSpPr>
          <p:cNvPr id="37" name="Logo Stacked V2">
            <a:extLst>
              <a:ext uri="{FF2B5EF4-FFF2-40B4-BE49-F238E27FC236}">
                <a16:creationId xmlns:a16="http://schemas.microsoft.com/office/drawing/2014/main" id="{686D5332-AA29-044B-9960-B6171A412274}"/>
              </a:ext>
            </a:extLst>
          </p:cNvPr>
          <p:cNvGrpSpPr>
            <a:grpSpLocks noChangeAspect="1"/>
          </p:cNvGrpSpPr>
          <p:nvPr userDrawn="1"/>
        </p:nvGrpSpPr>
        <p:grpSpPr>
          <a:xfrm>
            <a:off x="8071600" y="4860986"/>
            <a:ext cx="993262" cy="226314"/>
            <a:chOff x="680865" y="3439338"/>
            <a:chExt cx="4686473" cy="1068091"/>
          </a:xfrm>
        </p:grpSpPr>
        <p:pic>
          <p:nvPicPr>
            <p:cNvPr id="38" name="Logomark V2">
              <a:extLst>
                <a:ext uri="{FF2B5EF4-FFF2-40B4-BE49-F238E27FC236}">
                  <a16:creationId xmlns:a16="http://schemas.microsoft.com/office/drawing/2014/main" id="{6D6A2B6C-4377-C84F-9178-045F03E6F6B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9" name="Nat HIV Cur logo type stacked">
              <a:extLst>
                <a:ext uri="{FF2B5EF4-FFF2-40B4-BE49-F238E27FC236}">
                  <a16:creationId xmlns:a16="http://schemas.microsoft.com/office/drawing/2014/main" id="{BD1553D5-573C-4C4F-AC57-EE394EF20746}"/>
                </a:ext>
              </a:extLst>
            </p:cNvPr>
            <p:cNvGrpSpPr>
              <a:grpSpLocks noChangeAspect="1"/>
            </p:cNvGrpSpPr>
            <p:nvPr/>
          </p:nvGrpSpPr>
          <p:grpSpPr bwMode="auto">
            <a:xfrm>
              <a:off x="1898650" y="3455065"/>
              <a:ext cx="3468688" cy="1036638"/>
              <a:chOff x="1196" y="1585"/>
              <a:chExt cx="2185" cy="653"/>
            </a:xfrm>
          </p:grpSpPr>
          <p:sp>
            <p:nvSpPr>
              <p:cNvPr id="40" name="Freeform 5">
                <a:extLst>
                  <a:ext uri="{FF2B5EF4-FFF2-40B4-BE49-F238E27FC236}">
                    <a16:creationId xmlns:a16="http://schemas.microsoft.com/office/drawing/2014/main" id="{6ADAB486-C50C-F34C-AE5C-4F5C76D746EC}"/>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6">
                <a:extLst>
                  <a:ext uri="{FF2B5EF4-FFF2-40B4-BE49-F238E27FC236}">
                    <a16:creationId xmlns:a16="http://schemas.microsoft.com/office/drawing/2014/main" id="{1FB03474-E41E-B049-B9E4-743D2A519D5F}"/>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7">
                <a:extLst>
                  <a:ext uri="{FF2B5EF4-FFF2-40B4-BE49-F238E27FC236}">
                    <a16:creationId xmlns:a16="http://schemas.microsoft.com/office/drawing/2014/main" id="{4343B7F2-645A-B04B-B345-9FFC5FC4DF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8">
                <a:extLst>
                  <a:ext uri="{FF2B5EF4-FFF2-40B4-BE49-F238E27FC236}">
                    <a16:creationId xmlns:a16="http://schemas.microsoft.com/office/drawing/2014/main" id="{2D0C41A7-8132-F446-9C68-5CD380F6CF0B}"/>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9">
                <a:extLst>
                  <a:ext uri="{FF2B5EF4-FFF2-40B4-BE49-F238E27FC236}">
                    <a16:creationId xmlns:a16="http://schemas.microsoft.com/office/drawing/2014/main" id="{035F371C-6132-C741-B2A5-12E46966AB9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0">
                <a:extLst>
                  <a:ext uri="{FF2B5EF4-FFF2-40B4-BE49-F238E27FC236}">
                    <a16:creationId xmlns:a16="http://schemas.microsoft.com/office/drawing/2014/main" id="{E298A9BE-D0AD-784A-8382-AC7C9AC3ACC5}"/>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1">
                <a:extLst>
                  <a:ext uri="{FF2B5EF4-FFF2-40B4-BE49-F238E27FC236}">
                    <a16:creationId xmlns:a16="http://schemas.microsoft.com/office/drawing/2014/main" id="{18676216-C374-8547-98FD-BA2E00E0BBE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2">
                <a:extLst>
                  <a:ext uri="{FF2B5EF4-FFF2-40B4-BE49-F238E27FC236}">
                    <a16:creationId xmlns:a16="http://schemas.microsoft.com/office/drawing/2014/main" id="{30EFED6D-48F8-F243-8B06-3064A0BCD1C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3">
                <a:extLst>
                  <a:ext uri="{FF2B5EF4-FFF2-40B4-BE49-F238E27FC236}">
                    <a16:creationId xmlns:a16="http://schemas.microsoft.com/office/drawing/2014/main" id="{871F0739-115E-164B-8882-67AEDA77518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4">
                <a:extLst>
                  <a:ext uri="{FF2B5EF4-FFF2-40B4-BE49-F238E27FC236}">
                    <a16:creationId xmlns:a16="http://schemas.microsoft.com/office/drawing/2014/main" id="{EDAD41FE-6A85-AA46-B527-05B49C0C402E}"/>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5">
                <a:extLst>
                  <a:ext uri="{FF2B5EF4-FFF2-40B4-BE49-F238E27FC236}">
                    <a16:creationId xmlns:a16="http://schemas.microsoft.com/office/drawing/2014/main" id="{C191F102-581A-D14E-8475-D43A2D8F11D3}"/>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6">
                <a:extLst>
                  <a:ext uri="{FF2B5EF4-FFF2-40B4-BE49-F238E27FC236}">
                    <a16:creationId xmlns:a16="http://schemas.microsoft.com/office/drawing/2014/main" id="{E74E292D-17BD-BB40-A9A5-1C1591A97D53}"/>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7">
                <a:extLst>
                  <a:ext uri="{FF2B5EF4-FFF2-40B4-BE49-F238E27FC236}">
                    <a16:creationId xmlns:a16="http://schemas.microsoft.com/office/drawing/2014/main" id="{E0642006-4B07-3D49-BDD7-47DBCF5B9DA9}"/>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18">
                <a:extLst>
                  <a:ext uri="{FF2B5EF4-FFF2-40B4-BE49-F238E27FC236}">
                    <a16:creationId xmlns:a16="http://schemas.microsoft.com/office/drawing/2014/main" id="{536270EF-4329-CB41-B422-F34FBA53471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19">
                <a:extLst>
                  <a:ext uri="{FF2B5EF4-FFF2-40B4-BE49-F238E27FC236}">
                    <a16:creationId xmlns:a16="http://schemas.microsoft.com/office/drawing/2014/main" id="{96B3CE78-EC81-D64E-A813-5AAEEB3C4316}"/>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0">
                <a:extLst>
                  <a:ext uri="{FF2B5EF4-FFF2-40B4-BE49-F238E27FC236}">
                    <a16:creationId xmlns:a16="http://schemas.microsoft.com/office/drawing/2014/main" id="{7ADAC04D-E6B1-0642-BFB5-A678C34332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1">
                <a:extLst>
                  <a:ext uri="{FF2B5EF4-FFF2-40B4-BE49-F238E27FC236}">
                    <a16:creationId xmlns:a16="http://schemas.microsoft.com/office/drawing/2014/main" id="{160CD0B4-81EC-0A4D-B81D-3CD07C0C67C4}"/>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2">
                <a:extLst>
                  <a:ext uri="{FF2B5EF4-FFF2-40B4-BE49-F238E27FC236}">
                    <a16:creationId xmlns:a16="http://schemas.microsoft.com/office/drawing/2014/main" id="{84688850-588A-9E46-A2B5-34B7DB232D38}"/>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3">
                <a:extLst>
                  <a:ext uri="{FF2B5EF4-FFF2-40B4-BE49-F238E27FC236}">
                    <a16:creationId xmlns:a16="http://schemas.microsoft.com/office/drawing/2014/main" id="{F47565D9-E9FE-FF45-961D-2C3FA4861590}"/>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24">
                <a:extLst>
                  <a:ext uri="{FF2B5EF4-FFF2-40B4-BE49-F238E27FC236}">
                    <a16:creationId xmlns:a16="http://schemas.microsoft.com/office/drawing/2014/main" id="{26FFD54D-9080-C542-8CF7-37806CDA8900}"/>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25">
                <a:extLst>
                  <a:ext uri="{FF2B5EF4-FFF2-40B4-BE49-F238E27FC236}">
                    <a16:creationId xmlns:a16="http://schemas.microsoft.com/office/drawing/2014/main" id="{5571FC1C-7B13-6E43-AD12-72246A973A6C}"/>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30" name="Straight Connector 29">
            <a:extLst>
              <a:ext uri="{FF2B5EF4-FFF2-40B4-BE49-F238E27FC236}">
                <a16:creationId xmlns:a16="http://schemas.microsoft.com/office/drawing/2014/main" id="{E8C9B552-E002-5C48-BB85-CEC9317C756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6849621"/>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Figures + Bar">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 name="Rectangle 2"/>
          <p:cNvSpPr/>
          <p:nvPr/>
        </p:nvSpPr>
        <p:spPr>
          <a:xfrm>
            <a:off x="0" y="920751"/>
            <a:ext cx="9162288" cy="377190"/>
          </a:xfrm>
          <a:prstGeom prst="rect">
            <a:avLst/>
          </a:prstGeom>
          <a:solidFill>
            <a:srgbClr val="68686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sp>
        <p:nvSpPr>
          <p:cNvPr id="34" name="Text Placeholder 5"/>
          <p:cNvSpPr>
            <a:spLocks noGrp="1"/>
          </p:cNvSpPr>
          <p:nvPr>
            <p:ph type="body" sz="quarter" idx="15" hasCustomPrompt="1"/>
          </p:nvPr>
        </p:nvSpPr>
        <p:spPr>
          <a:xfrm>
            <a:off x="318914" y="941069"/>
            <a:ext cx="8503916" cy="342896"/>
          </a:xfrm>
          <a:prstGeom prst="rect">
            <a:avLst/>
          </a:prstGeom>
        </p:spPr>
        <p:txBody>
          <a:bodyPr vert="horz" anchor="ctr"/>
          <a:lstStyle>
            <a:lvl1pPr marL="0" indent="0" algn="l">
              <a:spcBef>
                <a:spcPts val="0"/>
              </a:spcBef>
              <a:buNone/>
              <a:defRPr sz="1500" b="0" baseline="0">
                <a:solidFill>
                  <a:schemeClr val="bg1"/>
                </a:solidFill>
                <a:latin typeface="Arial"/>
                <a:cs typeface="Arial"/>
              </a:defRPr>
            </a:lvl1pPr>
          </a:lstStyle>
          <a:p>
            <a:pPr lvl="0"/>
            <a:r>
              <a:rPr lang="en-US" dirty="0"/>
              <a:t>Click to Add Title </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485266"/>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xt-Large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24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400"/>
              </a:spcBef>
              <a:spcAft>
                <a:spcPts val="0"/>
              </a:spcAft>
              <a:buClr>
                <a:srgbClr val="0070C0"/>
              </a:buClr>
              <a:buSzPct val="100000"/>
              <a:buFont typeface="Lucida Grande"/>
              <a:buChar char="-"/>
              <a:tabLst/>
              <a:defRPr sz="20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r>
              <a:rPr lang="en-US" dirty="0"/>
              <a:t>Line 2</a:t>
            </a:r>
          </a:p>
          <a:p>
            <a:pPr lvl="1"/>
            <a:endParaRPr lang="en-US" dirty="0"/>
          </a:p>
          <a:p>
            <a:pPr lvl="1"/>
            <a:endParaRPr lang="en-US" dirty="0"/>
          </a:p>
        </p:txBody>
      </p:sp>
      <p:cxnSp>
        <p:nvCxnSpPr>
          <p:cNvPr id="32" name="Straight Connector 31"/>
          <p:cNvCxnSpPr/>
          <p:nvPr/>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1031230921"/>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30" r:id="rId1"/>
    <p:sldLayoutId id="2147483753" r:id="rId2"/>
    <p:sldLayoutId id="2147483695" r:id="rId3"/>
    <p:sldLayoutId id="2147483696" r:id="rId4"/>
    <p:sldLayoutId id="2147483714" r:id="rId5"/>
    <p:sldLayoutId id="2147483699" r:id="rId6"/>
    <p:sldLayoutId id="2147483733" r:id="rId7"/>
    <p:sldLayoutId id="2147483700" r:id="rId8"/>
    <p:sldLayoutId id="2147483738" r:id="rId9"/>
    <p:sldLayoutId id="2147483740" r:id="rId10"/>
    <p:sldLayoutId id="2147483739" r:id="rId11"/>
    <p:sldLayoutId id="2147483698" r:id="rId12"/>
    <p:sldLayoutId id="2147483752" r:id="rId13"/>
    <p:sldLayoutId id="2147483755" r:id="rId14"/>
    <p:sldLayoutId id="2147483754" r:id="rId15"/>
    <p:sldLayoutId id="2147483756" r:id="rId16"/>
    <p:sldLayoutId id="2147483735" r:id="rId17"/>
    <p:sldLayoutId id="2147483707" r:id="rId18"/>
    <p:sldLayoutId id="2147483732" r:id="rId19"/>
    <p:sldLayoutId id="2147483727" r:id="rId20"/>
    <p:sldLayoutId id="2147483694" r:id="rId21"/>
    <p:sldLayoutId id="2147483703" r:id="rId22"/>
    <p:sldLayoutId id="2147483706" r:id="rId23"/>
    <p:sldLayoutId id="2147483757" r:id="rId24"/>
    <p:sldLayoutId id="2147483760" r:id="rId25"/>
    <p:sldLayoutId id="2147483761" r:id="rId26"/>
  </p:sldLayoutIdLst>
  <p:transition spd="slow"/>
  <p:hf sldNum="0"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2025" b="0" dirty="0">
                <a:ea typeface="ＭＳ Ｐゴシック" pitchFamily="22" charset="-128"/>
                <a:cs typeface="ＭＳ Ｐゴシック" pitchFamily="22" charset="-128"/>
              </a:rPr>
              <a:t>Switch to Dolutegravir-Lamivudine versus Continued TAF-Based 3-Drug ART</a:t>
            </a:r>
            <a:br>
              <a:rPr lang="en-US" sz="2025" b="0" dirty="0"/>
            </a:br>
            <a:r>
              <a:rPr lang="en-US" sz="2700" dirty="0"/>
              <a:t>TANGO</a:t>
            </a:r>
          </a:p>
        </p:txBody>
      </p:sp>
    </p:spTree>
    <p:extLst>
      <p:ext uri="{BB962C8B-B14F-4D97-AF65-F5344CB8AC3E}">
        <p14:creationId xmlns:p14="http://schemas.microsoft.com/office/powerpoint/2010/main" val="2418473012"/>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7174604"/>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ine 11">
            <a:extLst>
              <a:ext uri="{FF2B5EF4-FFF2-40B4-BE49-F238E27FC236}">
                <a16:creationId xmlns:a16="http://schemas.microsoft.com/office/drawing/2014/main" id="{C4160808-45EE-2942-A0C1-F60EEBF67451}"/>
              </a:ext>
            </a:extLst>
          </p:cNvPr>
          <p:cNvSpPr>
            <a:spLocks noChangeShapeType="1"/>
          </p:cNvSpPr>
          <p:nvPr/>
        </p:nvSpPr>
        <p:spPr bwMode="auto">
          <a:xfrm rot="1169337" flipV="1">
            <a:off x="4920146" y="2266762"/>
            <a:ext cx="454469" cy="721846"/>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a:latin typeface="Arial"/>
              <a:cs typeface="Arial"/>
            </a:endParaRPr>
          </a:p>
        </p:txBody>
      </p:sp>
      <p:sp>
        <p:nvSpPr>
          <p:cNvPr id="7" name="Line 11">
            <a:extLst>
              <a:ext uri="{FF2B5EF4-FFF2-40B4-BE49-F238E27FC236}">
                <a16:creationId xmlns:a16="http://schemas.microsoft.com/office/drawing/2014/main" id="{36FC5E6E-4686-744F-982F-A355B0443165}"/>
              </a:ext>
            </a:extLst>
          </p:cNvPr>
          <p:cNvSpPr>
            <a:spLocks noChangeShapeType="1"/>
          </p:cNvSpPr>
          <p:nvPr/>
        </p:nvSpPr>
        <p:spPr bwMode="auto">
          <a:xfrm rot="20430663">
            <a:off x="4909530" y="2890347"/>
            <a:ext cx="463056" cy="735485"/>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a:latin typeface="Arial"/>
              <a:cs typeface="Arial"/>
            </a:endParaRPr>
          </a:p>
        </p:txBody>
      </p:sp>
      <p:sp>
        <p:nvSpPr>
          <p:cNvPr id="2" name="Title 1">
            <a:extLst>
              <a:ext uri="{FF2B5EF4-FFF2-40B4-BE49-F238E27FC236}">
                <a16:creationId xmlns:a16="http://schemas.microsoft.com/office/drawing/2014/main" id="{496BF5BB-9EDC-1842-8A55-CEDFBDD6B846}"/>
              </a:ext>
            </a:extLst>
          </p:cNvPr>
          <p:cNvSpPr>
            <a:spLocks noGrp="1"/>
          </p:cNvSpPr>
          <p:nvPr>
            <p:ph type="title"/>
          </p:nvPr>
        </p:nvSpPr>
        <p:spPr/>
        <p:txBody>
          <a:bodyPr>
            <a:normAutofit/>
          </a:bodyPr>
          <a:lstStyle/>
          <a:p>
            <a:r>
              <a:rPr lang="en-US" sz="2000" dirty="0"/>
              <a:t>Switch to DTG-3TC versus Continued TAF-Based Baseline Regimen</a:t>
            </a:r>
            <a:br>
              <a:rPr lang="en-US" sz="2000" dirty="0"/>
            </a:br>
            <a:r>
              <a:rPr lang="en-US" sz="2000" dirty="0"/>
              <a:t>TANGO: Design</a:t>
            </a:r>
          </a:p>
        </p:txBody>
      </p:sp>
      <p:sp>
        <p:nvSpPr>
          <p:cNvPr id="6" name="Text Placeholder 5">
            <a:extLst>
              <a:ext uri="{FF2B5EF4-FFF2-40B4-BE49-F238E27FC236}">
                <a16:creationId xmlns:a16="http://schemas.microsoft.com/office/drawing/2014/main" id="{AD70263A-CE36-9649-9537-255216ED07B3}"/>
              </a:ext>
            </a:extLst>
          </p:cNvPr>
          <p:cNvSpPr>
            <a:spLocks noGrp="1"/>
          </p:cNvSpPr>
          <p:nvPr>
            <p:ph type="body" sz="quarter" idx="16"/>
          </p:nvPr>
        </p:nvSpPr>
        <p:spPr/>
        <p:txBody>
          <a:bodyPr/>
          <a:lstStyle/>
          <a:p>
            <a:pPr>
              <a:spcBef>
                <a:spcPct val="0"/>
              </a:spcBef>
            </a:pPr>
            <a:r>
              <a:rPr lang="en-US" altLang="en-US" dirty="0">
                <a:latin typeface="Arial" panose="020B0604020202020204" pitchFamily="34" charset="0"/>
                <a:cs typeface="Arial" panose="020B0604020202020204" pitchFamily="34" charset="0"/>
              </a:rPr>
              <a:t>Source: van </a:t>
            </a:r>
            <a:r>
              <a:rPr lang="en-US" altLang="en-US" dirty="0" err="1">
                <a:latin typeface="Arial" panose="020B0604020202020204" pitchFamily="34" charset="0"/>
                <a:cs typeface="Arial" panose="020B0604020202020204" pitchFamily="34" charset="0"/>
              </a:rPr>
              <a:t>Wyk</a:t>
            </a:r>
            <a:r>
              <a:rPr lang="en-US" altLang="en-US" dirty="0">
                <a:latin typeface="Arial" panose="020B0604020202020204" pitchFamily="34" charset="0"/>
                <a:cs typeface="Arial" panose="020B0604020202020204" pitchFamily="34" charset="0"/>
              </a:rPr>
              <a:t> J, et al. Clin Infect Dis. 2020;71:1920-9.</a:t>
            </a:r>
          </a:p>
        </p:txBody>
      </p:sp>
      <p:sp>
        <p:nvSpPr>
          <p:cNvPr id="3" name="Content Placeholder 2">
            <a:extLst>
              <a:ext uri="{FF2B5EF4-FFF2-40B4-BE49-F238E27FC236}">
                <a16:creationId xmlns:a16="http://schemas.microsoft.com/office/drawing/2014/main" id="{4FD67C1F-FBF1-6243-BA67-0453E4C3CDFA}"/>
              </a:ext>
            </a:extLst>
          </p:cNvPr>
          <p:cNvSpPr>
            <a:spLocks noGrp="1"/>
          </p:cNvSpPr>
          <p:nvPr>
            <p:ph sz="half" idx="2"/>
          </p:nvPr>
        </p:nvSpPr>
        <p:spPr>
          <a:xfrm>
            <a:off x="323850" y="1184224"/>
            <a:ext cx="4830855" cy="3504315"/>
          </a:xfrm>
        </p:spPr>
        <p:txBody>
          <a:bodyPr>
            <a:noAutofit/>
          </a:bodyPr>
          <a:lstStyle/>
          <a:p>
            <a:pPr>
              <a:lnSpc>
                <a:spcPts val="1600"/>
              </a:lnSpc>
            </a:pPr>
            <a:r>
              <a:rPr lang="en-US" sz="1400" b="1" dirty="0"/>
              <a:t>Design: </a:t>
            </a:r>
            <a:r>
              <a:rPr lang="en-US" sz="1400" dirty="0"/>
              <a:t>Open-label, non-inferiority trial in adults with suppressed HIV RNA while taking a 3- or 4-drug tenofovir alafenamide (TAF)-based regimen, randomized to switch to fixed-dose dolutegravir-lamivudine (DTG-3TC) or continue the baseline regimen</a:t>
            </a:r>
          </a:p>
          <a:p>
            <a:pPr>
              <a:lnSpc>
                <a:spcPts val="1600"/>
              </a:lnSpc>
              <a:spcBef>
                <a:spcPts val="1000"/>
              </a:spcBef>
            </a:pPr>
            <a:r>
              <a:rPr lang="en-US" sz="1400" b="1" dirty="0"/>
              <a:t>Inclusion Criteria</a:t>
            </a:r>
            <a:endParaRPr lang="en-US" sz="1400" b="1" u="sng" dirty="0"/>
          </a:p>
          <a:p>
            <a:pPr lvl="1">
              <a:lnSpc>
                <a:spcPts val="1600"/>
              </a:lnSpc>
              <a:spcBef>
                <a:spcPts val="300"/>
              </a:spcBef>
            </a:pPr>
            <a:r>
              <a:rPr lang="en-US" sz="1400" dirty="0"/>
              <a:t>Adults with suppressed HIV RNA &gt;6 months</a:t>
            </a:r>
          </a:p>
          <a:p>
            <a:pPr lvl="1">
              <a:lnSpc>
                <a:spcPts val="1600"/>
              </a:lnSpc>
              <a:spcBef>
                <a:spcPts val="300"/>
              </a:spcBef>
            </a:pPr>
            <a:r>
              <a:rPr lang="en-US" sz="1400" dirty="0"/>
              <a:t>Taking 3- or 4-drug TAF-based ART</a:t>
            </a:r>
          </a:p>
          <a:p>
            <a:pPr lvl="1">
              <a:lnSpc>
                <a:spcPts val="1600"/>
              </a:lnSpc>
              <a:spcBef>
                <a:spcPts val="300"/>
              </a:spcBef>
            </a:pPr>
            <a:r>
              <a:rPr lang="en-US" sz="1400" dirty="0"/>
              <a:t>No history of virologic failure</a:t>
            </a:r>
          </a:p>
          <a:p>
            <a:pPr lvl="1">
              <a:lnSpc>
                <a:spcPts val="1600"/>
              </a:lnSpc>
              <a:spcBef>
                <a:spcPts val="300"/>
              </a:spcBef>
            </a:pPr>
            <a:r>
              <a:rPr lang="en-US" sz="1400" dirty="0"/>
              <a:t>No major NRTI resistance; no INSTI resistance</a:t>
            </a:r>
          </a:p>
          <a:p>
            <a:pPr lvl="1">
              <a:lnSpc>
                <a:spcPts val="1600"/>
              </a:lnSpc>
              <a:spcBef>
                <a:spcPts val="300"/>
              </a:spcBef>
            </a:pPr>
            <a:r>
              <a:rPr lang="en-US" sz="1400" dirty="0"/>
              <a:t>No hepatitis B or C</a:t>
            </a:r>
          </a:p>
          <a:p>
            <a:pPr>
              <a:lnSpc>
                <a:spcPts val="1600"/>
              </a:lnSpc>
              <a:spcBef>
                <a:spcPts val="1000"/>
              </a:spcBef>
            </a:pPr>
            <a:r>
              <a:rPr lang="en-US" sz="1400" b="1" dirty="0"/>
              <a:t>Regimens</a:t>
            </a:r>
          </a:p>
          <a:p>
            <a:pPr lvl="1">
              <a:lnSpc>
                <a:spcPts val="1600"/>
              </a:lnSpc>
              <a:spcBef>
                <a:spcPts val="300"/>
              </a:spcBef>
            </a:pPr>
            <a:r>
              <a:rPr lang="en-US" sz="1400" dirty="0"/>
              <a:t>Dolutegravir-lamivudine (50/300mg) daily</a:t>
            </a:r>
          </a:p>
          <a:p>
            <a:pPr lvl="1">
              <a:lnSpc>
                <a:spcPts val="1600"/>
              </a:lnSpc>
              <a:spcBef>
                <a:spcPts val="300"/>
              </a:spcBef>
            </a:pPr>
            <a:r>
              <a:rPr lang="en-US" sz="1400" dirty="0"/>
              <a:t>TAF-based 3- or 4-drug baseline regimen</a:t>
            </a:r>
          </a:p>
        </p:txBody>
      </p:sp>
      <p:sp>
        <p:nvSpPr>
          <p:cNvPr id="8" name="Rectangle 7">
            <a:extLst>
              <a:ext uri="{FF2B5EF4-FFF2-40B4-BE49-F238E27FC236}">
                <a16:creationId xmlns:a16="http://schemas.microsoft.com/office/drawing/2014/main" id="{AD6ED14F-BC15-29C4-6901-DE1C72229488}"/>
              </a:ext>
            </a:extLst>
          </p:cNvPr>
          <p:cNvSpPr>
            <a:spLocks noChangeArrowheads="1"/>
          </p:cNvSpPr>
          <p:nvPr/>
        </p:nvSpPr>
        <p:spPr bwMode="ltGray">
          <a:xfrm>
            <a:off x="5540181" y="1685391"/>
            <a:ext cx="3415554" cy="1097280"/>
          </a:xfrm>
          <a:prstGeom prst="rect">
            <a:avLst/>
          </a:prstGeom>
          <a:solidFill>
            <a:srgbClr val="7030A0">
              <a:alpha val="20000"/>
            </a:srgbClr>
          </a:solidFill>
          <a:ln w="9525" cap="flat" cmpd="sng" algn="ctr">
            <a:solidFill>
              <a:srgbClr val="000000"/>
            </a:solidFill>
            <a:prstDash val="solid"/>
            <a:miter lim="800000"/>
            <a:headEnd type="none" w="med" len="med"/>
            <a:tailEnd type="none" w="med" len="med"/>
          </a:ln>
          <a:effectLst/>
        </p:spPr>
        <p:txBody>
          <a:bodyPr wrap="square" lIns="91430" tIns="45714" rIns="91430" bIns="45714" anchor="ctr">
            <a:prstTxWarp prst="textNoShape">
              <a:avLst/>
            </a:prstTxWarp>
          </a:bodyPr>
          <a:lstStyle/>
          <a:p>
            <a:pPr algn="ctr"/>
            <a:r>
              <a:rPr lang="en-US" sz="1400" i="1" dirty="0">
                <a:solidFill>
                  <a:srgbClr val="000000"/>
                </a:solidFill>
                <a:latin typeface="Arial"/>
                <a:cs typeface="Arial"/>
              </a:rPr>
              <a:t>Switch Group</a:t>
            </a:r>
          </a:p>
          <a:p>
            <a:pPr algn="ctr">
              <a:spcBef>
                <a:spcPts val="600"/>
              </a:spcBef>
            </a:pPr>
            <a:r>
              <a:rPr lang="en-US" sz="1600" b="1" dirty="0">
                <a:solidFill>
                  <a:srgbClr val="000000"/>
                </a:solidFill>
                <a:latin typeface="Arial"/>
                <a:cs typeface="Arial"/>
              </a:rPr>
              <a:t>Dolutegravir-Lamivudine</a:t>
            </a:r>
          </a:p>
          <a:p>
            <a:pPr algn="ctr"/>
            <a:r>
              <a:rPr lang="en-US" sz="1400" dirty="0">
                <a:solidFill>
                  <a:srgbClr val="000000"/>
                </a:solidFill>
                <a:latin typeface="Arial"/>
                <a:cs typeface="Arial"/>
              </a:rPr>
              <a:t>(n = 369)</a:t>
            </a:r>
          </a:p>
        </p:txBody>
      </p:sp>
      <p:sp>
        <p:nvSpPr>
          <p:cNvPr id="9" name="Rectangle 7">
            <a:extLst>
              <a:ext uri="{FF2B5EF4-FFF2-40B4-BE49-F238E27FC236}">
                <a16:creationId xmlns:a16="http://schemas.microsoft.com/office/drawing/2014/main" id="{E82B9AC7-63DA-3BBA-0A74-3969253D2005}"/>
              </a:ext>
            </a:extLst>
          </p:cNvPr>
          <p:cNvSpPr>
            <a:spLocks noChangeArrowheads="1"/>
          </p:cNvSpPr>
          <p:nvPr/>
        </p:nvSpPr>
        <p:spPr bwMode="ltGray">
          <a:xfrm>
            <a:off x="5540181" y="3164181"/>
            <a:ext cx="3415554" cy="1097280"/>
          </a:xfrm>
          <a:prstGeom prst="rect">
            <a:avLst/>
          </a:prstGeom>
          <a:solidFill>
            <a:srgbClr val="648896">
              <a:alpha val="25000"/>
            </a:srgbClr>
          </a:solidFill>
          <a:ln w="9525" cap="flat" cmpd="sng" algn="ctr">
            <a:solidFill>
              <a:srgbClr val="000000"/>
            </a:solidFill>
            <a:prstDash val="solid"/>
            <a:miter lim="800000"/>
            <a:headEnd type="none" w="med" len="med"/>
            <a:tailEnd type="none" w="med" len="med"/>
          </a:ln>
          <a:effectLst/>
        </p:spPr>
        <p:txBody>
          <a:bodyPr wrap="square" lIns="91430" tIns="45714" rIns="91430" bIns="45714" anchor="ctr" anchorCtr="1">
            <a:prstTxWarp prst="textNoShape">
              <a:avLst/>
            </a:prstTxWarp>
          </a:bodyPr>
          <a:lstStyle/>
          <a:p>
            <a:pPr algn="ctr">
              <a:spcBef>
                <a:spcPts val="600"/>
              </a:spcBef>
            </a:pPr>
            <a:r>
              <a:rPr lang="en-US" sz="1400" i="1" dirty="0">
                <a:solidFill>
                  <a:srgbClr val="000000"/>
                </a:solidFill>
                <a:latin typeface="Arial"/>
                <a:cs typeface="Arial"/>
              </a:rPr>
              <a:t>Continue Baseline Regimen Group </a:t>
            </a:r>
            <a:endParaRPr lang="en-US" sz="1400" b="1" i="1" dirty="0">
              <a:solidFill>
                <a:srgbClr val="000000"/>
              </a:solidFill>
              <a:latin typeface="Arial"/>
              <a:cs typeface="Arial"/>
            </a:endParaRPr>
          </a:p>
          <a:p>
            <a:pPr algn="ctr">
              <a:spcBef>
                <a:spcPts val="600"/>
              </a:spcBef>
            </a:pPr>
            <a:r>
              <a:rPr lang="en-US" sz="1600" b="1" dirty="0">
                <a:solidFill>
                  <a:srgbClr val="000000"/>
                </a:solidFill>
                <a:latin typeface="Arial"/>
                <a:cs typeface="Arial"/>
              </a:rPr>
              <a:t>TAF-Based 3- or 4-Drug Regimen</a:t>
            </a:r>
          </a:p>
          <a:p>
            <a:pPr algn="ctr"/>
            <a:r>
              <a:rPr lang="en-US" sz="1400" dirty="0">
                <a:solidFill>
                  <a:srgbClr val="000000"/>
                </a:solidFill>
                <a:latin typeface="Arial"/>
                <a:cs typeface="Arial"/>
              </a:rPr>
              <a:t>(n = 372)</a:t>
            </a:r>
          </a:p>
        </p:txBody>
      </p:sp>
    </p:spTree>
    <p:extLst>
      <p:ext uri="{BB962C8B-B14F-4D97-AF65-F5344CB8AC3E}">
        <p14:creationId xmlns:p14="http://schemas.microsoft.com/office/powerpoint/2010/main" val="4015195931"/>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a:extLst>
              <a:ext uri="{FF2B5EF4-FFF2-40B4-BE49-F238E27FC236}">
                <a16:creationId xmlns:a16="http://schemas.microsoft.com/office/drawing/2014/main" id="{4E53B3E3-120D-CE45-A42B-A811C3E0719C}"/>
              </a:ext>
            </a:extLst>
          </p:cNvPr>
          <p:cNvSpPr>
            <a:spLocks noGrp="1"/>
          </p:cNvSpPr>
          <p:nvPr>
            <p:ph type="title"/>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normAutofit/>
          </a:bodyPr>
          <a:lstStyle/>
          <a:p>
            <a:pPr eaLnBrk="1" hangingPunct="1"/>
            <a:r>
              <a:rPr lang="en-US" sz="2000" dirty="0"/>
              <a:t>Switch to DTG-3TC versus Continued TAF-Based Baseline Regimen</a:t>
            </a:r>
            <a:br>
              <a:rPr lang="en-US" altLang="en-US" sz="2000" dirty="0">
                <a:latin typeface="Arial" panose="020B0604020202020204" pitchFamily="34" charset="0"/>
                <a:cs typeface="Arial" panose="020B0604020202020204" pitchFamily="34" charset="0"/>
              </a:rPr>
            </a:br>
            <a:r>
              <a:rPr lang="en-US" altLang="en-US" sz="2000" dirty="0">
                <a:latin typeface="Arial" panose="020B0604020202020204" pitchFamily="34" charset="0"/>
                <a:cs typeface="Arial" panose="020B0604020202020204" pitchFamily="34" charset="0"/>
              </a:rPr>
              <a:t>TANGO: Baseline Characteristics</a:t>
            </a:r>
          </a:p>
        </p:txBody>
      </p:sp>
      <p:sp>
        <p:nvSpPr>
          <p:cNvPr id="28674" name="Text Placeholder 5">
            <a:extLst>
              <a:ext uri="{FF2B5EF4-FFF2-40B4-BE49-F238E27FC236}">
                <a16:creationId xmlns:a16="http://schemas.microsoft.com/office/drawing/2014/main" id="{A699DBA8-4850-9842-9A6D-A9E1CE890F76}"/>
              </a:ext>
            </a:extLst>
          </p:cNvPr>
          <p:cNvSpPr>
            <a:spLocks noGrp="1"/>
          </p:cNvSpPr>
          <p:nvPr>
            <p:ph type="body" sz="quarter" idx="14"/>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p>
            <a:pPr>
              <a:spcBef>
                <a:spcPct val="0"/>
              </a:spcBef>
            </a:pPr>
            <a:r>
              <a:rPr lang="en-US" altLang="en-US" dirty="0">
                <a:latin typeface="Arial" panose="020B0604020202020204" pitchFamily="34" charset="0"/>
                <a:cs typeface="Arial" panose="020B0604020202020204" pitchFamily="34" charset="0"/>
              </a:rPr>
              <a:t>Source: van </a:t>
            </a:r>
            <a:r>
              <a:rPr lang="en-US" altLang="en-US" dirty="0" err="1">
                <a:latin typeface="Arial" panose="020B0604020202020204" pitchFamily="34" charset="0"/>
                <a:cs typeface="Arial" panose="020B0604020202020204" pitchFamily="34" charset="0"/>
              </a:rPr>
              <a:t>Wyk</a:t>
            </a:r>
            <a:r>
              <a:rPr lang="en-US" altLang="en-US" dirty="0">
                <a:latin typeface="Arial" panose="020B0604020202020204" pitchFamily="34" charset="0"/>
                <a:cs typeface="Arial" panose="020B0604020202020204" pitchFamily="34" charset="0"/>
              </a:rPr>
              <a:t> J, et al. Clin Infect Dis. 2020;71:1920-9.</a:t>
            </a:r>
          </a:p>
        </p:txBody>
      </p:sp>
      <p:graphicFrame>
        <p:nvGraphicFramePr>
          <p:cNvPr id="5" name="Group 45">
            <a:extLst>
              <a:ext uri="{FF2B5EF4-FFF2-40B4-BE49-F238E27FC236}">
                <a16:creationId xmlns:a16="http://schemas.microsoft.com/office/drawing/2014/main" id="{5B3F76ED-EC1F-E547-BE16-6E26688135F0}"/>
              </a:ext>
            </a:extLst>
          </p:cNvPr>
          <p:cNvGraphicFramePr>
            <a:graphicFrameLocks noGrp="1"/>
          </p:cNvGraphicFramePr>
          <p:nvPr>
            <p:extLst>
              <p:ext uri="{D42A27DB-BD31-4B8C-83A1-F6EECF244321}">
                <p14:modId xmlns:p14="http://schemas.microsoft.com/office/powerpoint/2010/main" val="3370105157"/>
              </p:ext>
            </p:extLst>
          </p:nvPr>
        </p:nvGraphicFramePr>
        <p:xfrm>
          <a:off x="546755" y="994904"/>
          <a:ext cx="8046722" cy="3764280"/>
        </p:xfrm>
        <a:graphic>
          <a:graphicData uri="http://schemas.openxmlformats.org/drawingml/2006/table">
            <a:tbl>
              <a:tblPr>
                <a:effectLst/>
              </a:tblPr>
              <a:tblGrid>
                <a:gridCol w="3101418">
                  <a:extLst>
                    <a:ext uri="{9D8B030D-6E8A-4147-A177-3AD203B41FA5}">
                      <a16:colId xmlns:a16="http://schemas.microsoft.com/office/drawing/2014/main" val="20000"/>
                    </a:ext>
                  </a:extLst>
                </a:gridCol>
                <a:gridCol w="2472652">
                  <a:extLst>
                    <a:ext uri="{9D8B030D-6E8A-4147-A177-3AD203B41FA5}">
                      <a16:colId xmlns:a16="http://schemas.microsoft.com/office/drawing/2014/main" val="20001"/>
                    </a:ext>
                  </a:extLst>
                </a:gridCol>
                <a:gridCol w="2472652">
                  <a:extLst>
                    <a:ext uri="{9D8B030D-6E8A-4147-A177-3AD203B41FA5}">
                      <a16:colId xmlns:a16="http://schemas.microsoft.com/office/drawing/2014/main" val="20002"/>
                    </a:ext>
                  </a:extLst>
                </a:gridCol>
              </a:tblGrid>
              <a:tr h="662940">
                <a:tc>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kumimoji="0" lang="en-US" sz="1400" b="1" i="0" u="none" strike="noStrike" cap="none" normalizeH="0" baseline="0" dirty="0">
                          <a:ln>
                            <a:noFill/>
                          </a:ln>
                          <a:solidFill>
                            <a:schemeClr val="bg1"/>
                          </a:solidFill>
                          <a:effectLst/>
                          <a:latin typeface="Arial"/>
                          <a:ea typeface="ＭＳ Ｐゴシック" pitchFamily="-106" charset="-128"/>
                          <a:cs typeface="Arial"/>
                        </a:rPr>
                        <a:t>Characteristic</a:t>
                      </a: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a:noFill/>
                    </a:lnTlToBr>
                    <a:lnBlToTr>
                      <a:noFill/>
                    </a:lnBlToTr>
                    <a:solidFill>
                      <a:schemeClr val="tx1">
                        <a:lumMod val="65000"/>
                        <a:lumOff val="35000"/>
                      </a:schemeClr>
                    </a:solidFill>
                  </a:tcPr>
                </a:tc>
                <a:tc>
                  <a:txBody>
                    <a:bodyPr/>
                    <a:lstStyle/>
                    <a:p>
                      <a:pPr algn="ctr"/>
                      <a:r>
                        <a:rPr kumimoji="0" lang="en-US" sz="1400" b="1" i="0" u="none" strike="noStrike" cap="none" normalizeH="0" baseline="0" dirty="0">
                          <a:ln>
                            <a:noFill/>
                          </a:ln>
                          <a:solidFill>
                            <a:schemeClr val="bg1"/>
                          </a:solidFill>
                          <a:effectLst/>
                          <a:latin typeface="Arial"/>
                          <a:ea typeface="ＭＳ Ｐゴシック" pitchFamily="-106" charset="-128"/>
                          <a:cs typeface="Arial"/>
                        </a:rPr>
                        <a:t>Dolutegravir-Lamivudine</a:t>
                      </a:r>
                      <a:br>
                        <a:rPr kumimoji="0" lang="en-US" sz="1400" b="1" i="0" u="none" strike="noStrike" cap="none" normalizeH="0" baseline="0" dirty="0">
                          <a:ln>
                            <a:noFill/>
                          </a:ln>
                          <a:solidFill>
                            <a:schemeClr val="bg1"/>
                          </a:solidFill>
                          <a:effectLst/>
                          <a:latin typeface="Arial"/>
                          <a:ea typeface="ＭＳ Ｐゴシック" pitchFamily="-106" charset="-128"/>
                          <a:cs typeface="Arial"/>
                        </a:rPr>
                      </a:br>
                      <a:r>
                        <a:rPr kumimoji="0" lang="en-US" sz="1200" b="0" i="0" u="none" strike="noStrike" cap="none" normalizeH="0" baseline="0" dirty="0">
                          <a:ln>
                            <a:noFill/>
                          </a:ln>
                          <a:solidFill>
                            <a:schemeClr val="bg1"/>
                          </a:solidFill>
                          <a:effectLst/>
                          <a:latin typeface="Arial"/>
                          <a:ea typeface="ＭＳ Ｐゴシック" pitchFamily="-106" charset="-128"/>
                          <a:cs typeface="Arial"/>
                        </a:rPr>
                        <a:t>(n = 369)</a:t>
                      </a:r>
                      <a:endParaRPr lang="en-US" sz="1200" b="0" dirty="0">
                        <a:solidFill>
                          <a:schemeClr val="bg1"/>
                        </a:solidFill>
                        <a:latin typeface="Arial"/>
                        <a:cs typeface="Arial"/>
                      </a:endParaRPr>
                    </a:p>
                  </a:txBody>
                  <a:tcPr marL="137160" marR="137160" marT="34290" marB="34290" anchor="ctr"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a:noFill/>
                    </a:lnTlToBr>
                    <a:lnBlToTr>
                      <a:noFill/>
                    </a:lnBlToTr>
                    <a:solidFill>
                      <a:srgbClr val="746080"/>
                    </a:solidFill>
                  </a:tcPr>
                </a:tc>
                <a:tc>
                  <a:txBody>
                    <a:bodyPr/>
                    <a:lstStyle/>
                    <a:p>
                      <a:pPr marL="0" marR="0" lvl="0" indent="0" algn="ctr" defTabSz="457200" rtl="0" eaLnBrk="0" fontAlgn="base" latinLnBrk="0" hangingPunct="0">
                        <a:lnSpc>
                          <a:spcPct val="100000"/>
                        </a:lnSpc>
                        <a:spcBef>
                          <a:spcPct val="20000"/>
                        </a:spcBef>
                        <a:spcAft>
                          <a:spcPct val="0"/>
                        </a:spcAft>
                        <a:buClr>
                          <a:srgbClr val="7592A4"/>
                        </a:buClr>
                        <a:buSzTx/>
                        <a:buFont typeface="Arial" pitchFamily="-106" charset="0"/>
                        <a:buNone/>
                        <a:tabLst/>
                      </a:pPr>
                      <a:r>
                        <a:rPr kumimoji="0" lang="en-US" sz="1400" b="1" i="0" u="none" strike="noStrike" cap="none" normalizeH="0" baseline="0" dirty="0">
                          <a:ln>
                            <a:noFill/>
                          </a:ln>
                          <a:solidFill>
                            <a:schemeClr val="bg1"/>
                          </a:solidFill>
                          <a:effectLst/>
                          <a:latin typeface="Arial"/>
                          <a:ea typeface="ＭＳ Ｐゴシック" pitchFamily="-106" charset="-128"/>
                          <a:cs typeface="Arial"/>
                        </a:rPr>
                        <a:t>TAF-Based ART</a:t>
                      </a:r>
                      <a:br>
                        <a:rPr kumimoji="0" lang="en-US" sz="1400" b="1" i="0" u="none" strike="noStrike" cap="none" normalizeH="0" baseline="0" dirty="0">
                          <a:ln>
                            <a:noFill/>
                          </a:ln>
                          <a:solidFill>
                            <a:schemeClr val="bg1"/>
                          </a:solidFill>
                          <a:effectLst/>
                          <a:latin typeface="Arial"/>
                          <a:ea typeface="ＭＳ Ｐゴシック" pitchFamily="-106" charset="-128"/>
                          <a:cs typeface="Arial"/>
                        </a:rPr>
                      </a:br>
                      <a:r>
                        <a:rPr kumimoji="0" lang="en-US" sz="1200" b="0" i="0" u="none" strike="noStrike" cap="none" normalizeH="0" baseline="0" dirty="0">
                          <a:ln>
                            <a:noFill/>
                          </a:ln>
                          <a:solidFill>
                            <a:schemeClr val="bg1"/>
                          </a:solidFill>
                          <a:effectLst/>
                          <a:latin typeface="Arial"/>
                          <a:ea typeface="ＭＳ Ｐゴシック" pitchFamily="-106" charset="-128"/>
                          <a:cs typeface="Arial"/>
                        </a:rPr>
                        <a:t>(n = 372)</a:t>
                      </a: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a:noFill/>
                    </a:lnTlToBr>
                    <a:lnBlToTr>
                      <a:noFill/>
                    </a:lnBlToTr>
                    <a:solidFill>
                      <a:srgbClr val="648896"/>
                    </a:solidFill>
                  </a:tcPr>
                </a:tc>
                <a:extLst>
                  <a:ext uri="{0D108BD9-81ED-4DB2-BD59-A6C34878D82A}">
                    <a16:rowId xmlns:a16="http://schemas.microsoft.com/office/drawing/2014/main" val="10000"/>
                  </a:ext>
                </a:extLst>
              </a:tr>
              <a:tr h="274320">
                <a:tc>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lang="en-US" sz="1400" kern="1200" dirty="0">
                          <a:solidFill>
                            <a:schemeClr val="tx1"/>
                          </a:solidFill>
                          <a:effectLst/>
                          <a:latin typeface="Arial"/>
                          <a:ea typeface="+mn-ea"/>
                          <a:cs typeface="Arial"/>
                        </a:rPr>
                        <a:t>Age, years, median (range)</a:t>
                      </a:r>
                      <a:endParaRPr kumimoji="0" lang="en-US" sz="1400" b="0" i="0" u="none" strike="noStrike" cap="none" normalizeH="0" baseline="0" dirty="0">
                        <a:ln>
                          <a:noFill/>
                        </a:ln>
                        <a:solidFill>
                          <a:schemeClr val="tx1"/>
                        </a:solidFill>
                        <a:effectLst/>
                        <a:latin typeface="Arial"/>
                        <a:ea typeface="ＭＳ Ｐゴシック" pitchFamily="-106" charset="-128"/>
                        <a:cs typeface="Arial"/>
                      </a:endParaRP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65000"/>
                        <a:lumOff val="35000"/>
                        <a:alpha val="15000"/>
                      </a:schemeClr>
                    </a:solidFill>
                  </a:tcPr>
                </a:tc>
                <a:tc>
                  <a:txBody>
                    <a:bodyPr/>
                    <a:lstStyle/>
                    <a:p>
                      <a:pPr algn="ctr">
                        <a:lnSpc>
                          <a:spcPct val="80000"/>
                        </a:lnSpc>
                        <a:spcBef>
                          <a:spcPct val="67000"/>
                        </a:spcBef>
                        <a:buFont typeface="Symbol" charset="0"/>
                        <a:buNone/>
                        <a:defRPr/>
                      </a:pPr>
                      <a:r>
                        <a:rPr lang="en-US" sz="1400" b="0" kern="1200" dirty="0">
                          <a:solidFill>
                            <a:schemeClr val="tx1"/>
                          </a:solidFill>
                          <a:effectLst/>
                          <a:latin typeface="Arial"/>
                          <a:ea typeface="+mn-ea"/>
                          <a:cs typeface="Arial"/>
                        </a:rPr>
                        <a:t>40 (20-74)</a:t>
                      </a:r>
                      <a:endParaRPr lang="en-US" sz="1400" b="0" dirty="0">
                        <a:solidFill>
                          <a:schemeClr val="tx1"/>
                        </a:solidFill>
                        <a:latin typeface="Arial"/>
                        <a:cs typeface="Arial"/>
                      </a:endParaRP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8F779E">
                        <a:alpha val="15000"/>
                      </a:srgbClr>
                    </a:solidFill>
                  </a:tcPr>
                </a:tc>
                <a:tc>
                  <a:txBody>
                    <a:bodyPr/>
                    <a:lstStyle/>
                    <a:p>
                      <a:pPr algn="ctr">
                        <a:lnSpc>
                          <a:spcPct val="80000"/>
                        </a:lnSpc>
                        <a:spcBef>
                          <a:spcPct val="67000"/>
                        </a:spcBef>
                        <a:buFont typeface="Symbol" charset="0"/>
                        <a:buNone/>
                        <a:defRPr/>
                      </a:pPr>
                      <a:r>
                        <a:rPr lang="en-US" sz="1400" b="0" kern="1200" dirty="0">
                          <a:solidFill>
                            <a:schemeClr val="tx1"/>
                          </a:solidFill>
                          <a:effectLst/>
                          <a:latin typeface="Arial"/>
                          <a:ea typeface="+mn-ea"/>
                          <a:cs typeface="Arial"/>
                        </a:rPr>
                        <a:t>39 (18-73)</a:t>
                      </a:r>
                      <a:endParaRPr lang="en-US" sz="1400" b="0" dirty="0">
                        <a:solidFill>
                          <a:schemeClr val="tx1"/>
                        </a:solidFill>
                        <a:latin typeface="Arial"/>
                        <a:cs typeface="Arial"/>
                      </a:endParaRP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648896">
                        <a:alpha val="15000"/>
                      </a:srgbClr>
                    </a:solidFill>
                  </a:tcPr>
                </a:tc>
                <a:extLst>
                  <a:ext uri="{0D108BD9-81ED-4DB2-BD59-A6C34878D82A}">
                    <a16:rowId xmlns:a16="http://schemas.microsoft.com/office/drawing/2014/main" val="10001"/>
                  </a:ext>
                </a:extLst>
              </a:tr>
              <a:tr h="274320">
                <a:tc>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lang="en-US" sz="1400" kern="1200" dirty="0">
                          <a:solidFill>
                            <a:schemeClr val="tx1"/>
                          </a:solidFill>
                          <a:effectLst/>
                          <a:latin typeface="Arial"/>
                          <a:ea typeface="+mn-ea"/>
                          <a:cs typeface="Arial"/>
                        </a:rPr>
                        <a:t>Female, n (%)</a:t>
                      </a:r>
                      <a:endParaRPr kumimoji="0" lang="en-US" sz="1400" b="0" i="0" u="none" strike="noStrike" cap="none" normalizeH="0" baseline="0" dirty="0">
                        <a:ln>
                          <a:noFill/>
                        </a:ln>
                        <a:solidFill>
                          <a:schemeClr val="tx1"/>
                        </a:solidFill>
                        <a:effectLst/>
                        <a:latin typeface="Arial"/>
                        <a:ea typeface="ＭＳ Ｐゴシック" pitchFamily="-106" charset="-128"/>
                        <a:cs typeface="Arial"/>
                      </a:endParaRP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65000"/>
                        <a:lumOff val="35000"/>
                        <a:alpha val="30000"/>
                      </a:schemeClr>
                    </a:solidFill>
                  </a:tcPr>
                </a:tc>
                <a:tc>
                  <a:txBody>
                    <a:bodyPr/>
                    <a:lstStyle/>
                    <a:p>
                      <a:pPr algn="ctr">
                        <a:lnSpc>
                          <a:spcPct val="80000"/>
                        </a:lnSpc>
                        <a:spcBef>
                          <a:spcPct val="67000"/>
                        </a:spcBef>
                        <a:buFont typeface="Symbol" charset="0"/>
                        <a:buNone/>
                        <a:defRPr/>
                      </a:pPr>
                      <a:r>
                        <a:rPr lang="en-US" sz="1400" b="0" kern="1200" dirty="0">
                          <a:solidFill>
                            <a:schemeClr val="tx1"/>
                          </a:solidFill>
                          <a:effectLst/>
                          <a:latin typeface="Arial"/>
                          <a:ea typeface="+mn-ea"/>
                          <a:cs typeface="Arial"/>
                        </a:rPr>
                        <a:t>25 (7)</a:t>
                      </a:r>
                      <a:endParaRPr lang="en-US" sz="1400" b="0" dirty="0">
                        <a:solidFill>
                          <a:schemeClr val="tx1"/>
                        </a:solidFill>
                        <a:latin typeface="Arial"/>
                        <a:cs typeface="Arial"/>
                      </a:endParaRP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8F779E">
                        <a:alpha val="30000"/>
                      </a:srgbClr>
                    </a:solidFill>
                  </a:tcPr>
                </a:tc>
                <a:tc>
                  <a:txBody>
                    <a:bodyPr/>
                    <a:lstStyle/>
                    <a:p>
                      <a:pPr algn="ctr">
                        <a:lnSpc>
                          <a:spcPct val="80000"/>
                        </a:lnSpc>
                        <a:spcBef>
                          <a:spcPct val="67000"/>
                        </a:spcBef>
                        <a:buFont typeface="Symbol" charset="0"/>
                        <a:buNone/>
                        <a:defRPr/>
                      </a:pPr>
                      <a:r>
                        <a:rPr lang="en-US" sz="1400" b="0" kern="1200" dirty="0">
                          <a:solidFill>
                            <a:schemeClr val="tx1"/>
                          </a:solidFill>
                          <a:effectLst/>
                          <a:latin typeface="Arial"/>
                          <a:ea typeface="+mn-ea"/>
                          <a:cs typeface="Arial"/>
                        </a:rPr>
                        <a:t>33 (9)</a:t>
                      </a:r>
                      <a:endParaRPr lang="en-US" sz="1400" b="0" dirty="0">
                        <a:solidFill>
                          <a:schemeClr val="tx1"/>
                        </a:solidFill>
                        <a:latin typeface="Arial"/>
                        <a:cs typeface="Arial"/>
                      </a:endParaRP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648896">
                        <a:alpha val="30000"/>
                      </a:srgbClr>
                    </a:solidFill>
                  </a:tcPr>
                </a:tc>
                <a:extLst>
                  <a:ext uri="{0D108BD9-81ED-4DB2-BD59-A6C34878D82A}">
                    <a16:rowId xmlns:a16="http://schemas.microsoft.com/office/drawing/2014/main" val="10002"/>
                  </a:ext>
                </a:extLst>
              </a:tr>
              <a:tr h="274320">
                <a:tc>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kumimoji="0" lang="en-US" sz="1400" b="0" i="0" u="none" strike="noStrike" cap="none" normalizeH="0" baseline="0" dirty="0">
                          <a:ln>
                            <a:noFill/>
                          </a:ln>
                          <a:solidFill>
                            <a:schemeClr val="tx1"/>
                          </a:solidFill>
                          <a:effectLst/>
                          <a:latin typeface="Arial"/>
                          <a:ea typeface="ＭＳ Ｐゴシック" pitchFamily="-106" charset="-128"/>
                          <a:cs typeface="Arial"/>
                        </a:rPr>
                        <a:t>White, n (%)</a:t>
                      </a: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65000"/>
                        <a:lumOff val="35000"/>
                        <a:alpha val="15000"/>
                      </a:schemeClr>
                    </a:solidFill>
                  </a:tcPr>
                </a:tc>
                <a:tc>
                  <a:txBody>
                    <a:bodyPr/>
                    <a:lstStyle/>
                    <a:p>
                      <a:pPr algn="ctr">
                        <a:lnSpc>
                          <a:spcPct val="80000"/>
                        </a:lnSpc>
                        <a:spcBef>
                          <a:spcPct val="67000"/>
                        </a:spcBef>
                        <a:buFont typeface="Symbol" charset="0"/>
                        <a:buNone/>
                        <a:defRPr/>
                      </a:pPr>
                      <a:r>
                        <a:rPr lang="en-US" sz="1400" b="0" dirty="0">
                          <a:solidFill>
                            <a:schemeClr val="tx1"/>
                          </a:solidFill>
                          <a:latin typeface="Arial"/>
                          <a:cs typeface="Arial"/>
                        </a:rPr>
                        <a:t>297 (81)</a:t>
                      </a: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8F779E">
                        <a:alpha val="15000"/>
                      </a:srgbClr>
                    </a:solidFill>
                  </a:tcPr>
                </a:tc>
                <a:tc>
                  <a:txBody>
                    <a:bodyPr/>
                    <a:lstStyle/>
                    <a:p>
                      <a:pPr algn="ctr">
                        <a:lnSpc>
                          <a:spcPct val="80000"/>
                        </a:lnSpc>
                        <a:spcBef>
                          <a:spcPct val="67000"/>
                        </a:spcBef>
                        <a:buFont typeface="Symbol" charset="0"/>
                        <a:buNone/>
                        <a:defRPr/>
                      </a:pPr>
                      <a:r>
                        <a:rPr lang="en-US" sz="1400" b="0" dirty="0">
                          <a:solidFill>
                            <a:schemeClr val="tx1"/>
                          </a:solidFill>
                          <a:latin typeface="Arial"/>
                          <a:cs typeface="Arial"/>
                        </a:rPr>
                        <a:t>289 (78)</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648896">
                        <a:alpha val="15000"/>
                      </a:srgbClr>
                    </a:solidFill>
                  </a:tcPr>
                </a:tc>
                <a:extLst>
                  <a:ext uri="{0D108BD9-81ED-4DB2-BD59-A6C34878D82A}">
                    <a16:rowId xmlns:a16="http://schemas.microsoft.com/office/drawing/2014/main" val="10003"/>
                  </a:ext>
                </a:extLst>
              </a:tr>
              <a:tr h="274320">
                <a:tc>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kumimoji="0" lang="en-US" sz="1400" b="0" i="0" u="none" strike="noStrike" cap="none" normalizeH="0" baseline="0" dirty="0">
                          <a:ln>
                            <a:noFill/>
                          </a:ln>
                          <a:solidFill>
                            <a:schemeClr val="tx1"/>
                          </a:solidFill>
                          <a:effectLst/>
                          <a:latin typeface="Arial"/>
                          <a:ea typeface="ＭＳ Ｐゴシック" pitchFamily="-106" charset="-128"/>
                          <a:cs typeface="Arial"/>
                        </a:rPr>
                        <a:t>African American/African, n (%)</a:t>
                      </a: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65000"/>
                        <a:lumOff val="35000"/>
                        <a:alpha val="30000"/>
                      </a:schemeClr>
                    </a:solidFill>
                  </a:tcPr>
                </a:tc>
                <a:tc>
                  <a:txBody>
                    <a:bodyPr/>
                    <a:lstStyle/>
                    <a:p>
                      <a:pPr algn="ctr">
                        <a:lnSpc>
                          <a:spcPct val="80000"/>
                        </a:lnSpc>
                        <a:spcBef>
                          <a:spcPct val="67000"/>
                        </a:spcBef>
                        <a:buFont typeface="Symbol" charset="0"/>
                        <a:buNone/>
                        <a:defRPr/>
                      </a:pPr>
                      <a:r>
                        <a:rPr lang="en-US" sz="1400" b="0" dirty="0">
                          <a:solidFill>
                            <a:schemeClr val="tx1"/>
                          </a:solidFill>
                          <a:latin typeface="Arial"/>
                          <a:cs typeface="Arial"/>
                        </a:rPr>
                        <a:t>50 (14)</a:t>
                      </a: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8F779E">
                        <a:alpha val="30000"/>
                      </a:srgbClr>
                    </a:solidFill>
                  </a:tcPr>
                </a:tc>
                <a:tc>
                  <a:txBody>
                    <a:bodyPr/>
                    <a:lstStyle/>
                    <a:p>
                      <a:pPr algn="ctr">
                        <a:lnSpc>
                          <a:spcPct val="80000"/>
                        </a:lnSpc>
                        <a:spcBef>
                          <a:spcPct val="67000"/>
                        </a:spcBef>
                        <a:buFont typeface="Symbol" charset="0"/>
                        <a:buNone/>
                        <a:defRPr/>
                      </a:pPr>
                      <a:r>
                        <a:rPr lang="en-US" sz="1400" b="0" dirty="0">
                          <a:solidFill>
                            <a:schemeClr val="tx1"/>
                          </a:solidFill>
                          <a:latin typeface="Arial"/>
                          <a:cs typeface="Arial"/>
                        </a:rPr>
                        <a:t>58 (16)</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648896">
                        <a:alpha val="30000"/>
                      </a:srgbClr>
                    </a:solidFill>
                  </a:tcPr>
                </a:tc>
                <a:extLst>
                  <a:ext uri="{0D108BD9-81ED-4DB2-BD59-A6C34878D82A}">
                    <a16:rowId xmlns:a16="http://schemas.microsoft.com/office/drawing/2014/main" val="10004"/>
                  </a:ext>
                </a:extLst>
              </a:tr>
              <a:tr h="274320">
                <a:tc>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defRPr/>
                      </a:pPr>
                      <a:r>
                        <a:rPr lang="en-US" sz="1400" kern="1200" dirty="0">
                          <a:solidFill>
                            <a:schemeClr val="tx1"/>
                          </a:solidFill>
                          <a:effectLst/>
                          <a:latin typeface="+mn-lt"/>
                          <a:ea typeface="+mn-ea"/>
                          <a:cs typeface="Arial"/>
                        </a:rPr>
                        <a:t>CD4 cell count </a:t>
                      </a:r>
                      <a:r>
                        <a:rPr lang="en-US" sz="1400" u="none" kern="1200" dirty="0">
                          <a:solidFill>
                            <a:schemeClr val="tx1"/>
                          </a:solidFill>
                          <a:effectLst/>
                          <a:latin typeface="+mn-lt"/>
                          <a:ea typeface="+mn-ea"/>
                          <a:cs typeface="Arial"/>
                        </a:rPr>
                        <a:t>&lt;500</a:t>
                      </a:r>
                      <a:r>
                        <a:rPr lang="en-US" sz="1400" kern="1200" dirty="0">
                          <a:solidFill>
                            <a:schemeClr val="tx1"/>
                          </a:solidFill>
                          <a:effectLst/>
                          <a:latin typeface="+mn-lt"/>
                          <a:ea typeface="+mn-ea"/>
                          <a:cs typeface="Arial"/>
                        </a:rPr>
                        <a:t>, n (%</a:t>
                      </a:r>
                      <a:r>
                        <a:rPr lang="en-US" sz="1400" kern="1200" dirty="0">
                          <a:solidFill>
                            <a:schemeClr val="tx1"/>
                          </a:solidFill>
                          <a:effectLst/>
                          <a:latin typeface="Arial"/>
                          <a:ea typeface="+mn-ea"/>
                          <a:cs typeface="Arial"/>
                        </a:rPr>
                        <a:t>)</a:t>
                      </a:r>
                      <a:endParaRPr kumimoji="0" lang="en-US" sz="1400" b="0" i="0" u="none" strike="noStrike" cap="none" normalizeH="0" baseline="0" dirty="0">
                        <a:ln>
                          <a:noFill/>
                        </a:ln>
                        <a:solidFill>
                          <a:schemeClr val="tx1"/>
                        </a:solidFill>
                        <a:effectLst/>
                        <a:latin typeface="Arial"/>
                        <a:ea typeface="ＭＳ Ｐゴシック" pitchFamily="-106" charset="-128"/>
                        <a:cs typeface="Arial"/>
                      </a:endParaRP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65000"/>
                        <a:lumOff val="35000"/>
                        <a:alpha val="15000"/>
                      </a:schemeClr>
                    </a:solidFill>
                  </a:tcPr>
                </a:tc>
                <a:tc>
                  <a:txBody>
                    <a:bodyPr/>
                    <a:lstStyle/>
                    <a:p>
                      <a:pPr algn="ctr">
                        <a:lnSpc>
                          <a:spcPct val="80000"/>
                        </a:lnSpc>
                        <a:spcBef>
                          <a:spcPct val="67000"/>
                        </a:spcBef>
                        <a:buFont typeface="Symbol" charset="0"/>
                        <a:buNone/>
                        <a:defRPr/>
                      </a:pPr>
                      <a:r>
                        <a:rPr lang="en-US" sz="1400" b="0" kern="1200" dirty="0">
                          <a:solidFill>
                            <a:schemeClr val="tx1"/>
                          </a:solidFill>
                          <a:effectLst/>
                          <a:latin typeface="Arial"/>
                          <a:ea typeface="+mn-ea"/>
                          <a:cs typeface="Arial"/>
                        </a:rPr>
                        <a:t>98 (27)</a:t>
                      </a:r>
                      <a:endParaRPr lang="en-US" sz="1400" b="0" dirty="0">
                        <a:solidFill>
                          <a:schemeClr val="tx1"/>
                        </a:solidFill>
                        <a:latin typeface="Arial"/>
                        <a:cs typeface="Arial"/>
                      </a:endParaRP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8F779E">
                        <a:alpha val="15000"/>
                      </a:srgbClr>
                    </a:solidFill>
                  </a:tcPr>
                </a:tc>
                <a:tc>
                  <a:txBody>
                    <a:bodyPr/>
                    <a:lstStyle/>
                    <a:p>
                      <a:pPr algn="ctr">
                        <a:lnSpc>
                          <a:spcPct val="80000"/>
                        </a:lnSpc>
                        <a:spcBef>
                          <a:spcPct val="67000"/>
                        </a:spcBef>
                        <a:buFont typeface="Symbol" charset="0"/>
                        <a:buNone/>
                        <a:defRPr/>
                      </a:pPr>
                      <a:r>
                        <a:rPr lang="en-US" sz="1400" b="0" kern="1200" dirty="0">
                          <a:solidFill>
                            <a:schemeClr val="tx1"/>
                          </a:solidFill>
                          <a:effectLst/>
                          <a:latin typeface="Arial"/>
                          <a:ea typeface="+mn-ea"/>
                          <a:cs typeface="Arial"/>
                        </a:rPr>
                        <a:t>74 (20)</a:t>
                      </a:r>
                      <a:endParaRPr lang="en-US" sz="1400" b="0" dirty="0">
                        <a:solidFill>
                          <a:schemeClr val="tx1"/>
                        </a:solidFill>
                        <a:latin typeface="Arial"/>
                        <a:cs typeface="Arial"/>
                      </a:endParaRP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648896">
                        <a:alpha val="15000"/>
                      </a:srgbClr>
                    </a:solidFill>
                  </a:tcPr>
                </a:tc>
                <a:extLst>
                  <a:ext uri="{0D108BD9-81ED-4DB2-BD59-A6C34878D82A}">
                    <a16:rowId xmlns:a16="http://schemas.microsoft.com/office/drawing/2014/main" val="10005"/>
                  </a:ext>
                </a:extLst>
              </a:tr>
              <a:tr h="274320">
                <a:tc>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lang="en-US" sz="1400" kern="1200" dirty="0">
                          <a:solidFill>
                            <a:schemeClr val="tx1"/>
                          </a:solidFill>
                          <a:effectLst/>
                          <a:latin typeface="Arial"/>
                          <a:ea typeface="+mn-ea"/>
                          <a:cs typeface="Arial"/>
                        </a:rPr>
                        <a:t>CD4 cell count </a:t>
                      </a:r>
                      <a:r>
                        <a:rPr lang="en-US" sz="1400" u="none" kern="1200" dirty="0">
                          <a:solidFill>
                            <a:schemeClr val="tx1"/>
                          </a:solidFill>
                          <a:effectLst/>
                          <a:latin typeface="Arial"/>
                          <a:ea typeface="+mn-ea"/>
                          <a:cs typeface="Arial"/>
                        </a:rPr>
                        <a:t>≥500</a:t>
                      </a:r>
                      <a:r>
                        <a:rPr lang="en-US" sz="1400" kern="1200" dirty="0">
                          <a:solidFill>
                            <a:schemeClr val="tx1"/>
                          </a:solidFill>
                          <a:effectLst/>
                          <a:latin typeface="Arial"/>
                          <a:ea typeface="+mn-ea"/>
                          <a:cs typeface="Arial"/>
                        </a:rPr>
                        <a:t>, n (%)</a:t>
                      </a:r>
                      <a:endParaRPr kumimoji="0" lang="en-US" sz="1400" b="0" i="0" u="none" strike="noStrike" cap="none" normalizeH="0" baseline="0" dirty="0">
                        <a:ln>
                          <a:noFill/>
                        </a:ln>
                        <a:solidFill>
                          <a:schemeClr val="tx1"/>
                        </a:solidFill>
                        <a:effectLst/>
                        <a:latin typeface="Arial"/>
                        <a:ea typeface="ＭＳ Ｐゴシック" pitchFamily="-106" charset="-128"/>
                        <a:cs typeface="Arial"/>
                      </a:endParaRP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65000"/>
                        <a:lumOff val="35000"/>
                        <a:alpha val="30000"/>
                      </a:schemeClr>
                    </a:solidFill>
                  </a:tcPr>
                </a:tc>
                <a:tc>
                  <a:txBody>
                    <a:bodyPr/>
                    <a:lstStyle/>
                    <a:p>
                      <a:pPr algn="ctr">
                        <a:lnSpc>
                          <a:spcPct val="80000"/>
                        </a:lnSpc>
                        <a:spcBef>
                          <a:spcPct val="67000"/>
                        </a:spcBef>
                        <a:buFont typeface="Symbol" charset="0"/>
                        <a:buNone/>
                        <a:defRPr/>
                      </a:pPr>
                      <a:r>
                        <a:rPr lang="en-US" sz="1400" b="0" kern="1200" dirty="0">
                          <a:solidFill>
                            <a:schemeClr val="tx1"/>
                          </a:solidFill>
                          <a:effectLst/>
                          <a:latin typeface="Arial"/>
                          <a:ea typeface="+mn-ea"/>
                          <a:cs typeface="Arial"/>
                        </a:rPr>
                        <a:t>271 (73)</a:t>
                      </a:r>
                      <a:endParaRPr lang="en-US" sz="1400" b="0" dirty="0">
                        <a:solidFill>
                          <a:schemeClr val="tx1"/>
                        </a:solidFill>
                        <a:latin typeface="Arial"/>
                        <a:cs typeface="Arial"/>
                      </a:endParaRP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8F779E">
                        <a:alpha val="30000"/>
                      </a:srgbClr>
                    </a:solidFill>
                  </a:tcPr>
                </a:tc>
                <a:tc>
                  <a:txBody>
                    <a:bodyPr/>
                    <a:lstStyle/>
                    <a:p>
                      <a:pPr algn="ctr">
                        <a:lnSpc>
                          <a:spcPct val="80000"/>
                        </a:lnSpc>
                        <a:spcBef>
                          <a:spcPct val="67000"/>
                        </a:spcBef>
                        <a:buFont typeface="Symbol" charset="0"/>
                        <a:buNone/>
                        <a:defRPr/>
                      </a:pPr>
                      <a:r>
                        <a:rPr lang="en-US" sz="1400" b="0" kern="1200" dirty="0">
                          <a:solidFill>
                            <a:schemeClr val="tx1"/>
                          </a:solidFill>
                          <a:effectLst/>
                          <a:latin typeface="Arial"/>
                          <a:ea typeface="+mn-ea"/>
                          <a:cs typeface="Arial"/>
                        </a:rPr>
                        <a:t>298 (80)</a:t>
                      </a:r>
                      <a:endParaRPr lang="en-US" sz="1400" b="0" dirty="0">
                        <a:solidFill>
                          <a:schemeClr val="tx1"/>
                        </a:solidFill>
                        <a:latin typeface="Arial"/>
                        <a:cs typeface="Arial"/>
                      </a:endParaRP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648896">
                        <a:alpha val="30000"/>
                      </a:srgbClr>
                    </a:solidFill>
                  </a:tcPr>
                </a:tc>
                <a:extLst>
                  <a:ext uri="{0D108BD9-81ED-4DB2-BD59-A6C34878D82A}">
                    <a16:rowId xmlns:a16="http://schemas.microsoft.com/office/drawing/2014/main" val="10006"/>
                  </a:ext>
                </a:extLst>
              </a:tr>
              <a:tr h="274320">
                <a:tc>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lang="en-US" sz="1400" kern="1200" dirty="0">
                          <a:solidFill>
                            <a:schemeClr val="tx1"/>
                          </a:solidFill>
                          <a:effectLst/>
                          <a:latin typeface="Arial"/>
                          <a:ea typeface="+mn-ea"/>
                          <a:cs typeface="Arial"/>
                        </a:rPr>
                        <a:t>Months on ART, median (range)</a:t>
                      </a:r>
                      <a:endParaRPr kumimoji="0" lang="en-US" sz="1400" b="0" i="0" u="none" strike="noStrike" cap="none" normalizeH="0" baseline="0" dirty="0">
                        <a:ln>
                          <a:noFill/>
                        </a:ln>
                        <a:solidFill>
                          <a:schemeClr val="tx1"/>
                        </a:solidFill>
                        <a:effectLst/>
                        <a:latin typeface="Arial"/>
                        <a:ea typeface="ＭＳ Ｐゴシック" pitchFamily="-106" charset="-128"/>
                        <a:cs typeface="Arial"/>
                      </a:endParaRP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65000"/>
                        <a:lumOff val="35000"/>
                        <a:alpha val="15000"/>
                      </a:schemeClr>
                    </a:solidFill>
                  </a:tcPr>
                </a:tc>
                <a:tc>
                  <a:txBody>
                    <a:bodyPr/>
                    <a:lstStyle/>
                    <a:p>
                      <a:pPr algn="ctr">
                        <a:lnSpc>
                          <a:spcPct val="80000"/>
                        </a:lnSpc>
                        <a:spcBef>
                          <a:spcPct val="67000"/>
                        </a:spcBef>
                        <a:buFont typeface="Symbol" charset="0"/>
                        <a:buNone/>
                        <a:defRPr/>
                      </a:pPr>
                      <a:r>
                        <a:rPr lang="en-US" sz="1400" b="0" kern="1200" dirty="0">
                          <a:solidFill>
                            <a:schemeClr val="tx1"/>
                          </a:solidFill>
                          <a:effectLst/>
                          <a:latin typeface="Arial"/>
                          <a:ea typeface="+mn-ea"/>
                          <a:cs typeface="Arial"/>
                        </a:rPr>
                        <a:t>33.8 (7.1-201.2)</a:t>
                      </a:r>
                      <a:endParaRPr lang="en-US" sz="1400" b="0" dirty="0">
                        <a:solidFill>
                          <a:schemeClr val="tx1"/>
                        </a:solidFill>
                        <a:latin typeface="Arial"/>
                        <a:cs typeface="Arial"/>
                      </a:endParaRP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8F779E">
                        <a:alpha val="15000"/>
                      </a:srgbClr>
                    </a:solidFill>
                  </a:tcPr>
                </a:tc>
                <a:tc>
                  <a:txBody>
                    <a:bodyPr/>
                    <a:lstStyle/>
                    <a:p>
                      <a:pPr algn="ctr">
                        <a:lnSpc>
                          <a:spcPct val="80000"/>
                        </a:lnSpc>
                        <a:spcBef>
                          <a:spcPct val="67000"/>
                        </a:spcBef>
                        <a:buFont typeface="Symbol" charset="0"/>
                        <a:buNone/>
                        <a:defRPr/>
                      </a:pPr>
                      <a:r>
                        <a:rPr lang="en-US" sz="1400" b="0" kern="1200" dirty="0">
                          <a:solidFill>
                            <a:schemeClr val="tx1"/>
                          </a:solidFill>
                          <a:effectLst/>
                          <a:latin typeface="Arial"/>
                          <a:ea typeface="+mn-ea"/>
                          <a:cs typeface="Arial"/>
                        </a:rPr>
                        <a:t>35.1 (7.0-160.8)</a:t>
                      </a:r>
                      <a:endParaRPr lang="en-US" sz="1400" b="0" dirty="0">
                        <a:solidFill>
                          <a:schemeClr val="tx1"/>
                        </a:solidFill>
                        <a:latin typeface="Arial"/>
                        <a:cs typeface="Arial"/>
                      </a:endParaRP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648896">
                        <a:alpha val="15000"/>
                      </a:srgbClr>
                    </a:solidFill>
                  </a:tcPr>
                </a:tc>
                <a:extLst>
                  <a:ext uri="{0D108BD9-81ED-4DB2-BD59-A6C34878D82A}">
                    <a16:rowId xmlns:a16="http://schemas.microsoft.com/office/drawing/2014/main" val="10007"/>
                  </a:ext>
                </a:extLst>
              </a:tr>
              <a:tr h="274320">
                <a:tc>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kumimoji="0" lang="en-US" sz="1400" b="0" i="0" u="none" strike="noStrike" cap="none" normalizeH="0" baseline="0" dirty="0">
                          <a:ln>
                            <a:noFill/>
                          </a:ln>
                          <a:solidFill>
                            <a:schemeClr val="tx1"/>
                          </a:solidFill>
                          <a:effectLst/>
                          <a:latin typeface="Arial"/>
                          <a:ea typeface="ＭＳ Ｐゴシック" pitchFamily="-106" charset="-128"/>
                          <a:cs typeface="Arial"/>
                        </a:rPr>
                        <a:t>Baseline third agent class</a:t>
                      </a: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65000"/>
                        <a:lumOff val="35000"/>
                        <a:alpha val="30000"/>
                      </a:schemeClr>
                    </a:solidFill>
                  </a:tcPr>
                </a:tc>
                <a:tc>
                  <a:txBody>
                    <a:bodyPr/>
                    <a:lstStyle/>
                    <a:p>
                      <a:pPr algn="ctr">
                        <a:lnSpc>
                          <a:spcPct val="80000"/>
                        </a:lnSpc>
                        <a:spcBef>
                          <a:spcPct val="67000"/>
                        </a:spcBef>
                        <a:buFont typeface="Symbol" charset="0"/>
                        <a:buNone/>
                        <a:defRPr/>
                      </a:pPr>
                      <a:endParaRPr lang="en-US" sz="1400" b="0" dirty="0">
                        <a:solidFill>
                          <a:schemeClr val="tx1"/>
                        </a:solidFill>
                        <a:latin typeface="Arial"/>
                        <a:cs typeface="Arial"/>
                      </a:endParaRP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8F779E">
                        <a:alpha val="30000"/>
                      </a:srgbClr>
                    </a:solidFill>
                  </a:tcPr>
                </a:tc>
                <a:tc>
                  <a:txBody>
                    <a:bodyPr/>
                    <a:lstStyle/>
                    <a:p>
                      <a:pPr algn="ctr">
                        <a:lnSpc>
                          <a:spcPct val="80000"/>
                        </a:lnSpc>
                        <a:spcBef>
                          <a:spcPct val="67000"/>
                        </a:spcBef>
                        <a:buFont typeface="Symbol" charset="0"/>
                        <a:buNone/>
                        <a:defRPr/>
                      </a:pPr>
                      <a:endParaRPr lang="en-US" sz="1400" b="0" dirty="0">
                        <a:solidFill>
                          <a:schemeClr val="tx1"/>
                        </a:solidFill>
                        <a:latin typeface="Arial"/>
                        <a:cs typeface="Arial"/>
                      </a:endParaRP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648896">
                        <a:alpha val="30000"/>
                      </a:srgbClr>
                    </a:solidFill>
                  </a:tcPr>
                </a:tc>
                <a:extLst>
                  <a:ext uri="{0D108BD9-81ED-4DB2-BD59-A6C34878D82A}">
                    <a16:rowId xmlns:a16="http://schemas.microsoft.com/office/drawing/2014/main" val="10008"/>
                  </a:ext>
                </a:extLst>
              </a:tr>
              <a:tr h="274320">
                <a:tc>
                  <a:txBody>
                    <a:bodyPr/>
                    <a:lstStyle/>
                    <a:p>
                      <a:pPr marL="274320" marR="0" lvl="0" indent="0" algn="l" defTabSz="457200" rtl="0" eaLnBrk="0" fontAlgn="base" latinLnBrk="0" hangingPunct="0">
                        <a:lnSpc>
                          <a:spcPct val="100000"/>
                        </a:lnSpc>
                        <a:spcBef>
                          <a:spcPts val="0"/>
                        </a:spcBef>
                        <a:spcAft>
                          <a:spcPct val="0"/>
                        </a:spcAft>
                        <a:buClr>
                          <a:srgbClr val="7592A4"/>
                        </a:buClr>
                        <a:buSzTx/>
                        <a:buFont typeface="Arial" pitchFamily="-106" charset="0"/>
                        <a:buNone/>
                        <a:tabLst/>
                      </a:pPr>
                      <a:r>
                        <a:rPr kumimoji="0" lang="en-US" sz="1400" b="0" i="0" u="none" strike="noStrike" cap="none" normalizeH="0" baseline="0" dirty="0">
                          <a:ln>
                            <a:noFill/>
                          </a:ln>
                          <a:solidFill>
                            <a:schemeClr val="tx1"/>
                          </a:solidFill>
                          <a:effectLst/>
                          <a:latin typeface="Arial"/>
                          <a:ea typeface="ＭＳ Ｐゴシック" pitchFamily="-106" charset="-128"/>
                          <a:cs typeface="Arial"/>
                        </a:rPr>
                        <a:t>INSTI</a:t>
                      </a: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65000"/>
                        <a:lumOff val="35000"/>
                        <a:alpha val="15000"/>
                      </a:schemeClr>
                    </a:solidFill>
                  </a:tcPr>
                </a:tc>
                <a:tc>
                  <a:txBody>
                    <a:bodyPr/>
                    <a:lstStyle/>
                    <a:p>
                      <a:pPr algn="ctr">
                        <a:lnSpc>
                          <a:spcPct val="80000"/>
                        </a:lnSpc>
                        <a:spcBef>
                          <a:spcPct val="67000"/>
                        </a:spcBef>
                        <a:buFont typeface="Symbol" charset="0"/>
                        <a:buNone/>
                        <a:defRPr/>
                      </a:pPr>
                      <a:r>
                        <a:rPr lang="en-US" sz="1400" b="0" dirty="0">
                          <a:solidFill>
                            <a:schemeClr val="tx1"/>
                          </a:solidFill>
                          <a:latin typeface="Arial"/>
                          <a:cs typeface="Arial"/>
                        </a:rPr>
                        <a:t>289 (78)</a:t>
                      </a: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8F779E">
                        <a:alpha val="15000"/>
                      </a:srgbClr>
                    </a:solidFill>
                  </a:tcPr>
                </a:tc>
                <a:tc>
                  <a:txBody>
                    <a:bodyPr/>
                    <a:lstStyle/>
                    <a:p>
                      <a:pPr algn="ctr">
                        <a:lnSpc>
                          <a:spcPct val="80000"/>
                        </a:lnSpc>
                        <a:spcBef>
                          <a:spcPct val="67000"/>
                        </a:spcBef>
                        <a:buFont typeface="Symbol" charset="0"/>
                        <a:buNone/>
                        <a:defRPr/>
                      </a:pPr>
                      <a:r>
                        <a:rPr lang="en-US" sz="1400" b="0" dirty="0">
                          <a:solidFill>
                            <a:schemeClr val="tx1"/>
                          </a:solidFill>
                          <a:latin typeface="Arial"/>
                          <a:cs typeface="Arial"/>
                        </a:rPr>
                        <a:t>296 (80)</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648896">
                        <a:alpha val="15000"/>
                      </a:srgbClr>
                    </a:solidFill>
                  </a:tcPr>
                </a:tc>
                <a:extLst>
                  <a:ext uri="{0D108BD9-81ED-4DB2-BD59-A6C34878D82A}">
                    <a16:rowId xmlns:a16="http://schemas.microsoft.com/office/drawing/2014/main" val="10009"/>
                  </a:ext>
                </a:extLst>
              </a:tr>
              <a:tr h="274320">
                <a:tc>
                  <a:txBody>
                    <a:bodyPr/>
                    <a:lstStyle/>
                    <a:p>
                      <a:pPr marL="274320" marR="0" lvl="0" indent="0" algn="l" defTabSz="457200" rtl="0" eaLnBrk="0" fontAlgn="base" latinLnBrk="0" hangingPunct="0">
                        <a:lnSpc>
                          <a:spcPct val="100000"/>
                        </a:lnSpc>
                        <a:spcBef>
                          <a:spcPts val="0"/>
                        </a:spcBef>
                        <a:spcAft>
                          <a:spcPct val="0"/>
                        </a:spcAft>
                        <a:buClr>
                          <a:srgbClr val="7592A4"/>
                        </a:buClr>
                        <a:buSzTx/>
                        <a:buFont typeface="Arial" pitchFamily="-106" charset="0"/>
                        <a:buNone/>
                        <a:tabLst/>
                      </a:pPr>
                      <a:r>
                        <a:rPr kumimoji="0" lang="en-US" sz="1400" b="0" i="0" u="none" strike="noStrike" cap="none" normalizeH="0" baseline="0" dirty="0">
                          <a:ln>
                            <a:noFill/>
                          </a:ln>
                          <a:solidFill>
                            <a:schemeClr val="tx1"/>
                          </a:solidFill>
                          <a:effectLst/>
                          <a:latin typeface="Arial"/>
                          <a:ea typeface="ＭＳ Ｐゴシック" pitchFamily="-106" charset="-128"/>
                          <a:cs typeface="Arial"/>
                        </a:rPr>
                        <a:t>NNRTI</a:t>
                      </a: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65000"/>
                        <a:lumOff val="35000"/>
                        <a:alpha val="30000"/>
                      </a:schemeClr>
                    </a:solidFill>
                  </a:tcPr>
                </a:tc>
                <a:tc>
                  <a:txBody>
                    <a:bodyPr/>
                    <a:lstStyle/>
                    <a:p>
                      <a:pPr algn="ctr">
                        <a:lnSpc>
                          <a:spcPct val="80000"/>
                        </a:lnSpc>
                        <a:spcBef>
                          <a:spcPct val="67000"/>
                        </a:spcBef>
                        <a:buFont typeface="Symbol" charset="0"/>
                        <a:buNone/>
                        <a:defRPr/>
                      </a:pPr>
                      <a:r>
                        <a:rPr lang="en-US" sz="1400" b="0" dirty="0">
                          <a:solidFill>
                            <a:schemeClr val="tx1"/>
                          </a:solidFill>
                          <a:latin typeface="Arial"/>
                          <a:cs typeface="Arial"/>
                        </a:rPr>
                        <a:t>51 (14)</a:t>
                      </a: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8F779E">
                        <a:alpha val="30000"/>
                      </a:srgbClr>
                    </a:solidFill>
                  </a:tcPr>
                </a:tc>
                <a:tc>
                  <a:txBody>
                    <a:bodyPr/>
                    <a:lstStyle/>
                    <a:p>
                      <a:pPr algn="ctr">
                        <a:lnSpc>
                          <a:spcPct val="80000"/>
                        </a:lnSpc>
                        <a:spcBef>
                          <a:spcPct val="67000"/>
                        </a:spcBef>
                        <a:buFont typeface="Symbol" charset="0"/>
                        <a:buNone/>
                        <a:defRPr/>
                      </a:pPr>
                      <a:r>
                        <a:rPr lang="en-US" sz="1400" b="0" dirty="0">
                          <a:solidFill>
                            <a:schemeClr val="tx1"/>
                          </a:solidFill>
                          <a:latin typeface="Arial"/>
                          <a:cs typeface="Arial"/>
                        </a:rPr>
                        <a:t>48 (13)</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648896">
                        <a:alpha val="30000"/>
                      </a:srgbClr>
                    </a:solidFill>
                  </a:tcPr>
                </a:tc>
                <a:extLst>
                  <a:ext uri="{0D108BD9-81ED-4DB2-BD59-A6C34878D82A}">
                    <a16:rowId xmlns:a16="http://schemas.microsoft.com/office/drawing/2014/main" val="10010"/>
                  </a:ext>
                </a:extLst>
              </a:tr>
              <a:tr h="0">
                <a:tc>
                  <a:txBody>
                    <a:bodyPr/>
                    <a:lstStyle/>
                    <a:p>
                      <a:pPr marL="274320" marR="0" lvl="0" indent="0" algn="l" defTabSz="457200" rtl="0" eaLnBrk="0" fontAlgn="base" latinLnBrk="0" hangingPunct="0">
                        <a:lnSpc>
                          <a:spcPct val="100000"/>
                        </a:lnSpc>
                        <a:spcBef>
                          <a:spcPts val="0"/>
                        </a:spcBef>
                        <a:spcAft>
                          <a:spcPct val="0"/>
                        </a:spcAft>
                        <a:buClr>
                          <a:srgbClr val="7592A4"/>
                        </a:buClr>
                        <a:buSzTx/>
                        <a:buFont typeface="Arial" pitchFamily="-106" charset="0"/>
                        <a:buNone/>
                        <a:tabLst/>
                      </a:pPr>
                      <a:r>
                        <a:rPr kumimoji="0" lang="en-US" sz="1400" b="0" i="0" u="none" strike="noStrike" cap="none" normalizeH="0" baseline="0" dirty="0">
                          <a:ln>
                            <a:noFill/>
                          </a:ln>
                          <a:solidFill>
                            <a:schemeClr val="tx1"/>
                          </a:solidFill>
                          <a:effectLst/>
                          <a:latin typeface="Arial"/>
                          <a:ea typeface="ＭＳ Ｐゴシック" pitchFamily="-106" charset="-128"/>
                          <a:cs typeface="Arial"/>
                        </a:rPr>
                        <a:t>PI</a:t>
                      </a: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65000"/>
                        <a:lumOff val="35000"/>
                        <a:alpha val="15000"/>
                      </a:schemeClr>
                    </a:solidFill>
                  </a:tcPr>
                </a:tc>
                <a:tc>
                  <a:txBody>
                    <a:bodyPr/>
                    <a:lstStyle/>
                    <a:p>
                      <a:pPr algn="ctr">
                        <a:lnSpc>
                          <a:spcPct val="80000"/>
                        </a:lnSpc>
                        <a:spcBef>
                          <a:spcPct val="67000"/>
                        </a:spcBef>
                        <a:buFont typeface="Symbol" charset="0"/>
                        <a:buNone/>
                        <a:defRPr/>
                      </a:pPr>
                      <a:r>
                        <a:rPr lang="en-US" sz="1400" b="0" dirty="0">
                          <a:solidFill>
                            <a:schemeClr val="tx1"/>
                          </a:solidFill>
                          <a:latin typeface="Arial"/>
                          <a:cs typeface="Arial"/>
                        </a:rPr>
                        <a:t>29 (8)</a:t>
                      </a: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8F779E">
                        <a:alpha val="15000"/>
                      </a:srgbClr>
                    </a:solidFill>
                  </a:tcPr>
                </a:tc>
                <a:tc>
                  <a:txBody>
                    <a:bodyPr/>
                    <a:lstStyle/>
                    <a:p>
                      <a:pPr algn="ctr">
                        <a:lnSpc>
                          <a:spcPct val="80000"/>
                        </a:lnSpc>
                        <a:spcBef>
                          <a:spcPct val="67000"/>
                        </a:spcBef>
                        <a:buFont typeface="Symbol" charset="0"/>
                        <a:buNone/>
                        <a:defRPr/>
                      </a:pPr>
                      <a:r>
                        <a:rPr lang="en-US" sz="1400" b="0" dirty="0">
                          <a:solidFill>
                            <a:schemeClr val="tx1"/>
                          </a:solidFill>
                          <a:latin typeface="Arial"/>
                          <a:cs typeface="Arial"/>
                        </a:rPr>
                        <a:t>28 (8)</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648896">
                        <a:alpha val="15000"/>
                      </a:srgbClr>
                    </a:solid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3308562721"/>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a:extLst>
              <a:ext uri="{FF2B5EF4-FFF2-40B4-BE49-F238E27FC236}">
                <a16:creationId xmlns:a16="http://schemas.microsoft.com/office/drawing/2014/main" id="{34C0C3FF-19A5-F04E-A834-2968455FA3AC}"/>
              </a:ext>
            </a:extLst>
          </p:cNvPr>
          <p:cNvSpPr>
            <a:spLocks noGrp="1"/>
          </p:cNvSpPr>
          <p:nvPr>
            <p:ph type="title"/>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normAutofit/>
          </a:bodyPr>
          <a:lstStyle/>
          <a:p>
            <a:pPr eaLnBrk="1" hangingPunct="1"/>
            <a:r>
              <a:rPr lang="en-US" sz="2000" dirty="0"/>
              <a:t>Switch to DTG-3TC versus Continued TAF-Based Baseline Regimen</a:t>
            </a:r>
            <a:br>
              <a:rPr lang="en-US" altLang="en-US" sz="2000" dirty="0">
                <a:latin typeface="Arial" panose="020B0604020202020204" pitchFamily="34" charset="0"/>
                <a:cs typeface="Arial" panose="020B0604020202020204" pitchFamily="34" charset="0"/>
              </a:rPr>
            </a:br>
            <a:r>
              <a:rPr lang="en-US" altLang="en-US" sz="2000" dirty="0">
                <a:latin typeface="Arial" panose="020B0604020202020204" pitchFamily="34" charset="0"/>
                <a:cs typeface="Arial" panose="020B0604020202020204" pitchFamily="34" charset="0"/>
              </a:rPr>
              <a:t>TANGO: Results at Week 48</a:t>
            </a:r>
          </a:p>
        </p:txBody>
      </p:sp>
      <p:sp>
        <p:nvSpPr>
          <p:cNvPr id="30722" name="Content Placeholder 5">
            <a:extLst>
              <a:ext uri="{FF2B5EF4-FFF2-40B4-BE49-F238E27FC236}">
                <a16:creationId xmlns:a16="http://schemas.microsoft.com/office/drawing/2014/main" id="{B3E206DE-EA76-874A-BA7D-66754D7BCB59}"/>
              </a:ext>
            </a:extLst>
          </p:cNvPr>
          <p:cNvSpPr>
            <a:spLocks noGrp="1"/>
          </p:cNvSpPr>
          <p:nvPr>
            <p:ph type="body" sz="quarter" idx="1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p>
            <a:pPr eaLnBrk="1" hangingPunct="1">
              <a:spcBef>
                <a:spcPct val="0"/>
              </a:spcBef>
            </a:pPr>
            <a:r>
              <a:rPr lang="en-US" altLang="en-US" dirty="0">
                <a:latin typeface="Arial" panose="020B0604020202020204" pitchFamily="34" charset="0"/>
                <a:cs typeface="Arial" panose="020B0604020202020204" pitchFamily="34" charset="0"/>
              </a:rPr>
              <a:t>Week 48 Virologic Response (Intention-to-Treat Snapshot Analysis)</a:t>
            </a:r>
          </a:p>
        </p:txBody>
      </p:sp>
      <p:sp>
        <p:nvSpPr>
          <p:cNvPr id="30723" name="Text Placeholder 2">
            <a:extLst>
              <a:ext uri="{FF2B5EF4-FFF2-40B4-BE49-F238E27FC236}">
                <a16:creationId xmlns:a16="http://schemas.microsoft.com/office/drawing/2014/main" id="{477054CC-9E30-4445-AC18-A24C904686B8}"/>
              </a:ext>
            </a:extLst>
          </p:cNvPr>
          <p:cNvSpPr>
            <a:spLocks noGrp="1"/>
          </p:cNvSpPr>
          <p:nvPr>
            <p:ph type="body" sz="quarter" idx="16"/>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p>
            <a:pPr>
              <a:spcBef>
                <a:spcPct val="0"/>
              </a:spcBef>
            </a:pPr>
            <a:r>
              <a:rPr lang="en-US" altLang="en-US" dirty="0">
                <a:latin typeface="Arial" panose="020B0604020202020204" pitchFamily="34" charset="0"/>
                <a:cs typeface="Arial" panose="020B0604020202020204" pitchFamily="34" charset="0"/>
              </a:rPr>
              <a:t>Source: van </a:t>
            </a:r>
            <a:r>
              <a:rPr lang="en-US" altLang="en-US" dirty="0" err="1">
                <a:latin typeface="Arial" panose="020B0604020202020204" pitchFamily="34" charset="0"/>
                <a:cs typeface="Arial" panose="020B0604020202020204" pitchFamily="34" charset="0"/>
              </a:rPr>
              <a:t>Wyk</a:t>
            </a:r>
            <a:r>
              <a:rPr lang="en-US" altLang="en-US" dirty="0">
                <a:latin typeface="Arial" panose="020B0604020202020204" pitchFamily="34" charset="0"/>
                <a:cs typeface="Arial" panose="020B0604020202020204" pitchFamily="34" charset="0"/>
              </a:rPr>
              <a:t> J, et al. Clin Infect Dis. 2020;71:1920-9.</a:t>
            </a:r>
          </a:p>
        </p:txBody>
      </p:sp>
      <p:graphicFrame>
        <p:nvGraphicFramePr>
          <p:cNvPr id="2" name="Chart 10">
            <a:extLst>
              <a:ext uri="{FF2B5EF4-FFF2-40B4-BE49-F238E27FC236}">
                <a16:creationId xmlns:a16="http://schemas.microsoft.com/office/drawing/2014/main" id="{53FC6E23-68C3-D148-8C98-750E981D0FD6}"/>
              </a:ext>
            </a:extLst>
          </p:cNvPr>
          <p:cNvGraphicFramePr>
            <a:graphicFrameLocks/>
          </p:cNvGraphicFramePr>
          <p:nvPr>
            <p:extLst>
              <p:ext uri="{D42A27DB-BD31-4B8C-83A1-F6EECF244321}">
                <p14:modId xmlns:p14="http://schemas.microsoft.com/office/powerpoint/2010/main" val="3484592170"/>
              </p:ext>
            </p:extLst>
          </p:nvPr>
        </p:nvGraphicFramePr>
        <p:xfrm>
          <a:off x="507154" y="1400141"/>
          <a:ext cx="8229600" cy="2926080"/>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a:extLst>
              <a:ext uri="{FF2B5EF4-FFF2-40B4-BE49-F238E27FC236}">
                <a16:creationId xmlns:a16="http://schemas.microsoft.com/office/drawing/2014/main" id="{B82BC4BB-6F02-F74E-904D-8E845196EA6B}"/>
              </a:ext>
            </a:extLst>
          </p:cNvPr>
          <p:cNvSpPr txBox="1"/>
          <p:nvPr/>
        </p:nvSpPr>
        <p:spPr>
          <a:xfrm>
            <a:off x="1442300" y="4227372"/>
            <a:ext cx="7061533" cy="600164"/>
          </a:xfrm>
          <a:prstGeom prst="rect">
            <a:avLst/>
          </a:prstGeom>
          <a:solidFill>
            <a:schemeClr val="bg1">
              <a:lumMod val="95000"/>
            </a:schemeClr>
          </a:solidFill>
        </p:spPr>
        <p:txBody>
          <a:bodyPr wrap="square">
            <a:spAutoFit/>
          </a:bodyPr>
          <a:lstStyle/>
          <a:p>
            <a:pPr marL="342900" indent="-102870">
              <a:buClr>
                <a:srgbClr val="0070C0"/>
              </a:buClr>
              <a:buFont typeface="Arial" panose="020B0604020202020204" pitchFamily="34" charset="0"/>
              <a:buChar char="•"/>
              <a:defRPr/>
            </a:pPr>
            <a:r>
              <a:rPr lang="en-US" sz="1100" dirty="0">
                <a:latin typeface="Arial" panose="020B0604020202020204" pitchFamily="34" charset="0"/>
                <a:cs typeface="Arial" panose="020B0604020202020204" pitchFamily="34" charset="0"/>
              </a:rPr>
              <a:t>Confirmed withdrawal for virologic failure: 0 in DTG/3TC arm, 1 in TAF-based ART arm</a:t>
            </a:r>
          </a:p>
          <a:p>
            <a:pPr marL="342900" indent="-102870">
              <a:buClr>
                <a:srgbClr val="0070C0"/>
              </a:buClr>
              <a:buFont typeface="Arial" panose="020B0604020202020204" pitchFamily="34" charset="0"/>
              <a:buChar char="•"/>
              <a:defRPr/>
            </a:pPr>
            <a:r>
              <a:rPr lang="en-US" sz="1100" dirty="0">
                <a:latin typeface="Arial" panose="020B0604020202020204" pitchFamily="34" charset="0"/>
                <a:cs typeface="Arial" panose="020B0604020202020204" pitchFamily="34" charset="0"/>
              </a:rPr>
              <a:t>No new resistance mutations occurred</a:t>
            </a:r>
          </a:p>
          <a:p>
            <a:pPr marL="342900" indent="-102870">
              <a:buClr>
                <a:srgbClr val="0070C0"/>
              </a:buClr>
              <a:buFont typeface="Arial" panose="020B0604020202020204" pitchFamily="34" charset="0"/>
              <a:buChar char="•"/>
              <a:defRPr/>
            </a:pPr>
            <a:r>
              <a:rPr lang="en-US" sz="1100" dirty="0">
                <a:latin typeface="Arial" panose="020B0604020202020204" pitchFamily="34" charset="0"/>
                <a:cs typeface="Arial" panose="020B0604020202020204" pitchFamily="34" charset="0"/>
              </a:rPr>
              <a:t>4 with baseline M184V/I in DTG/3TC arm (by </a:t>
            </a:r>
            <a:r>
              <a:rPr lang="en-US" sz="1100" dirty="0" err="1">
                <a:latin typeface="Arial" panose="020B0604020202020204" pitchFamily="34" charset="0"/>
                <a:cs typeface="Arial" panose="020B0604020202020204" pitchFamily="34" charset="0"/>
              </a:rPr>
              <a:t>proviral</a:t>
            </a:r>
            <a:r>
              <a:rPr lang="en-US" sz="1100" dirty="0">
                <a:latin typeface="Arial" panose="020B0604020202020204" pitchFamily="34" charset="0"/>
                <a:cs typeface="Arial" panose="020B0604020202020204" pitchFamily="34" charset="0"/>
              </a:rPr>
              <a:t> genotype) suppressed at week 48</a:t>
            </a:r>
          </a:p>
        </p:txBody>
      </p:sp>
      <p:sp>
        <p:nvSpPr>
          <p:cNvPr id="7" name="Rectangle 6">
            <a:extLst>
              <a:ext uri="{FF2B5EF4-FFF2-40B4-BE49-F238E27FC236}">
                <a16:creationId xmlns:a16="http://schemas.microsoft.com/office/drawing/2014/main" id="{54E95702-EB56-274C-A5AA-DFCACC5DC9BC}"/>
              </a:ext>
            </a:extLst>
          </p:cNvPr>
          <p:cNvSpPr/>
          <p:nvPr/>
        </p:nvSpPr>
        <p:spPr>
          <a:xfrm>
            <a:off x="3266655" y="3731985"/>
            <a:ext cx="1029574" cy="285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75" dirty="0">
                <a:solidFill>
                  <a:schemeClr val="bg1"/>
                </a:solidFill>
              </a:rPr>
              <a:t>344/369</a:t>
            </a:r>
          </a:p>
        </p:txBody>
      </p:sp>
      <p:sp>
        <p:nvSpPr>
          <p:cNvPr id="8" name="Rectangle 7">
            <a:extLst>
              <a:ext uri="{FF2B5EF4-FFF2-40B4-BE49-F238E27FC236}">
                <a16:creationId xmlns:a16="http://schemas.microsoft.com/office/drawing/2014/main" id="{21BCEAB5-F23B-3243-82BA-F484BB9E6490}"/>
              </a:ext>
            </a:extLst>
          </p:cNvPr>
          <p:cNvSpPr/>
          <p:nvPr/>
        </p:nvSpPr>
        <p:spPr>
          <a:xfrm>
            <a:off x="5705557" y="3731985"/>
            <a:ext cx="1029574" cy="285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75" dirty="0">
                <a:solidFill>
                  <a:schemeClr val="bg1"/>
                </a:solidFill>
              </a:rPr>
              <a:t>346/372</a:t>
            </a:r>
          </a:p>
        </p:txBody>
      </p:sp>
    </p:spTree>
    <p:extLst>
      <p:ext uri="{BB962C8B-B14F-4D97-AF65-F5344CB8AC3E}">
        <p14:creationId xmlns:p14="http://schemas.microsoft.com/office/powerpoint/2010/main" val="1721184782"/>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a:extLst>
              <a:ext uri="{FF2B5EF4-FFF2-40B4-BE49-F238E27FC236}">
                <a16:creationId xmlns:a16="http://schemas.microsoft.com/office/drawing/2014/main" id="{71D3280A-0361-B84D-B4A5-2E19E6C0CD5C}"/>
              </a:ext>
            </a:extLst>
          </p:cNvPr>
          <p:cNvSpPr>
            <a:spLocks noGrp="1"/>
          </p:cNvSpPr>
          <p:nvPr>
            <p:ph type="title"/>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normAutofit/>
          </a:bodyPr>
          <a:lstStyle/>
          <a:p>
            <a:pPr eaLnBrk="1" hangingPunct="1"/>
            <a:r>
              <a:rPr lang="en-US" sz="2000" dirty="0"/>
              <a:t>Switch to DTG-3TC versus Continued TAF-Based Baseline Regimen</a:t>
            </a:r>
            <a:br>
              <a:rPr lang="en-US" altLang="en-US" sz="2000" dirty="0">
                <a:latin typeface="Arial" panose="020B0604020202020204" pitchFamily="34" charset="0"/>
                <a:cs typeface="Arial" panose="020B0604020202020204" pitchFamily="34" charset="0"/>
              </a:rPr>
            </a:br>
            <a:r>
              <a:rPr lang="en-US" altLang="en-US" sz="2000" dirty="0">
                <a:latin typeface="Arial" panose="020B0604020202020204" pitchFamily="34" charset="0"/>
                <a:cs typeface="Arial" panose="020B0604020202020204" pitchFamily="34" charset="0"/>
              </a:rPr>
              <a:t>TANGO: Results at Week 48</a:t>
            </a:r>
          </a:p>
        </p:txBody>
      </p:sp>
      <p:sp>
        <p:nvSpPr>
          <p:cNvPr id="32770" name="Content Placeholder 5">
            <a:extLst>
              <a:ext uri="{FF2B5EF4-FFF2-40B4-BE49-F238E27FC236}">
                <a16:creationId xmlns:a16="http://schemas.microsoft.com/office/drawing/2014/main" id="{8A49FB2B-1C7B-3B48-BF2D-98AAC4B7DBBD}"/>
              </a:ext>
            </a:extLst>
          </p:cNvPr>
          <p:cNvSpPr>
            <a:spLocks noGrp="1"/>
          </p:cNvSpPr>
          <p:nvPr>
            <p:ph type="body" sz="quarter" idx="1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p>
            <a:pPr eaLnBrk="1" hangingPunct="1">
              <a:spcBef>
                <a:spcPct val="0"/>
              </a:spcBef>
            </a:pPr>
            <a:r>
              <a:rPr lang="en-US" altLang="en-US">
                <a:latin typeface="Arial" panose="020B0604020202020204" pitchFamily="34" charset="0"/>
                <a:cs typeface="Arial" panose="020B0604020202020204" pitchFamily="34" charset="0"/>
              </a:rPr>
              <a:t>Week 48 Changes in Renal Function (Plasma/Serum Markers)</a:t>
            </a:r>
          </a:p>
        </p:txBody>
      </p:sp>
      <p:sp>
        <p:nvSpPr>
          <p:cNvPr id="32771" name="Text Placeholder 2">
            <a:extLst>
              <a:ext uri="{FF2B5EF4-FFF2-40B4-BE49-F238E27FC236}">
                <a16:creationId xmlns:a16="http://schemas.microsoft.com/office/drawing/2014/main" id="{4E7F7771-36B1-234B-BB5C-D9E133427DF4}"/>
              </a:ext>
            </a:extLst>
          </p:cNvPr>
          <p:cNvSpPr>
            <a:spLocks noGrp="1"/>
          </p:cNvSpPr>
          <p:nvPr>
            <p:ph type="body" sz="quarter" idx="16"/>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p>
            <a:pPr>
              <a:spcBef>
                <a:spcPct val="0"/>
              </a:spcBef>
            </a:pPr>
            <a:r>
              <a:rPr lang="en-US" altLang="en-US" dirty="0">
                <a:latin typeface="Arial" panose="020B0604020202020204" pitchFamily="34" charset="0"/>
                <a:cs typeface="Arial" panose="020B0604020202020204" pitchFamily="34" charset="0"/>
              </a:rPr>
              <a:t>Source: van </a:t>
            </a:r>
            <a:r>
              <a:rPr lang="en-US" altLang="en-US" dirty="0" err="1">
                <a:latin typeface="Arial" panose="020B0604020202020204" pitchFamily="34" charset="0"/>
                <a:cs typeface="Arial" panose="020B0604020202020204" pitchFamily="34" charset="0"/>
              </a:rPr>
              <a:t>Wyk</a:t>
            </a:r>
            <a:r>
              <a:rPr lang="en-US" altLang="en-US" dirty="0">
                <a:latin typeface="Arial" panose="020B0604020202020204" pitchFamily="34" charset="0"/>
                <a:cs typeface="Arial" panose="020B0604020202020204" pitchFamily="34" charset="0"/>
              </a:rPr>
              <a:t> J, et al. Clin Infect Dis. 2020;71:1920-9.</a:t>
            </a:r>
          </a:p>
        </p:txBody>
      </p:sp>
      <p:graphicFrame>
        <p:nvGraphicFramePr>
          <p:cNvPr id="2" name="Chart 6">
            <a:extLst>
              <a:ext uri="{FF2B5EF4-FFF2-40B4-BE49-F238E27FC236}">
                <a16:creationId xmlns:a16="http://schemas.microsoft.com/office/drawing/2014/main" id="{0EF39DDF-B0C6-434A-96DD-08AA52D13C25}"/>
              </a:ext>
            </a:extLst>
          </p:cNvPr>
          <p:cNvGraphicFramePr>
            <a:graphicFrameLocks/>
          </p:cNvGraphicFramePr>
          <p:nvPr>
            <p:extLst>
              <p:ext uri="{D42A27DB-BD31-4B8C-83A1-F6EECF244321}">
                <p14:modId xmlns:p14="http://schemas.microsoft.com/office/powerpoint/2010/main" val="2324527416"/>
              </p:ext>
            </p:extLst>
          </p:nvPr>
        </p:nvGraphicFramePr>
        <p:xfrm>
          <a:off x="495200" y="1428750"/>
          <a:ext cx="8229600" cy="3253979"/>
        </p:xfrm>
        <a:graphic>
          <a:graphicData uri="http://schemas.openxmlformats.org/drawingml/2006/chart">
            <c:chart xmlns:c="http://schemas.openxmlformats.org/drawingml/2006/chart" xmlns:r="http://schemas.openxmlformats.org/officeDocument/2006/relationships" r:id="rId3"/>
          </a:graphicData>
        </a:graphic>
      </p:graphicFrame>
      <p:sp>
        <p:nvSpPr>
          <p:cNvPr id="32773" name="TextBox 3">
            <a:extLst>
              <a:ext uri="{FF2B5EF4-FFF2-40B4-BE49-F238E27FC236}">
                <a16:creationId xmlns:a16="http://schemas.microsoft.com/office/drawing/2014/main" id="{3B20ECEF-8428-A04D-B01B-3AC5E231CC2D}"/>
              </a:ext>
            </a:extLst>
          </p:cNvPr>
          <p:cNvSpPr txBox="1">
            <a:spLocks noChangeArrowheads="1"/>
          </p:cNvSpPr>
          <p:nvPr/>
        </p:nvSpPr>
        <p:spPr bwMode="auto">
          <a:xfrm>
            <a:off x="1440755" y="4555771"/>
            <a:ext cx="2180405" cy="2539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Geneva" panose="020B0503030404040204" pitchFamily="34" charset="0"/>
                <a:ea typeface="ＭＳ Ｐゴシック" panose="020B0600070205080204" pitchFamily="34" charset="-128"/>
              </a:defRPr>
            </a:lvl1pPr>
            <a:lvl2pPr marL="742950" indent="-285750">
              <a:defRPr sz="2400">
                <a:solidFill>
                  <a:schemeClr val="tx1"/>
                </a:solidFill>
                <a:latin typeface="Geneva" panose="020B0503030404040204" pitchFamily="34" charset="0"/>
                <a:ea typeface="ＭＳ Ｐゴシック" panose="020B0600070205080204" pitchFamily="34" charset="-128"/>
              </a:defRPr>
            </a:lvl2pPr>
            <a:lvl3pPr marL="1143000" indent="-228600">
              <a:defRPr sz="2400">
                <a:solidFill>
                  <a:schemeClr val="tx1"/>
                </a:solidFill>
                <a:latin typeface="Geneva" panose="020B0503030404040204" pitchFamily="34" charset="0"/>
                <a:ea typeface="ＭＳ Ｐゴシック" panose="020B0600070205080204" pitchFamily="34" charset="-128"/>
              </a:defRPr>
            </a:lvl3pPr>
            <a:lvl4pPr marL="1600200" indent="-228600">
              <a:defRPr sz="2400">
                <a:solidFill>
                  <a:schemeClr val="tx1"/>
                </a:solidFill>
                <a:latin typeface="Geneva" panose="020B0503030404040204" pitchFamily="34" charset="0"/>
                <a:ea typeface="ＭＳ Ｐゴシック" panose="020B0600070205080204" pitchFamily="34" charset="-128"/>
              </a:defRPr>
            </a:lvl4pPr>
            <a:lvl5pPr marL="2057400" indent="-228600">
              <a:defRPr sz="2400">
                <a:solidFill>
                  <a:schemeClr val="tx1"/>
                </a:solidFill>
                <a:latin typeface="Geneva" panose="020B05030304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Geneva" panose="020B05030304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Geneva" panose="020B05030304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Geneva" panose="020B05030304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Geneva" panose="020B0503030404040204" pitchFamily="34" charset="0"/>
                <a:ea typeface="ＭＳ Ｐゴシック" panose="020B0600070205080204" pitchFamily="34" charset="-128"/>
              </a:defRPr>
            </a:lvl9pPr>
          </a:lstStyle>
          <a:p>
            <a:r>
              <a:rPr lang="en-US" altLang="en-US" sz="1050" dirty="0">
                <a:latin typeface="Arial" panose="020B0604020202020204" pitchFamily="34" charset="0"/>
              </a:rPr>
              <a:t>*Statistically significant difference</a:t>
            </a:r>
          </a:p>
        </p:txBody>
      </p:sp>
    </p:spTree>
    <p:extLst>
      <p:ext uri="{BB962C8B-B14F-4D97-AF65-F5344CB8AC3E}">
        <p14:creationId xmlns:p14="http://schemas.microsoft.com/office/powerpoint/2010/main" val="1763048049"/>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a:extLst>
              <a:ext uri="{FF2B5EF4-FFF2-40B4-BE49-F238E27FC236}">
                <a16:creationId xmlns:a16="http://schemas.microsoft.com/office/drawing/2014/main" id="{622113F0-DEBE-3249-95E6-C68588EB884B}"/>
              </a:ext>
            </a:extLst>
          </p:cNvPr>
          <p:cNvSpPr>
            <a:spLocks noGrp="1"/>
          </p:cNvSpPr>
          <p:nvPr>
            <p:ph type="title"/>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normAutofit/>
          </a:bodyPr>
          <a:lstStyle/>
          <a:p>
            <a:pPr eaLnBrk="1" hangingPunct="1"/>
            <a:r>
              <a:rPr lang="en-US" altLang="en-US" sz="1800" dirty="0">
                <a:latin typeface="Arial" panose="020B0604020202020204" pitchFamily="34" charset="0"/>
                <a:cs typeface="Arial" panose="020B0604020202020204" pitchFamily="34" charset="0"/>
              </a:rPr>
              <a:t>Switch to DTG/3TC vs Continued TAF-Based 3-Drug ART</a:t>
            </a:r>
            <a:br>
              <a:rPr lang="en-US" altLang="en-US" sz="1800" dirty="0">
                <a:latin typeface="Arial" panose="020B0604020202020204" pitchFamily="34" charset="0"/>
                <a:cs typeface="Arial" panose="020B0604020202020204" pitchFamily="34" charset="0"/>
              </a:rPr>
            </a:br>
            <a:r>
              <a:rPr lang="en-US" altLang="en-US" sz="2100" dirty="0">
                <a:latin typeface="Arial" panose="020B0604020202020204" pitchFamily="34" charset="0"/>
                <a:cs typeface="Arial" panose="020B0604020202020204" pitchFamily="34" charset="0"/>
              </a:rPr>
              <a:t>TANGO: Results at Week 48</a:t>
            </a:r>
          </a:p>
        </p:txBody>
      </p:sp>
      <p:sp>
        <p:nvSpPr>
          <p:cNvPr id="34818" name="Content Placeholder 5">
            <a:extLst>
              <a:ext uri="{FF2B5EF4-FFF2-40B4-BE49-F238E27FC236}">
                <a16:creationId xmlns:a16="http://schemas.microsoft.com/office/drawing/2014/main" id="{E8ED0B88-25C7-9643-854E-9A83D8329415}"/>
              </a:ext>
            </a:extLst>
          </p:cNvPr>
          <p:cNvSpPr>
            <a:spLocks noGrp="1"/>
          </p:cNvSpPr>
          <p:nvPr>
            <p:ph type="body" sz="quarter" idx="1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p>
            <a:pPr eaLnBrk="1" hangingPunct="1">
              <a:spcBef>
                <a:spcPct val="0"/>
              </a:spcBef>
            </a:pPr>
            <a:r>
              <a:rPr lang="en-US" altLang="en-US">
                <a:latin typeface="Arial" panose="020B0604020202020204" pitchFamily="34" charset="0"/>
                <a:cs typeface="Arial" panose="020B0604020202020204" pitchFamily="34" charset="0"/>
              </a:rPr>
              <a:t>Week 48 Changes in Markers of Proximal Tubulopathy (Urine Tests)</a:t>
            </a:r>
          </a:p>
        </p:txBody>
      </p:sp>
      <p:sp>
        <p:nvSpPr>
          <p:cNvPr id="34819" name="Text Placeholder 2">
            <a:extLst>
              <a:ext uri="{FF2B5EF4-FFF2-40B4-BE49-F238E27FC236}">
                <a16:creationId xmlns:a16="http://schemas.microsoft.com/office/drawing/2014/main" id="{8EDA9940-7880-4C46-A65A-3A95F9ECFA4D}"/>
              </a:ext>
            </a:extLst>
          </p:cNvPr>
          <p:cNvSpPr>
            <a:spLocks noGrp="1"/>
          </p:cNvSpPr>
          <p:nvPr>
            <p:ph type="body" sz="quarter" idx="16"/>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p>
            <a:pPr>
              <a:spcBef>
                <a:spcPct val="0"/>
              </a:spcBef>
            </a:pPr>
            <a:r>
              <a:rPr lang="en-US" altLang="en-US" dirty="0">
                <a:latin typeface="Arial" panose="020B0604020202020204" pitchFamily="34" charset="0"/>
                <a:cs typeface="Arial" panose="020B0604020202020204" pitchFamily="34" charset="0"/>
              </a:rPr>
              <a:t>Source: van </a:t>
            </a:r>
            <a:r>
              <a:rPr lang="en-US" altLang="en-US" dirty="0" err="1">
                <a:latin typeface="Arial" panose="020B0604020202020204" pitchFamily="34" charset="0"/>
                <a:cs typeface="Arial" panose="020B0604020202020204" pitchFamily="34" charset="0"/>
              </a:rPr>
              <a:t>Wyk</a:t>
            </a:r>
            <a:r>
              <a:rPr lang="en-US" altLang="en-US" dirty="0">
                <a:latin typeface="Arial" panose="020B0604020202020204" pitchFamily="34" charset="0"/>
                <a:cs typeface="Arial" panose="020B0604020202020204" pitchFamily="34" charset="0"/>
              </a:rPr>
              <a:t> J, et al. Clin Infect Dis. 2020;71:1920-9.</a:t>
            </a:r>
          </a:p>
        </p:txBody>
      </p:sp>
      <p:graphicFrame>
        <p:nvGraphicFramePr>
          <p:cNvPr id="2" name="Chart 6">
            <a:extLst>
              <a:ext uri="{FF2B5EF4-FFF2-40B4-BE49-F238E27FC236}">
                <a16:creationId xmlns:a16="http://schemas.microsoft.com/office/drawing/2014/main" id="{BE590B42-8FA2-504C-A576-88BD8B57446B}"/>
              </a:ext>
            </a:extLst>
          </p:cNvPr>
          <p:cNvGraphicFramePr>
            <a:graphicFrameLocks/>
          </p:cNvGraphicFramePr>
          <p:nvPr>
            <p:extLst>
              <p:ext uri="{D42A27DB-BD31-4B8C-83A1-F6EECF244321}">
                <p14:modId xmlns:p14="http://schemas.microsoft.com/office/powerpoint/2010/main" val="2595626784"/>
              </p:ext>
            </p:extLst>
          </p:nvPr>
        </p:nvGraphicFramePr>
        <p:xfrm>
          <a:off x="456914" y="1453514"/>
          <a:ext cx="8229600" cy="3200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18702166"/>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A44D3-734F-6CB4-8093-FB6377439E50}"/>
              </a:ext>
            </a:extLst>
          </p:cNvPr>
          <p:cNvSpPr>
            <a:spLocks noGrp="1"/>
          </p:cNvSpPr>
          <p:nvPr>
            <p:ph type="title"/>
          </p:nvPr>
        </p:nvSpPr>
        <p:spPr/>
        <p:txBody>
          <a:bodyPr>
            <a:normAutofit/>
          </a:bodyPr>
          <a:lstStyle/>
          <a:p>
            <a:r>
              <a:rPr lang="en-US" sz="2000" dirty="0"/>
              <a:t>Switch to DTG-3TC versus Continued TAF-Based Baseline Regimen</a:t>
            </a:r>
            <a:br>
              <a:rPr lang="en-US" sz="2000" dirty="0"/>
            </a:br>
            <a:r>
              <a:rPr lang="en-US" sz="2000" dirty="0"/>
              <a:t>TANGO: Conclusions</a:t>
            </a:r>
          </a:p>
        </p:txBody>
      </p:sp>
      <p:sp>
        <p:nvSpPr>
          <p:cNvPr id="3" name="Text Placeholder 2">
            <a:extLst>
              <a:ext uri="{FF2B5EF4-FFF2-40B4-BE49-F238E27FC236}">
                <a16:creationId xmlns:a16="http://schemas.microsoft.com/office/drawing/2014/main" id="{337D7C98-1886-F8A8-9FD1-3F497CF6A592}"/>
              </a:ext>
            </a:extLst>
          </p:cNvPr>
          <p:cNvSpPr>
            <a:spLocks noGrp="1"/>
          </p:cNvSpPr>
          <p:nvPr>
            <p:ph type="body" sz="quarter" idx="16"/>
          </p:nvPr>
        </p:nvSpPr>
        <p:spPr/>
        <p:txBody>
          <a:bodyPr/>
          <a:lstStyle/>
          <a:p>
            <a:pPr>
              <a:spcBef>
                <a:spcPct val="0"/>
              </a:spcBef>
            </a:pPr>
            <a:r>
              <a:rPr lang="en-US" altLang="en-US" dirty="0">
                <a:latin typeface="Arial" panose="020B0604020202020204" pitchFamily="34" charset="0"/>
                <a:cs typeface="Arial" panose="020B0604020202020204" pitchFamily="34" charset="0"/>
              </a:rPr>
              <a:t>Source: van </a:t>
            </a:r>
            <a:r>
              <a:rPr lang="en-US" altLang="en-US" dirty="0" err="1">
                <a:latin typeface="Arial" panose="020B0604020202020204" pitchFamily="34" charset="0"/>
                <a:cs typeface="Arial" panose="020B0604020202020204" pitchFamily="34" charset="0"/>
              </a:rPr>
              <a:t>Wyk</a:t>
            </a:r>
            <a:r>
              <a:rPr lang="en-US" altLang="en-US" dirty="0">
                <a:latin typeface="Arial" panose="020B0604020202020204" pitchFamily="34" charset="0"/>
                <a:cs typeface="Arial" panose="020B0604020202020204" pitchFamily="34" charset="0"/>
              </a:rPr>
              <a:t> J, et al. Clin Infect Dis. 2020;71:1920-9.</a:t>
            </a:r>
          </a:p>
        </p:txBody>
      </p:sp>
      <p:sp>
        <p:nvSpPr>
          <p:cNvPr id="4" name="Content Placeholder 3">
            <a:extLst>
              <a:ext uri="{FF2B5EF4-FFF2-40B4-BE49-F238E27FC236}">
                <a16:creationId xmlns:a16="http://schemas.microsoft.com/office/drawing/2014/main" id="{11CCFE35-06BE-9CE9-FA4D-E40232EDA2CF}"/>
              </a:ext>
            </a:extLst>
          </p:cNvPr>
          <p:cNvSpPr>
            <a:spLocks noGrp="1"/>
          </p:cNvSpPr>
          <p:nvPr>
            <p:ph sz="half" idx="2"/>
          </p:nvPr>
        </p:nvSpPr>
        <p:spPr>
          <a:xfrm>
            <a:off x="-18168" y="2036187"/>
            <a:ext cx="9180576" cy="1677973"/>
          </a:xfrm>
        </p:spPr>
        <p:txBody>
          <a:bodyPr>
            <a:noAutofit/>
          </a:bodyPr>
          <a:lstStyle/>
          <a:p>
            <a:pPr>
              <a:lnSpc>
                <a:spcPts val="2400"/>
              </a:lnSpc>
            </a:pPr>
            <a:r>
              <a:rPr lang="en-US" sz="1800" dirty="0">
                <a:solidFill>
                  <a:srgbClr val="C00000"/>
                </a:solidFill>
              </a:rPr>
              <a:t>Conclusion</a:t>
            </a:r>
            <a:r>
              <a:rPr lang="en-US" sz="1800" dirty="0"/>
              <a:t>: “Dolutegravir-lamivudine was was noninferior in maintaining virologic suppression vs a TAF-based regimen at week 48, with no virologic failure or emergent resistance reported with DTG/3TC, supporting it as a simplification strategy for virologically suppressed people with HIV-1.”</a:t>
            </a:r>
          </a:p>
        </p:txBody>
      </p:sp>
    </p:spTree>
    <p:extLst>
      <p:ext uri="{BB962C8B-B14F-4D97-AF65-F5344CB8AC3E}">
        <p14:creationId xmlns:p14="http://schemas.microsoft.com/office/powerpoint/2010/main" val="1470220719"/>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BF5BB-9EDC-1842-8A55-CEDFBDD6B846}"/>
              </a:ext>
            </a:extLst>
          </p:cNvPr>
          <p:cNvSpPr>
            <a:spLocks noGrp="1"/>
          </p:cNvSpPr>
          <p:nvPr>
            <p:ph type="title"/>
          </p:nvPr>
        </p:nvSpPr>
        <p:spPr/>
        <p:txBody>
          <a:bodyPr>
            <a:normAutofit/>
          </a:bodyPr>
          <a:lstStyle/>
          <a:p>
            <a:r>
              <a:rPr lang="en-US" sz="2000" dirty="0"/>
              <a:t>Switch to DTG-3TC versus Continued TAF-Based Baseline Regimen</a:t>
            </a:r>
            <a:br>
              <a:rPr lang="en-US" sz="2000" dirty="0"/>
            </a:br>
            <a:r>
              <a:rPr lang="en-US" sz="2000" dirty="0"/>
              <a:t>TANGO: 144 Week Results</a:t>
            </a:r>
          </a:p>
        </p:txBody>
      </p:sp>
      <p:sp>
        <p:nvSpPr>
          <p:cNvPr id="6" name="Text Placeholder 5">
            <a:extLst>
              <a:ext uri="{FF2B5EF4-FFF2-40B4-BE49-F238E27FC236}">
                <a16:creationId xmlns:a16="http://schemas.microsoft.com/office/drawing/2014/main" id="{AD70263A-CE36-9649-9537-255216ED07B3}"/>
              </a:ext>
            </a:extLst>
          </p:cNvPr>
          <p:cNvSpPr>
            <a:spLocks noGrp="1"/>
          </p:cNvSpPr>
          <p:nvPr>
            <p:ph type="body" sz="quarter" idx="15"/>
          </p:nvPr>
        </p:nvSpPr>
        <p:spPr/>
        <p:txBody>
          <a:bodyPr/>
          <a:lstStyle/>
          <a:p>
            <a:r>
              <a:rPr lang="en-US" sz="1600" dirty="0"/>
              <a:t>Week 144 Virologic Response (ITT-Exposed)</a:t>
            </a:r>
          </a:p>
        </p:txBody>
      </p:sp>
      <p:sp>
        <p:nvSpPr>
          <p:cNvPr id="8" name="Text Placeholder 7">
            <a:extLst>
              <a:ext uri="{FF2B5EF4-FFF2-40B4-BE49-F238E27FC236}">
                <a16:creationId xmlns:a16="http://schemas.microsoft.com/office/drawing/2014/main" id="{5BA81FB9-2107-998C-2A4C-D957C1F84965}"/>
              </a:ext>
            </a:extLst>
          </p:cNvPr>
          <p:cNvSpPr>
            <a:spLocks noGrp="1"/>
          </p:cNvSpPr>
          <p:nvPr>
            <p:ph type="body" sz="quarter" idx="16"/>
          </p:nvPr>
        </p:nvSpPr>
        <p:spPr/>
        <p:txBody>
          <a:bodyPr/>
          <a:lstStyle/>
          <a:p>
            <a:r>
              <a:rPr lang="en-US" dirty="0"/>
              <a:t>Source: </a:t>
            </a:r>
            <a:r>
              <a:rPr lang="en-US" dirty="0" err="1"/>
              <a:t>Osiyemi</a:t>
            </a:r>
            <a:r>
              <a:rPr lang="en-US" dirty="0"/>
              <a:t> O, et al. Clin Infect Dis. 2022;75:975-86.</a:t>
            </a:r>
            <a:endParaRPr lang="en-US" sz="100" dirty="0"/>
          </a:p>
        </p:txBody>
      </p:sp>
      <p:graphicFrame>
        <p:nvGraphicFramePr>
          <p:cNvPr id="3" name="Chart 2">
            <a:extLst>
              <a:ext uri="{FF2B5EF4-FFF2-40B4-BE49-F238E27FC236}">
                <a16:creationId xmlns:a16="http://schemas.microsoft.com/office/drawing/2014/main" id="{E46C6355-F99B-AFE4-67B1-9B5FE2F4CCA5}"/>
              </a:ext>
            </a:extLst>
          </p:cNvPr>
          <p:cNvGraphicFramePr>
            <a:graphicFrameLocks/>
          </p:cNvGraphicFramePr>
          <p:nvPr>
            <p:extLst>
              <p:ext uri="{D42A27DB-BD31-4B8C-83A1-F6EECF244321}">
                <p14:modId xmlns:p14="http://schemas.microsoft.com/office/powerpoint/2010/main" val="2018090672"/>
              </p:ext>
            </p:extLst>
          </p:nvPr>
        </p:nvGraphicFramePr>
        <p:xfrm>
          <a:off x="456072" y="1400177"/>
          <a:ext cx="8229600" cy="32918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13078499"/>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A44D3-734F-6CB4-8093-FB6377439E50}"/>
              </a:ext>
            </a:extLst>
          </p:cNvPr>
          <p:cNvSpPr>
            <a:spLocks noGrp="1"/>
          </p:cNvSpPr>
          <p:nvPr>
            <p:ph type="title"/>
          </p:nvPr>
        </p:nvSpPr>
        <p:spPr/>
        <p:txBody>
          <a:bodyPr>
            <a:normAutofit/>
          </a:bodyPr>
          <a:lstStyle/>
          <a:p>
            <a:r>
              <a:rPr lang="en-US" sz="2000" dirty="0"/>
              <a:t>Switch to DTG-3TC versus Continued TAF-Based Baseline Regimen</a:t>
            </a:r>
            <a:br>
              <a:rPr lang="en-US" sz="2000" dirty="0"/>
            </a:br>
            <a:r>
              <a:rPr lang="en-US" sz="2000" dirty="0"/>
              <a:t>TANGO: Conclusions</a:t>
            </a:r>
          </a:p>
        </p:txBody>
      </p:sp>
      <p:sp>
        <p:nvSpPr>
          <p:cNvPr id="3" name="Text Placeholder 2">
            <a:extLst>
              <a:ext uri="{FF2B5EF4-FFF2-40B4-BE49-F238E27FC236}">
                <a16:creationId xmlns:a16="http://schemas.microsoft.com/office/drawing/2014/main" id="{337D7C98-1886-F8A8-9FD1-3F497CF6A592}"/>
              </a:ext>
            </a:extLst>
          </p:cNvPr>
          <p:cNvSpPr>
            <a:spLocks noGrp="1"/>
          </p:cNvSpPr>
          <p:nvPr>
            <p:ph type="body" sz="quarter" idx="16"/>
          </p:nvPr>
        </p:nvSpPr>
        <p:spPr/>
        <p:txBody>
          <a:bodyPr/>
          <a:lstStyle/>
          <a:p>
            <a:r>
              <a:rPr lang="en-US" dirty="0"/>
              <a:t>Source: </a:t>
            </a:r>
            <a:r>
              <a:rPr lang="en-US" dirty="0" err="1"/>
              <a:t>Osiyemi</a:t>
            </a:r>
            <a:r>
              <a:rPr lang="en-US" dirty="0"/>
              <a:t> O, et al. Clin Infect Dis. 2022;75:975-86.</a:t>
            </a:r>
            <a:endParaRPr lang="en-US" sz="100" dirty="0"/>
          </a:p>
        </p:txBody>
      </p:sp>
      <p:sp>
        <p:nvSpPr>
          <p:cNvPr id="4" name="Content Placeholder 3">
            <a:extLst>
              <a:ext uri="{FF2B5EF4-FFF2-40B4-BE49-F238E27FC236}">
                <a16:creationId xmlns:a16="http://schemas.microsoft.com/office/drawing/2014/main" id="{11CCFE35-06BE-9CE9-FA4D-E40232EDA2CF}"/>
              </a:ext>
            </a:extLst>
          </p:cNvPr>
          <p:cNvSpPr>
            <a:spLocks noGrp="1"/>
          </p:cNvSpPr>
          <p:nvPr>
            <p:ph sz="half" idx="2"/>
          </p:nvPr>
        </p:nvSpPr>
        <p:spPr>
          <a:xfrm>
            <a:off x="-18168" y="1772241"/>
            <a:ext cx="9180576" cy="2036190"/>
          </a:xfrm>
        </p:spPr>
        <p:txBody>
          <a:bodyPr>
            <a:noAutofit/>
          </a:bodyPr>
          <a:lstStyle/>
          <a:p>
            <a:pPr>
              <a:lnSpc>
                <a:spcPts val="2400"/>
              </a:lnSpc>
            </a:pPr>
            <a:r>
              <a:rPr lang="en-US" sz="1800" dirty="0">
                <a:solidFill>
                  <a:srgbClr val="C00000"/>
                </a:solidFill>
              </a:rPr>
              <a:t>Conclusion</a:t>
            </a:r>
            <a:r>
              <a:rPr lang="en-US" sz="1800" dirty="0"/>
              <a:t>: “The 2-drug regimen dolutegravir-lamivudine was non-inferior in maintaining virologic suppression vs a tenofovir alafenamide-based regimen at Week 48, with no virologic failure or emergent resistance reported in the dolutegravir-lamivudine group, supporting its use as a simplification strategy for virologically suppressed people living with HIV-1.”</a:t>
            </a:r>
          </a:p>
        </p:txBody>
      </p:sp>
    </p:spTree>
    <p:extLst>
      <p:ext uri="{BB962C8B-B14F-4D97-AF65-F5344CB8AC3E}">
        <p14:creationId xmlns:p14="http://schemas.microsoft.com/office/powerpoint/2010/main" val="2074598331"/>
      </p:ext>
    </p:extLst>
  </p:cSld>
  <p:clrMapOvr>
    <a:masterClrMapping/>
  </p:clrMapOvr>
  <p:transition spd="slow"/>
</p:sld>
</file>

<file path=ppt/theme/theme1.xml><?xml version="1.0" encoding="utf-8"?>
<a:theme xmlns:a="http://schemas.openxmlformats.org/drawingml/2006/main" name="NCRC">
  <a:themeElements>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latin typeface="Arial"/>
          </a:defRPr>
        </a:defP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NCRC.thmx</Template>
  <TotalTime>55638</TotalTime>
  <Words>702</Words>
  <Application>Microsoft Macintosh PowerPoint</Application>
  <PresentationFormat>On-screen Show (16:9)</PresentationFormat>
  <Paragraphs>84</Paragraphs>
  <Slides>10</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Corbel</vt:lpstr>
      <vt:lpstr>Geneva</vt:lpstr>
      <vt:lpstr>Lucida Grande</vt:lpstr>
      <vt:lpstr>Symbol</vt:lpstr>
      <vt:lpstr>Times New Roman</vt:lpstr>
      <vt:lpstr>NCRC</vt:lpstr>
      <vt:lpstr>Switch to Dolutegravir-Lamivudine versus Continued TAF-Based 3-Drug ART TANGO</vt:lpstr>
      <vt:lpstr>Switch to DTG-3TC versus Continued TAF-Based Baseline Regimen TANGO: Design</vt:lpstr>
      <vt:lpstr>Switch to DTG-3TC versus Continued TAF-Based Baseline Regimen TANGO: Baseline Characteristics</vt:lpstr>
      <vt:lpstr>Switch to DTG-3TC versus Continued TAF-Based Baseline Regimen TANGO: Results at Week 48</vt:lpstr>
      <vt:lpstr>Switch to DTG-3TC versus Continued TAF-Based Baseline Regimen TANGO: Results at Week 48</vt:lpstr>
      <vt:lpstr>Switch to DTG/3TC vs Continued TAF-Based 3-Drug ART TANGO: Results at Week 48</vt:lpstr>
      <vt:lpstr>Switch to DTG-3TC versus Continued TAF-Based Baseline Regimen TANGO: Conclusions</vt:lpstr>
      <vt:lpstr>Switch to DTG-3TC versus Continued TAF-Based Baseline Regimen TANGO: 144 Week Results</vt:lpstr>
      <vt:lpstr>Switch to DTG-3TC versus Continued TAF-Based Baseline Regimen TANGO: Conclusions</vt:lpstr>
      <vt:lpstr>PowerPoint Presentation</vt:lpstr>
    </vt:vector>
  </TitlesOfParts>
  <Company>HMC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Spach</dc:creator>
  <cp:lastModifiedBy>David H. Spach</cp:lastModifiedBy>
  <cp:revision>2322</cp:revision>
  <cp:lastPrinted>2008-02-05T14:34:24Z</cp:lastPrinted>
  <dcterms:created xsi:type="dcterms:W3CDTF">2010-11-28T05:36:22Z</dcterms:created>
  <dcterms:modified xsi:type="dcterms:W3CDTF">2022-11-29T19:36:05Z</dcterms:modified>
</cp:coreProperties>
</file>