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notesSlides/notesSlide13.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notesSlides/notesSlide14.xml" ContentType="application/vnd.openxmlformats-officedocument.presentationml.notesSlide+xml"/>
  <Override PartName="/ppt/charts/chart10.xml" ContentType="application/vnd.openxmlformats-officedocument.drawingml.chart+xml"/>
  <Override PartName="/ppt/theme/themeOverride9.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1.xml" ContentType="application/vnd.openxmlformats-officedocument.drawingml.chart+xml"/>
  <Override PartName="/ppt/theme/themeOverride10.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2.xml" ContentType="application/vnd.openxmlformats-officedocument.drawingml.chart+xml"/>
  <Override PartName="/ppt/notesSlides/notesSlide21.xml" ContentType="application/vnd.openxmlformats-officedocument.presentationml.notesSlide+xml"/>
  <Override PartName="/ppt/charts/chart13.xml" ContentType="application/vnd.openxmlformats-officedocument.drawingml.chart+xml"/>
  <Override PartName="/ppt/notesSlides/notesSlide22.xml" ContentType="application/vnd.openxmlformats-officedocument.presentationml.notesSlide+xml"/>
  <Override PartName="/ppt/charts/chart14.xml" ContentType="application/vnd.openxmlformats-officedocument.drawingml.chart+xml"/>
  <Override PartName="/ppt/notesSlides/notesSlide23.xml" ContentType="application/vnd.openxmlformats-officedocument.presentationml.notesSlide+xml"/>
  <Override PartName="/ppt/charts/chart15.xml" ContentType="application/vnd.openxmlformats-officedocument.drawingml.chart+xml"/>
  <Override PartName="/ppt/theme/themeOverride1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6.xml" ContentType="application/vnd.openxmlformats-officedocument.drawingml.chart+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45"/>
  </p:notesMasterIdLst>
  <p:handoutMasterIdLst>
    <p:handoutMasterId r:id="rId46"/>
  </p:handoutMasterIdLst>
  <p:sldIdLst>
    <p:sldId id="999" r:id="rId2"/>
    <p:sldId id="1178" r:id="rId3"/>
    <p:sldId id="1043" r:id="rId4"/>
    <p:sldId id="1286" r:id="rId5"/>
    <p:sldId id="1363" r:id="rId6"/>
    <p:sldId id="1331" r:id="rId7"/>
    <p:sldId id="1332" r:id="rId8"/>
    <p:sldId id="1171" r:id="rId9"/>
    <p:sldId id="1603" r:id="rId10"/>
    <p:sldId id="1604" r:id="rId11"/>
    <p:sldId id="1619" r:id="rId12"/>
    <p:sldId id="1159" r:id="rId13"/>
    <p:sldId id="1158" r:id="rId14"/>
    <p:sldId id="1160" r:id="rId15"/>
    <p:sldId id="1161" r:id="rId16"/>
    <p:sldId id="1162" r:id="rId17"/>
    <p:sldId id="1620" r:id="rId18"/>
    <p:sldId id="1621" r:id="rId19"/>
    <p:sldId id="1191" r:id="rId20"/>
    <p:sldId id="1190" r:id="rId21"/>
    <p:sldId id="1195" r:id="rId22"/>
    <p:sldId id="1192" r:id="rId23"/>
    <p:sldId id="1622" r:id="rId24"/>
    <p:sldId id="1602" r:id="rId25"/>
    <p:sldId id="1181" r:id="rId26"/>
    <p:sldId id="1167" r:id="rId27"/>
    <p:sldId id="1183" r:id="rId28"/>
    <p:sldId id="1184" r:id="rId29"/>
    <p:sldId id="1625" r:id="rId30"/>
    <p:sldId id="1196" r:id="rId31"/>
    <p:sldId id="1149" r:id="rId32"/>
    <p:sldId id="265" r:id="rId33"/>
    <p:sldId id="266" r:id="rId34"/>
    <p:sldId id="267" r:id="rId35"/>
    <p:sldId id="268" r:id="rId36"/>
    <p:sldId id="1623" r:id="rId37"/>
    <p:sldId id="1615" r:id="rId38"/>
    <p:sldId id="1624" r:id="rId39"/>
    <p:sldId id="1627" r:id="rId40"/>
    <p:sldId id="1614" r:id="rId41"/>
    <p:sldId id="1626" r:id="rId42"/>
    <p:sldId id="1628" r:id="rId43"/>
    <p:sldId id="1109" r:id="rId44"/>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6080"/>
    <a:srgbClr val="648896"/>
    <a:srgbClr val="8F779E"/>
    <a:srgbClr val="967DA5"/>
    <a:srgbClr val="6A4878"/>
    <a:srgbClr val="89A25D"/>
    <a:srgbClr val="778D51"/>
    <a:srgbClr val="4A7DA7"/>
    <a:srgbClr val="5289B7"/>
    <a:srgbClr val="579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62" autoAdjust="0"/>
    <p:restoredTop sz="94807" autoAdjust="0"/>
  </p:normalViewPr>
  <p:slideViewPr>
    <p:cSldViewPr snapToGrid="0" showGuides="1">
      <p:cViewPr varScale="1">
        <p:scale>
          <a:sx n="150" d="100"/>
          <a:sy n="150" d="100"/>
        </p:scale>
        <p:origin x="176" y="320"/>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Macro-Enabled_Worksheet11.xlsm"/></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Macro-Enabled_Worksheet12.xlsm"/></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1.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89688441722562"/>
          <c:y val="0.11943591426071699"/>
          <c:w val="0.872866846505298"/>
          <c:h val="0.67984067307336904"/>
        </c:manualLayout>
      </c:layout>
      <c:barChart>
        <c:barDir val="col"/>
        <c:grouping val="clustered"/>
        <c:varyColors val="0"/>
        <c:ser>
          <c:idx val="0"/>
          <c:order val="0"/>
          <c:tx>
            <c:strRef>
              <c:f>Sheet1!$B$1</c:f>
              <c:strCache>
                <c:ptCount val="1"/>
                <c:pt idx="0">
                  <c:v>Dolutegravir + Lamivudine</c:v>
                </c:pt>
              </c:strCache>
            </c:strRef>
          </c:tx>
          <c:spPr>
            <a:solidFill>
              <a:srgbClr val="5289B7"/>
            </a:solidFill>
            <a:ln w="12700" cmpd="sng">
              <a:noFill/>
            </a:ln>
            <a:effectLst/>
            <a:scene3d>
              <a:camera prst="orthographicFront"/>
              <a:lightRig rig="threePt" dir="t"/>
            </a:scene3d>
            <a:sp3d>
              <a:bevelT w="38100"/>
            </a:sp3d>
          </c:spPr>
          <c:invertIfNegative val="0"/>
          <c:dPt>
            <c:idx val="0"/>
            <c:invertIfNegative val="0"/>
            <c:bubble3D val="0"/>
            <c:spPr>
              <a:solidFill>
                <a:srgbClr val="5289B7"/>
              </a:solidFill>
              <a:ln w="12700" cmpd="sng">
                <a:noFill/>
              </a:ln>
              <a:effectLst/>
              <a:scene3d>
                <a:camera prst="orthographicFront"/>
                <a:lightRig rig="threePt" dir="t"/>
              </a:scene3d>
              <a:sp3d>
                <a:bevelT w="38100" h="38100"/>
              </a:sp3d>
            </c:spPr>
            <c:extLst>
              <c:ext xmlns:c16="http://schemas.microsoft.com/office/drawing/2014/chart" uri="{C3380CC4-5D6E-409C-BE32-E72D297353CC}">
                <c16:uniqueId val="{00000000-D2E0-724E-B431-482E466B11AD}"/>
              </c:ext>
            </c:extLst>
          </c:dPt>
          <c:dLbls>
            <c:numFmt formatCode="0" sourceLinked="0"/>
            <c:spPr>
              <a:solidFill>
                <a:schemeClr val="bg1">
                  <a:alpha val="50000"/>
                </a:schemeClr>
              </a:solidFill>
            </c:spPr>
            <c:txPr>
              <a:bodyPr wrap="square" lIns="38100" tIns="19050" rIns="38100" bIns="19050" anchor="ctr">
                <a:spAutoFit/>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Data </c:v>
                </c:pt>
                <c:pt idx="1">
                  <c:v>≤100,000</c:v>
                </c:pt>
                <c:pt idx="2">
                  <c:v>&gt;100,000</c:v>
                </c:pt>
              </c:strCache>
            </c:strRef>
          </c:cat>
          <c:val>
            <c:numRef>
              <c:f>Sheet1!$B$2:$B$4</c:f>
              <c:numCache>
                <c:formatCode>0</c:formatCode>
                <c:ptCount val="3"/>
                <c:pt idx="0" formatCode="0.00">
                  <c:v>91.48</c:v>
                </c:pt>
                <c:pt idx="1">
                  <c:v>91</c:v>
                </c:pt>
                <c:pt idx="2">
                  <c:v>92</c:v>
                </c:pt>
              </c:numCache>
            </c:numRef>
          </c:val>
          <c:extLst>
            <c:ext xmlns:c16="http://schemas.microsoft.com/office/drawing/2014/chart" uri="{C3380CC4-5D6E-409C-BE32-E72D297353CC}">
              <c16:uniqueId val="{00000002-C2D8-AD4C-AA27-7067E7986AD9}"/>
            </c:ext>
          </c:extLst>
        </c:ser>
        <c:ser>
          <c:idx val="1"/>
          <c:order val="1"/>
          <c:tx>
            <c:strRef>
              <c:f>Sheet1!$C$1</c:f>
              <c:strCache>
                <c:ptCount val="1"/>
                <c:pt idx="0">
                  <c:v>Dolutegravir + Tenofovir DF-Emtricitabine</c:v>
                </c:pt>
              </c:strCache>
            </c:strRef>
          </c:tx>
          <c:spPr>
            <a:solidFill>
              <a:srgbClr val="89A25D"/>
            </a:solidFill>
            <a:ln w="12700">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txPr>
              <a:bodyPr wrap="square" lIns="38100" tIns="19050" rIns="38100" bIns="19050" anchor="ctr">
                <a:spAutoFit/>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Data </c:v>
                </c:pt>
                <c:pt idx="1">
                  <c:v>≤100,000</c:v>
                </c:pt>
                <c:pt idx="2">
                  <c:v>&gt;100,000</c:v>
                </c:pt>
              </c:strCache>
            </c:strRef>
          </c:cat>
          <c:val>
            <c:numRef>
              <c:f>Sheet1!$C$2:$C$4</c:f>
              <c:numCache>
                <c:formatCode>0</c:formatCode>
                <c:ptCount val="3"/>
                <c:pt idx="0" formatCode="0.0">
                  <c:v>93.3</c:v>
                </c:pt>
                <c:pt idx="1">
                  <c:v>94</c:v>
                </c:pt>
                <c:pt idx="2">
                  <c:v>90</c:v>
                </c:pt>
              </c:numCache>
            </c:numRef>
          </c:val>
          <c:extLst>
            <c:ext xmlns:c16="http://schemas.microsoft.com/office/drawing/2014/chart" uri="{C3380CC4-5D6E-409C-BE32-E72D297353CC}">
              <c16:uniqueId val="{00000005-C2D8-AD4C-AA27-7067E7986AD9}"/>
            </c:ext>
          </c:extLst>
        </c:ser>
        <c:dLbls>
          <c:showLegendKey val="0"/>
          <c:showVal val="1"/>
          <c:showCatName val="0"/>
          <c:showSerName val="0"/>
          <c:showPercent val="0"/>
          <c:showBubbleSize val="0"/>
        </c:dLbls>
        <c:gapWidth val="100"/>
        <c:axId val="275749888"/>
        <c:axId val="275759872"/>
      </c:barChart>
      <c:catAx>
        <c:axId val="275749888"/>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75759872"/>
        <c:crosses val="autoZero"/>
        <c:auto val="1"/>
        <c:lblAlgn val="ctr"/>
        <c:lblOffset val="1"/>
        <c:tickLblSkip val="1"/>
        <c:tickMarkSkip val="1"/>
        <c:noMultiLvlLbl val="0"/>
      </c:catAx>
      <c:valAx>
        <c:axId val="275759872"/>
        <c:scaling>
          <c:orientation val="minMax"/>
          <c:max val="100"/>
          <c:min val="0"/>
        </c:scaling>
        <c:delete val="0"/>
        <c:axPos val="l"/>
        <c:title>
          <c:tx>
            <c:rich>
              <a:bodyPr/>
              <a:lstStyle/>
              <a:p>
                <a:pPr>
                  <a:defRPr/>
                </a:pPr>
                <a:r>
                  <a:rPr lang="en-US"/>
                  <a:t>HIV RNA &lt;50 copies/mL (%)</a:t>
                </a:r>
              </a:p>
            </c:rich>
          </c:tx>
          <c:layout>
            <c:manualLayout>
              <c:xMode val="edge"/>
              <c:yMode val="edge"/>
              <c:x val="3.0863163381173093E-4"/>
              <c:y val="7.5175476374255978E-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7574988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422464032273744"/>
          <c:y val="0"/>
          <c:w val="0.72966851365801499"/>
          <c:h val="0.11586162327241253"/>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60528308860301"/>
          <c:y val="0.10470641455726"/>
          <c:w val="0.84588075883011804"/>
          <c:h val="0.73954567867566701"/>
        </c:manualLayout>
      </c:layout>
      <c:barChart>
        <c:barDir val="col"/>
        <c:grouping val="clustered"/>
        <c:varyColors val="0"/>
        <c:ser>
          <c:idx val="0"/>
          <c:order val="0"/>
          <c:tx>
            <c:strRef>
              <c:f>Sheet1!$B$1</c:f>
              <c:strCache>
                <c:ptCount val="1"/>
                <c:pt idx="0">
                  <c:v>Dolutegravir + Lamivudine</c:v>
                </c:pt>
              </c:strCache>
            </c:strRef>
          </c:tx>
          <c:spPr>
            <a:solidFill>
              <a:srgbClr val="4A7DA7"/>
            </a:soli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Bone-specific alkaline phosphatase</c:v>
                </c:pt>
                <c:pt idx="1">
                  <c:v>Osteocalcin</c:v>
                </c:pt>
                <c:pt idx="2">
                  <c:v>Procollagen 1 N-terminal propeptide</c:v>
                </c:pt>
                <c:pt idx="3">
                  <c:v>Type 1 collagen C-telopeptide</c:v>
                </c:pt>
              </c:strCache>
            </c:strRef>
          </c:cat>
          <c:val>
            <c:numRef>
              <c:f>Sheet1!$B$2:$B$5</c:f>
              <c:numCache>
                <c:formatCode>0.00</c:formatCode>
                <c:ptCount val="4"/>
                <c:pt idx="0">
                  <c:v>0.28999999999999998</c:v>
                </c:pt>
                <c:pt idx="1">
                  <c:v>0.27</c:v>
                </c:pt>
                <c:pt idx="2">
                  <c:v>11</c:v>
                </c:pt>
                <c:pt idx="3">
                  <c:v>0.1</c:v>
                </c:pt>
              </c:numCache>
            </c:numRef>
          </c:val>
          <c:extLst>
            <c:ext xmlns:c16="http://schemas.microsoft.com/office/drawing/2014/chart" uri="{C3380CC4-5D6E-409C-BE32-E72D297353CC}">
              <c16:uniqueId val="{00000000-884B-834B-B6D9-4875F5980387}"/>
            </c:ext>
          </c:extLst>
        </c:ser>
        <c:ser>
          <c:idx val="1"/>
          <c:order val="1"/>
          <c:tx>
            <c:strRef>
              <c:f>Sheet1!$C$1</c:f>
              <c:strCache>
                <c:ptCount val="1"/>
                <c:pt idx="0">
                  <c:v>Dolutegravir + Tenofovir DF-Emtricitabine</c:v>
                </c:pt>
              </c:strCache>
            </c:strRef>
          </c:tx>
          <c:spPr>
            <a:solidFill>
              <a:srgbClr val="778D51"/>
            </a:solidFill>
            <a:ln w="12700">
              <a:noFill/>
            </a:ln>
            <a:effectLst/>
            <a:scene3d>
              <a:camera prst="orthographicFront"/>
              <a:lightRig rig="threePt" dir="t"/>
            </a:scene3d>
            <a:sp3d>
              <a:bevelT w="38100" h="38100"/>
            </a:sp3d>
          </c:spPr>
          <c:invertIfNegative val="0"/>
          <c:dPt>
            <c:idx val="2"/>
            <c:invertIfNegative val="0"/>
            <c:bubble3D val="0"/>
            <c:spPr>
              <a:solidFill>
                <a:srgbClr val="89A25D"/>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8A8A-454A-9F49-467F1CF01F9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Bone-specific alkaline phosphatase</c:v>
                </c:pt>
                <c:pt idx="1">
                  <c:v>Osteocalcin</c:v>
                </c:pt>
                <c:pt idx="2">
                  <c:v>Procollagen 1 N-terminal propeptide</c:v>
                </c:pt>
                <c:pt idx="3">
                  <c:v>Type 1 collagen C-telopeptide</c:v>
                </c:pt>
              </c:strCache>
            </c:strRef>
          </c:cat>
          <c:val>
            <c:numRef>
              <c:f>Sheet1!$C$2:$C$5</c:f>
              <c:numCache>
                <c:formatCode>0.00</c:formatCode>
                <c:ptCount val="4"/>
                <c:pt idx="0">
                  <c:v>2.36</c:v>
                </c:pt>
                <c:pt idx="1">
                  <c:v>4.21</c:v>
                </c:pt>
                <c:pt idx="2">
                  <c:v>23.7</c:v>
                </c:pt>
                <c:pt idx="3">
                  <c:v>0.24</c:v>
                </c:pt>
              </c:numCache>
            </c:numRef>
          </c:val>
          <c:extLst>
            <c:ext xmlns:c16="http://schemas.microsoft.com/office/drawing/2014/chart" uri="{C3380CC4-5D6E-409C-BE32-E72D297353CC}">
              <c16:uniqueId val="{00000001-884B-834B-B6D9-4875F5980387}"/>
            </c:ext>
          </c:extLst>
        </c:ser>
        <c:dLbls>
          <c:showLegendKey val="0"/>
          <c:showVal val="1"/>
          <c:showCatName val="0"/>
          <c:showSerName val="0"/>
          <c:showPercent val="0"/>
          <c:showBubbleSize val="0"/>
        </c:dLbls>
        <c:gapWidth val="100"/>
        <c:axId val="-2015239560"/>
        <c:axId val="-2040590136"/>
      </c:barChart>
      <c:catAx>
        <c:axId val="-2015239560"/>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crossAx val="-2040590136"/>
        <c:crosses val="autoZero"/>
        <c:auto val="1"/>
        <c:lblAlgn val="ctr"/>
        <c:lblOffset val="1"/>
        <c:tickLblSkip val="1"/>
        <c:tickMarkSkip val="1"/>
        <c:noMultiLvlLbl val="0"/>
      </c:catAx>
      <c:valAx>
        <c:axId val="-2040590136"/>
        <c:scaling>
          <c:orientation val="minMax"/>
          <c:max val="30"/>
          <c:min val="0"/>
        </c:scaling>
        <c:delete val="0"/>
        <c:axPos val="l"/>
        <c:title>
          <c:tx>
            <c:rich>
              <a:bodyPr/>
              <a:lstStyle/>
              <a:p>
                <a:pPr>
                  <a:defRPr/>
                </a:pPr>
                <a:r>
                  <a:rPr lang="en-US"/>
                  <a:t>Adjusted Mean Change from Baseline (μg/L)</a:t>
                </a:r>
              </a:p>
            </c:rich>
          </c:tx>
          <c:layout>
            <c:manualLayout>
              <c:xMode val="edge"/>
              <c:yMode val="edge"/>
              <c:x val="0"/>
              <c:y val="0.13984015515748599"/>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15239560"/>
        <c:crosses val="autoZero"/>
        <c:crossBetween val="between"/>
        <c:maj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3812712434178701"/>
          <c:y val="9.1463458547848299E-3"/>
          <c:w val="0.86027500602437501"/>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0748853112295501"/>
          <c:w val="0.82601761556664899"/>
          <c:h val="0.71586865484054096"/>
        </c:manualLayout>
      </c:layout>
      <c:barChart>
        <c:barDir val="col"/>
        <c:grouping val="clustered"/>
        <c:varyColors val="0"/>
        <c:ser>
          <c:idx val="0"/>
          <c:order val="0"/>
          <c:tx>
            <c:strRef>
              <c:f>Sheet1!$B$1</c:f>
              <c:strCache>
                <c:ptCount val="1"/>
                <c:pt idx="0">
                  <c:v>Dolutegravir + Lamivudine</c:v>
                </c:pt>
              </c:strCache>
            </c:strRef>
          </c:tx>
          <c:spPr>
            <a:solidFill>
              <a:srgbClr val="6E4B7D"/>
            </a:soli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0-3F7A-9B45-94CC-9F9CE449FE97}"/>
              </c:ext>
            </c:extLst>
          </c:dPt>
          <c:dPt>
            <c:idx val="1"/>
            <c:invertIfNegative val="0"/>
            <c:bubble3D val="0"/>
            <c:extLst>
              <c:ext xmlns:c16="http://schemas.microsoft.com/office/drawing/2014/chart" uri="{C3380CC4-5D6E-409C-BE32-E72D297353CC}">
                <c16:uniqueId val="{00000001-3F7A-9B45-94CC-9F9CE449FE97}"/>
              </c:ext>
            </c:extLst>
          </c:dPt>
          <c:dPt>
            <c:idx val="2"/>
            <c:invertIfNegative val="0"/>
            <c:bubble3D val="0"/>
            <c:extLst>
              <c:ext xmlns:c16="http://schemas.microsoft.com/office/drawing/2014/chart" uri="{C3380CC4-5D6E-409C-BE32-E72D297353CC}">
                <c16:uniqueId val="{00000002-3F7A-9B45-94CC-9F9CE449FE97}"/>
              </c:ext>
            </c:extLst>
          </c:dPt>
          <c:dLbls>
            <c:numFmt formatCode="#,##0" sourceLinked="0"/>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24 weeks</c:v>
                </c:pt>
                <c:pt idx="1">
                  <c:v>48 weeks</c:v>
                </c:pt>
              </c:strCache>
            </c:strRef>
          </c:cat>
          <c:val>
            <c:numRef>
              <c:f>Sheet1!$B$2:$B$3</c:f>
              <c:numCache>
                <c:formatCode>0.0</c:formatCode>
                <c:ptCount val="2"/>
                <c:pt idx="0">
                  <c:v>93.2</c:v>
                </c:pt>
                <c:pt idx="1">
                  <c:v>90.9</c:v>
                </c:pt>
              </c:numCache>
            </c:numRef>
          </c:val>
          <c:extLst>
            <c:ext xmlns:c16="http://schemas.microsoft.com/office/drawing/2014/chart" uri="{C3380CC4-5D6E-409C-BE32-E72D297353CC}">
              <c16:uniqueId val="{00000003-3F7A-9B45-94CC-9F9CE449FE97}"/>
            </c:ext>
          </c:extLst>
        </c:ser>
        <c:ser>
          <c:idx val="1"/>
          <c:order val="1"/>
          <c:tx>
            <c:strRef>
              <c:f>Sheet1!$C$1</c:f>
              <c:strCache>
                <c:ptCount val="1"/>
                <c:pt idx="0">
                  <c:v>3-Drug Antiretroviral Therapy</c:v>
                </c:pt>
              </c:strCache>
            </c:strRef>
          </c:tx>
          <c:spPr>
            <a:solidFill>
              <a:srgbClr val="54737F"/>
            </a:soli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4-3F7A-9B45-94CC-9F9CE449FE97}"/>
              </c:ext>
            </c:extLst>
          </c:dPt>
          <c:dLbls>
            <c:numFmt formatCode="#,##0" sourceLinked="0"/>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24 weeks</c:v>
                </c:pt>
                <c:pt idx="1">
                  <c:v>48 weeks</c:v>
                </c:pt>
              </c:strCache>
            </c:strRef>
          </c:cat>
          <c:val>
            <c:numRef>
              <c:f>Sheet1!$C$2:$C$3</c:f>
              <c:numCache>
                <c:formatCode>0.0</c:formatCode>
                <c:ptCount val="2"/>
                <c:pt idx="0">
                  <c:v>91.1</c:v>
                </c:pt>
                <c:pt idx="1">
                  <c:v>88.9</c:v>
                </c:pt>
              </c:numCache>
            </c:numRef>
          </c:val>
          <c:extLst>
            <c:ext xmlns:c16="http://schemas.microsoft.com/office/drawing/2014/chart" uri="{C3380CC4-5D6E-409C-BE32-E72D297353CC}">
              <c16:uniqueId val="{00000005-3F7A-9B45-94CC-9F9CE449FE97}"/>
            </c:ext>
          </c:extLst>
        </c:ser>
        <c:dLbls>
          <c:showLegendKey val="0"/>
          <c:showVal val="1"/>
          <c:showCatName val="0"/>
          <c:showSerName val="0"/>
          <c:showPercent val="0"/>
          <c:showBubbleSize val="0"/>
        </c:dLbls>
        <c:gapWidth val="110"/>
        <c:axId val="-1990651208"/>
        <c:axId val="-1990661912"/>
      </c:barChart>
      <c:catAx>
        <c:axId val="-1990651208"/>
        <c:scaling>
          <c:orientation val="minMax"/>
        </c:scaling>
        <c:delete val="0"/>
        <c:axPos val="b"/>
        <c:numFmt formatCode="General" sourceLinked="0"/>
        <c:majorTickMark val="out"/>
        <c:minorTickMark val="none"/>
        <c:tickLblPos val="nextTo"/>
        <c:spPr>
          <a:ln w="12700">
            <a:solidFill>
              <a:srgbClr val="000000"/>
            </a:solidFill>
          </a:ln>
        </c:spPr>
        <c:crossAx val="-1990661912"/>
        <c:crosses val="autoZero"/>
        <c:auto val="1"/>
        <c:lblAlgn val="ctr"/>
        <c:lblOffset val="1"/>
        <c:tickLblSkip val="1"/>
        <c:tickMarkSkip val="1"/>
        <c:noMultiLvlLbl val="0"/>
      </c:catAx>
      <c:valAx>
        <c:axId val="-1990661912"/>
        <c:scaling>
          <c:orientation val="minMax"/>
          <c:max val="100"/>
          <c:min val="0"/>
        </c:scaling>
        <c:delete val="0"/>
        <c:axPos val="l"/>
        <c:title>
          <c:tx>
            <c:rich>
              <a:bodyPr/>
              <a:lstStyle/>
              <a:p>
                <a:pPr>
                  <a:defRPr/>
                </a:pPr>
                <a:r>
                  <a:rPr lang="en-US"/>
                  <a:t>HIV RNA &lt;50 copies/mL (%)</a:t>
                </a:r>
              </a:p>
            </c:rich>
          </c:tx>
          <c:layout>
            <c:manualLayout>
              <c:xMode val="edge"/>
              <c:yMode val="edge"/>
              <c:x val="2.0061728395061727E-2"/>
              <c:y val="9.6631974822591615E-2"/>
            </c:manualLayout>
          </c:layout>
          <c:overlay val="0"/>
        </c:title>
        <c:numFmt formatCode="0" sourceLinked="0"/>
        <c:majorTickMark val="out"/>
        <c:minorTickMark val="none"/>
        <c:tickLblPos val="nextTo"/>
        <c:spPr>
          <a:ln w="12700">
            <a:solidFill>
              <a:srgbClr val="000000"/>
            </a:solidFill>
          </a:ln>
        </c:spPr>
        <c:txPr>
          <a:bodyPr/>
          <a:lstStyle/>
          <a:p>
            <a:pPr>
              <a:defRPr sz="1200"/>
            </a:pPr>
            <a:endParaRPr lang="en-US"/>
          </a:p>
        </c:txPr>
        <c:crossAx val="-1990651208"/>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14622934285992001"/>
          <c:y val="1.49179233951688E-2"/>
          <c:w val="0.82463837853601596"/>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533853407212988"/>
          <c:y val="0.12309832844564764"/>
          <c:w val="0.86151149509089098"/>
          <c:h val="0.78764046095800522"/>
        </c:manualLayout>
      </c:layout>
      <c:barChart>
        <c:barDir val="col"/>
        <c:grouping val="clustered"/>
        <c:varyColors val="0"/>
        <c:ser>
          <c:idx val="0"/>
          <c:order val="0"/>
          <c:tx>
            <c:strRef>
              <c:f>Sheet1!$B$1</c:f>
              <c:strCache>
                <c:ptCount val="1"/>
                <c:pt idx="0">
                  <c:v>Dolutegravir-Lamivudine</c:v>
                </c:pt>
              </c:strCache>
            </c:strRef>
          </c:tx>
          <c:spPr>
            <a:solidFill>
              <a:srgbClr val="6A4878"/>
            </a:solidFill>
            <a:ln w="6096">
              <a:noFill/>
              <a:prstDash val="solid"/>
            </a:ln>
            <a:effectLst/>
            <a:scene3d>
              <a:camera prst="orthographicFront"/>
              <a:lightRig rig="threePt" dir="t"/>
            </a:scene3d>
            <a:sp3d>
              <a:bevelT w="38100" h="38100"/>
            </a:sp3d>
          </c:spPr>
          <c:invertIfNegative val="0"/>
          <c:dPt>
            <c:idx val="0"/>
            <c:invertIfNegative val="0"/>
            <c:bubble3D val="0"/>
            <c:spPr>
              <a:solidFill>
                <a:srgbClr val="8F779E"/>
              </a:solidFill>
              <a:ln w="6096">
                <a:noFill/>
                <a:prstDash val="solid"/>
              </a:ln>
              <a:effectLst/>
              <a:scene3d>
                <a:camera prst="orthographicFront"/>
                <a:lightRig rig="threePt" dir="t"/>
              </a:scene3d>
              <a:sp3d>
                <a:bevelT w="38100" h="38100"/>
              </a:sp3d>
            </c:spPr>
            <c:extLst>
              <c:ext xmlns:c16="http://schemas.microsoft.com/office/drawing/2014/chart" uri="{C3380CC4-5D6E-409C-BE32-E72D297353CC}">
                <c16:uniqueId val="{00000002-8CC3-6A45-98FC-B7F1904A7509}"/>
              </c:ext>
            </c:extLst>
          </c:dPt>
          <c:dLbls>
            <c:numFmt formatCode="#,##0.0" sourceLinked="0"/>
            <c:spPr>
              <a:solidFill>
                <a:srgbClr val="FFFFFF">
                  <a:alpha val="50000"/>
                </a:srgbClr>
              </a:solidFill>
              <a:ln w="12191">
                <a:noFill/>
              </a:ln>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Sheet1!$B$2</c:f>
              <c:numCache>
                <c:formatCode>0.0</c:formatCode>
                <c:ptCount val="1"/>
                <c:pt idx="0">
                  <c:v>93.2</c:v>
                </c:pt>
              </c:numCache>
            </c:numRef>
          </c:val>
          <c:extLst>
            <c:ext xmlns:c16="http://schemas.microsoft.com/office/drawing/2014/chart" uri="{C3380CC4-5D6E-409C-BE32-E72D297353CC}">
              <c16:uniqueId val="{00000000-1642-7A4D-A017-3591DDFEB7A5}"/>
            </c:ext>
          </c:extLst>
        </c:ser>
        <c:ser>
          <c:idx val="1"/>
          <c:order val="1"/>
          <c:tx>
            <c:strRef>
              <c:f>Sheet1!$C$1</c:f>
              <c:strCache>
                <c:ptCount val="1"/>
                <c:pt idx="0">
                  <c:v>TAF-Based ART</c:v>
                </c:pt>
              </c:strCache>
            </c:strRef>
          </c:tx>
          <c:spPr>
            <a:solidFill>
              <a:schemeClr val="accent1"/>
            </a:solidFill>
            <a:ln w="6096">
              <a:noFill/>
              <a:prstDash val="solid"/>
            </a:ln>
            <a:effectLst/>
            <a:scene3d>
              <a:camera prst="orthographicFront"/>
              <a:lightRig rig="threePt" dir="t"/>
            </a:scene3d>
            <a:sp3d>
              <a:bevelT w="38100" h="38100"/>
            </a:sp3d>
          </c:spPr>
          <c:invertIfNegative val="0"/>
          <c:dPt>
            <c:idx val="0"/>
            <c:invertIfNegative val="0"/>
            <c:bubble3D val="0"/>
            <c:spPr>
              <a:solidFill>
                <a:srgbClr val="648896"/>
              </a:solidFill>
              <a:ln w="6096">
                <a:noFill/>
                <a:prstDash val="solid"/>
              </a:ln>
              <a:effectLst/>
              <a:scene3d>
                <a:camera prst="orthographicFront"/>
                <a:lightRig rig="threePt" dir="t"/>
              </a:scene3d>
              <a:sp3d>
                <a:bevelT w="38100" h="38100"/>
              </a:sp3d>
            </c:spPr>
            <c:extLst>
              <c:ext xmlns:c16="http://schemas.microsoft.com/office/drawing/2014/chart" uri="{C3380CC4-5D6E-409C-BE32-E72D297353CC}">
                <c16:uniqueId val="{00000001-1642-7A4D-A017-3591DDFEB7A5}"/>
              </c:ext>
            </c:extLst>
          </c:dPt>
          <c:dLbls>
            <c:numFmt formatCode="#,##0.0" sourceLinked="0"/>
            <c:spPr>
              <a:solidFill>
                <a:srgbClr val="FFFFFF">
                  <a:alpha val="50000"/>
                </a:srgbClr>
              </a:solidFill>
              <a:ln w="12191">
                <a:noFill/>
              </a:ln>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Sheet1!$C$2</c:f>
              <c:numCache>
                <c:formatCode>0.0</c:formatCode>
                <c:ptCount val="1"/>
                <c:pt idx="0">
                  <c:v>93</c:v>
                </c:pt>
              </c:numCache>
            </c:numRef>
          </c:val>
          <c:extLst>
            <c:ext xmlns:c16="http://schemas.microsoft.com/office/drawing/2014/chart" uri="{C3380CC4-5D6E-409C-BE32-E72D297353CC}">
              <c16:uniqueId val="{00000002-1642-7A4D-A017-3591DDFEB7A5}"/>
            </c:ext>
          </c:extLst>
        </c:ser>
        <c:dLbls>
          <c:showLegendKey val="0"/>
          <c:showVal val="0"/>
          <c:showCatName val="0"/>
          <c:showSerName val="0"/>
          <c:showPercent val="0"/>
          <c:showBubbleSize val="0"/>
        </c:dLbls>
        <c:gapWidth val="280"/>
        <c:overlap val="-100"/>
        <c:axId val="-2043870568"/>
        <c:axId val="-2043791928"/>
      </c:barChart>
      <c:catAx>
        <c:axId val="-2043870568"/>
        <c:scaling>
          <c:orientation val="minMax"/>
        </c:scaling>
        <c:delete val="1"/>
        <c:axPos val="b"/>
        <c:numFmt formatCode="General" sourceLinked="1"/>
        <c:majorTickMark val="out"/>
        <c:minorTickMark val="none"/>
        <c:tickLblPos val="nextTo"/>
        <c:crossAx val="-2043791928"/>
        <c:crosses val="autoZero"/>
        <c:auto val="1"/>
        <c:lblAlgn val="ctr"/>
        <c:lblOffset val="100"/>
        <c:noMultiLvlLbl val="0"/>
      </c:catAx>
      <c:valAx>
        <c:axId val="-2043791928"/>
        <c:scaling>
          <c:orientation val="minMax"/>
          <c:max val="100"/>
          <c:min val="0"/>
        </c:scaling>
        <c:delete val="0"/>
        <c:axPos val="l"/>
        <c:title>
          <c:tx>
            <c:rich>
              <a:bodyPr/>
              <a:lstStyle/>
              <a:p>
                <a:pPr>
                  <a:defRPr/>
                </a:pPr>
                <a:r>
                  <a:rPr lang="en-US"/>
                  <a:t>HIV RNA &lt;50 copies/mL (%)</a:t>
                </a:r>
              </a:p>
            </c:rich>
          </c:tx>
          <c:layout>
            <c:manualLayout>
              <c:xMode val="edge"/>
              <c:yMode val="edge"/>
              <c:x val="3.0864197530864196E-3"/>
              <c:y val="0.13376531058617672"/>
            </c:manualLayout>
          </c:layout>
          <c:overlay val="0"/>
          <c:spPr>
            <a:noFill/>
            <a:ln w="12191">
              <a:noFill/>
            </a:ln>
          </c:spPr>
        </c:title>
        <c:numFmt formatCode="0" sourceLinked="0"/>
        <c:majorTickMark val="out"/>
        <c:minorTickMark val="none"/>
        <c:tickLblPos val="nextTo"/>
        <c:spPr>
          <a:ln w="6350">
            <a:solidFill>
              <a:srgbClr val="000000"/>
            </a:solidFill>
            <a:prstDash val="solid"/>
          </a:ln>
        </c:spPr>
        <c:txPr>
          <a:bodyPr rot="0" vert="horz"/>
          <a:lstStyle/>
          <a:p>
            <a:pPr>
              <a:defRPr sz="1200"/>
            </a:pPr>
            <a:endParaRPr lang="en-US"/>
          </a:p>
        </c:txPr>
        <c:crossAx val="-2043870568"/>
        <c:crosses val="autoZero"/>
        <c:crossBetween val="between"/>
        <c:majorUnit val="20"/>
        <c:minorUnit val="20"/>
      </c:valAx>
      <c:spPr>
        <a:solidFill>
          <a:srgbClr val="E6EBF2"/>
        </a:solidFill>
        <a:ln w="6350">
          <a:solidFill>
            <a:srgbClr val="000000"/>
          </a:solidFill>
          <a:prstDash val="solid"/>
        </a:ln>
      </c:spPr>
    </c:plotArea>
    <c:legend>
      <c:legendPos val="t"/>
      <c:layout>
        <c:manualLayout>
          <c:xMode val="edge"/>
          <c:yMode val="edge"/>
          <c:x val="0.16697700981821717"/>
          <c:y val="1.0845008321622499E-2"/>
          <c:w val="0.70462622727714597"/>
          <c:h val="8.5643970047282497E-2"/>
        </c:manualLayout>
      </c:layout>
      <c:overlay val="0"/>
    </c:legend>
    <c:plotVisOnly val="1"/>
    <c:dispBlanksAs val="gap"/>
    <c:showDLblsOverMax val="0"/>
  </c:chart>
  <c:spPr>
    <a:noFill/>
    <a:ln>
      <a:noFill/>
    </a:ln>
  </c:spPr>
  <c:txPr>
    <a:bodyPr/>
    <a:lstStyle/>
    <a:p>
      <a:pPr>
        <a:defRPr sz="1400" b="0" i="0" u="none" strike="noStrike" baseline="0">
          <a:solidFill>
            <a:srgbClr val="000000"/>
          </a:solidFill>
          <a:latin typeface="Arial" panose="020B0604020202020204" pitchFamily="34" charset="0"/>
          <a:ea typeface="Arial"/>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1947237158252"/>
          <c:y val="0.10470641455726"/>
          <c:w val="0.87453880515805205"/>
          <c:h val="0.73954567867566701"/>
        </c:manualLayout>
      </c:layout>
      <c:barChart>
        <c:barDir val="col"/>
        <c:grouping val="clustered"/>
        <c:varyColors val="0"/>
        <c:ser>
          <c:idx val="0"/>
          <c:order val="0"/>
          <c:tx>
            <c:strRef>
              <c:f>Sheet1!$B$1</c:f>
              <c:strCache>
                <c:ptCount val="1"/>
                <c:pt idx="0">
                  <c:v>Dolutegravir-Lamivudine</c:v>
                </c:pt>
              </c:strCache>
            </c:strRef>
          </c:tx>
          <c:spPr>
            <a:solidFill>
              <a:srgbClr val="8F779E"/>
            </a:solidFill>
            <a:ln w="6091">
              <a:noFill/>
              <a:prstDash val="solid"/>
            </a:ln>
            <a:effectLst/>
            <a:scene3d>
              <a:camera prst="orthographicFront"/>
              <a:lightRig rig="threePt" dir="t"/>
            </a:scene3d>
            <a:sp3d>
              <a:bevelT w="38100"/>
            </a:sp3d>
          </c:spPr>
          <c:invertIfNegative val="0"/>
          <c:dLbls>
            <c:spPr>
              <a:noFill/>
              <a:ln w="1218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Creatinine*</c:v>
                </c:pt>
                <c:pt idx="1">
                  <c:v>GFR by creatinine*</c:v>
                </c:pt>
                <c:pt idx="2">
                  <c:v>GFR by cystatin C</c:v>
                </c:pt>
              </c:strCache>
            </c:strRef>
          </c:cat>
          <c:val>
            <c:numRef>
              <c:f>Sheet1!$B$2:$B$4</c:f>
              <c:numCache>
                <c:formatCode>0.0</c:formatCode>
                <c:ptCount val="3"/>
                <c:pt idx="0">
                  <c:v>6.67</c:v>
                </c:pt>
                <c:pt idx="1">
                  <c:v>-7.7</c:v>
                </c:pt>
                <c:pt idx="2">
                  <c:v>0.1</c:v>
                </c:pt>
              </c:numCache>
            </c:numRef>
          </c:val>
          <c:extLst>
            <c:ext xmlns:c16="http://schemas.microsoft.com/office/drawing/2014/chart" uri="{C3380CC4-5D6E-409C-BE32-E72D297353CC}">
              <c16:uniqueId val="{00000000-6414-394C-97BC-003388C8D4D7}"/>
            </c:ext>
          </c:extLst>
        </c:ser>
        <c:ser>
          <c:idx val="1"/>
          <c:order val="1"/>
          <c:tx>
            <c:strRef>
              <c:f>Sheet1!$C$1</c:f>
              <c:strCache>
                <c:ptCount val="1"/>
                <c:pt idx="0">
                  <c:v>TAF-Based ART</c:v>
                </c:pt>
              </c:strCache>
            </c:strRef>
          </c:tx>
          <c:spPr>
            <a:solidFill>
              <a:srgbClr val="648896"/>
            </a:solidFill>
            <a:ln w="6091">
              <a:noFill/>
              <a:prstDash val="solid"/>
            </a:ln>
            <a:effectLst/>
            <a:scene3d>
              <a:camera prst="orthographicFront"/>
              <a:lightRig rig="threePt" dir="t"/>
            </a:scene3d>
            <a:sp3d>
              <a:bevelT w="38100" h="38100"/>
            </a:sp3d>
          </c:spPr>
          <c:invertIfNegative val="0"/>
          <c:dLbls>
            <c:spPr>
              <a:noFill/>
              <a:ln w="1218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Creatinine*</c:v>
                </c:pt>
                <c:pt idx="1">
                  <c:v>GFR by creatinine*</c:v>
                </c:pt>
                <c:pt idx="2">
                  <c:v>GFR by cystatin C</c:v>
                </c:pt>
              </c:strCache>
            </c:strRef>
          </c:cat>
          <c:val>
            <c:numRef>
              <c:f>Sheet1!$C$2:$C$4</c:f>
              <c:numCache>
                <c:formatCode>0.0</c:formatCode>
                <c:ptCount val="3"/>
                <c:pt idx="0">
                  <c:v>2.19</c:v>
                </c:pt>
                <c:pt idx="1">
                  <c:v>-3</c:v>
                </c:pt>
                <c:pt idx="2">
                  <c:v>-1.6</c:v>
                </c:pt>
              </c:numCache>
            </c:numRef>
          </c:val>
          <c:extLst>
            <c:ext xmlns:c16="http://schemas.microsoft.com/office/drawing/2014/chart" uri="{C3380CC4-5D6E-409C-BE32-E72D297353CC}">
              <c16:uniqueId val="{00000001-6414-394C-97BC-003388C8D4D7}"/>
            </c:ext>
          </c:extLst>
        </c:ser>
        <c:dLbls>
          <c:showLegendKey val="0"/>
          <c:showVal val="0"/>
          <c:showCatName val="0"/>
          <c:showSerName val="0"/>
          <c:showPercent val="0"/>
          <c:showBubbleSize val="0"/>
        </c:dLbls>
        <c:gapWidth val="125"/>
        <c:axId val="-2067084520"/>
        <c:axId val="-2066836680"/>
      </c:barChart>
      <c:catAx>
        <c:axId val="-2067084520"/>
        <c:scaling>
          <c:orientation val="minMax"/>
        </c:scaling>
        <c:delete val="0"/>
        <c:axPos val="b"/>
        <c:numFmt formatCode="General" sourceLinked="0"/>
        <c:majorTickMark val="out"/>
        <c:minorTickMark val="none"/>
        <c:tickLblPos val="low"/>
        <c:spPr>
          <a:ln w="6350">
            <a:solidFill>
              <a:srgbClr val="000000"/>
            </a:solidFill>
            <a:prstDash val="solid"/>
          </a:ln>
        </c:spPr>
        <c:txPr>
          <a:bodyPr rot="0" vert="horz"/>
          <a:lstStyle/>
          <a:p>
            <a:pPr>
              <a:defRPr/>
            </a:pPr>
            <a:endParaRPr lang="en-US"/>
          </a:p>
        </c:txPr>
        <c:crossAx val="-2066836680"/>
        <c:crosses val="autoZero"/>
        <c:auto val="1"/>
        <c:lblAlgn val="ctr"/>
        <c:lblOffset val="1"/>
        <c:tickLblSkip val="1"/>
        <c:tickMarkSkip val="1"/>
        <c:noMultiLvlLbl val="0"/>
      </c:catAx>
      <c:valAx>
        <c:axId val="-2066836680"/>
        <c:scaling>
          <c:orientation val="minMax"/>
          <c:max val="15"/>
          <c:min val="-15"/>
        </c:scaling>
        <c:delete val="0"/>
        <c:axPos val="l"/>
        <c:title>
          <c:tx>
            <c:rich>
              <a:bodyPr/>
              <a:lstStyle/>
              <a:p>
                <a:pPr>
                  <a:defRPr/>
                </a:pPr>
                <a:r>
                  <a:rPr lang="en-US"/>
                  <a:t>Adjusted mean change from baseline</a:t>
                </a:r>
              </a:p>
            </c:rich>
          </c:tx>
          <c:layout>
            <c:manualLayout>
              <c:xMode val="edge"/>
              <c:yMode val="edge"/>
              <c:x val="3.0031212314676902E-3"/>
              <c:y val="7.5452410553943902E-2"/>
            </c:manualLayout>
          </c:layout>
          <c:overlay val="0"/>
          <c:spPr>
            <a:noFill/>
            <a:ln w="12182">
              <a:noFill/>
            </a:ln>
          </c:spPr>
        </c:title>
        <c:numFmt formatCode="0" sourceLinked="0"/>
        <c:majorTickMark val="out"/>
        <c:minorTickMark val="none"/>
        <c:tickLblPos val="nextTo"/>
        <c:spPr>
          <a:ln w="6350">
            <a:solidFill>
              <a:srgbClr val="000000"/>
            </a:solidFill>
            <a:prstDash val="solid"/>
          </a:ln>
        </c:spPr>
        <c:txPr>
          <a:bodyPr rot="0" vert="horz"/>
          <a:lstStyle/>
          <a:p>
            <a:pPr>
              <a:defRPr sz="1200"/>
            </a:pPr>
            <a:endParaRPr lang="en-US"/>
          </a:p>
        </c:txPr>
        <c:crossAx val="-2067084520"/>
        <c:crosses val="autoZero"/>
        <c:crossBetween val="between"/>
        <c:majorUnit val="5"/>
      </c:valAx>
      <c:spPr>
        <a:solidFill>
          <a:srgbClr val="E6EBF2"/>
        </a:solidFill>
        <a:ln w="6350">
          <a:solidFill>
            <a:srgbClr val="000000"/>
          </a:solidFill>
          <a:prstDash val="solid"/>
        </a:ln>
      </c:spPr>
    </c:plotArea>
    <c:legend>
      <c:legendPos val="t"/>
      <c:layout>
        <c:manualLayout>
          <c:xMode val="edge"/>
          <c:yMode val="edge"/>
          <c:x val="0.40059140176922337"/>
          <c:y val="9.1462909241607892E-3"/>
          <c:w val="0.58139946048410618"/>
          <c:h val="7.7236957222452496E-2"/>
        </c:manualLayout>
      </c:layout>
      <c:overlay val="0"/>
      <c:spPr>
        <a:solidFill>
          <a:srgbClr val="FFFFFF"/>
        </a:solidFill>
        <a:ln w="12182">
          <a:noFill/>
        </a:ln>
      </c:spPr>
    </c:legend>
    <c:plotVisOnly val="1"/>
    <c:dispBlanksAs val="gap"/>
    <c:showDLblsOverMax val="0"/>
  </c:chart>
  <c:spPr>
    <a:noFill/>
    <a:ln>
      <a:noFill/>
    </a:ln>
  </c:spPr>
  <c:txPr>
    <a:bodyPr/>
    <a:lstStyle/>
    <a:p>
      <a:pPr>
        <a:defRPr sz="1400" b="0" i="0" u="none" strike="noStrike" baseline="0">
          <a:solidFill>
            <a:srgbClr val="000000"/>
          </a:solidFill>
          <a:latin typeface="Arial" panose="020B0604020202020204" pitchFamily="34" charset="0"/>
          <a:ea typeface="Arial"/>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31466742332884"/>
          <c:y val="0.13885764279465068"/>
          <c:w val="0.85810574025469044"/>
          <c:h val="0.711133920759905"/>
        </c:manualLayout>
      </c:layout>
      <c:barChart>
        <c:barDir val="col"/>
        <c:grouping val="clustered"/>
        <c:varyColors val="0"/>
        <c:ser>
          <c:idx val="0"/>
          <c:order val="0"/>
          <c:tx>
            <c:strRef>
              <c:f>Sheet1!$B$1</c:f>
              <c:strCache>
                <c:ptCount val="1"/>
                <c:pt idx="0">
                  <c:v>Dolutegravir-Lamivudine</c:v>
                </c:pt>
              </c:strCache>
            </c:strRef>
          </c:tx>
          <c:spPr>
            <a:solidFill>
              <a:srgbClr val="8F779E"/>
            </a:solidFill>
            <a:ln w="6094">
              <a:noFill/>
              <a:prstDash val="solid"/>
            </a:ln>
            <a:effectLst/>
            <a:scene3d>
              <a:camera prst="orthographicFront"/>
              <a:lightRig rig="threePt" dir="t"/>
            </a:scene3d>
            <a:sp3d>
              <a:bevelT w="38100" h="38100"/>
            </a:sp3d>
          </c:spPr>
          <c:invertIfNegative val="0"/>
          <c:dLbls>
            <c:spPr>
              <a:noFill/>
              <a:ln w="12188">
                <a:noFill/>
              </a:ln>
            </c:spPr>
            <c:txPr>
              <a:bodyPr/>
              <a:lstStyle/>
              <a:p>
                <a:pPr>
                  <a:defRPr sz="13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Protein to
Creatinine (g/mol)</c:v>
                </c:pt>
                <c:pt idx="1">
                  <c:v>Retinol-binding protein to Creatinine (ug/mmol)</c:v>
                </c:pt>
                <c:pt idx="2">
                  <c:v>Beta-2 microglobulin to creatinine (mg/mmol)</c:v>
                </c:pt>
              </c:strCache>
            </c:strRef>
          </c:cat>
          <c:val>
            <c:numRef>
              <c:f>Sheet1!$B$2:$B$4</c:f>
              <c:numCache>
                <c:formatCode>0.0</c:formatCode>
                <c:ptCount val="3"/>
                <c:pt idx="0">
                  <c:v>-2.9</c:v>
                </c:pt>
                <c:pt idx="1">
                  <c:v>6.3</c:v>
                </c:pt>
                <c:pt idx="2">
                  <c:v>-2.7</c:v>
                </c:pt>
              </c:numCache>
            </c:numRef>
          </c:val>
          <c:extLst>
            <c:ext xmlns:c16="http://schemas.microsoft.com/office/drawing/2014/chart" uri="{C3380CC4-5D6E-409C-BE32-E72D297353CC}">
              <c16:uniqueId val="{00000000-16F8-5A43-A7B0-9C019304D988}"/>
            </c:ext>
          </c:extLst>
        </c:ser>
        <c:ser>
          <c:idx val="1"/>
          <c:order val="1"/>
          <c:tx>
            <c:strRef>
              <c:f>Sheet1!$C$1</c:f>
              <c:strCache>
                <c:ptCount val="1"/>
                <c:pt idx="0">
                  <c:v>TAF-Based ART</c:v>
                </c:pt>
              </c:strCache>
            </c:strRef>
          </c:tx>
          <c:spPr>
            <a:solidFill>
              <a:srgbClr val="648896"/>
            </a:solidFill>
            <a:ln w="6094">
              <a:noFill/>
              <a:prstDash val="solid"/>
            </a:ln>
            <a:effectLst/>
            <a:scene3d>
              <a:camera prst="orthographicFront"/>
              <a:lightRig rig="threePt" dir="t"/>
            </a:scene3d>
            <a:sp3d>
              <a:bevelT w="38100" h="38100"/>
            </a:sp3d>
          </c:spPr>
          <c:invertIfNegative val="0"/>
          <c:dLbls>
            <c:spPr>
              <a:noFill/>
              <a:ln w="12188">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Protein to
Creatinine (g/mol)</c:v>
                </c:pt>
                <c:pt idx="1">
                  <c:v>Retinol-binding protein to Creatinine (ug/mmol)</c:v>
                </c:pt>
                <c:pt idx="2">
                  <c:v>Beta-2 microglobulin to creatinine (mg/mmol)</c:v>
                </c:pt>
              </c:strCache>
            </c:strRef>
          </c:cat>
          <c:val>
            <c:numRef>
              <c:f>Sheet1!$C$2:$C$4</c:f>
              <c:numCache>
                <c:formatCode>0.0</c:formatCode>
                <c:ptCount val="3"/>
                <c:pt idx="0">
                  <c:v>1.6</c:v>
                </c:pt>
                <c:pt idx="1">
                  <c:v>6.7</c:v>
                </c:pt>
                <c:pt idx="2">
                  <c:v>-7.8</c:v>
                </c:pt>
              </c:numCache>
            </c:numRef>
          </c:val>
          <c:extLst>
            <c:ext xmlns:c16="http://schemas.microsoft.com/office/drawing/2014/chart" uri="{C3380CC4-5D6E-409C-BE32-E72D297353CC}">
              <c16:uniqueId val="{00000001-16F8-5A43-A7B0-9C019304D988}"/>
            </c:ext>
          </c:extLst>
        </c:ser>
        <c:dLbls>
          <c:showLegendKey val="0"/>
          <c:showVal val="0"/>
          <c:showCatName val="0"/>
          <c:showSerName val="0"/>
          <c:showPercent val="0"/>
          <c:showBubbleSize val="0"/>
        </c:dLbls>
        <c:gapWidth val="125"/>
        <c:axId val="-1994273480"/>
        <c:axId val="-1994270168"/>
      </c:barChart>
      <c:catAx>
        <c:axId val="-1994273480"/>
        <c:scaling>
          <c:orientation val="minMax"/>
        </c:scaling>
        <c:delete val="0"/>
        <c:axPos val="b"/>
        <c:numFmt formatCode="General" sourceLinked="0"/>
        <c:majorTickMark val="out"/>
        <c:minorTickMark val="none"/>
        <c:tickLblPos val="low"/>
        <c:spPr>
          <a:ln w="6350">
            <a:solidFill>
              <a:srgbClr val="000000"/>
            </a:solidFill>
            <a:prstDash val="solid"/>
          </a:ln>
        </c:spPr>
        <c:txPr>
          <a:bodyPr rot="0" vert="horz"/>
          <a:lstStyle/>
          <a:p>
            <a:pPr>
              <a:defRPr sz="1300"/>
            </a:pPr>
            <a:endParaRPr lang="en-US"/>
          </a:p>
        </c:txPr>
        <c:crossAx val="-1994270168"/>
        <c:crosses val="autoZero"/>
        <c:auto val="1"/>
        <c:lblAlgn val="ctr"/>
        <c:lblOffset val="1"/>
        <c:tickLblSkip val="1"/>
        <c:tickMarkSkip val="1"/>
        <c:noMultiLvlLbl val="0"/>
      </c:catAx>
      <c:valAx>
        <c:axId val="-1994270168"/>
        <c:scaling>
          <c:orientation val="minMax"/>
          <c:max val="15"/>
          <c:min val="-15"/>
        </c:scaling>
        <c:delete val="0"/>
        <c:axPos val="l"/>
        <c:title>
          <c:tx>
            <c:rich>
              <a:bodyPr/>
              <a:lstStyle/>
              <a:p>
                <a:pPr>
                  <a:defRPr b="1"/>
                </a:pPr>
                <a:r>
                  <a:rPr lang="en-US" b="1"/>
                  <a:t>Change from baseline, %</a:t>
                </a:r>
              </a:p>
            </c:rich>
          </c:tx>
          <c:layout>
            <c:manualLayout>
              <c:xMode val="edge"/>
              <c:yMode val="edge"/>
              <c:x val="3.1007582385535141E-3"/>
              <c:y val="0.12688070241219845"/>
            </c:manualLayout>
          </c:layout>
          <c:overlay val="0"/>
          <c:spPr>
            <a:noFill/>
            <a:ln w="12188">
              <a:noFill/>
            </a:ln>
          </c:spPr>
        </c:title>
        <c:numFmt formatCode="0.0" sourceLinked="0"/>
        <c:majorTickMark val="out"/>
        <c:minorTickMark val="none"/>
        <c:tickLblPos val="nextTo"/>
        <c:spPr>
          <a:ln w="6350">
            <a:solidFill>
              <a:srgbClr val="000000"/>
            </a:solidFill>
            <a:prstDash val="solid"/>
          </a:ln>
        </c:spPr>
        <c:txPr>
          <a:bodyPr rot="0" vert="horz"/>
          <a:lstStyle/>
          <a:p>
            <a:pPr>
              <a:defRPr sz="1200"/>
            </a:pPr>
            <a:endParaRPr lang="en-US"/>
          </a:p>
        </c:txPr>
        <c:crossAx val="-1994273480"/>
        <c:crosses val="autoZero"/>
        <c:crossBetween val="between"/>
        <c:majorUnit val="5"/>
      </c:valAx>
      <c:spPr>
        <a:solidFill>
          <a:srgbClr val="E6EBF2"/>
        </a:solidFill>
        <a:ln w="6350">
          <a:solidFill>
            <a:srgbClr val="000000"/>
          </a:solidFill>
          <a:prstDash val="solid"/>
        </a:ln>
      </c:spPr>
    </c:plotArea>
    <c:legend>
      <c:legendPos val="t"/>
      <c:layout>
        <c:manualLayout>
          <c:xMode val="edge"/>
          <c:yMode val="edge"/>
          <c:x val="0.43324900359677265"/>
          <c:y val="9.1464468195394093E-3"/>
          <c:w val="0.55182827840964321"/>
          <c:h val="0.10898293963254593"/>
        </c:manualLayout>
      </c:layout>
      <c:overlay val="0"/>
      <c:spPr>
        <a:solidFill>
          <a:srgbClr val="FFFFFF"/>
        </a:solidFill>
        <a:ln w="12188">
          <a:noFill/>
        </a:ln>
      </c:spPr>
    </c:legend>
    <c:plotVisOnly val="1"/>
    <c:dispBlanksAs val="gap"/>
    <c:showDLblsOverMax val="0"/>
  </c:chart>
  <c:spPr>
    <a:noFill/>
    <a:ln>
      <a:noFill/>
    </a:ln>
  </c:spPr>
  <c:txPr>
    <a:bodyPr/>
    <a:lstStyle/>
    <a:p>
      <a:pPr>
        <a:defRPr sz="1400" b="0" i="0" u="none" strike="noStrike" baseline="0">
          <a:solidFill>
            <a:srgbClr val="000000"/>
          </a:solidFill>
          <a:latin typeface="Arial" panose="020B0604020202020204" pitchFamily="34" charset="0"/>
          <a:ea typeface="Arial"/>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3265286283659"/>
          <c:y val="4.9991494118790704E-2"/>
          <c:w val="0.87043708078156889"/>
          <c:h val="0.84187779478954017"/>
        </c:manualLayout>
      </c:layout>
      <c:barChart>
        <c:barDir val="col"/>
        <c:grouping val="clustered"/>
        <c:varyColors val="0"/>
        <c:ser>
          <c:idx val="0"/>
          <c:order val="0"/>
          <c:tx>
            <c:strRef>
              <c:f>Sheet1!$B$1</c:f>
              <c:strCache>
                <c:ptCount val="1"/>
                <c:pt idx="0">
                  <c:v>Dolutegravir-Lamivudine</c:v>
                </c:pt>
              </c:strCache>
            </c:strRef>
          </c:tx>
          <c:spPr>
            <a:solidFill>
              <a:srgbClr val="967DA5"/>
            </a:solidFill>
            <a:ln w="12700" cmpd="sng">
              <a:noFill/>
            </a:ln>
            <a:effectLst/>
            <a:scene3d>
              <a:camera prst="orthographicFront"/>
              <a:lightRig rig="threePt" dir="t"/>
            </a:scene3d>
            <a:sp3d>
              <a:bevelT w="38100" h="38100"/>
            </a:sp3d>
          </c:spPr>
          <c:invertIfNegative val="0"/>
          <c:dLbls>
            <c:dLbl>
              <c:idx val="0"/>
              <c:tx>
                <c:rich>
                  <a:bodyPr/>
                  <a:lstStyle/>
                  <a:p>
                    <a:r>
                      <a:rPr lang="en-US"/>
                      <a:t>≤1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F76-9A40-84AC-AFECF5DDE409}"/>
                </c:ext>
              </c:extLst>
            </c:dLbl>
            <c:numFmt formatCode="0" sourceLinked="0"/>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HIV-1 RNA ≥50 copies/mL</c:v>
                </c:pt>
                <c:pt idx="1">
                  <c:v>HIV-1 RNA &lt;50 copies/mL</c:v>
                </c:pt>
                <c:pt idx="2">
                  <c:v>No Virologic Data</c:v>
                </c:pt>
              </c:strCache>
            </c:strRef>
          </c:cat>
          <c:val>
            <c:numRef>
              <c:f>Sheet1!$B$2:$B$4</c:f>
              <c:numCache>
                <c:formatCode>0</c:formatCode>
                <c:ptCount val="3"/>
                <c:pt idx="0">
                  <c:v>0</c:v>
                </c:pt>
                <c:pt idx="1">
                  <c:v>86</c:v>
                </c:pt>
                <c:pt idx="2">
                  <c:v>14</c:v>
                </c:pt>
              </c:numCache>
            </c:numRef>
          </c:val>
          <c:extLst>
            <c:ext xmlns:c16="http://schemas.microsoft.com/office/drawing/2014/chart" uri="{C3380CC4-5D6E-409C-BE32-E72D297353CC}">
              <c16:uniqueId val="{00000000-C76A-6E4C-8F06-0375AC2AA609}"/>
            </c:ext>
          </c:extLst>
        </c:ser>
        <c:ser>
          <c:idx val="1"/>
          <c:order val="1"/>
          <c:tx>
            <c:strRef>
              <c:f>Sheet1!$C$1</c:f>
              <c:strCache>
                <c:ptCount val="1"/>
                <c:pt idx="0">
                  <c:v>TAF-Based Regimen</c:v>
                </c:pt>
              </c:strCache>
            </c:strRef>
          </c:tx>
          <c:spPr>
            <a:solidFill>
              <a:srgbClr val="648896"/>
            </a:solidFill>
            <a:ln w="12700">
              <a:noFill/>
            </a:ln>
            <a:effectLst/>
            <a:scene3d>
              <a:camera prst="orthographicFront"/>
              <a:lightRig rig="threePt" dir="t"/>
            </a:scene3d>
            <a:sp3d>
              <a:bevelT w="38100" h="38100"/>
            </a:sp3d>
          </c:spPr>
          <c:invertIfNegative val="0"/>
          <c:dLbls>
            <c:numFmt formatCode="0" sourceLinked="0"/>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HIV-1 RNA ≥50 copies/mL</c:v>
                </c:pt>
                <c:pt idx="1">
                  <c:v>HIV-1 RNA &lt;50 copies/mL</c:v>
                </c:pt>
                <c:pt idx="2">
                  <c:v>No Virologic Data</c:v>
                </c:pt>
              </c:strCache>
            </c:strRef>
          </c:cat>
          <c:val>
            <c:numRef>
              <c:f>Sheet1!$C$2:$C$4</c:f>
              <c:numCache>
                <c:formatCode>0</c:formatCode>
                <c:ptCount val="3"/>
                <c:pt idx="0">
                  <c:v>1</c:v>
                </c:pt>
                <c:pt idx="1">
                  <c:v>82</c:v>
                </c:pt>
                <c:pt idx="2">
                  <c:v>17</c:v>
                </c:pt>
              </c:numCache>
            </c:numRef>
          </c:val>
          <c:extLst>
            <c:ext xmlns:c16="http://schemas.microsoft.com/office/drawing/2014/chart" uri="{C3380CC4-5D6E-409C-BE32-E72D297353CC}">
              <c16:uniqueId val="{00000001-C76A-6E4C-8F06-0375AC2AA609}"/>
            </c:ext>
          </c:extLst>
        </c:ser>
        <c:dLbls>
          <c:showLegendKey val="0"/>
          <c:showVal val="1"/>
          <c:showCatName val="0"/>
          <c:showSerName val="0"/>
          <c:showPercent val="0"/>
          <c:showBubbleSize val="0"/>
        </c:dLbls>
        <c:gapWidth val="150"/>
        <c:axId val="-1977983176"/>
        <c:axId val="-1977656568"/>
      </c:barChart>
      <c:catAx>
        <c:axId val="-1977983176"/>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1977656568"/>
        <c:crosses val="autoZero"/>
        <c:auto val="1"/>
        <c:lblAlgn val="ctr"/>
        <c:lblOffset val="1"/>
        <c:tickLblSkip val="1"/>
        <c:tickMarkSkip val="1"/>
        <c:noMultiLvlLbl val="0"/>
      </c:catAx>
      <c:valAx>
        <c:axId val="-1977656568"/>
        <c:scaling>
          <c:orientation val="minMax"/>
          <c:max val="100"/>
          <c:min val="0"/>
        </c:scaling>
        <c:delete val="0"/>
        <c:axPos val="l"/>
        <c:title>
          <c:tx>
            <c:rich>
              <a:bodyPr/>
              <a:lstStyle/>
              <a:p>
                <a:pPr>
                  <a:defRPr/>
                </a:pPr>
                <a:r>
                  <a:rPr lang="en-US" dirty="0"/>
                  <a:t>Participants</a:t>
                </a:r>
                <a:r>
                  <a:rPr lang="en-US" baseline="0" dirty="0"/>
                  <a:t> </a:t>
                </a:r>
                <a:r>
                  <a:rPr lang="en-US" dirty="0"/>
                  <a:t>(%)</a:t>
                </a:r>
              </a:p>
            </c:rich>
          </c:tx>
          <c:layout>
            <c:manualLayout>
              <c:xMode val="edge"/>
              <c:yMode val="edge"/>
              <c:x val="1.323758141343443E-3"/>
              <c:y val="0.23844749441042087"/>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7798317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67821959755030636"/>
          <c:y val="7.1743462622727711E-2"/>
          <c:w val="0.28597926995236705"/>
          <c:h val="0.22172584329736561"/>
        </c:manualLayout>
      </c:layout>
      <c:overlay val="0"/>
      <c:spPr>
        <a:solidFill>
          <a:sysClr val="window" lastClr="FFFFFF"/>
        </a:solidFill>
        <a:ln>
          <a:solidFill>
            <a:sysClr val="window" lastClr="FFFFFF">
              <a:lumMod val="50000"/>
            </a:sysClr>
          </a:solidFill>
        </a:ln>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3265286283659"/>
          <c:y val="0.1464421114027413"/>
          <c:w val="0.87043708078156889"/>
          <c:h val="0.74542717750558962"/>
        </c:manualLayout>
      </c:layout>
      <c:barChart>
        <c:barDir val="col"/>
        <c:grouping val="clustered"/>
        <c:varyColors val="0"/>
        <c:ser>
          <c:idx val="0"/>
          <c:order val="0"/>
          <c:tx>
            <c:strRef>
              <c:f>Sheet1!$B$1</c:f>
              <c:strCache>
                <c:ptCount val="1"/>
                <c:pt idx="0">
                  <c:v>Dolutegravir-Lamivudine</c:v>
                </c:pt>
              </c:strCache>
            </c:strRef>
          </c:tx>
          <c:spPr>
            <a:solidFill>
              <a:srgbClr val="967DA5"/>
            </a:solidFill>
            <a:ln w="12700" cmpd="sng">
              <a:noFill/>
            </a:ln>
            <a:effectLst/>
            <a:scene3d>
              <a:camera prst="orthographicFront"/>
              <a:lightRig rig="threePt" dir="t"/>
            </a:scene3d>
            <a:sp3d>
              <a:bevelT w="38100" h="38100"/>
            </a:sp3d>
          </c:spPr>
          <c:invertIfNegative val="0"/>
          <c:dLbls>
            <c:dLbl>
              <c:idx val="0"/>
              <c:tx>
                <c:rich>
                  <a:bodyPr/>
                  <a:lstStyle/>
                  <a:p>
                    <a:r>
                      <a:rPr lang="en-US"/>
                      <a:t>≤1</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F76-9A40-84AC-AFECF5DDE409}"/>
                </c:ext>
              </c:extLst>
            </c:dLbl>
            <c:dLbl>
              <c:idx val="1"/>
              <c:layout>
                <c:manualLayout>
                  <c:x val="1.5432098765432098E-3"/>
                  <c:y val="0.1025189559638378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6A-6E4C-8F06-0375AC2AA609}"/>
                </c:ext>
              </c:extLst>
            </c:dLbl>
            <c:dLbl>
              <c:idx val="2"/>
              <c:layout>
                <c:manualLayout>
                  <c:x val="-1.1316741696017772E-16"/>
                  <c:y val="-1.19185622630504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76-9A40-84AC-AFECF5DDE409}"/>
                </c:ext>
              </c:extLst>
            </c:dLbl>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HIV-1 RNA ≥50 copies/mL</c:v>
                </c:pt>
                <c:pt idx="1">
                  <c:v>HIV-1 RNA &lt;50 copies/mL</c:v>
                </c:pt>
                <c:pt idx="2">
                  <c:v>No Virologic Data</c:v>
                </c:pt>
              </c:strCache>
            </c:strRef>
          </c:cat>
          <c:val>
            <c:numRef>
              <c:f>Sheet1!$B$2:$B$4</c:f>
              <c:numCache>
                <c:formatCode>0</c:formatCode>
                <c:ptCount val="3"/>
                <c:pt idx="0">
                  <c:v>0</c:v>
                </c:pt>
                <c:pt idx="1">
                  <c:v>94</c:v>
                </c:pt>
                <c:pt idx="2">
                  <c:v>5</c:v>
                </c:pt>
              </c:numCache>
            </c:numRef>
          </c:val>
          <c:extLst>
            <c:ext xmlns:c16="http://schemas.microsoft.com/office/drawing/2014/chart" uri="{C3380CC4-5D6E-409C-BE32-E72D297353CC}">
              <c16:uniqueId val="{00000000-C76A-6E4C-8F06-0375AC2AA609}"/>
            </c:ext>
          </c:extLst>
        </c:ser>
        <c:ser>
          <c:idx val="1"/>
          <c:order val="1"/>
          <c:tx>
            <c:strRef>
              <c:f>Sheet1!$C$1</c:f>
              <c:strCache>
                <c:ptCount val="1"/>
                <c:pt idx="0">
                  <c:v>Current ART</c:v>
                </c:pt>
              </c:strCache>
            </c:strRef>
          </c:tx>
          <c:spPr>
            <a:solidFill>
              <a:srgbClr val="648896"/>
            </a:solidFill>
            <a:ln w="12700">
              <a:noFill/>
            </a:ln>
            <a:effectLst/>
            <a:scene3d>
              <a:camera prst="orthographicFront"/>
              <a:lightRig rig="threePt" dir="t"/>
            </a:scene3d>
            <a:sp3d>
              <a:bevelT w="38100" h="38100"/>
            </a:sp3d>
          </c:spPr>
          <c:invertIfNegative val="0"/>
          <c:dLbls>
            <c:dLbl>
              <c:idx val="1"/>
              <c:layout>
                <c:manualLayout>
                  <c:x val="-3.0864197530865328E-3"/>
                  <c:y val="0.1072944006999125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6A-6E4C-8F06-0375AC2AA609}"/>
                </c:ext>
              </c:extLst>
            </c:dLbl>
            <c:dLbl>
              <c:idx val="2"/>
              <c:layout>
                <c:manualLayout>
                  <c:x val="3.0864197530864196E-3"/>
                  <c:y val="-1.12156119373967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76-9A40-84AC-AFECF5DDE409}"/>
                </c:ext>
              </c:extLst>
            </c:dLbl>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HIV-1 RNA ≥50 copies/mL</c:v>
                </c:pt>
                <c:pt idx="1">
                  <c:v>HIV-1 RNA &lt;50 copies/mL</c:v>
                </c:pt>
                <c:pt idx="2">
                  <c:v>No Virologic Data</c:v>
                </c:pt>
              </c:strCache>
            </c:strRef>
          </c:cat>
          <c:val>
            <c:numRef>
              <c:f>Sheet1!$C$2:$C$4</c:f>
              <c:numCache>
                <c:formatCode>0</c:formatCode>
                <c:ptCount val="3"/>
                <c:pt idx="0">
                  <c:v>1</c:v>
                </c:pt>
                <c:pt idx="1">
                  <c:v>93</c:v>
                </c:pt>
                <c:pt idx="2">
                  <c:v>6</c:v>
                </c:pt>
              </c:numCache>
            </c:numRef>
          </c:val>
          <c:extLst>
            <c:ext xmlns:c16="http://schemas.microsoft.com/office/drawing/2014/chart" uri="{C3380CC4-5D6E-409C-BE32-E72D297353CC}">
              <c16:uniqueId val="{00000001-C76A-6E4C-8F06-0375AC2AA609}"/>
            </c:ext>
          </c:extLst>
        </c:ser>
        <c:dLbls>
          <c:showLegendKey val="0"/>
          <c:showVal val="1"/>
          <c:showCatName val="0"/>
          <c:showSerName val="0"/>
          <c:showPercent val="0"/>
          <c:showBubbleSize val="0"/>
        </c:dLbls>
        <c:gapWidth val="150"/>
        <c:axId val="-1977983176"/>
        <c:axId val="-1977656568"/>
      </c:barChart>
      <c:catAx>
        <c:axId val="-1977983176"/>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1977656568"/>
        <c:crosses val="autoZero"/>
        <c:auto val="1"/>
        <c:lblAlgn val="ctr"/>
        <c:lblOffset val="1"/>
        <c:tickLblSkip val="1"/>
        <c:tickMarkSkip val="1"/>
        <c:noMultiLvlLbl val="0"/>
      </c:catAx>
      <c:valAx>
        <c:axId val="-1977656568"/>
        <c:scaling>
          <c:orientation val="minMax"/>
          <c:max val="100"/>
          <c:min val="0"/>
        </c:scaling>
        <c:delete val="0"/>
        <c:axPos val="l"/>
        <c:title>
          <c:tx>
            <c:rich>
              <a:bodyPr/>
              <a:lstStyle/>
              <a:p>
                <a:pPr>
                  <a:defRPr/>
                </a:pPr>
                <a:r>
                  <a:rPr lang="en-US" dirty="0"/>
                  <a:t>Participants</a:t>
                </a:r>
                <a:r>
                  <a:rPr lang="en-US" baseline="0" dirty="0"/>
                  <a:t> </a:t>
                </a:r>
                <a:r>
                  <a:rPr lang="en-US" dirty="0"/>
                  <a:t>(%)</a:t>
                </a:r>
              </a:p>
            </c:rich>
          </c:tx>
          <c:layout>
            <c:manualLayout>
              <c:xMode val="edge"/>
              <c:yMode val="edge"/>
              <c:x val="1.323758141343443E-3"/>
              <c:y val="0.23844749441042087"/>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7798317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7760231359968902"/>
          <c:y val="1.9290123456790122E-2"/>
          <c:w val="0.48968297365607072"/>
          <c:h val="0.10598510255662487"/>
        </c:manualLayout>
      </c:layout>
      <c:overlay val="0"/>
      <c:spPr>
        <a:solidFill>
          <a:sysClr val="window" lastClr="FFFFFF"/>
        </a:solidFill>
        <a:ln>
          <a:noFill/>
        </a:ln>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73399440400899"/>
          <c:y val="0.11943591426071699"/>
          <c:w val="0.83802968433701797"/>
          <c:h val="0.67984067307336904"/>
        </c:manualLayout>
      </c:layout>
      <c:barChart>
        <c:barDir val="col"/>
        <c:grouping val="clustered"/>
        <c:varyColors val="0"/>
        <c:ser>
          <c:idx val="0"/>
          <c:order val="0"/>
          <c:tx>
            <c:strRef>
              <c:f>Sheet1!$B$1</c:f>
              <c:strCache>
                <c:ptCount val="1"/>
                <c:pt idx="0">
                  <c:v>Dolutegravir + Lamivudine</c:v>
                </c:pt>
              </c:strCache>
            </c:strRef>
          </c:tx>
          <c:spPr>
            <a:solidFill>
              <a:srgbClr val="5289B7"/>
            </a:solidFill>
            <a:ln w="12700" cmpd="sng">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Data </c:v>
                </c:pt>
                <c:pt idx="1">
                  <c:v>&gt;200</c:v>
                </c:pt>
                <c:pt idx="2">
                  <c:v>≤200</c:v>
                </c:pt>
              </c:strCache>
            </c:strRef>
          </c:cat>
          <c:val>
            <c:numRef>
              <c:f>Sheet1!$B$2:$B$4</c:f>
              <c:numCache>
                <c:formatCode>0</c:formatCode>
                <c:ptCount val="3"/>
                <c:pt idx="0" formatCode="0.00">
                  <c:v>91.48</c:v>
                </c:pt>
                <c:pt idx="1">
                  <c:v>93</c:v>
                </c:pt>
                <c:pt idx="2">
                  <c:v>79</c:v>
                </c:pt>
              </c:numCache>
            </c:numRef>
          </c:val>
          <c:extLst>
            <c:ext xmlns:c16="http://schemas.microsoft.com/office/drawing/2014/chart" uri="{C3380CC4-5D6E-409C-BE32-E72D297353CC}">
              <c16:uniqueId val="{00000000-8371-A54C-9A93-993F4C0056CB}"/>
            </c:ext>
          </c:extLst>
        </c:ser>
        <c:ser>
          <c:idx val="1"/>
          <c:order val="1"/>
          <c:tx>
            <c:strRef>
              <c:f>Sheet1!$C$1</c:f>
              <c:strCache>
                <c:ptCount val="1"/>
                <c:pt idx="0">
                  <c:v>Dolutegravir + Tenofovir DF-Emtricitabine</c:v>
                </c:pt>
              </c:strCache>
            </c:strRef>
          </c:tx>
          <c:spPr>
            <a:solidFill>
              <a:srgbClr val="89A25D"/>
            </a:solidFill>
            <a:ln w="12700">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Data </c:v>
                </c:pt>
                <c:pt idx="1">
                  <c:v>&gt;200</c:v>
                </c:pt>
                <c:pt idx="2">
                  <c:v>≤200</c:v>
                </c:pt>
              </c:strCache>
            </c:strRef>
          </c:cat>
          <c:val>
            <c:numRef>
              <c:f>Sheet1!$C$2:$C$4</c:f>
              <c:numCache>
                <c:formatCode>0</c:formatCode>
                <c:ptCount val="3"/>
                <c:pt idx="0" formatCode="0.0">
                  <c:v>93.3</c:v>
                </c:pt>
                <c:pt idx="1">
                  <c:v>93</c:v>
                </c:pt>
                <c:pt idx="2">
                  <c:v>93</c:v>
                </c:pt>
              </c:numCache>
            </c:numRef>
          </c:val>
          <c:extLst>
            <c:ext xmlns:c16="http://schemas.microsoft.com/office/drawing/2014/chart" uri="{C3380CC4-5D6E-409C-BE32-E72D297353CC}">
              <c16:uniqueId val="{00000001-8371-A54C-9A93-993F4C0056CB}"/>
            </c:ext>
          </c:extLst>
        </c:ser>
        <c:dLbls>
          <c:showLegendKey val="0"/>
          <c:showVal val="1"/>
          <c:showCatName val="0"/>
          <c:showSerName val="0"/>
          <c:showPercent val="0"/>
          <c:showBubbleSize val="0"/>
        </c:dLbls>
        <c:gapWidth val="85"/>
        <c:axId val="-1977983176"/>
        <c:axId val="-1977656568"/>
      </c:barChart>
      <c:catAx>
        <c:axId val="-1977983176"/>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1977656568"/>
        <c:crosses val="autoZero"/>
        <c:auto val="1"/>
        <c:lblAlgn val="ctr"/>
        <c:lblOffset val="1"/>
        <c:tickLblSkip val="1"/>
        <c:tickMarkSkip val="1"/>
        <c:noMultiLvlLbl val="0"/>
      </c:catAx>
      <c:valAx>
        <c:axId val="-1977656568"/>
        <c:scaling>
          <c:orientation val="minMax"/>
          <c:max val="100"/>
          <c:min val="0"/>
        </c:scaling>
        <c:delete val="0"/>
        <c:axPos val="l"/>
        <c:title>
          <c:tx>
            <c:rich>
              <a:bodyPr/>
              <a:lstStyle/>
              <a:p>
                <a:pPr>
                  <a:defRPr/>
                </a:pPr>
                <a:r>
                  <a:rPr lang="en-US"/>
                  <a:t>HIV RNA &lt;50 copies/mL (%)</a:t>
                </a:r>
              </a:p>
            </c:rich>
          </c:tx>
          <c:layout>
            <c:manualLayout>
              <c:xMode val="edge"/>
              <c:yMode val="edge"/>
              <c:x val="4.410177894429863E-3"/>
              <c:y val="8.798453144745795E-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7798317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1371342471080004"/>
          <c:y val="3.3163302314110597E-2"/>
          <c:w val="0.75820149217458932"/>
          <c:h val="7.5120850359212704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573399440400899"/>
          <c:y val="0.11943591426071699"/>
          <c:w val="0.83802968433701797"/>
          <c:h val="0.77428541958489605"/>
        </c:manualLayout>
      </c:layout>
      <c:barChart>
        <c:barDir val="col"/>
        <c:grouping val="clustered"/>
        <c:varyColors val="0"/>
        <c:ser>
          <c:idx val="0"/>
          <c:order val="0"/>
          <c:tx>
            <c:strRef>
              <c:f>Sheet1!$B$1</c:f>
              <c:strCache>
                <c:ptCount val="1"/>
                <c:pt idx="0">
                  <c:v>Dolutegravir + Lamivudine</c:v>
                </c:pt>
              </c:strCache>
            </c:strRef>
          </c:tx>
          <c:spPr>
            <a:solidFill>
              <a:srgbClr val="5289B7"/>
            </a:solidFill>
            <a:ln w="12700" cmpd="sng">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Data </c:v>
                </c:pt>
                <c:pt idx="1">
                  <c:v>GEMINI-1</c:v>
                </c:pt>
                <c:pt idx="2">
                  <c:v>GEMINI-2</c:v>
                </c:pt>
              </c:strCache>
            </c:strRef>
          </c:cat>
          <c:val>
            <c:numRef>
              <c:f>Sheet1!$B$2:$B$4</c:f>
              <c:numCache>
                <c:formatCode>0.0</c:formatCode>
                <c:ptCount val="3"/>
                <c:pt idx="0" formatCode="0.00">
                  <c:v>91.48</c:v>
                </c:pt>
                <c:pt idx="1">
                  <c:v>89.9</c:v>
                </c:pt>
                <c:pt idx="2">
                  <c:v>93.1</c:v>
                </c:pt>
              </c:numCache>
            </c:numRef>
          </c:val>
          <c:extLst>
            <c:ext xmlns:c16="http://schemas.microsoft.com/office/drawing/2014/chart" uri="{C3380CC4-5D6E-409C-BE32-E72D297353CC}">
              <c16:uniqueId val="{00000002-C2D8-AD4C-AA27-7067E7986AD9}"/>
            </c:ext>
          </c:extLst>
        </c:ser>
        <c:ser>
          <c:idx val="1"/>
          <c:order val="1"/>
          <c:tx>
            <c:strRef>
              <c:f>Sheet1!$C$1</c:f>
              <c:strCache>
                <c:ptCount val="1"/>
                <c:pt idx="0">
                  <c:v>Dolutegravir + Tenofovir DF-Emtricitabine</c:v>
                </c:pt>
              </c:strCache>
            </c:strRef>
          </c:tx>
          <c:spPr>
            <a:solidFill>
              <a:srgbClr val="89A25D"/>
            </a:solidFill>
            <a:ln w="12700">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Data </c:v>
                </c:pt>
                <c:pt idx="1">
                  <c:v>GEMINI-1</c:v>
                </c:pt>
                <c:pt idx="2">
                  <c:v>GEMINI-2</c:v>
                </c:pt>
              </c:strCache>
            </c:strRef>
          </c:cat>
          <c:val>
            <c:numRef>
              <c:f>Sheet1!$C$2:$C$4</c:f>
              <c:numCache>
                <c:formatCode>0.0</c:formatCode>
                <c:ptCount val="3"/>
                <c:pt idx="0">
                  <c:v>93.3</c:v>
                </c:pt>
                <c:pt idx="1">
                  <c:v>92.7</c:v>
                </c:pt>
                <c:pt idx="2">
                  <c:v>93.9</c:v>
                </c:pt>
              </c:numCache>
            </c:numRef>
          </c:val>
          <c:extLst>
            <c:ext xmlns:c16="http://schemas.microsoft.com/office/drawing/2014/chart" uri="{C3380CC4-5D6E-409C-BE32-E72D297353CC}">
              <c16:uniqueId val="{00000005-C2D8-AD4C-AA27-7067E7986AD9}"/>
            </c:ext>
          </c:extLst>
        </c:ser>
        <c:dLbls>
          <c:showLegendKey val="0"/>
          <c:showVal val="1"/>
          <c:showCatName val="0"/>
          <c:showSerName val="0"/>
          <c:showPercent val="0"/>
          <c:showBubbleSize val="0"/>
        </c:dLbls>
        <c:gapWidth val="85"/>
        <c:axId val="-2017515800"/>
        <c:axId val="2071842040"/>
      </c:barChart>
      <c:catAx>
        <c:axId val="-2017515800"/>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071842040"/>
        <c:crosses val="autoZero"/>
        <c:auto val="1"/>
        <c:lblAlgn val="ctr"/>
        <c:lblOffset val="1"/>
        <c:tickLblSkip val="1"/>
        <c:tickMarkSkip val="1"/>
        <c:noMultiLvlLbl val="0"/>
      </c:catAx>
      <c:valAx>
        <c:axId val="2071842040"/>
        <c:scaling>
          <c:orientation val="minMax"/>
          <c:max val="100"/>
          <c:min val="0"/>
        </c:scaling>
        <c:delete val="0"/>
        <c:axPos val="l"/>
        <c:title>
          <c:tx>
            <c:rich>
              <a:bodyPr/>
              <a:lstStyle/>
              <a:p>
                <a:pPr>
                  <a:defRPr/>
                </a:pPr>
                <a:r>
                  <a:rPr lang="en-US"/>
                  <a:t>HIV RNA &lt;50 copies/mL (%)</a:t>
                </a:r>
              </a:p>
            </c:rich>
          </c:tx>
          <c:layout>
            <c:manualLayout>
              <c:xMode val="edge"/>
              <c:yMode val="edge"/>
              <c:x val="4.4936570428696417E-3"/>
              <c:y val="0.14924990966719909"/>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1751580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4272579100181901"/>
          <c:y val="3.3163302314110597E-2"/>
          <c:w val="0.82918914879978001"/>
          <c:h val="7.5120850359212704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20649849324389"/>
          <c:y val="0.13954171527170214"/>
          <c:w val="0.86527960046660835"/>
          <c:h val="0.65254082822980464"/>
        </c:manualLayout>
      </c:layout>
      <c:barChart>
        <c:barDir val="col"/>
        <c:grouping val="clustered"/>
        <c:varyColors val="0"/>
        <c:ser>
          <c:idx val="0"/>
          <c:order val="0"/>
          <c:tx>
            <c:strRef>
              <c:f>Sheet1!$B$1</c:f>
              <c:strCache>
                <c:ptCount val="1"/>
                <c:pt idx="0">
                  <c:v>Dolutegravir + Lamivudine</c:v>
                </c:pt>
              </c:strCache>
            </c:strRef>
          </c:tx>
          <c:spPr>
            <a:solidFill>
              <a:srgbClr val="5289B7"/>
            </a:soli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Creatinine
μmol/L</c:v>
                </c:pt>
                <c:pt idx="1">
                  <c:v>GFR by creatinine (mL/min/1.73 m2)</c:v>
                </c:pt>
                <c:pt idx="2">
                  <c:v>Cystatin C
(mg/L)</c:v>
                </c:pt>
                <c:pt idx="3">
                  <c:v>GFR by cystatin C
CKD-EPI (mL/min per 1.73 m2)</c:v>
                </c:pt>
              </c:strCache>
            </c:strRef>
          </c:cat>
          <c:val>
            <c:numRef>
              <c:f>Sheet1!$B$2:$B$5</c:f>
              <c:numCache>
                <c:formatCode>General</c:formatCode>
                <c:ptCount val="4"/>
                <c:pt idx="0">
                  <c:v>10.4</c:v>
                </c:pt>
                <c:pt idx="1">
                  <c:v>-12.1</c:v>
                </c:pt>
                <c:pt idx="2">
                  <c:v>-0.1</c:v>
                </c:pt>
                <c:pt idx="3">
                  <c:v>6.3</c:v>
                </c:pt>
              </c:numCache>
            </c:numRef>
          </c:val>
          <c:extLst>
            <c:ext xmlns:c16="http://schemas.microsoft.com/office/drawing/2014/chart" uri="{C3380CC4-5D6E-409C-BE32-E72D297353CC}">
              <c16:uniqueId val="{00000000-884B-834B-B6D9-4875F5980387}"/>
            </c:ext>
          </c:extLst>
        </c:ser>
        <c:ser>
          <c:idx val="1"/>
          <c:order val="1"/>
          <c:tx>
            <c:strRef>
              <c:f>Sheet1!$C$1</c:f>
              <c:strCache>
                <c:ptCount val="1"/>
                <c:pt idx="0">
                  <c:v>Dolutegravir + Tenofovir DF-Emtricitabine</c:v>
                </c:pt>
              </c:strCache>
            </c:strRef>
          </c:tx>
          <c:spPr>
            <a:solidFill>
              <a:srgbClr val="89A25D"/>
            </a:soli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Creatinine
μmol/L</c:v>
                </c:pt>
                <c:pt idx="1">
                  <c:v>GFR by creatinine (mL/min/1.73 m2)</c:v>
                </c:pt>
                <c:pt idx="2">
                  <c:v>Cystatin C
(mg/L)</c:v>
                </c:pt>
                <c:pt idx="3">
                  <c:v>GFR by cystatin C
CKD-EPI (mL/min per 1.73 m2)</c:v>
                </c:pt>
              </c:strCache>
            </c:strRef>
          </c:cat>
          <c:val>
            <c:numRef>
              <c:f>Sheet1!$C$2:$C$5</c:f>
              <c:numCache>
                <c:formatCode>General</c:formatCode>
                <c:ptCount val="4"/>
                <c:pt idx="0">
                  <c:v>13.5</c:v>
                </c:pt>
                <c:pt idx="1">
                  <c:v>-15.5</c:v>
                </c:pt>
                <c:pt idx="2">
                  <c:v>0</c:v>
                </c:pt>
                <c:pt idx="3">
                  <c:v>4.0999999999999996</c:v>
                </c:pt>
              </c:numCache>
            </c:numRef>
          </c:val>
          <c:extLst>
            <c:ext xmlns:c16="http://schemas.microsoft.com/office/drawing/2014/chart" uri="{C3380CC4-5D6E-409C-BE32-E72D297353CC}">
              <c16:uniqueId val="{00000001-884B-834B-B6D9-4875F5980387}"/>
            </c:ext>
          </c:extLst>
        </c:ser>
        <c:dLbls>
          <c:showLegendKey val="0"/>
          <c:showVal val="1"/>
          <c:showCatName val="0"/>
          <c:showSerName val="0"/>
          <c:showPercent val="0"/>
          <c:showBubbleSize val="0"/>
        </c:dLbls>
        <c:gapWidth val="100"/>
        <c:axId val="-1977801688"/>
        <c:axId val="-1977798648"/>
      </c:barChart>
      <c:catAx>
        <c:axId val="-1977801688"/>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300"/>
            </a:pPr>
            <a:endParaRPr lang="en-US"/>
          </a:p>
        </c:txPr>
        <c:crossAx val="-1977798648"/>
        <c:crosses val="autoZero"/>
        <c:auto val="1"/>
        <c:lblAlgn val="ctr"/>
        <c:lblOffset val="1"/>
        <c:tickLblSkip val="1"/>
        <c:tickMarkSkip val="1"/>
        <c:noMultiLvlLbl val="0"/>
      </c:catAx>
      <c:valAx>
        <c:axId val="-1977798648"/>
        <c:scaling>
          <c:orientation val="minMax"/>
          <c:max val="20"/>
          <c:min val="-20"/>
        </c:scaling>
        <c:delete val="0"/>
        <c:axPos val="l"/>
        <c:title>
          <c:tx>
            <c:rich>
              <a:bodyPr/>
              <a:lstStyle/>
              <a:p>
                <a:pPr>
                  <a:defRPr/>
                </a:pPr>
                <a:r>
                  <a:rPr lang="en-US"/>
                  <a:t>Adjusted Median Change from Baseline</a:t>
                </a:r>
              </a:p>
            </c:rich>
          </c:tx>
          <c:layout>
            <c:manualLayout>
              <c:xMode val="edge"/>
              <c:yMode val="edge"/>
              <c:x val="0"/>
              <c:y val="8.1748201613687177E-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77801688"/>
        <c:crosses val="autoZero"/>
        <c:crossBetween val="between"/>
        <c:maj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9158440264411394"/>
          <c:y val="9.1463458547848299E-3"/>
          <c:w val="0.79324280645474865"/>
          <c:h val="0.11581729367162438"/>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82747642655779"/>
          <c:y val="0.12013858510741712"/>
          <c:w val="0.85956656459609215"/>
          <c:h val="0.73159023524837163"/>
        </c:manualLayout>
      </c:layout>
      <c:barChart>
        <c:barDir val="col"/>
        <c:grouping val="clustered"/>
        <c:varyColors val="0"/>
        <c:ser>
          <c:idx val="0"/>
          <c:order val="0"/>
          <c:tx>
            <c:strRef>
              <c:f>Sheet1!$B$1</c:f>
              <c:strCache>
                <c:ptCount val="1"/>
                <c:pt idx="0">
                  <c:v>Dolutegravir + Lamivudine</c:v>
                </c:pt>
              </c:strCache>
            </c:strRef>
          </c:tx>
          <c:spPr>
            <a:solidFill>
              <a:srgbClr val="5289B7"/>
            </a:soli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Protein to creatinine (g/moL)</c:v>
                </c:pt>
                <c:pt idx="1">
                  <c:v>Retinol-binding protein creatinine  (μg/mmoL)</c:v>
                </c:pt>
                <c:pt idx="2">
                  <c:v>β-2 microglobulin creatinine (μg/mmoL)</c:v>
                </c:pt>
              </c:strCache>
            </c:strRef>
          </c:cat>
          <c:val>
            <c:numRef>
              <c:f>Sheet1!$B$2:$B$4</c:f>
              <c:numCache>
                <c:formatCode>0.00</c:formatCode>
                <c:ptCount val="3"/>
                <c:pt idx="0">
                  <c:v>0.87</c:v>
                </c:pt>
                <c:pt idx="1">
                  <c:v>0.93</c:v>
                </c:pt>
                <c:pt idx="2">
                  <c:v>0.92</c:v>
                </c:pt>
              </c:numCache>
            </c:numRef>
          </c:val>
          <c:extLst>
            <c:ext xmlns:c16="http://schemas.microsoft.com/office/drawing/2014/chart" uri="{C3380CC4-5D6E-409C-BE32-E72D297353CC}">
              <c16:uniqueId val="{00000000-884B-834B-B6D9-4875F5980387}"/>
            </c:ext>
          </c:extLst>
        </c:ser>
        <c:ser>
          <c:idx val="1"/>
          <c:order val="1"/>
          <c:tx>
            <c:strRef>
              <c:f>Sheet1!$C$1</c:f>
              <c:strCache>
                <c:ptCount val="1"/>
                <c:pt idx="0">
                  <c:v>Dolutegravir + Tenofovir DF-Emtricitabine</c:v>
                </c:pt>
              </c:strCache>
            </c:strRef>
          </c:tx>
          <c:spPr>
            <a:solidFill>
              <a:srgbClr val="89A25D"/>
            </a:soli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Protein to creatinine (g/moL)</c:v>
                </c:pt>
                <c:pt idx="1">
                  <c:v>Retinol-binding protein creatinine  (μg/mmoL)</c:v>
                </c:pt>
                <c:pt idx="2">
                  <c:v>β-2 microglobulin creatinine (μg/mmoL)</c:v>
                </c:pt>
              </c:strCache>
            </c:strRef>
          </c:cat>
          <c:val>
            <c:numRef>
              <c:f>Sheet1!$C$2:$C$4</c:f>
              <c:numCache>
                <c:formatCode>0.00</c:formatCode>
                <c:ptCount val="3"/>
                <c:pt idx="0">
                  <c:v>1.03</c:v>
                </c:pt>
                <c:pt idx="1">
                  <c:v>1.1100000000000001</c:v>
                </c:pt>
                <c:pt idx="2">
                  <c:v>1.31</c:v>
                </c:pt>
              </c:numCache>
            </c:numRef>
          </c:val>
          <c:extLst>
            <c:ext xmlns:c16="http://schemas.microsoft.com/office/drawing/2014/chart" uri="{C3380CC4-5D6E-409C-BE32-E72D297353CC}">
              <c16:uniqueId val="{00000001-884B-834B-B6D9-4875F5980387}"/>
            </c:ext>
          </c:extLst>
        </c:ser>
        <c:dLbls>
          <c:showLegendKey val="0"/>
          <c:showVal val="1"/>
          <c:showCatName val="0"/>
          <c:showSerName val="0"/>
          <c:showPercent val="0"/>
          <c:showBubbleSize val="0"/>
        </c:dLbls>
        <c:gapWidth val="100"/>
        <c:axId val="-2093138024"/>
        <c:axId val="-1978253656"/>
      </c:barChart>
      <c:catAx>
        <c:axId val="-2093138024"/>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crossAx val="-1978253656"/>
        <c:crosses val="autoZero"/>
        <c:auto val="1"/>
        <c:lblAlgn val="ctr"/>
        <c:lblOffset val="1"/>
        <c:tickLblSkip val="1"/>
        <c:tickMarkSkip val="1"/>
        <c:noMultiLvlLbl val="0"/>
      </c:catAx>
      <c:valAx>
        <c:axId val="-1978253656"/>
        <c:scaling>
          <c:orientation val="minMax"/>
          <c:max val="2"/>
          <c:min val="0"/>
        </c:scaling>
        <c:delete val="0"/>
        <c:axPos val="l"/>
        <c:title>
          <c:tx>
            <c:rich>
              <a:bodyPr/>
              <a:lstStyle/>
              <a:p>
                <a:pPr>
                  <a:defRPr/>
                </a:pPr>
                <a:r>
                  <a:rPr lang="en-US" dirty="0"/>
                  <a:t>Ratio of Week 48 to Baseline</a:t>
                </a:r>
              </a:p>
            </c:rich>
          </c:tx>
          <c:layout>
            <c:manualLayout>
              <c:xMode val="edge"/>
              <c:yMode val="edge"/>
              <c:x val="1.4814814814814814E-3"/>
              <c:y val="8.6892133275007291E-2"/>
            </c:manualLayout>
          </c:layout>
          <c:overlay val="0"/>
        </c:title>
        <c:numFmt formatCode="0.0" sourceLinked="0"/>
        <c:majorTickMark val="out"/>
        <c:minorTickMark val="none"/>
        <c:tickLblPos val="nextTo"/>
        <c:spPr>
          <a:ln w="6350" cmpd="sng">
            <a:solidFill>
              <a:srgbClr val="000000"/>
            </a:solidFill>
          </a:ln>
        </c:spPr>
        <c:txPr>
          <a:bodyPr/>
          <a:lstStyle/>
          <a:p>
            <a:pPr>
              <a:defRPr sz="1200"/>
            </a:pPr>
            <a:endParaRPr lang="en-US"/>
          </a:p>
        </c:txPr>
        <c:crossAx val="-2093138024"/>
        <c:crosses val="autoZero"/>
        <c:crossBetween val="between"/>
        <c:majorUnit val="0.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7246378924856615"/>
          <c:y val="9.1463458547848299E-3"/>
          <c:w val="0.80335411198600171"/>
          <c:h val="0.10424321959755031"/>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60528308860301"/>
          <c:y val="0.12013858510741712"/>
          <c:w val="0.84588075883011804"/>
          <c:h val="0.72411356566540275"/>
        </c:manualLayout>
      </c:layout>
      <c:barChart>
        <c:barDir val="col"/>
        <c:grouping val="clustered"/>
        <c:varyColors val="0"/>
        <c:ser>
          <c:idx val="0"/>
          <c:order val="0"/>
          <c:tx>
            <c:strRef>
              <c:f>Sheet1!$B$1</c:f>
              <c:strCache>
                <c:ptCount val="1"/>
                <c:pt idx="0">
                  <c:v>Dolutegravir + Lamivudine</c:v>
                </c:pt>
              </c:strCache>
            </c:strRef>
          </c:tx>
          <c:spPr>
            <a:solidFill>
              <a:srgbClr val="5289B7"/>
            </a:soli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Bone-specific alkaline phosphatase</c:v>
                </c:pt>
                <c:pt idx="1">
                  <c:v>Osteocalcin</c:v>
                </c:pt>
                <c:pt idx="2">
                  <c:v>Procollagen 1 N-terminal propeptide</c:v>
                </c:pt>
                <c:pt idx="3">
                  <c:v>Type 1 collagen C-telopeptide</c:v>
                </c:pt>
              </c:strCache>
            </c:strRef>
          </c:cat>
          <c:val>
            <c:numRef>
              <c:f>Sheet1!$B$2:$B$5</c:f>
              <c:numCache>
                <c:formatCode>0.00</c:formatCode>
                <c:ptCount val="4"/>
                <c:pt idx="0">
                  <c:v>1.22</c:v>
                </c:pt>
                <c:pt idx="1">
                  <c:v>0.6</c:v>
                </c:pt>
                <c:pt idx="2">
                  <c:v>0.4</c:v>
                </c:pt>
                <c:pt idx="3">
                  <c:v>0.14000000000000001</c:v>
                </c:pt>
              </c:numCache>
            </c:numRef>
          </c:val>
          <c:extLst>
            <c:ext xmlns:c16="http://schemas.microsoft.com/office/drawing/2014/chart" uri="{C3380CC4-5D6E-409C-BE32-E72D297353CC}">
              <c16:uniqueId val="{00000000-884B-834B-B6D9-4875F5980387}"/>
            </c:ext>
          </c:extLst>
        </c:ser>
        <c:ser>
          <c:idx val="1"/>
          <c:order val="1"/>
          <c:tx>
            <c:strRef>
              <c:f>Sheet1!$C$1</c:f>
              <c:strCache>
                <c:ptCount val="1"/>
                <c:pt idx="0">
                  <c:v>Dolutegravir + Tenofovir DF-Emtricitabine</c:v>
                </c:pt>
              </c:strCache>
            </c:strRef>
          </c:tx>
          <c:spPr>
            <a:solidFill>
              <a:srgbClr val="89A25D"/>
            </a:soli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Bone-specific alkaline phosphatase</c:v>
                </c:pt>
                <c:pt idx="1">
                  <c:v>Osteocalcin</c:v>
                </c:pt>
                <c:pt idx="2">
                  <c:v>Procollagen 1 N-terminal propeptide</c:v>
                </c:pt>
                <c:pt idx="3">
                  <c:v>Type 1 collagen C-telopeptide</c:v>
                </c:pt>
              </c:strCache>
            </c:strRef>
          </c:cat>
          <c:val>
            <c:numRef>
              <c:f>Sheet1!$C$2:$C$5</c:f>
              <c:numCache>
                <c:formatCode>0.00</c:formatCode>
                <c:ptCount val="4"/>
                <c:pt idx="0">
                  <c:v>4.07</c:v>
                </c:pt>
                <c:pt idx="1">
                  <c:v>6.17</c:v>
                </c:pt>
                <c:pt idx="2">
                  <c:v>13.1</c:v>
                </c:pt>
                <c:pt idx="3">
                  <c:v>0.33</c:v>
                </c:pt>
              </c:numCache>
            </c:numRef>
          </c:val>
          <c:extLst>
            <c:ext xmlns:c16="http://schemas.microsoft.com/office/drawing/2014/chart" uri="{C3380CC4-5D6E-409C-BE32-E72D297353CC}">
              <c16:uniqueId val="{00000001-884B-834B-B6D9-4875F5980387}"/>
            </c:ext>
          </c:extLst>
        </c:ser>
        <c:dLbls>
          <c:showLegendKey val="0"/>
          <c:showVal val="1"/>
          <c:showCatName val="0"/>
          <c:showSerName val="0"/>
          <c:showPercent val="0"/>
          <c:showBubbleSize val="0"/>
        </c:dLbls>
        <c:gapWidth val="100"/>
        <c:axId val="-1977644872"/>
        <c:axId val="-2093294856"/>
      </c:barChart>
      <c:catAx>
        <c:axId val="-1977644872"/>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300"/>
            </a:pPr>
            <a:endParaRPr lang="en-US"/>
          </a:p>
        </c:txPr>
        <c:crossAx val="-2093294856"/>
        <c:crosses val="autoZero"/>
        <c:auto val="1"/>
        <c:lblAlgn val="ctr"/>
        <c:lblOffset val="1"/>
        <c:tickLblSkip val="1"/>
        <c:tickMarkSkip val="1"/>
        <c:noMultiLvlLbl val="0"/>
      </c:catAx>
      <c:valAx>
        <c:axId val="-2093294856"/>
        <c:scaling>
          <c:orientation val="minMax"/>
          <c:max val="15"/>
          <c:min val="0"/>
        </c:scaling>
        <c:delete val="0"/>
        <c:axPos val="l"/>
        <c:title>
          <c:tx>
            <c:rich>
              <a:bodyPr/>
              <a:lstStyle/>
              <a:p>
                <a:pPr>
                  <a:defRPr/>
                </a:pPr>
                <a:r>
                  <a:rPr lang="en-US"/>
                  <a:t>Adjusted Mean Change from Baseline (μg/L)</a:t>
                </a:r>
              </a:p>
            </c:rich>
          </c:tx>
          <c:layout>
            <c:manualLayout>
              <c:xMode val="edge"/>
              <c:yMode val="edge"/>
              <c:x val="0"/>
              <c:y val="0.11283385583746476"/>
            </c:manualLayout>
          </c:layout>
          <c:overlay val="0"/>
        </c:title>
        <c:numFmt formatCode="0.0" sourceLinked="0"/>
        <c:majorTickMark val="out"/>
        <c:minorTickMark val="none"/>
        <c:tickLblPos val="nextTo"/>
        <c:spPr>
          <a:ln w="6350" cmpd="sng">
            <a:solidFill>
              <a:srgbClr val="000000"/>
            </a:solidFill>
          </a:ln>
        </c:spPr>
        <c:txPr>
          <a:bodyPr/>
          <a:lstStyle/>
          <a:p>
            <a:pPr>
              <a:defRPr sz="1200"/>
            </a:pPr>
            <a:endParaRPr lang="en-US"/>
          </a:p>
        </c:txPr>
        <c:crossAx val="-1977644872"/>
        <c:crosses val="autoZero"/>
        <c:crossBetween val="between"/>
        <c:majorUnit val="2.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6744811412462332"/>
          <c:y val="9.1462525517643622E-3"/>
          <c:w val="0.81552189656848451"/>
          <c:h val="0.10424321959755031"/>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73399440400899"/>
          <c:y val="0.11943591426071699"/>
          <c:w val="0.83802968433701797"/>
          <c:h val="0.67984067307336904"/>
        </c:manualLayout>
      </c:layout>
      <c:barChart>
        <c:barDir val="col"/>
        <c:grouping val="clustered"/>
        <c:varyColors val="0"/>
        <c:ser>
          <c:idx val="0"/>
          <c:order val="0"/>
          <c:tx>
            <c:strRef>
              <c:f>Sheet1!$B$1</c:f>
              <c:strCache>
                <c:ptCount val="1"/>
                <c:pt idx="0">
                  <c:v>Dolutegravir + Lamivudine</c:v>
                </c:pt>
              </c:strCache>
            </c:strRef>
          </c:tx>
          <c:spPr>
            <a:solidFill>
              <a:srgbClr val="4A7DA7"/>
            </a:solidFill>
            <a:ln w="12700" cmpd="sng">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Data </c:v>
                </c:pt>
                <c:pt idx="1">
                  <c:v>≤100,000</c:v>
                </c:pt>
                <c:pt idx="2">
                  <c:v>&gt;100,000</c:v>
                </c:pt>
              </c:strCache>
            </c:strRef>
          </c:cat>
          <c:val>
            <c:numRef>
              <c:f>Sheet1!$B$2:$B$4</c:f>
              <c:numCache>
                <c:formatCode>0.0</c:formatCode>
                <c:ptCount val="3"/>
                <c:pt idx="0">
                  <c:v>86</c:v>
                </c:pt>
                <c:pt idx="1">
                  <c:v>86.6</c:v>
                </c:pt>
                <c:pt idx="2">
                  <c:v>83.6</c:v>
                </c:pt>
              </c:numCache>
            </c:numRef>
          </c:val>
          <c:extLst>
            <c:ext xmlns:c16="http://schemas.microsoft.com/office/drawing/2014/chart" uri="{C3380CC4-5D6E-409C-BE32-E72D297353CC}">
              <c16:uniqueId val="{00000002-C2D8-AD4C-AA27-7067E7986AD9}"/>
            </c:ext>
          </c:extLst>
        </c:ser>
        <c:ser>
          <c:idx val="1"/>
          <c:order val="1"/>
          <c:tx>
            <c:strRef>
              <c:f>Sheet1!$C$1</c:f>
              <c:strCache>
                <c:ptCount val="1"/>
                <c:pt idx="0">
                  <c:v>Dolutegravir + Tenofovir DF-Emtricitabine</c:v>
                </c:pt>
              </c:strCache>
            </c:strRef>
          </c:tx>
          <c:spPr>
            <a:solidFill>
              <a:srgbClr val="89A25D"/>
            </a:solidFill>
            <a:ln w="12700">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Data </c:v>
                </c:pt>
                <c:pt idx="1">
                  <c:v>≤100,000</c:v>
                </c:pt>
                <c:pt idx="2">
                  <c:v>&gt;100,000</c:v>
                </c:pt>
              </c:strCache>
            </c:strRef>
          </c:cat>
          <c:val>
            <c:numRef>
              <c:f>Sheet1!$C$2:$C$4</c:f>
              <c:numCache>
                <c:formatCode>0.0</c:formatCode>
                <c:ptCount val="3"/>
                <c:pt idx="0">
                  <c:v>89.5</c:v>
                </c:pt>
                <c:pt idx="1">
                  <c:v>90.4</c:v>
                </c:pt>
                <c:pt idx="2">
                  <c:v>86.3</c:v>
                </c:pt>
              </c:numCache>
            </c:numRef>
          </c:val>
          <c:extLst>
            <c:ext xmlns:c16="http://schemas.microsoft.com/office/drawing/2014/chart" uri="{C3380CC4-5D6E-409C-BE32-E72D297353CC}">
              <c16:uniqueId val="{00000005-C2D8-AD4C-AA27-7067E7986AD9}"/>
            </c:ext>
          </c:extLst>
        </c:ser>
        <c:dLbls>
          <c:showLegendKey val="0"/>
          <c:showVal val="1"/>
          <c:showCatName val="0"/>
          <c:showSerName val="0"/>
          <c:showPercent val="0"/>
          <c:showBubbleSize val="0"/>
        </c:dLbls>
        <c:gapWidth val="85"/>
        <c:axId val="-1978680520"/>
        <c:axId val="2090599080"/>
      </c:barChart>
      <c:catAx>
        <c:axId val="-1978680520"/>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090599080"/>
        <c:crosses val="autoZero"/>
        <c:auto val="1"/>
        <c:lblAlgn val="ctr"/>
        <c:lblOffset val="1"/>
        <c:tickLblSkip val="1"/>
        <c:tickMarkSkip val="1"/>
        <c:noMultiLvlLbl val="0"/>
      </c:catAx>
      <c:valAx>
        <c:axId val="2090599080"/>
        <c:scaling>
          <c:orientation val="minMax"/>
          <c:max val="100"/>
          <c:min val="0"/>
        </c:scaling>
        <c:delete val="0"/>
        <c:axPos val="l"/>
        <c:title>
          <c:tx>
            <c:rich>
              <a:bodyPr/>
              <a:lstStyle/>
              <a:p>
                <a:pPr>
                  <a:defRPr/>
                </a:pPr>
                <a:r>
                  <a:rPr lang="en-US"/>
                  <a:t>HIV RNA &lt;50 copies/mL (%)</a:t>
                </a:r>
              </a:p>
            </c:rich>
          </c:tx>
          <c:layout>
            <c:manualLayout>
              <c:xMode val="edge"/>
              <c:yMode val="edge"/>
              <c:x val="1.0749854184893555E-2"/>
              <c:y val="0.11221292650918635"/>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7868052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8439243705647906"/>
          <c:y val="3.3163302314110597E-2"/>
          <c:w val="0.78752247982891033"/>
          <c:h val="7.5120850359212704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73399440400899"/>
          <c:y val="0.11943591426071699"/>
          <c:w val="0.83802968433701797"/>
          <c:h val="0.67984067307336904"/>
        </c:manualLayout>
      </c:layout>
      <c:barChart>
        <c:barDir val="col"/>
        <c:grouping val="clustered"/>
        <c:varyColors val="0"/>
        <c:ser>
          <c:idx val="0"/>
          <c:order val="0"/>
          <c:tx>
            <c:strRef>
              <c:f>Sheet1!$B$1</c:f>
              <c:strCache>
                <c:ptCount val="1"/>
                <c:pt idx="0">
                  <c:v>Dolutegravir + Lamivudine</c:v>
                </c:pt>
              </c:strCache>
            </c:strRef>
          </c:tx>
          <c:spPr>
            <a:solidFill>
              <a:srgbClr val="4A7DA7"/>
            </a:solidFill>
            <a:ln w="12700" cmpd="sng">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Data </c:v>
                </c:pt>
                <c:pt idx="1">
                  <c:v>&gt;200</c:v>
                </c:pt>
                <c:pt idx="2">
                  <c:v>≤200</c:v>
                </c:pt>
              </c:strCache>
            </c:strRef>
          </c:cat>
          <c:val>
            <c:numRef>
              <c:f>Sheet1!$B$2:$B$4</c:f>
              <c:numCache>
                <c:formatCode>0.0</c:formatCode>
                <c:ptCount val="3"/>
                <c:pt idx="0">
                  <c:v>86</c:v>
                </c:pt>
                <c:pt idx="1">
                  <c:v>87.7</c:v>
                </c:pt>
                <c:pt idx="2">
                  <c:v>68.3</c:v>
                </c:pt>
              </c:numCache>
            </c:numRef>
          </c:val>
          <c:extLst>
            <c:ext xmlns:c16="http://schemas.microsoft.com/office/drawing/2014/chart" uri="{C3380CC4-5D6E-409C-BE32-E72D297353CC}">
              <c16:uniqueId val="{00000002-C2D8-AD4C-AA27-7067E7986AD9}"/>
            </c:ext>
          </c:extLst>
        </c:ser>
        <c:ser>
          <c:idx val="1"/>
          <c:order val="1"/>
          <c:tx>
            <c:strRef>
              <c:f>Sheet1!$C$1</c:f>
              <c:strCache>
                <c:ptCount val="1"/>
                <c:pt idx="0">
                  <c:v>Dolutegravir + Tenofovir DF-Emtricitabine</c:v>
                </c:pt>
              </c:strCache>
            </c:strRef>
          </c:tx>
          <c:spPr>
            <a:solidFill>
              <a:srgbClr val="89A25D"/>
            </a:solidFill>
            <a:ln w="12700">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Data </c:v>
                </c:pt>
                <c:pt idx="1">
                  <c:v>&gt;200</c:v>
                </c:pt>
                <c:pt idx="2">
                  <c:v>≤200</c:v>
                </c:pt>
              </c:strCache>
            </c:strRef>
          </c:cat>
          <c:val>
            <c:numRef>
              <c:f>Sheet1!$C$2:$C$4</c:f>
              <c:numCache>
                <c:formatCode>0.0</c:formatCode>
                <c:ptCount val="3"/>
                <c:pt idx="0">
                  <c:v>89.5</c:v>
                </c:pt>
                <c:pt idx="1">
                  <c:v>89.7</c:v>
                </c:pt>
                <c:pt idx="2">
                  <c:v>87.3</c:v>
                </c:pt>
              </c:numCache>
            </c:numRef>
          </c:val>
          <c:extLst>
            <c:ext xmlns:c16="http://schemas.microsoft.com/office/drawing/2014/chart" uri="{C3380CC4-5D6E-409C-BE32-E72D297353CC}">
              <c16:uniqueId val="{00000005-C2D8-AD4C-AA27-7067E7986AD9}"/>
            </c:ext>
          </c:extLst>
        </c:ser>
        <c:dLbls>
          <c:showLegendKey val="0"/>
          <c:showVal val="1"/>
          <c:showCatName val="0"/>
          <c:showSerName val="0"/>
          <c:showPercent val="0"/>
          <c:showBubbleSize val="0"/>
        </c:dLbls>
        <c:gapWidth val="85"/>
        <c:axId val="-2087089160"/>
        <c:axId val="-2087602552"/>
      </c:barChart>
      <c:catAx>
        <c:axId val="-2087089160"/>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087602552"/>
        <c:crosses val="autoZero"/>
        <c:auto val="1"/>
        <c:lblAlgn val="ctr"/>
        <c:lblOffset val="1"/>
        <c:tickLblSkip val="1"/>
        <c:tickMarkSkip val="1"/>
        <c:noMultiLvlLbl val="0"/>
      </c:catAx>
      <c:valAx>
        <c:axId val="-2087602552"/>
        <c:scaling>
          <c:orientation val="minMax"/>
          <c:max val="100"/>
          <c:min val="0"/>
        </c:scaling>
        <c:delete val="0"/>
        <c:axPos val="l"/>
        <c:title>
          <c:tx>
            <c:rich>
              <a:bodyPr/>
              <a:lstStyle/>
              <a:p>
                <a:pPr>
                  <a:defRPr/>
                </a:pPr>
                <a:r>
                  <a:rPr lang="en-US"/>
                  <a:t>HIV RNA &lt;50 copies/mL (%)</a:t>
                </a:r>
              </a:p>
            </c:rich>
          </c:tx>
          <c:layout>
            <c:manualLayout>
              <c:xMode val="edge"/>
              <c:yMode val="edge"/>
              <c:x val="2.1385486536405172E-2"/>
              <c:y val="0.1111326795956061"/>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8708916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5815786915524449"/>
          <c:y val="2.2990181782832717E-3"/>
          <c:w val="0.81375704773014501"/>
          <c:h val="0.10598510255662487"/>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96274569569199"/>
          <c:y val="0.11357447506561678"/>
          <c:w val="0.859523296620612"/>
          <c:h val="0.67850806843588995"/>
        </c:manualLayout>
      </c:layout>
      <c:barChart>
        <c:barDir val="col"/>
        <c:grouping val="clustered"/>
        <c:varyColors val="0"/>
        <c:ser>
          <c:idx val="0"/>
          <c:order val="0"/>
          <c:tx>
            <c:strRef>
              <c:f>Sheet1!$B$1</c:f>
              <c:strCache>
                <c:ptCount val="1"/>
                <c:pt idx="0">
                  <c:v>Dolutegravir + Lamivudine</c:v>
                </c:pt>
              </c:strCache>
            </c:strRef>
          </c:tx>
          <c:spPr>
            <a:solidFill>
              <a:srgbClr val="4A7DA7"/>
            </a:soli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Creatinine
(μmol/L)</c:v>
                </c:pt>
                <c:pt idx="1">
                  <c:v>GFR from creatinine, CKD-EPI (mL/min/1.73 m2)</c:v>
                </c:pt>
                <c:pt idx="2">
                  <c:v>GFR from cystatin C
CKD-EPI (mL/min/1.73 m2)</c:v>
                </c:pt>
              </c:strCache>
            </c:strRef>
          </c:cat>
          <c:val>
            <c:numRef>
              <c:f>Sheet1!$B$2:$B$4</c:f>
              <c:numCache>
                <c:formatCode>General</c:formatCode>
                <c:ptCount val="3"/>
                <c:pt idx="0">
                  <c:v>12.3</c:v>
                </c:pt>
                <c:pt idx="1">
                  <c:v>-14.6</c:v>
                </c:pt>
                <c:pt idx="2">
                  <c:v>10.7</c:v>
                </c:pt>
              </c:numCache>
            </c:numRef>
          </c:val>
          <c:extLst>
            <c:ext xmlns:c16="http://schemas.microsoft.com/office/drawing/2014/chart" uri="{C3380CC4-5D6E-409C-BE32-E72D297353CC}">
              <c16:uniqueId val="{00000000-884B-834B-B6D9-4875F5980387}"/>
            </c:ext>
          </c:extLst>
        </c:ser>
        <c:ser>
          <c:idx val="1"/>
          <c:order val="1"/>
          <c:tx>
            <c:strRef>
              <c:f>Sheet1!$C$1</c:f>
              <c:strCache>
                <c:ptCount val="1"/>
                <c:pt idx="0">
                  <c:v>Dolutegravir + Tenofovir DF-Emtricitabine</c:v>
                </c:pt>
              </c:strCache>
            </c:strRef>
          </c:tx>
          <c:spPr>
            <a:solidFill>
              <a:srgbClr val="89A25D"/>
            </a:soli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Creatinine
(μmol/L)</c:v>
                </c:pt>
                <c:pt idx="1">
                  <c:v>GFR from creatinine, CKD-EPI (mL/min/1.73 m2)</c:v>
                </c:pt>
                <c:pt idx="2">
                  <c:v>GFR from cystatin C
CKD-EPI (mL/min/1.73 m2)</c:v>
                </c:pt>
              </c:strCache>
            </c:strRef>
          </c:cat>
          <c:val>
            <c:numRef>
              <c:f>Sheet1!$C$2:$C$4</c:f>
              <c:numCache>
                <c:formatCode>General</c:formatCode>
                <c:ptCount val="3"/>
                <c:pt idx="0">
                  <c:v>15.4</c:v>
                </c:pt>
                <c:pt idx="1">
                  <c:v>-18.2</c:v>
                </c:pt>
                <c:pt idx="2">
                  <c:v>8.8000000000000007</c:v>
                </c:pt>
              </c:numCache>
            </c:numRef>
          </c:val>
          <c:extLst>
            <c:ext xmlns:c16="http://schemas.microsoft.com/office/drawing/2014/chart" uri="{C3380CC4-5D6E-409C-BE32-E72D297353CC}">
              <c16:uniqueId val="{00000001-884B-834B-B6D9-4875F5980387}"/>
            </c:ext>
          </c:extLst>
        </c:ser>
        <c:dLbls>
          <c:showLegendKey val="0"/>
          <c:showVal val="1"/>
          <c:showCatName val="0"/>
          <c:showSerName val="0"/>
          <c:showPercent val="0"/>
          <c:showBubbleSize val="0"/>
        </c:dLbls>
        <c:gapWidth val="100"/>
        <c:axId val="-2016370280"/>
        <c:axId val="-2087232984"/>
      </c:barChart>
      <c:catAx>
        <c:axId val="-2016370280"/>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crossAx val="-2087232984"/>
        <c:crosses val="autoZero"/>
        <c:auto val="1"/>
        <c:lblAlgn val="ctr"/>
        <c:lblOffset val="1"/>
        <c:tickLblSkip val="1"/>
        <c:tickMarkSkip val="1"/>
        <c:noMultiLvlLbl val="0"/>
      </c:catAx>
      <c:valAx>
        <c:axId val="-2087232984"/>
        <c:scaling>
          <c:orientation val="minMax"/>
          <c:max val="30"/>
          <c:min val="-30"/>
        </c:scaling>
        <c:delete val="0"/>
        <c:axPos val="l"/>
        <c:title>
          <c:tx>
            <c:rich>
              <a:bodyPr/>
              <a:lstStyle/>
              <a:p>
                <a:pPr>
                  <a:defRPr/>
                </a:pPr>
                <a:r>
                  <a:rPr lang="en-US"/>
                  <a:t>Adjusted Median Change from Baseline</a:t>
                </a:r>
              </a:p>
            </c:rich>
          </c:tx>
          <c:layout>
            <c:manualLayout>
              <c:xMode val="edge"/>
              <c:yMode val="edge"/>
              <c:x val="0"/>
              <c:y val="6.2457933156561E-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16370280"/>
        <c:crosses val="autoZero"/>
        <c:crossBetween val="between"/>
        <c:majorUnit val="1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1133748906386701"/>
          <c:y val="5.2882278604063377E-3"/>
          <c:w val="0.87348972951039305"/>
          <c:h val="0.10424321959755031"/>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706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0947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7782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0437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2685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1349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852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0705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9740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3334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34CAB2ED-4855-2840-95FA-CF77F27A2F64}"/>
              </a:ext>
            </a:extLst>
          </p:cNvPr>
          <p:cNvSpPr>
            <a:spLocks noGrp="1" noRot="1" noChangeAspect="1" noChangeArrowheads="1" noTextEdit="1"/>
          </p:cNvSpPr>
          <p:nvPr>
            <p:ph type="sldImg"/>
          </p:nvPr>
        </p:nvSpPr>
        <p:spPr>
          <a:ln/>
        </p:spPr>
      </p:sp>
      <p:sp>
        <p:nvSpPr>
          <p:cNvPr id="29698" name="Notes Placeholder 2">
            <a:extLst>
              <a:ext uri="{FF2B5EF4-FFF2-40B4-BE49-F238E27FC236}">
                <a16:creationId xmlns:a16="http://schemas.microsoft.com/office/drawing/2014/main" id="{D93B54EC-23E0-9B4A-B992-034EF617729C}"/>
              </a:ext>
            </a:extLst>
          </p:cNvPr>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5107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776"/>
              </a:spcBef>
            </a:pPr>
            <a:endParaRPr lang="en-US" dirty="0"/>
          </a:p>
        </p:txBody>
      </p:sp>
    </p:spTree>
    <p:extLst>
      <p:ext uri="{BB962C8B-B14F-4D97-AF65-F5344CB8AC3E}">
        <p14:creationId xmlns:p14="http://schemas.microsoft.com/office/powerpoint/2010/main" val="1052794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2DC99639-81E7-FA45-B928-333FB59DE0DB}"/>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6E2560E5-B4EB-F047-9BB8-CEC052C16E2A}"/>
              </a:ext>
            </a:extLst>
          </p:cNvPr>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93371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BD0FC2CB-E04C-D14A-AC8D-F54364FFB22E}"/>
              </a:ext>
            </a:extLst>
          </p:cNvPr>
          <p:cNvSpPr>
            <a:spLocks noGrp="1" noRot="1" noChangeAspect="1" noChangeArrowheads="1" noTextEdit="1"/>
          </p:cNvSpPr>
          <p:nvPr>
            <p:ph type="sldImg"/>
          </p:nvPr>
        </p:nvSpPr>
        <p:spPr>
          <a:ln/>
        </p:spPr>
      </p:sp>
      <p:sp>
        <p:nvSpPr>
          <p:cNvPr id="33794" name="Notes Placeholder 2">
            <a:extLst>
              <a:ext uri="{FF2B5EF4-FFF2-40B4-BE49-F238E27FC236}">
                <a16:creationId xmlns:a16="http://schemas.microsoft.com/office/drawing/2014/main" id="{8D8B3334-786B-C44D-ACF5-85AE3A02FF52}"/>
              </a:ext>
            </a:extLst>
          </p:cNvPr>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8283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D614FF91-41AD-9C4D-AD9E-02DF2ECB0AA9}"/>
              </a:ext>
            </a:extLst>
          </p:cNvPr>
          <p:cNvSpPr>
            <a:spLocks noGrp="1" noRot="1" noChangeAspect="1" noChangeArrowheads="1" noTextEdit="1"/>
          </p:cNvSpPr>
          <p:nvPr>
            <p:ph type="sldImg"/>
          </p:nvPr>
        </p:nvSpPr>
        <p:spPr>
          <a:ln/>
        </p:spPr>
      </p:sp>
      <p:sp>
        <p:nvSpPr>
          <p:cNvPr id="35842" name="Notes Placeholder 2">
            <a:extLst>
              <a:ext uri="{FF2B5EF4-FFF2-40B4-BE49-F238E27FC236}">
                <a16:creationId xmlns:a16="http://schemas.microsoft.com/office/drawing/2014/main" id="{B2D03E8A-0740-BE43-8459-C78D291591C4}"/>
              </a:ext>
            </a:extLst>
          </p:cNvPr>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511707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0505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9975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5058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0068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4298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1511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0515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9892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7583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8678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_1_No_URL">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2" y="690303"/>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371600"/>
          </a:xfrm>
          <a:prstGeom prst="rect">
            <a:avLst/>
          </a:prstGeom>
        </p:spPr>
        <p:txBody>
          <a:bodyPr lIns="91440" anchor="ctr" anchorCtr="0">
            <a:normAutofit/>
          </a:bodyPr>
          <a:lstStyle>
            <a:lvl1pPr algn="l">
              <a:lnSpc>
                <a:spcPts val="3000"/>
              </a:lnSpc>
              <a:defRPr sz="2400" b="0">
                <a:solidFill>
                  <a:schemeClr val="bg1"/>
                </a:solidFill>
              </a:defRPr>
            </a:lvl1pPr>
          </a:lstStyle>
          <a:p>
            <a:r>
              <a:rPr lang="en-US" dirty="0"/>
              <a:t>Click and Add Title of Talk</a:t>
            </a:r>
          </a:p>
        </p:txBody>
      </p:sp>
      <p:sp>
        <p:nvSpPr>
          <p:cNvPr id="272" name="Text Placeholder 15"/>
          <p:cNvSpPr>
            <a:spLocks noGrp="1"/>
          </p:cNvSpPr>
          <p:nvPr>
            <p:ph type="body" sz="quarter" idx="18" hasCustomPrompt="1"/>
          </p:nvPr>
        </p:nvSpPr>
        <p:spPr>
          <a:xfrm>
            <a:off x="443736" y="2395531"/>
            <a:ext cx="8221886" cy="1234440"/>
          </a:xfrm>
          <a:prstGeom prst="rect">
            <a:avLst/>
          </a:prstGeom>
        </p:spPr>
        <p:txBody>
          <a:bodyPr lIns="91440" tIns="91440" rIns="91440" bIns="91440" anchor="ctr" anchorCtr="0">
            <a:noAutofit/>
          </a:bodyPr>
          <a:lstStyle>
            <a:lvl1pPr marL="0" indent="0" algn="l">
              <a:lnSpc>
                <a:spcPts val="21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73" name="Date"/>
          <p:cNvSpPr>
            <a:spLocks noGrp="1"/>
          </p:cNvSpPr>
          <p:nvPr>
            <p:ph type="body" sz="quarter" idx="14" hasCustomPrompt="1"/>
          </p:nvPr>
        </p:nvSpPr>
        <p:spPr>
          <a:xfrm>
            <a:off x="462320"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 y="69384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 y="4428995"/>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grpSp>
        <p:nvGrpSpPr>
          <p:cNvPr id="36" name="Logo Horizontal V2">
            <a:extLst>
              <a:ext uri="{FF2B5EF4-FFF2-40B4-BE49-F238E27FC236}">
                <a16:creationId xmlns:a16="http://schemas.microsoft.com/office/drawing/2014/main" id="{5DE3BDE0-5FA9-BC4A-8178-4E992BC84A31}"/>
              </a:ext>
            </a:extLst>
          </p:cNvPr>
          <p:cNvGrpSpPr>
            <a:grpSpLocks noChangeAspect="1"/>
          </p:cNvGrpSpPr>
          <p:nvPr userDrawn="1"/>
        </p:nvGrpSpPr>
        <p:grpSpPr>
          <a:xfrm>
            <a:off x="576464" y="217634"/>
            <a:ext cx="3858507" cy="274320"/>
            <a:chOff x="960861" y="1655928"/>
            <a:chExt cx="4437220" cy="420624"/>
          </a:xfrm>
        </p:grpSpPr>
        <p:pic>
          <p:nvPicPr>
            <p:cNvPr id="37" name="Logomark V2">
              <a:extLst>
                <a:ext uri="{FF2B5EF4-FFF2-40B4-BE49-F238E27FC236}">
                  <a16:creationId xmlns:a16="http://schemas.microsoft.com/office/drawing/2014/main" id="{BCDF5E2B-D575-3248-9F32-8DB56A8A5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38" name="Nat HIV Cur logo type horiz">
              <a:extLst>
                <a:ext uri="{FF2B5EF4-FFF2-40B4-BE49-F238E27FC236}">
                  <a16:creationId xmlns:a16="http://schemas.microsoft.com/office/drawing/2014/main" id="{F90C1D5B-C61A-8E43-ADFD-659A78B58C75}"/>
                </a:ext>
              </a:extLst>
            </p:cNvPr>
            <p:cNvGrpSpPr>
              <a:grpSpLocks noChangeAspect="1"/>
            </p:cNvGrpSpPr>
            <p:nvPr/>
          </p:nvGrpSpPr>
          <p:grpSpPr bwMode="auto">
            <a:xfrm>
              <a:off x="1476074" y="1719322"/>
              <a:ext cx="3922007" cy="292608"/>
              <a:chOff x="918" y="1071"/>
              <a:chExt cx="2989" cy="223"/>
            </a:xfrm>
          </p:grpSpPr>
          <p:sp>
            <p:nvSpPr>
              <p:cNvPr id="39" name="Freeform 29">
                <a:extLst>
                  <a:ext uri="{FF2B5EF4-FFF2-40B4-BE49-F238E27FC236}">
                    <a16:creationId xmlns:a16="http://schemas.microsoft.com/office/drawing/2014/main" id="{C00F14E4-0FF9-044F-8D05-A3F88FD753BB}"/>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0" name="Freeform 30">
                <a:extLst>
                  <a:ext uri="{FF2B5EF4-FFF2-40B4-BE49-F238E27FC236}">
                    <a16:creationId xmlns:a16="http://schemas.microsoft.com/office/drawing/2014/main" id="{285628E9-40CF-BF4A-A0C2-1981C438F12F}"/>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1" name="Freeform 31">
                <a:extLst>
                  <a:ext uri="{FF2B5EF4-FFF2-40B4-BE49-F238E27FC236}">
                    <a16:creationId xmlns:a16="http://schemas.microsoft.com/office/drawing/2014/main" id="{ECFE4455-EAC2-F54E-8EBA-57AD72EC8EB5}"/>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32">
                <a:extLst>
                  <a:ext uri="{FF2B5EF4-FFF2-40B4-BE49-F238E27FC236}">
                    <a16:creationId xmlns:a16="http://schemas.microsoft.com/office/drawing/2014/main" id="{4CE28E14-FAD1-9D44-9FE0-95CC10271D20}"/>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33">
                <a:extLst>
                  <a:ext uri="{FF2B5EF4-FFF2-40B4-BE49-F238E27FC236}">
                    <a16:creationId xmlns:a16="http://schemas.microsoft.com/office/drawing/2014/main" id="{3FAE42D7-1C68-1448-8B72-AE18B017BE65}"/>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34">
                <a:extLst>
                  <a:ext uri="{FF2B5EF4-FFF2-40B4-BE49-F238E27FC236}">
                    <a16:creationId xmlns:a16="http://schemas.microsoft.com/office/drawing/2014/main" id="{570D103D-E330-A145-BCC8-F5F9AD0CFE8E}"/>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35">
                <a:extLst>
                  <a:ext uri="{FF2B5EF4-FFF2-40B4-BE49-F238E27FC236}">
                    <a16:creationId xmlns:a16="http://schemas.microsoft.com/office/drawing/2014/main" id="{90444F09-0CAD-7847-B840-E5446ABC569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36">
                <a:extLst>
                  <a:ext uri="{FF2B5EF4-FFF2-40B4-BE49-F238E27FC236}">
                    <a16:creationId xmlns:a16="http://schemas.microsoft.com/office/drawing/2014/main" id="{D7CADE7D-AEE6-EF4F-8D20-C51115BE268F}"/>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37">
                <a:extLst>
                  <a:ext uri="{FF2B5EF4-FFF2-40B4-BE49-F238E27FC236}">
                    <a16:creationId xmlns:a16="http://schemas.microsoft.com/office/drawing/2014/main" id="{DA6A3D9E-7019-F54D-92CA-8DC2F4455CED}"/>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38">
                <a:extLst>
                  <a:ext uri="{FF2B5EF4-FFF2-40B4-BE49-F238E27FC236}">
                    <a16:creationId xmlns:a16="http://schemas.microsoft.com/office/drawing/2014/main" id="{DF7B1DCE-3ECB-5B4F-A72B-7A76BEA8D6EB}"/>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39">
                <a:extLst>
                  <a:ext uri="{FF2B5EF4-FFF2-40B4-BE49-F238E27FC236}">
                    <a16:creationId xmlns:a16="http://schemas.microsoft.com/office/drawing/2014/main" id="{E8243449-E25D-DD42-BAFB-2841EEDB003C}"/>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40">
                <a:extLst>
                  <a:ext uri="{FF2B5EF4-FFF2-40B4-BE49-F238E27FC236}">
                    <a16:creationId xmlns:a16="http://schemas.microsoft.com/office/drawing/2014/main" id="{B6DA0017-A23B-DA49-BE6B-3DC9F25410D7}"/>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41">
                <a:extLst>
                  <a:ext uri="{FF2B5EF4-FFF2-40B4-BE49-F238E27FC236}">
                    <a16:creationId xmlns:a16="http://schemas.microsoft.com/office/drawing/2014/main" id="{CEB270F8-FBBB-4D40-9CB5-35198A58C9AF}"/>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42">
                <a:extLst>
                  <a:ext uri="{FF2B5EF4-FFF2-40B4-BE49-F238E27FC236}">
                    <a16:creationId xmlns:a16="http://schemas.microsoft.com/office/drawing/2014/main" id="{4F9A2DA6-965E-DF46-825E-BE6D9DB7F3DE}"/>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43">
                <a:extLst>
                  <a:ext uri="{FF2B5EF4-FFF2-40B4-BE49-F238E27FC236}">
                    <a16:creationId xmlns:a16="http://schemas.microsoft.com/office/drawing/2014/main" id="{2ACAAA25-7623-8941-A231-9413F3EE15DD}"/>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44">
                <a:extLst>
                  <a:ext uri="{FF2B5EF4-FFF2-40B4-BE49-F238E27FC236}">
                    <a16:creationId xmlns:a16="http://schemas.microsoft.com/office/drawing/2014/main" id="{8D8D75C5-4920-A54A-96DB-C3ED25121887}"/>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45">
                <a:extLst>
                  <a:ext uri="{FF2B5EF4-FFF2-40B4-BE49-F238E27FC236}">
                    <a16:creationId xmlns:a16="http://schemas.microsoft.com/office/drawing/2014/main" id="{B693F4E2-7E6A-8543-9D5B-485D345928FB}"/>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46">
                <a:extLst>
                  <a:ext uri="{FF2B5EF4-FFF2-40B4-BE49-F238E27FC236}">
                    <a16:creationId xmlns:a16="http://schemas.microsoft.com/office/drawing/2014/main" id="{79FCBDCE-8080-844D-9A33-09B25FA07B3D}"/>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47">
                <a:extLst>
                  <a:ext uri="{FF2B5EF4-FFF2-40B4-BE49-F238E27FC236}">
                    <a16:creationId xmlns:a16="http://schemas.microsoft.com/office/drawing/2014/main" id="{C953DD89-4FED-8F4C-9F9B-204DFE0D1E30}"/>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48">
                <a:extLst>
                  <a:ext uri="{FF2B5EF4-FFF2-40B4-BE49-F238E27FC236}">
                    <a16:creationId xmlns:a16="http://schemas.microsoft.com/office/drawing/2014/main" id="{53FC9640-29CF-FA4F-8955-C1B280349765}"/>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49">
                <a:extLst>
                  <a:ext uri="{FF2B5EF4-FFF2-40B4-BE49-F238E27FC236}">
                    <a16:creationId xmlns:a16="http://schemas.microsoft.com/office/drawing/2014/main" id="{B627E457-728F-2248-BFE3-AD31E2702155}"/>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33" name="Picture 32" descr="AETC_Program-color-outline-01.png">
            <a:extLst>
              <a:ext uri="{FF2B5EF4-FFF2-40B4-BE49-F238E27FC236}">
                <a16:creationId xmlns:a16="http://schemas.microsoft.com/office/drawing/2014/main" id="{30249935-4EB8-CC49-A8DC-1C3056D33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1905" y="4578474"/>
            <a:ext cx="1575509" cy="453277"/>
          </a:xfrm>
          <a:prstGeom prst="rect">
            <a:avLst/>
          </a:prstGeom>
        </p:spPr>
      </p:pic>
    </p:spTree>
    <p:extLst>
      <p:ext uri="{BB962C8B-B14F-4D97-AF65-F5344CB8AC3E}">
        <p14:creationId xmlns:p14="http://schemas.microsoft.com/office/powerpoint/2010/main" val="3271225603"/>
      </p:ext>
    </p:extLst>
  </p:cSld>
  <p:clrMapOvr>
    <a:masterClrMapping/>
  </p:clrMapOvr>
  <p:transition spd="slow"/>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Divider Red">
    <p:spTree>
      <p:nvGrpSpPr>
        <p:cNvPr id="1" name=""/>
        <p:cNvGrpSpPr/>
        <p:nvPr/>
      </p:nvGrpSpPr>
      <p:grpSpPr>
        <a:xfrm>
          <a:off x="0" y="0"/>
          <a:ext cx="0" cy="0"/>
          <a:chOff x="0" y="0"/>
          <a:chExt cx="0" cy="0"/>
        </a:xfrm>
      </p:grpSpPr>
      <p:sp>
        <p:nvSpPr>
          <p:cNvPr id="12" name="Title 4"/>
          <p:cNvSpPr txBox="1">
            <a:spLocks/>
          </p:cNvSpPr>
          <p:nvPr/>
        </p:nvSpPr>
        <p:spPr>
          <a:xfrm>
            <a:off x="1" y="2095500"/>
            <a:ext cx="9143999" cy="971550"/>
          </a:xfrm>
          <a:prstGeom prst="rect">
            <a:avLst/>
          </a:prstGeom>
          <a:solidFill>
            <a:srgbClr val="E5DBDE"/>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2" name="Title 1"/>
          <p:cNvSpPr>
            <a:spLocks noGrp="1"/>
          </p:cNvSpPr>
          <p:nvPr>
            <p:ph type="title" hasCustomPrompt="1"/>
          </p:nvPr>
        </p:nvSpPr>
        <p:spPr>
          <a:xfrm>
            <a:off x="459306" y="2105025"/>
            <a:ext cx="8229568" cy="956120"/>
          </a:xfrm>
          <a:prstGeom prst="rect">
            <a:avLst/>
          </a:prstGeom>
        </p:spPr>
        <p:txBody>
          <a:bodyPr tIns="0" anchor="ctr">
            <a:normAutofit/>
          </a:bodyPr>
          <a:lstStyle>
            <a:lvl1pPr algn="ctr">
              <a:defRPr sz="2400" b="1" cap="none">
                <a:solidFill>
                  <a:schemeClr val="tx2"/>
                </a:solidFill>
              </a:defRPr>
            </a:lvl1pPr>
          </a:lstStyle>
          <a:p>
            <a:r>
              <a:rPr lang="en-US" dirty="0"/>
              <a:t>Click To Edit Section Title</a:t>
            </a:r>
          </a:p>
        </p:txBody>
      </p:sp>
      <p:sp>
        <p:nvSpPr>
          <p:cNvPr id="9" name="Text Placeholder 2"/>
          <p:cNvSpPr>
            <a:spLocks noGrp="1"/>
          </p:cNvSpPr>
          <p:nvPr>
            <p:ph type="body" idx="1" hasCustomPrompt="1"/>
          </p:nvPr>
        </p:nvSpPr>
        <p:spPr>
          <a:xfrm>
            <a:off x="459306" y="1687324"/>
            <a:ext cx="8229600" cy="407766"/>
          </a:xfrm>
          <a:prstGeom prst="rect">
            <a:avLst/>
          </a:prstGeom>
        </p:spPr>
        <p:txBody>
          <a:bodyPr bIns="0" anchor="ctr"/>
          <a:lstStyle>
            <a:lvl1pPr marL="0" indent="0" algn="ctr">
              <a:lnSpc>
                <a:spcPct val="100000"/>
              </a:lnSpc>
              <a:buNone/>
              <a:defRPr sz="1350" cap="all" baseline="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Add Header Text</a:t>
            </a:r>
          </a:p>
        </p:txBody>
      </p:sp>
      <p:pic>
        <p:nvPicPr>
          <p:cNvPr id="13" name="Picture 12"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6" y="4803477"/>
            <a:ext cx="1414549" cy="344269"/>
          </a:xfrm>
          <a:prstGeom prst="rect">
            <a:avLst/>
          </a:prstGeom>
        </p:spPr>
      </p:pic>
      <p:cxnSp>
        <p:nvCxnSpPr>
          <p:cNvPr id="14" name="Straight Connector 13"/>
          <p:cNvCxnSpPr/>
          <p:nvPr/>
        </p:nvCxnSpPr>
        <p:spPr>
          <a:xfrm>
            <a:off x="1" y="137581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 y="377823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5835453"/>
      </p:ext>
    </p:extLst>
  </p:cSld>
  <p:clrMapOvr>
    <a:masterClrMapping/>
  </p:clrMapOvr>
  <p:transition spd="slow"/>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Study-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248149"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30155959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 id="2147483757" r:id="rId24"/>
    <p:sldLayoutId id="2147483760" r:id="rId25"/>
    <p:sldLayoutId id="2147483761" r:id="rId26"/>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Dolutegravir-Lamivudine (</a:t>
            </a:r>
            <a:r>
              <a:rPr lang="en-US" i="1" dirty="0" err="1"/>
              <a:t>Dovato</a:t>
            </a:r>
            <a:r>
              <a:rPr lang="en-US" dirty="0"/>
              <a:t>)</a:t>
            </a:r>
          </a:p>
        </p:txBody>
      </p:sp>
      <p:sp>
        <p:nvSpPr>
          <p:cNvPr id="4" name="Text Placeholder 3"/>
          <p:cNvSpPr>
            <a:spLocks noGrp="1"/>
          </p:cNvSpPr>
          <p:nvPr>
            <p:ph type="body" sz="quarter" idx="14"/>
          </p:nvPr>
        </p:nvSpPr>
        <p:spPr/>
        <p:txBody>
          <a:bodyPr/>
          <a:lstStyle/>
          <a:p>
            <a:r>
              <a:rPr lang="en-US" dirty="0">
                <a:cs typeface="Arial"/>
              </a:rPr>
              <a:t>Last Updated: November 28, 2022</a:t>
            </a:r>
          </a:p>
        </p:txBody>
      </p:sp>
      <p:sp>
        <p:nvSpPr>
          <p:cNvPr id="5" name="Text Placeholder 4">
            <a:extLst>
              <a:ext uri="{FF2B5EF4-FFF2-40B4-BE49-F238E27FC236}">
                <a16:creationId xmlns:a16="http://schemas.microsoft.com/office/drawing/2014/main" id="{C21979F4-E09C-4F40-A2BC-1B62E96FA4B4}"/>
              </a:ext>
            </a:extLst>
          </p:cNvPr>
          <p:cNvSpPr>
            <a:spLocks noGrp="1"/>
          </p:cNvSpPr>
          <p:nvPr>
            <p:ph type="body" sz="quarter" idx="18"/>
          </p:nvPr>
        </p:nvSpPr>
        <p:spPr/>
        <p:txBody>
          <a:bodyPr/>
          <a:lstStyle/>
          <a:p>
            <a:r>
              <a:rPr lang="en-US" dirty="0"/>
              <a:t>Prepared by:</a:t>
            </a:r>
          </a:p>
          <a:p>
            <a:pPr>
              <a:spcBef>
                <a:spcPts val="450"/>
              </a:spcBef>
            </a:pPr>
            <a:r>
              <a:rPr lang="en-US" dirty="0"/>
              <a:t>Brian R. Wood, MD</a:t>
            </a:r>
          </a:p>
          <a:p>
            <a:r>
              <a:rPr lang="en-US" dirty="0"/>
              <a:t>David H. Spach, MD</a:t>
            </a:r>
          </a:p>
        </p:txBody>
      </p:sp>
    </p:spTree>
    <p:extLst>
      <p:ext uri="{BB962C8B-B14F-4D97-AF65-F5344CB8AC3E}">
        <p14:creationId xmlns:p14="http://schemas.microsoft.com/office/powerpoint/2010/main" val="483075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GEMINI 2: Results by Baseline HIV RNA Level</a:t>
            </a:r>
            <a:endParaRPr lang="en-US" sz="2000" dirty="0"/>
          </a:p>
        </p:txBody>
      </p:sp>
      <p:sp>
        <p:nvSpPr>
          <p:cNvPr id="6" name="Content Placeholder 5"/>
          <p:cNvSpPr>
            <a:spLocks noGrp="1"/>
          </p:cNvSpPr>
          <p:nvPr>
            <p:ph type="body" sz="quarter" idx="15"/>
          </p:nvPr>
        </p:nvSpPr>
        <p:spPr/>
        <p:txBody>
          <a:bodyPr/>
          <a:lstStyle/>
          <a:p>
            <a:r>
              <a:rPr lang="en-US" dirty="0"/>
              <a:t>Week 48 Virologic Response (Intention-to-Treat Analysis)</a:t>
            </a:r>
          </a:p>
        </p:txBody>
      </p:sp>
      <p:graphicFrame>
        <p:nvGraphicFramePr>
          <p:cNvPr id="14" name="Chart 13"/>
          <p:cNvGraphicFramePr>
            <a:graphicFrameLocks/>
          </p:cNvGraphicFramePr>
          <p:nvPr>
            <p:extLst>
              <p:ext uri="{D42A27DB-BD31-4B8C-83A1-F6EECF244321}">
                <p14:modId xmlns:p14="http://schemas.microsoft.com/office/powerpoint/2010/main" val="1884919532"/>
              </p:ext>
            </p:extLst>
          </p:nvPr>
        </p:nvGraphicFramePr>
        <p:xfrm>
          <a:off x="483774" y="1371601"/>
          <a:ext cx="8229600" cy="342898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6"/>
          </p:nvPr>
        </p:nvSpPr>
        <p:spPr/>
        <p:txBody>
          <a:bodyPr/>
          <a:lstStyle/>
          <a:p>
            <a:r>
              <a:rPr lang="en-US" dirty="0"/>
              <a:t>Source: Cahn P, et al. Lancet. 2019;393:143-55.</a:t>
            </a:r>
          </a:p>
        </p:txBody>
      </p:sp>
      <p:sp>
        <p:nvSpPr>
          <p:cNvPr id="15" name="Rectangle 14"/>
          <p:cNvSpPr/>
          <p:nvPr/>
        </p:nvSpPr>
        <p:spPr>
          <a:xfrm>
            <a:off x="2491103" y="3798015"/>
            <a:ext cx="876115"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669/717</a:t>
            </a:r>
          </a:p>
        </p:txBody>
      </p:sp>
      <p:sp>
        <p:nvSpPr>
          <p:cNvPr id="16" name="Rectangle 15"/>
          <p:cNvSpPr/>
          <p:nvPr/>
        </p:nvSpPr>
        <p:spPr>
          <a:xfrm>
            <a:off x="4014064" y="3798015"/>
            <a:ext cx="876115"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526/576</a:t>
            </a:r>
          </a:p>
        </p:txBody>
      </p:sp>
      <p:sp>
        <p:nvSpPr>
          <p:cNvPr id="17" name="Rectangle 16"/>
          <p:cNvSpPr/>
          <p:nvPr/>
        </p:nvSpPr>
        <p:spPr>
          <a:xfrm>
            <a:off x="4868793" y="3798015"/>
            <a:ext cx="876115"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531/564</a:t>
            </a:r>
          </a:p>
        </p:txBody>
      </p:sp>
      <p:sp>
        <p:nvSpPr>
          <p:cNvPr id="18" name="Rectangle 17"/>
          <p:cNvSpPr/>
          <p:nvPr/>
        </p:nvSpPr>
        <p:spPr>
          <a:xfrm>
            <a:off x="6450669" y="3798015"/>
            <a:ext cx="876115"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129/140</a:t>
            </a:r>
          </a:p>
        </p:txBody>
      </p:sp>
      <p:sp>
        <p:nvSpPr>
          <p:cNvPr id="19" name="Rectangle 18"/>
          <p:cNvSpPr/>
          <p:nvPr/>
        </p:nvSpPr>
        <p:spPr>
          <a:xfrm>
            <a:off x="7279159" y="3798015"/>
            <a:ext cx="876115"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138/153</a:t>
            </a:r>
          </a:p>
        </p:txBody>
      </p:sp>
      <p:sp>
        <p:nvSpPr>
          <p:cNvPr id="20" name="Rectangle 19"/>
          <p:cNvSpPr/>
          <p:nvPr/>
        </p:nvSpPr>
        <p:spPr>
          <a:xfrm>
            <a:off x="1645920" y="3798015"/>
            <a:ext cx="876115"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655/716</a:t>
            </a:r>
          </a:p>
        </p:txBody>
      </p:sp>
      <p:sp>
        <p:nvSpPr>
          <p:cNvPr id="12" name="TextBox 11"/>
          <p:cNvSpPr txBox="1"/>
          <p:nvPr/>
        </p:nvSpPr>
        <p:spPr>
          <a:xfrm>
            <a:off x="4171951" y="4461939"/>
            <a:ext cx="4046220" cy="307777"/>
          </a:xfrm>
          <a:prstGeom prst="rect">
            <a:avLst/>
          </a:prstGeom>
          <a:noFill/>
          <a:ln>
            <a:noFill/>
          </a:ln>
        </p:spPr>
        <p:txBody>
          <a:bodyPr wrap="square" rtlCol="0">
            <a:spAutoFit/>
          </a:bodyPr>
          <a:lstStyle/>
          <a:p>
            <a:pPr algn="ctr"/>
            <a:r>
              <a:rPr lang="en-US" sz="1400" b="1" dirty="0">
                <a:latin typeface="Arial" panose="020B0604020202020204" pitchFamily="34" charset="0"/>
                <a:cs typeface="Arial" panose="020B0604020202020204" pitchFamily="34" charset="0"/>
              </a:rPr>
              <a:t>Baseline HIV RNA copies/mL</a:t>
            </a:r>
          </a:p>
        </p:txBody>
      </p:sp>
      <p:cxnSp>
        <p:nvCxnSpPr>
          <p:cNvPr id="5" name="Straight Connector 4"/>
          <p:cNvCxnSpPr/>
          <p:nvPr/>
        </p:nvCxnSpPr>
        <p:spPr>
          <a:xfrm flipH="1">
            <a:off x="4186541" y="4450415"/>
            <a:ext cx="404622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330729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GEMINI 2: Results by Baseline HIV CD4 Cell Count</a:t>
            </a:r>
            <a:endParaRPr lang="en-US" sz="2000" dirty="0"/>
          </a:p>
        </p:txBody>
      </p:sp>
      <p:sp>
        <p:nvSpPr>
          <p:cNvPr id="6" name="Content Placeholder 5"/>
          <p:cNvSpPr>
            <a:spLocks noGrp="1"/>
          </p:cNvSpPr>
          <p:nvPr>
            <p:ph type="body" sz="quarter" idx="15"/>
          </p:nvPr>
        </p:nvSpPr>
        <p:spPr/>
        <p:txBody>
          <a:bodyPr/>
          <a:lstStyle/>
          <a:p>
            <a:r>
              <a:rPr lang="en-US" dirty="0"/>
              <a:t>Week 48 Virologic Response (Intention-to-Treat Analysis)</a:t>
            </a:r>
          </a:p>
        </p:txBody>
      </p:sp>
      <p:sp>
        <p:nvSpPr>
          <p:cNvPr id="4" name="Text Placeholder 3"/>
          <p:cNvSpPr>
            <a:spLocks noGrp="1"/>
          </p:cNvSpPr>
          <p:nvPr>
            <p:ph type="body" sz="quarter" idx="16"/>
          </p:nvPr>
        </p:nvSpPr>
        <p:spPr/>
        <p:txBody>
          <a:bodyPr/>
          <a:lstStyle/>
          <a:p>
            <a:r>
              <a:rPr lang="en-US" dirty="0"/>
              <a:t>Source: Cahn P, et al. Lancet. 2019;393:143-55.</a:t>
            </a:r>
          </a:p>
        </p:txBody>
      </p:sp>
      <p:graphicFrame>
        <p:nvGraphicFramePr>
          <p:cNvPr id="3" name="Chart 2">
            <a:extLst>
              <a:ext uri="{FF2B5EF4-FFF2-40B4-BE49-F238E27FC236}">
                <a16:creationId xmlns:a16="http://schemas.microsoft.com/office/drawing/2014/main" id="{4B9C097C-ACCD-72CD-E538-03953A9853EA}"/>
              </a:ext>
            </a:extLst>
          </p:cNvPr>
          <p:cNvGraphicFramePr>
            <a:graphicFrameLocks/>
          </p:cNvGraphicFramePr>
          <p:nvPr>
            <p:extLst>
              <p:ext uri="{D42A27DB-BD31-4B8C-83A1-F6EECF244321}">
                <p14:modId xmlns:p14="http://schemas.microsoft.com/office/powerpoint/2010/main" val="2881261650"/>
              </p:ext>
            </p:extLst>
          </p:nvPr>
        </p:nvGraphicFramePr>
        <p:xfrm>
          <a:off x="456072" y="1400177"/>
          <a:ext cx="8229600" cy="329184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1">
            <a:extLst>
              <a:ext uri="{FF2B5EF4-FFF2-40B4-BE49-F238E27FC236}">
                <a16:creationId xmlns:a16="http://schemas.microsoft.com/office/drawing/2014/main" id="{96F2F3CB-39F5-93EA-090F-9B1517687428}"/>
              </a:ext>
            </a:extLst>
          </p:cNvPr>
          <p:cNvSpPr txBox="1"/>
          <p:nvPr/>
        </p:nvSpPr>
        <p:spPr>
          <a:xfrm>
            <a:off x="4244947" y="4410588"/>
            <a:ext cx="3876373" cy="307777"/>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latin typeface="Arial" panose="020B0604020202020204" pitchFamily="34" charset="0"/>
                <a:cs typeface="Arial" panose="020B0604020202020204" pitchFamily="34" charset="0"/>
              </a:rPr>
              <a:t>Baseline CD4 Count (cells/mm</a:t>
            </a:r>
            <a:r>
              <a:rPr lang="en-US" sz="1400" b="1" baseline="30000" dirty="0">
                <a:latin typeface="Arial" panose="020B0604020202020204" pitchFamily="34" charset="0"/>
                <a:cs typeface="Arial" panose="020B0604020202020204" pitchFamily="34" charset="0"/>
              </a:rPr>
              <a:t>3</a:t>
            </a:r>
            <a:r>
              <a:rPr lang="en-US" sz="1400" b="1" dirty="0">
                <a:latin typeface="Arial" panose="020B0604020202020204" pitchFamily="34" charset="0"/>
                <a:cs typeface="Arial" panose="020B0604020202020204" pitchFamily="34" charset="0"/>
              </a:rPr>
              <a:t>)</a:t>
            </a:r>
          </a:p>
        </p:txBody>
      </p:sp>
      <p:cxnSp>
        <p:nvCxnSpPr>
          <p:cNvPr id="8" name="Straight Connector 7">
            <a:extLst>
              <a:ext uri="{FF2B5EF4-FFF2-40B4-BE49-F238E27FC236}">
                <a16:creationId xmlns:a16="http://schemas.microsoft.com/office/drawing/2014/main" id="{9B557309-59CD-0420-C63A-D09C7D1B96AE}"/>
              </a:ext>
            </a:extLst>
          </p:cNvPr>
          <p:cNvCxnSpPr>
            <a:cxnSpLocks/>
          </p:cNvCxnSpPr>
          <p:nvPr/>
        </p:nvCxnSpPr>
        <p:spPr>
          <a:xfrm flipH="1">
            <a:off x="4244948" y="4341660"/>
            <a:ext cx="387637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D848B504-2A59-C55F-EC70-4FCED7E0838E}"/>
              </a:ext>
            </a:extLst>
          </p:cNvPr>
          <p:cNvSpPr/>
          <p:nvPr/>
        </p:nvSpPr>
        <p:spPr>
          <a:xfrm>
            <a:off x="2741786" y="3732644"/>
            <a:ext cx="714546" cy="30777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669/717</a:t>
            </a:r>
          </a:p>
        </p:txBody>
      </p:sp>
      <p:sp>
        <p:nvSpPr>
          <p:cNvPr id="10" name="Rectangle 9">
            <a:extLst>
              <a:ext uri="{FF2B5EF4-FFF2-40B4-BE49-F238E27FC236}">
                <a16:creationId xmlns:a16="http://schemas.microsoft.com/office/drawing/2014/main" id="{5D00B8BD-1248-1D38-CE0D-DC2DF7B6C744}"/>
              </a:ext>
            </a:extLst>
          </p:cNvPr>
          <p:cNvSpPr/>
          <p:nvPr/>
        </p:nvSpPr>
        <p:spPr>
          <a:xfrm>
            <a:off x="4264516" y="3732644"/>
            <a:ext cx="714546" cy="30777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605/653</a:t>
            </a:r>
          </a:p>
        </p:txBody>
      </p:sp>
      <p:sp>
        <p:nvSpPr>
          <p:cNvPr id="11" name="Rectangle 10">
            <a:extLst>
              <a:ext uri="{FF2B5EF4-FFF2-40B4-BE49-F238E27FC236}">
                <a16:creationId xmlns:a16="http://schemas.microsoft.com/office/drawing/2014/main" id="{8272FEAB-5B39-5E97-14B4-C988220249EE}"/>
              </a:ext>
            </a:extLst>
          </p:cNvPr>
          <p:cNvSpPr/>
          <p:nvPr/>
        </p:nvSpPr>
        <p:spPr>
          <a:xfrm>
            <a:off x="5055861" y="3732644"/>
            <a:ext cx="714546" cy="30777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618/662</a:t>
            </a:r>
          </a:p>
        </p:txBody>
      </p:sp>
      <p:sp>
        <p:nvSpPr>
          <p:cNvPr id="13" name="Rectangle 12">
            <a:extLst>
              <a:ext uri="{FF2B5EF4-FFF2-40B4-BE49-F238E27FC236}">
                <a16:creationId xmlns:a16="http://schemas.microsoft.com/office/drawing/2014/main" id="{185BF22F-F710-F756-D516-9F21B75B2857}"/>
              </a:ext>
            </a:extLst>
          </p:cNvPr>
          <p:cNvSpPr/>
          <p:nvPr/>
        </p:nvSpPr>
        <p:spPr>
          <a:xfrm>
            <a:off x="6577057" y="3732644"/>
            <a:ext cx="714546" cy="30777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50/63</a:t>
            </a:r>
          </a:p>
        </p:txBody>
      </p:sp>
      <p:sp>
        <p:nvSpPr>
          <p:cNvPr id="21" name="Rectangle 20">
            <a:extLst>
              <a:ext uri="{FF2B5EF4-FFF2-40B4-BE49-F238E27FC236}">
                <a16:creationId xmlns:a16="http://schemas.microsoft.com/office/drawing/2014/main" id="{EFABA69A-DC00-B2D4-699E-707D6F6DD7A8}"/>
              </a:ext>
            </a:extLst>
          </p:cNvPr>
          <p:cNvSpPr/>
          <p:nvPr/>
        </p:nvSpPr>
        <p:spPr>
          <a:xfrm>
            <a:off x="7380302" y="3732644"/>
            <a:ext cx="714546" cy="30777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51/55</a:t>
            </a:r>
          </a:p>
        </p:txBody>
      </p:sp>
      <p:sp>
        <p:nvSpPr>
          <p:cNvPr id="22" name="Rectangle 21">
            <a:extLst>
              <a:ext uri="{FF2B5EF4-FFF2-40B4-BE49-F238E27FC236}">
                <a16:creationId xmlns:a16="http://schemas.microsoft.com/office/drawing/2014/main" id="{D6344CC8-21F2-0523-F906-5FDC9FD86D73}"/>
              </a:ext>
            </a:extLst>
          </p:cNvPr>
          <p:cNvSpPr/>
          <p:nvPr/>
        </p:nvSpPr>
        <p:spPr>
          <a:xfrm>
            <a:off x="1936930" y="3732644"/>
            <a:ext cx="714546" cy="30777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655/716</a:t>
            </a:r>
          </a:p>
        </p:txBody>
      </p:sp>
    </p:spTree>
    <p:extLst>
      <p:ext uri="{BB962C8B-B14F-4D97-AF65-F5344CB8AC3E}">
        <p14:creationId xmlns:p14="http://schemas.microsoft.com/office/powerpoint/2010/main" val="96371669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2: Results</a:t>
            </a:r>
            <a:endParaRPr lang="en-US" sz="2000" dirty="0"/>
          </a:p>
        </p:txBody>
      </p:sp>
      <p:sp>
        <p:nvSpPr>
          <p:cNvPr id="6" name="Content Placeholder 5"/>
          <p:cNvSpPr>
            <a:spLocks noGrp="1"/>
          </p:cNvSpPr>
          <p:nvPr>
            <p:ph type="body" sz="quarter" idx="15"/>
          </p:nvPr>
        </p:nvSpPr>
        <p:spPr/>
        <p:txBody>
          <a:bodyPr/>
          <a:lstStyle/>
          <a:p>
            <a:r>
              <a:rPr lang="en-US" dirty="0"/>
              <a:t>Week 48 Virologic Response (Intention-to-Treat Analysis)</a:t>
            </a:r>
          </a:p>
        </p:txBody>
      </p:sp>
      <p:graphicFrame>
        <p:nvGraphicFramePr>
          <p:cNvPr id="14" name="Chart 13"/>
          <p:cNvGraphicFramePr>
            <a:graphicFrameLocks/>
          </p:cNvGraphicFramePr>
          <p:nvPr>
            <p:extLst>
              <p:ext uri="{D42A27DB-BD31-4B8C-83A1-F6EECF244321}">
                <p14:modId xmlns:p14="http://schemas.microsoft.com/office/powerpoint/2010/main" val="1987366724"/>
              </p:ext>
            </p:extLst>
          </p:nvPr>
        </p:nvGraphicFramePr>
        <p:xfrm>
          <a:off x="457434" y="1371604"/>
          <a:ext cx="8229600" cy="33832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6"/>
          </p:nvPr>
        </p:nvSpPr>
        <p:spPr/>
        <p:txBody>
          <a:bodyPr/>
          <a:lstStyle/>
          <a:p>
            <a:r>
              <a:rPr lang="en-US" dirty="0"/>
              <a:t>Source: Cahn P, et al. Lancet. 2019;393:143-55</a:t>
            </a:r>
          </a:p>
        </p:txBody>
      </p:sp>
      <p:sp>
        <p:nvSpPr>
          <p:cNvPr id="15" name="Rectangle 14"/>
          <p:cNvSpPr/>
          <p:nvPr/>
        </p:nvSpPr>
        <p:spPr>
          <a:xfrm>
            <a:off x="2742940" y="4093128"/>
            <a:ext cx="73152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latin typeface="Arial" panose="020B0604020202020204" pitchFamily="34" charset="0"/>
                <a:cs typeface="Arial" panose="020B0604020202020204" pitchFamily="34" charset="0"/>
              </a:rPr>
              <a:t>669/717</a:t>
            </a:r>
          </a:p>
        </p:txBody>
      </p:sp>
      <p:sp>
        <p:nvSpPr>
          <p:cNvPr id="16" name="Rectangle 15"/>
          <p:cNvSpPr/>
          <p:nvPr/>
        </p:nvSpPr>
        <p:spPr>
          <a:xfrm>
            <a:off x="4265190" y="4093128"/>
            <a:ext cx="73152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latin typeface="Arial" panose="020B0604020202020204" pitchFamily="34" charset="0"/>
                <a:cs typeface="Arial" panose="020B0604020202020204" pitchFamily="34" charset="0"/>
              </a:rPr>
              <a:t>320/356</a:t>
            </a:r>
          </a:p>
        </p:txBody>
      </p:sp>
      <p:sp>
        <p:nvSpPr>
          <p:cNvPr id="17" name="Rectangle 16"/>
          <p:cNvSpPr/>
          <p:nvPr/>
        </p:nvSpPr>
        <p:spPr>
          <a:xfrm>
            <a:off x="5068050" y="4093128"/>
            <a:ext cx="73152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latin typeface="Arial" panose="020B0604020202020204" pitchFamily="34" charset="0"/>
                <a:cs typeface="Arial" panose="020B0604020202020204" pitchFamily="34" charset="0"/>
              </a:rPr>
              <a:t>332/358</a:t>
            </a:r>
          </a:p>
        </p:txBody>
      </p:sp>
      <p:sp>
        <p:nvSpPr>
          <p:cNvPr id="18" name="Rectangle 17"/>
          <p:cNvSpPr/>
          <p:nvPr/>
        </p:nvSpPr>
        <p:spPr>
          <a:xfrm>
            <a:off x="6555448" y="4093128"/>
            <a:ext cx="73152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latin typeface="Arial" panose="020B0604020202020204" pitchFamily="34" charset="0"/>
                <a:cs typeface="Arial" panose="020B0604020202020204" pitchFamily="34" charset="0"/>
              </a:rPr>
              <a:t>335/360</a:t>
            </a:r>
          </a:p>
        </p:txBody>
      </p:sp>
      <p:sp>
        <p:nvSpPr>
          <p:cNvPr id="19" name="Rectangle 18"/>
          <p:cNvSpPr/>
          <p:nvPr/>
        </p:nvSpPr>
        <p:spPr>
          <a:xfrm>
            <a:off x="7376868" y="4093128"/>
            <a:ext cx="73152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latin typeface="Arial" panose="020B0604020202020204" pitchFamily="34" charset="0"/>
                <a:cs typeface="Arial" panose="020B0604020202020204" pitchFamily="34" charset="0"/>
              </a:rPr>
              <a:t>337/359</a:t>
            </a:r>
          </a:p>
        </p:txBody>
      </p:sp>
      <p:sp>
        <p:nvSpPr>
          <p:cNvPr id="20" name="Rectangle 19"/>
          <p:cNvSpPr/>
          <p:nvPr/>
        </p:nvSpPr>
        <p:spPr>
          <a:xfrm>
            <a:off x="1944390" y="4093128"/>
            <a:ext cx="73152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latin typeface="Arial" panose="020B0604020202020204" pitchFamily="34" charset="0"/>
                <a:cs typeface="Arial" panose="020B0604020202020204" pitchFamily="34" charset="0"/>
              </a:rPr>
              <a:t>655/716</a:t>
            </a:r>
          </a:p>
        </p:txBody>
      </p:sp>
    </p:spTree>
    <p:extLst>
      <p:ext uri="{BB962C8B-B14F-4D97-AF65-F5344CB8AC3E}">
        <p14:creationId xmlns:p14="http://schemas.microsoft.com/office/powerpoint/2010/main" val="342195155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2: Baseline Characteristics</a:t>
            </a:r>
            <a:endParaRPr lang="en-US" sz="2000" dirty="0"/>
          </a:p>
        </p:txBody>
      </p:sp>
      <p:sp>
        <p:nvSpPr>
          <p:cNvPr id="6" name="Text Placeholder 5">
            <a:extLst>
              <a:ext uri="{FF2B5EF4-FFF2-40B4-BE49-F238E27FC236}">
                <a16:creationId xmlns:a16="http://schemas.microsoft.com/office/drawing/2014/main" id="{2303C1F3-F243-0341-99A8-8040840DE948}"/>
              </a:ext>
            </a:extLst>
          </p:cNvPr>
          <p:cNvSpPr>
            <a:spLocks noGrp="1"/>
          </p:cNvSpPr>
          <p:nvPr>
            <p:ph type="body" sz="quarter" idx="14"/>
          </p:nvPr>
        </p:nvSpPr>
        <p:spPr/>
        <p:txBody>
          <a:bodyPr/>
          <a:lstStyle/>
          <a:p>
            <a:r>
              <a:rPr lang="en-US" dirty="0"/>
              <a:t>Source: Cahn P, et al. Lancet. 2019;393:143-55.</a:t>
            </a:r>
          </a:p>
        </p:txBody>
      </p:sp>
      <p:graphicFrame>
        <p:nvGraphicFramePr>
          <p:cNvPr id="5" name="Group 45"/>
          <p:cNvGraphicFramePr>
            <a:graphicFrameLocks noGrp="1"/>
          </p:cNvGraphicFramePr>
          <p:nvPr>
            <p:extLst>
              <p:ext uri="{D42A27DB-BD31-4B8C-83A1-F6EECF244321}">
                <p14:modId xmlns:p14="http://schemas.microsoft.com/office/powerpoint/2010/main" val="1384664521"/>
              </p:ext>
            </p:extLst>
          </p:nvPr>
        </p:nvGraphicFramePr>
        <p:xfrm>
          <a:off x="640080" y="1008238"/>
          <a:ext cx="7863840" cy="3737611"/>
        </p:xfrm>
        <a:graphic>
          <a:graphicData uri="http://schemas.openxmlformats.org/drawingml/2006/table">
            <a:tbl>
              <a:tblPr>
                <a:effectLst/>
              </a:tblPr>
              <a:tblGrid>
                <a:gridCol w="3896496">
                  <a:extLst>
                    <a:ext uri="{9D8B030D-6E8A-4147-A177-3AD203B41FA5}">
                      <a16:colId xmlns:a16="http://schemas.microsoft.com/office/drawing/2014/main" val="20000"/>
                    </a:ext>
                  </a:extLst>
                </a:gridCol>
                <a:gridCol w="1983672">
                  <a:extLst>
                    <a:ext uri="{9D8B030D-6E8A-4147-A177-3AD203B41FA5}">
                      <a16:colId xmlns:a16="http://schemas.microsoft.com/office/drawing/2014/main" val="20001"/>
                    </a:ext>
                  </a:extLst>
                </a:gridCol>
                <a:gridCol w="1983672">
                  <a:extLst>
                    <a:ext uri="{9D8B030D-6E8A-4147-A177-3AD203B41FA5}">
                      <a16:colId xmlns:a16="http://schemas.microsoft.com/office/drawing/2014/main" val="20002"/>
                    </a:ext>
                  </a:extLst>
                </a:gridCol>
              </a:tblGrid>
              <a:tr h="392902">
                <a:tc gridSpan="3">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600" b="1" i="0" u="none" strike="noStrike" cap="none" normalizeH="0" baseline="0" dirty="0">
                          <a:ln>
                            <a:noFill/>
                          </a:ln>
                          <a:solidFill>
                            <a:schemeClr val="bg1"/>
                          </a:solidFill>
                          <a:effectLst/>
                          <a:latin typeface="Arial"/>
                          <a:ea typeface="ＭＳ Ｐゴシック" pitchFamily="-106" charset="-128"/>
                          <a:cs typeface="Arial"/>
                        </a:rPr>
                        <a:t>GEMINI 1 and 2 Baseline Characteristics</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lumOff val="5000"/>
                      </a:schemeClr>
                    </a:solidFill>
                  </a:tcPr>
                </a:tc>
                <a:tc hMerge="1">
                  <a:txBody>
                    <a:bodyPr/>
                    <a:lstStyle/>
                    <a:p>
                      <a:endParaRPr lang="en-US"/>
                    </a:p>
                  </a:txBody>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800" b="1" i="0" u="none" strike="noStrike" cap="none" normalizeH="0" baseline="0" dirty="0">
                        <a:ln>
                          <a:noFill/>
                        </a:ln>
                        <a:solidFill>
                          <a:schemeClr val="bg1"/>
                        </a:solidFill>
                        <a:effectLst/>
                        <a:latin typeface="Arial" pitchFamily="-106" charset="0"/>
                        <a:ea typeface="ＭＳ Ｐゴシック" pitchFamily="-106" charset="-128"/>
                        <a:cs typeface="ＭＳ Ｐゴシック" pitchFamily="-106" charset="-128"/>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61288">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600" b="1" i="0" u="none" strike="noStrike" cap="none" normalizeH="0" baseline="0" dirty="0">
                          <a:ln>
                            <a:noFill/>
                          </a:ln>
                          <a:solidFill>
                            <a:schemeClr val="bg1"/>
                          </a:solidFill>
                          <a:effectLst/>
                          <a:latin typeface="Arial"/>
                          <a:ea typeface="ＭＳ Ｐゴシック" pitchFamily="-106" charset="-128"/>
                          <a:cs typeface="Arial"/>
                        </a:rPr>
                        <a:t>Characteristic</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algn="ctr"/>
                      <a:r>
                        <a:rPr kumimoji="0" lang="en-US" sz="1600" b="1" i="0" u="none" strike="noStrike" cap="none" normalizeH="0" baseline="0" dirty="0">
                          <a:ln>
                            <a:noFill/>
                          </a:ln>
                          <a:solidFill>
                            <a:schemeClr val="bg1"/>
                          </a:solidFill>
                          <a:effectLst/>
                          <a:latin typeface="Arial"/>
                          <a:ea typeface="ＭＳ Ｐゴシック" pitchFamily="-106" charset="-128"/>
                          <a:cs typeface="Arial"/>
                        </a:rPr>
                        <a:t>DTG + 3TC</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716)</a:t>
                      </a:r>
                      <a:endParaRPr lang="en-US" sz="1200" b="0" dirty="0">
                        <a:solidFill>
                          <a:schemeClr val="bg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4A7DA7"/>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600" b="1" i="0" u="none" strike="noStrike" cap="none" normalizeH="0" baseline="0" dirty="0">
                          <a:ln>
                            <a:noFill/>
                          </a:ln>
                          <a:solidFill>
                            <a:schemeClr val="bg1"/>
                          </a:solidFill>
                          <a:effectLst/>
                          <a:latin typeface="Arial"/>
                          <a:ea typeface="ＭＳ Ｐゴシック" pitchFamily="-106" charset="-128"/>
                          <a:cs typeface="Arial"/>
                        </a:rPr>
                        <a:t>DTG + TDF-FTC</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717)</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778D51"/>
                    </a:solidFill>
                  </a:tcPr>
                </a:tc>
                <a:extLst>
                  <a:ext uri="{0D108BD9-81ED-4DB2-BD59-A6C34878D82A}">
                    <a16:rowId xmlns:a16="http://schemas.microsoft.com/office/drawing/2014/main" val="10001"/>
                  </a:ext>
                </a:extLst>
              </a:tr>
              <a:tr h="309269">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Age, years, median (IQR)</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32 (26-40)</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A7DA7">
                        <a:alpha val="15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33 (26-42)</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78D51">
                        <a:alpha val="15000"/>
                      </a:srgbClr>
                    </a:solidFill>
                  </a:tcPr>
                </a:tc>
                <a:extLst>
                  <a:ext uri="{0D108BD9-81ED-4DB2-BD59-A6C34878D82A}">
                    <a16:rowId xmlns:a16="http://schemas.microsoft.com/office/drawing/2014/main" val="10002"/>
                  </a:ext>
                </a:extLst>
              </a:tr>
              <a:tr h="309269">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Female, n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30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113 (16)</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A7DA7">
                        <a:alpha val="30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98 (14)</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78D51">
                        <a:alpha val="30000"/>
                      </a:srgbClr>
                    </a:solidFill>
                  </a:tcPr>
                </a:tc>
                <a:extLst>
                  <a:ext uri="{0D108BD9-81ED-4DB2-BD59-A6C34878D82A}">
                    <a16:rowId xmlns:a16="http://schemas.microsoft.com/office/drawing/2014/main" val="10003"/>
                  </a:ext>
                </a:extLst>
              </a:tr>
              <a:tr h="309269">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White, n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480 (67)</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A7DA7">
                        <a:alpha val="15000"/>
                      </a:srgb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497 (69)</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78D51">
                        <a:alpha val="15000"/>
                      </a:srgbClr>
                    </a:solidFill>
                  </a:tcPr>
                </a:tc>
                <a:extLst>
                  <a:ext uri="{0D108BD9-81ED-4DB2-BD59-A6C34878D82A}">
                    <a16:rowId xmlns:a16="http://schemas.microsoft.com/office/drawing/2014/main" val="1851382405"/>
                  </a:ext>
                </a:extLst>
              </a:tr>
              <a:tr h="309269">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Black or African American, n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30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99 (14)</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A7DA7">
                        <a:alpha val="30000"/>
                      </a:srgb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76 (11)</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78D51">
                        <a:alpha val="30000"/>
                      </a:srgbClr>
                    </a:solidFill>
                  </a:tcPr>
                </a:tc>
                <a:extLst>
                  <a:ext uri="{0D108BD9-81ED-4DB2-BD59-A6C34878D82A}">
                    <a16:rowId xmlns:a16="http://schemas.microsoft.com/office/drawing/2014/main" val="1355395041"/>
                  </a:ext>
                </a:extLst>
              </a:tr>
              <a:tr h="309269">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CD4 cell count, mean (SD)</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462 (219.2)</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A7DA7">
                        <a:alpha val="15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461.3 (213.1)</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78D51">
                        <a:alpha val="15000"/>
                      </a:srgbClr>
                    </a:solidFill>
                  </a:tcPr>
                </a:tc>
                <a:extLst>
                  <a:ext uri="{0D108BD9-81ED-4DB2-BD59-A6C34878D82A}">
                    <a16:rowId xmlns:a16="http://schemas.microsoft.com/office/drawing/2014/main" val="10005"/>
                  </a:ext>
                </a:extLst>
              </a:tr>
              <a:tr h="309269">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CD4 count</a:t>
                      </a:r>
                      <a:r>
                        <a:rPr lang="en-US" sz="1400" u="none" kern="1200" dirty="0">
                          <a:solidFill>
                            <a:schemeClr val="tx1"/>
                          </a:solidFill>
                          <a:effectLst/>
                          <a:latin typeface="Arial"/>
                          <a:ea typeface="+mn-ea"/>
                          <a:cs typeface="Arial"/>
                        </a:rPr>
                        <a:t> ≤</a:t>
                      </a:r>
                      <a:r>
                        <a:rPr lang="en-US" sz="1400" kern="1200" dirty="0">
                          <a:solidFill>
                            <a:schemeClr val="tx1"/>
                          </a:solidFill>
                          <a:effectLst/>
                          <a:latin typeface="Arial"/>
                          <a:ea typeface="+mn-ea"/>
                          <a:cs typeface="Arial"/>
                        </a:rPr>
                        <a:t>200 cells/mm</a:t>
                      </a:r>
                      <a:r>
                        <a:rPr lang="en-US" sz="1400" kern="1200" baseline="30000" dirty="0">
                          <a:solidFill>
                            <a:schemeClr val="tx1"/>
                          </a:solidFill>
                          <a:effectLst/>
                          <a:latin typeface="Arial"/>
                          <a:ea typeface="+mn-ea"/>
                          <a:cs typeface="Arial"/>
                        </a:rPr>
                        <a:t>3</a:t>
                      </a:r>
                      <a:r>
                        <a:rPr lang="en-US" sz="1400" kern="1200" dirty="0">
                          <a:solidFill>
                            <a:schemeClr val="tx1"/>
                          </a:solidFill>
                          <a:effectLst/>
                          <a:latin typeface="Arial"/>
                          <a:ea typeface="+mn-ea"/>
                          <a:cs typeface="Arial"/>
                        </a:rPr>
                        <a:t>, n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30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63 (9)</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A7DA7">
                        <a:alpha val="30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55 (8)</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78D51">
                        <a:alpha val="30000"/>
                      </a:srgbClr>
                    </a:solidFill>
                  </a:tcPr>
                </a:tc>
                <a:extLst>
                  <a:ext uri="{0D108BD9-81ED-4DB2-BD59-A6C34878D82A}">
                    <a16:rowId xmlns:a16="http://schemas.microsoft.com/office/drawing/2014/main" val="10006"/>
                  </a:ext>
                </a:extLst>
              </a:tr>
              <a:tr h="309269">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HIV RNA</a:t>
                      </a:r>
                      <a:r>
                        <a:rPr lang="en-US" sz="1400" kern="1200" baseline="0" dirty="0">
                          <a:solidFill>
                            <a:schemeClr val="tx1"/>
                          </a:solidFill>
                          <a:effectLst/>
                          <a:latin typeface="Arial"/>
                          <a:ea typeface="+mn-ea"/>
                          <a:cs typeface="Arial"/>
                        </a:rPr>
                        <a:t> (</a:t>
                      </a:r>
                      <a:r>
                        <a:rPr lang="en-US" sz="1400" kern="1200" dirty="0">
                          <a:solidFill>
                            <a:schemeClr val="tx1"/>
                          </a:solidFill>
                          <a:effectLst/>
                          <a:latin typeface="Arial"/>
                          <a:ea typeface="+mn-ea"/>
                          <a:cs typeface="Arial"/>
                        </a:rPr>
                        <a:t>log</a:t>
                      </a:r>
                      <a:r>
                        <a:rPr lang="en-US" sz="1400" kern="1200" baseline="-25000" dirty="0">
                          <a:solidFill>
                            <a:schemeClr val="tx1"/>
                          </a:solidFill>
                          <a:effectLst/>
                          <a:latin typeface="Arial"/>
                          <a:ea typeface="+mn-ea"/>
                          <a:cs typeface="Arial"/>
                        </a:rPr>
                        <a:t>10 </a:t>
                      </a:r>
                      <a:r>
                        <a:rPr lang="en-US" sz="1400" kern="1200" baseline="0" dirty="0">
                          <a:solidFill>
                            <a:schemeClr val="tx1"/>
                          </a:solidFill>
                          <a:effectLst/>
                          <a:latin typeface="Arial"/>
                          <a:ea typeface="+mn-ea"/>
                          <a:cs typeface="Arial"/>
                        </a:rPr>
                        <a:t>copies/mL)</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4.42 (0.66)</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A7DA7">
                        <a:alpha val="15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4.45 (0.65)</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78D51">
                        <a:alpha val="15000"/>
                      </a:srgbClr>
                    </a:solidFill>
                  </a:tcPr>
                </a:tc>
                <a:extLst>
                  <a:ext uri="{0D108BD9-81ED-4DB2-BD59-A6C34878D82A}">
                    <a16:rowId xmlns:a16="http://schemas.microsoft.com/office/drawing/2014/main" val="10007"/>
                  </a:ext>
                </a:extLst>
              </a:tr>
              <a:tr h="309269">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   ≤100,000 copies/mL, n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30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576 (80)</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A7DA7">
                        <a:alpha val="30000"/>
                      </a:srgb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564(79)</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78D51">
                        <a:alpha val="30000"/>
                      </a:srgbClr>
                    </a:solidFill>
                  </a:tcPr>
                </a:tc>
                <a:extLst>
                  <a:ext uri="{0D108BD9-81ED-4DB2-BD59-A6C34878D82A}">
                    <a16:rowId xmlns:a16="http://schemas.microsoft.com/office/drawing/2014/main" val="10009"/>
                  </a:ext>
                </a:extLst>
              </a:tr>
              <a:tr h="309269">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   &gt;100,000 copies/mL, n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140 (20)</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A7DA7">
                        <a:alpha val="15000"/>
                      </a:srgb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153 (21)</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78D51">
                        <a:alpha val="15000"/>
                      </a:srgbClr>
                    </a:solidFill>
                  </a:tcPr>
                </a:tc>
                <a:extLst>
                  <a:ext uri="{0D108BD9-81ED-4DB2-BD59-A6C34878D82A}">
                    <a16:rowId xmlns:a16="http://schemas.microsoft.com/office/drawing/2014/main" val="1539961200"/>
                  </a:ext>
                </a:extLst>
              </a:tr>
            </a:tbl>
          </a:graphicData>
        </a:graphic>
      </p:graphicFrame>
    </p:spTree>
    <p:extLst>
      <p:ext uri="{BB962C8B-B14F-4D97-AF65-F5344CB8AC3E}">
        <p14:creationId xmlns:p14="http://schemas.microsoft.com/office/powerpoint/2010/main" val="342999439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2: Results</a:t>
            </a:r>
            <a:endParaRPr lang="en-US" sz="2000" dirty="0"/>
          </a:p>
        </p:txBody>
      </p:sp>
      <p:sp>
        <p:nvSpPr>
          <p:cNvPr id="6" name="Content Placeholder 5"/>
          <p:cNvSpPr>
            <a:spLocks noGrp="1"/>
          </p:cNvSpPr>
          <p:nvPr>
            <p:ph type="body" sz="quarter" idx="15"/>
          </p:nvPr>
        </p:nvSpPr>
        <p:spPr/>
        <p:txBody>
          <a:bodyPr/>
          <a:lstStyle/>
          <a:p>
            <a:r>
              <a:rPr lang="en-US" dirty="0"/>
              <a:t>Week 48 Changes in Renal Function</a:t>
            </a:r>
          </a:p>
        </p:txBody>
      </p:sp>
      <p:sp>
        <p:nvSpPr>
          <p:cNvPr id="3" name="Text Placeholder 2"/>
          <p:cNvSpPr>
            <a:spLocks noGrp="1"/>
          </p:cNvSpPr>
          <p:nvPr>
            <p:ph type="body" sz="quarter" idx="16"/>
          </p:nvPr>
        </p:nvSpPr>
        <p:spPr/>
        <p:txBody>
          <a:bodyPr/>
          <a:lstStyle/>
          <a:p>
            <a:r>
              <a:rPr lang="en-US" dirty="0"/>
              <a:t>Source: Cahn P, et al. Lancet. 2019;393:143-55.</a:t>
            </a:r>
          </a:p>
        </p:txBody>
      </p:sp>
      <p:graphicFrame>
        <p:nvGraphicFramePr>
          <p:cNvPr id="7" name="Chart 6">
            <a:extLst>
              <a:ext uri="{FF2B5EF4-FFF2-40B4-BE49-F238E27FC236}">
                <a16:creationId xmlns:a16="http://schemas.microsoft.com/office/drawing/2014/main" id="{847A8744-7D55-264D-9769-0A59353217D8}"/>
              </a:ext>
            </a:extLst>
          </p:cNvPr>
          <p:cNvGraphicFramePr>
            <a:graphicFrameLocks/>
          </p:cNvGraphicFramePr>
          <p:nvPr>
            <p:extLst>
              <p:ext uri="{D42A27DB-BD31-4B8C-83A1-F6EECF244321}">
                <p14:modId xmlns:p14="http://schemas.microsoft.com/office/powerpoint/2010/main" val="225704144"/>
              </p:ext>
            </p:extLst>
          </p:nvPr>
        </p:nvGraphicFramePr>
        <p:xfrm>
          <a:off x="458961" y="1419224"/>
          <a:ext cx="8229600" cy="329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600603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2: Results</a:t>
            </a:r>
            <a:endParaRPr lang="en-US" sz="2000" dirty="0"/>
          </a:p>
        </p:txBody>
      </p:sp>
      <p:sp>
        <p:nvSpPr>
          <p:cNvPr id="6" name="Content Placeholder 5"/>
          <p:cNvSpPr>
            <a:spLocks noGrp="1"/>
          </p:cNvSpPr>
          <p:nvPr>
            <p:ph type="body" sz="quarter" idx="15"/>
          </p:nvPr>
        </p:nvSpPr>
        <p:spPr/>
        <p:txBody>
          <a:bodyPr/>
          <a:lstStyle/>
          <a:p>
            <a:r>
              <a:rPr lang="en-US" dirty="0"/>
              <a:t>Week 48 Changes in Markers of Renal Proximal Tubulopathy</a:t>
            </a:r>
          </a:p>
        </p:txBody>
      </p:sp>
      <p:sp>
        <p:nvSpPr>
          <p:cNvPr id="3" name="Text Placeholder 2"/>
          <p:cNvSpPr>
            <a:spLocks noGrp="1"/>
          </p:cNvSpPr>
          <p:nvPr>
            <p:ph type="body" sz="quarter" idx="16"/>
          </p:nvPr>
        </p:nvSpPr>
        <p:spPr/>
        <p:txBody>
          <a:bodyPr/>
          <a:lstStyle/>
          <a:p>
            <a:r>
              <a:rPr lang="en-US" dirty="0"/>
              <a:t>Source: Cahn P, et al. Lancet. 2019;393:143-55.</a:t>
            </a:r>
          </a:p>
        </p:txBody>
      </p:sp>
      <p:graphicFrame>
        <p:nvGraphicFramePr>
          <p:cNvPr id="7" name="Chart 6">
            <a:extLst>
              <a:ext uri="{FF2B5EF4-FFF2-40B4-BE49-F238E27FC236}">
                <a16:creationId xmlns:a16="http://schemas.microsoft.com/office/drawing/2014/main" id="{847A8744-7D55-264D-9769-0A59353217D8}"/>
              </a:ext>
            </a:extLst>
          </p:cNvPr>
          <p:cNvGraphicFramePr>
            <a:graphicFrameLocks/>
          </p:cNvGraphicFramePr>
          <p:nvPr>
            <p:extLst>
              <p:ext uri="{D42A27DB-BD31-4B8C-83A1-F6EECF244321}">
                <p14:modId xmlns:p14="http://schemas.microsoft.com/office/powerpoint/2010/main" val="2515601441"/>
              </p:ext>
            </p:extLst>
          </p:nvPr>
        </p:nvGraphicFramePr>
        <p:xfrm>
          <a:off x="480135" y="1419224"/>
          <a:ext cx="8229600" cy="329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825160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2: Results</a:t>
            </a:r>
            <a:endParaRPr lang="en-US" sz="2000" dirty="0"/>
          </a:p>
        </p:txBody>
      </p:sp>
      <p:sp>
        <p:nvSpPr>
          <p:cNvPr id="6" name="Content Placeholder 5"/>
          <p:cNvSpPr>
            <a:spLocks noGrp="1"/>
          </p:cNvSpPr>
          <p:nvPr>
            <p:ph type="body" sz="quarter" idx="15"/>
          </p:nvPr>
        </p:nvSpPr>
        <p:spPr/>
        <p:txBody>
          <a:bodyPr/>
          <a:lstStyle/>
          <a:p>
            <a:r>
              <a:rPr lang="en-US" dirty="0"/>
              <a:t>Week 48 Changes in Serum Bone Biomarkers</a:t>
            </a:r>
          </a:p>
        </p:txBody>
      </p:sp>
      <p:sp>
        <p:nvSpPr>
          <p:cNvPr id="3" name="Text Placeholder 2"/>
          <p:cNvSpPr>
            <a:spLocks noGrp="1"/>
          </p:cNvSpPr>
          <p:nvPr>
            <p:ph type="body" sz="quarter" idx="16"/>
          </p:nvPr>
        </p:nvSpPr>
        <p:spPr/>
        <p:txBody>
          <a:bodyPr/>
          <a:lstStyle/>
          <a:p>
            <a:r>
              <a:rPr lang="en-US" dirty="0"/>
              <a:t>Source: Cahn P, et al. Lancet. 2019;393:143-55.</a:t>
            </a:r>
          </a:p>
        </p:txBody>
      </p:sp>
      <p:graphicFrame>
        <p:nvGraphicFramePr>
          <p:cNvPr id="7" name="Chart 6">
            <a:extLst>
              <a:ext uri="{FF2B5EF4-FFF2-40B4-BE49-F238E27FC236}">
                <a16:creationId xmlns:a16="http://schemas.microsoft.com/office/drawing/2014/main" id="{847A8744-7D55-264D-9769-0A59353217D8}"/>
              </a:ext>
            </a:extLst>
          </p:cNvPr>
          <p:cNvGraphicFramePr>
            <a:graphicFrameLocks/>
          </p:cNvGraphicFramePr>
          <p:nvPr>
            <p:extLst>
              <p:ext uri="{D42A27DB-BD31-4B8C-83A1-F6EECF244321}">
                <p14:modId xmlns:p14="http://schemas.microsoft.com/office/powerpoint/2010/main" val="1805895668"/>
              </p:ext>
            </p:extLst>
          </p:nvPr>
        </p:nvGraphicFramePr>
        <p:xfrm>
          <a:off x="461810" y="1428751"/>
          <a:ext cx="8229600" cy="329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847746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15507-B229-C239-22EC-813A65996FBB}"/>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2: Conclusions</a:t>
            </a:r>
            <a:endParaRPr lang="en-US" sz="2000" dirty="0"/>
          </a:p>
        </p:txBody>
      </p:sp>
      <p:sp>
        <p:nvSpPr>
          <p:cNvPr id="3" name="Text Placeholder 2">
            <a:extLst>
              <a:ext uri="{FF2B5EF4-FFF2-40B4-BE49-F238E27FC236}">
                <a16:creationId xmlns:a16="http://schemas.microsoft.com/office/drawing/2014/main" id="{B795CEC9-D4C8-BA0E-AD87-A19DFAA7B0D8}"/>
              </a:ext>
            </a:extLst>
          </p:cNvPr>
          <p:cNvSpPr>
            <a:spLocks noGrp="1"/>
          </p:cNvSpPr>
          <p:nvPr>
            <p:ph type="body" sz="quarter" idx="16"/>
          </p:nvPr>
        </p:nvSpPr>
        <p:spPr/>
        <p:txBody>
          <a:bodyPr/>
          <a:lstStyle/>
          <a:p>
            <a:r>
              <a:rPr lang="en-US" dirty="0"/>
              <a:t>Source: Cahn P, et al. Lancet. 2019;393:143-55.</a:t>
            </a:r>
          </a:p>
        </p:txBody>
      </p:sp>
      <p:sp>
        <p:nvSpPr>
          <p:cNvPr id="7" name="Content Placeholder 6">
            <a:extLst>
              <a:ext uri="{FF2B5EF4-FFF2-40B4-BE49-F238E27FC236}">
                <a16:creationId xmlns:a16="http://schemas.microsoft.com/office/drawing/2014/main" id="{5B746671-AEB9-C717-43C7-382D5B827EDC}"/>
              </a:ext>
            </a:extLst>
          </p:cNvPr>
          <p:cNvSpPr>
            <a:spLocks noGrp="1"/>
          </p:cNvSpPr>
          <p:nvPr>
            <p:ph sz="half" idx="2"/>
          </p:nvPr>
        </p:nvSpPr>
        <p:spPr>
          <a:xfrm>
            <a:off x="-18168" y="1990952"/>
            <a:ext cx="9180576" cy="1690717"/>
          </a:xfrm>
        </p:spPr>
        <p:txBody>
          <a:bodyPr>
            <a:normAutofit/>
          </a:bodyPr>
          <a:lstStyle/>
          <a:p>
            <a:pPr>
              <a:lnSpc>
                <a:spcPts val="2600"/>
              </a:lnSpc>
            </a:pPr>
            <a:r>
              <a:rPr lang="en-US" sz="1800" dirty="0">
                <a:solidFill>
                  <a:srgbClr val="C00000"/>
                </a:solidFill>
              </a:rPr>
              <a:t>Interpretation</a:t>
            </a:r>
            <a:r>
              <a:rPr lang="en-US" sz="1800" dirty="0"/>
              <a:t>: “The non-inferior efficacy and similar tolerability profile of dolutegravir plus lamivudine to a guideline-recommended three-drug regimen at 48 weeks in ART-naive adults supports its use as initial therapy for patients with HIV-1 infection.”</a:t>
            </a:r>
          </a:p>
        </p:txBody>
      </p:sp>
    </p:spTree>
    <p:extLst>
      <p:ext uri="{BB962C8B-B14F-4D97-AF65-F5344CB8AC3E}">
        <p14:creationId xmlns:p14="http://schemas.microsoft.com/office/powerpoint/2010/main" val="383628242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100" b="0" dirty="0"/>
              <a:t>DTG + 3TC versus DTG + TDF-FTC as Initial ART</a:t>
            </a:r>
            <a:br>
              <a:rPr lang="en-US" sz="2025" b="0" dirty="0"/>
            </a:br>
            <a:r>
              <a:rPr lang="en-US" sz="2700" dirty="0"/>
              <a:t>GEMINI 1 and GEMINI 2: Week 96 Data</a:t>
            </a:r>
          </a:p>
        </p:txBody>
      </p:sp>
    </p:spTree>
    <p:extLst>
      <p:ext uri="{BB962C8B-B14F-4D97-AF65-F5344CB8AC3E}">
        <p14:creationId xmlns:p14="http://schemas.microsoft.com/office/powerpoint/2010/main" val="172279050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2: Results by Baseline HIV RNA Level</a:t>
            </a:r>
            <a:endParaRPr lang="en-US" sz="2000" dirty="0"/>
          </a:p>
        </p:txBody>
      </p:sp>
      <p:sp>
        <p:nvSpPr>
          <p:cNvPr id="6" name="Content Placeholder 5"/>
          <p:cNvSpPr>
            <a:spLocks noGrp="1"/>
          </p:cNvSpPr>
          <p:nvPr>
            <p:ph type="body" sz="quarter" idx="15"/>
          </p:nvPr>
        </p:nvSpPr>
        <p:spPr/>
        <p:txBody>
          <a:bodyPr/>
          <a:lstStyle/>
          <a:p>
            <a:r>
              <a:rPr lang="en-US" dirty="0"/>
              <a:t>Week 96 Virologic Response (Intention-to-Treat Analysis)</a:t>
            </a:r>
          </a:p>
        </p:txBody>
      </p:sp>
      <p:graphicFrame>
        <p:nvGraphicFramePr>
          <p:cNvPr id="14" name="Chart 13"/>
          <p:cNvGraphicFramePr>
            <a:graphicFrameLocks/>
          </p:cNvGraphicFramePr>
          <p:nvPr>
            <p:extLst>
              <p:ext uri="{D42A27DB-BD31-4B8C-83A1-F6EECF244321}">
                <p14:modId xmlns:p14="http://schemas.microsoft.com/office/powerpoint/2010/main" val="720322773"/>
              </p:ext>
            </p:extLst>
          </p:nvPr>
        </p:nvGraphicFramePr>
        <p:xfrm>
          <a:off x="449677" y="1371601"/>
          <a:ext cx="8229600" cy="32918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6"/>
          </p:nvPr>
        </p:nvSpPr>
        <p:spPr/>
        <p:txBody>
          <a:bodyPr/>
          <a:lstStyle/>
          <a:p>
            <a:r>
              <a:rPr lang="en-US" sz="975" dirty="0"/>
              <a:t>Source: Cahn P, et al. J </a:t>
            </a:r>
            <a:r>
              <a:rPr lang="en-US" sz="975" dirty="0" err="1"/>
              <a:t>Acquir</a:t>
            </a:r>
            <a:r>
              <a:rPr lang="en-US" sz="975" dirty="0"/>
              <a:t> Immune </a:t>
            </a:r>
            <a:r>
              <a:rPr lang="en-US" sz="975" dirty="0" err="1"/>
              <a:t>Defic</a:t>
            </a:r>
            <a:r>
              <a:rPr lang="en-US" sz="975" dirty="0"/>
              <a:t> Syndrome. 2020;83:310-18.</a:t>
            </a:r>
          </a:p>
        </p:txBody>
      </p:sp>
      <p:sp>
        <p:nvSpPr>
          <p:cNvPr id="16" name="Rectangle 15"/>
          <p:cNvSpPr/>
          <p:nvPr/>
        </p:nvSpPr>
        <p:spPr>
          <a:xfrm>
            <a:off x="4189788" y="3725823"/>
            <a:ext cx="9144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499/576</a:t>
            </a:r>
          </a:p>
        </p:txBody>
      </p:sp>
      <p:sp>
        <p:nvSpPr>
          <p:cNvPr id="17" name="Rectangle 16"/>
          <p:cNvSpPr/>
          <p:nvPr/>
        </p:nvSpPr>
        <p:spPr>
          <a:xfrm>
            <a:off x="4944521" y="3725823"/>
            <a:ext cx="9144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510/564</a:t>
            </a:r>
          </a:p>
        </p:txBody>
      </p:sp>
      <p:sp>
        <p:nvSpPr>
          <p:cNvPr id="18" name="Rectangle 17"/>
          <p:cNvSpPr/>
          <p:nvPr/>
        </p:nvSpPr>
        <p:spPr>
          <a:xfrm>
            <a:off x="6480053" y="3725823"/>
            <a:ext cx="9144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117/140</a:t>
            </a:r>
          </a:p>
        </p:txBody>
      </p:sp>
      <p:sp>
        <p:nvSpPr>
          <p:cNvPr id="19" name="Rectangle 18"/>
          <p:cNvSpPr/>
          <p:nvPr/>
        </p:nvSpPr>
        <p:spPr>
          <a:xfrm>
            <a:off x="7277402" y="3725823"/>
            <a:ext cx="9144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132/153</a:t>
            </a:r>
          </a:p>
        </p:txBody>
      </p:sp>
      <p:sp>
        <p:nvSpPr>
          <p:cNvPr id="12" name="TextBox 11"/>
          <p:cNvSpPr txBox="1"/>
          <p:nvPr/>
        </p:nvSpPr>
        <p:spPr>
          <a:xfrm>
            <a:off x="4241869" y="4388096"/>
            <a:ext cx="3978801" cy="300082"/>
          </a:xfrm>
          <a:prstGeom prst="rect">
            <a:avLst/>
          </a:prstGeom>
          <a:noFill/>
          <a:ln>
            <a:noFill/>
          </a:ln>
        </p:spPr>
        <p:txBody>
          <a:bodyPr wrap="square" rtlCol="0">
            <a:spAutoFit/>
          </a:bodyPr>
          <a:lstStyle/>
          <a:p>
            <a:pPr algn="ctr"/>
            <a:r>
              <a:rPr lang="en-US" sz="1350" b="1" dirty="0">
                <a:latin typeface="+mn-lt"/>
              </a:rPr>
              <a:t>Baseline HIV RNA copies/mL</a:t>
            </a:r>
          </a:p>
        </p:txBody>
      </p:sp>
      <p:cxnSp>
        <p:nvCxnSpPr>
          <p:cNvPr id="5" name="Straight Connector 4"/>
          <p:cNvCxnSpPr>
            <a:cxnSpLocks/>
          </p:cNvCxnSpPr>
          <p:nvPr/>
        </p:nvCxnSpPr>
        <p:spPr>
          <a:xfrm flipH="1">
            <a:off x="4213001" y="4346177"/>
            <a:ext cx="3978801"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EE2BF15F-3B13-1142-9877-858639A56CE9}"/>
              </a:ext>
            </a:extLst>
          </p:cNvPr>
          <p:cNvSpPr/>
          <p:nvPr/>
        </p:nvSpPr>
        <p:spPr>
          <a:xfrm>
            <a:off x="2691609" y="3725823"/>
            <a:ext cx="9144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642/717</a:t>
            </a:r>
          </a:p>
        </p:txBody>
      </p:sp>
      <p:sp>
        <p:nvSpPr>
          <p:cNvPr id="22" name="Rectangle 21">
            <a:extLst>
              <a:ext uri="{FF2B5EF4-FFF2-40B4-BE49-F238E27FC236}">
                <a16:creationId xmlns:a16="http://schemas.microsoft.com/office/drawing/2014/main" id="{9CD2DFA7-58D4-DA4E-A584-BB52B70A452E}"/>
              </a:ext>
            </a:extLst>
          </p:cNvPr>
          <p:cNvSpPr/>
          <p:nvPr/>
        </p:nvSpPr>
        <p:spPr>
          <a:xfrm>
            <a:off x="1868990" y="3725823"/>
            <a:ext cx="9144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616/716</a:t>
            </a:r>
          </a:p>
        </p:txBody>
      </p:sp>
    </p:spTree>
    <p:extLst>
      <p:ext uri="{BB962C8B-B14F-4D97-AF65-F5344CB8AC3E}">
        <p14:creationId xmlns:p14="http://schemas.microsoft.com/office/powerpoint/2010/main" val="188374345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Dovato tablet picture.jpg"/>
          <p:cNvPicPr>
            <a:picLocks noChangeAspect="1"/>
          </p:cNvPicPr>
          <p:nvPr/>
        </p:nvPicPr>
        <p:blipFill>
          <a:blip r:embed="rId2">
            <a:extLst>
              <a:ext uri="{BEBA8EAE-BF5A-486C-A8C5-ECC9F3942E4B}">
                <a14:imgProps xmlns:a14="http://schemas.microsoft.com/office/drawing/2010/main">
                  <a14:imgLayer r:embed="rId3">
                    <a14:imgEffect>
                      <a14:backgroundRemoval t="9695" b="89751" l="4064" r="98587"/>
                    </a14:imgEffect>
                  </a14:imgLayer>
                </a14:imgProps>
              </a:ext>
              <a:ext uri="{28A0092B-C50C-407E-A947-70E740481C1C}">
                <a14:useLocalDpi xmlns:a14="http://schemas.microsoft.com/office/drawing/2010/main" val="0"/>
              </a:ext>
            </a:extLst>
          </a:blip>
          <a:stretch>
            <a:fillRect/>
          </a:stretch>
        </p:blipFill>
        <p:spPr>
          <a:xfrm>
            <a:off x="3529809" y="1483232"/>
            <a:ext cx="2078262" cy="1325537"/>
          </a:xfrm>
          <a:prstGeom prst="rect">
            <a:avLst/>
          </a:prstGeom>
          <a:effectLst>
            <a:glow rad="127000">
              <a:schemeClr val="tx1">
                <a:alpha val="8750"/>
              </a:schemeClr>
            </a:glow>
          </a:effectLst>
        </p:spPr>
      </p:pic>
      <p:sp>
        <p:nvSpPr>
          <p:cNvPr id="2" name="Title 1"/>
          <p:cNvSpPr>
            <a:spLocks noGrp="1"/>
          </p:cNvSpPr>
          <p:nvPr>
            <p:ph type="title"/>
          </p:nvPr>
        </p:nvSpPr>
        <p:spPr/>
        <p:txBody>
          <a:bodyPr/>
          <a:lstStyle/>
          <a:p>
            <a:r>
              <a:rPr lang="en-US" dirty="0"/>
              <a:t>Dolutegravir-Lamivudine</a:t>
            </a:r>
          </a:p>
        </p:txBody>
      </p:sp>
      <p:sp>
        <p:nvSpPr>
          <p:cNvPr id="3" name="Text Placeholder 2"/>
          <p:cNvSpPr>
            <a:spLocks noGrp="1"/>
          </p:cNvSpPr>
          <p:nvPr>
            <p:ph type="body" sz="quarter" idx="14"/>
          </p:nvPr>
        </p:nvSpPr>
        <p:spPr/>
        <p:txBody>
          <a:bodyPr/>
          <a:lstStyle/>
          <a:p>
            <a:r>
              <a:rPr lang="en-US" dirty="0"/>
              <a:t>Photograph courtesy of </a:t>
            </a:r>
            <a:r>
              <a:rPr lang="en-US" dirty="0" err="1"/>
              <a:t>ViiV</a:t>
            </a:r>
            <a:endParaRPr lang="en-US" dirty="0"/>
          </a:p>
        </p:txBody>
      </p:sp>
      <p:sp>
        <p:nvSpPr>
          <p:cNvPr id="7" name="Bent Arrow 6"/>
          <p:cNvSpPr/>
          <p:nvPr/>
        </p:nvSpPr>
        <p:spPr>
          <a:xfrm flipV="1">
            <a:off x="3629158" y="3686457"/>
            <a:ext cx="342900" cy="347472"/>
          </a:xfrm>
          <a:prstGeom prst="bentArrow">
            <a:avLst/>
          </a:prstGeom>
          <a:solidFill>
            <a:srgbClr val="C2C2C2"/>
          </a:solidFill>
          <a:ln>
            <a:solidFill>
              <a:srgbClr val="676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8" name="Rounded Rectangle 7"/>
          <p:cNvSpPr/>
          <p:nvPr/>
        </p:nvSpPr>
        <p:spPr>
          <a:xfrm>
            <a:off x="3945001" y="3836680"/>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rgbClr val="6C6C6C"/>
                </a:solidFill>
              </a:rPr>
              <a:t>INSTI</a:t>
            </a:r>
          </a:p>
        </p:txBody>
      </p:sp>
      <p:sp>
        <p:nvSpPr>
          <p:cNvPr id="9" name="Rounded Rectangle 8"/>
          <p:cNvSpPr/>
          <p:nvPr/>
        </p:nvSpPr>
        <p:spPr>
          <a:xfrm>
            <a:off x="5517446" y="3836680"/>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rgbClr val="6C6C6C"/>
                </a:solidFill>
              </a:rPr>
              <a:t>NRTI</a:t>
            </a:r>
          </a:p>
        </p:txBody>
      </p:sp>
      <p:sp>
        <p:nvSpPr>
          <p:cNvPr id="10" name="Bent Arrow 9"/>
          <p:cNvSpPr/>
          <p:nvPr/>
        </p:nvSpPr>
        <p:spPr>
          <a:xfrm flipV="1">
            <a:off x="5152345" y="3686457"/>
            <a:ext cx="342900" cy="347472"/>
          </a:xfrm>
          <a:prstGeom prst="bentArrow">
            <a:avLst/>
          </a:prstGeom>
          <a:solidFill>
            <a:srgbClr val="C2C2C2"/>
          </a:solidFill>
          <a:ln>
            <a:solidFill>
              <a:srgbClr val="676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14" name="Rounded Rectangle 13"/>
          <p:cNvSpPr/>
          <p:nvPr/>
        </p:nvSpPr>
        <p:spPr>
          <a:xfrm>
            <a:off x="3394447" y="3362757"/>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676767"/>
                </a:solidFill>
              </a:rPr>
              <a:t>50 mg</a:t>
            </a:r>
          </a:p>
        </p:txBody>
      </p:sp>
      <p:sp>
        <p:nvSpPr>
          <p:cNvPr id="15" name="Rounded Rectangle 14"/>
          <p:cNvSpPr/>
          <p:nvPr/>
        </p:nvSpPr>
        <p:spPr>
          <a:xfrm>
            <a:off x="4800600" y="3362757"/>
            <a:ext cx="1143000"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676767"/>
                </a:solidFill>
              </a:rPr>
              <a:t>300 mg</a:t>
            </a:r>
          </a:p>
        </p:txBody>
      </p:sp>
      <p:sp>
        <p:nvSpPr>
          <p:cNvPr id="6" name="Rectangle 3"/>
          <p:cNvSpPr>
            <a:spLocks noChangeArrowheads="1"/>
          </p:cNvSpPr>
          <p:nvPr/>
        </p:nvSpPr>
        <p:spPr bwMode="auto">
          <a:xfrm>
            <a:off x="1911465" y="2862463"/>
            <a:ext cx="5314951" cy="617219"/>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100"/>
              </a:lnSpc>
            </a:pPr>
            <a:r>
              <a:rPr lang="en-US" sz="2100" dirty="0">
                <a:solidFill>
                  <a:srgbClr val="000000"/>
                </a:solidFill>
                <a:latin typeface="Arial" pitchFamily="-107" charset="0"/>
                <a:ea typeface="Arial" pitchFamily="-107" charset="0"/>
                <a:cs typeface="Arial" pitchFamily="-107" charset="0"/>
              </a:rPr>
              <a:t>Dolutegravir-Lamivudine</a:t>
            </a:r>
          </a:p>
        </p:txBody>
      </p:sp>
      <p:sp>
        <p:nvSpPr>
          <p:cNvPr id="5" name="Rectangle 3">
            <a:extLst>
              <a:ext uri="{FF2B5EF4-FFF2-40B4-BE49-F238E27FC236}">
                <a16:creationId xmlns:a16="http://schemas.microsoft.com/office/drawing/2014/main" id="{90B8DC8A-69BA-3CD4-07EE-5F29E6963342}"/>
              </a:ext>
            </a:extLst>
          </p:cNvPr>
          <p:cNvSpPr>
            <a:spLocks noChangeArrowheads="1"/>
          </p:cNvSpPr>
          <p:nvPr/>
        </p:nvSpPr>
        <p:spPr bwMode="auto">
          <a:xfrm>
            <a:off x="0" y="4253781"/>
            <a:ext cx="9144000" cy="457200"/>
          </a:xfrm>
          <a:prstGeom prst="rect">
            <a:avLst/>
          </a:prstGeom>
          <a:solidFill>
            <a:schemeClr val="bg1">
              <a:lumMod val="85000"/>
            </a:schemeClr>
          </a:solidFill>
          <a:ln w="19050">
            <a:noFill/>
            <a:miter lim="800000"/>
            <a:headEnd/>
            <a:tailEnd/>
          </a:ln>
          <a:scene3d>
            <a:camera prst="orthographicFront"/>
            <a:lightRig rig="threePt" dir="t"/>
          </a:scene3d>
          <a:sp3d>
            <a:bevelT w="0" h="0"/>
          </a:sp3d>
        </p:spPr>
        <p:txBody>
          <a:bodyPr wrap="square" anchor="ctr">
            <a:prstTxWarp prst="textNoShape">
              <a:avLst/>
            </a:prstTxWarp>
          </a:bodyPr>
          <a:lstStyle/>
          <a:p>
            <a:pPr algn="ctr" eaLnBrk="1" hangingPunct="1">
              <a:lnSpc>
                <a:spcPts val="1800"/>
              </a:lnSpc>
            </a:pPr>
            <a:r>
              <a:rPr lang="en-US" sz="1500" dirty="0">
                <a:solidFill>
                  <a:srgbClr val="000000"/>
                </a:solidFill>
                <a:latin typeface="Arial" pitchFamily="-107" charset="0"/>
                <a:ea typeface="Arial" pitchFamily="-107" charset="0"/>
                <a:cs typeface="Arial" pitchFamily="-107" charset="0"/>
              </a:rPr>
              <a:t>Dose: 1 tablet once daily with or without food</a:t>
            </a:r>
          </a:p>
        </p:txBody>
      </p:sp>
    </p:spTree>
    <p:extLst>
      <p:ext uri="{BB962C8B-B14F-4D97-AF65-F5344CB8AC3E}">
        <p14:creationId xmlns:p14="http://schemas.microsoft.com/office/powerpoint/2010/main" val="246768433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2: Results by Baseline CD4 Cell Count</a:t>
            </a:r>
            <a:endParaRPr lang="en-US" sz="2000" dirty="0"/>
          </a:p>
        </p:txBody>
      </p:sp>
      <p:sp>
        <p:nvSpPr>
          <p:cNvPr id="6" name="Content Placeholder 5"/>
          <p:cNvSpPr>
            <a:spLocks noGrp="1"/>
          </p:cNvSpPr>
          <p:nvPr>
            <p:ph type="body" sz="quarter" idx="15"/>
          </p:nvPr>
        </p:nvSpPr>
        <p:spPr/>
        <p:txBody>
          <a:bodyPr/>
          <a:lstStyle/>
          <a:p>
            <a:r>
              <a:rPr lang="en-US" dirty="0"/>
              <a:t>Week 96 Virologic Response (Intention-to-Treat Analysis)</a:t>
            </a:r>
          </a:p>
        </p:txBody>
      </p:sp>
      <p:graphicFrame>
        <p:nvGraphicFramePr>
          <p:cNvPr id="14" name="Chart 13"/>
          <p:cNvGraphicFramePr>
            <a:graphicFrameLocks/>
          </p:cNvGraphicFramePr>
          <p:nvPr>
            <p:extLst>
              <p:ext uri="{D42A27DB-BD31-4B8C-83A1-F6EECF244321}">
                <p14:modId xmlns:p14="http://schemas.microsoft.com/office/powerpoint/2010/main" val="2114921288"/>
              </p:ext>
            </p:extLst>
          </p:nvPr>
        </p:nvGraphicFramePr>
        <p:xfrm>
          <a:off x="461706" y="1371601"/>
          <a:ext cx="8229600" cy="32918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6"/>
          </p:nvPr>
        </p:nvSpPr>
        <p:spPr/>
        <p:txBody>
          <a:bodyPr/>
          <a:lstStyle/>
          <a:p>
            <a:r>
              <a:rPr lang="en-US" sz="975" dirty="0"/>
              <a:t>Source: Cahn P, et al. J </a:t>
            </a:r>
            <a:r>
              <a:rPr lang="en-US" sz="975" dirty="0" err="1"/>
              <a:t>Acquir</a:t>
            </a:r>
            <a:r>
              <a:rPr lang="en-US" sz="975" dirty="0"/>
              <a:t> Immune </a:t>
            </a:r>
            <a:r>
              <a:rPr lang="en-US" sz="975" dirty="0" err="1"/>
              <a:t>Defic</a:t>
            </a:r>
            <a:r>
              <a:rPr lang="en-US" sz="975" dirty="0"/>
              <a:t> Syndrome. 2020;83:310-18.</a:t>
            </a:r>
          </a:p>
        </p:txBody>
      </p:sp>
      <p:sp>
        <p:nvSpPr>
          <p:cNvPr id="15" name="Rectangle 14"/>
          <p:cNvSpPr/>
          <p:nvPr/>
        </p:nvSpPr>
        <p:spPr>
          <a:xfrm>
            <a:off x="2691607" y="3709115"/>
            <a:ext cx="9144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642/717</a:t>
            </a:r>
          </a:p>
        </p:txBody>
      </p:sp>
      <p:sp>
        <p:nvSpPr>
          <p:cNvPr id="16" name="Rectangle 15"/>
          <p:cNvSpPr/>
          <p:nvPr/>
        </p:nvSpPr>
        <p:spPr>
          <a:xfrm>
            <a:off x="4156366" y="3709115"/>
            <a:ext cx="9144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573/653</a:t>
            </a:r>
          </a:p>
        </p:txBody>
      </p:sp>
      <p:sp>
        <p:nvSpPr>
          <p:cNvPr id="17" name="Rectangle 16"/>
          <p:cNvSpPr/>
          <p:nvPr/>
        </p:nvSpPr>
        <p:spPr>
          <a:xfrm>
            <a:off x="4986630" y="3709115"/>
            <a:ext cx="9144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594/662</a:t>
            </a:r>
          </a:p>
        </p:txBody>
      </p:sp>
      <p:sp>
        <p:nvSpPr>
          <p:cNvPr id="18" name="Rectangle 17"/>
          <p:cNvSpPr/>
          <p:nvPr/>
        </p:nvSpPr>
        <p:spPr>
          <a:xfrm>
            <a:off x="6464013" y="3709115"/>
            <a:ext cx="9144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43/63</a:t>
            </a:r>
          </a:p>
        </p:txBody>
      </p:sp>
      <p:sp>
        <p:nvSpPr>
          <p:cNvPr id="19" name="Rectangle 18"/>
          <p:cNvSpPr/>
          <p:nvPr/>
        </p:nvSpPr>
        <p:spPr>
          <a:xfrm>
            <a:off x="7286092" y="3709115"/>
            <a:ext cx="9144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48/55</a:t>
            </a:r>
          </a:p>
        </p:txBody>
      </p:sp>
      <p:sp>
        <p:nvSpPr>
          <p:cNvPr id="20" name="Rectangle 19"/>
          <p:cNvSpPr/>
          <p:nvPr/>
        </p:nvSpPr>
        <p:spPr>
          <a:xfrm>
            <a:off x="1881021" y="3709115"/>
            <a:ext cx="9144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616/716</a:t>
            </a:r>
          </a:p>
        </p:txBody>
      </p:sp>
      <p:sp>
        <p:nvSpPr>
          <p:cNvPr id="12" name="TextBox 11"/>
          <p:cNvSpPr txBox="1"/>
          <p:nvPr/>
        </p:nvSpPr>
        <p:spPr>
          <a:xfrm>
            <a:off x="4238334" y="4388703"/>
            <a:ext cx="3937000" cy="300082"/>
          </a:xfrm>
          <a:prstGeom prst="rect">
            <a:avLst/>
          </a:prstGeom>
          <a:noFill/>
          <a:ln>
            <a:noFill/>
          </a:ln>
        </p:spPr>
        <p:txBody>
          <a:bodyPr wrap="square" rtlCol="0">
            <a:spAutoFit/>
          </a:bodyPr>
          <a:lstStyle/>
          <a:p>
            <a:pPr algn="ctr"/>
            <a:r>
              <a:rPr lang="en-US" sz="1350" b="1" dirty="0">
                <a:latin typeface="+mn-lt"/>
              </a:rPr>
              <a:t>Baseline CD4 Count (cells/mm</a:t>
            </a:r>
            <a:r>
              <a:rPr lang="en-US" sz="1350" b="1" baseline="30000" dirty="0">
                <a:latin typeface="+mn-lt"/>
              </a:rPr>
              <a:t>3</a:t>
            </a:r>
            <a:r>
              <a:rPr lang="en-US" sz="1350" b="1" dirty="0">
                <a:latin typeface="+mn-lt"/>
              </a:rPr>
              <a:t>)</a:t>
            </a:r>
          </a:p>
        </p:txBody>
      </p:sp>
      <p:cxnSp>
        <p:nvCxnSpPr>
          <p:cNvPr id="5" name="Straight Connector 4"/>
          <p:cNvCxnSpPr>
            <a:cxnSpLocks/>
          </p:cNvCxnSpPr>
          <p:nvPr/>
        </p:nvCxnSpPr>
        <p:spPr>
          <a:xfrm flipH="1">
            <a:off x="4219866" y="4296124"/>
            <a:ext cx="3946234"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216590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2: Results</a:t>
            </a:r>
            <a:endParaRPr lang="en-US" sz="2000" dirty="0"/>
          </a:p>
        </p:txBody>
      </p:sp>
      <p:sp>
        <p:nvSpPr>
          <p:cNvPr id="6" name="Content Placeholder 5"/>
          <p:cNvSpPr>
            <a:spLocks noGrp="1"/>
          </p:cNvSpPr>
          <p:nvPr>
            <p:ph type="body" sz="quarter" idx="15"/>
          </p:nvPr>
        </p:nvSpPr>
        <p:spPr/>
        <p:txBody>
          <a:bodyPr/>
          <a:lstStyle/>
          <a:p>
            <a:r>
              <a:rPr lang="en-US" dirty="0"/>
              <a:t>Week 96 Changes in Renal Function</a:t>
            </a:r>
          </a:p>
        </p:txBody>
      </p:sp>
      <p:sp>
        <p:nvSpPr>
          <p:cNvPr id="3" name="Text Placeholder 2"/>
          <p:cNvSpPr>
            <a:spLocks noGrp="1"/>
          </p:cNvSpPr>
          <p:nvPr>
            <p:ph type="body" sz="quarter" idx="16"/>
          </p:nvPr>
        </p:nvSpPr>
        <p:spPr/>
        <p:txBody>
          <a:bodyPr/>
          <a:lstStyle/>
          <a:p>
            <a:r>
              <a:rPr lang="en-US" sz="975" dirty="0"/>
              <a:t>Source: Cahn P, et al. J </a:t>
            </a:r>
            <a:r>
              <a:rPr lang="en-US" sz="975" dirty="0" err="1"/>
              <a:t>Acquir</a:t>
            </a:r>
            <a:r>
              <a:rPr lang="en-US" sz="975" dirty="0"/>
              <a:t> Immune </a:t>
            </a:r>
            <a:r>
              <a:rPr lang="en-US" sz="975" dirty="0" err="1"/>
              <a:t>Defic</a:t>
            </a:r>
            <a:r>
              <a:rPr lang="en-US" sz="975" dirty="0"/>
              <a:t> Syndrome.  2020;83:310-18.</a:t>
            </a:r>
          </a:p>
        </p:txBody>
      </p:sp>
      <p:graphicFrame>
        <p:nvGraphicFramePr>
          <p:cNvPr id="7" name="Chart 6">
            <a:extLst>
              <a:ext uri="{FF2B5EF4-FFF2-40B4-BE49-F238E27FC236}">
                <a16:creationId xmlns:a16="http://schemas.microsoft.com/office/drawing/2014/main" id="{847A8744-7D55-264D-9769-0A59353217D8}"/>
              </a:ext>
            </a:extLst>
          </p:cNvPr>
          <p:cNvGraphicFramePr>
            <a:graphicFrameLocks/>
          </p:cNvGraphicFramePr>
          <p:nvPr>
            <p:extLst>
              <p:ext uri="{D42A27DB-BD31-4B8C-83A1-F6EECF244321}">
                <p14:modId xmlns:p14="http://schemas.microsoft.com/office/powerpoint/2010/main" val="3021692065"/>
              </p:ext>
            </p:extLst>
          </p:nvPr>
        </p:nvGraphicFramePr>
        <p:xfrm>
          <a:off x="449781" y="1383632"/>
          <a:ext cx="8229600" cy="329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006278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2: Results</a:t>
            </a:r>
            <a:endParaRPr lang="en-US" sz="2000" dirty="0"/>
          </a:p>
        </p:txBody>
      </p:sp>
      <p:sp>
        <p:nvSpPr>
          <p:cNvPr id="6" name="Content Placeholder 5"/>
          <p:cNvSpPr>
            <a:spLocks noGrp="1"/>
          </p:cNvSpPr>
          <p:nvPr>
            <p:ph type="body" sz="quarter" idx="15"/>
          </p:nvPr>
        </p:nvSpPr>
        <p:spPr/>
        <p:txBody>
          <a:bodyPr/>
          <a:lstStyle/>
          <a:p>
            <a:r>
              <a:rPr lang="en-US" dirty="0"/>
              <a:t>Week 96 Changes in Serum Bone Biomarkers</a:t>
            </a:r>
          </a:p>
        </p:txBody>
      </p:sp>
      <p:sp>
        <p:nvSpPr>
          <p:cNvPr id="3" name="Text Placeholder 2"/>
          <p:cNvSpPr>
            <a:spLocks noGrp="1"/>
          </p:cNvSpPr>
          <p:nvPr>
            <p:ph type="body" sz="quarter" idx="16"/>
          </p:nvPr>
        </p:nvSpPr>
        <p:spPr/>
        <p:txBody>
          <a:bodyPr/>
          <a:lstStyle/>
          <a:p>
            <a:r>
              <a:rPr lang="en-US" sz="975" dirty="0"/>
              <a:t>Source: Cahn P, et al. J </a:t>
            </a:r>
            <a:r>
              <a:rPr lang="en-US" sz="975" dirty="0" err="1"/>
              <a:t>Acquir</a:t>
            </a:r>
            <a:r>
              <a:rPr lang="en-US" sz="975" dirty="0"/>
              <a:t> Immune </a:t>
            </a:r>
            <a:r>
              <a:rPr lang="en-US" sz="975" dirty="0" err="1"/>
              <a:t>Defic</a:t>
            </a:r>
            <a:r>
              <a:rPr lang="en-US" sz="975" dirty="0"/>
              <a:t> Syndrome. 2020;83:310-18.</a:t>
            </a:r>
          </a:p>
        </p:txBody>
      </p:sp>
      <p:graphicFrame>
        <p:nvGraphicFramePr>
          <p:cNvPr id="7" name="Chart 6">
            <a:extLst>
              <a:ext uri="{FF2B5EF4-FFF2-40B4-BE49-F238E27FC236}">
                <a16:creationId xmlns:a16="http://schemas.microsoft.com/office/drawing/2014/main" id="{847A8744-7D55-264D-9769-0A59353217D8}"/>
              </a:ext>
            </a:extLst>
          </p:cNvPr>
          <p:cNvGraphicFramePr>
            <a:graphicFrameLocks/>
          </p:cNvGraphicFramePr>
          <p:nvPr>
            <p:extLst>
              <p:ext uri="{D42A27DB-BD31-4B8C-83A1-F6EECF244321}">
                <p14:modId xmlns:p14="http://schemas.microsoft.com/office/powerpoint/2010/main" val="3696081956"/>
              </p:ext>
            </p:extLst>
          </p:nvPr>
        </p:nvGraphicFramePr>
        <p:xfrm>
          <a:off x="457200" y="1428751"/>
          <a:ext cx="8229600" cy="329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145334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71022E-CF2F-E715-EC2F-820317046B22}"/>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2: Week 96 Conclusion</a:t>
            </a:r>
            <a:endParaRPr lang="en-US" sz="2000" dirty="0"/>
          </a:p>
        </p:txBody>
      </p:sp>
      <p:sp>
        <p:nvSpPr>
          <p:cNvPr id="7" name="Text Placeholder 6">
            <a:extLst>
              <a:ext uri="{FF2B5EF4-FFF2-40B4-BE49-F238E27FC236}">
                <a16:creationId xmlns:a16="http://schemas.microsoft.com/office/drawing/2014/main" id="{920577B3-FD6B-E536-F902-F3FCC4469919}"/>
              </a:ext>
            </a:extLst>
          </p:cNvPr>
          <p:cNvSpPr>
            <a:spLocks noGrp="1"/>
          </p:cNvSpPr>
          <p:nvPr>
            <p:ph type="body" sz="quarter" idx="16"/>
          </p:nvPr>
        </p:nvSpPr>
        <p:spPr/>
        <p:txBody>
          <a:bodyPr/>
          <a:lstStyle/>
          <a:p>
            <a:r>
              <a:rPr lang="en-US" sz="1050" dirty="0"/>
              <a:t>Source: Cahn P, et al. J </a:t>
            </a:r>
            <a:r>
              <a:rPr lang="en-US" sz="1050" dirty="0" err="1"/>
              <a:t>Acquir</a:t>
            </a:r>
            <a:r>
              <a:rPr lang="en-US" sz="1050" dirty="0"/>
              <a:t> Immune </a:t>
            </a:r>
            <a:r>
              <a:rPr lang="en-US" sz="1050" dirty="0" err="1"/>
              <a:t>Defic</a:t>
            </a:r>
            <a:r>
              <a:rPr lang="en-US" sz="1050" dirty="0"/>
              <a:t> Syndrome. 2020;83:310-18.</a:t>
            </a:r>
          </a:p>
        </p:txBody>
      </p:sp>
      <p:sp>
        <p:nvSpPr>
          <p:cNvPr id="6" name="Content Placeholder 5">
            <a:extLst>
              <a:ext uri="{FF2B5EF4-FFF2-40B4-BE49-F238E27FC236}">
                <a16:creationId xmlns:a16="http://schemas.microsoft.com/office/drawing/2014/main" id="{22EAED95-5866-A543-E6CC-1B7AFF630D84}"/>
              </a:ext>
            </a:extLst>
          </p:cNvPr>
          <p:cNvSpPr>
            <a:spLocks noGrp="1"/>
          </p:cNvSpPr>
          <p:nvPr>
            <p:ph sz="half" idx="2"/>
          </p:nvPr>
        </p:nvSpPr>
        <p:spPr>
          <a:xfrm>
            <a:off x="-18168" y="1906729"/>
            <a:ext cx="9180576" cy="1895254"/>
          </a:xfrm>
        </p:spPr>
        <p:txBody>
          <a:bodyPr>
            <a:normAutofit/>
          </a:bodyPr>
          <a:lstStyle/>
          <a:p>
            <a:pPr>
              <a:lnSpc>
                <a:spcPts val="2800"/>
              </a:lnSpc>
            </a:pPr>
            <a:r>
              <a:rPr lang="en-US" sz="1800" dirty="0">
                <a:solidFill>
                  <a:srgbClr val="C00000"/>
                </a:solidFill>
              </a:rPr>
              <a:t>Conclusion</a:t>
            </a:r>
            <a:r>
              <a:rPr lang="en-US" sz="1800" dirty="0"/>
              <a:t>: “Consistent with 48-week data, dolutegravir + lamivudine demonstrated long-term, non-inferior efficacy vs dolutegravir + tenofovir disoproxil fumarate/emtricitabine without increased risk of treatment emergent resistance, supporting its use in treatment-naive HIV-1–infected individuals.”</a:t>
            </a:r>
          </a:p>
        </p:txBody>
      </p:sp>
    </p:spTree>
    <p:extLst>
      <p:ext uri="{BB962C8B-B14F-4D97-AF65-F5344CB8AC3E}">
        <p14:creationId xmlns:p14="http://schemas.microsoft.com/office/powerpoint/2010/main" val="247530772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C164-2559-F3A5-D0DA-649FD327B39D}"/>
              </a:ext>
            </a:extLst>
          </p:cNvPr>
          <p:cNvSpPr>
            <a:spLocks noGrp="1"/>
          </p:cNvSpPr>
          <p:nvPr>
            <p:ph type="title"/>
          </p:nvPr>
        </p:nvSpPr>
        <p:spPr/>
        <p:txBody>
          <a:bodyPr>
            <a:normAutofit fontScale="90000"/>
          </a:bodyPr>
          <a:lstStyle/>
          <a:p>
            <a:pPr>
              <a:lnSpc>
                <a:spcPts val="3200"/>
              </a:lnSpc>
            </a:pPr>
            <a:r>
              <a:rPr lang="en-US" sz="1800" dirty="0"/>
              <a:t>Dolutegravir-Lamivudine</a:t>
            </a:r>
            <a:br>
              <a:rPr lang="en-US" sz="2400" dirty="0"/>
            </a:br>
            <a:r>
              <a:rPr lang="en-US" dirty="0"/>
              <a:t>Switch Studies in Adults with Virologic Suppression</a:t>
            </a:r>
          </a:p>
        </p:txBody>
      </p:sp>
    </p:spTree>
    <p:extLst>
      <p:ext uri="{BB962C8B-B14F-4D97-AF65-F5344CB8AC3E}">
        <p14:creationId xmlns:p14="http://schemas.microsoft.com/office/powerpoint/2010/main" val="47503485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100" b="0" dirty="0"/>
              <a:t>Switch to DTG + 3TC versus Continued 3-Drug ART</a:t>
            </a:r>
            <a:br>
              <a:rPr lang="en-US" sz="2025" b="0" dirty="0"/>
            </a:br>
            <a:r>
              <a:rPr lang="en-US" sz="2700" dirty="0"/>
              <a:t>ASPIRE</a:t>
            </a:r>
          </a:p>
        </p:txBody>
      </p:sp>
    </p:spTree>
    <p:extLst>
      <p:ext uri="{BB962C8B-B14F-4D97-AF65-F5344CB8AC3E}">
        <p14:creationId xmlns:p14="http://schemas.microsoft.com/office/powerpoint/2010/main" val="3329388293"/>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ne 11">
            <a:extLst>
              <a:ext uri="{FF2B5EF4-FFF2-40B4-BE49-F238E27FC236}">
                <a16:creationId xmlns:a16="http://schemas.microsoft.com/office/drawing/2014/main" id="{A90E34F6-D64B-4C46-B69D-37C8892F8556}"/>
              </a:ext>
            </a:extLst>
          </p:cNvPr>
          <p:cNvSpPr>
            <a:spLocks noChangeShapeType="1"/>
          </p:cNvSpPr>
          <p:nvPr/>
        </p:nvSpPr>
        <p:spPr bwMode="auto">
          <a:xfrm rot="1169337" flipV="1">
            <a:off x="5563904" y="2371978"/>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3" name="Line 11">
            <a:extLst>
              <a:ext uri="{FF2B5EF4-FFF2-40B4-BE49-F238E27FC236}">
                <a16:creationId xmlns:a16="http://schemas.microsoft.com/office/drawing/2014/main" id="{1CFEA5AB-8A84-044C-8F07-57AB954AA481}"/>
              </a:ext>
            </a:extLst>
          </p:cNvPr>
          <p:cNvSpPr>
            <a:spLocks noChangeShapeType="1"/>
          </p:cNvSpPr>
          <p:nvPr/>
        </p:nvSpPr>
        <p:spPr bwMode="auto">
          <a:xfrm rot="20430663">
            <a:off x="5563904" y="3045997"/>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pPr algn="l"/>
            <a:r>
              <a:rPr lang="en-US" sz="2000" dirty="0">
                <a:ea typeface="ＭＳ Ｐゴシック" pitchFamily="22" charset="-128"/>
                <a:cs typeface="ＭＳ Ｐゴシック" pitchFamily="22" charset="-128"/>
              </a:rPr>
              <a:t>Switch to DTG + 3TC versus Continued 3-Drug Antiretroviral Therapy</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ASPIRE: Background</a:t>
            </a:r>
            <a:endParaRPr lang="en-US" sz="2000" dirty="0"/>
          </a:p>
        </p:txBody>
      </p:sp>
      <p:sp>
        <p:nvSpPr>
          <p:cNvPr id="5" name="Content Placeholder 4"/>
          <p:cNvSpPr>
            <a:spLocks noGrp="1"/>
          </p:cNvSpPr>
          <p:nvPr>
            <p:ph type="body" sz="quarter" idx="16"/>
          </p:nvPr>
        </p:nvSpPr>
        <p:spPr/>
        <p:txBody>
          <a:bodyPr/>
          <a:lstStyle/>
          <a:p>
            <a:r>
              <a:rPr lang="en-US" dirty="0"/>
              <a:t>Source: Taiwo B, et al. </a:t>
            </a:r>
            <a:r>
              <a:rPr lang="en-US" dirty="0" err="1"/>
              <a:t>Clin</a:t>
            </a:r>
            <a:r>
              <a:rPr lang="en-US" dirty="0"/>
              <a:t> Infect Dis. 2018;66:1794-7.</a:t>
            </a:r>
          </a:p>
        </p:txBody>
      </p:sp>
      <p:sp>
        <p:nvSpPr>
          <p:cNvPr id="3" name="Content Placeholder 2">
            <a:extLst>
              <a:ext uri="{FF2B5EF4-FFF2-40B4-BE49-F238E27FC236}">
                <a16:creationId xmlns:a16="http://schemas.microsoft.com/office/drawing/2014/main" id="{6FDE59B6-BF0E-2987-3FA2-04A3B2B3FCB7}"/>
              </a:ext>
            </a:extLst>
          </p:cNvPr>
          <p:cNvSpPr>
            <a:spLocks noGrp="1"/>
          </p:cNvSpPr>
          <p:nvPr>
            <p:ph sz="half" idx="2"/>
          </p:nvPr>
        </p:nvSpPr>
        <p:spPr>
          <a:xfrm>
            <a:off x="323850" y="1184224"/>
            <a:ext cx="5190829" cy="3504315"/>
          </a:xfrm>
        </p:spPr>
        <p:txBody>
          <a:bodyPr>
            <a:normAutofit/>
          </a:bodyPr>
          <a:lstStyle/>
          <a:p>
            <a:pPr>
              <a:lnSpc>
                <a:spcPts val="1900"/>
              </a:lnSpc>
            </a:pPr>
            <a:r>
              <a:rPr lang="en-US" sz="1500" b="1" u="none" dirty="0">
                <a:solidFill>
                  <a:srgbClr val="000000"/>
                </a:solidFill>
              </a:rPr>
              <a:t>Background</a:t>
            </a:r>
            <a:r>
              <a:rPr lang="en-US" sz="1500" u="none" dirty="0">
                <a:solidFill>
                  <a:srgbClr val="000000"/>
                </a:solidFill>
              </a:rPr>
              <a:t>: Open-label, multicenter, pilot randomized trial that enrolled persons with suppressed HIV RNA levels and compared switch to 2-drug regimen versus continuing standard 3-drug antiretroviral therapy</a:t>
            </a:r>
          </a:p>
          <a:p>
            <a:pPr>
              <a:lnSpc>
                <a:spcPts val="1900"/>
              </a:lnSpc>
            </a:pPr>
            <a:r>
              <a:rPr lang="en-US" sz="1500" b="1" dirty="0"/>
              <a:t>Inclusion Criteria:</a:t>
            </a:r>
          </a:p>
          <a:p>
            <a:pPr lvl="1">
              <a:lnSpc>
                <a:spcPts val="1900"/>
              </a:lnSpc>
            </a:pPr>
            <a:r>
              <a:rPr lang="en-US" sz="1500" dirty="0"/>
              <a:t>Adults (age &gt;18 years) with HIV</a:t>
            </a:r>
          </a:p>
          <a:p>
            <a:pPr lvl="1">
              <a:lnSpc>
                <a:spcPts val="1900"/>
              </a:lnSpc>
            </a:pPr>
            <a:r>
              <a:rPr lang="en-US" sz="1500" dirty="0"/>
              <a:t>HIV RNA &lt;50 copies/mL at least twice over 48 weeks</a:t>
            </a:r>
          </a:p>
          <a:p>
            <a:pPr lvl="1">
              <a:lnSpc>
                <a:spcPts val="1900"/>
              </a:lnSpc>
            </a:pPr>
            <a:r>
              <a:rPr lang="en-US" sz="1500" dirty="0"/>
              <a:t>Screening HIV RNA &lt;20 copies/mL</a:t>
            </a:r>
          </a:p>
          <a:p>
            <a:pPr lvl="1">
              <a:lnSpc>
                <a:spcPts val="1900"/>
              </a:lnSpc>
            </a:pPr>
            <a:r>
              <a:rPr lang="en-US" sz="1500" dirty="0"/>
              <a:t>Taking any 3-drug ART regimen</a:t>
            </a:r>
          </a:p>
          <a:p>
            <a:pPr lvl="1">
              <a:lnSpc>
                <a:spcPts val="1900"/>
              </a:lnSpc>
            </a:pPr>
            <a:r>
              <a:rPr lang="en-US" sz="1500" dirty="0"/>
              <a:t>No history of virologic failure</a:t>
            </a:r>
          </a:p>
          <a:p>
            <a:pPr lvl="1">
              <a:lnSpc>
                <a:spcPts val="1900"/>
              </a:lnSpc>
            </a:pPr>
            <a:r>
              <a:rPr lang="en-US" sz="1500" dirty="0"/>
              <a:t>No known NRTI or INSTI resistance mutations</a:t>
            </a:r>
          </a:p>
          <a:p>
            <a:pPr lvl="1">
              <a:lnSpc>
                <a:spcPts val="1900"/>
              </a:lnSpc>
            </a:pPr>
            <a:r>
              <a:rPr lang="en-US" sz="1500" dirty="0"/>
              <a:t>No chronic HBV</a:t>
            </a:r>
          </a:p>
          <a:p>
            <a:pPr lvl="1">
              <a:lnSpc>
                <a:spcPts val="1900"/>
              </a:lnSpc>
            </a:pPr>
            <a:r>
              <a:rPr lang="en-US" sz="1500" dirty="0" err="1"/>
              <a:t>CrCl</a:t>
            </a:r>
            <a:r>
              <a:rPr lang="en-US" sz="1500" dirty="0"/>
              <a:t> ≥50 mL/min</a:t>
            </a:r>
            <a:r>
              <a:rPr lang="en-US" sz="1500" u="none" dirty="0">
                <a:solidFill>
                  <a:srgbClr val="000000"/>
                </a:solidFill>
              </a:rPr>
              <a:t> </a:t>
            </a:r>
            <a:endParaRPr lang="en-US" sz="1500" dirty="0"/>
          </a:p>
        </p:txBody>
      </p:sp>
      <p:sp>
        <p:nvSpPr>
          <p:cNvPr id="24" name="Rectangle 7">
            <a:extLst>
              <a:ext uri="{FF2B5EF4-FFF2-40B4-BE49-F238E27FC236}">
                <a16:creationId xmlns:a16="http://schemas.microsoft.com/office/drawing/2014/main" id="{A7CB1923-8E95-434A-8C17-7F0067B43566}"/>
              </a:ext>
            </a:extLst>
          </p:cNvPr>
          <p:cNvSpPr>
            <a:spLocks noChangeArrowheads="1"/>
          </p:cNvSpPr>
          <p:nvPr/>
        </p:nvSpPr>
        <p:spPr bwMode="ltGray">
          <a:xfrm>
            <a:off x="6023033" y="1869247"/>
            <a:ext cx="2809879" cy="818384"/>
          </a:xfrm>
          <a:prstGeom prst="rect">
            <a:avLst/>
          </a:prstGeom>
          <a:solidFill>
            <a:srgbClr val="7030A0">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i="1" dirty="0">
                <a:solidFill>
                  <a:srgbClr val="000000"/>
                </a:solidFill>
                <a:latin typeface="Arial" panose="020B0604020202020204" pitchFamily="34" charset="0"/>
                <a:cs typeface="Arial" panose="020B0604020202020204" pitchFamily="34" charset="0"/>
              </a:rPr>
              <a:t>Switch Group</a:t>
            </a:r>
          </a:p>
          <a:p>
            <a:pPr algn="ctr"/>
            <a:r>
              <a:rPr lang="en-US" sz="1600" b="1" dirty="0">
                <a:solidFill>
                  <a:srgbClr val="000000"/>
                </a:solidFill>
                <a:latin typeface="Arial" panose="020B0604020202020204" pitchFamily="34" charset="0"/>
                <a:cs typeface="Arial" panose="020B0604020202020204" pitchFamily="34" charset="0"/>
              </a:rPr>
              <a:t>Dolutegravir + Lamivudine</a:t>
            </a:r>
          </a:p>
          <a:p>
            <a:pPr algn="ctr"/>
            <a:r>
              <a:rPr lang="en-US" sz="1050" dirty="0">
                <a:solidFill>
                  <a:srgbClr val="000000"/>
                </a:solidFill>
                <a:latin typeface="Arial" panose="020B0604020202020204" pitchFamily="34" charset="0"/>
                <a:cs typeface="Arial" panose="020B0604020202020204" pitchFamily="34" charset="0"/>
              </a:rPr>
              <a:t>(n = 44)</a:t>
            </a:r>
          </a:p>
        </p:txBody>
      </p:sp>
      <p:sp>
        <p:nvSpPr>
          <p:cNvPr id="25" name="Rectangle 7">
            <a:extLst>
              <a:ext uri="{FF2B5EF4-FFF2-40B4-BE49-F238E27FC236}">
                <a16:creationId xmlns:a16="http://schemas.microsoft.com/office/drawing/2014/main" id="{EB2296C9-41CE-C84C-9AE2-04D5BC6D8020}"/>
              </a:ext>
            </a:extLst>
          </p:cNvPr>
          <p:cNvSpPr>
            <a:spLocks noChangeArrowheads="1"/>
          </p:cNvSpPr>
          <p:nvPr/>
        </p:nvSpPr>
        <p:spPr bwMode="ltGray">
          <a:xfrm>
            <a:off x="6023033" y="3198432"/>
            <a:ext cx="2809879" cy="818384"/>
          </a:xfrm>
          <a:prstGeom prst="rect">
            <a:avLst/>
          </a:prstGeom>
          <a:solidFill>
            <a:srgbClr val="648896">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200" i="1" dirty="0">
                <a:solidFill>
                  <a:srgbClr val="000000"/>
                </a:solidFill>
                <a:latin typeface="Arial"/>
                <a:cs typeface="Arial"/>
              </a:rPr>
              <a:t>Continue Group </a:t>
            </a:r>
            <a:endParaRPr lang="en-US" sz="1200" b="1" i="1" dirty="0">
              <a:solidFill>
                <a:srgbClr val="000000"/>
              </a:solidFill>
              <a:latin typeface="Arial"/>
              <a:cs typeface="Arial"/>
            </a:endParaRPr>
          </a:p>
          <a:p>
            <a:pPr algn="ctr"/>
            <a:r>
              <a:rPr lang="en-US" sz="1600" b="1" dirty="0">
                <a:solidFill>
                  <a:srgbClr val="000000"/>
                </a:solidFill>
                <a:latin typeface="Arial"/>
                <a:cs typeface="Arial"/>
              </a:rPr>
              <a:t>Continue 3-drug ART</a:t>
            </a:r>
            <a:br>
              <a:rPr lang="en-US" sz="1350" b="1" dirty="0">
                <a:solidFill>
                  <a:srgbClr val="000000"/>
                </a:solidFill>
                <a:latin typeface="Arial"/>
                <a:cs typeface="Arial"/>
              </a:rPr>
            </a:br>
            <a:r>
              <a:rPr lang="en-US" sz="1050" dirty="0">
                <a:solidFill>
                  <a:srgbClr val="000000"/>
                </a:solidFill>
                <a:latin typeface="Arial"/>
                <a:cs typeface="Arial"/>
              </a:rPr>
              <a:t>(n = 45)</a:t>
            </a:r>
          </a:p>
        </p:txBody>
      </p:sp>
    </p:spTree>
    <p:extLst>
      <p:ext uri="{BB962C8B-B14F-4D97-AF65-F5344CB8AC3E}">
        <p14:creationId xmlns:p14="http://schemas.microsoft.com/office/powerpoint/2010/main" val="181134307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55BF9D0-9AAE-7940-B00E-9748E5164CDD}"/>
              </a:ext>
            </a:extLst>
          </p:cNvPr>
          <p:cNvSpPr>
            <a:spLocks noGrp="1"/>
          </p:cNvSpPr>
          <p:nvPr>
            <p:ph type="title"/>
          </p:nvPr>
        </p:nvSpPr>
        <p:spPr/>
        <p:txBody>
          <a:bodyPr>
            <a:normAutofit/>
          </a:bodyPr>
          <a:lstStyle/>
          <a:p>
            <a:pPr algn="l"/>
            <a:r>
              <a:rPr lang="en-US" sz="2000" dirty="0">
                <a:ea typeface="ＭＳ Ｐゴシック" pitchFamily="22" charset="-128"/>
                <a:cs typeface="ＭＳ Ｐゴシック" pitchFamily="22" charset="-128"/>
              </a:rPr>
              <a:t>Switch to DTG + 3TC versus Continued 3-Drug Antiretroviral Therapy</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ASPIRE: Baseline Characteristics</a:t>
            </a:r>
            <a:endParaRPr lang="en-US" sz="2000" dirty="0"/>
          </a:p>
        </p:txBody>
      </p:sp>
      <p:sp>
        <p:nvSpPr>
          <p:cNvPr id="5" name="Content Placeholder 4"/>
          <p:cNvSpPr>
            <a:spLocks noGrp="1"/>
          </p:cNvSpPr>
          <p:nvPr>
            <p:ph type="body" sz="quarter" idx="14"/>
          </p:nvPr>
        </p:nvSpPr>
        <p:spPr/>
        <p:txBody>
          <a:bodyPr/>
          <a:lstStyle/>
          <a:p>
            <a:r>
              <a:rPr lang="en-US" dirty="0"/>
              <a:t>Source: </a:t>
            </a:r>
            <a:r>
              <a:rPr lang="en-US" dirty="0" err="1"/>
              <a:t>Taiwo</a:t>
            </a:r>
            <a:r>
              <a:rPr lang="en-US" dirty="0"/>
              <a:t> B, et al. </a:t>
            </a:r>
            <a:r>
              <a:rPr lang="en-US" dirty="0" err="1"/>
              <a:t>Clin</a:t>
            </a:r>
            <a:r>
              <a:rPr lang="en-US" dirty="0"/>
              <a:t> Infect Dis. 2018;66:1794-7.</a:t>
            </a:r>
          </a:p>
        </p:txBody>
      </p:sp>
      <p:graphicFrame>
        <p:nvGraphicFramePr>
          <p:cNvPr id="6" name="Group 45">
            <a:extLst>
              <a:ext uri="{FF2B5EF4-FFF2-40B4-BE49-F238E27FC236}">
                <a16:creationId xmlns:a16="http://schemas.microsoft.com/office/drawing/2014/main" id="{6FBEFDA9-C5A5-964E-8CC7-B9871290CCB3}"/>
              </a:ext>
            </a:extLst>
          </p:cNvPr>
          <p:cNvGraphicFramePr>
            <a:graphicFrameLocks noGrp="1"/>
          </p:cNvGraphicFramePr>
          <p:nvPr>
            <p:extLst>
              <p:ext uri="{D42A27DB-BD31-4B8C-83A1-F6EECF244321}">
                <p14:modId xmlns:p14="http://schemas.microsoft.com/office/powerpoint/2010/main" val="688251430"/>
              </p:ext>
            </p:extLst>
          </p:nvPr>
        </p:nvGraphicFramePr>
        <p:xfrm>
          <a:off x="1005130" y="1027521"/>
          <a:ext cx="7132320" cy="3749038"/>
        </p:xfrm>
        <a:graphic>
          <a:graphicData uri="http://schemas.openxmlformats.org/drawingml/2006/table">
            <a:tbl>
              <a:tblPr>
                <a:effectLst/>
              </a:tblPr>
              <a:tblGrid>
                <a:gridCol w="3566160">
                  <a:extLst>
                    <a:ext uri="{9D8B030D-6E8A-4147-A177-3AD203B41FA5}">
                      <a16:colId xmlns:a16="http://schemas.microsoft.com/office/drawing/2014/main" val="20000"/>
                    </a:ext>
                  </a:extLst>
                </a:gridCol>
                <a:gridCol w="3566160">
                  <a:extLst>
                    <a:ext uri="{9D8B030D-6E8A-4147-A177-3AD203B41FA5}">
                      <a16:colId xmlns:a16="http://schemas.microsoft.com/office/drawing/2014/main" val="20001"/>
                    </a:ext>
                  </a:extLst>
                </a:gridCol>
              </a:tblGrid>
              <a:tr h="353534">
                <a:tc gridSpan="2">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ASPIRE: Baseline Characteristics</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lumOff val="5000"/>
                      </a:schemeClr>
                    </a:solidFill>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800" b="1" i="0" u="none" strike="noStrike" cap="none" normalizeH="0" baseline="0" dirty="0">
                        <a:ln>
                          <a:noFill/>
                        </a:ln>
                        <a:solidFill>
                          <a:schemeClr val="bg1"/>
                        </a:solidFill>
                        <a:effectLst/>
                        <a:latin typeface="Arial"/>
                        <a:ea typeface="ＭＳ Ｐゴシック" pitchFamily="-106" charset="-128"/>
                        <a:cs typeface="Arial"/>
                      </a:endParaRPr>
                    </a:p>
                  </a:txBody>
                  <a:tcPr marL="182880" marR="18288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95000"/>
                        <a:lumOff val="5000"/>
                      </a:schemeClr>
                    </a:solidFill>
                  </a:tcPr>
                </a:tc>
                <a:extLst>
                  <a:ext uri="{0D108BD9-81ED-4DB2-BD59-A6C34878D82A}">
                    <a16:rowId xmlns:a16="http://schemas.microsoft.com/office/drawing/2014/main" val="10000"/>
                  </a:ext>
                </a:extLst>
              </a:tr>
              <a:tr h="507374">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Characteristic</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algn="ctr"/>
                      <a:r>
                        <a:rPr kumimoji="0" lang="en-US" sz="1400" b="1" i="0" u="none" strike="noStrike" cap="none" normalizeH="0" baseline="0" dirty="0">
                          <a:ln>
                            <a:noFill/>
                          </a:ln>
                          <a:solidFill>
                            <a:schemeClr val="bg1"/>
                          </a:solidFill>
                          <a:effectLst/>
                          <a:latin typeface="Arial"/>
                          <a:ea typeface="ＭＳ Ｐゴシック" pitchFamily="-106" charset="-128"/>
                          <a:cs typeface="Arial"/>
                        </a:rPr>
                        <a:t>Combined Group Study Population </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1" i="0" u="none" strike="noStrike" cap="none" normalizeH="0" baseline="0" dirty="0">
                          <a:ln>
                            <a:noFill/>
                          </a:ln>
                          <a:solidFill>
                            <a:schemeClr val="bg1"/>
                          </a:solidFill>
                          <a:effectLst/>
                          <a:latin typeface="Arial"/>
                          <a:ea typeface="ＭＳ Ｐゴシック" pitchFamily="-106" charset="-128"/>
                          <a:cs typeface="Arial"/>
                        </a:rPr>
                        <a:t>(n = 89)</a:t>
                      </a:r>
                      <a:endParaRPr lang="en-US" sz="1200" b="1" dirty="0">
                        <a:solidFill>
                          <a:schemeClr val="bg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1"/>
                  </a:ext>
                </a:extLst>
              </a:tr>
              <a:tr h="288813">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Age, years, median (IQR)</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47 (38-54)</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alpha val="15000"/>
                      </a:srgbClr>
                    </a:solidFill>
                  </a:tcPr>
                </a:tc>
                <a:extLst>
                  <a:ext uri="{0D108BD9-81ED-4DB2-BD59-A6C34878D82A}">
                    <a16:rowId xmlns:a16="http://schemas.microsoft.com/office/drawing/2014/main" val="10002"/>
                  </a:ext>
                </a:extLst>
              </a:tr>
              <a:tr h="288813">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Male,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2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88</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alpha val="25000"/>
                      </a:srgbClr>
                    </a:solidFill>
                  </a:tcPr>
                </a:tc>
                <a:extLst>
                  <a:ext uri="{0D108BD9-81ED-4DB2-BD59-A6C34878D82A}">
                    <a16:rowId xmlns:a16="http://schemas.microsoft.com/office/drawing/2014/main" val="10003"/>
                  </a:ext>
                </a:extLst>
              </a:tr>
              <a:tr h="288813">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White,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60</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alpha val="15000"/>
                      </a:srgbClr>
                    </a:solidFill>
                  </a:tcPr>
                </a:tc>
                <a:extLst>
                  <a:ext uri="{0D108BD9-81ED-4DB2-BD59-A6C34878D82A}">
                    <a16:rowId xmlns:a16="http://schemas.microsoft.com/office/drawing/2014/main" val="1950097210"/>
                  </a:ext>
                </a:extLst>
              </a:tr>
              <a:tr h="288813">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Black or African American,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2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38</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alpha val="25000"/>
                      </a:srgbClr>
                    </a:solidFill>
                  </a:tcPr>
                </a:tc>
                <a:extLst>
                  <a:ext uri="{0D108BD9-81ED-4DB2-BD59-A6C34878D82A}">
                    <a16:rowId xmlns:a16="http://schemas.microsoft.com/office/drawing/2014/main" val="10004"/>
                  </a:ext>
                </a:extLst>
              </a:tr>
              <a:tr h="288813">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Hispanic ethnicity,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15</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alpha val="15000"/>
                      </a:srgbClr>
                    </a:solidFill>
                  </a:tcPr>
                </a:tc>
                <a:extLst>
                  <a:ext uri="{0D108BD9-81ED-4DB2-BD59-A6C34878D82A}">
                    <a16:rowId xmlns:a16="http://schemas.microsoft.com/office/drawing/2014/main" val="10005"/>
                  </a:ext>
                </a:extLst>
              </a:tr>
              <a:tr h="288813">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CD4 count, cells/mm</a:t>
                      </a:r>
                      <a:r>
                        <a:rPr kumimoji="0" lang="en-US" sz="1400" b="0" i="0" u="none" strike="noStrike" cap="none" normalizeH="0" baseline="30000" dirty="0">
                          <a:ln>
                            <a:noFill/>
                          </a:ln>
                          <a:solidFill>
                            <a:schemeClr val="tx1"/>
                          </a:solidFill>
                          <a:effectLst/>
                          <a:latin typeface="Arial"/>
                          <a:ea typeface="ＭＳ Ｐゴシック" pitchFamily="-106" charset="-128"/>
                          <a:cs typeface="Arial"/>
                        </a:rPr>
                        <a:t>3</a:t>
                      </a:r>
                      <a:r>
                        <a:rPr kumimoji="0" lang="en-US" sz="1400" b="0" i="0" u="none" strike="noStrike" cap="none" normalizeH="0" baseline="0" dirty="0">
                          <a:ln>
                            <a:noFill/>
                          </a:ln>
                          <a:solidFill>
                            <a:schemeClr val="tx1"/>
                          </a:solidFill>
                          <a:effectLst/>
                          <a:latin typeface="Arial"/>
                          <a:ea typeface="ＭＳ Ｐゴシック" pitchFamily="-106" charset="-128"/>
                          <a:cs typeface="Arial"/>
                        </a:rPr>
                        <a:t>, median (IQR)</a:t>
                      </a:r>
                      <a:endParaRPr kumimoji="0" lang="en-US" sz="1400" b="0" i="0" u="none" strike="noStrike" cap="none" normalizeH="0" baseline="3000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25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680 (498-927)</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alpha val="25000"/>
                      </a:srgbClr>
                    </a:solidFill>
                  </a:tcPr>
                </a:tc>
                <a:extLst>
                  <a:ext uri="{0D108BD9-81ED-4DB2-BD59-A6C34878D82A}">
                    <a16:rowId xmlns:a16="http://schemas.microsoft.com/office/drawing/2014/main" val="10006"/>
                  </a:ext>
                </a:extLst>
              </a:tr>
              <a:tr h="288813">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Time on ART, years, median (IQR)</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5.7 (3.7-7.5)</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alpha val="15000"/>
                      </a:srgbClr>
                    </a:solidFill>
                  </a:tcPr>
                </a:tc>
                <a:extLst>
                  <a:ext uri="{0D108BD9-81ED-4DB2-BD59-A6C34878D82A}">
                    <a16:rowId xmlns:a16="http://schemas.microsoft.com/office/drawing/2014/main" val="3772059697"/>
                  </a:ext>
                </a:extLst>
              </a:tr>
              <a:tr h="288813">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Pre-randomization INSTI,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25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37</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alpha val="25000"/>
                      </a:srgbClr>
                    </a:solidFill>
                  </a:tcPr>
                </a:tc>
                <a:extLst>
                  <a:ext uri="{0D108BD9-81ED-4DB2-BD59-A6C34878D82A}">
                    <a16:rowId xmlns:a16="http://schemas.microsoft.com/office/drawing/2014/main" val="1749247406"/>
                  </a:ext>
                </a:extLst>
              </a:tr>
              <a:tr h="288813">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Pre-randomization PI,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33</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alpha val="15000"/>
                      </a:srgbClr>
                    </a:solidFill>
                  </a:tcPr>
                </a:tc>
                <a:extLst>
                  <a:ext uri="{0D108BD9-81ED-4DB2-BD59-A6C34878D82A}">
                    <a16:rowId xmlns:a16="http://schemas.microsoft.com/office/drawing/2014/main" val="1170629257"/>
                  </a:ext>
                </a:extLst>
              </a:tr>
              <a:tr h="288813">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Pre-randomization NNRTI,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25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30</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alpha val="25000"/>
                      </a:srgbClr>
                    </a:solidFill>
                  </a:tcPr>
                </a:tc>
                <a:extLst>
                  <a:ext uri="{0D108BD9-81ED-4DB2-BD59-A6C34878D82A}">
                    <a16:rowId xmlns:a16="http://schemas.microsoft.com/office/drawing/2014/main" val="1798107960"/>
                  </a:ext>
                </a:extLst>
              </a:tr>
            </a:tbl>
          </a:graphicData>
        </a:graphic>
      </p:graphicFrame>
    </p:spTree>
    <p:extLst>
      <p:ext uri="{BB962C8B-B14F-4D97-AF65-F5344CB8AC3E}">
        <p14:creationId xmlns:p14="http://schemas.microsoft.com/office/powerpoint/2010/main" val="392211072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015561643"/>
              </p:ext>
            </p:extLst>
          </p:nvPr>
        </p:nvGraphicFramePr>
        <p:xfrm>
          <a:off x="459334" y="1428750"/>
          <a:ext cx="8229600" cy="329184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DTG + 3TC versus Continued 3-Drug Antiretroviral Therapy</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ASPIRE: Results at 24 &amp; 48 Weeks</a:t>
            </a:r>
            <a:endParaRPr lang="en-US" sz="2000" dirty="0"/>
          </a:p>
        </p:txBody>
      </p:sp>
      <p:sp>
        <p:nvSpPr>
          <p:cNvPr id="4" name="Text Placeholder 3"/>
          <p:cNvSpPr>
            <a:spLocks noGrp="1"/>
          </p:cNvSpPr>
          <p:nvPr>
            <p:ph type="body" sz="quarter" idx="15"/>
          </p:nvPr>
        </p:nvSpPr>
        <p:spPr/>
        <p:txBody>
          <a:bodyPr/>
          <a:lstStyle/>
          <a:p>
            <a:r>
              <a:rPr lang="en-US" dirty="0"/>
              <a:t>Week 24 &amp; 48 </a:t>
            </a:r>
            <a:r>
              <a:rPr lang="en-US" dirty="0" err="1"/>
              <a:t>Virologic</a:t>
            </a:r>
            <a:r>
              <a:rPr lang="en-US" dirty="0"/>
              <a:t> Responses (Intention-to-Treat Analysis)</a:t>
            </a:r>
          </a:p>
        </p:txBody>
      </p:sp>
      <p:sp>
        <p:nvSpPr>
          <p:cNvPr id="7" name="Content Placeholder 6"/>
          <p:cNvSpPr>
            <a:spLocks noGrp="1"/>
          </p:cNvSpPr>
          <p:nvPr>
            <p:ph type="body" sz="quarter" idx="16"/>
          </p:nvPr>
        </p:nvSpPr>
        <p:spPr/>
        <p:txBody>
          <a:bodyPr/>
          <a:lstStyle/>
          <a:p>
            <a:r>
              <a:rPr lang="en-US" dirty="0"/>
              <a:t>Source: </a:t>
            </a:r>
            <a:r>
              <a:rPr lang="en-US" dirty="0" err="1"/>
              <a:t>Taiwo</a:t>
            </a:r>
            <a:r>
              <a:rPr lang="en-US" dirty="0"/>
              <a:t> B, et al. </a:t>
            </a:r>
            <a:r>
              <a:rPr lang="en-US" dirty="0" err="1"/>
              <a:t>Clin</a:t>
            </a:r>
            <a:r>
              <a:rPr lang="en-US" dirty="0"/>
              <a:t> Infect Dis. 2018;66:1794-7.</a:t>
            </a:r>
          </a:p>
        </p:txBody>
      </p:sp>
      <p:sp>
        <p:nvSpPr>
          <p:cNvPr id="5" name="TextBox 4"/>
          <p:cNvSpPr txBox="1"/>
          <p:nvPr/>
        </p:nvSpPr>
        <p:spPr>
          <a:xfrm>
            <a:off x="1277541" y="4443927"/>
            <a:ext cx="6585457" cy="265457"/>
          </a:xfrm>
          <a:prstGeom prst="rect">
            <a:avLst/>
          </a:prstGeom>
          <a:solidFill>
            <a:schemeClr val="bg1">
              <a:lumMod val="85000"/>
              <a:alpha val="50000"/>
            </a:schemeClr>
          </a:solidFill>
        </p:spPr>
        <p:txBody>
          <a:bodyPr wrap="none" rtlCol="0">
            <a:spAutoFit/>
          </a:bodyPr>
          <a:lstStyle/>
          <a:p>
            <a:pPr algn="ctr"/>
            <a:r>
              <a:rPr lang="en-US" sz="1125" dirty="0">
                <a:latin typeface="+mn-lt"/>
              </a:rPr>
              <a:t>One virologic failure occurred in the dolutegravir + lamivudine arm; no resistance mutations detected</a:t>
            </a:r>
          </a:p>
        </p:txBody>
      </p:sp>
      <p:sp>
        <p:nvSpPr>
          <p:cNvPr id="9" name="Rectangle 8">
            <a:extLst>
              <a:ext uri="{FF2B5EF4-FFF2-40B4-BE49-F238E27FC236}">
                <a16:creationId xmlns:a16="http://schemas.microsoft.com/office/drawing/2014/main" id="{7F4A09E4-31CD-DA4A-A5E0-856B5B0547AA}"/>
              </a:ext>
            </a:extLst>
          </p:cNvPr>
          <p:cNvSpPr/>
          <p:nvPr/>
        </p:nvSpPr>
        <p:spPr>
          <a:xfrm>
            <a:off x="2452144" y="3788855"/>
            <a:ext cx="80010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rPr>
              <a:t>41/44</a:t>
            </a:r>
          </a:p>
        </p:txBody>
      </p:sp>
      <p:sp>
        <p:nvSpPr>
          <p:cNvPr id="10" name="Rectangle 9">
            <a:extLst>
              <a:ext uri="{FF2B5EF4-FFF2-40B4-BE49-F238E27FC236}">
                <a16:creationId xmlns:a16="http://schemas.microsoft.com/office/drawing/2014/main" id="{AC78ADD1-634F-A04E-B33C-0006FF19B9D9}"/>
              </a:ext>
            </a:extLst>
          </p:cNvPr>
          <p:cNvSpPr/>
          <p:nvPr/>
        </p:nvSpPr>
        <p:spPr>
          <a:xfrm>
            <a:off x="3507532" y="3788855"/>
            <a:ext cx="80010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rPr>
              <a:t>41/45</a:t>
            </a:r>
          </a:p>
        </p:txBody>
      </p:sp>
      <p:sp>
        <p:nvSpPr>
          <p:cNvPr id="11" name="Rectangle 10">
            <a:extLst>
              <a:ext uri="{FF2B5EF4-FFF2-40B4-BE49-F238E27FC236}">
                <a16:creationId xmlns:a16="http://schemas.microsoft.com/office/drawing/2014/main" id="{DE188A66-27AC-064D-A7DC-BE4E47B64985}"/>
              </a:ext>
            </a:extLst>
          </p:cNvPr>
          <p:cNvSpPr/>
          <p:nvPr/>
        </p:nvSpPr>
        <p:spPr>
          <a:xfrm>
            <a:off x="5824356" y="3788855"/>
            <a:ext cx="80010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rPr>
              <a:t>40/44</a:t>
            </a:r>
          </a:p>
        </p:txBody>
      </p:sp>
      <p:sp>
        <p:nvSpPr>
          <p:cNvPr id="12" name="Rectangle 11">
            <a:extLst>
              <a:ext uri="{FF2B5EF4-FFF2-40B4-BE49-F238E27FC236}">
                <a16:creationId xmlns:a16="http://schemas.microsoft.com/office/drawing/2014/main" id="{DF79980A-7D2B-904E-85F4-4E76C20EF51F}"/>
              </a:ext>
            </a:extLst>
          </p:cNvPr>
          <p:cNvSpPr/>
          <p:nvPr/>
        </p:nvSpPr>
        <p:spPr>
          <a:xfrm>
            <a:off x="6945730" y="3788855"/>
            <a:ext cx="80010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rPr>
              <a:t>40/45</a:t>
            </a:r>
          </a:p>
        </p:txBody>
      </p:sp>
    </p:spTree>
    <p:extLst>
      <p:ext uri="{BB962C8B-B14F-4D97-AF65-F5344CB8AC3E}">
        <p14:creationId xmlns:p14="http://schemas.microsoft.com/office/powerpoint/2010/main" val="157741562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B56A6-A2C1-8060-8ED4-7E4867D284D5}"/>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DTG + 3TC versus Continued 3-Drug Antiretroviral Therapy</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ASPIRE: Conclusion</a:t>
            </a:r>
            <a:endParaRPr lang="en-US" sz="2000" dirty="0"/>
          </a:p>
        </p:txBody>
      </p:sp>
      <p:sp>
        <p:nvSpPr>
          <p:cNvPr id="3" name="Text Placeholder 2">
            <a:extLst>
              <a:ext uri="{FF2B5EF4-FFF2-40B4-BE49-F238E27FC236}">
                <a16:creationId xmlns:a16="http://schemas.microsoft.com/office/drawing/2014/main" id="{FC95E8FA-11DB-0684-F2CC-2B20B61D84F7}"/>
              </a:ext>
            </a:extLst>
          </p:cNvPr>
          <p:cNvSpPr>
            <a:spLocks noGrp="1"/>
          </p:cNvSpPr>
          <p:nvPr>
            <p:ph type="body" sz="quarter" idx="16"/>
          </p:nvPr>
        </p:nvSpPr>
        <p:spPr/>
        <p:txBody>
          <a:bodyPr/>
          <a:lstStyle/>
          <a:p>
            <a:r>
              <a:rPr lang="en-US" dirty="0"/>
              <a:t>Source: Taiwo B, et al. Clin Infect Dis. 2018;66:1794-7.</a:t>
            </a:r>
          </a:p>
        </p:txBody>
      </p:sp>
      <p:sp>
        <p:nvSpPr>
          <p:cNvPr id="4" name="Content Placeholder 3">
            <a:extLst>
              <a:ext uri="{FF2B5EF4-FFF2-40B4-BE49-F238E27FC236}">
                <a16:creationId xmlns:a16="http://schemas.microsoft.com/office/drawing/2014/main" id="{214BD02D-29C0-836A-DE9F-8E0F30FAE6A8}"/>
              </a:ext>
            </a:extLst>
          </p:cNvPr>
          <p:cNvSpPr>
            <a:spLocks noGrp="1"/>
          </p:cNvSpPr>
          <p:nvPr>
            <p:ph sz="half" idx="2"/>
          </p:nvPr>
        </p:nvSpPr>
        <p:spPr>
          <a:xfrm>
            <a:off x="-18168" y="2022083"/>
            <a:ext cx="9180576" cy="1574460"/>
          </a:xfrm>
        </p:spPr>
        <p:txBody>
          <a:bodyPr/>
          <a:lstStyle/>
          <a:p>
            <a:pPr>
              <a:lnSpc>
                <a:spcPts val="2400"/>
              </a:lnSpc>
            </a:pPr>
            <a:r>
              <a:rPr lang="en-US" dirty="0">
                <a:solidFill>
                  <a:srgbClr val="C00000"/>
                </a:solidFill>
              </a:rPr>
              <a:t>Conclusion</a:t>
            </a:r>
            <a:r>
              <a:rPr lang="en-US" dirty="0"/>
              <a:t>: “In this randomized pilot clinical trial, dolutegravir plus lamivudine was noninferior to continuation of standard 3-drug maintenance antiretroviral therapy. There was no emergence of drug resistance in the participant who experienced virologic failure while receiving dolutegravir plus lamivudine.”</a:t>
            </a:r>
          </a:p>
        </p:txBody>
      </p:sp>
    </p:spTree>
    <p:extLst>
      <p:ext uri="{BB962C8B-B14F-4D97-AF65-F5344CB8AC3E}">
        <p14:creationId xmlns:p14="http://schemas.microsoft.com/office/powerpoint/2010/main" val="303981739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Dolutegravir-Lamivudine</a:t>
            </a:r>
          </a:p>
        </p:txBody>
      </p:sp>
      <p:sp>
        <p:nvSpPr>
          <p:cNvPr id="4" name="Content Placeholder 3"/>
          <p:cNvSpPr>
            <a:spLocks noGrp="1"/>
          </p:cNvSpPr>
          <p:nvPr>
            <p:ph sz="half" idx="2"/>
          </p:nvPr>
        </p:nvSpPr>
        <p:spPr>
          <a:xfrm>
            <a:off x="323850" y="1135604"/>
            <a:ext cx="8515350" cy="3730594"/>
          </a:xfrm>
        </p:spPr>
        <p:txBody>
          <a:bodyPr>
            <a:noAutofit/>
          </a:bodyPr>
          <a:lstStyle/>
          <a:p>
            <a:pPr>
              <a:lnSpc>
                <a:spcPts val="1600"/>
              </a:lnSpc>
            </a:pPr>
            <a:r>
              <a:rPr lang="en-US" sz="1500" b="1" dirty="0"/>
              <a:t>Indication</a:t>
            </a:r>
          </a:p>
          <a:p>
            <a:pPr lvl="1">
              <a:lnSpc>
                <a:spcPts val="1600"/>
              </a:lnSpc>
            </a:pPr>
            <a:r>
              <a:rPr lang="en-US" sz="1500" dirty="0"/>
              <a:t>Complete regimen for the treatment of HIV-1 (initial or maintenance ART) for adults or adolescents 12 years or older weighing at least 40 kg</a:t>
            </a:r>
          </a:p>
          <a:p>
            <a:pPr lvl="1">
              <a:lnSpc>
                <a:spcPts val="1600"/>
              </a:lnSpc>
            </a:pPr>
            <a:r>
              <a:rPr lang="en-US" sz="1500" dirty="0"/>
              <a:t>Insufficient data for use in pregnancy</a:t>
            </a:r>
          </a:p>
          <a:p>
            <a:pPr>
              <a:lnSpc>
                <a:spcPts val="1600"/>
              </a:lnSpc>
            </a:pPr>
            <a:r>
              <a:rPr lang="en-US" sz="1500" b="1" dirty="0"/>
              <a:t>Class</a:t>
            </a:r>
          </a:p>
          <a:p>
            <a:pPr lvl="1">
              <a:lnSpc>
                <a:spcPts val="1600"/>
              </a:lnSpc>
            </a:pPr>
            <a:r>
              <a:rPr lang="en-US" sz="1500" dirty="0"/>
              <a:t>Dolutegravir: integrase strand transfer inhibitor (INSTI)</a:t>
            </a:r>
          </a:p>
          <a:p>
            <a:pPr lvl="1">
              <a:lnSpc>
                <a:spcPts val="1600"/>
              </a:lnSpc>
            </a:pPr>
            <a:r>
              <a:rPr lang="en-US" sz="1500" dirty="0"/>
              <a:t>Lamivudine: nucleoside reverse transcriptase inhibitor (NRTI)</a:t>
            </a:r>
          </a:p>
          <a:p>
            <a:pPr>
              <a:lnSpc>
                <a:spcPts val="1600"/>
              </a:lnSpc>
            </a:pPr>
            <a:r>
              <a:rPr lang="en-US" sz="1500" b="1" dirty="0"/>
              <a:t>Dosing</a:t>
            </a:r>
          </a:p>
          <a:p>
            <a:pPr lvl="1">
              <a:lnSpc>
                <a:spcPts val="1600"/>
              </a:lnSpc>
            </a:pPr>
            <a:r>
              <a:rPr lang="en-US" sz="1500" dirty="0"/>
              <a:t>Fixed dose tablet: Dolutegravir 50 mg and Lamivudine 300 mg</a:t>
            </a:r>
          </a:p>
          <a:p>
            <a:pPr lvl="1">
              <a:lnSpc>
                <a:spcPts val="1600"/>
              </a:lnSpc>
            </a:pPr>
            <a:r>
              <a:rPr lang="en-US" sz="1500" dirty="0"/>
              <a:t>1 tablet once daily, with or without food</a:t>
            </a:r>
          </a:p>
          <a:p>
            <a:pPr lvl="1">
              <a:lnSpc>
                <a:spcPts val="1600"/>
              </a:lnSpc>
            </a:pPr>
            <a:r>
              <a:rPr lang="en-US" sz="1500" dirty="0"/>
              <a:t>Not recommended in patients with renal impairment</a:t>
            </a:r>
          </a:p>
          <a:p>
            <a:pPr lvl="1">
              <a:lnSpc>
                <a:spcPts val="1600"/>
              </a:lnSpc>
            </a:pPr>
            <a:r>
              <a:rPr lang="en-US" sz="1500" dirty="0"/>
              <a:t>Not recommended in patients with severe hepatic impairment (Child-Pugh C)</a:t>
            </a:r>
          </a:p>
          <a:p>
            <a:pPr>
              <a:lnSpc>
                <a:spcPts val="1600"/>
              </a:lnSpc>
            </a:pPr>
            <a:r>
              <a:rPr lang="en-US" sz="1500" b="1" dirty="0"/>
              <a:t>Common Adverse Effects </a:t>
            </a:r>
            <a:r>
              <a:rPr lang="en-US" sz="1500" dirty="0"/>
              <a:t>(≥2%)</a:t>
            </a:r>
          </a:p>
          <a:p>
            <a:pPr lvl="1">
              <a:lnSpc>
                <a:spcPts val="1600"/>
              </a:lnSpc>
            </a:pPr>
            <a:r>
              <a:rPr lang="en-US" sz="1500" dirty="0"/>
              <a:t>Headache, nausea, diarrhea, insomnia, fatigue, anxiety, and dizziness</a:t>
            </a:r>
          </a:p>
        </p:txBody>
      </p:sp>
    </p:spTree>
    <p:extLst>
      <p:ext uri="{BB962C8B-B14F-4D97-AF65-F5344CB8AC3E}">
        <p14:creationId xmlns:p14="http://schemas.microsoft.com/office/powerpoint/2010/main" val="177755272"/>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025" b="0" dirty="0">
                <a:ea typeface="ＭＳ Ｐゴシック" pitchFamily="22" charset="-128"/>
                <a:cs typeface="ＭＳ Ｐゴシック" pitchFamily="22" charset="-128"/>
              </a:rPr>
              <a:t>Switch to Dolutegravir-Lamivudine versus Continued TAF-Based 3-Drug ART</a:t>
            </a:r>
            <a:br>
              <a:rPr lang="en-US" sz="2025" b="0" dirty="0"/>
            </a:br>
            <a:r>
              <a:rPr lang="en-US" sz="2700" dirty="0"/>
              <a:t>TANGO</a:t>
            </a:r>
          </a:p>
        </p:txBody>
      </p:sp>
    </p:spTree>
    <p:extLst>
      <p:ext uri="{BB962C8B-B14F-4D97-AF65-F5344CB8AC3E}">
        <p14:creationId xmlns:p14="http://schemas.microsoft.com/office/powerpoint/2010/main" val="2418473012"/>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1">
            <a:extLst>
              <a:ext uri="{FF2B5EF4-FFF2-40B4-BE49-F238E27FC236}">
                <a16:creationId xmlns:a16="http://schemas.microsoft.com/office/drawing/2014/main" id="{C4160808-45EE-2942-A0C1-F60EEBF67451}"/>
              </a:ext>
            </a:extLst>
          </p:cNvPr>
          <p:cNvSpPr>
            <a:spLocks noChangeShapeType="1"/>
          </p:cNvSpPr>
          <p:nvPr/>
        </p:nvSpPr>
        <p:spPr bwMode="auto">
          <a:xfrm rot="1169337" flipV="1">
            <a:off x="4920146" y="2266762"/>
            <a:ext cx="454469" cy="721846"/>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7" name="Line 11">
            <a:extLst>
              <a:ext uri="{FF2B5EF4-FFF2-40B4-BE49-F238E27FC236}">
                <a16:creationId xmlns:a16="http://schemas.microsoft.com/office/drawing/2014/main" id="{36FC5E6E-4686-744F-982F-A355B0443165}"/>
              </a:ext>
            </a:extLst>
          </p:cNvPr>
          <p:cNvSpPr>
            <a:spLocks noChangeShapeType="1"/>
          </p:cNvSpPr>
          <p:nvPr/>
        </p:nvSpPr>
        <p:spPr bwMode="auto">
          <a:xfrm rot="20430663">
            <a:off x="4909530" y="2890347"/>
            <a:ext cx="463056" cy="735485"/>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normAutofit/>
          </a:bodyPr>
          <a:lstStyle/>
          <a:p>
            <a:r>
              <a:rPr lang="en-US" sz="2000" dirty="0"/>
              <a:t>Switch to DTG-3TC versus Continued TAF-Based Baseline Regimen</a:t>
            </a:r>
            <a:br>
              <a:rPr lang="en-US" sz="2000" dirty="0"/>
            </a:br>
            <a:r>
              <a:rPr lang="en-US" sz="2000" dirty="0"/>
              <a:t>TANGO: Design</a:t>
            </a:r>
          </a:p>
        </p:txBody>
      </p:sp>
      <p:sp>
        <p:nvSpPr>
          <p:cNvPr id="6" name="Text Placeholder 5">
            <a:extLst>
              <a:ext uri="{FF2B5EF4-FFF2-40B4-BE49-F238E27FC236}">
                <a16:creationId xmlns:a16="http://schemas.microsoft.com/office/drawing/2014/main" id="{AD70263A-CE36-9649-9537-255216ED07B3}"/>
              </a:ext>
            </a:extLst>
          </p:cNvPr>
          <p:cNvSpPr>
            <a:spLocks noGrp="1"/>
          </p:cNvSpPr>
          <p:nvPr>
            <p:ph type="body" sz="quarter" idx="16"/>
          </p:nvPr>
        </p:nvSpPr>
        <p:spPr/>
        <p:txBody>
          <a:bodyPr/>
          <a:lstStyle/>
          <a:p>
            <a:pPr>
              <a:spcBef>
                <a:spcPct val="0"/>
              </a:spcBef>
            </a:pPr>
            <a:r>
              <a:rPr lang="en-US" altLang="en-US" dirty="0">
                <a:latin typeface="Arial" panose="020B0604020202020204" pitchFamily="34" charset="0"/>
                <a:cs typeface="Arial" panose="020B0604020202020204" pitchFamily="34" charset="0"/>
              </a:rPr>
              <a:t>Source: van </a:t>
            </a:r>
            <a:r>
              <a:rPr lang="en-US" altLang="en-US" dirty="0" err="1">
                <a:latin typeface="Arial" panose="020B0604020202020204" pitchFamily="34" charset="0"/>
                <a:cs typeface="Arial" panose="020B0604020202020204" pitchFamily="34" charset="0"/>
              </a:rPr>
              <a:t>Wyk</a:t>
            </a:r>
            <a:r>
              <a:rPr lang="en-US" altLang="en-US" dirty="0">
                <a:latin typeface="Arial" panose="020B0604020202020204" pitchFamily="34" charset="0"/>
                <a:cs typeface="Arial" panose="020B0604020202020204" pitchFamily="34" charset="0"/>
              </a:rPr>
              <a:t> J, et al. Clin Infect Dis. 2020;71:1920-9.</a:t>
            </a:r>
          </a:p>
        </p:txBody>
      </p:sp>
      <p:sp>
        <p:nvSpPr>
          <p:cNvPr id="3" name="Content Placeholder 2">
            <a:extLst>
              <a:ext uri="{FF2B5EF4-FFF2-40B4-BE49-F238E27FC236}">
                <a16:creationId xmlns:a16="http://schemas.microsoft.com/office/drawing/2014/main" id="{4FD67C1F-FBF1-6243-BA67-0453E4C3CDFA}"/>
              </a:ext>
            </a:extLst>
          </p:cNvPr>
          <p:cNvSpPr>
            <a:spLocks noGrp="1"/>
          </p:cNvSpPr>
          <p:nvPr>
            <p:ph sz="half" idx="2"/>
          </p:nvPr>
        </p:nvSpPr>
        <p:spPr>
          <a:xfrm>
            <a:off x="323850" y="1184224"/>
            <a:ext cx="4830855" cy="3504315"/>
          </a:xfrm>
        </p:spPr>
        <p:txBody>
          <a:bodyPr>
            <a:noAutofit/>
          </a:bodyPr>
          <a:lstStyle/>
          <a:p>
            <a:pPr>
              <a:lnSpc>
                <a:spcPts val="1600"/>
              </a:lnSpc>
            </a:pPr>
            <a:r>
              <a:rPr lang="en-US" sz="1400" b="1" dirty="0"/>
              <a:t>Design: </a:t>
            </a:r>
            <a:r>
              <a:rPr lang="en-US" sz="1400" dirty="0"/>
              <a:t>Open-label, non-inferiority trial in adults with suppressed HIV RNA while taking a 3- or 4-drug tenofovir alafenamide (TAF)-based regimen, randomized to switch to fixed-dose dolutegravir-lamivudine (DTG-3TC) or continue the baseline regimen</a:t>
            </a:r>
          </a:p>
          <a:p>
            <a:pPr>
              <a:lnSpc>
                <a:spcPts val="1600"/>
              </a:lnSpc>
              <a:spcBef>
                <a:spcPts val="1000"/>
              </a:spcBef>
            </a:pPr>
            <a:r>
              <a:rPr lang="en-US" sz="1400" b="1" dirty="0"/>
              <a:t>Inclusion Criteria</a:t>
            </a:r>
            <a:endParaRPr lang="en-US" sz="1400" b="1" u="sng" dirty="0"/>
          </a:p>
          <a:p>
            <a:pPr lvl="1">
              <a:lnSpc>
                <a:spcPts val="1600"/>
              </a:lnSpc>
              <a:spcBef>
                <a:spcPts val="300"/>
              </a:spcBef>
            </a:pPr>
            <a:r>
              <a:rPr lang="en-US" sz="1400" dirty="0"/>
              <a:t>Adults with suppressed HIV RNA &gt;6 months</a:t>
            </a:r>
          </a:p>
          <a:p>
            <a:pPr lvl="1">
              <a:lnSpc>
                <a:spcPts val="1600"/>
              </a:lnSpc>
              <a:spcBef>
                <a:spcPts val="300"/>
              </a:spcBef>
            </a:pPr>
            <a:r>
              <a:rPr lang="en-US" sz="1400" dirty="0"/>
              <a:t>Taking 3- or 4-drug TAF-based ART</a:t>
            </a:r>
          </a:p>
          <a:p>
            <a:pPr lvl="1">
              <a:lnSpc>
                <a:spcPts val="1600"/>
              </a:lnSpc>
              <a:spcBef>
                <a:spcPts val="300"/>
              </a:spcBef>
            </a:pPr>
            <a:r>
              <a:rPr lang="en-US" sz="1400" dirty="0"/>
              <a:t>No history of virologic failure</a:t>
            </a:r>
          </a:p>
          <a:p>
            <a:pPr lvl="1">
              <a:lnSpc>
                <a:spcPts val="1600"/>
              </a:lnSpc>
              <a:spcBef>
                <a:spcPts val="300"/>
              </a:spcBef>
            </a:pPr>
            <a:r>
              <a:rPr lang="en-US" sz="1400" dirty="0"/>
              <a:t>No major NRTI resistance; no INSTI resistance</a:t>
            </a:r>
          </a:p>
          <a:p>
            <a:pPr lvl="1">
              <a:lnSpc>
                <a:spcPts val="1600"/>
              </a:lnSpc>
              <a:spcBef>
                <a:spcPts val="300"/>
              </a:spcBef>
            </a:pPr>
            <a:r>
              <a:rPr lang="en-US" sz="1400" dirty="0"/>
              <a:t>No hepatitis B or C</a:t>
            </a:r>
          </a:p>
          <a:p>
            <a:pPr>
              <a:lnSpc>
                <a:spcPts val="1600"/>
              </a:lnSpc>
              <a:spcBef>
                <a:spcPts val="1000"/>
              </a:spcBef>
            </a:pPr>
            <a:r>
              <a:rPr lang="en-US" sz="1400" b="1" dirty="0"/>
              <a:t>Regimens</a:t>
            </a:r>
          </a:p>
          <a:p>
            <a:pPr lvl="1">
              <a:lnSpc>
                <a:spcPts val="1600"/>
              </a:lnSpc>
              <a:spcBef>
                <a:spcPts val="300"/>
              </a:spcBef>
            </a:pPr>
            <a:r>
              <a:rPr lang="en-US" sz="1400" dirty="0"/>
              <a:t>Dolutegravir-lamivudine (50/300mg) daily</a:t>
            </a:r>
          </a:p>
          <a:p>
            <a:pPr lvl="1">
              <a:lnSpc>
                <a:spcPts val="1600"/>
              </a:lnSpc>
              <a:spcBef>
                <a:spcPts val="300"/>
              </a:spcBef>
            </a:pPr>
            <a:r>
              <a:rPr lang="en-US" sz="1400" dirty="0"/>
              <a:t>TAF-based 3- or 4-drug baseline regimen</a:t>
            </a:r>
          </a:p>
        </p:txBody>
      </p:sp>
      <p:sp>
        <p:nvSpPr>
          <p:cNvPr id="8" name="Rectangle 7">
            <a:extLst>
              <a:ext uri="{FF2B5EF4-FFF2-40B4-BE49-F238E27FC236}">
                <a16:creationId xmlns:a16="http://schemas.microsoft.com/office/drawing/2014/main" id="{AD6ED14F-BC15-29C4-6901-DE1C72229488}"/>
              </a:ext>
            </a:extLst>
          </p:cNvPr>
          <p:cNvSpPr>
            <a:spLocks noChangeArrowheads="1"/>
          </p:cNvSpPr>
          <p:nvPr/>
        </p:nvSpPr>
        <p:spPr bwMode="ltGray">
          <a:xfrm>
            <a:off x="5540181" y="1685391"/>
            <a:ext cx="3415554" cy="1097280"/>
          </a:xfrm>
          <a:prstGeom prst="rect">
            <a:avLst/>
          </a:prstGeom>
          <a:solidFill>
            <a:srgbClr val="7030A0">
              <a:alpha val="20000"/>
            </a:srgbClr>
          </a:solidFill>
          <a:ln w="9525"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400" i="1" dirty="0">
                <a:solidFill>
                  <a:srgbClr val="000000"/>
                </a:solidFill>
                <a:latin typeface="Arial"/>
                <a:cs typeface="Arial"/>
              </a:rPr>
              <a:t>Switch Group</a:t>
            </a:r>
          </a:p>
          <a:p>
            <a:pPr algn="ctr">
              <a:spcBef>
                <a:spcPts val="600"/>
              </a:spcBef>
            </a:pPr>
            <a:r>
              <a:rPr lang="en-US" sz="1600" b="1" dirty="0">
                <a:solidFill>
                  <a:srgbClr val="000000"/>
                </a:solidFill>
                <a:latin typeface="Arial"/>
                <a:cs typeface="Arial"/>
              </a:rPr>
              <a:t>Dolutegravir-Lamivudine</a:t>
            </a:r>
          </a:p>
          <a:p>
            <a:pPr algn="ctr"/>
            <a:r>
              <a:rPr lang="en-US" sz="1400" dirty="0">
                <a:solidFill>
                  <a:srgbClr val="000000"/>
                </a:solidFill>
                <a:latin typeface="Arial"/>
                <a:cs typeface="Arial"/>
              </a:rPr>
              <a:t>(n = 369)</a:t>
            </a:r>
          </a:p>
        </p:txBody>
      </p:sp>
      <p:sp>
        <p:nvSpPr>
          <p:cNvPr id="9" name="Rectangle 7">
            <a:extLst>
              <a:ext uri="{FF2B5EF4-FFF2-40B4-BE49-F238E27FC236}">
                <a16:creationId xmlns:a16="http://schemas.microsoft.com/office/drawing/2014/main" id="{E82B9AC7-63DA-3BBA-0A74-3969253D2005}"/>
              </a:ext>
            </a:extLst>
          </p:cNvPr>
          <p:cNvSpPr>
            <a:spLocks noChangeArrowheads="1"/>
          </p:cNvSpPr>
          <p:nvPr/>
        </p:nvSpPr>
        <p:spPr bwMode="ltGray">
          <a:xfrm>
            <a:off x="5540181" y="3164181"/>
            <a:ext cx="3415554" cy="1097280"/>
          </a:xfrm>
          <a:prstGeom prst="rect">
            <a:avLst/>
          </a:prstGeom>
          <a:solidFill>
            <a:srgbClr val="648896">
              <a:alpha val="25000"/>
            </a:srgbClr>
          </a:solidFill>
          <a:ln w="9525" cap="flat" cmpd="sng" algn="ctr">
            <a:solidFill>
              <a:srgbClr val="000000"/>
            </a:solidFill>
            <a:prstDash val="solid"/>
            <a:miter lim="800000"/>
            <a:headEnd type="none" w="med" len="med"/>
            <a:tailEnd type="none" w="med" len="med"/>
          </a:ln>
          <a:effectLst/>
        </p:spPr>
        <p:txBody>
          <a:bodyPr wrap="square" lIns="91430" tIns="45714" rIns="91430" bIns="45714" anchor="ctr" anchorCtr="1">
            <a:prstTxWarp prst="textNoShape">
              <a:avLst/>
            </a:prstTxWarp>
          </a:bodyPr>
          <a:lstStyle/>
          <a:p>
            <a:pPr algn="ctr">
              <a:spcBef>
                <a:spcPts val="600"/>
              </a:spcBef>
            </a:pPr>
            <a:r>
              <a:rPr lang="en-US" sz="1400" i="1" dirty="0">
                <a:solidFill>
                  <a:srgbClr val="000000"/>
                </a:solidFill>
                <a:latin typeface="Arial"/>
                <a:cs typeface="Arial"/>
              </a:rPr>
              <a:t>Continue Baseline Regimen Group </a:t>
            </a:r>
            <a:endParaRPr lang="en-US" sz="1400" b="1" i="1" dirty="0">
              <a:solidFill>
                <a:srgbClr val="000000"/>
              </a:solidFill>
              <a:latin typeface="Arial"/>
              <a:cs typeface="Arial"/>
            </a:endParaRPr>
          </a:p>
          <a:p>
            <a:pPr algn="ctr">
              <a:spcBef>
                <a:spcPts val="600"/>
              </a:spcBef>
            </a:pPr>
            <a:r>
              <a:rPr lang="en-US" sz="1600" b="1" dirty="0">
                <a:solidFill>
                  <a:srgbClr val="000000"/>
                </a:solidFill>
                <a:latin typeface="Arial"/>
                <a:cs typeface="Arial"/>
              </a:rPr>
              <a:t>TAF-Based 3- or 4-Drug Regimen</a:t>
            </a:r>
          </a:p>
          <a:p>
            <a:pPr algn="ctr"/>
            <a:r>
              <a:rPr lang="en-US" sz="1400" dirty="0">
                <a:solidFill>
                  <a:srgbClr val="000000"/>
                </a:solidFill>
                <a:latin typeface="Arial"/>
                <a:cs typeface="Arial"/>
              </a:rPr>
              <a:t>(n = 372)</a:t>
            </a:r>
          </a:p>
        </p:txBody>
      </p:sp>
    </p:spTree>
    <p:extLst>
      <p:ext uri="{BB962C8B-B14F-4D97-AF65-F5344CB8AC3E}">
        <p14:creationId xmlns:p14="http://schemas.microsoft.com/office/powerpoint/2010/main" val="4015195931"/>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4E53B3E3-120D-CE45-A42B-A811C3E0719C}"/>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pPr eaLnBrk="1" hangingPunct="1"/>
            <a:r>
              <a:rPr lang="en-US" sz="2000" dirty="0"/>
              <a:t>Switch to DTG-3TC versus Continued TAF-Based Baseline Regimen</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TANGO: Baseline Characteristics</a:t>
            </a:r>
          </a:p>
        </p:txBody>
      </p:sp>
      <p:sp>
        <p:nvSpPr>
          <p:cNvPr id="28674" name="Text Placeholder 5">
            <a:extLst>
              <a:ext uri="{FF2B5EF4-FFF2-40B4-BE49-F238E27FC236}">
                <a16:creationId xmlns:a16="http://schemas.microsoft.com/office/drawing/2014/main" id="{A699DBA8-4850-9842-9A6D-A9E1CE890F76}"/>
              </a:ext>
            </a:extLst>
          </p:cNvPr>
          <p:cNvSpPr>
            <a:spLocks noGrp="1"/>
          </p:cNvSpPr>
          <p:nvPr>
            <p:ph type="body"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van </a:t>
            </a:r>
            <a:r>
              <a:rPr lang="en-US" altLang="en-US" dirty="0" err="1">
                <a:latin typeface="Arial" panose="020B0604020202020204" pitchFamily="34" charset="0"/>
                <a:cs typeface="Arial" panose="020B0604020202020204" pitchFamily="34" charset="0"/>
              </a:rPr>
              <a:t>Wyk</a:t>
            </a:r>
            <a:r>
              <a:rPr lang="en-US" altLang="en-US" dirty="0">
                <a:latin typeface="Arial" panose="020B0604020202020204" pitchFamily="34" charset="0"/>
                <a:cs typeface="Arial" panose="020B0604020202020204" pitchFamily="34" charset="0"/>
              </a:rPr>
              <a:t> J, et al. Clin Infect Dis. 2020;71:1920-9.</a:t>
            </a:r>
          </a:p>
        </p:txBody>
      </p:sp>
      <p:graphicFrame>
        <p:nvGraphicFramePr>
          <p:cNvPr id="5" name="Group 45">
            <a:extLst>
              <a:ext uri="{FF2B5EF4-FFF2-40B4-BE49-F238E27FC236}">
                <a16:creationId xmlns:a16="http://schemas.microsoft.com/office/drawing/2014/main" id="{5B3F76ED-EC1F-E547-BE16-6E26688135F0}"/>
              </a:ext>
            </a:extLst>
          </p:cNvPr>
          <p:cNvGraphicFramePr>
            <a:graphicFrameLocks noGrp="1"/>
          </p:cNvGraphicFramePr>
          <p:nvPr>
            <p:extLst>
              <p:ext uri="{D42A27DB-BD31-4B8C-83A1-F6EECF244321}">
                <p14:modId xmlns:p14="http://schemas.microsoft.com/office/powerpoint/2010/main" val="3370105157"/>
              </p:ext>
            </p:extLst>
          </p:nvPr>
        </p:nvGraphicFramePr>
        <p:xfrm>
          <a:off x="546755" y="994904"/>
          <a:ext cx="8046722" cy="3764280"/>
        </p:xfrm>
        <a:graphic>
          <a:graphicData uri="http://schemas.openxmlformats.org/drawingml/2006/table">
            <a:tbl>
              <a:tblPr>
                <a:effectLst/>
              </a:tblPr>
              <a:tblGrid>
                <a:gridCol w="3101418">
                  <a:extLst>
                    <a:ext uri="{9D8B030D-6E8A-4147-A177-3AD203B41FA5}">
                      <a16:colId xmlns:a16="http://schemas.microsoft.com/office/drawing/2014/main" val="20000"/>
                    </a:ext>
                  </a:extLst>
                </a:gridCol>
                <a:gridCol w="2472652">
                  <a:extLst>
                    <a:ext uri="{9D8B030D-6E8A-4147-A177-3AD203B41FA5}">
                      <a16:colId xmlns:a16="http://schemas.microsoft.com/office/drawing/2014/main" val="20001"/>
                    </a:ext>
                  </a:extLst>
                </a:gridCol>
                <a:gridCol w="2472652">
                  <a:extLst>
                    <a:ext uri="{9D8B030D-6E8A-4147-A177-3AD203B41FA5}">
                      <a16:colId xmlns:a16="http://schemas.microsoft.com/office/drawing/2014/main" val="20002"/>
                    </a:ext>
                  </a:extLst>
                </a:gridCol>
              </a:tblGrid>
              <a:tr h="662940">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Characteristic</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algn="ctr"/>
                      <a:r>
                        <a:rPr kumimoji="0" lang="en-US" sz="1400" b="1" i="0" u="none" strike="noStrike" cap="none" normalizeH="0" baseline="0" dirty="0">
                          <a:ln>
                            <a:noFill/>
                          </a:ln>
                          <a:solidFill>
                            <a:schemeClr val="bg1"/>
                          </a:solidFill>
                          <a:effectLst/>
                          <a:latin typeface="Arial"/>
                          <a:ea typeface="ＭＳ Ｐゴシック" pitchFamily="-106" charset="-128"/>
                          <a:cs typeface="Arial"/>
                        </a:rPr>
                        <a:t>Dolutegravir-Lamivudine</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369)</a:t>
                      </a:r>
                      <a:endParaRPr lang="en-US" sz="1200" b="0" dirty="0">
                        <a:solidFill>
                          <a:schemeClr val="bg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746080"/>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TAF-Based ART</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372)</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648896"/>
                    </a:solidFill>
                  </a:tcPr>
                </a:tc>
                <a:extLst>
                  <a:ext uri="{0D108BD9-81ED-4DB2-BD59-A6C34878D82A}">
                    <a16:rowId xmlns:a16="http://schemas.microsoft.com/office/drawing/2014/main" val="10000"/>
                  </a:ext>
                </a:extLst>
              </a:tr>
              <a:tr h="274320">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Age, years, median (range)</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40 (20-74)</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F779E">
                        <a:alpha val="15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39 (18-73)</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48896">
                        <a:alpha val="15000"/>
                      </a:srgbClr>
                    </a:solidFill>
                  </a:tcPr>
                </a:tc>
                <a:extLst>
                  <a:ext uri="{0D108BD9-81ED-4DB2-BD59-A6C34878D82A}">
                    <a16:rowId xmlns:a16="http://schemas.microsoft.com/office/drawing/2014/main" val="10001"/>
                  </a:ext>
                </a:extLst>
              </a:tr>
              <a:tr h="274320">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Female, n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30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25 (7)</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F779E">
                        <a:alpha val="30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33 (9)</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48896">
                        <a:alpha val="30000"/>
                      </a:srgbClr>
                    </a:solidFill>
                  </a:tcPr>
                </a:tc>
                <a:extLst>
                  <a:ext uri="{0D108BD9-81ED-4DB2-BD59-A6C34878D82A}">
                    <a16:rowId xmlns:a16="http://schemas.microsoft.com/office/drawing/2014/main" val="10002"/>
                  </a:ext>
                </a:extLst>
              </a:tr>
              <a:tr h="274320">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White, n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297 (81)</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F779E">
                        <a:alpha val="15000"/>
                      </a:srgb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289 (78)</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48896">
                        <a:alpha val="15000"/>
                      </a:srgbClr>
                    </a:solidFill>
                  </a:tcPr>
                </a:tc>
                <a:extLst>
                  <a:ext uri="{0D108BD9-81ED-4DB2-BD59-A6C34878D82A}">
                    <a16:rowId xmlns:a16="http://schemas.microsoft.com/office/drawing/2014/main" val="10003"/>
                  </a:ext>
                </a:extLst>
              </a:tr>
              <a:tr h="274320">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African American/African, n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30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50 (14)</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F779E">
                        <a:alpha val="30000"/>
                      </a:srgb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58 (16)</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48896">
                        <a:alpha val="30000"/>
                      </a:srgbClr>
                    </a:solidFill>
                  </a:tcPr>
                </a:tc>
                <a:extLst>
                  <a:ext uri="{0D108BD9-81ED-4DB2-BD59-A6C34878D82A}">
                    <a16:rowId xmlns:a16="http://schemas.microsoft.com/office/drawing/2014/main" val="10004"/>
                  </a:ext>
                </a:extLst>
              </a:tr>
              <a:tr h="274320">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r>
                        <a:rPr lang="en-US" sz="1400" kern="1200" dirty="0">
                          <a:solidFill>
                            <a:schemeClr val="tx1"/>
                          </a:solidFill>
                          <a:effectLst/>
                          <a:latin typeface="+mn-lt"/>
                          <a:ea typeface="+mn-ea"/>
                          <a:cs typeface="Arial"/>
                        </a:rPr>
                        <a:t>CD4 cell count </a:t>
                      </a:r>
                      <a:r>
                        <a:rPr lang="en-US" sz="1400" u="none" kern="1200" dirty="0">
                          <a:solidFill>
                            <a:schemeClr val="tx1"/>
                          </a:solidFill>
                          <a:effectLst/>
                          <a:latin typeface="+mn-lt"/>
                          <a:ea typeface="+mn-ea"/>
                          <a:cs typeface="Arial"/>
                        </a:rPr>
                        <a:t>&lt;500</a:t>
                      </a:r>
                      <a:r>
                        <a:rPr lang="en-US" sz="1400" kern="1200" dirty="0">
                          <a:solidFill>
                            <a:schemeClr val="tx1"/>
                          </a:solidFill>
                          <a:effectLst/>
                          <a:latin typeface="+mn-lt"/>
                          <a:ea typeface="+mn-ea"/>
                          <a:cs typeface="Arial"/>
                        </a:rPr>
                        <a:t>, n (%</a:t>
                      </a:r>
                      <a:r>
                        <a:rPr lang="en-US" sz="1400" kern="1200" dirty="0">
                          <a:solidFill>
                            <a:schemeClr val="tx1"/>
                          </a:solidFill>
                          <a:effectLst/>
                          <a:latin typeface="Arial"/>
                          <a:ea typeface="+mn-ea"/>
                          <a:cs typeface="Arial"/>
                        </a:rPr>
                        <a:t>)</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98 (27)</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F779E">
                        <a:alpha val="15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74 (20)</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48896">
                        <a:alpha val="15000"/>
                      </a:srgbClr>
                    </a:solidFill>
                  </a:tcPr>
                </a:tc>
                <a:extLst>
                  <a:ext uri="{0D108BD9-81ED-4DB2-BD59-A6C34878D82A}">
                    <a16:rowId xmlns:a16="http://schemas.microsoft.com/office/drawing/2014/main" val="10005"/>
                  </a:ext>
                </a:extLst>
              </a:tr>
              <a:tr h="274320">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CD4 cell count </a:t>
                      </a:r>
                      <a:r>
                        <a:rPr lang="en-US" sz="1400" u="none" kern="1200" dirty="0">
                          <a:solidFill>
                            <a:schemeClr val="tx1"/>
                          </a:solidFill>
                          <a:effectLst/>
                          <a:latin typeface="Arial"/>
                          <a:ea typeface="+mn-ea"/>
                          <a:cs typeface="Arial"/>
                        </a:rPr>
                        <a:t>≥500</a:t>
                      </a:r>
                      <a:r>
                        <a:rPr lang="en-US" sz="1400" kern="1200" dirty="0">
                          <a:solidFill>
                            <a:schemeClr val="tx1"/>
                          </a:solidFill>
                          <a:effectLst/>
                          <a:latin typeface="Arial"/>
                          <a:ea typeface="+mn-ea"/>
                          <a:cs typeface="Arial"/>
                        </a:rPr>
                        <a:t>, n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30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271 (73)</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F779E">
                        <a:alpha val="30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298 (80)</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48896">
                        <a:alpha val="30000"/>
                      </a:srgbClr>
                    </a:solidFill>
                  </a:tcPr>
                </a:tc>
                <a:extLst>
                  <a:ext uri="{0D108BD9-81ED-4DB2-BD59-A6C34878D82A}">
                    <a16:rowId xmlns:a16="http://schemas.microsoft.com/office/drawing/2014/main" val="10006"/>
                  </a:ext>
                </a:extLst>
              </a:tr>
              <a:tr h="274320">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Months on ART, median (range)</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33.8 (7.1-201.2)</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F779E">
                        <a:alpha val="15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35.1 (7.0-160.8)</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48896">
                        <a:alpha val="15000"/>
                      </a:srgbClr>
                    </a:solidFill>
                  </a:tcPr>
                </a:tc>
                <a:extLst>
                  <a:ext uri="{0D108BD9-81ED-4DB2-BD59-A6C34878D82A}">
                    <a16:rowId xmlns:a16="http://schemas.microsoft.com/office/drawing/2014/main" val="10007"/>
                  </a:ext>
                </a:extLst>
              </a:tr>
              <a:tr h="274320">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Baseline third agent class</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30000"/>
                      </a:schemeClr>
                    </a:solidFill>
                  </a:tcPr>
                </a:tc>
                <a:tc>
                  <a:txBody>
                    <a:bodyPr/>
                    <a:lstStyle/>
                    <a:p>
                      <a:pPr algn="ctr">
                        <a:lnSpc>
                          <a:spcPct val="80000"/>
                        </a:lnSpc>
                        <a:spcBef>
                          <a:spcPct val="67000"/>
                        </a:spcBef>
                        <a:buFont typeface="Symbol" charset="0"/>
                        <a:buNone/>
                        <a:defRPr/>
                      </a:pP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F779E">
                        <a:alpha val="30000"/>
                      </a:srgbClr>
                    </a:solidFill>
                  </a:tcPr>
                </a:tc>
                <a:tc>
                  <a:txBody>
                    <a:bodyPr/>
                    <a:lstStyle/>
                    <a:p>
                      <a:pPr algn="ctr">
                        <a:lnSpc>
                          <a:spcPct val="80000"/>
                        </a:lnSpc>
                        <a:spcBef>
                          <a:spcPct val="67000"/>
                        </a:spcBef>
                        <a:buFont typeface="Symbol" charset="0"/>
                        <a:buNone/>
                        <a:defRPr/>
                      </a:pP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48896">
                        <a:alpha val="30000"/>
                      </a:srgbClr>
                    </a:solidFill>
                  </a:tcPr>
                </a:tc>
                <a:extLst>
                  <a:ext uri="{0D108BD9-81ED-4DB2-BD59-A6C34878D82A}">
                    <a16:rowId xmlns:a16="http://schemas.microsoft.com/office/drawing/2014/main" val="10008"/>
                  </a:ext>
                </a:extLst>
              </a:tr>
              <a:tr h="274320">
                <a:tc>
                  <a:txBody>
                    <a:bodyPr/>
                    <a:lstStyle/>
                    <a:p>
                      <a:pPr marL="27432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INSTI</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289 (78)</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F779E">
                        <a:alpha val="15000"/>
                      </a:srgb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296 (80)</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48896">
                        <a:alpha val="15000"/>
                      </a:srgbClr>
                    </a:solidFill>
                  </a:tcPr>
                </a:tc>
                <a:extLst>
                  <a:ext uri="{0D108BD9-81ED-4DB2-BD59-A6C34878D82A}">
                    <a16:rowId xmlns:a16="http://schemas.microsoft.com/office/drawing/2014/main" val="10009"/>
                  </a:ext>
                </a:extLst>
              </a:tr>
              <a:tr h="274320">
                <a:tc>
                  <a:txBody>
                    <a:bodyPr/>
                    <a:lstStyle/>
                    <a:p>
                      <a:pPr marL="27432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NNRTI</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30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51 (14)</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F779E">
                        <a:alpha val="30000"/>
                      </a:srgb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48 (13)</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48896">
                        <a:alpha val="30000"/>
                      </a:srgbClr>
                    </a:solidFill>
                  </a:tcPr>
                </a:tc>
                <a:extLst>
                  <a:ext uri="{0D108BD9-81ED-4DB2-BD59-A6C34878D82A}">
                    <a16:rowId xmlns:a16="http://schemas.microsoft.com/office/drawing/2014/main" val="10010"/>
                  </a:ext>
                </a:extLst>
              </a:tr>
              <a:tr h="0">
                <a:tc>
                  <a:txBody>
                    <a:bodyPr/>
                    <a:lstStyle/>
                    <a:p>
                      <a:pPr marL="27432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PI</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29 (8)</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F779E">
                        <a:alpha val="15000"/>
                      </a:srgb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28 (8)</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48896">
                        <a:alpha val="15000"/>
                      </a:srgb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308562721"/>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4C0C3FF-19A5-F04E-A834-2968455FA3AC}"/>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pPr eaLnBrk="1" hangingPunct="1"/>
            <a:r>
              <a:rPr lang="en-US" sz="2000" dirty="0"/>
              <a:t>Switch to DTG-3TC versus Continued TAF-Based Baseline Regimen</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TANGO: Results at Week 48</a:t>
            </a:r>
          </a:p>
        </p:txBody>
      </p:sp>
      <p:sp>
        <p:nvSpPr>
          <p:cNvPr id="30722" name="Content Placeholder 5">
            <a:extLst>
              <a:ext uri="{FF2B5EF4-FFF2-40B4-BE49-F238E27FC236}">
                <a16:creationId xmlns:a16="http://schemas.microsoft.com/office/drawing/2014/main" id="{B3E206DE-EA76-874A-BA7D-66754D7BCB59}"/>
              </a:ext>
            </a:extLst>
          </p:cNvPr>
          <p:cNvSpPr>
            <a:spLocks noGrp="1"/>
          </p:cNvSpPr>
          <p:nvPr>
            <p:ph type="body" sz="quarter" idx="1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eaLnBrk="1" hangingPunct="1">
              <a:spcBef>
                <a:spcPct val="0"/>
              </a:spcBef>
            </a:pPr>
            <a:r>
              <a:rPr lang="en-US" altLang="en-US" dirty="0">
                <a:latin typeface="Arial" panose="020B0604020202020204" pitchFamily="34" charset="0"/>
                <a:cs typeface="Arial" panose="020B0604020202020204" pitchFamily="34" charset="0"/>
              </a:rPr>
              <a:t>Week 48 Virologic Response (Intention-to-Treat Snapshot Analysis)</a:t>
            </a:r>
          </a:p>
        </p:txBody>
      </p:sp>
      <p:sp>
        <p:nvSpPr>
          <p:cNvPr id="30723" name="Text Placeholder 2">
            <a:extLst>
              <a:ext uri="{FF2B5EF4-FFF2-40B4-BE49-F238E27FC236}">
                <a16:creationId xmlns:a16="http://schemas.microsoft.com/office/drawing/2014/main" id="{477054CC-9E30-4445-AC18-A24C904686B8}"/>
              </a:ext>
            </a:extLst>
          </p:cNvPr>
          <p:cNvSpPr>
            <a:spLocks noGrp="1"/>
          </p:cNvSpPr>
          <p:nvPr>
            <p:ph type="body"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van </a:t>
            </a:r>
            <a:r>
              <a:rPr lang="en-US" altLang="en-US" dirty="0" err="1">
                <a:latin typeface="Arial" panose="020B0604020202020204" pitchFamily="34" charset="0"/>
                <a:cs typeface="Arial" panose="020B0604020202020204" pitchFamily="34" charset="0"/>
              </a:rPr>
              <a:t>Wyk</a:t>
            </a:r>
            <a:r>
              <a:rPr lang="en-US" altLang="en-US" dirty="0">
                <a:latin typeface="Arial" panose="020B0604020202020204" pitchFamily="34" charset="0"/>
                <a:cs typeface="Arial" panose="020B0604020202020204" pitchFamily="34" charset="0"/>
              </a:rPr>
              <a:t> J, et al. Clin Infect Dis. 2020;71:1920-9.</a:t>
            </a:r>
          </a:p>
        </p:txBody>
      </p:sp>
      <p:graphicFrame>
        <p:nvGraphicFramePr>
          <p:cNvPr id="2" name="Chart 10">
            <a:extLst>
              <a:ext uri="{FF2B5EF4-FFF2-40B4-BE49-F238E27FC236}">
                <a16:creationId xmlns:a16="http://schemas.microsoft.com/office/drawing/2014/main" id="{53FC6E23-68C3-D148-8C98-750E981D0FD6}"/>
              </a:ext>
            </a:extLst>
          </p:cNvPr>
          <p:cNvGraphicFramePr>
            <a:graphicFrameLocks/>
          </p:cNvGraphicFramePr>
          <p:nvPr>
            <p:extLst>
              <p:ext uri="{D42A27DB-BD31-4B8C-83A1-F6EECF244321}">
                <p14:modId xmlns:p14="http://schemas.microsoft.com/office/powerpoint/2010/main" val="576330745"/>
              </p:ext>
            </p:extLst>
          </p:nvPr>
        </p:nvGraphicFramePr>
        <p:xfrm>
          <a:off x="507154" y="1400141"/>
          <a:ext cx="8229600" cy="292608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B82BC4BB-6F02-F74E-904D-8E845196EA6B}"/>
              </a:ext>
            </a:extLst>
          </p:cNvPr>
          <p:cNvSpPr txBox="1"/>
          <p:nvPr/>
        </p:nvSpPr>
        <p:spPr>
          <a:xfrm>
            <a:off x="1442300" y="4227372"/>
            <a:ext cx="7061533" cy="600164"/>
          </a:xfrm>
          <a:prstGeom prst="rect">
            <a:avLst/>
          </a:prstGeom>
          <a:solidFill>
            <a:schemeClr val="bg1">
              <a:lumMod val="95000"/>
            </a:schemeClr>
          </a:solidFill>
        </p:spPr>
        <p:txBody>
          <a:bodyPr wrap="square">
            <a:spAutoFit/>
          </a:bodyPr>
          <a:lstStyle/>
          <a:p>
            <a:pPr marL="342900" indent="-102870">
              <a:buClr>
                <a:srgbClr val="0070C0"/>
              </a:buClr>
              <a:buFont typeface="Arial" panose="020B0604020202020204" pitchFamily="34" charset="0"/>
              <a:buChar char="•"/>
              <a:defRPr/>
            </a:pPr>
            <a:r>
              <a:rPr lang="en-US" sz="1100" dirty="0">
                <a:latin typeface="Arial" panose="020B0604020202020204" pitchFamily="34" charset="0"/>
                <a:cs typeface="Arial" panose="020B0604020202020204" pitchFamily="34" charset="0"/>
              </a:rPr>
              <a:t>Confirmed withdrawal for virologic failure: 0 in DTG/3TC arm, 1 in TAF-based ART arm</a:t>
            </a:r>
          </a:p>
          <a:p>
            <a:pPr marL="342900" indent="-102870">
              <a:buClr>
                <a:srgbClr val="0070C0"/>
              </a:buClr>
              <a:buFont typeface="Arial" panose="020B0604020202020204" pitchFamily="34" charset="0"/>
              <a:buChar char="•"/>
              <a:defRPr/>
            </a:pPr>
            <a:r>
              <a:rPr lang="en-US" sz="1100" dirty="0">
                <a:latin typeface="Arial" panose="020B0604020202020204" pitchFamily="34" charset="0"/>
                <a:cs typeface="Arial" panose="020B0604020202020204" pitchFamily="34" charset="0"/>
              </a:rPr>
              <a:t>No new resistance mutations occurred</a:t>
            </a:r>
          </a:p>
          <a:p>
            <a:pPr marL="342900" indent="-102870">
              <a:buClr>
                <a:srgbClr val="0070C0"/>
              </a:buClr>
              <a:buFont typeface="Arial" panose="020B0604020202020204" pitchFamily="34" charset="0"/>
              <a:buChar char="•"/>
              <a:defRPr/>
            </a:pPr>
            <a:r>
              <a:rPr lang="en-US" sz="1100" dirty="0">
                <a:latin typeface="Arial" panose="020B0604020202020204" pitchFamily="34" charset="0"/>
                <a:cs typeface="Arial" panose="020B0604020202020204" pitchFamily="34" charset="0"/>
              </a:rPr>
              <a:t>4 with baseline M184V/I in DTG/3TC arm (by </a:t>
            </a:r>
            <a:r>
              <a:rPr lang="en-US" sz="1100" dirty="0" err="1">
                <a:latin typeface="Arial" panose="020B0604020202020204" pitchFamily="34" charset="0"/>
                <a:cs typeface="Arial" panose="020B0604020202020204" pitchFamily="34" charset="0"/>
              </a:rPr>
              <a:t>proviral</a:t>
            </a:r>
            <a:r>
              <a:rPr lang="en-US" sz="1100" dirty="0">
                <a:latin typeface="Arial" panose="020B0604020202020204" pitchFamily="34" charset="0"/>
                <a:cs typeface="Arial" panose="020B0604020202020204" pitchFamily="34" charset="0"/>
              </a:rPr>
              <a:t> genotype) suppressed at week 48</a:t>
            </a:r>
          </a:p>
        </p:txBody>
      </p:sp>
      <p:sp>
        <p:nvSpPr>
          <p:cNvPr id="7" name="Rectangle 6">
            <a:extLst>
              <a:ext uri="{FF2B5EF4-FFF2-40B4-BE49-F238E27FC236}">
                <a16:creationId xmlns:a16="http://schemas.microsoft.com/office/drawing/2014/main" id="{54E95702-EB56-274C-A5AA-DFCACC5DC9BC}"/>
              </a:ext>
            </a:extLst>
          </p:cNvPr>
          <p:cNvSpPr/>
          <p:nvPr/>
        </p:nvSpPr>
        <p:spPr>
          <a:xfrm>
            <a:off x="3266655" y="3731985"/>
            <a:ext cx="1029574"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75" dirty="0">
                <a:solidFill>
                  <a:schemeClr val="bg1"/>
                </a:solidFill>
              </a:rPr>
              <a:t>344/369</a:t>
            </a:r>
          </a:p>
        </p:txBody>
      </p:sp>
      <p:sp>
        <p:nvSpPr>
          <p:cNvPr id="8" name="Rectangle 7">
            <a:extLst>
              <a:ext uri="{FF2B5EF4-FFF2-40B4-BE49-F238E27FC236}">
                <a16:creationId xmlns:a16="http://schemas.microsoft.com/office/drawing/2014/main" id="{21BCEAB5-F23B-3243-82BA-F484BB9E6490}"/>
              </a:ext>
            </a:extLst>
          </p:cNvPr>
          <p:cNvSpPr/>
          <p:nvPr/>
        </p:nvSpPr>
        <p:spPr>
          <a:xfrm>
            <a:off x="5705557" y="3731985"/>
            <a:ext cx="1029574"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75" dirty="0">
                <a:solidFill>
                  <a:schemeClr val="bg1"/>
                </a:solidFill>
              </a:rPr>
              <a:t>346/372</a:t>
            </a:r>
          </a:p>
        </p:txBody>
      </p:sp>
    </p:spTree>
    <p:extLst>
      <p:ext uri="{BB962C8B-B14F-4D97-AF65-F5344CB8AC3E}">
        <p14:creationId xmlns:p14="http://schemas.microsoft.com/office/powerpoint/2010/main" val="1721184782"/>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71D3280A-0361-B84D-B4A5-2E19E6C0CD5C}"/>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pPr eaLnBrk="1" hangingPunct="1"/>
            <a:r>
              <a:rPr lang="en-US" sz="2000" dirty="0"/>
              <a:t>Switch to DTG-3TC versus Continued TAF-Based Baseline Regimen</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TANGO: Results at Week 48</a:t>
            </a:r>
          </a:p>
        </p:txBody>
      </p:sp>
      <p:sp>
        <p:nvSpPr>
          <p:cNvPr id="32770" name="Content Placeholder 5">
            <a:extLst>
              <a:ext uri="{FF2B5EF4-FFF2-40B4-BE49-F238E27FC236}">
                <a16:creationId xmlns:a16="http://schemas.microsoft.com/office/drawing/2014/main" id="{8A49FB2B-1C7B-3B48-BF2D-98AAC4B7DBBD}"/>
              </a:ext>
            </a:extLst>
          </p:cNvPr>
          <p:cNvSpPr>
            <a:spLocks noGrp="1"/>
          </p:cNvSpPr>
          <p:nvPr>
            <p:ph type="body" sz="quarter" idx="1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eaLnBrk="1" hangingPunct="1">
              <a:spcBef>
                <a:spcPct val="0"/>
              </a:spcBef>
            </a:pPr>
            <a:r>
              <a:rPr lang="en-US" altLang="en-US">
                <a:latin typeface="Arial" panose="020B0604020202020204" pitchFamily="34" charset="0"/>
                <a:cs typeface="Arial" panose="020B0604020202020204" pitchFamily="34" charset="0"/>
              </a:rPr>
              <a:t>Week 48 Changes in Renal Function (Plasma/Serum Markers)</a:t>
            </a:r>
          </a:p>
        </p:txBody>
      </p:sp>
      <p:sp>
        <p:nvSpPr>
          <p:cNvPr id="32771" name="Text Placeholder 2">
            <a:extLst>
              <a:ext uri="{FF2B5EF4-FFF2-40B4-BE49-F238E27FC236}">
                <a16:creationId xmlns:a16="http://schemas.microsoft.com/office/drawing/2014/main" id="{4E7F7771-36B1-234B-BB5C-D9E133427DF4}"/>
              </a:ext>
            </a:extLst>
          </p:cNvPr>
          <p:cNvSpPr>
            <a:spLocks noGrp="1"/>
          </p:cNvSpPr>
          <p:nvPr>
            <p:ph type="body"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van </a:t>
            </a:r>
            <a:r>
              <a:rPr lang="en-US" altLang="en-US" dirty="0" err="1">
                <a:latin typeface="Arial" panose="020B0604020202020204" pitchFamily="34" charset="0"/>
                <a:cs typeface="Arial" panose="020B0604020202020204" pitchFamily="34" charset="0"/>
              </a:rPr>
              <a:t>Wyk</a:t>
            </a:r>
            <a:r>
              <a:rPr lang="en-US" altLang="en-US" dirty="0">
                <a:latin typeface="Arial" panose="020B0604020202020204" pitchFamily="34" charset="0"/>
                <a:cs typeface="Arial" panose="020B0604020202020204" pitchFamily="34" charset="0"/>
              </a:rPr>
              <a:t> J, et al. Clin Infect Dis. 2020;71:1920-9.</a:t>
            </a:r>
          </a:p>
        </p:txBody>
      </p:sp>
      <p:graphicFrame>
        <p:nvGraphicFramePr>
          <p:cNvPr id="2" name="Chart 6">
            <a:extLst>
              <a:ext uri="{FF2B5EF4-FFF2-40B4-BE49-F238E27FC236}">
                <a16:creationId xmlns:a16="http://schemas.microsoft.com/office/drawing/2014/main" id="{0EF39DDF-B0C6-434A-96DD-08AA52D13C25}"/>
              </a:ext>
            </a:extLst>
          </p:cNvPr>
          <p:cNvGraphicFramePr>
            <a:graphicFrameLocks/>
          </p:cNvGraphicFramePr>
          <p:nvPr>
            <p:extLst>
              <p:ext uri="{D42A27DB-BD31-4B8C-83A1-F6EECF244321}">
                <p14:modId xmlns:p14="http://schemas.microsoft.com/office/powerpoint/2010/main" val="790513027"/>
              </p:ext>
            </p:extLst>
          </p:nvPr>
        </p:nvGraphicFramePr>
        <p:xfrm>
          <a:off x="495200" y="1428750"/>
          <a:ext cx="8229600" cy="3253979"/>
        </p:xfrm>
        <a:graphic>
          <a:graphicData uri="http://schemas.openxmlformats.org/drawingml/2006/chart">
            <c:chart xmlns:c="http://schemas.openxmlformats.org/drawingml/2006/chart" xmlns:r="http://schemas.openxmlformats.org/officeDocument/2006/relationships" r:id="rId3"/>
          </a:graphicData>
        </a:graphic>
      </p:graphicFrame>
      <p:sp>
        <p:nvSpPr>
          <p:cNvPr id="32773" name="TextBox 3">
            <a:extLst>
              <a:ext uri="{FF2B5EF4-FFF2-40B4-BE49-F238E27FC236}">
                <a16:creationId xmlns:a16="http://schemas.microsoft.com/office/drawing/2014/main" id="{3B20ECEF-8428-A04D-B01B-3AC5E231CC2D}"/>
              </a:ext>
            </a:extLst>
          </p:cNvPr>
          <p:cNvSpPr txBox="1">
            <a:spLocks noChangeArrowheads="1"/>
          </p:cNvSpPr>
          <p:nvPr/>
        </p:nvSpPr>
        <p:spPr bwMode="auto">
          <a:xfrm>
            <a:off x="1440755" y="4555771"/>
            <a:ext cx="2180405"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Geneva" panose="020B0503030404040204" pitchFamily="34" charset="0"/>
                <a:ea typeface="ＭＳ Ｐゴシック" panose="020B0600070205080204" pitchFamily="34" charset="-128"/>
              </a:defRPr>
            </a:lvl1pPr>
            <a:lvl2pPr marL="742950" indent="-285750">
              <a:defRPr sz="2400">
                <a:solidFill>
                  <a:schemeClr val="tx1"/>
                </a:solidFill>
                <a:latin typeface="Geneva" panose="020B0503030404040204" pitchFamily="34" charset="0"/>
                <a:ea typeface="ＭＳ Ｐゴシック" panose="020B0600070205080204" pitchFamily="34" charset="-128"/>
              </a:defRPr>
            </a:lvl2pPr>
            <a:lvl3pPr marL="1143000" indent="-228600">
              <a:defRPr sz="2400">
                <a:solidFill>
                  <a:schemeClr val="tx1"/>
                </a:solidFill>
                <a:latin typeface="Geneva" panose="020B0503030404040204" pitchFamily="34" charset="0"/>
                <a:ea typeface="ＭＳ Ｐゴシック" panose="020B0600070205080204" pitchFamily="34" charset="-128"/>
              </a:defRPr>
            </a:lvl3pPr>
            <a:lvl4pPr marL="1600200" indent="-228600">
              <a:defRPr sz="2400">
                <a:solidFill>
                  <a:schemeClr val="tx1"/>
                </a:solidFill>
                <a:latin typeface="Geneva" panose="020B0503030404040204" pitchFamily="34" charset="0"/>
                <a:ea typeface="ＭＳ Ｐゴシック" panose="020B0600070205080204" pitchFamily="34" charset="-128"/>
              </a:defRPr>
            </a:lvl4pPr>
            <a:lvl5pPr marL="2057400" indent="-228600">
              <a:defRPr sz="2400">
                <a:solidFill>
                  <a:schemeClr val="tx1"/>
                </a:solidFill>
                <a:latin typeface="Geneva" panose="020B05030304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9pPr>
          </a:lstStyle>
          <a:p>
            <a:r>
              <a:rPr lang="en-US" altLang="en-US" sz="1050" dirty="0">
                <a:latin typeface="Arial" panose="020B0604020202020204" pitchFamily="34" charset="0"/>
              </a:rPr>
              <a:t>*Statistically significant difference</a:t>
            </a:r>
          </a:p>
        </p:txBody>
      </p:sp>
    </p:spTree>
    <p:extLst>
      <p:ext uri="{BB962C8B-B14F-4D97-AF65-F5344CB8AC3E}">
        <p14:creationId xmlns:p14="http://schemas.microsoft.com/office/powerpoint/2010/main" val="176304804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622113F0-DEBE-3249-95E6-C68588EB884B}"/>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pPr eaLnBrk="1" hangingPunct="1"/>
            <a:r>
              <a:rPr lang="en-US" altLang="en-US" sz="1800" dirty="0">
                <a:latin typeface="Arial" panose="020B0604020202020204" pitchFamily="34" charset="0"/>
                <a:cs typeface="Arial" panose="020B0604020202020204" pitchFamily="34" charset="0"/>
              </a:rPr>
              <a:t>Switch to DTG/3TC vs Continued TAF-Based 3-Drug ART</a:t>
            </a:r>
            <a:br>
              <a:rPr lang="en-US" altLang="en-US" sz="1800" dirty="0">
                <a:latin typeface="Arial" panose="020B0604020202020204" pitchFamily="34" charset="0"/>
                <a:cs typeface="Arial" panose="020B0604020202020204" pitchFamily="34" charset="0"/>
              </a:rPr>
            </a:br>
            <a:r>
              <a:rPr lang="en-US" altLang="en-US" sz="2100" dirty="0">
                <a:latin typeface="Arial" panose="020B0604020202020204" pitchFamily="34" charset="0"/>
                <a:cs typeface="Arial" panose="020B0604020202020204" pitchFamily="34" charset="0"/>
              </a:rPr>
              <a:t>TANGO: Results at Week 48</a:t>
            </a:r>
          </a:p>
        </p:txBody>
      </p:sp>
      <p:sp>
        <p:nvSpPr>
          <p:cNvPr id="34818" name="Content Placeholder 5">
            <a:extLst>
              <a:ext uri="{FF2B5EF4-FFF2-40B4-BE49-F238E27FC236}">
                <a16:creationId xmlns:a16="http://schemas.microsoft.com/office/drawing/2014/main" id="{E8ED0B88-25C7-9643-854E-9A83D8329415}"/>
              </a:ext>
            </a:extLst>
          </p:cNvPr>
          <p:cNvSpPr>
            <a:spLocks noGrp="1"/>
          </p:cNvSpPr>
          <p:nvPr>
            <p:ph type="body" sz="quarter" idx="1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eaLnBrk="1" hangingPunct="1">
              <a:spcBef>
                <a:spcPct val="0"/>
              </a:spcBef>
            </a:pPr>
            <a:r>
              <a:rPr lang="en-US" altLang="en-US">
                <a:latin typeface="Arial" panose="020B0604020202020204" pitchFamily="34" charset="0"/>
                <a:cs typeface="Arial" panose="020B0604020202020204" pitchFamily="34" charset="0"/>
              </a:rPr>
              <a:t>Week 48 Changes in Markers of Proximal Tubulopathy (Urine Tests)</a:t>
            </a:r>
          </a:p>
        </p:txBody>
      </p:sp>
      <p:sp>
        <p:nvSpPr>
          <p:cNvPr id="34819" name="Text Placeholder 2">
            <a:extLst>
              <a:ext uri="{FF2B5EF4-FFF2-40B4-BE49-F238E27FC236}">
                <a16:creationId xmlns:a16="http://schemas.microsoft.com/office/drawing/2014/main" id="{8EDA9940-7880-4C46-A65A-3A95F9ECFA4D}"/>
              </a:ext>
            </a:extLst>
          </p:cNvPr>
          <p:cNvSpPr>
            <a:spLocks noGrp="1"/>
          </p:cNvSpPr>
          <p:nvPr>
            <p:ph type="body"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van </a:t>
            </a:r>
            <a:r>
              <a:rPr lang="en-US" altLang="en-US" dirty="0" err="1">
                <a:latin typeface="Arial" panose="020B0604020202020204" pitchFamily="34" charset="0"/>
                <a:cs typeface="Arial" panose="020B0604020202020204" pitchFamily="34" charset="0"/>
              </a:rPr>
              <a:t>Wyk</a:t>
            </a:r>
            <a:r>
              <a:rPr lang="en-US" altLang="en-US" dirty="0">
                <a:latin typeface="Arial" panose="020B0604020202020204" pitchFamily="34" charset="0"/>
                <a:cs typeface="Arial" panose="020B0604020202020204" pitchFamily="34" charset="0"/>
              </a:rPr>
              <a:t> J, et al. Clin Infect Dis. 2020;71:1920-9.</a:t>
            </a:r>
          </a:p>
        </p:txBody>
      </p:sp>
      <p:graphicFrame>
        <p:nvGraphicFramePr>
          <p:cNvPr id="2" name="Chart 6">
            <a:extLst>
              <a:ext uri="{FF2B5EF4-FFF2-40B4-BE49-F238E27FC236}">
                <a16:creationId xmlns:a16="http://schemas.microsoft.com/office/drawing/2014/main" id="{BE590B42-8FA2-504C-A576-88BD8B57446B}"/>
              </a:ext>
            </a:extLst>
          </p:cNvPr>
          <p:cNvGraphicFramePr>
            <a:graphicFrameLocks/>
          </p:cNvGraphicFramePr>
          <p:nvPr>
            <p:extLst>
              <p:ext uri="{D42A27DB-BD31-4B8C-83A1-F6EECF244321}">
                <p14:modId xmlns:p14="http://schemas.microsoft.com/office/powerpoint/2010/main" val="446930496"/>
              </p:ext>
            </p:extLst>
          </p:nvPr>
        </p:nvGraphicFramePr>
        <p:xfrm>
          <a:off x="456914" y="1453514"/>
          <a:ext cx="8229600"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8702166"/>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44D3-734F-6CB4-8093-FB6377439E50}"/>
              </a:ext>
            </a:extLst>
          </p:cNvPr>
          <p:cNvSpPr>
            <a:spLocks noGrp="1"/>
          </p:cNvSpPr>
          <p:nvPr>
            <p:ph type="title"/>
          </p:nvPr>
        </p:nvSpPr>
        <p:spPr/>
        <p:txBody>
          <a:bodyPr>
            <a:normAutofit/>
          </a:bodyPr>
          <a:lstStyle/>
          <a:p>
            <a:r>
              <a:rPr lang="en-US" sz="2000" dirty="0"/>
              <a:t>Switch to DTG-3TC versus Continued TAF-Based Baseline Regimen</a:t>
            </a:r>
            <a:br>
              <a:rPr lang="en-US" sz="2000" dirty="0"/>
            </a:br>
            <a:r>
              <a:rPr lang="en-US" sz="2000" dirty="0"/>
              <a:t>TANGO: Conclusions</a:t>
            </a:r>
          </a:p>
        </p:txBody>
      </p:sp>
      <p:sp>
        <p:nvSpPr>
          <p:cNvPr id="3" name="Text Placeholder 2">
            <a:extLst>
              <a:ext uri="{FF2B5EF4-FFF2-40B4-BE49-F238E27FC236}">
                <a16:creationId xmlns:a16="http://schemas.microsoft.com/office/drawing/2014/main" id="{337D7C98-1886-F8A8-9FD1-3F497CF6A592}"/>
              </a:ext>
            </a:extLst>
          </p:cNvPr>
          <p:cNvSpPr>
            <a:spLocks noGrp="1"/>
          </p:cNvSpPr>
          <p:nvPr>
            <p:ph type="body" sz="quarter" idx="16"/>
          </p:nvPr>
        </p:nvSpPr>
        <p:spPr/>
        <p:txBody>
          <a:bodyPr/>
          <a:lstStyle/>
          <a:p>
            <a:pPr>
              <a:spcBef>
                <a:spcPct val="0"/>
              </a:spcBef>
            </a:pPr>
            <a:r>
              <a:rPr lang="en-US" altLang="en-US" dirty="0">
                <a:latin typeface="Arial" panose="020B0604020202020204" pitchFamily="34" charset="0"/>
                <a:cs typeface="Arial" panose="020B0604020202020204" pitchFamily="34" charset="0"/>
              </a:rPr>
              <a:t>Source: van </a:t>
            </a:r>
            <a:r>
              <a:rPr lang="en-US" altLang="en-US" dirty="0" err="1">
                <a:latin typeface="Arial" panose="020B0604020202020204" pitchFamily="34" charset="0"/>
                <a:cs typeface="Arial" panose="020B0604020202020204" pitchFamily="34" charset="0"/>
              </a:rPr>
              <a:t>Wyk</a:t>
            </a:r>
            <a:r>
              <a:rPr lang="en-US" altLang="en-US" dirty="0">
                <a:latin typeface="Arial" panose="020B0604020202020204" pitchFamily="34" charset="0"/>
                <a:cs typeface="Arial" panose="020B0604020202020204" pitchFamily="34" charset="0"/>
              </a:rPr>
              <a:t> J, et al. Clin Infect Dis. 2020;71:1920-9.</a:t>
            </a:r>
          </a:p>
        </p:txBody>
      </p:sp>
      <p:sp>
        <p:nvSpPr>
          <p:cNvPr id="4" name="Content Placeholder 3">
            <a:extLst>
              <a:ext uri="{FF2B5EF4-FFF2-40B4-BE49-F238E27FC236}">
                <a16:creationId xmlns:a16="http://schemas.microsoft.com/office/drawing/2014/main" id="{11CCFE35-06BE-9CE9-FA4D-E40232EDA2CF}"/>
              </a:ext>
            </a:extLst>
          </p:cNvPr>
          <p:cNvSpPr>
            <a:spLocks noGrp="1"/>
          </p:cNvSpPr>
          <p:nvPr>
            <p:ph sz="half" idx="2"/>
          </p:nvPr>
        </p:nvSpPr>
        <p:spPr>
          <a:xfrm>
            <a:off x="-18168" y="2036187"/>
            <a:ext cx="9180576" cy="1677973"/>
          </a:xfrm>
        </p:spPr>
        <p:txBody>
          <a:bodyPr>
            <a:noAutofit/>
          </a:bodyPr>
          <a:lstStyle/>
          <a:p>
            <a:pPr>
              <a:lnSpc>
                <a:spcPts val="2400"/>
              </a:lnSpc>
            </a:pPr>
            <a:r>
              <a:rPr lang="en-US" sz="1800" dirty="0">
                <a:solidFill>
                  <a:srgbClr val="C00000"/>
                </a:solidFill>
              </a:rPr>
              <a:t>Conclusion</a:t>
            </a:r>
            <a:r>
              <a:rPr lang="en-US" sz="1800" dirty="0"/>
              <a:t>: “Dolutegravir-lamivudine was was noninferior in maintaining virologic suppression vs a TAF-based regimen at week 48, with no virologic failure or emergent resistance reported with DTG/3TC, supporting it as a simplification strategy for virologically suppressed people with HIV-1.”</a:t>
            </a:r>
          </a:p>
        </p:txBody>
      </p:sp>
    </p:spTree>
    <p:extLst>
      <p:ext uri="{BB962C8B-B14F-4D97-AF65-F5344CB8AC3E}">
        <p14:creationId xmlns:p14="http://schemas.microsoft.com/office/powerpoint/2010/main" val="1470220719"/>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normAutofit/>
          </a:bodyPr>
          <a:lstStyle/>
          <a:p>
            <a:r>
              <a:rPr lang="en-US" sz="2000" dirty="0"/>
              <a:t>Switch to DTG-3TC versus Continued TAF-Based Baseline Regimen</a:t>
            </a:r>
            <a:br>
              <a:rPr lang="en-US" sz="2000" dirty="0"/>
            </a:br>
            <a:r>
              <a:rPr lang="en-US" sz="2000" dirty="0"/>
              <a:t>TANGO: 144 Week Results</a:t>
            </a:r>
          </a:p>
        </p:txBody>
      </p:sp>
      <p:sp>
        <p:nvSpPr>
          <p:cNvPr id="6" name="Text Placeholder 5">
            <a:extLst>
              <a:ext uri="{FF2B5EF4-FFF2-40B4-BE49-F238E27FC236}">
                <a16:creationId xmlns:a16="http://schemas.microsoft.com/office/drawing/2014/main" id="{AD70263A-CE36-9649-9537-255216ED07B3}"/>
              </a:ext>
            </a:extLst>
          </p:cNvPr>
          <p:cNvSpPr>
            <a:spLocks noGrp="1"/>
          </p:cNvSpPr>
          <p:nvPr>
            <p:ph type="body" sz="quarter" idx="15"/>
          </p:nvPr>
        </p:nvSpPr>
        <p:spPr/>
        <p:txBody>
          <a:bodyPr/>
          <a:lstStyle/>
          <a:p>
            <a:r>
              <a:rPr lang="en-US" sz="1600" dirty="0"/>
              <a:t>Week 144 Virologic Response (ITT-Exposed)</a:t>
            </a:r>
          </a:p>
        </p:txBody>
      </p:sp>
      <p:sp>
        <p:nvSpPr>
          <p:cNvPr id="8" name="Text Placeholder 7">
            <a:extLst>
              <a:ext uri="{FF2B5EF4-FFF2-40B4-BE49-F238E27FC236}">
                <a16:creationId xmlns:a16="http://schemas.microsoft.com/office/drawing/2014/main" id="{5BA81FB9-2107-998C-2A4C-D957C1F84965}"/>
              </a:ext>
            </a:extLst>
          </p:cNvPr>
          <p:cNvSpPr>
            <a:spLocks noGrp="1"/>
          </p:cNvSpPr>
          <p:nvPr>
            <p:ph type="body" sz="quarter" idx="16"/>
          </p:nvPr>
        </p:nvSpPr>
        <p:spPr/>
        <p:txBody>
          <a:bodyPr/>
          <a:lstStyle/>
          <a:p>
            <a:r>
              <a:rPr lang="en-US" dirty="0"/>
              <a:t>Source: </a:t>
            </a:r>
            <a:r>
              <a:rPr lang="en-US" dirty="0" err="1"/>
              <a:t>Osiyemi</a:t>
            </a:r>
            <a:r>
              <a:rPr lang="en-US" dirty="0"/>
              <a:t> O, et al. Clin Infect Dis. 2022;75:975-86.</a:t>
            </a:r>
            <a:endParaRPr lang="en-US" sz="100" dirty="0"/>
          </a:p>
        </p:txBody>
      </p:sp>
      <p:graphicFrame>
        <p:nvGraphicFramePr>
          <p:cNvPr id="3" name="Chart 2">
            <a:extLst>
              <a:ext uri="{FF2B5EF4-FFF2-40B4-BE49-F238E27FC236}">
                <a16:creationId xmlns:a16="http://schemas.microsoft.com/office/drawing/2014/main" id="{E46C6355-F99B-AFE4-67B1-9B5FE2F4CCA5}"/>
              </a:ext>
            </a:extLst>
          </p:cNvPr>
          <p:cNvGraphicFramePr>
            <a:graphicFrameLocks/>
          </p:cNvGraphicFramePr>
          <p:nvPr>
            <p:extLst>
              <p:ext uri="{D42A27DB-BD31-4B8C-83A1-F6EECF244321}">
                <p14:modId xmlns:p14="http://schemas.microsoft.com/office/powerpoint/2010/main" val="1989747890"/>
              </p:ext>
            </p:extLst>
          </p:nvPr>
        </p:nvGraphicFramePr>
        <p:xfrm>
          <a:off x="456072" y="1400177"/>
          <a:ext cx="8229600" cy="329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3078499"/>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44D3-734F-6CB4-8093-FB6377439E50}"/>
              </a:ext>
            </a:extLst>
          </p:cNvPr>
          <p:cNvSpPr>
            <a:spLocks noGrp="1"/>
          </p:cNvSpPr>
          <p:nvPr>
            <p:ph type="title"/>
          </p:nvPr>
        </p:nvSpPr>
        <p:spPr/>
        <p:txBody>
          <a:bodyPr>
            <a:normAutofit/>
          </a:bodyPr>
          <a:lstStyle/>
          <a:p>
            <a:r>
              <a:rPr lang="en-US" sz="2000" dirty="0"/>
              <a:t>Switch to DTG-3TC versus Continued TAF-Based Baseline Regimen</a:t>
            </a:r>
            <a:br>
              <a:rPr lang="en-US" sz="2000" dirty="0"/>
            </a:br>
            <a:r>
              <a:rPr lang="en-US" sz="2000" dirty="0"/>
              <a:t>TANGO: Conclusions</a:t>
            </a:r>
          </a:p>
        </p:txBody>
      </p:sp>
      <p:sp>
        <p:nvSpPr>
          <p:cNvPr id="3" name="Text Placeholder 2">
            <a:extLst>
              <a:ext uri="{FF2B5EF4-FFF2-40B4-BE49-F238E27FC236}">
                <a16:creationId xmlns:a16="http://schemas.microsoft.com/office/drawing/2014/main" id="{337D7C98-1886-F8A8-9FD1-3F497CF6A592}"/>
              </a:ext>
            </a:extLst>
          </p:cNvPr>
          <p:cNvSpPr>
            <a:spLocks noGrp="1"/>
          </p:cNvSpPr>
          <p:nvPr>
            <p:ph type="body" sz="quarter" idx="16"/>
          </p:nvPr>
        </p:nvSpPr>
        <p:spPr/>
        <p:txBody>
          <a:bodyPr/>
          <a:lstStyle/>
          <a:p>
            <a:r>
              <a:rPr lang="en-US" dirty="0"/>
              <a:t>Source: </a:t>
            </a:r>
            <a:r>
              <a:rPr lang="en-US" dirty="0" err="1"/>
              <a:t>Osiyemi</a:t>
            </a:r>
            <a:r>
              <a:rPr lang="en-US" dirty="0"/>
              <a:t> O, et al. Clin Infect Dis. 2022;75:975-86.</a:t>
            </a:r>
            <a:endParaRPr lang="en-US" sz="100" dirty="0"/>
          </a:p>
        </p:txBody>
      </p:sp>
      <p:sp>
        <p:nvSpPr>
          <p:cNvPr id="4" name="Content Placeholder 3">
            <a:extLst>
              <a:ext uri="{FF2B5EF4-FFF2-40B4-BE49-F238E27FC236}">
                <a16:creationId xmlns:a16="http://schemas.microsoft.com/office/drawing/2014/main" id="{11CCFE35-06BE-9CE9-FA4D-E40232EDA2CF}"/>
              </a:ext>
            </a:extLst>
          </p:cNvPr>
          <p:cNvSpPr>
            <a:spLocks noGrp="1"/>
          </p:cNvSpPr>
          <p:nvPr>
            <p:ph sz="half" idx="2"/>
          </p:nvPr>
        </p:nvSpPr>
        <p:spPr>
          <a:xfrm>
            <a:off x="-18168" y="1772241"/>
            <a:ext cx="9180576" cy="2036190"/>
          </a:xfrm>
        </p:spPr>
        <p:txBody>
          <a:bodyPr>
            <a:noAutofit/>
          </a:bodyPr>
          <a:lstStyle/>
          <a:p>
            <a:pPr>
              <a:lnSpc>
                <a:spcPts val="2400"/>
              </a:lnSpc>
            </a:pPr>
            <a:r>
              <a:rPr lang="en-US" sz="1800" dirty="0">
                <a:solidFill>
                  <a:srgbClr val="C00000"/>
                </a:solidFill>
              </a:rPr>
              <a:t>Conclusion</a:t>
            </a:r>
            <a:r>
              <a:rPr lang="en-US" sz="1800" dirty="0"/>
              <a:t>: “The 2-drug regimen dolutegravir-lamivudine was non-inferior in maintaining virologic suppression vs a tenofovir alafenamide-based regimen at Week 48, with no virologic failure or emergent resistance reported in the dolutegravir-lamivudine group, supporting its use as a simplification strategy for virologically suppressed people living with HIV-1.”</a:t>
            </a:r>
          </a:p>
        </p:txBody>
      </p:sp>
    </p:spTree>
    <p:extLst>
      <p:ext uri="{BB962C8B-B14F-4D97-AF65-F5344CB8AC3E}">
        <p14:creationId xmlns:p14="http://schemas.microsoft.com/office/powerpoint/2010/main" val="2074598331"/>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100" b="0" dirty="0"/>
              <a:t>Switch to DTG-3TC versus Continued 3- or 4-Drug ART</a:t>
            </a:r>
            <a:br>
              <a:rPr lang="en-US" sz="2025" b="0" dirty="0"/>
            </a:br>
            <a:r>
              <a:rPr lang="en-US" sz="2700" dirty="0"/>
              <a:t>SALSA</a:t>
            </a:r>
          </a:p>
        </p:txBody>
      </p:sp>
    </p:spTree>
    <p:extLst>
      <p:ext uri="{BB962C8B-B14F-4D97-AF65-F5344CB8AC3E}">
        <p14:creationId xmlns:p14="http://schemas.microsoft.com/office/powerpoint/2010/main" val="29324283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i="1" dirty="0"/>
              <a:t>HHS Antiretroviral Therapy Guidelines (September 21, 2022)</a:t>
            </a:r>
            <a:br>
              <a:rPr lang="en-US" sz="1800" dirty="0"/>
            </a:br>
            <a:r>
              <a:rPr lang="en-US" sz="2000" dirty="0"/>
              <a:t>Dolutegravir-Lamivudine: </a:t>
            </a:r>
            <a:r>
              <a:rPr lang="en-US" sz="2000" b="1" dirty="0"/>
              <a:t>Initial Antiretroviral Therapy</a:t>
            </a:r>
          </a:p>
        </p:txBody>
      </p:sp>
      <p:cxnSp>
        <p:nvCxnSpPr>
          <p:cNvPr id="17" name="Straight Connector 16"/>
          <p:cNvCxnSpPr>
            <a:cxnSpLocks/>
          </p:cNvCxnSpPr>
          <p:nvPr/>
        </p:nvCxnSpPr>
        <p:spPr>
          <a:xfrm flipV="1">
            <a:off x="441071" y="3022309"/>
            <a:ext cx="8316194" cy="19370"/>
          </a:xfrm>
          <a:prstGeom prst="line">
            <a:avLst/>
          </a:prstGeom>
          <a:ln w="76200" cap="rnd" cmpd="sng">
            <a:solidFill>
              <a:schemeClr val="tx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21407" y="1048147"/>
            <a:ext cx="8316194" cy="777038"/>
          </a:xfrm>
          <a:prstGeom prst="rect">
            <a:avLst/>
          </a:prstGeom>
          <a:solidFill>
            <a:srgbClr val="507A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b="1" dirty="0">
                <a:latin typeface="Arial" panose="020B0604020202020204" pitchFamily="34" charset="0"/>
                <a:cs typeface="Arial" panose="020B0604020202020204" pitchFamily="34" charset="0"/>
              </a:rPr>
              <a:t>Initial Antiretroviral Therapy</a:t>
            </a:r>
            <a:br>
              <a:rPr lang="en-US" sz="1800" b="1"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Dolutegravir-Lamivudine (2-Drug Regimen) </a:t>
            </a:r>
          </a:p>
        </p:txBody>
      </p:sp>
      <p:sp>
        <p:nvSpPr>
          <p:cNvPr id="30" name="Rounded Rectangle 29"/>
          <p:cNvSpPr/>
          <p:nvPr/>
        </p:nvSpPr>
        <p:spPr>
          <a:xfrm>
            <a:off x="432442" y="2167796"/>
            <a:ext cx="838915" cy="280607"/>
          </a:xfrm>
          <a:prstGeom prst="roundRect">
            <a:avLst/>
          </a:prstGeom>
          <a:solidFill>
            <a:srgbClr val="71B0C1"/>
          </a:solidFill>
          <a:ln w="19050" cmpd="sng">
            <a:solidFill>
              <a:srgbClr val="507A8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p>
        </p:txBody>
      </p:sp>
      <p:sp>
        <p:nvSpPr>
          <p:cNvPr id="31" name="Rounded Rectangle 30"/>
          <p:cNvSpPr/>
          <p:nvPr/>
        </p:nvSpPr>
        <p:spPr>
          <a:xfrm>
            <a:off x="432442" y="2482363"/>
            <a:ext cx="838915" cy="280607"/>
          </a:xfrm>
          <a:prstGeom prst="roundRect">
            <a:avLst/>
          </a:prstGeom>
          <a:solidFill>
            <a:srgbClr val="71B0C1"/>
          </a:solidFill>
          <a:ln w="19050" cmpd="sng">
            <a:solidFill>
              <a:srgbClr val="507A8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p>
        </p:txBody>
      </p:sp>
      <p:sp>
        <p:nvSpPr>
          <p:cNvPr id="9" name="Rectangle 13">
            <a:extLst>
              <a:ext uri="{FF2B5EF4-FFF2-40B4-BE49-F238E27FC236}">
                <a16:creationId xmlns:a16="http://schemas.microsoft.com/office/drawing/2014/main" id="{0C36D77B-AD08-E045-91A4-A8D298C50899}"/>
              </a:ext>
            </a:extLst>
          </p:cNvPr>
          <p:cNvSpPr>
            <a:spLocks noChangeArrowheads="1"/>
          </p:cNvSpPr>
          <p:nvPr/>
        </p:nvSpPr>
        <p:spPr bwMode="auto">
          <a:xfrm>
            <a:off x="432442" y="3568067"/>
            <a:ext cx="4592142" cy="1352846"/>
          </a:xfrm>
          <a:prstGeom prst="rect">
            <a:avLst/>
          </a:prstGeom>
          <a:solidFill>
            <a:srgbClr val="87AABC">
              <a:alpha val="20000"/>
            </a:srgbClr>
          </a:solidFill>
          <a:ln w="12700" cmpd="sng">
            <a:solidFill>
              <a:srgbClr val="003A78"/>
            </a:solidFill>
            <a:miter lim="800000"/>
            <a:headEnd/>
            <a:tailEnd/>
          </a:ln>
        </p:spPr>
        <p:txBody>
          <a:bodyPr lIns="93596" tIns="47591" rIns="93596" bIns="47591" anchor="ctr">
            <a:prstTxWarp prst="textNoShape">
              <a:avLst/>
            </a:prstTxWarp>
          </a:bodyPr>
          <a:lstStyle/>
          <a:p>
            <a:pPr defTabSz="933217">
              <a:lnSpc>
                <a:spcPts val="1700"/>
              </a:lnSpc>
              <a:spcBef>
                <a:spcPts val="800"/>
              </a:spcBef>
            </a:pPr>
            <a:r>
              <a:rPr lang="en-US" sz="1600" b="1" dirty="0">
                <a:latin typeface="Arial" pitchFamily="31" charset="0"/>
              </a:rPr>
              <a:t>Baseline Requirements</a:t>
            </a:r>
          </a:p>
          <a:p>
            <a:pPr marL="137126" indent="-137126" defTabSz="933217">
              <a:lnSpc>
                <a:spcPts val="1600"/>
              </a:lnSpc>
              <a:spcBef>
                <a:spcPts val="800"/>
              </a:spcBef>
              <a:buClr>
                <a:srgbClr val="558692"/>
              </a:buClr>
              <a:buFont typeface="Arial"/>
              <a:buChar char="•"/>
            </a:pPr>
            <a:r>
              <a:rPr lang="en-US" sz="1600" dirty="0">
                <a:latin typeface="Arial" pitchFamily="31" charset="0"/>
              </a:rPr>
              <a:t>HIV RNA &lt;500,000 copies/mL</a:t>
            </a:r>
          </a:p>
          <a:p>
            <a:pPr marL="137126" indent="-137126" defTabSz="933217">
              <a:lnSpc>
                <a:spcPts val="1600"/>
              </a:lnSpc>
              <a:spcBef>
                <a:spcPts val="800"/>
              </a:spcBef>
              <a:buClr>
                <a:srgbClr val="558692"/>
              </a:buClr>
              <a:buFont typeface="Arial"/>
              <a:buChar char="•"/>
            </a:pPr>
            <a:r>
              <a:rPr lang="en-US" sz="1600" dirty="0">
                <a:latin typeface="Arial" pitchFamily="31" charset="0"/>
              </a:rPr>
              <a:t>Hepatitis B surface antigen (HBsAg) negative</a:t>
            </a:r>
          </a:p>
          <a:p>
            <a:pPr marL="137126" indent="-137126" defTabSz="933217">
              <a:lnSpc>
                <a:spcPts val="1600"/>
              </a:lnSpc>
              <a:spcBef>
                <a:spcPts val="800"/>
              </a:spcBef>
              <a:buClr>
                <a:srgbClr val="558692"/>
              </a:buClr>
              <a:buFont typeface="Arial"/>
              <a:buChar char="•"/>
            </a:pPr>
            <a:r>
              <a:rPr lang="en-US" sz="1600" dirty="0">
                <a:latin typeface="Arial" pitchFamily="31" charset="0"/>
              </a:rPr>
              <a:t>Results from genotype known</a:t>
            </a:r>
          </a:p>
        </p:txBody>
      </p:sp>
      <p:sp>
        <p:nvSpPr>
          <p:cNvPr id="7" name="Rectangle 13">
            <a:extLst>
              <a:ext uri="{FF2B5EF4-FFF2-40B4-BE49-F238E27FC236}">
                <a16:creationId xmlns:a16="http://schemas.microsoft.com/office/drawing/2014/main" id="{6F11436A-0C40-B162-1F32-9361E310CAEB}"/>
              </a:ext>
            </a:extLst>
          </p:cNvPr>
          <p:cNvSpPr>
            <a:spLocks noChangeArrowheads="1"/>
          </p:cNvSpPr>
          <p:nvPr/>
        </p:nvSpPr>
        <p:spPr bwMode="auto">
          <a:xfrm>
            <a:off x="401743" y="3065816"/>
            <a:ext cx="899730" cy="353938"/>
          </a:xfrm>
          <a:prstGeom prst="rect">
            <a:avLst/>
          </a:prstGeom>
          <a:noFill/>
          <a:ln w="12700">
            <a:noFill/>
            <a:miter lim="800000"/>
            <a:headEnd/>
            <a:tailEnd/>
          </a:ln>
        </p:spPr>
        <p:txBody>
          <a:bodyPr lIns="93596" tIns="47591" rIns="93596" bIns="47591" anchor="ctr">
            <a:prstTxWarp prst="textNoShape">
              <a:avLst/>
            </a:prstTxWarp>
          </a:bodyPr>
          <a:lstStyle/>
          <a:p>
            <a:pPr defTabSz="933217">
              <a:lnSpc>
                <a:spcPct val="90000"/>
              </a:lnSpc>
              <a:spcBef>
                <a:spcPct val="50000"/>
              </a:spcBef>
            </a:pPr>
            <a:r>
              <a:rPr lang="en-US" sz="1800" dirty="0">
                <a:latin typeface="Arial" pitchFamily="31" charset="0"/>
              </a:rPr>
              <a:t>Time</a:t>
            </a:r>
          </a:p>
        </p:txBody>
      </p:sp>
    </p:spTree>
    <p:extLst>
      <p:ext uri="{BB962C8B-B14F-4D97-AF65-F5344CB8AC3E}">
        <p14:creationId xmlns:p14="http://schemas.microsoft.com/office/powerpoint/2010/main" val="257842017"/>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1">
            <a:extLst>
              <a:ext uri="{FF2B5EF4-FFF2-40B4-BE49-F238E27FC236}">
                <a16:creationId xmlns:a16="http://schemas.microsoft.com/office/drawing/2014/main" id="{C4160808-45EE-2942-A0C1-F60EEBF67451}"/>
              </a:ext>
            </a:extLst>
          </p:cNvPr>
          <p:cNvSpPr>
            <a:spLocks noChangeShapeType="1"/>
          </p:cNvSpPr>
          <p:nvPr/>
        </p:nvSpPr>
        <p:spPr bwMode="auto">
          <a:xfrm rot="1169337" flipV="1">
            <a:off x="5017357" y="2266762"/>
            <a:ext cx="454469" cy="721846"/>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7" name="Line 11">
            <a:extLst>
              <a:ext uri="{FF2B5EF4-FFF2-40B4-BE49-F238E27FC236}">
                <a16:creationId xmlns:a16="http://schemas.microsoft.com/office/drawing/2014/main" id="{36FC5E6E-4686-744F-982F-A355B0443165}"/>
              </a:ext>
            </a:extLst>
          </p:cNvPr>
          <p:cNvSpPr>
            <a:spLocks noChangeShapeType="1"/>
          </p:cNvSpPr>
          <p:nvPr/>
        </p:nvSpPr>
        <p:spPr bwMode="auto">
          <a:xfrm rot="20430663">
            <a:off x="5006741" y="2890347"/>
            <a:ext cx="463056" cy="735485"/>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normAutofit/>
          </a:bodyPr>
          <a:lstStyle/>
          <a:p>
            <a:r>
              <a:rPr lang="en-US" sz="2000" dirty="0"/>
              <a:t>Switch to DTG-3TC versus Continued 3- or 4-Drug Regimen</a:t>
            </a:r>
            <a:br>
              <a:rPr lang="en-US" sz="2000" dirty="0"/>
            </a:br>
            <a:r>
              <a:rPr lang="en-US" sz="2000" dirty="0"/>
              <a:t>SALSA: Design</a:t>
            </a:r>
          </a:p>
        </p:txBody>
      </p:sp>
      <p:sp>
        <p:nvSpPr>
          <p:cNvPr id="6" name="Text Placeholder 5">
            <a:extLst>
              <a:ext uri="{FF2B5EF4-FFF2-40B4-BE49-F238E27FC236}">
                <a16:creationId xmlns:a16="http://schemas.microsoft.com/office/drawing/2014/main" id="{AD70263A-CE36-9649-9537-255216ED07B3}"/>
              </a:ext>
            </a:extLst>
          </p:cNvPr>
          <p:cNvSpPr>
            <a:spLocks noGrp="1"/>
          </p:cNvSpPr>
          <p:nvPr>
            <p:ph type="body" sz="quarter" idx="16"/>
          </p:nvPr>
        </p:nvSpPr>
        <p:spPr/>
        <p:txBody>
          <a:bodyPr/>
          <a:lstStyle/>
          <a:p>
            <a:r>
              <a:rPr lang="en-US" dirty="0"/>
              <a:t>Source: </a:t>
            </a:r>
            <a:r>
              <a:rPr lang="en-US" dirty="0" err="1"/>
              <a:t>Llibre</a:t>
            </a:r>
            <a:r>
              <a:rPr lang="en-US" dirty="0"/>
              <a:t> JM, et al. Clin Infect Dis. 2022; Mar 2. Online ahead of print. </a:t>
            </a:r>
            <a:endParaRPr lang="en-US" sz="800" dirty="0"/>
          </a:p>
        </p:txBody>
      </p:sp>
      <p:sp>
        <p:nvSpPr>
          <p:cNvPr id="3" name="Content Placeholder 2">
            <a:extLst>
              <a:ext uri="{FF2B5EF4-FFF2-40B4-BE49-F238E27FC236}">
                <a16:creationId xmlns:a16="http://schemas.microsoft.com/office/drawing/2014/main" id="{4FD67C1F-FBF1-6243-BA67-0453E4C3CDFA}"/>
              </a:ext>
            </a:extLst>
          </p:cNvPr>
          <p:cNvSpPr>
            <a:spLocks noGrp="1"/>
          </p:cNvSpPr>
          <p:nvPr>
            <p:ph sz="half" idx="2"/>
          </p:nvPr>
        </p:nvSpPr>
        <p:spPr>
          <a:xfrm>
            <a:off x="323851" y="1184224"/>
            <a:ext cx="4724800" cy="3535260"/>
          </a:xfrm>
        </p:spPr>
        <p:txBody>
          <a:bodyPr>
            <a:noAutofit/>
          </a:bodyPr>
          <a:lstStyle/>
          <a:p>
            <a:pPr>
              <a:lnSpc>
                <a:spcPts val="1700"/>
              </a:lnSpc>
            </a:pPr>
            <a:r>
              <a:rPr lang="en-US" sz="1500" b="1" dirty="0"/>
              <a:t>Design: </a:t>
            </a:r>
            <a:r>
              <a:rPr lang="en-US" sz="1500" dirty="0"/>
              <a:t>Open-label, non-inferiority trial in adults with suppressed HIV RNA while taking a 3- or 4-drug regimen, randomized to switch to fixed-dose dolutegravir-lamivudine (DTG-3TC) or continue baseline regimen</a:t>
            </a:r>
          </a:p>
          <a:p>
            <a:pPr>
              <a:lnSpc>
                <a:spcPts val="1700"/>
              </a:lnSpc>
              <a:spcBef>
                <a:spcPts val="800"/>
              </a:spcBef>
            </a:pPr>
            <a:r>
              <a:rPr lang="en-US" sz="1500" b="1" dirty="0"/>
              <a:t>Inclusion Criteria</a:t>
            </a:r>
            <a:endParaRPr lang="en-US" sz="1500" b="1" u="sng" dirty="0"/>
          </a:p>
          <a:p>
            <a:pPr lvl="1">
              <a:lnSpc>
                <a:spcPts val="1700"/>
              </a:lnSpc>
              <a:spcBef>
                <a:spcPts val="300"/>
              </a:spcBef>
            </a:pPr>
            <a:r>
              <a:rPr lang="en-US" sz="1500" dirty="0"/>
              <a:t>Adults with suppressed HIV RNA ≥6 months</a:t>
            </a:r>
          </a:p>
          <a:p>
            <a:pPr lvl="1">
              <a:lnSpc>
                <a:spcPts val="1700"/>
              </a:lnSpc>
              <a:spcBef>
                <a:spcPts val="300"/>
              </a:spcBef>
            </a:pPr>
            <a:r>
              <a:rPr lang="en-US" sz="1500" dirty="0"/>
              <a:t>No history of virologic failure</a:t>
            </a:r>
          </a:p>
          <a:p>
            <a:pPr lvl="1">
              <a:lnSpc>
                <a:spcPts val="1700"/>
              </a:lnSpc>
              <a:spcBef>
                <a:spcPts val="300"/>
              </a:spcBef>
            </a:pPr>
            <a:r>
              <a:rPr lang="en-US" sz="1500" dirty="0"/>
              <a:t>No major NRTI resistance; no INSTI resistance</a:t>
            </a:r>
          </a:p>
          <a:p>
            <a:pPr lvl="1">
              <a:lnSpc>
                <a:spcPts val="1700"/>
              </a:lnSpc>
              <a:spcBef>
                <a:spcPts val="300"/>
              </a:spcBef>
            </a:pPr>
            <a:r>
              <a:rPr lang="en-US" sz="1500" dirty="0"/>
              <a:t>No Hepatitis B or C</a:t>
            </a:r>
          </a:p>
          <a:p>
            <a:pPr>
              <a:lnSpc>
                <a:spcPts val="1700"/>
              </a:lnSpc>
              <a:spcBef>
                <a:spcPts val="800"/>
              </a:spcBef>
            </a:pPr>
            <a:r>
              <a:rPr lang="en-US" sz="1500" b="1" dirty="0"/>
              <a:t>Regimens</a:t>
            </a:r>
          </a:p>
          <a:p>
            <a:pPr lvl="1">
              <a:lnSpc>
                <a:spcPts val="1700"/>
              </a:lnSpc>
              <a:spcBef>
                <a:spcPts val="300"/>
              </a:spcBef>
            </a:pPr>
            <a:r>
              <a:rPr lang="en-US" sz="1500" dirty="0"/>
              <a:t>Dolutegravir-lamivudine (50/300mg) daily</a:t>
            </a:r>
          </a:p>
          <a:p>
            <a:pPr lvl="1">
              <a:lnSpc>
                <a:spcPts val="1700"/>
              </a:lnSpc>
              <a:spcBef>
                <a:spcPts val="300"/>
              </a:spcBef>
            </a:pPr>
            <a:r>
              <a:rPr lang="en-US" sz="1500" dirty="0"/>
              <a:t>3- or 4-drug baseline regimen</a:t>
            </a:r>
          </a:p>
        </p:txBody>
      </p:sp>
      <p:sp>
        <p:nvSpPr>
          <p:cNvPr id="13" name="Rectangle 12">
            <a:extLst>
              <a:ext uri="{FF2B5EF4-FFF2-40B4-BE49-F238E27FC236}">
                <a16:creationId xmlns:a16="http://schemas.microsoft.com/office/drawing/2014/main" id="{F2B3620D-E6E6-2C0C-5EF3-C16479C06B94}"/>
              </a:ext>
            </a:extLst>
          </p:cNvPr>
          <p:cNvSpPr>
            <a:spLocks noChangeArrowheads="1"/>
          </p:cNvSpPr>
          <p:nvPr/>
        </p:nvSpPr>
        <p:spPr bwMode="ltGray">
          <a:xfrm>
            <a:off x="5645322" y="1546846"/>
            <a:ext cx="3237677" cy="1091179"/>
          </a:xfrm>
          <a:prstGeom prst="rect">
            <a:avLst/>
          </a:prstGeom>
          <a:solidFill>
            <a:srgbClr val="7030A0">
              <a:alpha val="20000"/>
            </a:srgbClr>
          </a:solidFill>
          <a:ln w="9525"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400" i="1" dirty="0">
                <a:solidFill>
                  <a:srgbClr val="000000"/>
                </a:solidFill>
                <a:latin typeface="Arial"/>
                <a:cs typeface="Arial"/>
              </a:rPr>
              <a:t>Switch Group</a:t>
            </a:r>
            <a:br>
              <a:rPr lang="en-US" sz="1400" i="1" dirty="0">
                <a:solidFill>
                  <a:srgbClr val="000000"/>
                </a:solidFill>
                <a:latin typeface="Arial"/>
                <a:cs typeface="Arial"/>
              </a:rPr>
            </a:br>
            <a:r>
              <a:rPr lang="en-US" sz="1800" b="1" dirty="0">
                <a:solidFill>
                  <a:srgbClr val="000000"/>
                </a:solidFill>
                <a:latin typeface="Arial"/>
                <a:cs typeface="Arial"/>
              </a:rPr>
              <a:t>Dolutegravir-Lamivudine</a:t>
            </a:r>
          </a:p>
          <a:p>
            <a:pPr algn="ctr"/>
            <a:r>
              <a:rPr lang="en-US" sz="1400" dirty="0">
                <a:solidFill>
                  <a:srgbClr val="000000"/>
                </a:solidFill>
                <a:latin typeface="Arial"/>
                <a:cs typeface="Arial"/>
              </a:rPr>
              <a:t>(n = 246)</a:t>
            </a:r>
          </a:p>
        </p:txBody>
      </p:sp>
      <p:sp>
        <p:nvSpPr>
          <p:cNvPr id="14" name="Rectangle 7">
            <a:extLst>
              <a:ext uri="{FF2B5EF4-FFF2-40B4-BE49-F238E27FC236}">
                <a16:creationId xmlns:a16="http://schemas.microsoft.com/office/drawing/2014/main" id="{48858EE9-33C4-F296-4420-D488AA4EC455}"/>
              </a:ext>
            </a:extLst>
          </p:cNvPr>
          <p:cNvSpPr>
            <a:spLocks noChangeArrowheads="1"/>
          </p:cNvSpPr>
          <p:nvPr/>
        </p:nvSpPr>
        <p:spPr bwMode="ltGray">
          <a:xfrm>
            <a:off x="5645322" y="3181240"/>
            <a:ext cx="3237677" cy="1091179"/>
          </a:xfrm>
          <a:prstGeom prst="rect">
            <a:avLst/>
          </a:prstGeom>
          <a:solidFill>
            <a:srgbClr val="648896">
              <a:alpha val="20000"/>
            </a:srgbClr>
          </a:solidFill>
          <a:ln w="9525" cap="flat" cmpd="sng" algn="ctr">
            <a:solidFill>
              <a:srgbClr val="000000"/>
            </a:solidFill>
            <a:prstDash val="solid"/>
            <a:miter lim="800000"/>
            <a:headEnd type="none" w="med" len="med"/>
            <a:tailEnd type="none" w="med" len="med"/>
          </a:ln>
          <a:effectLst/>
        </p:spPr>
        <p:txBody>
          <a:bodyPr wrap="square" lIns="91430" tIns="45714" rIns="91430" bIns="45714" anchor="ctr" anchorCtr="1">
            <a:prstTxWarp prst="textNoShape">
              <a:avLst/>
            </a:prstTxWarp>
          </a:bodyPr>
          <a:lstStyle/>
          <a:p>
            <a:pPr algn="ctr">
              <a:spcBef>
                <a:spcPts val="600"/>
              </a:spcBef>
            </a:pPr>
            <a:r>
              <a:rPr lang="en-US" sz="1400" i="1" dirty="0">
                <a:solidFill>
                  <a:srgbClr val="000000"/>
                </a:solidFill>
                <a:latin typeface="Arial"/>
                <a:cs typeface="Arial"/>
              </a:rPr>
              <a:t>Continue Baseline Regimen Group </a:t>
            </a:r>
            <a:br>
              <a:rPr lang="en-US" sz="1400" b="1" i="1" dirty="0">
                <a:solidFill>
                  <a:srgbClr val="000000"/>
                </a:solidFill>
                <a:latin typeface="Arial"/>
                <a:cs typeface="Arial"/>
              </a:rPr>
            </a:br>
            <a:r>
              <a:rPr lang="en-US" sz="1800" b="1" dirty="0">
                <a:solidFill>
                  <a:srgbClr val="000000"/>
                </a:solidFill>
                <a:latin typeface="Arial"/>
                <a:cs typeface="Arial"/>
              </a:rPr>
              <a:t>3- or 4-Drug Regimen</a:t>
            </a:r>
          </a:p>
          <a:p>
            <a:pPr algn="ctr"/>
            <a:r>
              <a:rPr lang="en-US" sz="1400" dirty="0">
                <a:solidFill>
                  <a:srgbClr val="000000"/>
                </a:solidFill>
                <a:latin typeface="Arial"/>
                <a:cs typeface="Arial"/>
              </a:rPr>
              <a:t>(n = 247)</a:t>
            </a:r>
          </a:p>
        </p:txBody>
      </p:sp>
    </p:spTree>
    <p:extLst>
      <p:ext uri="{BB962C8B-B14F-4D97-AF65-F5344CB8AC3E}">
        <p14:creationId xmlns:p14="http://schemas.microsoft.com/office/powerpoint/2010/main" val="1206176938"/>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normAutofit/>
          </a:bodyPr>
          <a:lstStyle/>
          <a:p>
            <a:r>
              <a:rPr lang="en-US" sz="2000" dirty="0"/>
              <a:t>Switch to DTG-3TC versus Continued 3- or 4-Drug Regimen</a:t>
            </a:r>
            <a:br>
              <a:rPr lang="en-US" sz="2000" dirty="0"/>
            </a:br>
            <a:r>
              <a:rPr lang="en-US" sz="2000" dirty="0"/>
              <a:t>SALSA: 48 Week Results</a:t>
            </a:r>
          </a:p>
        </p:txBody>
      </p:sp>
      <p:sp>
        <p:nvSpPr>
          <p:cNvPr id="6" name="Text Placeholder 5">
            <a:extLst>
              <a:ext uri="{FF2B5EF4-FFF2-40B4-BE49-F238E27FC236}">
                <a16:creationId xmlns:a16="http://schemas.microsoft.com/office/drawing/2014/main" id="{AD70263A-CE36-9649-9537-255216ED07B3}"/>
              </a:ext>
            </a:extLst>
          </p:cNvPr>
          <p:cNvSpPr>
            <a:spLocks noGrp="1"/>
          </p:cNvSpPr>
          <p:nvPr>
            <p:ph type="body" sz="quarter" idx="15"/>
          </p:nvPr>
        </p:nvSpPr>
        <p:spPr/>
        <p:txBody>
          <a:bodyPr/>
          <a:lstStyle/>
          <a:p>
            <a:r>
              <a:rPr lang="en-US" sz="1600" dirty="0"/>
              <a:t>Week 48 Virologic Response ITT-Exposed (Snapshot Analysis)</a:t>
            </a:r>
          </a:p>
        </p:txBody>
      </p:sp>
      <p:sp>
        <p:nvSpPr>
          <p:cNvPr id="8" name="Text Placeholder 7">
            <a:extLst>
              <a:ext uri="{FF2B5EF4-FFF2-40B4-BE49-F238E27FC236}">
                <a16:creationId xmlns:a16="http://schemas.microsoft.com/office/drawing/2014/main" id="{5BA81FB9-2107-998C-2A4C-D957C1F84965}"/>
              </a:ext>
            </a:extLst>
          </p:cNvPr>
          <p:cNvSpPr>
            <a:spLocks noGrp="1"/>
          </p:cNvSpPr>
          <p:nvPr>
            <p:ph type="body" sz="quarter" idx="16"/>
          </p:nvPr>
        </p:nvSpPr>
        <p:spPr/>
        <p:txBody>
          <a:bodyPr/>
          <a:lstStyle/>
          <a:p>
            <a:r>
              <a:rPr lang="en-US" dirty="0"/>
              <a:t>Source: </a:t>
            </a:r>
            <a:r>
              <a:rPr lang="en-US" dirty="0" err="1"/>
              <a:t>Llibre</a:t>
            </a:r>
            <a:r>
              <a:rPr lang="en-US" dirty="0"/>
              <a:t> JM, et al. Clin Infect Dis. 2022; Mar 2. Online ahead of print. </a:t>
            </a:r>
            <a:endParaRPr lang="en-US" sz="800" dirty="0"/>
          </a:p>
        </p:txBody>
      </p:sp>
      <p:graphicFrame>
        <p:nvGraphicFramePr>
          <p:cNvPr id="3" name="Chart 2">
            <a:extLst>
              <a:ext uri="{FF2B5EF4-FFF2-40B4-BE49-F238E27FC236}">
                <a16:creationId xmlns:a16="http://schemas.microsoft.com/office/drawing/2014/main" id="{E46C6355-F99B-AFE4-67B1-9B5FE2F4CCA5}"/>
              </a:ext>
            </a:extLst>
          </p:cNvPr>
          <p:cNvGraphicFramePr>
            <a:graphicFrameLocks/>
          </p:cNvGraphicFramePr>
          <p:nvPr>
            <p:extLst>
              <p:ext uri="{D42A27DB-BD31-4B8C-83A1-F6EECF244321}">
                <p14:modId xmlns:p14="http://schemas.microsoft.com/office/powerpoint/2010/main" val="3734850513"/>
              </p:ext>
            </p:extLst>
          </p:nvPr>
        </p:nvGraphicFramePr>
        <p:xfrm>
          <a:off x="456072" y="1400177"/>
          <a:ext cx="8229600" cy="329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361086"/>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44D3-734F-6CB4-8093-FB6377439E50}"/>
              </a:ext>
            </a:extLst>
          </p:cNvPr>
          <p:cNvSpPr>
            <a:spLocks noGrp="1"/>
          </p:cNvSpPr>
          <p:nvPr>
            <p:ph type="title"/>
          </p:nvPr>
        </p:nvSpPr>
        <p:spPr/>
        <p:txBody>
          <a:bodyPr>
            <a:normAutofit/>
          </a:bodyPr>
          <a:lstStyle/>
          <a:p>
            <a:r>
              <a:rPr lang="en-US" sz="2000" dirty="0"/>
              <a:t>Switch to DTG-3TC versus Continued 3- or 4-Drug Regimen</a:t>
            </a:r>
            <a:br>
              <a:rPr lang="en-US" sz="2000" dirty="0"/>
            </a:br>
            <a:r>
              <a:rPr lang="en-US" sz="2000" dirty="0"/>
              <a:t>SALSA: Conclusions</a:t>
            </a:r>
          </a:p>
        </p:txBody>
      </p:sp>
      <p:sp>
        <p:nvSpPr>
          <p:cNvPr id="3" name="Text Placeholder 2">
            <a:extLst>
              <a:ext uri="{FF2B5EF4-FFF2-40B4-BE49-F238E27FC236}">
                <a16:creationId xmlns:a16="http://schemas.microsoft.com/office/drawing/2014/main" id="{337D7C98-1886-F8A8-9FD1-3F497CF6A592}"/>
              </a:ext>
            </a:extLst>
          </p:cNvPr>
          <p:cNvSpPr>
            <a:spLocks noGrp="1"/>
          </p:cNvSpPr>
          <p:nvPr>
            <p:ph type="body" sz="quarter" idx="16"/>
          </p:nvPr>
        </p:nvSpPr>
        <p:spPr/>
        <p:txBody>
          <a:bodyPr/>
          <a:lstStyle/>
          <a:p>
            <a:r>
              <a:rPr lang="en-US" dirty="0"/>
              <a:t>Source: </a:t>
            </a:r>
            <a:r>
              <a:rPr lang="en-US" dirty="0" err="1"/>
              <a:t>Llibre</a:t>
            </a:r>
            <a:r>
              <a:rPr lang="en-US" dirty="0"/>
              <a:t> JM, et al. Clin Infect Dis. 2022; Mar 2. Online ahead of print. </a:t>
            </a:r>
            <a:endParaRPr lang="en-US" sz="800" dirty="0"/>
          </a:p>
        </p:txBody>
      </p:sp>
      <p:sp>
        <p:nvSpPr>
          <p:cNvPr id="4" name="Content Placeholder 3">
            <a:extLst>
              <a:ext uri="{FF2B5EF4-FFF2-40B4-BE49-F238E27FC236}">
                <a16:creationId xmlns:a16="http://schemas.microsoft.com/office/drawing/2014/main" id="{11CCFE35-06BE-9CE9-FA4D-E40232EDA2CF}"/>
              </a:ext>
            </a:extLst>
          </p:cNvPr>
          <p:cNvSpPr>
            <a:spLocks noGrp="1"/>
          </p:cNvSpPr>
          <p:nvPr>
            <p:ph sz="half" idx="2"/>
          </p:nvPr>
        </p:nvSpPr>
        <p:spPr>
          <a:xfrm>
            <a:off x="-18168" y="2007907"/>
            <a:ext cx="9180576" cy="1668546"/>
          </a:xfrm>
        </p:spPr>
        <p:txBody>
          <a:bodyPr>
            <a:noAutofit/>
          </a:bodyPr>
          <a:lstStyle/>
          <a:p>
            <a:pPr>
              <a:lnSpc>
                <a:spcPts val="2400"/>
              </a:lnSpc>
            </a:pPr>
            <a:r>
              <a:rPr lang="en-US" sz="1800" dirty="0">
                <a:solidFill>
                  <a:srgbClr val="C00000"/>
                </a:solidFill>
              </a:rPr>
              <a:t>Conclusion</a:t>
            </a:r>
            <a:r>
              <a:rPr lang="en-US" sz="1800" dirty="0"/>
              <a:t>: “Switching to dolutegravir-lamivudine was non-inferior to continuing current antiretroviral regimen for maintaining virologic suppression at Week 48 with no observed resistance, supporting the efficacy, good safety, and high barrier to resistance of dolutegravir-lamivudine.”</a:t>
            </a:r>
          </a:p>
        </p:txBody>
      </p:sp>
    </p:spTree>
    <p:extLst>
      <p:ext uri="{BB962C8B-B14F-4D97-AF65-F5344CB8AC3E}">
        <p14:creationId xmlns:p14="http://schemas.microsoft.com/office/powerpoint/2010/main" val="1222792348"/>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17460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i="1" dirty="0"/>
              <a:t>HHS Antiretroviral Therapy Guidelines (September 21, 2022)</a:t>
            </a:r>
            <a:br>
              <a:rPr lang="en-US" sz="1800" dirty="0"/>
            </a:br>
            <a:r>
              <a:rPr lang="en-US" sz="2000" dirty="0"/>
              <a:t>Dolutegravir-Lamivudine: </a:t>
            </a:r>
            <a:r>
              <a:rPr lang="en-US" sz="2000" b="1" dirty="0"/>
              <a:t>Maintenance Antiretroviral Therapy</a:t>
            </a:r>
            <a:endParaRPr lang="en-US" sz="2000" dirty="0"/>
          </a:p>
        </p:txBody>
      </p:sp>
      <p:sp>
        <p:nvSpPr>
          <p:cNvPr id="16" name="Rectangle 15"/>
          <p:cNvSpPr>
            <a:spLocks noChangeArrowheads="1"/>
          </p:cNvSpPr>
          <p:nvPr/>
        </p:nvSpPr>
        <p:spPr bwMode="auto">
          <a:xfrm>
            <a:off x="432442" y="1048147"/>
            <a:ext cx="3885630" cy="777038"/>
          </a:xfrm>
          <a:prstGeom prst="rect">
            <a:avLst/>
          </a:prstGeom>
          <a:solidFill>
            <a:srgbClr val="AB8100"/>
          </a:solidFill>
          <a:ln w="12700">
            <a:noFill/>
            <a:miter lim="800000"/>
            <a:headEnd/>
            <a:tailEnd/>
          </a:ln>
        </p:spPr>
        <p:txBody>
          <a:bodyPr lIns="93596" tIns="47591" rIns="93596" bIns="47591" anchor="ctr">
            <a:prstTxWarp prst="textNoShape">
              <a:avLst/>
            </a:prstTxWarp>
          </a:bodyPr>
          <a:lstStyle/>
          <a:p>
            <a:pPr defTabSz="933217">
              <a:lnSpc>
                <a:spcPct val="90000"/>
              </a:lnSpc>
              <a:spcBef>
                <a:spcPct val="50000"/>
              </a:spcBef>
            </a:pPr>
            <a:r>
              <a:rPr lang="en-US" sz="1800" b="1" dirty="0">
                <a:solidFill>
                  <a:schemeClr val="bg1"/>
                </a:solidFill>
                <a:latin typeface="Arial" pitchFamily="31" charset="0"/>
              </a:rPr>
              <a:t>Initial Antiretroviral Therapy</a:t>
            </a:r>
            <a:br>
              <a:rPr lang="en-US" sz="1800" b="1" dirty="0">
                <a:solidFill>
                  <a:schemeClr val="bg1"/>
                </a:solidFill>
                <a:latin typeface="Arial" pitchFamily="31" charset="0"/>
              </a:rPr>
            </a:br>
            <a:r>
              <a:rPr lang="en-US" sz="1800" dirty="0">
                <a:solidFill>
                  <a:schemeClr val="bg1"/>
                </a:solidFill>
                <a:latin typeface="Arial" pitchFamily="31" charset="0"/>
              </a:rPr>
              <a:t>3-Drug Regimen</a:t>
            </a:r>
          </a:p>
        </p:txBody>
      </p:sp>
      <p:cxnSp>
        <p:nvCxnSpPr>
          <p:cNvPr id="17" name="Straight Connector 16"/>
          <p:cNvCxnSpPr>
            <a:cxnSpLocks/>
          </p:cNvCxnSpPr>
          <p:nvPr/>
        </p:nvCxnSpPr>
        <p:spPr>
          <a:xfrm>
            <a:off x="450914" y="3050889"/>
            <a:ext cx="8482618" cy="0"/>
          </a:xfrm>
          <a:prstGeom prst="line">
            <a:avLst/>
          </a:prstGeom>
          <a:ln w="76200" cap="rnd" cmpd="sng">
            <a:solidFill>
              <a:schemeClr val="tx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325667" y="1048147"/>
            <a:ext cx="4607865" cy="777038"/>
          </a:xfrm>
          <a:prstGeom prst="rect">
            <a:avLst/>
          </a:prstGeom>
          <a:solidFill>
            <a:srgbClr val="507A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b="1" dirty="0"/>
              <a:t>Maintenance Antiretroviral Therapy</a:t>
            </a:r>
            <a:br>
              <a:rPr lang="en-US" sz="1800" b="1" dirty="0"/>
            </a:br>
            <a:r>
              <a:rPr lang="en-US" sz="1800" dirty="0"/>
              <a:t>Dolutegravir-Lamivudine (2-Drug Regimen)</a:t>
            </a:r>
          </a:p>
        </p:txBody>
      </p:sp>
      <p:sp>
        <p:nvSpPr>
          <p:cNvPr id="20" name="Rectangle 13"/>
          <p:cNvSpPr>
            <a:spLocks noChangeArrowheads="1"/>
          </p:cNvSpPr>
          <p:nvPr/>
        </p:nvSpPr>
        <p:spPr bwMode="auto">
          <a:xfrm>
            <a:off x="4419640" y="3247666"/>
            <a:ext cx="4513892" cy="1503441"/>
          </a:xfrm>
          <a:prstGeom prst="rect">
            <a:avLst/>
          </a:prstGeom>
          <a:solidFill>
            <a:srgbClr val="87AABC">
              <a:alpha val="20000"/>
            </a:srgbClr>
          </a:solidFill>
          <a:ln w="12700" cmpd="sng">
            <a:solidFill>
              <a:srgbClr val="003A78"/>
            </a:solidFill>
            <a:miter lim="800000"/>
            <a:headEnd/>
            <a:tailEnd/>
          </a:ln>
        </p:spPr>
        <p:txBody>
          <a:bodyPr lIns="93596" tIns="137160" rIns="93596" bIns="47591" anchor="ctr">
            <a:prstTxWarp prst="textNoShape">
              <a:avLst/>
            </a:prstTxWarp>
          </a:bodyPr>
          <a:lstStyle/>
          <a:p>
            <a:pPr defTabSz="933217">
              <a:lnSpc>
                <a:spcPts val="1600"/>
              </a:lnSpc>
              <a:spcBef>
                <a:spcPts val="600"/>
              </a:spcBef>
            </a:pPr>
            <a:r>
              <a:rPr lang="en-US" sz="1500" b="1" dirty="0">
                <a:latin typeface="Arial" pitchFamily="31" charset="0"/>
              </a:rPr>
              <a:t>Requirements Prior to Switching</a:t>
            </a:r>
          </a:p>
          <a:p>
            <a:pPr marL="137126" indent="-137126" defTabSz="933217">
              <a:lnSpc>
                <a:spcPts val="1600"/>
              </a:lnSpc>
              <a:spcBef>
                <a:spcPts val="600"/>
              </a:spcBef>
              <a:buClr>
                <a:srgbClr val="648896"/>
              </a:buClr>
              <a:buFont typeface="Arial"/>
              <a:buChar char="•"/>
            </a:pPr>
            <a:r>
              <a:rPr lang="en-US" sz="1500" dirty="0">
                <a:latin typeface="Arial" pitchFamily="31" charset="0"/>
              </a:rPr>
              <a:t>HIV RNA &lt;50 copies/mL for ≥6 months</a:t>
            </a:r>
          </a:p>
          <a:p>
            <a:pPr marL="137126" indent="-137126" defTabSz="933217">
              <a:lnSpc>
                <a:spcPts val="1600"/>
              </a:lnSpc>
              <a:spcBef>
                <a:spcPts val="600"/>
              </a:spcBef>
              <a:buClr>
                <a:srgbClr val="648896"/>
              </a:buClr>
              <a:buFont typeface="Arial"/>
              <a:buChar char="•"/>
            </a:pPr>
            <a:r>
              <a:rPr lang="en-US" sz="1500" dirty="0">
                <a:latin typeface="Arial" pitchFamily="31" charset="0"/>
              </a:rPr>
              <a:t>Hepatitis B surface antigen (HBsAg) negative </a:t>
            </a:r>
          </a:p>
          <a:p>
            <a:pPr marL="137126" indent="-137126" defTabSz="933217">
              <a:lnSpc>
                <a:spcPts val="1600"/>
              </a:lnSpc>
              <a:spcBef>
                <a:spcPts val="600"/>
              </a:spcBef>
              <a:buClr>
                <a:srgbClr val="648896"/>
              </a:buClr>
              <a:buFont typeface="Arial"/>
              <a:buChar char="•"/>
            </a:pPr>
            <a:r>
              <a:rPr lang="en-US" sz="1500" dirty="0">
                <a:latin typeface="Arial" pitchFamily="31" charset="0"/>
              </a:rPr>
              <a:t>No prior virologic failure</a:t>
            </a:r>
          </a:p>
          <a:p>
            <a:pPr marL="137126" indent="-137126" defTabSz="933217">
              <a:lnSpc>
                <a:spcPts val="1600"/>
              </a:lnSpc>
              <a:spcBef>
                <a:spcPts val="600"/>
              </a:spcBef>
              <a:buClr>
                <a:srgbClr val="648896"/>
              </a:buClr>
              <a:buFont typeface="Arial"/>
              <a:buChar char="•"/>
            </a:pPr>
            <a:r>
              <a:rPr lang="en-US" sz="1500" dirty="0">
                <a:latin typeface="Arial" pitchFamily="31" charset="0"/>
              </a:rPr>
              <a:t>No resistance to either maintenance drug</a:t>
            </a:r>
          </a:p>
        </p:txBody>
      </p:sp>
      <p:sp>
        <p:nvSpPr>
          <p:cNvPr id="21" name="Rounded Rectangle 20"/>
          <p:cNvSpPr/>
          <p:nvPr/>
        </p:nvSpPr>
        <p:spPr>
          <a:xfrm>
            <a:off x="441082" y="1952771"/>
            <a:ext cx="838915" cy="280607"/>
          </a:xfrm>
          <a:prstGeom prst="roundRect">
            <a:avLst/>
          </a:prstGeom>
          <a:solidFill>
            <a:srgbClr val="AB8100"/>
          </a:solidFill>
          <a:ln w="19050" cmpd="sng">
            <a:solidFill>
              <a:srgbClr val="858C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p>
        </p:txBody>
      </p:sp>
      <p:sp>
        <p:nvSpPr>
          <p:cNvPr id="28" name="Rounded Rectangle 27"/>
          <p:cNvSpPr/>
          <p:nvPr/>
        </p:nvSpPr>
        <p:spPr>
          <a:xfrm>
            <a:off x="441082" y="2280142"/>
            <a:ext cx="838915" cy="280607"/>
          </a:xfrm>
          <a:prstGeom prst="roundRect">
            <a:avLst/>
          </a:prstGeom>
          <a:solidFill>
            <a:srgbClr val="AB8100"/>
          </a:solidFill>
          <a:ln w="19050" cmpd="sng">
            <a:solidFill>
              <a:srgbClr val="858C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p>
        </p:txBody>
      </p:sp>
      <p:sp>
        <p:nvSpPr>
          <p:cNvPr id="29" name="Rounded Rectangle 28"/>
          <p:cNvSpPr/>
          <p:nvPr/>
        </p:nvSpPr>
        <p:spPr>
          <a:xfrm>
            <a:off x="441082" y="2613182"/>
            <a:ext cx="838915" cy="280607"/>
          </a:xfrm>
          <a:prstGeom prst="roundRect">
            <a:avLst/>
          </a:prstGeom>
          <a:solidFill>
            <a:srgbClr val="AB8100"/>
          </a:solidFill>
          <a:ln w="19050" cmpd="sng">
            <a:solidFill>
              <a:srgbClr val="858C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p>
        </p:txBody>
      </p:sp>
      <p:sp>
        <p:nvSpPr>
          <p:cNvPr id="13" name="Rounded Rectangle 12">
            <a:extLst>
              <a:ext uri="{FF2B5EF4-FFF2-40B4-BE49-F238E27FC236}">
                <a16:creationId xmlns:a16="http://schemas.microsoft.com/office/drawing/2014/main" id="{4F79A9D5-3AC4-7A4D-80AE-0EB812B8CD78}"/>
              </a:ext>
            </a:extLst>
          </p:cNvPr>
          <p:cNvSpPr/>
          <p:nvPr/>
        </p:nvSpPr>
        <p:spPr>
          <a:xfrm>
            <a:off x="4389707" y="2138300"/>
            <a:ext cx="838915" cy="280607"/>
          </a:xfrm>
          <a:prstGeom prst="roundRect">
            <a:avLst/>
          </a:prstGeom>
          <a:solidFill>
            <a:srgbClr val="71B0C1"/>
          </a:solidFill>
          <a:ln w="19050" cmpd="sng">
            <a:solidFill>
              <a:srgbClr val="507A8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p>
        </p:txBody>
      </p:sp>
      <p:sp>
        <p:nvSpPr>
          <p:cNvPr id="14" name="Rounded Rectangle 13">
            <a:extLst>
              <a:ext uri="{FF2B5EF4-FFF2-40B4-BE49-F238E27FC236}">
                <a16:creationId xmlns:a16="http://schemas.microsoft.com/office/drawing/2014/main" id="{663F34A5-2344-8D40-B0A1-4540287471F6}"/>
              </a:ext>
            </a:extLst>
          </p:cNvPr>
          <p:cNvSpPr/>
          <p:nvPr/>
        </p:nvSpPr>
        <p:spPr>
          <a:xfrm>
            <a:off x="4389707" y="2452867"/>
            <a:ext cx="838915" cy="280607"/>
          </a:xfrm>
          <a:prstGeom prst="roundRect">
            <a:avLst/>
          </a:prstGeom>
          <a:solidFill>
            <a:srgbClr val="71B0C1"/>
          </a:solidFill>
          <a:ln w="19050" cmpd="sng">
            <a:solidFill>
              <a:srgbClr val="507A8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p>
        </p:txBody>
      </p:sp>
      <p:sp>
        <p:nvSpPr>
          <p:cNvPr id="5" name="Rectangle 13">
            <a:extLst>
              <a:ext uri="{FF2B5EF4-FFF2-40B4-BE49-F238E27FC236}">
                <a16:creationId xmlns:a16="http://schemas.microsoft.com/office/drawing/2014/main" id="{6F65B53F-4B2A-D978-6CB2-FAC2B7496DB8}"/>
              </a:ext>
            </a:extLst>
          </p:cNvPr>
          <p:cNvSpPr>
            <a:spLocks noChangeArrowheads="1"/>
          </p:cNvSpPr>
          <p:nvPr/>
        </p:nvSpPr>
        <p:spPr bwMode="auto">
          <a:xfrm>
            <a:off x="401743" y="3065816"/>
            <a:ext cx="899730" cy="353938"/>
          </a:xfrm>
          <a:prstGeom prst="rect">
            <a:avLst/>
          </a:prstGeom>
          <a:noFill/>
          <a:ln w="12700">
            <a:noFill/>
            <a:miter lim="800000"/>
            <a:headEnd/>
            <a:tailEnd/>
          </a:ln>
        </p:spPr>
        <p:txBody>
          <a:bodyPr lIns="93596" tIns="47591" rIns="93596" bIns="47591" anchor="ctr">
            <a:prstTxWarp prst="textNoShape">
              <a:avLst/>
            </a:prstTxWarp>
          </a:bodyPr>
          <a:lstStyle/>
          <a:p>
            <a:pPr defTabSz="933217">
              <a:lnSpc>
                <a:spcPct val="90000"/>
              </a:lnSpc>
              <a:spcBef>
                <a:spcPct val="50000"/>
              </a:spcBef>
            </a:pPr>
            <a:r>
              <a:rPr lang="en-US" sz="1800" dirty="0">
                <a:latin typeface="Arial" pitchFamily="31" charset="0"/>
              </a:rPr>
              <a:t>Time</a:t>
            </a:r>
          </a:p>
        </p:txBody>
      </p:sp>
    </p:spTree>
    <p:extLst>
      <p:ext uri="{BB962C8B-B14F-4D97-AF65-F5344CB8AC3E}">
        <p14:creationId xmlns:p14="http://schemas.microsoft.com/office/powerpoint/2010/main" val="9479184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0181" y="208889"/>
            <a:ext cx="8229600" cy="769440"/>
          </a:xfrm>
          <a:prstGeom prst="rect">
            <a:avLst/>
          </a:prstGeom>
          <a:solidFill>
            <a:schemeClr val="tx1">
              <a:alpha val="30000"/>
            </a:schemeClr>
          </a:solidFill>
          <a:ln>
            <a:solidFill>
              <a:schemeClr val="bg1"/>
            </a:solidFill>
          </a:ln>
        </p:spPr>
        <p:txBody>
          <a:bodyPr anchor="ctr" anchorCtr="0">
            <a:no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pPr marL="91440"/>
            <a:r>
              <a:rPr lang="en-US" sz="2000" dirty="0">
                <a:solidFill>
                  <a:srgbClr val="FFFFFF"/>
                </a:solidFill>
              </a:rPr>
              <a:t>Dolutegravir-Lamivudine</a:t>
            </a:r>
            <a:br>
              <a:rPr lang="en-US" sz="2000" dirty="0"/>
            </a:br>
            <a:r>
              <a:rPr lang="en-US" sz="2000" dirty="0"/>
              <a:t>Summary of Key Phase 3 Studies</a:t>
            </a:r>
          </a:p>
        </p:txBody>
      </p:sp>
      <p:sp>
        <p:nvSpPr>
          <p:cNvPr id="6" name="Content Placeholder 3">
            <a:extLst>
              <a:ext uri="{FF2B5EF4-FFF2-40B4-BE49-F238E27FC236}">
                <a16:creationId xmlns:a16="http://schemas.microsoft.com/office/drawing/2014/main" id="{4FB9E05E-58F7-034B-B224-D410EAC7AE55}"/>
              </a:ext>
            </a:extLst>
          </p:cNvPr>
          <p:cNvSpPr txBox="1">
            <a:spLocks/>
          </p:cNvSpPr>
          <p:nvPr/>
        </p:nvSpPr>
        <p:spPr>
          <a:xfrm>
            <a:off x="450181" y="978329"/>
            <a:ext cx="8229600" cy="3320956"/>
          </a:xfrm>
          <a:prstGeom prst="rect">
            <a:avLst/>
          </a:prstGeom>
          <a:solidFill>
            <a:schemeClr val="tx1">
              <a:alpha val="18000"/>
            </a:schemeClr>
          </a:solidFill>
          <a:ln>
            <a:solidFill>
              <a:schemeClr val="bg1"/>
            </a:solidFill>
          </a:ln>
          <a:effectLst/>
        </p:spPr>
        <p:txBody>
          <a:bodyPr tIns="182880" bIns="9144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indent="-192024">
              <a:lnSpc>
                <a:spcPts val="1600"/>
              </a:lnSpc>
              <a:spcBef>
                <a:spcPts val="1600"/>
              </a:spcBef>
              <a:buClr>
                <a:srgbClr val="00B0F0"/>
              </a:buClr>
            </a:pPr>
            <a:r>
              <a:rPr lang="en-US" sz="1800" b="1" dirty="0">
                <a:solidFill>
                  <a:schemeClr val="bg1"/>
                </a:solidFill>
                <a:latin typeface="Arial" panose="020B0604020202020204" pitchFamily="34" charset="0"/>
                <a:cs typeface="Arial" panose="020B0604020202020204" pitchFamily="34" charset="0"/>
              </a:rPr>
              <a:t>Trials in in Treatment-Naïve Adults</a:t>
            </a:r>
          </a:p>
          <a:p>
            <a:pPr marL="683514" lvl="1" indent="-192024">
              <a:lnSpc>
                <a:spcPts val="1600"/>
              </a:lnSpc>
              <a:spcBef>
                <a:spcPts val="1000"/>
              </a:spcBef>
              <a:buClr>
                <a:srgbClr val="00B0F0"/>
              </a:buClr>
            </a:pPr>
            <a:r>
              <a:rPr lang="en-US" sz="1800" dirty="0">
                <a:solidFill>
                  <a:schemeClr val="bg1"/>
                </a:solidFill>
              </a:rPr>
              <a:t>GEMINI-1: DTG-3TC versus DTG + TDF-FTC as Initial Therapy</a:t>
            </a:r>
          </a:p>
          <a:p>
            <a:pPr marL="683514" lvl="1" indent="-192024">
              <a:lnSpc>
                <a:spcPts val="1600"/>
              </a:lnSpc>
              <a:spcBef>
                <a:spcPts val="1000"/>
              </a:spcBef>
              <a:buClr>
                <a:srgbClr val="00B0F0"/>
              </a:buClr>
            </a:pPr>
            <a:r>
              <a:rPr lang="en-US" sz="1800" dirty="0">
                <a:solidFill>
                  <a:schemeClr val="bg1"/>
                </a:solidFill>
              </a:rPr>
              <a:t>GEMINI-2: DTG-3TC versus DTG + TDF-FTC as Initial Therapy</a:t>
            </a:r>
          </a:p>
          <a:p>
            <a:pPr marL="491490" lvl="1" indent="0">
              <a:lnSpc>
                <a:spcPts val="1600"/>
              </a:lnSpc>
              <a:spcBef>
                <a:spcPts val="1000"/>
              </a:spcBef>
              <a:buClr>
                <a:srgbClr val="00B0F0"/>
              </a:buClr>
              <a:buNone/>
            </a:pPr>
            <a:endParaRPr lang="en-US" sz="1800" dirty="0">
              <a:solidFill>
                <a:schemeClr val="bg1"/>
              </a:solidFill>
            </a:endParaRPr>
          </a:p>
          <a:p>
            <a:pPr marL="283464" indent="-192024">
              <a:lnSpc>
                <a:spcPts val="1600"/>
              </a:lnSpc>
              <a:spcBef>
                <a:spcPts val="2200"/>
              </a:spcBef>
              <a:buClr>
                <a:srgbClr val="00B0F0"/>
              </a:buClr>
            </a:pPr>
            <a:r>
              <a:rPr lang="en-US" sz="1800" b="1" dirty="0">
                <a:solidFill>
                  <a:schemeClr val="bg1"/>
                </a:solidFill>
                <a:latin typeface="Arial" panose="020B0604020202020204" pitchFamily="34" charset="0"/>
                <a:cs typeface="Arial" panose="020B0604020202020204" pitchFamily="34" charset="0"/>
              </a:rPr>
              <a:t>Switch Trials in Adults with Virologic Suppression</a:t>
            </a:r>
          </a:p>
          <a:p>
            <a:pPr marL="683514" lvl="1" indent="-192024">
              <a:lnSpc>
                <a:spcPts val="1600"/>
              </a:lnSpc>
              <a:spcBef>
                <a:spcPts val="1000"/>
              </a:spcBef>
              <a:buClr>
                <a:srgbClr val="00B0F0"/>
              </a:buClr>
            </a:pPr>
            <a:r>
              <a:rPr lang="en-US" sz="1800" dirty="0">
                <a:solidFill>
                  <a:schemeClr val="bg1"/>
                </a:solidFill>
              </a:rPr>
              <a:t>ASPIRE: Switch to DTG plus 3TC vs. 3-Drug Maintenance Regimen</a:t>
            </a:r>
          </a:p>
          <a:p>
            <a:pPr marL="683514" lvl="1" indent="-192024">
              <a:lnSpc>
                <a:spcPts val="1600"/>
              </a:lnSpc>
              <a:spcBef>
                <a:spcPts val="1000"/>
              </a:spcBef>
              <a:buClr>
                <a:srgbClr val="00B0F0"/>
              </a:buClr>
            </a:pPr>
            <a:r>
              <a:rPr lang="en-US" sz="1800" dirty="0">
                <a:solidFill>
                  <a:schemeClr val="bg1"/>
                </a:solidFill>
                <a:latin typeface="Arial" panose="020B0604020202020204" pitchFamily="34" charset="0"/>
                <a:cs typeface="Arial" panose="020B0604020202020204" pitchFamily="34" charset="0"/>
              </a:rPr>
              <a:t>TANGO: </a:t>
            </a:r>
            <a:r>
              <a:rPr lang="en-US" sz="1800" dirty="0">
                <a:solidFill>
                  <a:schemeClr val="bg1"/>
                </a:solidFill>
              </a:rPr>
              <a:t>Switch to DTG-3TC vs. 3- or 4-Drug Maintenance Regimen</a:t>
            </a:r>
          </a:p>
          <a:p>
            <a:pPr marL="683514" lvl="1" indent="-192024">
              <a:lnSpc>
                <a:spcPts val="1600"/>
              </a:lnSpc>
              <a:spcBef>
                <a:spcPts val="1000"/>
              </a:spcBef>
              <a:buClr>
                <a:srgbClr val="00B0F0"/>
              </a:buClr>
            </a:pPr>
            <a:r>
              <a:rPr lang="en-US" sz="1800" dirty="0">
                <a:solidFill>
                  <a:schemeClr val="bg1"/>
                </a:solidFill>
                <a:latin typeface="Arial" panose="020B0604020202020204" pitchFamily="34" charset="0"/>
                <a:cs typeface="Arial" panose="020B0604020202020204" pitchFamily="34" charset="0"/>
              </a:rPr>
              <a:t>SALSA: </a:t>
            </a:r>
            <a:r>
              <a:rPr lang="en-US" sz="1800" dirty="0">
                <a:solidFill>
                  <a:schemeClr val="bg1"/>
                </a:solidFill>
              </a:rPr>
              <a:t>Switch to DTG-3TC vs. 3- or 4-Drug Maintenance Regimen</a:t>
            </a:r>
            <a:endParaRPr lang="en-US" sz="1800" dirty="0">
              <a:solidFill>
                <a:schemeClr val="bg1"/>
              </a:solidFill>
              <a:latin typeface="Arial" panose="020B0604020202020204" pitchFamily="34" charset="0"/>
              <a:cs typeface="Arial" panose="020B0604020202020204" pitchFamily="34" charset="0"/>
            </a:endParaRPr>
          </a:p>
        </p:txBody>
      </p:sp>
      <p:sp>
        <p:nvSpPr>
          <p:cNvPr id="8" name="Rectangle 25">
            <a:extLst>
              <a:ext uri="{FF2B5EF4-FFF2-40B4-BE49-F238E27FC236}">
                <a16:creationId xmlns:a16="http://schemas.microsoft.com/office/drawing/2014/main" id="{209AC3B8-D3DF-3A44-A952-C2C627330820}"/>
              </a:ext>
            </a:extLst>
          </p:cNvPr>
          <p:cNvSpPr>
            <a:spLocks noChangeArrowheads="1"/>
          </p:cNvSpPr>
          <p:nvPr/>
        </p:nvSpPr>
        <p:spPr bwMode="auto">
          <a:xfrm>
            <a:off x="450181" y="4355832"/>
            <a:ext cx="8229600" cy="424716"/>
          </a:xfrm>
          <a:prstGeom prst="rect">
            <a:avLst/>
          </a:prstGeom>
          <a:solidFill>
            <a:schemeClr val="bg1">
              <a:lumMod val="95000"/>
              <a:alpha val="80000"/>
            </a:schemeClr>
          </a:solidFill>
          <a:ln w="9525" cap="flat" cmpd="sng" algn="ctr">
            <a:solidFill>
              <a:schemeClr val="bg1"/>
            </a:solidFill>
            <a:prstDash val="solid"/>
            <a:miter lim="800000"/>
            <a:headEnd type="none" w="med" len="med"/>
            <a:tailEnd type="none" w="med" len="med"/>
          </a:ln>
          <a:effectLst/>
        </p:spPr>
        <p:txBody>
          <a:bodyPr lIns="0" tIns="34073" rIns="0" bIns="68580" anchor="ctr">
            <a:prstTxWarp prst="textNoShape">
              <a:avLst/>
            </a:prstTxWarp>
          </a:bodyPr>
          <a:lstStyle/>
          <a:p>
            <a:pPr marL="182880" defTabSz="701279">
              <a:lnSpc>
                <a:spcPts val="1600"/>
              </a:lnSpc>
              <a:spcBef>
                <a:spcPts val="600"/>
              </a:spcBef>
            </a:pPr>
            <a:r>
              <a:rPr lang="en-US" sz="1000" b="1" dirty="0">
                <a:solidFill>
                  <a:srgbClr val="000000"/>
                </a:solidFill>
                <a:latin typeface="Arial" pitchFamily="22" charset="0"/>
              </a:rPr>
              <a:t>Abbreviations</a:t>
            </a:r>
            <a:r>
              <a:rPr lang="en-US" sz="1000" dirty="0">
                <a:solidFill>
                  <a:srgbClr val="000000"/>
                </a:solidFill>
                <a:latin typeface="Arial" pitchFamily="22" charset="0"/>
              </a:rPr>
              <a:t>: DTG-3TC = dolutegravir-lamivudine; DTG = dolutegravir; TDF-FTC = tenofovir DF-emtricitabine</a:t>
            </a:r>
          </a:p>
        </p:txBody>
      </p:sp>
    </p:spTree>
    <p:extLst>
      <p:ext uri="{BB962C8B-B14F-4D97-AF65-F5344CB8AC3E}">
        <p14:creationId xmlns:p14="http://schemas.microsoft.com/office/powerpoint/2010/main" val="346020106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323D6-A061-BB6C-C31D-CA7C94FE6644}"/>
              </a:ext>
            </a:extLst>
          </p:cNvPr>
          <p:cNvSpPr>
            <a:spLocks noGrp="1"/>
          </p:cNvSpPr>
          <p:nvPr>
            <p:ph type="title"/>
          </p:nvPr>
        </p:nvSpPr>
        <p:spPr/>
        <p:txBody>
          <a:bodyPr/>
          <a:lstStyle/>
          <a:p>
            <a:r>
              <a:rPr lang="en-US" sz="1800" dirty="0"/>
              <a:t>Dolutegravir-Lamivudine</a:t>
            </a:r>
            <a:br>
              <a:rPr lang="en-US" sz="2400" dirty="0"/>
            </a:br>
            <a:r>
              <a:rPr lang="en-US" dirty="0"/>
              <a:t>Trials in Treatment </a:t>
            </a:r>
            <a:r>
              <a:rPr lang="en-US" sz="2400" b="1" dirty="0">
                <a:latin typeface="Arial" panose="020B0604020202020204" pitchFamily="34" charset="0"/>
                <a:cs typeface="Arial" panose="020B0604020202020204" pitchFamily="34" charset="0"/>
              </a:rPr>
              <a:t>Treatment-Naïve Adults</a:t>
            </a:r>
            <a:endParaRPr lang="en-US" dirty="0"/>
          </a:p>
        </p:txBody>
      </p:sp>
    </p:spTree>
    <p:extLst>
      <p:ext uri="{BB962C8B-B14F-4D97-AF65-F5344CB8AC3E}">
        <p14:creationId xmlns:p14="http://schemas.microsoft.com/office/powerpoint/2010/main" val="369466005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100" b="0" dirty="0"/>
              <a:t>DTG + 3TC versus DTG + TDF-FTC as Initial ART</a:t>
            </a:r>
            <a:br>
              <a:rPr lang="en-US" sz="2025" b="0" dirty="0"/>
            </a:br>
            <a:r>
              <a:rPr lang="en-US" sz="2700" dirty="0"/>
              <a:t>GEMINI 1 and GEMINI 2: Week 48 Data</a:t>
            </a:r>
          </a:p>
        </p:txBody>
      </p:sp>
    </p:spTree>
    <p:extLst>
      <p:ext uri="{BB962C8B-B14F-4D97-AF65-F5344CB8AC3E}">
        <p14:creationId xmlns:p14="http://schemas.microsoft.com/office/powerpoint/2010/main" val="28659244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22">
            <a:extLst>
              <a:ext uri="{FF2B5EF4-FFF2-40B4-BE49-F238E27FC236}">
                <a16:creationId xmlns:a16="http://schemas.microsoft.com/office/drawing/2014/main" id="{DD8D48EE-274E-0D48-96A1-DCEB60353EA5}"/>
              </a:ext>
            </a:extLst>
          </p:cNvPr>
          <p:cNvSpPr>
            <a:spLocks noChangeAspect="1" noChangeShapeType="1"/>
          </p:cNvSpPr>
          <p:nvPr/>
        </p:nvSpPr>
        <p:spPr bwMode="auto">
          <a:xfrm rot="1169337" flipV="1">
            <a:off x="4950626" y="2332368"/>
            <a:ext cx="380020" cy="608505"/>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8" name="Line 22">
            <a:extLst>
              <a:ext uri="{FF2B5EF4-FFF2-40B4-BE49-F238E27FC236}">
                <a16:creationId xmlns:a16="http://schemas.microsoft.com/office/drawing/2014/main" id="{34AF9AE4-9AF3-DB4C-9956-8E6C672713C8}"/>
              </a:ext>
            </a:extLst>
          </p:cNvPr>
          <p:cNvSpPr>
            <a:spLocks noChangeAspect="1" noChangeShapeType="1"/>
          </p:cNvSpPr>
          <p:nvPr/>
        </p:nvSpPr>
        <p:spPr bwMode="auto">
          <a:xfrm rot="20430663">
            <a:off x="5068614" y="3063566"/>
            <a:ext cx="284750" cy="45595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4" name="Title 3"/>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GEMINI 2: Background</a:t>
            </a:r>
            <a:endParaRPr lang="en-US" sz="2000" dirty="0"/>
          </a:p>
        </p:txBody>
      </p:sp>
      <p:sp>
        <p:nvSpPr>
          <p:cNvPr id="6" name="Content Placeholder 5"/>
          <p:cNvSpPr>
            <a:spLocks noGrp="1"/>
          </p:cNvSpPr>
          <p:nvPr>
            <p:ph type="body" sz="quarter" idx="16"/>
          </p:nvPr>
        </p:nvSpPr>
        <p:spPr/>
        <p:txBody>
          <a:bodyPr/>
          <a:lstStyle/>
          <a:p>
            <a:r>
              <a:rPr lang="en-US" dirty="0"/>
              <a:t>Source: Cahn P, et al. Lancet. 2019;393:143-55.</a:t>
            </a:r>
          </a:p>
        </p:txBody>
      </p:sp>
      <p:sp>
        <p:nvSpPr>
          <p:cNvPr id="3" name="Content Placeholder 2">
            <a:extLst>
              <a:ext uri="{FF2B5EF4-FFF2-40B4-BE49-F238E27FC236}">
                <a16:creationId xmlns:a16="http://schemas.microsoft.com/office/drawing/2014/main" id="{C11E1750-588F-194D-B769-943D8C1B18B5}"/>
              </a:ext>
            </a:extLst>
          </p:cNvPr>
          <p:cNvSpPr>
            <a:spLocks noGrp="1"/>
          </p:cNvSpPr>
          <p:nvPr>
            <p:ph sz="half" idx="2"/>
          </p:nvPr>
        </p:nvSpPr>
        <p:spPr>
          <a:xfrm>
            <a:off x="323850" y="1183315"/>
            <a:ext cx="4729932" cy="3504315"/>
          </a:xfrm>
        </p:spPr>
        <p:txBody>
          <a:bodyPr>
            <a:normAutofit/>
          </a:bodyPr>
          <a:lstStyle/>
          <a:p>
            <a:pPr>
              <a:lnSpc>
                <a:spcPts val="2000"/>
              </a:lnSpc>
            </a:pPr>
            <a:r>
              <a:rPr lang="en-US" b="1" dirty="0"/>
              <a:t>Background</a:t>
            </a:r>
          </a:p>
          <a:p>
            <a:pPr lvl="1">
              <a:lnSpc>
                <a:spcPts val="2000"/>
              </a:lnSpc>
            </a:pPr>
            <a:r>
              <a:rPr lang="en-US" dirty="0"/>
              <a:t>Two double-blind, multinational, noninferiority, randomized, controlled trials that compared initial ART of dolutegravir plus lamivudine (DTG + 3TC) versus dolutegravir plus tenofovir-DF-emtricitabine (DTG + TDF-FTC)</a:t>
            </a:r>
          </a:p>
          <a:p>
            <a:pPr>
              <a:lnSpc>
                <a:spcPts val="2000"/>
              </a:lnSpc>
              <a:spcBef>
                <a:spcPts val="1600"/>
              </a:spcBef>
            </a:pPr>
            <a:r>
              <a:rPr lang="en-US" b="1" dirty="0"/>
              <a:t>Enrollment Criteria</a:t>
            </a:r>
          </a:p>
          <a:p>
            <a:pPr lvl="1">
              <a:lnSpc>
                <a:spcPts val="2000"/>
              </a:lnSpc>
            </a:pPr>
            <a:r>
              <a:rPr lang="en-US" dirty="0"/>
              <a:t>Treatment-naïve adults</a:t>
            </a:r>
          </a:p>
          <a:p>
            <a:pPr lvl="1">
              <a:lnSpc>
                <a:spcPts val="2000"/>
              </a:lnSpc>
            </a:pPr>
            <a:r>
              <a:rPr lang="en-US" dirty="0"/>
              <a:t>HIV RNA 1,000-500,000 copies/mL</a:t>
            </a:r>
          </a:p>
          <a:p>
            <a:pPr lvl="1">
              <a:lnSpc>
                <a:spcPts val="2000"/>
              </a:lnSpc>
            </a:pPr>
            <a:r>
              <a:rPr lang="en-US" dirty="0"/>
              <a:t>No NRTI, INSTI, or major PI mutations</a:t>
            </a:r>
          </a:p>
          <a:p>
            <a:pPr lvl="1">
              <a:lnSpc>
                <a:spcPts val="2000"/>
              </a:lnSpc>
            </a:pPr>
            <a:r>
              <a:rPr lang="en-US" dirty="0"/>
              <a:t>No chronic HBV</a:t>
            </a:r>
          </a:p>
          <a:p>
            <a:pPr lvl="1">
              <a:lnSpc>
                <a:spcPts val="2000"/>
              </a:lnSpc>
            </a:pPr>
            <a:r>
              <a:rPr lang="en-US" dirty="0"/>
              <a:t>Not pregnant or breastfeeding</a:t>
            </a:r>
          </a:p>
        </p:txBody>
      </p:sp>
      <p:sp>
        <p:nvSpPr>
          <p:cNvPr id="15" name="Rectangle 7">
            <a:extLst>
              <a:ext uri="{FF2B5EF4-FFF2-40B4-BE49-F238E27FC236}">
                <a16:creationId xmlns:a16="http://schemas.microsoft.com/office/drawing/2014/main" id="{5F85366D-D7B1-AB4C-8705-C6770F50098D}"/>
              </a:ext>
            </a:extLst>
          </p:cNvPr>
          <p:cNvSpPr>
            <a:spLocks noChangeArrowheads="1"/>
          </p:cNvSpPr>
          <p:nvPr/>
        </p:nvSpPr>
        <p:spPr bwMode="invGray">
          <a:xfrm>
            <a:off x="5506065" y="1718184"/>
            <a:ext cx="3293806" cy="1005840"/>
          </a:xfrm>
          <a:prstGeom prst="rect">
            <a:avLst/>
          </a:prstGeom>
          <a:solidFill>
            <a:srgbClr val="5792C2">
              <a:alpha val="16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600" i="1" dirty="0">
                <a:solidFill>
                  <a:srgbClr val="000000"/>
                </a:solidFill>
                <a:latin typeface="Arial"/>
                <a:cs typeface="Arial"/>
              </a:rPr>
              <a:t>Dual ART</a:t>
            </a:r>
            <a:br>
              <a:rPr lang="en-US" sz="1800" dirty="0">
                <a:solidFill>
                  <a:srgbClr val="000000"/>
                </a:solidFill>
                <a:latin typeface="Arial"/>
                <a:cs typeface="Arial"/>
              </a:rPr>
            </a:br>
            <a:r>
              <a:rPr lang="en-US" sz="1800" b="1" dirty="0">
                <a:solidFill>
                  <a:srgbClr val="000000"/>
                </a:solidFill>
                <a:latin typeface="Arial"/>
                <a:cs typeface="Arial"/>
              </a:rPr>
              <a:t>Dolutegravir + Lamivudine</a:t>
            </a:r>
            <a:br>
              <a:rPr lang="en-US" sz="2000" dirty="0">
                <a:solidFill>
                  <a:srgbClr val="000000"/>
                </a:solidFill>
                <a:latin typeface="Arial"/>
                <a:cs typeface="Arial"/>
              </a:rPr>
            </a:br>
            <a:r>
              <a:rPr lang="en-US" sz="1400" dirty="0">
                <a:solidFill>
                  <a:srgbClr val="000000"/>
                </a:solidFill>
                <a:latin typeface="Arial"/>
                <a:cs typeface="Arial"/>
              </a:rPr>
              <a:t>(n = 716)</a:t>
            </a:r>
          </a:p>
        </p:txBody>
      </p:sp>
      <p:sp>
        <p:nvSpPr>
          <p:cNvPr id="17" name="Rectangle 21">
            <a:extLst>
              <a:ext uri="{FF2B5EF4-FFF2-40B4-BE49-F238E27FC236}">
                <a16:creationId xmlns:a16="http://schemas.microsoft.com/office/drawing/2014/main" id="{DB547E58-443F-9A46-9EBF-C5A806A78C16}"/>
              </a:ext>
            </a:extLst>
          </p:cNvPr>
          <p:cNvSpPr>
            <a:spLocks noChangeArrowheads="1"/>
          </p:cNvSpPr>
          <p:nvPr/>
        </p:nvSpPr>
        <p:spPr bwMode="invGray">
          <a:xfrm>
            <a:off x="5506065" y="3288888"/>
            <a:ext cx="3293806" cy="1005840"/>
          </a:xfrm>
          <a:prstGeom prst="rect">
            <a:avLst/>
          </a:prstGeom>
          <a:solidFill>
            <a:srgbClr val="90AA62">
              <a:alpha val="26707"/>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800" i="1" dirty="0">
                <a:solidFill>
                  <a:srgbClr val="000000"/>
                </a:solidFill>
                <a:latin typeface="Arial"/>
                <a:cs typeface="Arial"/>
              </a:rPr>
              <a:t>Triple ART</a:t>
            </a:r>
            <a:br>
              <a:rPr lang="en-US" sz="1800" dirty="0">
                <a:solidFill>
                  <a:srgbClr val="000000"/>
                </a:solidFill>
                <a:latin typeface="Arial"/>
                <a:cs typeface="Arial"/>
              </a:rPr>
            </a:br>
            <a:r>
              <a:rPr lang="en-US" sz="1800" b="1" dirty="0">
                <a:solidFill>
                  <a:srgbClr val="000000"/>
                </a:solidFill>
                <a:latin typeface="Arial"/>
                <a:cs typeface="Arial"/>
              </a:rPr>
              <a:t>Dolutegravir + TDF-FTC </a:t>
            </a:r>
            <a:br>
              <a:rPr lang="en-US" sz="1800" dirty="0">
                <a:solidFill>
                  <a:srgbClr val="000000"/>
                </a:solidFill>
                <a:latin typeface="Arial"/>
                <a:cs typeface="Arial"/>
              </a:rPr>
            </a:br>
            <a:r>
              <a:rPr lang="en-US" sz="1400" dirty="0">
                <a:solidFill>
                  <a:srgbClr val="000000"/>
                </a:solidFill>
                <a:latin typeface="Arial"/>
                <a:cs typeface="Arial"/>
              </a:rPr>
              <a:t>(n = 717)</a:t>
            </a:r>
          </a:p>
        </p:txBody>
      </p:sp>
    </p:spTree>
    <p:extLst>
      <p:ext uri="{BB962C8B-B14F-4D97-AF65-F5344CB8AC3E}">
        <p14:creationId xmlns:p14="http://schemas.microsoft.com/office/powerpoint/2010/main" val="1659028968"/>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55641</TotalTime>
  <Words>2784</Words>
  <Application>Microsoft Macintosh PowerPoint</Application>
  <PresentationFormat>On-screen Show (16:9)</PresentationFormat>
  <Paragraphs>345</Paragraphs>
  <Slides>43</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Corbel</vt:lpstr>
      <vt:lpstr>Geneva</vt:lpstr>
      <vt:lpstr>Lucida Grande</vt:lpstr>
      <vt:lpstr>Symbol</vt:lpstr>
      <vt:lpstr>Times New Roman</vt:lpstr>
      <vt:lpstr>NCRC</vt:lpstr>
      <vt:lpstr>Dolutegravir-Lamivudine (Dovato)</vt:lpstr>
      <vt:lpstr>Dolutegravir-Lamivudine</vt:lpstr>
      <vt:lpstr>Dolutegravir-Lamivudine</vt:lpstr>
      <vt:lpstr>HHS Antiretroviral Therapy Guidelines (September 21, 2022) Dolutegravir-Lamivudine: Initial Antiretroviral Therapy</vt:lpstr>
      <vt:lpstr>HHS Antiretroviral Therapy Guidelines (September 21, 2022) Dolutegravir-Lamivudine: Maintenance Antiretroviral Therapy</vt:lpstr>
      <vt:lpstr>PowerPoint Presentation</vt:lpstr>
      <vt:lpstr>Dolutegravir-Lamivudine Trials in Treatment Treatment-Naïve Adults</vt:lpstr>
      <vt:lpstr>DTG + 3TC versus DTG + TDF-FTC as Initial ART GEMINI 1 and GEMINI 2: Week 48 Data</vt:lpstr>
      <vt:lpstr>DTG + 3TC versus DTG + TDF-FTC as Initial ART GEMINI 1 and GEMINI 2: Background</vt:lpstr>
      <vt:lpstr>DTG + 3TC versus DTG + TDF-FTC as Initial ART GEMINI 1 and GEMINI 2: Results by Baseline HIV RNA Level</vt:lpstr>
      <vt:lpstr>DTG + 3TC versus DTG + TDF-FTC as Initial ART GEMINI 1 and GEMINI 2: Results by Baseline HIV CD4 Cell Count</vt:lpstr>
      <vt:lpstr>DTG + 3TC versus DTG + TDF-FTC as Initial ART GEMINI 1 and 2: Results</vt:lpstr>
      <vt:lpstr>DTG + 3TC versus DTG + TDF-FTC as Initial ART GEMINI 1 and 2: Baseline Characteristics</vt:lpstr>
      <vt:lpstr>DTG + 3TC versus DTG + TDF-FTC as Initial ART GEMINI 1 and 2: Results</vt:lpstr>
      <vt:lpstr>DTG + 3TC versus DTG + TDF-FTC as Initial ART GEMINI 1 and 2: Results</vt:lpstr>
      <vt:lpstr>DTG + 3TC versus DTG + TDF-FTC as Initial ART GEMINI 1 and 2: Results</vt:lpstr>
      <vt:lpstr>DTG + 3TC versus DTG + TDF-FTC as Initial ART GEMINI 1 and 2: Conclusions</vt:lpstr>
      <vt:lpstr>DTG + 3TC versus DTG + TDF-FTC as Initial ART GEMINI 1 and GEMINI 2: Week 96 Data</vt:lpstr>
      <vt:lpstr>DTG + 3TC versus DTG + TDF-FTC as Initial ART GEMINI 1 and 2: Results by Baseline HIV RNA Level</vt:lpstr>
      <vt:lpstr>DTG + 3TC versus DTG + TDF-FTC as Initial ART GEMINI 1 and 2: Results by Baseline CD4 Cell Count</vt:lpstr>
      <vt:lpstr>DTG + 3TC versus DTG + TDF-FTC as Initial ART GEMINI 1 and 2: Results</vt:lpstr>
      <vt:lpstr>DTG + 3TC versus DTG + TDF-FTC as Initial ART GEMINI 1 and 2: Results</vt:lpstr>
      <vt:lpstr>DTG + 3TC versus DTG + TDF-FTC as Initial ART GEMINI 1 and 2: Week 96 Conclusion</vt:lpstr>
      <vt:lpstr>Dolutegravir-Lamivudine Switch Studies in Adults with Virologic Suppression</vt:lpstr>
      <vt:lpstr>Switch to DTG + 3TC versus Continued 3-Drug ART ASPIRE</vt:lpstr>
      <vt:lpstr>Switch to DTG + 3TC versus Continued 3-Drug Antiretroviral Therapy ASPIRE: Background</vt:lpstr>
      <vt:lpstr>Switch to DTG + 3TC versus Continued 3-Drug Antiretroviral Therapy ASPIRE: Baseline Characteristics</vt:lpstr>
      <vt:lpstr>Switch to DTG + 3TC versus Continued 3-Drug Antiretroviral Therapy ASPIRE: Results at 24 &amp; 48 Weeks</vt:lpstr>
      <vt:lpstr>Switch to DTG + 3TC versus Continued 3-Drug Antiretroviral Therapy ASPIRE: Conclusion</vt:lpstr>
      <vt:lpstr>Switch to Dolutegravir-Lamivudine versus Continued TAF-Based 3-Drug ART TANGO</vt:lpstr>
      <vt:lpstr>Switch to DTG-3TC versus Continued TAF-Based Baseline Regimen TANGO: Design</vt:lpstr>
      <vt:lpstr>Switch to DTG-3TC versus Continued TAF-Based Baseline Regimen TANGO: Baseline Characteristics</vt:lpstr>
      <vt:lpstr>Switch to DTG-3TC versus Continued TAF-Based Baseline Regimen TANGO: Results at Week 48</vt:lpstr>
      <vt:lpstr>Switch to DTG-3TC versus Continued TAF-Based Baseline Regimen TANGO: Results at Week 48</vt:lpstr>
      <vt:lpstr>Switch to DTG/3TC vs Continued TAF-Based 3-Drug ART TANGO: Results at Week 48</vt:lpstr>
      <vt:lpstr>Switch to DTG-3TC versus Continued TAF-Based Baseline Regimen TANGO: Conclusions</vt:lpstr>
      <vt:lpstr>Switch to DTG-3TC versus Continued TAF-Based Baseline Regimen TANGO: 144 Week Results</vt:lpstr>
      <vt:lpstr>Switch to DTG-3TC versus Continued TAF-Based Baseline Regimen TANGO: Conclusions</vt:lpstr>
      <vt:lpstr>Switch to DTG-3TC versus Continued 3- or 4-Drug ART SALSA</vt:lpstr>
      <vt:lpstr>Switch to DTG-3TC versus Continued 3- or 4-Drug Regimen SALSA: Design</vt:lpstr>
      <vt:lpstr>Switch to DTG-3TC versus Continued 3- or 4-Drug Regimen SALSA: 48 Week Results</vt:lpstr>
      <vt:lpstr>Switch to DTG-3TC versus Continued 3- or 4-Drug Regimen SALSA: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2321</cp:revision>
  <cp:lastPrinted>2008-02-05T14:34:24Z</cp:lastPrinted>
  <dcterms:created xsi:type="dcterms:W3CDTF">2010-11-28T05:36:22Z</dcterms:created>
  <dcterms:modified xsi:type="dcterms:W3CDTF">2022-12-19T20:07:20Z</dcterms:modified>
</cp:coreProperties>
</file>