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theme/themeOverride3.xml" ContentType="application/vnd.openxmlformats-officedocument.themeOverride+xml"/>
  <Override PartName="/ppt/charts/chart5.xml" ContentType="application/vnd.openxmlformats-officedocument.drawingml.chart+xml"/>
  <Override PartName="/ppt/theme/themeOverride4.xml" ContentType="application/vnd.openxmlformats-officedocument.themeOverride+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92" r:id="rId1"/>
  </p:sldMasterIdLst>
  <p:notesMasterIdLst>
    <p:notesMasterId r:id="rId20"/>
  </p:notesMasterIdLst>
  <p:handoutMasterIdLst>
    <p:handoutMasterId r:id="rId21"/>
  </p:handoutMasterIdLst>
  <p:sldIdLst>
    <p:sldId id="1114" r:id="rId2"/>
    <p:sldId id="1117" r:id="rId3"/>
    <p:sldId id="1116" r:id="rId4"/>
    <p:sldId id="1118" r:id="rId5"/>
    <p:sldId id="1331" r:id="rId6"/>
    <p:sldId id="1120" r:id="rId7"/>
    <p:sldId id="1121" r:id="rId8"/>
    <p:sldId id="1122" r:id="rId9"/>
    <p:sldId id="1123" r:id="rId10"/>
    <p:sldId id="1124" r:id="rId11"/>
    <p:sldId id="1125" r:id="rId12"/>
    <p:sldId id="1126" r:id="rId13"/>
    <p:sldId id="1127" r:id="rId14"/>
    <p:sldId id="1128" r:id="rId15"/>
    <p:sldId id="1129" r:id="rId16"/>
    <p:sldId id="1332" r:id="rId17"/>
    <p:sldId id="1333" r:id="rId18"/>
    <p:sldId id="1130" r:id="rId19"/>
  </p:sldIdLst>
  <p:sldSz cx="9144000" cy="5143500" type="screen16x9"/>
  <p:notesSz cx="6858000" cy="10287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Geneva" pitchFamily="31" charset="0"/>
        <a:ea typeface="+mn-ea"/>
        <a:cs typeface="+mn-cs"/>
      </a:defRPr>
    </a:lvl1pPr>
    <a:lvl2pPr marL="457200" algn="l" rtl="0" eaLnBrk="0" fontAlgn="base" hangingPunct="0">
      <a:spcBef>
        <a:spcPct val="0"/>
      </a:spcBef>
      <a:spcAft>
        <a:spcPct val="0"/>
      </a:spcAft>
      <a:defRPr sz="2400" kern="1200">
        <a:solidFill>
          <a:schemeClr val="tx1"/>
        </a:solidFill>
        <a:latin typeface="Geneva" pitchFamily="31" charset="0"/>
        <a:ea typeface="+mn-ea"/>
        <a:cs typeface="+mn-cs"/>
      </a:defRPr>
    </a:lvl2pPr>
    <a:lvl3pPr marL="914400" algn="l" rtl="0" eaLnBrk="0" fontAlgn="base" hangingPunct="0">
      <a:spcBef>
        <a:spcPct val="0"/>
      </a:spcBef>
      <a:spcAft>
        <a:spcPct val="0"/>
      </a:spcAft>
      <a:defRPr sz="2400" kern="1200">
        <a:solidFill>
          <a:schemeClr val="tx1"/>
        </a:solidFill>
        <a:latin typeface="Geneva" pitchFamily="31" charset="0"/>
        <a:ea typeface="+mn-ea"/>
        <a:cs typeface="+mn-cs"/>
      </a:defRPr>
    </a:lvl3pPr>
    <a:lvl4pPr marL="1371600" algn="l" rtl="0" eaLnBrk="0" fontAlgn="base" hangingPunct="0">
      <a:spcBef>
        <a:spcPct val="0"/>
      </a:spcBef>
      <a:spcAft>
        <a:spcPct val="0"/>
      </a:spcAft>
      <a:defRPr sz="2400" kern="1200">
        <a:solidFill>
          <a:schemeClr val="tx1"/>
        </a:solidFill>
        <a:latin typeface="Geneva" pitchFamily="31" charset="0"/>
        <a:ea typeface="+mn-ea"/>
        <a:cs typeface="+mn-cs"/>
      </a:defRPr>
    </a:lvl4pPr>
    <a:lvl5pPr marL="1828800" algn="l" rtl="0" eaLnBrk="0" fontAlgn="base" hangingPunct="0">
      <a:spcBef>
        <a:spcPct val="0"/>
      </a:spcBef>
      <a:spcAft>
        <a:spcPct val="0"/>
      </a:spcAft>
      <a:defRPr sz="2400" kern="1200">
        <a:solidFill>
          <a:schemeClr val="tx1"/>
        </a:solidFill>
        <a:latin typeface="Geneva" pitchFamily="31" charset="0"/>
        <a:ea typeface="+mn-ea"/>
        <a:cs typeface="+mn-cs"/>
      </a:defRPr>
    </a:lvl5pPr>
    <a:lvl6pPr marL="2286000" algn="l" defTabSz="457200" rtl="0" eaLnBrk="1" latinLnBrk="0" hangingPunct="1">
      <a:defRPr sz="2400" kern="1200">
        <a:solidFill>
          <a:schemeClr val="tx1"/>
        </a:solidFill>
        <a:latin typeface="Geneva" pitchFamily="31" charset="0"/>
        <a:ea typeface="+mn-ea"/>
        <a:cs typeface="+mn-cs"/>
      </a:defRPr>
    </a:lvl6pPr>
    <a:lvl7pPr marL="2743200" algn="l" defTabSz="457200" rtl="0" eaLnBrk="1" latinLnBrk="0" hangingPunct="1">
      <a:defRPr sz="2400" kern="1200">
        <a:solidFill>
          <a:schemeClr val="tx1"/>
        </a:solidFill>
        <a:latin typeface="Geneva" pitchFamily="31" charset="0"/>
        <a:ea typeface="+mn-ea"/>
        <a:cs typeface="+mn-cs"/>
      </a:defRPr>
    </a:lvl7pPr>
    <a:lvl8pPr marL="3200400" algn="l" defTabSz="457200" rtl="0" eaLnBrk="1" latinLnBrk="0" hangingPunct="1">
      <a:defRPr sz="2400" kern="1200">
        <a:solidFill>
          <a:schemeClr val="tx1"/>
        </a:solidFill>
        <a:latin typeface="Geneva" pitchFamily="31" charset="0"/>
        <a:ea typeface="+mn-ea"/>
        <a:cs typeface="+mn-cs"/>
      </a:defRPr>
    </a:lvl8pPr>
    <a:lvl9pPr marL="3657600" algn="l" defTabSz="457200" rtl="0" eaLnBrk="1" latinLnBrk="0" hangingPunct="1">
      <a:defRPr sz="2400" kern="1200">
        <a:solidFill>
          <a:schemeClr val="tx1"/>
        </a:solidFill>
        <a:latin typeface="Geneva" pitchFamily="31" charset="0"/>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1620">
          <p15:clr>
            <a:srgbClr val="A4A3A4"/>
          </p15:clr>
        </p15:guide>
      </p15:sldGuideLst>
    </p:ext>
    <p:ext uri="{2D200454-40CA-4A62-9FC3-DE9A4176ACB9}">
      <p15:notesGuideLst xmlns:p15="http://schemas.microsoft.com/office/powerpoint/2012/main">
        <p15:guide id="1" orient="horz" pos="324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73D2"/>
    <a:srgbClr val="733677"/>
    <a:srgbClr val="A56C52"/>
    <a:srgbClr val="54737F"/>
    <a:srgbClr val="85568E"/>
    <a:srgbClr val="7F7F7F"/>
    <a:srgbClr val="A07870"/>
    <a:srgbClr val="91584E"/>
    <a:srgbClr val="AD8200"/>
    <a:srgbClr val="6642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48" autoAdjust="0"/>
    <p:restoredTop sz="94807" autoAdjust="0"/>
  </p:normalViewPr>
  <p:slideViewPr>
    <p:cSldViewPr snapToGrid="0" showGuides="1">
      <p:cViewPr varScale="1">
        <p:scale>
          <a:sx n="160" d="100"/>
          <a:sy n="160" d="100"/>
        </p:scale>
        <p:origin x="456" y="168"/>
      </p:cViewPr>
      <p:guideLst>
        <p:guide pos="2880"/>
        <p:guide orient="horz" pos="1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5952"/>
    </p:cViewPr>
  </p:sorterViewPr>
  <p:notesViewPr>
    <p:cSldViewPr snapToGrid="0" showGuides="1">
      <p:cViewPr varScale="1">
        <p:scale>
          <a:sx n="136" d="100"/>
          <a:sy n="136" d="100"/>
        </p:scale>
        <p:origin x="2496" y="232"/>
      </p:cViewPr>
      <p:guideLst>
        <p:guide orient="horz" pos="324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53606493632742"/>
          <c:y val="0.10753123602709801"/>
          <c:w val="0.88620917177019531"/>
          <c:h val="0.7737590526878585"/>
        </c:manualLayout>
      </c:layout>
      <c:barChart>
        <c:barDir val="col"/>
        <c:grouping val="clustered"/>
        <c:varyColors val="0"/>
        <c:ser>
          <c:idx val="0"/>
          <c:order val="0"/>
          <c:tx>
            <c:strRef>
              <c:f>Sheet1!$B$1</c:f>
              <c:strCache>
                <c:ptCount val="1"/>
                <c:pt idx="0">
                  <c:v>Dolutegravir + Rilpivirine</c:v>
                </c:pt>
              </c:strCache>
            </c:strRef>
          </c:tx>
          <c:spPr>
            <a:gradFill>
              <a:gsLst>
                <a:gs pos="9000">
                  <a:srgbClr val="733677"/>
                </a:gs>
                <a:gs pos="100000">
                  <a:srgbClr val="BF73D2"/>
                </a:gs>
              </a:gsLst>
              <a:lin ang="0" scaled="0"/>
            </a:gradFill>
            <a:ln w="12700" cmpd="sng">
              <a:noFill/>
            </a:ln>
            <a:effectLst/>
            <a:scene3d>
              <a:camera prst="orthographicFront"/>
              <a:lightRig rig="threePt" dir="t"/>
            </a:scene3d>
            <a:sp3d>
              <a:bevelT w="38100" h="38100"/>
            </a:sp3d>
          </c:spPr>
          <c:invertIfNegative val="0"/>
          <c:dLbls>
            <c:numFmt formatCode="0" sourceLinked="0"/>
            <c:spPr>
              <a:solidFill>
                <a:schemeClr val="bg1">
                  <a:alpha val="50000"/>
                </a:schemeClr>
              </a:solidFill>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Pooled Results</c:v>
                </c:pt>
                <c:pt idx="1">
                  <c:v>SWORD-1</c:v>
                </c:pt>
                <c:pt idx="2">
                  <c:v>SWORD-2</c:v>
                </c:pt>
              </c:strCache>
            </c:strRef>
          </c:cat>
          <c:val>
            <c:numRef>
              <c:f>Sheet1!$B$2:$B$4</c:f>
              <c:numCache>
                <c:formatCode>0</c:formatCode>
                <c:ptCount val="3"/>
                <c:pt idx="0">
                  <c:v>95</c:v>
                </c:pt>
                <c:pt idx="1">
                  <c:v>95</c:v>
                </c:pt>
                <c:pt idx="2">
                  <c:v>94</c:v>
                </c:pt>
              </c:numCache>
            </c:numRef>
          </c:val>
          <c:extLst>
            <c:ext xmlns:c16="http://schemas.microsoft.com/office/drawing/2014/chart" uri="{C3380CC4-5D6E-409C-BE32-E72D297353CC}">
              <c16:uniqueId val="{00000000-FA73-BD43-ABB3-F736DA82FEC4}"/>
            </c:ext>
          </c:extLst>
        </c:ser>
        <c:ser>
          <c:idx val="1"/>
          <c:order val="1"/>
          <c:tx>
            <c:strRef>
              <c:f>Sheet1!$C$1</c:f>
              <c:strCache>
                <c:ptCount val="1"/>
                <c:pt idx="0">
                  <c:v>Continued 3-Drug ART</c:v>
                </c:pt>
              </c:strCache>
            </c:strRef>
          </c:tx>
          <c:spPr>
            <a:gradFill>
              <a:gsLst>
                <a:gs pos="9000">
                  <a:srgbClr val="4C6973"/>
                </a:gs>
                <a:gs pos="100000">
                  <a:srgbClr val="79A7B8"/>
                </a:gs>
              </a:gsLst>
            </a:gradFill>
            <a:ln w="12700" cmpd="sng">
              <a:noFill/>
            </a:ln>
            <a:effectLst/>
            <a:scene3d>
              <a:camera prst="orthographicFront"/>
              <a:lightRig rig="threePt" dir="t"/>
            </a:scene3d>
            <a:sp3d>
              <a:bevelT w="38100" h="38100"/>
            </a:sp3d>
          </c:spPr>
          <c:invertIfNegative val="0"/>
          <c:dPt>
            <c:idx val="0"/>
            <c:invertIfNegative val="0"/>
            <c:bubble3D val="0"/>
            <c:spPr>
              <a:gradFill>
                <a:gsLst>
                  <a:gs pos="9000">
                    <a:srgbClr val="4C6973"/>
                  </a:gs>
                  <a:gs pos="100000">
                    <a:srgbClr val="79A7B8"/>
                  </a:gs>
                </a:gsLst>
                <a:lin ang="0" scaled="0"/>
              </a:gradFill>
              <a:ln w="12700" cmpd="sng">
                <a:noFill/>
              </a:ln>
              <a:effectLst/>
              <a:scene3d>
                <a:camera prst="orthographicFront"/>
                <a:lightRig rig="threePt" dir="t"/>
              </a:scene3d>
              <a:sp3d>
                <a:bevelT w="38100" h="38100"/>
              </a:sp3d>
            </c:spPr>
            <c:extLst>
              <c:ext xmlns:c16="http://schemas.microsoft.com/office/drawing/2014/chart" uri="{C3380CC4-5D6E-409C-BE32-E72D297353CC}">
                <c16:uniqueId val="{00000003-2D42-B049-8E8B-143EF122FFD8}"/>
              </c:ext>
            </c:extLst>
          </c:dPt>
          <c:dPt>
            <c:idx val="1"/>
            <c:invertIfNegative val="0"/>
            <c:bubble3D val="0"/>
            <c:spPr>
              <a:gradFill>
                <a:gsLst>
                  <a:gs pos="9000">
                    <a:srgbClr val="4C6973"/>
                  </a:gs>
                  <a:gs pos="100000">
                    <a:srgbClr val="79A7B8"/>
                  </a:gs>
                </a:gsLst>
                <a:lin ang="0" scaled="0"/>
              </a:gradFill>
              <a:ln w="12700" cmpd="sng">
                <a:noFill/>
              </a:ln>
              <a:effectLst/>
              <a:scene3d>
                <a:camera prst="orthographicFront"/>
                <a:lightRig rig="threePt" dir="t"/>
              </a:scene3d>
              <a:sp3d>
                <a:bevelT w="38100" h="38100"/>
              </a:sp3d>
            </c:spPr>
            <c:extLst>
              <c:ext xmlns:c16="http://schemas.microsoft.com/office/drawing/2014/chart" uri="{C3380CC4-5D6E-409C-BE32-E72D297353CC}">
                <c16:uniqueId val="{00000002-2D42-B049-8E8B-143EF122FFD8}"/>
              </c:ext>
            </c:extLst>
          </c:dPt>
          <c:dPt>
            <c:idx val="2"/>
            <c:invertIfNegative val="0"/>
            <c:bubble3D val="0"/>
            <c:spPr>
              <a:gradFill>
                <a:gsLst>
                  <a:gs pos="9000">
                    <a:srgbClr val="4C6973"/>
                  </a:gs>
                  <a:gs pos="100000">
                    <a:srgbClr val="79A7B8"/>
                  </a:gs>
                </a:gsLst>
                <a:lin ang="0" scaled="0"/>
              </a:gradFill>
              <a:ln w="12700" cmpd="sng">
                <a:noFill/>
              </a:ln>
              <a:effectLst/>
              <a:scene3d>
                <a:camera prst="orthographicFront"/>
                <a:lightRig rig="threePt" dir="t"/>
              </a:scene3d>
              <a:sp3d>
                <a:bevelT w="38100" h="38100"/>
              </a:sp3d>
            </c:spPr>
            <c:extLst>
              <c:ext xmlns:c16="http://schemas.microsoft.com/office/drawing/2014/chart" uri="{C3380CC4-5D6E-409C-BE32-E72D297353CC}">
                <c16:uniqueId val="{00000000-A078-B44E-9E1E-7CCAE54CA9B2}"/>
              </c:ext>
            </c:extLst>
          </c:dPt>
          <c:dLbls>
            <c:numFmt formatCode="0" sourceLinked="0"/>
            <c:spPr>
              <a:solidFill>
                <a:schemeClr val="bg1">
                  <a:alpha val="50000"/>
                </a:schemeClr>
              </a:solidFill>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Pooled Results</c:v>
                </c:pt>
                <c:pt idx="1">
                  <c:v>SWORD-1</c:v>
                </c:pt>
                <c:pt idx="2">
                  <c:v>SWORD-2</c:v>
                </c:pt>
              </c:strCache>
            </c:strRef>
          </c:cat>
          <c:val>
            <c:numRef>
              <c:f>Sheet1!$C$2:$C$4</c:f>
              <c:numCache>
                <c:formatCode>0</c:formatCode>
                <c:ptCount val="3"/>
                <c:pt idx="0">
                  <c:v>95</c:v>
                </c:pt>
                <c:pt idx="1">
                  <c:v>96</c:v>
                </c:pt>
                <c:pt idx="2">
                  <c:v>94</c:v>
                </c:pt>
              </c:numCache>
            </c:numRef>
          </c:val>
          <c:extLst>
            <c:ext xmlns:c16="http://schemas.microsoft.com/office/drawing/2014/chart" uri="{C3380CC4-5D6E-409C-BE32-E72D297353CC}">
              <c16:uniqueId val="{00000001-FA73-BD43-ABB3-F736DA82FEC4}"/>
            </c:ext>
          </c:extLst>
        </c:ser>
        <c:dLbls>
          <c:showLegendKey val="0"/>
          <c:showVal val="1"/>
          <c:showCatName val="0"/>
          <c:showSerName val="0"/>
          <c:showPercent val="0"/>
          <c:showBubbleSize val="0"/>
        </c:dLbls>
        <c:gapWidth val="100"/>
        <c:axId val="-1950740760"/>
        <c:axId val="-1950737752"/>
      </c:barChart>
      <c:catAx>
        <c:axId val="-1950740760"/>
        <c:scaling>
          <c:orientation val="minMax"/>
        </c:scaling>
        <c:delete val="0"/>
        <c:axPos val="b"/>
        <c:numFmt formatCode="General" sourceLinked="1"/>
        <c:majorTickMark val="out"/>
        <c:minorTickMark val="none"/>
        <c:tickLblPos val="nextTo"/>
        <c:spPr>
          <a:ln w="6350"/>
        </c:spPr>
        <c:txPr>
          <a:bodyPr/>
          <a:lstStyle/>
          <a:p>
            <a:pPr>
              <a:defRPr sz="1400"/>
            </a:pPr>
            <a:endParaRPr lang="en-US"/>
          </a:p>
        </c:txPr>
        <c:crossAx val="-1950737752"/>
        <c:crosses val="autoZero"/>
        <c:auto val="1"/>
        <c:lblAlgn val="ctr"/>
        <c:lblOffset val="1"/>
        <c:tickLblSkip val="1"/>
        <c:tickMarkSkip val="1"/>
        <c:noMultiLvlLbl val="0"/>
      </c:catAx>
      <c:valAx>
        <c:axId val="-1950737752"/>
        <c:scaling>
          <c:orientation val="minMax"/>
          <c:max val="100"/>
          <c:min val="0"/>
        </c:scaling>
        <c:delete val="0"/>
        <c:axPos val="l"/>
        <c:title>
          <c:tx>
            <c:rich>
              <a:bodyPr/>
              <a:lstStyle/>
              <a:p>
                <a:pPr>
                  <a:defRPr sz="1400" b="0"/>
                </a:pPr>
                <a:r>
                  <a:rPr lang="en-US" sz="1400" b="0"/>
                  <a:t> HIV RNA &lt;50 copies/mL (%)</a:t>
                </a:r>
              </a:p>
            </c:rich>
          </c:tx>
          <c:layout>
            <c:manualLayout>
              <c:xMode val="edge"/>
              <c:yMode val="edge"/>
              <c:x val="5.6389517377255904E-3"/>
              <c:y val="0.148015403621611"/>
            </c:manualLayout>
          </c:layout>
          <c:overlay val="0"/>
        </c:title>
        <c:numFmt formatCode="General" sourceLinked="0"/>
        <c:majorTickMark val="out"/>
        <c:minorTickMark val="none"/>
        <c:tickLblPos val="nextTo"/>
        <c:spPr>
          <a:ln w="6350" cmpd="sng">
            <a:solidFill>
              <a:srgbClr val="000000"/>
            </a:solidFill>
          </a:ln>
        </c:spPr>
        <c:txPr>
          <a:bodyPr/>
          <a:lstStyle/>
          <a:p>
            <a:pPr>
              <a:defRPr sz="1200"/>
            </a:pPr>
            <a:endParaRPr lang="en-US"/>
          </a:p>
        </c:txPr>
        <c:crossAx val="-1950740760"/>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21153976361111701"/>
          <c:y val="0"/>
          <c:w val="0.77385730265876596"/>
          <c:h val="9.1246381738207802E-2"/>
        </c:manualLayout>
      </c:layout>
      <c:overlay val="0"/>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29227422961019"/>
          <c:y val="0.15306138910887079"/>
          <c:w val="0.84453618644891604"/>
          <c:h val="0.7939743404516646"/>
        </c:manualLayout>
      </c:layout>
      <c:barChart>
        <c:barDir val="col"/>
        <c:grouping val="clustered"/>
        <c:varyColors val="0"/>
        <c:ser>
          <c:idx val="0"/>
          <c:order val="0"/>
          <c:tx>
            <c:strRef>
              <c:f>Sheet1!$B$1</c:f>
              <c:strCache>
                <c:ptCount val="1"/>
                <c:pt idx="0">
                  <c:v>Dolutegravir + Rilpivirine</c:v>
                </c:pt>
              </c:strCache>
            </c:strRef>
          </c:tx>
          <c:spPr>
            <a:gradFill>
              <a:gsLst>
                <a:gs pos="9000">
                  <a:srgbClr val="733677"/>
                </a:gs>
                <a:gs pos="100000">
                  <a:srgbClr val="BF73D2"/>
                </a:gs>
              </a:gsLst>
              <a:lin ang="0" scaled="0"/>
            </a:gradFill>
            <a:ln w="12700" cmpd="sng">
              <a:noFill/>
            </a:ln>
            <a:effectLst/>
            <a:scene3d>
              <a:camera prst="orthographicFront"/>
              <a:lightRig rig="threePt" dir="t"/>
            </a:scene3d>
            <a:sp3d>
              <a:bevelT w="38100" h="38100"/>
            </a:sp3d>
          </c:spPr>
          <c:invertIfNegative val="0"/>
          <c:dPt>
            <c:idx val="0"/>
            <c:invertIfNegative val="0"/>
            <c:bubble3D val="0"/>
            <c:extLst>
              <c:ext xmlns:c16="http://schemas.microsoft.com/office/drawing/2014/chart" uri="{C3380CC4-5D6E-409C-BE32-E72D297353CC}">
                <c16:uniqueId val="{00000000-03EC-4A49-AEFF-DEC3139C7FC2}"/>
              </c:ext>
            </c:extLst>
          </c:dPt>
          <c:dLbls>
            <c:numFmt formatCode="0" sourceLinked="0"/>
            <c:spPr>
              <a:solidFill>
                <a:schemeClr val="bg1">
                  <a:alpha val="50000"/>
                </a:schemeClr>
              </a:solidFill>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c:f>
              <c:strCache>
                <c:ptCount val="1"/>
                <c:pt idx="0">
                  <c:v>HIV RNA &lt;50</c:v>
                </c:pt>
              </c:strCache>
            </c:strRef>
          </c:cat>
          <c:val>
            <c:numRef>
              <c:f>Sheet1!$B$2:$B$2</c:f>
              <c:numCache>
                <c:formatCode>0.0</c:formatCode>
                <c:ptCount val="1"/>
                <c:pt idx="0">
                  <c:v>95</c:v>
                </c:pt>
              </c:numCache>
            </c:numRef>
          </c:val>
          <c:extLst>
            <c:ext xmlns:c16="http://schemas.microsoft.com/office/drawing/2014/chart" uri="{C3380CC4-5D6E-409C-BE32-E72D297353CC}">
              <c16:uniqueId val="{00000000-D2A8-254F-82D0-BEA751B8EFD5}"/>
            </c:ext>
          </c:extLst>
        </c:ser>
        <c:ser>
          <c:idx val="1"/>
          <c:order val="1"/>
          <c:tx>
            <c:strRef>
              <c:f>Sheet1!$C$1</c:f>
              <c:strCache>
                <c:ptCount val="1"/>
                <c:pt idx="0">
                  <c:v>Continued 3-Drug ART</c:v>
                </c:pt>
              </c:strCache>
            </c:strRef>
          </c:tx>
          <c:spPr>
            <a:gradFill>
              <a:gsLst>
                <a:gs pos="9000">
                  <a:srgbClr val="4C6973"/>
                </a:gs>
                <a:gs pos="100000">
                  <a:srgbClr val="79A7B8"/>
                </a:gs>
              </a:gsLst>
            </a:gradFill>
            <a:ln w="12700" cmpd="sng">
              <a:noFill/>
            </a:ln>
            <a:effectLst/>
            <a:scene3d>
              <a:camera prst="orthographicFront"/>
              <a:lightRig rig="threePt" dir="t"/>
            </a:scene3d>
            <a:sp3d>
              <a:bevelT w="38100" h="38100"/>
            </a:sp3d>
          </c:spPr>
          <c:invertIfNegative val="0"/>
          <c:dPt>
            <c:idx val="0"/>
            <c:invertIfNegative val="0"/>
            <c:bubble3D val="0"/>
            <c:spPr>
              <a:gradFill>
                <a:gsLst>
                  <a:gs pos="9000">
                    <a:srgbClr val="4C6973"/>
                  </a:gs>
                  <a:gs pos="100000">
                    <a:srgbClr val="79A7B8"/>
                  </a:gs>
                </a:gsLst>
                <a:lin ang="0" scaled="0"/>
              </a:gradFill>
              <a:ln w="12700" cmpd="sng">
                <a:noFill/>
              </a:ln>
              <a:effectLst/>
              <a:scene3d>
                <a:camera prst="orthographicFront"/>
                <a:lightRig rig="threePt" dir="t"/>
              </a:scene3d>
              <a:sp3d>
                <a:bevelT w="38100" h="38100"/>
              </a:sp3d>
            </c:spPr>
            <c:extLst>
              <c:ext xmlns:c16="http://schemas.microsoft.com/office/drawing/2014/chart" uri="{C3380CC4-5D6E-409C-BE32-E72D297353CC}">
                <c16:uniqueId val="{00000002-8158-E748-9C1E-D1288127D4F5}"/>
              </c:ext>
            </c:extLst>
          </c:dPt>
          <c:dLbls>
            <c:numFmt formatCode="0" sourceLinked="0"/>
            <c:spPr>
              <a:solidFill>
                <a:schemeClr val="bg1">
                  <a:alpha val="50000"/>
                </a:schemeClr>
              </a:solidFill>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c:f>
              <c:strCache>
                <c:ptCount val="1"/>
                <c:pt idx="0">
                  <c:v>HIV RNA &lt;50</c:v>
                </c:pt>
              </c:strCache>
            </c:strRef>
          </c:cat>
          <c:val>
            <c:numRef>
              <c:f>Sheet1!$C$2:$C$2</c:f>
              <c:numCache>
                <c:formatCode>0.0</c:formatCode>
                <c:ptCount val="1"/>
                <c:pt idx="0">
                  <c:v>95</c:v>
                </c:pt>
              </c:numCache>
            </c:numRef>
          </c:val>
          <c:extLst>
            <c:ext xmlns:c16="http://schemas.microsoft.com/office/drawing/2014/chart" uri="{C3380CC4-5D6E-409C-BE32-E72D297353CC}">
              <c16:uniqueId val="{00000001-D2A8-254F-82D0-BEA751B8EFD5}"/>
            </c:ext>
          </c:extLst>
        </c:ser>
        <c:dLbls>
          <c:showLegendKey val="0"/>
          <c:showVal val="1"/>
          <c:showCatName val="0"/>
          <c:showSerName val="0"/>
          <c:showPercent val="0"/>
          <c:showBubbleSize val="0"/>
        </c:dLbls>
        <c:gapWidth val="250"/>
        <c:overlap val="-100"/>
        <c:axId val="-1950668024"/>
        <c:axId val="-1950665048"/>
      </c:barChart>
      <c:catAx>
        <c:axId val="-1950668024"/>
        <c:scaling>
          <c:orientation val="minMax"/>
        </c:scaling>
        <c:delete val="1"/>
        <c:axPos val="b"/>
        <c:numFmt formatCode="General" sourceLinked="1"/>
        <c:majorTickMark val="out"/>
        <c:minorTickMark val="none"/>
        <c:tickLblPos val="nextTo"/>
        <c:crossAx val="-1950665048"/>
        <c:crosses val="autoZero"/>
        <c:auto val="1"/>
        <c:lblAlgn val="ctr"/>
        <c:lblOffset val="1"/>
        <c:tickLblSkip val="1"/>
        <c:tickMarkSkip val="1"/>
        <c:noMultiLvlLbl val="0"/>
      </c:catAx>
      <c:valAx>
        <c:axId val="-1950665048"/>
        <c:scaling>
          <c:orientation val="minMax"/>
          <c:max val="100"/>
          <c:min val="0"/>
        </c:scaling>
        <c:delete val="0"/>
        <c:axPos val="l"/>
        <c:title>
          <c:tx>
            <c:rich>
              <a:bodyPr/>
              <a:lstStyle/>
              <a:p>
                <a:pPr>
                  <a:defRPr sz="1300" b="0"/>
                </a:pPr>
                <a:r>
                  <a:rPr lang="en-US" sz="1300" b="0" dirty="0"/>
                  <a:t> HIV RNA &lt;50 copies/mL (%)</a:t>
                </a:r>
              </a:p>
            </c:rich>
          </c:tx>
          <c:layout>
            <c:manualLayout>
              <c:xMode val="edge"/>
              <c:yMode val="edge"/>
              <c:x val="1.6441503839797804E-2"/>
              <c:y val="0.17961607338145233"/>
            </c:manualLayout>
          </c:layout>
          <c:overlay val="0"/>
        </c:title>
        <c:numFmt formatCode="General" sourceLinked="0"/>
        <c:majorTickMark val="out"/>
        <c:minorTickMark val="none"/>
        <c:tickLblPos val="nextTo"/>
        <c:spPr>
          <a:ln w="6350" cmpd="sng">
            <a:solidFill>
              <a:srgbClr val="000000"/>
            </a:solidFill>
          </a:ln>
        </c:spPr>
        <c:crossAx val="-1950668024"/>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21674212598425194"/>
          <c:y val="1.5306098536085101E-2"/>
          <c:w val="0.64734725867599885"/>
          <c:h val="0.12202464283166348"/>
        </c:manualLayout>
      </c:layout>
      <c:overlay val="0"/>
      <c:spPr>
        <a:noFill/>
      </c:spPr>
      <c:txPr>
        <a:bodyPr/>
        <a:lstStyle/>
        <a:p>
          <a:pPr>
            <a:defRPr sz="140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200">
          <a:solidFill>
            <a:srgbClr val="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9227422961019"/>
          <c:y val="0.10753123602709801"/>
          <c:w val="0.86151777985587796"/>
          <c:h val="0.80009753848336529"/>
        </c:manualLayout>
      </c:layout>
      <c:barChart>
        <c:barDir val="col"/>
        <c:grouping val="clustered"/>
        <c:varyColors val="0"/>
        <c:ser>
          <c:idx val="0"/>
          <c:order val="0"/>
          <c:tx>
            <c:strRef>
              <c:f>Sheet1!$B$1</c:f>
              <c:strCache>
                <c:ptCount val="1"/>
                <c:pt idx="0">
                  <c:v>Dolutegravir + Rilpivirine</c:v>
                </c:pt>
              </c:strCache>
            </c:strRef>
          </c:tx>
          <c:spPr>
            <a:gradFill>
              <a:gsLst>
                <a:gs pos="9000">
                  <a:srgbClr val="733677"/>
                </a:gs>
                <a:gs pos="100000">
                  <a:srgbClr val="BF73D2"/>
                </a:gs>
              </a:gsLst>
              <a:lin ang="0" scaled="0"/>
            </a:gradFill>
            <a:ln w="12700" cmpd="sng">
              <a:noFill/>
            </a:ln>
            <a:effectLst/>
            <a:scene3d>
              <a:camera prst="orthographicFront"/>
              <a:lightRig rig="threePt" dir="t"/>
            </a:scene3d>
            <a:sp3d>
              <a:bevelT w="38100" h="38100"/>
            </a:sp3d>
          </c:spPr>
          <c:invertIfNegative val="0"/>
          <c:dLbls>
            <c:numFmt formatCode="0" sourceLinked="0"/>
            <c:spPr>
              <a:solidFill>
                <a:schemeClr val="bg1">
                  <a:alpha val="50000"/>
                </a:schemeClr>
              </a:solidFill>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SWORD-1</c:v>
                </c:pt>
                <c:pt idx="1">
                  <c:v>SWORD-2</c:v>
                </c:pt>
              </c:strCache>
            </c:strRef>
          </c:cat>
          <c:val>
            <c:numRef>
              <c:f>Sheet1!$B$2:$B$3</c:f>
              <c:numCache>
                <c:formatCode>0</c:formatCode>
                <c:ptCount val="2"/>
                <c:pt idx="0">
                  <c:v>95</c:v>
                </c:pt>
                <c:pt idx="1">
                  <c:v>94</c:v>
                </c:pt>
              </c:numCache>
            </c:numRef>
          </c:val>
          <c:extLst>
            <c:ext xmlns:c16="http://schemas.microsoft.com/office/drawing/2014/chart" uri="{C3380CC4-5D6E-409C-BE32-E72D297353CC}">
              <c16:uniqueId val="{00000000-1696-6743-892B-4ED967F408CB}"/>
            </c:ext>
          </c:extLst>
        </c:ser>
        <c:ser>
          <c:idx val="1"/>
          <c:order val="1"/>
          <c:tx>
            <c:strRef>
              <c:f>Sheet1!$C$1</c:f>
              <c:strCache>
                <c:ptCount val="1"/>
                <c:pt idx="0">
                  <c:v>Continued 3-Drug ART</c:v>
                </c:pt>
              </c:strCache>
            </c:strRef>
          </c:tx>
          <c:spPr>
            <a:gradFill>
              <a:gsLst>
                <a:gs pos="9000">
                  <a:srgbClr val="4C6973"/>
                </a:gs>
                <a:gs pos="100000">
                  <a:srgbClr val="79A7B8"/>
                </a:gs>
              </a:gsLst>
            </a:gradFill>
            <a:ln w="12700" cmpd="sng">
              <a:noFill/>
            </a:ln>
            <a:effectLst/>
            <a:scene3d>
              <a:camera prst="orthographicFront"/>
              <a:lightRig rig="threePt" dir="t"/>
            </a:scene3d>
            <a:sp3d>
              <a:bevelT w="38100" h="38100"/>
            </a:sp3d>
          </c:spPr>
          <c:invertIfNegative val="0"/>
          <c:dPt>
            <c:idx val="0"/>
            <c:invertIfNegative val="0"/>
            <c:bubble3D val="0"/>
            <c:spPr>
              <a:gradFill>
                <a:gsLst>
                  <a:gs pos="9000">
                    <a:srgbClr val="4C6973"/>
                  </a:gs>
                  <a:gs pos="100000">
                    <a:srgbClr val="79A7B8"/>
                  </a:gs>
                </a:gsLst>
                <a:lin ang="0" scaled="0"/>
              </a:gradFill>
              <a:ln w="12700" cmpd="sng">
                <a:noFill/>
              </a:ln>
              <a:effectLst/>
              <a:scene3d>
                <a:camera prst="orthographicFront"/>
                <a:lightRig rig="threePt" dir="t"/>
              </a:scene3d>
              <a:sp3d>
                <a:bevelT w="38100" h="38100"/>
              </a:sp3d>
            </c:spPr>
            <c:extLst>
              <c:ext xmlns:c16="http://schemas.microsoft.com/office/drawing/2014/chart" uri="{C3380CC4-5D6E-409C-BE32-E72D297353CC}">
                <c16:uniqueId val="{00000002-4E85-C844-B4BE-872E6754A2E6}"/>
              </c:ext>
            </c:extLst>
          </c:dPt>
          <c:dPt>
            <c:idx val="1"/>
            <c:invertIfNegative val="0"/>
            <c:bubble3D val="0"/>
            <c:spPr>
              <a:gradFill>
                <a:gsLst>
                  <a:gs pos="9000">
                    <a:srgbClr val="4C6973"/>
                  </a:gs>
                  <a:gs pos="100000">
                    <a:srgbClr val="79A7B8"/>
                  </a:gs>
                </a:gsLst>
                <a:lin ang="0" scaled="0"/>
              </a:gradFill>
              <a:ln w="12700" cmpd="sng">
                <a:noFill/>
              </a:ln>
              <a:effectLst/>
              <a:scene3d>
                <a:camera prst="orthographicFront"/>
                <a:lightRig rig="threePt" dir="t"/>
              </a:scene3d>
              <a:sp3d>
                <a:bevelT w="38100" h="38100"/>
              </a:sp3d>
            </c:spPr>
            <c:extLst>
              <c:ext xmlns:c16="http://schemas.microsoft.com/office/drawing/2014/chart" uri="{C3380CC4-5D6E-409C-BE32-E72D297353CC}">
                <c16:uniqueId val="{00000000-EBFD-7742-AA87-293F98BE90E5}"/>
              </c:ext>
            </c:extLst>
          </c:dPt>
          <c:dLbls>
            <c:numFmt formatCode="0" sourceLinked="0"/>
            <c:spPr>
              <a:solidFill>
                <a:schemeClr val="bg1">
                  <a:alpha val="50000"/>
                </a:schemeClr>
              </a:solidFill>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SWORD-1</c:v>
                </c:pt>
                <c:pt idx="1">
                  <c:v>SWORD-2</c:v>
                </c:pt>
              </c:strCache>
            </c:strRef>
          </c:cat>
          <c:val>
            <c:numRef>
              <c:f>Sheet1!$C$2:$C$3</c:f>
              <c:numCache>
                <c:formatCode>0</c:formatCode>
                <c:ptCount val="2"/>
                <c:pt idx="0">
                  <c:v>96</c:v>
                </c:pt>
                <c:pt idx="1">
                  <c:v>94</c:v>
                </c:pt>
              </c:numCache>
            </c:numRef>
          </c:val>
          <c:extLst>
            <c:ext xmlns:c16="http://schemas.microsoft.com/office/drawing/2014/chart" uri="{C3380CC4-5D6E-409C-BE32-E72D297353CC}">
              <c16:uniqueId val="{00000001-1696-6743-892B-4ED967F408CB}"/>
            </c:ext>
          </c:extLst>
        </c:ser>
        <c:dLbls>
          <c:showLegendKey val="0"/>
          <c:showVal val="1"/>
          <c:showCatName val="0"/>
          <c:showSerName val="0"/>
          <c:showPercent val="0"/>
          <c:showBubbleSize val="0"/>
        </c:dLbls>
        <c:gapWidth val="175"/>
        <c:axId val="-1950591032"/>
        <c:axId val="-1950588024"/>
      </c:barChart>
      <c:catAx>
        <c:axId val="-1950591032"/>
        <c:scaling>
          <c:orientation val="minMax"/>
        </c:scaling>
        <c:delete val="0"/>
        <c:axPos val="b"/>
        <c:numFmt formatCode="General" sourceLinked="1"/>
        <c:majorTickMark val="out"/>
        <c:minorTickMark val="none"/>
        <c:tickLblPos val="nextTo"/>
        <c:spPr>
          <a:ln w="6350"/>
        </c:spPr>
        <c:txPr>
          <a:bodyPr/>
          <a:lstStyle/>
          <a:p>
            <a:pPr>
              <a:defRPr sz="1400"/>
            </a:pPr>
            <a:endParaRPr lang="en-US"/>
          </a:p>
        </c:txPr>
        <c:crossAx val="-1950588024"/>
        <c:crosses val="autoZero"/>
        <c:auto val="1"/>
        <c:lblAlgn val="ctr"/>
        <c:lblOffset val="1"/>
        <c:tickLblSkip val="1"/>
        <c:tickMarkSkip val="1"/>
        <c:noMultiLvlLbl val="0"/>
      </c:catAx>
      <c:valAx>
        <c:axId val="-1950588024"/>
        <c:scaling>
          <c:orientation val="minMax"/>
          <c:max val="100"/>
          <c:min val="0"/>
        </c:scaling>
        <c:delete val="0"/>
        <c:axPos val="l"/>
        <c:title>
          <c:tx>
            <c:rich>
              <a:bodyPr/>
              <a:lstStyle/>
              <a:p>
                <a:pPr>
                  <a:defRPr sz="1400" b="0"/>
                </a:pPr>
                <a:r>
                  <a:rPr lang="en-US" sz="1400" b="0" dirty="0"/>
                  <a:t> HIV RNA &lt;50 copies/mL (%)</a:t>
                </a:r>
              </a:p>
            </c:rich>
          </c:tx>
          <c:layout>
            <c:manualLayout>
              <c:xMode val="edge"/>
              <c:yMode val="edge"/>
              <c:x val="2.1071011956838727E-2"/>
              <c:y val="0.14113353018372704"/>
            </c:manualLayout>
          </c:layout>
          <c:overlay val="0"/>
        </c:title>
        <c:numFmt formatCode="General" sourceLinked="0"/>
        <c:majorTickMark val="out"/>
        <c:minorTickMark val="none"/>
        <c:tickLblPos val="nextTo"/>
        <c:spPr>
          <a:ln w="6350" cmpd="sng">
            <a:solidFill>
              <a:srgbClr val="000000"/>
            </a:solidFill>
          </a:ln>
        </c:spPr>
        <c:txPr>
          <a:bodyPr/>
          <a:lstStyle/>
          <a:p>
            <a:pPr>
              <a:defRPr sz="1200"/>
            </a:pPr>
            <a:endParaRPr lang="en-US"/>
          </a:p>
        </c:txPr>
        <c:crossAx val="-1950591032"/>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4044410420919608"/>
          <c:y val="0"/>
          <c:w val="0.58315786915524448"/>
          <c:h val="9.1246381738207802E-2"/>
        </c:manualLayout>
      </c:layout>
      <c:overlay val="0"/>
      <c:txPr>
        <a:bodyPr/>
        <a:lstStyle/>
        <a:p>
          <a:pPr>
            <a:defRPr sz="140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12700495771363"/>
          <c:y val="0.112812017986181"/>
          <c:w val="0.84084499854184902"/>
          <c:h val="0.73233237338388257"/>
        </c:manualLayout>
      </c:layout>
      <c:barChart>
        <c:barDir val="col"/>
        <c:grouping val="clustered"/>
        <c:varyColors val="0"/>
        <c:ser>
          <c:idx val="0"/>
          <c:order val="0"/>
          <c:tx>
            <c:strRef>
              <c:f>Sheet1!$B$1</c:f>
              <c:strCache>
                <c:ptCount val="1"/>
                <c:pt idx="0">
                  <c:v>Dolutegravir + Rilpivirine</c:v>
                </c:pt>
              </c:strCache>
            </c:strRef>
          </c:tx>
          <c:spPr>
            <a:gradFill>
              <a:gsLst>
                <a:gs pos="9000">
                  <a:srgbClr val="733677"/>
                </a:gs>
                <a:gs pos="100000">
                  <a:srgbClr val="BF73D2"/>
                </a:gs>
              </a:gsLst>
              <a:lin ang="0" scaled="0"/>
            </a:gradFill>
            <a:ln w="12700">
              <a:noFill/>
            </a:ln>
            <a:effectLst/>
            <a:scene3d>
              <a:camera prst="orthographicFront"/>
              <a:lightRig rig="threePt" dir="t"/>
            </a:scene3d>
            <a:sp3d>
              <a:bevelT w="38100" h="38100"/>
            </a:sp3d>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Total Cholesterol</c:v>
                </c:pt>
                <c:pt idx="1">
                  <c:v>LDL </c:v>
                </c:pt>
                <c:pt idx="2">
                  <c:v>HDL </c:v>
                </c:pt>
                <c:pt idx="3">
                  <c:v>Triglycerides</c:v>
                </c:pt>
              </c:strCache>
            </c:strRef>
          </c:cat>
          <c:val>
            <c:numRef>
              <c:f>Sheet1!$B$2:$B$5</c:f>
              <c:numCache>
                <c:formatCode>0.0</c:formatCode>
                <c:ptCount val="4"/>
                <c:pt idx="0">
                  <c:v>1.8</c:v>
                </c:pt>
                <c:pt idx="1">
                  <c:v>1.8</c:v>
                </c:pt>
                <c:pt idx="2">
                  <c:v>1.8</c:v>
                </c:pt>
                <c:pt idx="3">
                  <c:v>-8.4</c:v>
                </c:pt>
              </c:numCache>
            </c:numRef>
          </c:val>
          <c:extLst>
            <c:ext xmlns:c16="http://schemas.microsoft.com/office/drawing/2014/chart" uri="{C3380CC4-5D6E-409C-BE32-E72D297353CC}">
              <c16:uniqueId val="{00000000-21AB-7742-A0B9-B51F7CAD71D7}"/>
            </c:ext>
          </c:extLst>
        </c:ser>
        <c:ser>
          <c:idx val="1"/>
          <c:order val="1"/>
          <c:tx>
            <c:strRef>
              <c:f>Sheet1!$C$1</c:f>
              <c:strCache>
                <c:ptCount val="1"/>
                <c:pt idx="0">
                  <c:v>3-Drug ART</c:v>
                </c:pt>
              </c:strCache>
            </c:strRef>
          </c:tx>
          <c:spPr>
            <a:gradFill>
              <a:gsLst>
                <a:gs pos="9000">
                  <a:srgbClr val="4C6973"/>
                </a:gs>
                <a:gs pos="100000">
                  <a:srgbClr val="79A7B8"/>
                </a:gs>
              </a:gsLst>
              <a:lin ang="0" scaled="0"/>
            </a:gradFill>
            <a:ln w="12700">
              <a:noFill/>
            </a:ln>
            <a:effectLst/>
            <a:scene3d>
              <a:camera prst="orthographicFront"/>
              <a:lightRig rig="threePt" dir="t"/>
            </a:scene3d>
            <a:sp3d>
              <a:bevelT w="38100" h="38100"/>
            </a:sp3d>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Total Cholesterol</c:v>
                </c:pt>
                <c:pt idx="1">
                  <c:v>LDL </c:v>
                </c:pt>
                <c:pt idx="2">
                  <c:v>HDL </c:v>
                </c:pt>
                <c:pt idx="3">
                  <c:v>Triglycerides</c:v>
                </c:pt>
              </c:strCache>
            </c:strRef>
          </c:cat>
          <c:val>
            <c:numRef>
              <c:f>Sheet1!$C$2:$C$5</c:f>
              <c:numCache>
                <c:formatCode>0.0</c:formatCode>
                <c:ptCount val="4"/>
                <c:pt idx="0">
                  <c:v>0.3</c:v>
                </c:pt>
                <c:pt idx="1">
                  <c:v>-1.3</c:v>
                </c:pt>
                <c:pt idx="2">
                  <c:v>1.4</c:v>
                </c:pt>
                <c:pt idx="3">
                  <c:v>-0.5</c:v>
                </c:pt>
              </c:numCache>
            </c:numRef>
          </c:val>
          <c:extLst>
            <c:ext xmlns:c16="http://schemas.microsoft.com/office/drawing/2014/chart" uri="{C3380CC4-5D6E-409C-BE32-E72D297353CC}">
              <c16:uniqueId val="{00000001-21AB-7742-A0B9-B51F7CAD71D7}"/>
            </c:ext>
          </c:extLst>
        </c:ser>
        <c:dLbls>
          <c:showLegendKey val="0"/>
          <c:showVal val="1"/>
          <c:showCatName val="0"/>
          <c:showSerName val="0"/>
          <c:showPercent val="0"/>
          <c:showBubbleSize val="0"/>
        </c:dLbls>
        <c:gapWidth val="125"/>
        <c:axId val="-1951132904"/>
        <c:axId val="-1951136248"/>
      </c:barChart>
      <c:catAx>
        <c:axId val="-1951132904"/>
        <c:scaling>
          <c:orientation val="minMax"/>
        </c:scaling>
        <c:delete val="0"/>
        <c:axPos val="b"/>
        <c:numFmt formatCode="General" sourceLinked="0"/>
        <c:majorTickMark val="out"/>
        <c:minorTickMark val="none"/>
        <c:tickLblPos val="low"/>
        <c:spPr>
          <a:ln w="12700" cap="flat" cmpd="sng" algn="ctr">
            <a:solidFill>
              <a:prstClr val="black"/>
            </a:solidFill>
            <a:prstDash val="solid"/>
            <a:round/>
            <a:headEnd type="none" w="med" len="med"/>
            <a:tailEnd type="none" w="med" len="med"/>
          </a:ln>
        </c:spPr>
        <c:txPr>
          <a:bodyPr/>
          <a:lstStyle/>
          <a:p>
            <a:pPr>
              <a:defRPr sz="1400"/>
            </a:pPr>
            <a:endParaRPr lang="en-US"/>
          </a:p>
        </c:txPr>
        <c:crossAx val="-1951136248"/>
        <c:crosses val="autoZero"/>
        <c:auto val="1"/>
        <c:lblAlgn val="ctr"/>
        <c:lblOffset val="1"/>
        <c:tickLblSkip val="1"/>
        <c:tickMarkSkip val="1"/>
        <c:noMultiLvlLbl val="0"/>
      </c:catAx>
      <c:valAx>
        <c:axId val="-1951136248"/>
        <c:scaling>
          <c:orientation val="minMax"/>
          <c:max val="5"/>
          <c:min val="-10"/>
        </c:scaling>
        <c:delete val="0"/>
        <c:axPos val="l"/>
        <c:title>
          <c:tx>
            <c:rich>
              <a:bodyPr/>
              <a:lstStyle/>
              <a:p>
                <a:pPr>
                  <a:defRPr sz="1400" b="0"/>
                </a:pPr>
                <a:r>
                  <a:rPr lang="en-US" sz="1400" b="0"/>
                  <a:t>Change in Mean Value (mg/dL)</a:t>
                </a:r>
              </a:p>
            </c:rich>
          </c:tx>
          <c:layout>
            <c:manualLayout>
              <c:xMode val="edge"/>
              <c:yMode val="edge"/>
              <c:x val="6.4195100612423443E-3"/>
              <c:y val="7.9063684747739879E-2"/>
            </c:manualLayout>
          </c:layout>
          <c:overlay val="0"/>
        </c:title>
        <c:numFmt formatCode="0.0" sourceLinked="0"/>
        <c:majorTickMark val="out"/>
        <c:minorTickMark val="none"/>
        <c:tickLblPos val="nextTo"/>
        <c:spPr>
          <a:ln w="6350" cmpd="sng">
            <a:solidFill>
              <a:srgbClr val="000000"/>
            </a:solidFill>
          </a:ln>
        </c:spPr>
        <c:txPr>
          <a:bodyPr/>
          <a:lstStyle/>
          <a:p>
            <a:pPr>
              <a:defRPr sz="1200"/>
            </a:pPr>
            <a:endParaRPr lang="en-US"/>
          </a:p>
        </c:txPr>
        <c:crossAx val="-1951132904"/>
        <c:crosses val="autoZero"/>
        <c:crossBetween val="between"/>
        <c:majorUnit val="2.5"/>
        <c:minorUnit val="1"/>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49969123651210268"/>
          <c:y val="5.5084694274326806E-3"/>
          <c:w val="0.47913628851949064"/>
          <c:h val="0.10393883056284629"/>
        </c:manualLayout>
      </c:layout>
      <c:overlay val="0"/>
      <c:spPr>
        <a:solidFill>
          <a:srgbClr val="FFFFFF"/>
        </a:solidFill>
        <a:ln w="25400" cap="flat" cmpd="sng" algn="ctr">
          <a:noFill/>
          <a:prstDash val="solid"/>
          <a:round/>
          <a:headEnd type="none" w="med" len="med"/>
          <a:tailEnd type="none" w="med" len="med"/>
        </a:ln>
        <a:effectLst/>
      </c:spPr>
      <c:txPr>
        <a:bodyPr/>
        <a:lstStyle/>
        <a:p>
          <a:pPr algn="l">
            <a:defRPr sz="1400"/>
          </a:pPr>
          <a:endParaRPr lang="en-US"/>
        </a:p>
      </c:txPr>
    </c:legend>
    <c:plotVisOnly val="1"/>
    <c:dispBlanksAs val="gap"/>
    <c:showDLblsOverMax val="0"/>
  </c:chart>
  <c:spPr>
    <a:ln w="25400" cap="flat" cmpd="sng" algn="ctr">
      <a:noFill/>
      <a:prstDash val="solid"/>
      <a:round/>
      <a:headEnd type="none" w="med" len="med"/>
      <a:tailEnd type="none" w="med" len="med"/>
    </a:ln>
    <a:effectLst/>
  </c:spPr>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514585823528599"/>
          <c:y val="0.10470645511160701"/>
          <c:w val="0.84382602540095697"/>
          <c:h val="0.68968806783767411"/>
        </c:manualLayout>
      </c:layout>
      <c:barChart>
        <c:barDir val="col"/>
        <c:grouping val="clustered"/>
        <c:varyColors val="0"/>
        <c:ser>
          <c:idx val="0"/>
          <c:order val="0"/>
          <c:tx>
            <c:strRef>
              <c:f>Sheet1!$B$1</c:f>
              <c:strCache>
                <c:ptCount val="1"/>
                <c:pt idx="0">
                  <c:v>Dolutegravir + Rilpivirine</c:v>
                </c:pt>
              </c:strCache>
            </c:strRef>
          </c:tx>
          <c:spPr>
            <a:gradFill>
              <a:gsLst>
                <a:gs pos="9000">
                  <a:srgbClr val="733677"/>
                </a:gs>
                <a:gs pos="100000">
                  <a:srgbClr val="BF73D2"/>
                </a:gs>
              </a:gsLst>
              <a:lin ang="0" scaled="0"/>
            </a:gradFill>
            <a:ln w="12700">
              <a:noFill/>
            </a:ln>
            <a:effectLst/>
            <a:scene3d>
              <a:camera prst="orthographicFront"/>
              <a:lightRig rig="threePt" dir="t"/>
            </a:scene3d>
            <a:sp3d>
              <a:bevelT w="38100" h="38100"/>
            </a:sp3d>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Bone-specific 
alkaline phosphatase</c:v>
                </c:pt>
                <c:pt idx="1">
                  <c:v>Osteocalcin type</c:v>
                </c:pt>
                <c:pt idx="2">
                  <c:v>Procollagen type 1
N-terminal propeptide</c:v>
                </c:pt>
              </c:strCache>
            </c:strRef>
          </c:cat>
          <c:val>
            <c:numRef>
              <c:f>Sheet1!$B$2:$B$4</c:f>
              <c:numCache>
                <c:formatCode>0.0</c:formatCode>
                <c:ptCount val="3"/>
                <c:pt idx="0">
                  <c:v>-3</c:v>
                </c:pt>
                <c:pt idx="1">
                  <c:v>-4.8</c:v>
                </c:pt>
                <c:pt idx="2">
                  <c:v>-7.4</c:v>
                </c:pt>
              </c:numCache>
            </c:numRef>
          </c:val>
          <c:extLst>
            <c:ext xmlns:c16="http://schemas.microsoft.com/office/drawing/2014/chart" uri="{C3380CC4-5D6E-409C-BE32-E72D297353CC}">
              <c16:uniqueId val="{00000000-337C-F141-B160-504F2DFCB91B}"/>
            </c:ext>
          </c:extLst>
        </c:ser>
        <c:ser>
          <c:idx val="1"/>
          <c:order val="1"/>
          <c:tx>
            <c:strRef>
              <c:f>Sheet1!$C$1</c:f>
              <c:strCache>
                <c:ptCount val="1"/>
                <c:pt idx="0">
                  <c:v>Continued 3-Drug ART</c:v>
                </c:pt>
              </c:strCache>
            </c:strRef>
          </c:tx>
          <c:spPr>
            <a:gradFill>
              <a:gsLst>
                <a:gs pos="9000">
                  <a:srgbClr val="4C6973"/>
                </a:gs>
                <a:gs pos="100000">
                  <a:srgbClr val="79A7B8"/>
                </a:gs>
              </a:gsLst>
              <a:lin ang="0" scaled="0"/>
            </a:gradFill>
            <a:ln w="12700">
              <a:noFill/>
            </a:ln>
            <a:effectLst/>
            <a:scene3d>
              <a:camera prst="orthographicFront"/>
              <a:lightRig rig="threePt" dir="t"/>
            </a:scene3d>
            <a:sp3d>
              <a:bevelT w="38100" h="38100"/>
            </a:sp3d>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Bone-specific 
alkaline phosphatase</c:v>
                </c:pt>
                <c:pt idx="1">
                  <c:v>Osteocalcin type</c:v>
                </c:pt>
                <c:pt idx="2">
                  <c:v>Procollagen type 1
N-terminal propeptide</c:v>
                </c:pt>
              </c:strCache>
            </c:strRef>
          </c:cat>
          <c:val>
            <c:numRef>
              <c:f>Sheet1!$C$2:$C$4</c:f>
              <c:numCache>
                <c:formatCode>0.0</c:formatCode>
                <c:ptCount val="3"/>
                <c:pt idx="0">
                  <c:v>0.9</c:v>
                </c:pt>
                <c:pt idx="1">
                  <c:v>-0.9</c:v>
                </c:pt>
                <c:pt idx="2">
                  <c:v>-0.6</c:v>
                </c:pt>
              </c:numCache>
            </c:numRef>
          </c:val>
          <c:extLst>
            <c:ext xmlns:c16="http://schemas.microsoft.com/office/drawing/2014/chart" uri="{C3380CC4-5D6E-409C-BE32-E72D297353CC}">
              <c16:uniqueId val="{00000001-337C-F141-B160-504F2DFCB91B}"/>
            </c:ext>
          </c:extLst>
        </c:ser>
        <c:dLbls>
          <c:showLegendKey val="0"/>
          <c:showVal val="1"/>
          <c:showCatName val="0"/>
          <c:showSerName val="0"/>
          <c:showPercent val="0"/>
          <c:showBubbleSize val="0"/>
        </c:dLbls>
        <c:gapWidth val="100"/>
        <c:axId val="-1951202904"/>
        <c:axId val="-1951206248"/>
      </c:barChart>
      <c:catAx>
        <c:axId val="-1951202904"/>
        <c:scaling>
          <c:orientation val="minMax"/>
        </c:scaling>
        <c:delete val="0"/>
        <c:axPos val="b"/>
        <c:numFmt formatCode="General" sourceLinked="0"/>
        <c:majorTickMark val="out"/>
        <c:minorTickMark val="none"/>
        <c:tickLblPos val="low"/>
        <c:spPr>
          <a:ln w="6350" cap="flat" cmpd="sng" algn="ctr">
            <a:solidFill>
              <a:prstClr val="black"/>
            </a:solidFill>
            <a:prstDash val="solid"/>
            <a:round/>
            <a:headEnd type="none" w="med" len="med"/>
            <a:tailEnd type="none" w="med" len="med"/>
          </a:ln>
        </c:spPr>
        <c:txPr>
          <a:bodyPr/>
          <a:lstStyle/>
          <a:p>
            <a:pPr>
              <a:defRPr sz="1400"/>
            </a:pPr>
            <a:endParaRPr lang="en-US"/>
          </a:p>
        </c:txPr>
        <c:crossAx val="-1951206248"/>
        <c:crosses val="autoZero"/>
        <c:auto val="1"/>
        <c:lblAlgn val="ctr"/>
        <c:lblOffset val="1"/>
        <c:tickLblSkip val="1"/>
        <c:tickMarkSkip val="1"/>
        <c:noMultiLvlLbl val="0"/>
      </c:catAx>
      <c:valAx>
        <c:axId val="-1951206248"/>
        <c:scaling>
          <c:orientation val="minMax"/>
          <c:max val="5"/>
          <c:min val="-10"/>
        </c:scaling>
        <c:delete val="0"/>
        <c:axPos val="l"/>
        <c:title>
          <c:tx>
            <c:rich>
              <a:bodyPr/>
              <a:lstStyle/>
              <a:p>
                <a:pPr>
                  <a:defRPr sz="1300" b="0"/>
                </a:pPr>
                <a:r>
                  <a:rPr lang="en-US" sz="1300" b="0"/>
                  <a:t>Mean Change in Serum Values (μg/L)</a:t>
                </a:r>
              </a:p>
            </c:rich>
          </c:tx>
          <c:layout>
            <c:manualLayout>
              <c:xMode val="edge"/>
              <c:yMode val="edge"/>
              <c:x val="5.6494847866238934E-3"/>
              <c:y val="4.632770262691522E-2"/>
            </c:manualLayout>
          </c:layout>
          <c:overlay val="0"/>
        </c:title>
        <c:numFmt formatCode="0.0" sourceLinked="0"/>
        <c:majorTickMark val="out"/>
        <c:minorTickMark val="none"/>
        <c:tickLblPos val="nextTo"/>
        <c:spPr>
          <a:ln w="6350" cmpd="sng">
            <a:solidFill>
              <a:srgbClr val="000000"/>
            </a:solidFill>
          </a:ln>
        </c:spPr>
        <c:txPr>
          <a:bodyPr/>
          <a:lstStyle/>
          <a:p>
            <a:pPr>
              <a:defRPr sz="1200"/>
            </a:pPr>
            <a:endParaRPr lang="en-US"/>
          </a:p>
        </c:txPr>
        <c:crossAx val="-1951202904"/>
        <c:crosses val="autoZero"/>
        <c:crossBetween val="between"/>
        <c:majorUnit val="2.5"/>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38280001458151064"/>
          <c:y val="9.1463458547848299E-3"/>
          <c:w val="0.59301800816564598"/>
          <c:h val="9.5043127621867785E-2"/>
        </c:manualLayout>
      </c:layout>
      <c:overlay val="0"/>
      <c:spPr>
        <a:solidFill>
          <a:srgbClr val="FFFFFF"/>
        </a:solidFill>
        <a:ln w="25400" cap="flat" cmpd="sng" algn="ctr">
          <a:noFill/>
          <a:prstDash val="solid"/>
          <a:round/>
          <a:headEnd type="none" w="med" len="med"/>
          <a:tailEnd type="none" w="med" len="med"/>
        </a:ln>
        <a:effectLst/>
      </c:spPr>
      <c:txPr>
        <a:bodyPr/>
        <a:lstStyle/>
        <a:p>
          <a:pPr algn="l">
            <a:defRPr sz="1400"/>
          </a:pPr>
          <a:endParaRPr lang="en-US"/>
        </a:p>
      </c:txPr>
    </c:legend>
    <c:plotVisOnly val="1"/>
    <c:dispBlanksAs val="gap"/>
    <c:showDLblsOverMax val="0"/>
  </c:chart>
  <c:spPr>
    <a:ln w="25400" cap="flat" cmpd="sng" algn="ctr">
      <a:noFill/>
      <a:prstDash val="solid"/>
      <a:round/>
      <a:headEnd type="none" w="med" len="med"/>
      <a:tailEnd type="none" w="med" len="med"/>
    </a:ln>
    <a:effectLst/>
  </c:spPr>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1070890444250023"/>
          <c:y val="0.15306138910887079"/>
          <c:w val="0.86305470496743475"/>
          <c:h val="0.74623113517060347"/>
        </c:manualLayout>
      </c:layout>
      <c:barChart>
        <c:barDir val="col"/>
        <c:grouping val="clustered"/>
        <c:varyColors val="0"/>
        <c:ser>
          <c:idx val="0"/>
          <c:order val="0"/>
          <c:tx>
            <c:strRef>
              <c:f>Sheet1!$B$1</c:f>
              <c:strCache>
                <c:ptCount val="1"/>
                <c:pt idx="0">
                  <c:v>Early switch to DTG-RPV</c:v>
                </c:pt>
              </c:strCache>
            </c:strRef>
          </c:tx>
          <c:spPr>
            <a:gradFill>
              <a:gsLst>
                <a:gs pos="9000">
                  <a:srgbClr val="733677"/>
                </a:gs>
                <a:gs pos="100000">
                  <a:srgbClr val="BF73D2"/>
                </a:gs>
              </a:gsLst>
              <a:lin ang="0" scaled="0"/>
            </a:gradFill>
            <a:ln w="12700" cmpd="sng">
              <a:noFill/>
            </a:ln>
            <a:effectLst/>
            <a:scene3d>
              <a:camera prst="orthographicFront"/>
              <a:lightRig rig="threePt" dir="t"/>
            </a:scene3d>
            <a:sp3d>
              <a:bevelT w="38100" h="38100"/>
            </a:sp3d>
          </c:spPr>
          <c:invertIfNegative val="0"/>
          <c:dPt>
            <c:idx val="0"/>
            <c:invertIfNegative val="0"/>
            <c:bubble3D val="0"/>
            <c:extLst>
              <c:ext xmlns:c16="http://schemas.microsoft.com/office/drawing/2014/chart" uri="{C3380CC4-5D6E-409C-BE32-E72D297353CC}">
                <c16:uniqueId val="{00000000-03EC-4A49-AEFF-DEC3139C7FC2}"/>
              </c:ext>
            </c:extLst>
          </c:dPt>
          <c:dLbls>
            <c:numFmt formatCode="0" sourceLinked="0"/>
            <c:spPr>
              <a:solidFill>
                <a:schemeClr val="bg1">
                  <a:alpha val="50000"/>
                </a:schemeClr>
              </a:solidFill>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c:f>
              <c:strCache>
                <c:ptCount val="1"/>
                <c:pt idx="0">
                  <c:v>HIV RNA &lt;50</c:v>
                </c:pt>
              </c:strCache>
            </c:strRef>
          </c:cat>
          <c:val>
            <c:numRef>
              <c:f>Sheet1!$B$2:$B$2</c:f>
              <c:numCache>
                <c:formatCode>0</c:formatCode>
                <c:ptCount val="1"/>
                <c:pt idx="0">
                  <c:v>84</c:v>
                </c:pt>
              </c:numCache>
            </c:numRef>
          </c:val>
          <c:extLst>
            <c:ext xmlns:c16="http://schemas.microsoft.com/office/drawing/2014/chart" uri="{C3380CC4-5D6E-409C-BE32-E72D297353CC}">
              <c16:uniqueId val="{00000000-D2A8-254F-82D0-BEA751B8EFD5}"/>
            </c:ext>
          </c:extLst>
        </c:ser>
        <c:ser>
          <c:idx val="1"/>
          <c:order val="1"/>
          <c:tx>
            <c:strRef>
              <c:f>Sheet1!$C$1</c:f>
              <c:strCache>
                <c:ptCount val="1"/>
                <c:pt idx="0">
                  <c:v>Late switch to DTG-RPV (96 weeks of exposure)</c:v>
                </c:pt>
              </c:strCache>
            </c:strRef>
          </c:tx>
          <c:spPr>
            <a:gradFill>
              <a:gsLst>
                <a:gs pos="9000">
                  <a:srgbClr val="4C6973"/>
                </a:gs>
                <a:gs pos="100000">
                  <a:srgbClr val="79A7B8"/>
                </a:gs>
              </a:gsLst>
              <a:lin ang="0" scaled="0"/>
            </a:gradFill>
            <a:ln w="12700" cmpd="sng">
              <a:noFill/>
            </a:ln>
            <a:effectLst/>
            <a:scene3d>
              <a:camera prst="orthographicFront"/>
              <a:lightRig rig="threePt" dir="t"/>
            </a:scene3d>
            <a:sp3d>
              <a:bevelT w="38100" h="38100"/>
            </a:sp3d>
          </c:spPr>
          <c:invertIfNegative val="0"/>
          <c:dLbls>
            <c:numFmt formatCode="0" sourceLinked="0"/>
            <c:spPr>
              <a:solidFill>
                <a:schemeClr val="bg1">
                  <a:alpha val="50000"/>
                </a:schemeClr>
              </a:solidFill>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c:f>
              <c:strCache>
                <c:ptCount val="1"/>
                <c:pt idx="0">
                  <c:v>HIV RNA &lt;50</c:v>
                </c:pt>
              </c:strCache>
            </c:strRef>
          </c:cat>
          <c:val>
            <c:numRef>
              <c:f>Sheet1!$C$2:$C$2</c:f>
              <c:numCache>
                <c:formatCode>0</c:formatCode>
                <c:ptCount val="1"/>
                <c:pt idx="0">
                  <c:v>90</c:v>
                </c:pt>
              </c:numCache>
            </c:numRef>
          </c:val>
          <c:extLst>
            <c:ext xmlns:c16="http://schemas.microsoft.com/office/drawing/2014/chart" uri="{C3380CC4-5D6E-409C-BE32-E72D297353CC}">
              <c16:uniqueId val="{00000001-D2A8-254F-82D0-BEA751B8EFD5}"/>
            </c:ext>
          </c:extLst>
        </c:ser>
        <c:dLbls>
          <c:showLegendKey val="0"/>
          <c:showVal val="1"/>
          <c:showCatName val="0"/>
          <c:showSerName val="0"/>
          <c:showPercent val="0"/>
          <c:showBubbleSize val="0"/>
        </c:dLbls>
        <c:gapWidth val="250"/>
        <c:overlap val="-100"/>
        <c:axId val="-1950668024"/>
        <c:axId val="-1950665048"/>
      </c:barChart>
      <c:catAx>
        <c:axId val="-1950668024"/>
        <c:scaling>
          <c:orientation val="minMax"/>
        </c:scaling>
        <c:delete val="1"/>
        <c:axPos val="b"/>
        <c:numFmt formatCode="General" sourceLinked="1"/>
        <c:majorTickMark val="out"/>
        <c:minorTickMark val="none"/>
        <c:tickLblPos val="nextTo"/>
        <c:crossAx val="-1950665048"/>
        <c:crosses val="autoZero"/>
        <c:auto val="1"/>
        <c:lblAlgn val="ctr"/>
        <c:lblOffset val="1"/>
        <c:tickLblSkip val="1"/>
        <c:tickMarkSkip val="1"/>
        <c:noMultiLvlLbl val="0"/>
      </c:catAx>
      <c:valAx>
        <c:axId val="-1950665048"/>
        <c:scaling>
          <c:orientation val="minMax"/>
          <c:max val="100"/>
          <c:min val="0"/>
        </c:scaling>
        <c:delete val="0"/>
        <c:axPos val="l"/>
        <c:title>
          <c:tx>
            <c:rich>
              <a:bodyPr/>
              <a:lstStyle/>
              <a:p>
                <a:pPr>
                  <a:defRPr sz="1300" b="0"/>
                </a:pPr>
                <a:r>
                  <a:rPr lang="en-US" sz="1300" b="0" dirty="0"/>
                  <a:t> HIV RNA &lt;50 copies/mL (%)</a:t>
                </a:r>
              </a:p>
            </c:rich>
          </c:tx>
          <c:layout>
            <c:manualLayout>
              <c:xMode val="edge"/>
              <c:yMode val="edge"/>
              <c:x val="7.1822445805385425E-3"/>
              <c:y val="0.14489385115923006"/>
            </c:manualLayout>
          </c:layout>
          <c:overlay val="0"/>
        </c:title>
        <c:numFmt formatCode="General" sourceLinked="0"/>
        <c:majorTickMark val="out"/>
        <c:minorTickMark val="none"/>
        <c:tickLblPos val="nextTo"/>
        <c:spPr>
          <a:ln w="6350" cmpd="sng">
            <a:solidFill>
              <a:srgbClr val="000000"/>
            </a:solidFill>
          </a:ln>
        </c:spPr>
        <c:crossAx val="-1950668024"/>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21519891610770872"/>
          <c:y val="1.5306098536085101E-2"/>
          <c:w val="0.7769768883056285"/>
          <c:h val="0.12202464283166348"/>
        </c:manualLayout>
      </c:layout>
      <c:overlay val="0"/>
      <c:spPr>
        <a:noFill/>
      </c:spPr>
      <c:txPr>
        <a:bodyPr/>
        <a:lstStyle/>
        <a:p>
          <a:pPr>
            <a:defRPr sz="140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200">
          <a:solidFill>
            <a:srgbClr val="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715000" y="533400"/>
            <a:ext cx="375104" cy="274434"/>
          </a:xfrm>
          <a:prstGeom prst="rect">
            <a:avLst/>
          </a:prstGeom>
          <a:noFill/>
          <a:ln w="12700">
            <a:noFill/>
            <a:miter lim="800000"/>
            <a:headEnd/>
            <a:tailEnd/>
          </a:ln>
          <a:effectLst/>
        </p:spPr>
        <p:txBody>
          <a:bodyPr wrap="none" lIns="90488" tIns="44450" rIns="90488" bIns="44450">
            <a:prstTxWarp prst="textNoShape">
              <a:avLst/>
            </a:prstTxWarp>
            <a:spAutoFit/>
          </a:bodyPr>
          <a:lstStyle/>
          <a:p>
            <a:pPr>
              <a:defRPr/>
            </a:pPr>
            <a:fld id="{AFADDE07-A3B2-714E-914F-4081EC661B9E}" type="slidenum">
              <a:rPr lang="en-US" sz="1200">
                <a:latin typeface="Arial"/>
                <a:cs typeface="Arial"/>
              </a:rPr>
              <a:pPr>
                <a:defRPr/>
              </a:pPr>
              <a:t>‹#›</a:t>
            </a:fld>
            <a:endParaRPr lang="en-US" sz="1200" dirty="0">
              <a:latin typeface="Arial"/>
              <a:cs typeface="Arial"/>
            </a:endParaRPr>
          </a:p>
        </p:txBody>
      </p:sp>
      <p:sp>
        <p:nvSpPr>
          <p:cNvPr id="3083" name="Rectangle 11"/>
          <p:cNvSpPr>
            <a:spLocks noChangeArrowheads="1"/>
          </p:cNvSpPr>
          <p:nvPr/>
        </p:nvSpPr>
        <p:spPr bwMode="auto">
          <a:xfrm>
            <a:off x="390525" y="282575"/>
            <a:ext cx="915988" cy="307975"/>
          </a:xfrm>
          <a:prstGeom prst="rect">
            <a:avLst/>
          </a:prstGeom>
          <a:noFill/>
          <a:ln w="12700">
            <a:noFill/>
            <a:miter lim="800000"/>
            <a:headEnd/>
            <a:tailEnd/>
          </a:ln>
          <a:effectLst/>
        </p:spPr>
        <p:txBody>
          <a:bodyPr>
            <a:prstTxWarp prst="textNoShape">
              <a:avLst/>
            </a:prstTxWarp>
          </a:bodyPr>
          <a:lstStyle/>
          <a:p>
            <a:pPr>
              <a:defRPr/>
            </a:pPr>
            <a:endParaRPr lang="en-US" dirty="0">
              <a:latin typeface="Arial"/>
            </a:endParaRPr>
          </a:p>
        </p:txBody>
      </p:sp>
    </p:spTree>
    <p:extLst>
      <p:ext uri="{BB962C8B-B14F-4D97-AF65-F5344CB8AC3E}">
        <p14:creationId xmlns:p14="http://schemas.microsoft.com/office/powerpoint/2010/main" val="16118730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80963" y="857250"/>
            <a:ext cx="6697662" cy="376872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66788" y="4897438"/>
            <a:ext cx="5013325" cy="464502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79807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8"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Slide">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855732"/>
            <a:ext cx="9154751" cy="3474720"/>
          </a:xfrm>
          <a:prstGeom prst="rect">
            <a:avLst/>
          </a:prstGeom>
          <a:noFill/>
          <a:ln>
            <a:noFill/>
          </a:ln>
          <a:effectLst/>
        </p:spPr>
      </p:pic>
      <p:sp>
        <p:nvSpPr>
          <p:cNvPr id="282" name="Title 1"/>
          <p:cNvSpPr>
            <a:spLocks noGrp="1"/>
          </p:cNvSpPr>
          <p:nvPr>
            <p:ph type="ctrTitle" hasCustomPrompt="1"/>
          </p:nvPr>
        </p:nvSpPr>
        <p:spPr>
          <a:xfrm>
            <a:off x="438219" y="931641"/>
            <a:ext cx="8229600"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7" y="3967450"/>
            <a:ext cx="8229600"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96219"/>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8229600" cy="1463040"/>
          </a:xfrm>
          <a:prstGeom prst="rect">
            <a:avLst/>
          </a:prstGeom>
        </p:spPr>
        <p:txBody>
          <a:bodyPr lIns="91440" tIns="91440" rIns="91440" bIns="91440" anchor="ctr" anchorCtr="0">
            <a:noAutofit/>
          </a:bodyPr>
          <a:lstStyle>
            <a:lvl1pPr marL="0" indent="0" algn="l">
              <a:lnSpc>
                <a:spcPct val="100000"/>
              </a:lnSpc>
              <a:spcBef>
                <a:spcPts val="0"/>
              </a:spcBef>
              <a:spcAft>
                <a:spcPts val="0"/>
              </a:spcAft>
              <a:buNone/>
              <a:defRPr sz="17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pic>
        <p:nvPicPr>
          <p:cNvPr id="36" name="Picture 35" descr="AETC_Program-color-outline-01.png">
            <a:extLst>
              <a:ext uri="{FF2B5EF4-FFF2-40B4-BE49-F238E27FC236}">
                <a16:creationId xmlns:a16="http://schemas.microsoft.com/office/drawing/2014/main" id="{A03B4C79-6BA2-1844-BA38-7B00F609DFE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98547" y="4535473"/>
            <a:ext cx="1092764" cy="419187"/>
          </a:xfrm>
          <a:prstGeom prst="rect">
            <a:avLst/>
          </a:prstGeom>
        </p:spPr>
      </p:pic>
      <p:sp>
        <p:nvSpPr>
          <p:cNvPr id="37" name="TextBox 36">
            <a:extLst>
              <a:ext uri="{FF2B5EF4-FFF2-40B4-BE49-F238E27FC236}">
                <a16:creationId xmlns:a16="http://schemas.microsoft.com/office/drawing/2014/main" id="{477ED0BA-CD2E-4D48-9675-BF88D51DAD74}"/>
              </a:ext>
            </a:extLst>
          </p:cNvPr>
          <p:cNvSpPr txBox="1"/>
          <p:nvPr userDrawn="1"/>
        </p:nvSpPr>
        <p:spPr>
          <a:xfrm>
            <a:off x="453927" y="4493910"/>
            <a:ext cx="2280879" cy="446276"/>
          </a:xfrm>
          <a:prstGeom prst="rect">
            <a:avLst/>
          </a:prstGeom>
          <a:noFill/>
        </p:spPr>
        <p:txBody>
          <a:bodyPr wrap="square" rtlCol="0">
            <a:spAutoFit/>
          </a:bodyPr>
          <a:lstStyle/>
          <a:p>
            <a:r>
              <a:rPr lang="en-US" sz="1200" dirty="0">
                <a:solidFill>
                  <a:srgbClr val="002060"/>
                </a:solidFill>
                <a:latin typeface="Corbel" panose="020B0503020204020204" pitchFamily="34" charset="0"/>
              </a:rPr>
              <a:t>National </a:t>
            </a:r>
            <a:r>
              <a:rPr lang="en-US" sz="1200" dirty="0">
                <a:solidFill>
                  <a:srgbClr val="C00000"/>
                </a:solidFill>
                <a:latin typeface="Corbel" panose="020B0503020204020204" pitchFamily="34" charset="0"/>
              </a:rPr>
              <a:t>HIV</a:t>
            </a:r>
            <a:r>
              <a:rPr lang="en-US" sz="1200" dirty="0">
                <a:solidFill>
                  <a:srgbClr val="002060"/>
                </a:solidFill>
                <a:latin typeface="Corbel" panose="020B0503020204020204" pitchFamily="34" charset="0"/>
              </a:rPr>
              <a:t> Curriculum</a:t>
            </a:r>
            <a:br>
              <a:rPr lang="en-US" sz="1400" dirty="0">
                <a:solidFill>
                  <a:srgbClr val="002060"/>
                </a:solidFill>
                <a:latin typeface="Arial"/>
              </a:rPr>
            </a:br>
            <a:r>
              <a:rPr lang="en-US" sz="1100" dirty="0" err="1">
                <a:solidFill>
                  <a:srgbClr val="002060"/>
                </a:solidFill>
                <a:latin typeface="Arial"/>
              </a:rPr>
              <a:t>www.hiv.uw.edu</a:t>
            </a:r>
            <a:endParaRPr lang="en-US" sz="1100" dirty="0">
              <a:solidFill>
                <a:srgbClr val="002060"/>
              </a:solidFill>
              <a:latin typeface="Arial"/>
            </a:endParaRPr>
          </a:p>
        </p:txBody>
      </p:sp>
      <p:cxnSp>
        <p:nvCxnSpPr>
          <p:cNvPr id="30" name="Straight Connector 29"/>
          <p:cNvCxnSpPr>
            <a:cxnSpLocks/>
          </p:cNvCxnSpPr>
          <p:nvPr userDrawn="1"/>
        </p:nvCxnSpPr>
        <p:spPr>
          <a:xfrm>
            <a:off x="-14989" y="858320"/>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a:cxnSpLocks/>
          </p:cNvCxnSpPr>
          <p:nvPr userDrawn="1"/>
        </p:nvCxnSpPr>
        <p:spPr>
          <a:xfrm>
            <a:off x="-14989" y="4330452"/>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C3ADE2D6-1B69-A94D-B8B0-AF0AFEBE20E8}"/>
              </a:ext>
            </a:extLst>
          </p:cNvPr>
          <p:cNvCxnSpPr/>
          <p:nvPr userDrawn="1"/>
        </p:nvCxnSpPr>
        <p:spPr>
          <a:xfrm>
            <a:off x="531020" y="4724855"/>
            <a:ext cx="1536192" cy="0"/>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1869889"/>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Medium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0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endParaRPr lang="en-US" dirty="0"/>
          </a:p>
          <a:p>
            <a:pPr lvl="1"/>
            <a:endParaRPr lang="en-US" dirty="0"/>
          </a:p>
        </p:txBody>
      </p:sp>
      <p:cxnSp>
        <p:nvCxnSpPr>
          <p:cNvPr id="32" name="Straight Connector 31"/>
          <p:cNvCxnSpPr/>
          <p:nvPr/>
        </p:nvCxnSpPr>
        <p:spPr>
          <a:xfrm>
            <a:off x="-5643"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3552119046"/>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Small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7" name="Straight Connector 56">
            <a:extLst>
              <a:ext uri="{FF2B5EF4-FFF2-40B4-BE49-F238E27FC236}">
                <a16:creationId xmlns:a16="http://schemas.microsoft.com/office/drawing/2014/main" id="{917F5B24-4D4A-E542-ABEE-FD2D7AA9F5FC}"/>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2771947"/>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 Figur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323850"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4BB7240E-DE5E-3849-BEB9-99D67EADE565}"/>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7622040"/>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udy-Slide-Fulll">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5C846B29-A238-BF4D-880A-E5BB982C3DC0}"/>
              </a:ext>
            </a:extLst>
          </p:cNvPr>
          <p:cNvSpPr>
            <a:spLocks noGrp="1"/>
          </p:cNvSpPr>
          <p:nvPr>
            <p:ph sz="half" idx="2" hasCustomPrompt="1"/>
          </p:nvPr>
        </p:nvSpPr>
        <p:spPr>
          <a:xfrm>
            <a:off x="323850" y="1184224"/>
            <a:ext cx="8515350" cy="3504315"/>
          </a:xfrm>
          <a:prstGeom prst="rect">
            <a:avLst/>
          </a:prstGeom>
          <a:solidFill>
            <a:schemeClr val="bg1">
              <a:lumMod val="95000"/>
            </a:schemeClr>
          </a:solidFill>
          <a:ln>
            <a:solidFill>
              <a:schemeClr val="tx1"/>
            </a:solidFill>
          </a:ln>
        </p:spPr>
        <p:txBody>
          <a:bodyPr tIns="91440" rIns="18288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776353640"/>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udy-Slide-Half">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1" name="Content Placeholder 3">
            <a:extLst>
              <a:ext uri="{FF2B5EF4-FFF2-40B4-BE49-F238E27FC236}">
                <a16:creationId xmlns:a16="http://schemas.microsoft.com/office/drawing/2014/main" id="{E20ACA9C-07B0-5E4B-BB50-DA2C0E065772}"/>
              </a:ext>
            </a:extLst>
          </p:cNvPr>
          <p:cNvSpPr>
            <a:spLocks noGrp="1"/>
          </p:cNvSpPr>
          <p:nvPr>
            <p:ph sz="half" idx="2" hasCustomPrompt="1"/>
          </p:nvPr>
        </p:nvSpPr>
        <p:spPr>
          <a:xfrm>
            <a:off x="323851" y="1184224"/>
            <a:ext cx="4622222" cy="350431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120636246"/>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udy-Slide-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0C76EBAF-5143-D347-BB19-ADDF227686FB}"/>
              </a:ext>
            </a:extLst>
          </p:cNvPr>
          <p:cNvSpPr>
            <a:spLocks noGrp="1"/>
          </p:cNvSpPr>
          <p:nvPr>
            <p:ph sz="half" idx="2" hasCustomPrompt="1"/>
          </p:nvPr>
        </p:nvSpPr>
        <p:spPr>
          <a:xfrm>
            <a:off x="323850" y="1428596"/>
            <a:ext cx="4206240" cy="327787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
        <p:nvSpPr>
          <p:cNvPr id="34" name="Rectangle 3">
            <a:extLst>
              <a:ext uri="{FF2B5EF4-FFF2-40B4-BE49-F238E27FC236}">
                <a16:creationId xmlns:a16="http://schemas.microsoft.com/office/drawing/2014/main" id="{FB407CE3-2672-BB49-8D79-3A14BE4F7EDF}"/>
              </a:ext>
            </a:extLst>
          </p:cNvPr>
          <p:cNvSpPr>
            <a:spLocks noChangeArrowheads="1"/>
          </p:cNvSpPr>
          <p:nvPr userDrawn="1"/>
        </p:nvSpPr>
        <p:spPr bwMode="invGray">
          <a:xfrm>
            <a:off x="323850" y="1035386"/>
            <a:ext cx="4206240" cy="365760"/>
          </a:xfrm>
          <a:prstGeom prst="rect">
            <a:avLst/>
          </a:prstGeom>
          <a:solidFill>
            <a:srgbClr val="5A646E"/>
          </a:solidFill>
          <a:ln>
            <a:solidFill>
              <a:schemeClr val="tx1"/>
            </a:solid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342900">
              <a:lnSpc>
                <a:spcPct val="85000"/>
              </a:lnSpc>
            </a:pPr>
            <a:endParaRPr lang="en-US" sz="1500" dirty="0">
              <a:solidFill>
                <a:schemeClr val="bg1"/>
              </a:solidFill>
              <a:latin typeface="Arial" pitchFamily="-110" charset="0"/>
              <a:ea typeface="ＭＳ Ｐゴシック" pitchFamily="-110" charset="-128"/>
              <a:cs typeface="ＭＳ Ｐゴシック" pitchFamily="-110" charset="-128"/>
            </a:endParaRPr>
          </a:p>
        </p:txBody>
      </p:sp>
      <p:sp>
        <p:nvSpPr>
          <p:cNvPr id="60" name="Text Placeholder 2">
            <a:extLst>
              <a:ext uri="{FF2B5EF4-FFF2-40B4-BE49-F238E27FC236}">
                <a16:creationId xmlns:a16="http://schemas.microsoft.com/office/drawing/2014/main" id="{A8045330-6BFE-EC46-81C0-E05AD7F57EBC}"/>
              </a:ext>
            </a:extLst>
          </p:cNvPr>
          <p:cNvSpPr>
            <a:spLocks noGrp="1"/>
          </p:cNvSpPr>
          <p:nvPr>
            <p:ph type="body" idx="10" hasCustomPrompt="1"/>
          </p:nvPr>
        </p:nvSpPr>
        <p:spPr>
          <a:xfrm>
            <a:off x="358693" y="1046741"/>
            <a:ext cx="4092536" cy="342900"/>
          </a:xfrm>
          <a:prstGeom prst="rect">
            <a:avLst/>
          </a:prstGeom>
        </p:spPr>
        <p:txBody>
          <a:bodyPr anchor="b">
            <a:noAutofit/>
          </a:bodyPr>
          <a:lstStyle>
            <a:lvl1pPr marL="0" indent="0" algn="l">
              <a:buNone/>
              <a:defRPr sz="1600" b="0">
                <a:solidFill>
                  <a:srgbClr val="FFFFFF"/>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spTree>
    <p:extLst>
      <p:ext uri="{BB962C8B-B14F-4D97-AF65-F5344CB8AC3E}">
        <p14:creationId xmlns:p14="http://schemas.microsoft.com/office/powerpoint/2010/main" val="1661800473"/>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udy-Conclusion">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61" name="Content Placeholder 3">
            <a:extLst>
              <a:ext uri="{FF2B5EF4-FFF2-40B4-BE49-F238E27FC236}">
                <a16:creationId xmlns:a16="http://schemas.microsoft.com/office/drawing/2014/main" id="{A978C15C-6FB2-4448-ABEF-9C47E22C5469}"/>
              </a:ext>
            </a:extLst>
          </p:cNvPr>
          <p:cNvSpPr>
            <a:spLocks noGrp="1"/>
          </p:cNvSpPr>
          <p:nvPr>
            <p:ph sz="half" idx="2" hasCustomPrompt="1"/>
          </p:nvPr>
        </p:nvSpPr>
        <p:spPr>
          <a:xfrm>
            <a:off x="-18168" y="1786409"/>
            <a:ext cx="9180576" cy="1574460"/>
          </a:xfrm>
          <a:prstGeom prst="rect">
            <a:avLst/>
          </a:prstGeom>
          <a:solidFill>
            <a:schemeClr val="bg1">
              <a:lumMod val="95000"/>
            </a:schemeClr>
          </a:solidFill>
          <a:ln w="19050">
            <a:solidFill>
              <a:srgbClr val="0070C0"/>
            </a:solidFill>
          </a:ln>
        </p:spPr>
        <p:txBody>
          <a:bodyPr lIns="457200" tIns="91440" rIns="457200" bIns="182880" anchor="ctr" anchorCtr="0">
            <a:normAutofit/>
          </a:bodyPr>
          <a:lstStyle>
            <a:lvl1pPr marL="0" marR="0" indent="0" algn="l" defTabSz="685800" rtl="0" eaLnBrk="1" fontAlgn="auto" latinLnBrk="0" hangingPunct="1">
              <a:lnSpc>
                <a:spcPts val="2200"/>
              </a:lnSpc>
              <a:spcBef>
                <a:spcPts val="0"/>
              </a:spcBef>
              <a:spcAft>
                <a:spcPts val="0"/>
              </a:spcAft>
              <a:buClr>
                <a:srgbClr val="0070C0"/>
              </a:buClr>
              <a:buSzPct val="100000"/>
              <a:buFont typeface="Arial"/>
              <a:buNone/>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0"/>
            <a:endParaRPr lang="en-US" dirty="0"/>
          </a:p>
        </p:txBody>
      </p:sp>
    </p:spTree>
    <p:extLst>
      <p:ext uri="{BB962C8B-B14F-4D97-AF65-F5344CB8AC3E}">
        <p14:creationId xmlns:p14="http://schemas.microsoft.com/office/powerpoint/2010/main" val="876442254"/>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igure + Text ">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4607983"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92563A08-5D7F-254B-89A7-CE76C5F8AD1B}"/>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143918"/>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igures-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DDE3BB8-71A2-3C40-AAE9-17A142B71D44}"/>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12" name="Picture 11" descr="NatHIVcurriculum_logo_white_thik.png">
            <a:extLst>
              <a:ext uri="{FF2B5EF4-FFF2-40B4-BE49-F238E27FC236}">
                <a16:creationId xmlns:a16="http://schemas.microsoft.com/office/drawing/2014/main" id="{89B6C09C-845C-D240-91CE-9C8D5DA3597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4" name="Straight Connector 13">
            <a:extLst>
              <a:ext uri="{FF2B5EF4-FFF2-40B4-BE49-F238E27FC236}">
                <a16:creationId xmlns:a16="http://schemas.microsoft.com/office/drawing/2014/main" id="{81D5ED23-FFA0-C948-9A90-9A5A636E47F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6548074"/>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igures-Black">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66" name="Rectangle 65"/>
          <p:cNvSpPr/>
          <p:nvPr/>
        </p:nvSpPr>
        <p:spPr>
          <a:xfrm>
            <a:off x="-7495" y="914399"/>
            <a:ext cx="9162288" cy="425196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9" name="Picture 8" descr="NatHIVcurriculum_logo_white_thik.png">
            <a:extLst>
              <a:ext uri="{FF2B5EF4-FFF2-40B4-BE49-F238E27FC236}">
                <a16:creationId xmlns:a16="http://schemas.microsoft.com/office/drawing/2014/main" id="{ECE1B190-E5DF-014E-8922-6D165E21D3A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2" name="Straight Connector 11">
            <a:extLst>
              <a:ext uri="{FF2B5EF4-FFF2-40B4-BE49-F238E27FC236}">
                <a16:creationId xmlns:a16="http://schemas.microsoft.com/office/drawing/2014/main" id="{C163A70B-7482-9F46-9D97-89D7085688F2}"/>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4152430"/>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Slide-Old">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699239"/>
            <a:ext cx="9154751" cy="3736555"/>
          </a:xfrm>
          <a:prstGeom prst="rect">
            <a:avLst/>
          </a:prstGeom>
          <a:noFill/>
          <a:ln>
            <a:noFill/>
          </a:ln>
          <a:effectLst/>
        </p:spPr>
      </p:pic>
      <p:sp>
        <p:nvSpPr>
          <p:cNvPr id="282" name="Title 1"/>
          <p:cNvSpPr>
            <a:spLocks noGrp="1"/>
          </p:cNvSpPr>
          <p:nvPr>
            <p:ph type="ctrTitle" hasCustomPrompt="1"/>
          </p:nvPr>
        </p:nvSpPr>
        <p:spPr>
          <a:xfrm>
            <a:off x="438219" y="931641"/>
            <a:ext cx="8222726"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9" y="4011411"/>
            <a:ext cx="7115526"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cxnSp>
        <p:nvCxnSpPr>
          <p:cNvPr id="30" name="Straight Connector 29"/>
          <p:cNvCxnSpPr/>
          <p:nvPr userDrawn="1"/>
        </p:nvCxnSpPr>
        <p:spPr>
          <a:xfrm>
            <a:off x="-14989" y="693842"/>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4989" y="4428995"/>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23067"/>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pic>
        <p:nvPicPr>
          <p:cNvPr id="32" name="Picture 31" descr="AETC_Program-color-outline-01.png">
            <a:extLst>
              <a:ext uri="{FF2B5EF4-FFF2-40B4-BE49-F238E27FC236}">
                <a16:creationId xmlns:a16="http://schemas.microsoft.com/office/drawing/2014/main" id="{400B0881-8D63-A24F-AB7E-31C0F39579C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0684" y="4585350"/>
            <a:ext cx="1092764" cy="419187"/>
          </a:xfrm>
          <a:prstGeom prst="rect">
            <a:avLst/>
          </a:prstGeom>
        </p:spPr>
      </p:pic>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7108856" cy="1554480"/>
          </a:xfrm>
          <a:prstGeom prst="rect">
            <a:avLst/>
          </a:prstGeom>
        </p:spPr>
        <p:txBody>
          <a:bodyPr lIns="91440" tIns="91440" rIns="91440" bIns="91440" anchor="ctr" anchorCtr="0">
            <a:noAutofit/>
          </a:bodyPr>
          <a:lstStyle>
            <a:lvl1pPr marL="0" indent="0" algn="l">
              <a:lnSpc>
                <a:spcPts val="2000"/>
              </a:lnSpc>
              <a:spcBef>
                <a:spcPts val="0"/>
              </a:spcBef>
              <a:spcAft>
                <a:spcPts val="0"/>
              </a:spcAft>
              <a:buNone/>
              <a:defRPr sz="18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spTree>
    <p:extLst>
      <p:ext uri="{BB962C8B-B14F-4D97-AF65-F5344CB8AC3E}">
        <p14:creationId xmlns:p14="http://schemas.microsoft.com/office/powerpoint/2010/main" val="2231026301"/>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pen Blue_No_Title">
    <p:spTree>
      <p:nvGrpSpPr>
        <p:cNvPr id="1" name=""/>
        <p:cNvGrpSpPr/>
        <p:nvPr/>
      </p:nvGrpSpPr>
      <p:grpSpPr>
        <a:xfrm>
          <a:off x="0" y="0"/>
          <a:ext cx="0" cy="0"/>
          <a:chOff x="0" y="0"/>
          <a:chExt cx="0" cy="0"/>
        </a:xfrm>
      </p:grpSpPr>
      <p:pic>
        <p:nvPicPr>
          <p:cNvPr id="12" name="Picture 11" descr="Blue_Background.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606" y="2"/>
            <a:ext cx="9155137" cy="5160516"/>
          </a:xfrm>
          <a:prstGeom prst="rect">
            <a:avLst/>
          </a:prstGeom>
        </p:spPr>
      </p:pic>
      <p:pic>
        <p:nvPicPr>
          <p:cNvPr id="5" name="Picture 4" descr="NatHIVcurriculum_logo_white_thik.png">
            <a:extLst>
              <a:ext uri="{FF2B5EF4-FFF2-40B4-BE49-F238E27FC236}">
                <a16:creationId xmlns:a16="http://schemas.microsoft.com/office/drawing/2014/main" id="{4417462E-BA3E-4849-AC3A-387A995D31C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spTree>
    <p:extLst>
      <p:ext uri="{BB962C8B-B14F-4D97-AF65-F5344CB8AC3E}">
        <p14:creationId xmlns:p14="http://schemas.microsoft.com/office/powerpoint/2010/main" val="375961709"/>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isclosu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509BA65-A34C-F344-8542-C4A4DC949BD8}"/>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57" name="Rectangle 56"/>
          <p:cNvSpPr/>
          <p:nvPr/>
        </p:nvSpPr>
        <p:spPr>
          <a:xfrm>
            <a:off x="323850" y="269271"/>
            <a:ext cx="8503918" cy="461665"/>
          </a:xfrm>
          <a:prstGeom prst="rect">
            <a:avLst/>
          </a:prstGeom>
        </p:spPr>
        <p:txBody>
          <a:bodyPr wrap="square" lIns="68580" anchor="ctr">
            <a:spAutoFit/>
          </a:bodyPr>
          <a:lstStyle/>
          <a:p>
            <a:pPr defTabSz="342900">
              <a:spcAft>
                <a:spcPts val="0"/>
              </a:spcAft>
            </a:pPr>
            <a:r>
              <a:rPr lang="en-US" sz="2400" cap="none" baseline="0" dirty="0">
                <a:solidFill>
                  <a:schemeClr val="bg1"/>
                </a:solidFill>
                <a:latin typeface="Arial" pitchFamily="-108" charset="0"/>
                <a:ea typeface="ＭＳ Ｐゴシック" pitchFamily="-108" charset="-128"/>
                <a:cs typeface="ＭＳ Ｐゴシック" pitchFamily="-108" charset="-128"/>
              </a:rPr>
              <a:t>Disclosures</a:t>
            </a:r>
          </a:p>
        </p:txBody>
      </p:sp>
      <p:sp>
        <p:nvSpPr>
          <p:cNvPr id="2" name="Title 1"/>
          <p:cNvSpPr>
            <a:spLocks noGrp="1"/>
          </p:cNvSpPr>
          <p:nvPr>
            <p:ph type="title" hasCustomPrompt="1"/>
          </p:nvPr>
        </p:nvSpPr>
        <p:spPr>
          <a:xfrm>
            <a:off x="323850" y="1266332"/>
            <a:ext cx="8515350" cy="2804922"/>
          </a:xfrm>
          <a:prstGeom prst="rect">
            <a:avLst/>
          </a:prstGeom>
        </p:spPr>
        <p:txBody>
          <a:bodyPr anchor="t" anchorCtr="0">
            <a:normAutofit/>
          </a:bodyPr>
          <a:lstStyle>
            <a:lvl1pPr algn="l">
              <a:defRPr sz="2000" baseline="0">
                <a:solidFill>
                  <a:schemeClr val="bg1"/>
                </a:solidFill>
                <a:latin typeface="Arial"/>
                <a:cs typeface="Arial"/>
              </a:defRPr>
            </a:lvl1pPr>
          </a:lstStyle>
          <a:p>
            <a:r>
              <a:rPr lang="en-US" dirty="0"/>
              <a:t>Type in Speaker name, disclosure information</a:t>
            </a:r>
          </a:p>
        </p:txBody>
      </p:sp>
      <p:cxnSp>
        <p:nvCxnSpPr>
          <p:cNvPr id="9" name="Straight Connector 8"/>
          <p:cNvCxnSpPr/>
          <p:nvPr/>
        </p:nvCxnSpPr>
        <p:spPr>
          <a:xfrm>
            <a:off x="1"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2427498"/>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Open White ">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23850" y="97263"/>
            <a:ext cx="8497062" cy="818388"/>
          </a:xfrm>
          <a:prstGeom prst="rect">
            <a:avLst/>
          </a:prstGeom>
        </p:spPr>
        <p:txBody>
          <a:bodyPr anchor="ctr" anchorCtr="0">
            <a:normAutofit/>
          </a:bodyPr>
          <a:lstStyle>
            <a:lvl1pPr algn="l">
              <a:defRPr sz="2400" baseline="0">
                <a:solidFill>
                  <a:schemeClr val="tx1"/>
                </a:solidFill>
                <a:latin typeface="Arial"/>
                <a:cs typeface="Arial"/>
              </a:defRPr>
            </a:lvl1pPr>
          </a:lstStyle>
          <a:p>
            <a:r>
              <a:rPr lang="en-US" dirty="0"/>
              <a:t>Open White Layout: click to add title</a:t>
            </a:r>
          </a:p>
        </p:txBody>
      </p:sp>
      <p:sp>
        <p:nvSpPr>
          <p:cNvPr id="52"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53" name="Logo Stacked V2">
            <a:extLst>
              <a:ext uri="{FF2B5EF4-FFF2-40B4-BE49-F238E27FC236}">
                <a16:creationId xmlns:a16="http://schemas.microsoft.com/office/drawing/2014/main" id="{9EBAE904-6B14-1B48-83A6-BBB10B6B166D}"/>
              </a:ext>
            </a:extLst>
          </p:cNvPr>
          <p:cNvGrpSpPr>
            <a:grpSpLocks noChangeAspect="1"/>
          </p:cNvGrpSpPr>
          <p:nvPr userDrawn="1"/>
        </p:nvGrpSpPr>
        <p:grpSpPr>
          <a:xfrm>
            <a:off x="8071600" y="4860986"/>
            <a:ext cx="993262" cy="226314"/>
            <a:chOff x="680865" y="3439338"/>
            <a:chExt cx="4686473" cy="1068091"/>
          </a:xfrm>
        </p:grpSpPr>
        <p:pic>
          <p:nvPicPr>
            <p:cNvPr id="54" name="Logomark V2">
              <a:extLst>
                <a:ext uri="{FF2B5EF4-FFF2-40B4-BE49-F238E27FC236}">
                  <a16:creationId xmlns:a16="http://schemas.microsoft.com/office/drawing/2014/main" id="{C461C26B-1458-204F-BE5C-3AB328773B0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55" name="Nat HIV Cur logo type stacked">
              <a:extLst>
                <a:ext uri="{FF2B5EF4-FFF2-40B4-BE49-F238E27FC236}">
                  <a16:creationId xmlns:a16="http://schemas.microsoft.com/office/drawing/2014/main" id="{51D397EA-35B7-3441-A55C-06ED32AA7A92}"/>
                </a:ext>
              </a:extLst>
            </p:cNvPr>
            <p:cNvGrpSpPr>
              <a:grpSpLocks noChangeAspect="1"/>
            </p:cNvGrpSpPr>
            <p:nvPr/>
          </p:nvGrpSpPr>
          <p:grpSpPr bwMode="auto">
            <a:xfrm>
              <a:off x="1898650" y="3455065"/>
              <a:ext cx="3468688" cy="1036638"/>
              <a:chOff x="1196" y="1585"/>
              <a:chExt cx="2185" cy="653"/>
            </a:xfrm>
          </p:grpSpPr>
          <p:sp>
            <p:nvSpPr>
              <p:cNvPr id="56" name="Freeform 5">
                <a:extLst>
                  <a:ext uri="{FF2B5EF4-FFF2-40B4-BE49-F238E27FC236}">
                    <a16:creationId xmlns:a16="http://schemas.microsoft.com/office/drawing/2014/main" id="{4A59C6AF-A84B-234D-B668-6A55C53F2425}"/>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6">
                <a:extLst>
                  <a:ext uri="{FF2B5EF4-FFF2-40B4-BE49-F238E27FC236}">
                    <a16:creationId xmlns:a16="http://schemas.microsoft.com/office/drawing/2014/main" id="{9AAFF09C-53A7-E040-8D61-60CDC19732B7}"/>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7">
                <a:extLst>
                  <a:ext uri="{FF2B5EF4-FFF2-40B4-BE49-F238E27FC236}">
                    <a16:creationId xmlns:a16="http://schemas.microsoft.com/office/drawing/2014/main" id="{4D666CC3-245B-9B41-9FA0-31D76202512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8">
                <a:extLst>
                  <a:ext uri="{FF2B5EF4-FFF2-40B4-BE49-F238E27FC236}">
                    <a16:creationId xmlns:a16="http://schemas.microsoft.com/office/drawing/2014/main" id="{BEF789A9-FFBD-7E45-B2EF-E8616256CBC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9">
                <a:extLst>
                  <a:ext uri="{FF2B5EF4-FFF2-40B4-BE49-F238E27FC236}">
                    <a16:creationId xmlns:a16="http://schemas.microsoft.com/office/drawing/2014/main" id="{8E3837A3-FC59-9E47-8447-47DAFFFDB8B8}"/>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1" name="Freeform 10">
                <a:extLst>
                  <a:ext uri="{FF2B5EF4-FFF2-40B4-BE49-F238E27FC236}">
                    <a16:creationId xmlns:a16="http://schemas.microsoft.com/office/drawing/2014/main" id="{2577CF09-76A8-8E40-A352-482446F601BF}"/>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2" name="Freeform 11">
                <a:extLst>
                  <a:ext uri="{FF2B5EF4-FFF2-40B4-BE49-F238E27FC236}">
                    <a16:creationId xmlns:a16="http://schemas.microsoft.com/office/drawing/2014/main" id="{F03383E1-C861-B24E-A6CD-14C82258BFF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3" name="Freeform 12">
                <a:extLst>
                  <a:ext uri="{FF2B5EF4-FFF2-40B4-BE49-F238E27FC236}">
                    <a16:creationId xmlns:a16="http://schemas.microsoft.com/office/drawing/2014/main" id="{A73CCD6E-EFBC-DC4C-986E-78059667158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4" name="Freeform 13">
                <a:extLst>
                  <a:ext uri="{FF2B5EF4-FFF2-40B4-BE49-F238E27FC236}">
                    <a16:creationId xmlns:a16="http://schemas.microsoft.com/office/drawing/2014/main" id="{3418AF55-7EDF-F24C-BE52-B409F8A6B8F6}"/>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5" name="Freeform 14">
                <a:extLst>
                  <a:ext uri="{FF2B5EF4-FFF2-40B4-BE49-F238E27FC236}">
                    <a16:creationId xmlns:a16="http://schemas.microsoft.com/office/drawing/2014/main" id="{87790804-A0D0-164B-87AB-DC0652C0C2BF}"/>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6" name="Freeform 15">
                <a:extLst>
                  <a:ext uri="{FF2B5EF4-FFF2-40B4-BE49-F238E27FC236}">
                    <a16:creationId xmlns:a16="http://schemas.microsoft.com/office/drawing/2014/main" id="{06AB5723-92F3-DA40-BDE0-F09908F1898E}"/>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7" name="Freeform 16">
                <a:extLst>
                  <a:ext uri="{FF2B5EF4-FFF2-40B4-BE49-F238E27FC236}">
                    <a16:creationId xmlns:a16="http://schemas.microsoft.com/office/drawing/2014/main" id="{25FEB00F-A3CD-894A-BA1D-70DA7F66598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8" name="Freeform 17">
                <a:extLst>
                  <a:ext uri="{FF2B5EF4-FFF2-40B4-BE49-F238E27FC236}">
                    <a16:creationId xmlns:a16="http://schemas.microsoft.com/office/drawing/2014/main" id="{5F7402C8-594E-1548-BAE0-7D4603FA91EE}"/>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9" name="Freeform 18">
                <a:extLst>
                  <a:ext uri="{FF2B5EF4-FFF2-40B4-BE49-F238E27FC236}">
                    <a16:creationId xmlns:a16="http://schemas.microsoft.com/office/drawing/2014/main" id="{82F0F2A1-5C5C-D84E-B5C2-70E5BA1D3D7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0" name="Freeform 19">
                <a:extLst>
                  <a:ext uri="{FF2B5EF4-FFF2-40B4-BE49-F238E27FC236}">
                    <a16:creationId xmlns:a16="http://schemas.microsoft.com/office/drawing/2014/main" id="{6E2DD568-78A3-F940-8FD6-5990C7005AC9}"/>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1" name="Freeform 20">
                <a:extLst>
                  <a:ext uri="{FF2B5EF4-FFF2-40B4-BE49-F238E27FC236}">
                    <a16:creationId xmlns:a16="http://schemas.microsoft.com/office/drawing/2014/main" id="{A5C8CAAC-9DE7-7849-923A-9C2011237E9C}"/>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2" name="Freeform 21">
                <a:extLst>
                  <a:ext uri="{FF2B5EF4-FFF2-40B4-BE49-F238E27FC236}">
                    <a16:creationId xmlns:a16="http://schemas.microsoft.com/office/drawing/2014/main" id="{FF7CBDAF-9D87-EF4D-84C8-D431F56659F0}"/>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3" name="Freeform 22">
                <a:extLst>
                  <a:ext uri="{FF2B5EF4-FFF2-40B4-BE49-F238E27FC236}">
                    <a16:creationId xmlns:a16="http://schemas.microsoft.com/office/drawing/2014/main" id="{B6C49B7C-414B-8F41-BE88-E5603544033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4" name="Freeform 23">
                <a:extLst>
                  <a:ext uri="{FF2B5EF4-FFF2-40B4-BE49-F238E27FC236}">
                    <a16:creationId xmlns:a16="http://schemas.microsoft.com/office/drawing/2014/main" id="{C4643A58-C5D9-9040-86A2-6BAB2B217DB4}"/>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5" name="Freeform 24">
                <a:extLst>
                  <a:ext uri="{FF2B5EF4-FFF2-40B4-BE49-F238E27FC236}">
                    <a16:creationId xmlns:a16="http://schemas.microsoft.com/office/drawing/2014/main" id="{36AA4B85-D40D-6940-AB35-C63F27367226}"/>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6" name="Freeform 25">
                <a:extLst>
                  <a:ext uri="{FF2B5EF4-FFF2-40B4-BE49-F238E27FC236}">
                    <a16:creationId xmlns:a16="http://schemas.microsoft.com/office/drawing/2014/main" id="{579A644D-1D25-C746-BBA2-72FD6F12D30E}"/>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2110182743"/>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cknowledge_HRSA">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35" name="Rectangle 34"/>
          <p:cNvSpPr/>
          <p:nvPr userDrawn="1"/>
        </p:nvSpPr>
        <p:spPr>
          <a:xfrm>
            <a:off x="295189" y="89397"/>
            <a:ext cx="8503918" cy="822624"/>
          </a:xfrm>
          <a:prstGeom prst="rect">
            <a:avLst/>
          </a:prstGeom>
        </p:spPr>
        <p:txBody>
          <a:bodyPr wrap="square" lIns="68580" anchor="ctr">
            <a:normAutofit/>
          </a:bodyPr>
          <a:lstStyle/>
          <a:p>
            <a:pPr defTabSz="342900">
              <a:spcAft>
                <a:spcPts val="0"/>
              </a:spcAft>
            </a:pPr>
            <a:r>
              <a:rPr lang="en-US" sz="2400" cap="none" baseline="0">
                <a:solidFill>
                  <a:schemeClr val="bg1"/>
                </a:solidFill>
                <a:latin typeface="Arial" pitchFamily="-108" charset="0"/>
                <a:ea typeface="ＭＳ Ｐゴシック" pitchFamily="-108" charset="-128"/>
                <a:cs typeface="ＭＳ Ｐゴシック" pitchFamily="-108" charset="-128"/>
              </a:rPr>
              <a:t>Acknowledgments</a:t>
            </a:r>
            <a:endParaRPr lang="en-US" sz="2400" cap="none" baseline="0" dirty="0">
              <a:solidFill>
                <a:schemeClr val="bg1"/>
              </a:solidFill>
              <a:latin typeface="Arial" pitchFamily="-108" charset="0"/>
              <a:ea typeface="ＭＳ Ｐゴシック" pitchFamily="-108" charset="-128"/>
              <a:cs typeface="ＭＳ Ｐゴシック" pitchFamily="-108" charset="-128"/>
            </a:endParaRPr>
          </a:p>
        </p:txBody>
      </p:sp>
      <p:sp>
        <p:nvSpPr>
          <p:cNvPr id="36" name="TextBox 35"/>
          <p:cNvSpPr txBox="1"/>
          <p:nvPr userDrawn="1"/>
        </p:nvSpPr>
        <p:spPr>
          <a:xfrm>
            <a:off x="462066" y="1206396"/>
            <a:ext cx="8221581" cy="2837893"/>
          </a:xfrm>
          <a:prstGeom prst="rect">
            <a:avLst/>
          </a:prstGeom>
          <a:noFill/>
        </p:spPr>
        <p:txBody>
          <a:bodyPr wrap="square" rtlCol="0">
            <a:spAutoFit/>
          </a:bodyPr>
          <a:lstStyle/>
          <a:p>
            <a:pPr>
              <a:lnSpc>
                <a:spcPts val="2400"/>
              </a:lnSpc>
            </a:pPr>
            <a:r>
              <a:rPr lang="en-US" sz="1800" dirty="0">
                <a:solidFill>
                  <a:schemeClr val="tx1"/>
                </a:solidFill>
                <a:latin typeface="Arial"/>
              </a:rPr>
              <a:t>The </a:t>
            </a:r>
            <a:r>
              <a:rPr lang="en-US" sz="1800" b="1" dirty="0">
                <a:solidFill>
                  <a:srgbClr val="222869"/>
                </a:solidFill>
                <a:latin typeface="Arial"/>
              </a:rPr>
              <a:t>National </a:t>
            </a:r>
            <a:r>
              <a:rPr lang="en-US" sz="1800" b="1" dirty="0">
                <a:solidFill>
                  <a:srgbClr val="C1171E"/>
                </a:solidFill>
                <a:latin typeface="Arial"/>
              </a:rPr>
              <a:t>HIV </a:t>
            </a:r>
            <a:r>
              <a:rPr lang="en-US" sz="1800" b="1" dirty="0">
                <a:solidFill>
                  <a:srgbClr val="222869"/>
                </a:solidFill>
                <a:latin typeface="Arial"/>
              </a:rPr>
              <a:t>Curriculum </a:t>
            </a:r>
            <a:r>
              <a:rPr lang="en-US" sz="1800" dirty="0">
                <a:solidFill>
                  <a:schemeClr val="tx1"/>
                </a:solidFill>
                <a:latin typeface="Arial"/>
              </a:rPr>
              <a:t>is supported by the Health Resources and Services Administration (HRSA) of the U.S. Department of Health and Human Services (HHS) as part of a financial assistance award totaling $1,021,448 with 0% financed with non-governmental sources. The contents are those of the author(s) and do not necessarily represent the official views of, nor an endorsement, by HRSA, HHS, or the U.S. Government. For more information, please visit </a:t>
            </a:r>
            <a:r>
              <a:rPr lang="en-US" sz="1800" dirty="0" err="1">
                <a:solidFill>
                  <a:schemeClr val="tx1"/>
                </a:solidFill>
                <a:latin typeface="Arial"/>
              </a:rPr>
              <a:t>HRSA.gov</a:t>
            </a:r>
            <a:r>
              <a:rPr lang="en-US" sz="1500" dirty="0">
                <a:solidFill>
                  <a:schemeClr val="tx1"/>
                </a:solidFill>
                <a:latin typeface="Arial"/>
              </a:rPr>
              <a:t>. </a:t>
            </a:r>
            <a:r>
              <a:rPr lang="en-US" sz="1800" dirty="0">
                <a:solidFill>
                  <a:schemeClr val="tx1"/>
                </a:solidFill>
                <a:latin typeface="Arial"/>
              </a:rPr>
              <a:t>This project is led by the University of Washington’s Infectious Diseases Education and Assessment (IDEA) Program</a:t>
            </a:r>
            <a:r>
              <a:rPr lang="en-US" sz="1800" i="0" dirty="0">
                <a:solidFill>
                  <a:schemeClr val="tx1"/>
                </a:solidFill>
                <a:latin typeface="Arial"/>
              </a:rPr>
              <a:t>.</a:t>
            </a:r>
          </a:p>
          <a:p>
            <a:pPr>
              <a:lnSpc>
                <a:spcPts val="2400"/>
              </a:lnSpc>
            </a:pPr>
            <a:endParaRPr lang="en-US" sz="1800" dirty="0">
              <a:solidFill>
                <a:schemeClr val="tx1"/>
              </a:solidFill>
              <a:latin typeface="Arial"/>
            </a:endParaRPr>
          </a:p>
        </p:txBody>
      </p:sp>
      <p:cxnSp>
        <p:nvCxnSpPr>
          <p:cNvPr id="32" name="Straight Connector 31">
            <a:extLst>
              <a:ext uri="{FF2B5EF4-FFF2-40B4-BE49-F238E27FC236}">
                <a16:creationId xmlns:a16="http://schemas.microsoft.com/office/drawing/2014/main" id="{BDC6986E-3A3F-0247-8FD0-66D5A81FDF2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92" name="Picture 91" descr="AETC_Program-color-outline-01.png">
            <a:extLst>
              <a:ext uri="{FF2B5EF4-FFF2-40B4-BE49-F238E27FC236}">
                <a16:creationId xmlns:a16="http://schemas.microsoft.com/office/drawing/2014/main" id="{FAA83704-F788-C14F-9614-086A9E4705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652" y="4058779"/>
            <a:ext cx="1672681" cy="548640"/>
          </a:xfrm>
          <a:prstGeom prst="rect">
            <a:avLst/>
          </a:prstGeom>
        </p:spPr>
      </p:pic>
      <p:grpSp>
        <p:nvGrpSpPr>
          <p:cNvPr id="94" name="Logo Stacked V2">
            <a:extLst>
              <a:ext uri="{FF2B5EF4-FFF2-40B4-BE49-F238E27FC236}">
                <a16:creationId xmlns:a16="http://schemas.microsoft.com/office/drawing/2014/main" id="{8C96646A-1AB6-9D43-BE3C-078E71EFDD7D}"/>
              </a:ext>
            </a:extLst>
          </p:cNvPr>
          <p:cNvGrpSpPr>
            <a:grpSpLocks noChangeAspect="1"/>
          </p:cNvGrpSpPr>
          <p:nvPr userDrawn="1"/>
        </p:nvGrpSpPr>
        <p:grpSpPr>
          <a:xfrm>
            <a:off x="3528189" y="4069043"/>
            <a:ext cx="2105418" cy="493776"/>
            <a:chOff x="680865" y="3439338"/>
            <a:chExt cx="4686473" cy="1068091"/>
          </a:xfrm>
        </p:grpSpPr>
        <p:pic>
          <p:nvPicPr>
            <p:cNvPr id="95" name="Logomark V2">
              <a:extLst>
                <a:ext uri="{FF2B5EF4-FFF2-40B4-BE49-F238E27FC236}">
                  <a16:creationId xmlns:a16="http://schemas.microsoft.com/office/drawing/2014/main" id="{D4336D0C-7EE3-9E49-9E18-43F732C60207}"/>
                </a:ext>
              </a:extLst>
            </p:cNvPr>
            <p:cNvPicPr>
              <a:picLocks noChangeAspect="1"/>
            </p:cNvPicPr>
            <p:nvPr/>
          </p:nvPicPr>
          <p:blipFill>
            <a:blip r:embed="rId4"/>
            <a:stretch>
              <a:fillRect/>
            </a:stretch>
          </p:blipFill>
          <p:spPr>
            <a:xfrm>
              <a:off x="680865" y="3439338"/>
              <a:ext cx="1088136" cy="1068091"/>
            </a:xfrm>
            <a:prstGeom prst="rect">
              <a:avLst/>
            </a:prstGeom>
          </p:spPr>
        </p:pic>
        <p:grpSp>
          <p:nvGrpSpPr>
            <p:cNvPr id="96" name="Nat HIV Cur logo type stacked">
              <a:extLst>
                <a:ext uri="{FF2B5EF4-FFF2-40B4-BE49-F238E27FC236}">
                  <a16:creationId xmlns:a16="http://schemas.microsoft.com/office/drawing/2014/main" id="{09074128-A129-0F47-9E86-37B8978BADA6}"/>
                </a:ext>
              </a:extLst>
            </p:cNvPr>
            <p:cNvGrpSpPr>
              <a:grpSpLocks noChangeAspect="1"/>
            </p:cNvGrpSpPr>
            <p:nvPr/>
          </p:nvGrpSpPr>
          <p:grpSpPr bwMode="auto">
            <a:xfrm>
              <a:off x="1898650" y="3455065"/>
              <a:ext cx="3468688" cy="1036638"/>
              <a:chOff x="1196" y="1585"/>
              <a:chExt cx="2185" cy="653"/>
            </a:xfrm>
          </p:grpSpPr>
          <p:sp>
            <p:nvSpPr>
              <p:cNvPr id="97" name="Freeform 5">
                <a:extLst>
                  <a:ext uri="{FF2B5EF4-FFF2-40B4-BE49-F238E27FC236}">
                    <a16:creationId xmlns:a16="http://schemas.microsoft.com/office/drawing/2014/main" id="{F4267FAD-9949-CE4F-9C49-5084029AC6BE}"/>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8" name="Freeform 6">
                <a:extLst>
                  <a:ext uri="{FF2B5EF4-FFF2-40B4-BE49-F238E27FC236}">
                    <a16:creationId xmlns:a16="http://schemas.microsoft.com/office/drawing/2014/main" id="{BE677EC1-66CE-1C49-B21A-0D58F54DD54C}"/>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9" name="Freeform 7">
                <a:extLst>
                  <a:ext uri="{FF2B5EF4-FFF2-40B4-BE49-F238E27FC236}">
                    <a16:creationId xmlns:a16="http://schemas.microsoft.com/office/drawing/2014/main" id="{9B082CF2-F159-C640-A339-F4680096800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0" name="Freeform 8">
                <a:extLst>
                  <a:ext uri="{FF2B5EF4-FFF2-40B4-BE49-F238E27FC236}">
                    <a16:creationId xmlns:a16="http://schemas.microsoft.com/office/drawing/2014/main" id="{8F103939-D002-A245-84AA-B4DA8A1D7BA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1" name="Freeform 9">
                <a:extLst>
                  <a:ext uri="{FF2B5EF4-FFF2-40B4-BE49-F238E27FC236}">
                    <a16:creationId xmlns:a16="http://schemas.microsoft.com/office/drawing/2014/main" id="{3AD48E4C-DDB5-AD4C-BD83-2044D480A44A}"/>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2" name="Freeform 10">
                <a:extLst>
                  <a:ext uri="{FF2B5EF4-FFF2-40B4-BE49-F238E27FC236}">
                    <a16:creationId xmlns:a16="http://schemas.microsoft.com/office/drawing/2014/main" id="{981CEB90-24E7-854B-98D5-FFACDD991E77}"/>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3" name="Freeform 11">
                <a:extLst>
                  <a:ext uri="{FF2B5EF4-FFF2-40B4-BE49-F238E27FC236}">
                    <a16:creationId xmlns:a16="http://schemas.microsoft.com/office/drawing/2014/main" id="{86E828CF-7F26-8D4E-8608-E7A54418450A}"/>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4" name="Freeform 12">
                <a:extLst>
                  <a:ext uri="{FF2B5EF4-FFF2-40B4-BE49-F238E27FC236}">
                    <a16:creationId xmlns:a16="http://schemas.microsoft.com/office/drawing/2014/main" id="{CF1D4AB7-ADBF-434E-BDB5-623306BE5BE8}"/>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5" name="Freeform 13">
                <a:extLst>
                  <a:ext uri="{FF2B5EF4-FFF2-40B4-BE49-F238E27FC236}">
                    <a16:creationId xmlns:a16="http://schemas.microsoft.com/office/drawing/2014/main" id="{3F71DA38-5718-A64F-B21D-48103E122D64}"/>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6" name="Freeform 14">
                <a:extLst>
                  <a:ext uri="{FF2B5EF4-FFF2-40B4-BE49-F238E27FC236}">
                    <a16:creationId xmlns:a16="http://schemas.microsoft.com/office/drawing/2014/main" id="{F2597063-7267-B04B-B38E-81489A6CDF87}"/>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7" name="Freeform 15">
                <a:extLst>
                  <a:ext uri="{FF2B5EF4-FFF2-40B4-BE49-F238E27FC236}">
                    <a16:creationId xmlns:a16="http://schemas.microsoft.com/office/drawing/2014/main" id="{3FE856D3-EA32-394C-AA44-338B2E27211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8" name="Freeform 16">
                <a:extLst>
                  <a:ext uri="{FF2B5EF4-FFF2-40B4-BE49-F238E27FC236}">
                    <a16:creationId xmlns:a16="http://schemas.microsoft.com/office/drawing/2014/main" id="{0ECFCD0F-1337-954D-B07F-BC96AF0B199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9" name="Freeform 17">
                <a:extLst>
                  <a:ext uri="{FF2B5EF4-FFF2-40B4-BE49-F238E27FC236}">
                    <a16:creationId xmlns:a16="http://schemas.microsoft.com/office/drawing/2014/main" id="{B8C7ACF4-9465-9149-914E-2F15D6006473}"/>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0" name="Freeform 18">
                <a:extLst>
                  <a:ext uri="{FF2B5EF4-FFF2-40B4-BE49-F238E27FC236}">
                    <a16:creationId xmlns:a16="http://schemas.microsoft.com/office/drawing/2014/main" id="{E1D88046-D170-5944-9A3D-D4DCB29134A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1" name="Freeform 19">
                <a:extLst>
                  <a:ext uri="{FF2B5EF4-FFF2-40B4-BE49-F238E27FC236}">
                    <a16:creationId xmlns:a16="http://schemas.microsoft.com/office/drawing/2014/main" id="{C36507B0-D640-B84B-B416-BE888E381562}"/>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2" name="Freeform 20">
                <a:extLst>
                  <a:ext uri="{FF2B5EF4-FFF2-40B4-BE49-F238E27FC236}">
                    <a16:creationId xmlns:a16="http://schemas.microsoft.com/office/drawing/2014/main" id="{DCDA74F3-181A-864F-AC96-07DF4600C4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3" name="Freeform 21">
                <a:extLst>
                  <a:ext uri="{FF2B5EF4-FFF2-40B4-BE49-F238E27FC236}">
                    <a16:creationId xmlns:a16="http://schemas.microsoft.com/office/drawing/2014/main" id="{5676E55D-64DB-624E-829D-87D51D6782A7}"/>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4" name="Freeform 22">
                <a:extLst>
                  <a:ext uri="{FF2B5EF4-FFF2-40B4-BE49-F238E27FC236}">
                    <a16:creationId xmlns:a16="http://schemas.microsoft.com/office/drawing/2014/main" id="{F5ED151E-8302-F440-9A4D-3C76DE43B78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5" name="Freeform 23">
                <a:extLst>
                  <a:ext uri="{FF2B5EF4-FFF2-40B4-BE49-F238E27FC236}">
                    <a16:creationId xmlns:a16="http://schemas.microsoft.com/office/drawing/2014/main" id="{BD72C76F-69C9-F943-9DC7-B1E8EDAE7E8C}"/>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6" name="Freeform 24">
                <a:extLst>
                  <a:ext uri="{FF2B5EF4-FFF2-40B4-BE49-F238E27FC236}">
                    <a16:creationId xmlns:a16="http://schemas.microsoft.com/office/drawing/2014/main" id="{A2397D23-186E-0943-918E-35CC87306E0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7" name="Freeform 25">
                <a:extLst>
                  <a:ext uri="{FF2B5EF4-FFF2-40B4-BE49-F238E27FC236}">
                    <a16:creationId xmlns:a16="http://schemas.microsoft.com/office/drawing/2014/main" id="{7547FEE8-47BF-FD41-8919-A145C2A7CBDB}"/>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grpSp>
      <p:pic>
        <p:nvPicPr>
          <p:cNvPr id="41" name="Picture 40">
            <a:extLst>
              <a:ext uri="{FF2B5EF4-FFF2-40B4-BE49-F238E27FC236}">
                <a16:creationId xmlns:a16="http://schemas.microsoft.com/office/drawing/2014/main" id="{EA8BA448-6524-C843-8240-CCF952044068}"/>
              </a:ext>
            </a:extLst>
          </p:cNvPr>
          <p:cNvPicPr>
            <a:picLocks noChangeAspect="1"/>
          </p:cNvPicPr>
          <p:nvPr userDrawn="1"/>
        </p:nvPicPr>
        <p:blipFill>
          <a:blip r:embed="rId5"/>
          <a:stretch>
            <a:fillRect/>
          </a:stretch>
        </p:blipFill>
        <p:spPr>
          <a:xfrm>
            <a:off x="6554364" y="4044226"/>
            <a:ext cx="2099685" cy="548640"/>
          </a:xfrm>
          <a:prstGeom prst="rect">
            <a:avLst/>
          </a:prstGeom>
        </p:spPr>
      </p:pic>
    </p:spTree>
    <p:extLst>
      <p:ext uri="{BB962C8B-B14F-4D97-AF65-F5344CB8AC3E}">
        <p14:creationId xmlns:p14="http://schemas.microsoft.com/office/powerpoint/2010/main" val="2916106333"/>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_1_No_URL">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2" y="690303"/>
            <a:ext cx="9154751" cy="3736555"/>
          </a:xfrm>
          <a:prstGeom prst="rect">
            <a:avLst/>
          </a:prstGeom>
          <a:noFill/>
          <a:ln>
            <a:noFill/>
          </a:ln>
          <a:effectLst/>
        </p:spPr>
      </p:pic>
      <p:sp>
        <p:nvSpPr>
          <p:cNvPr id="282" name="Title 1"/>
          <p:cNvSpPr>
            <a:spLocks noGrp="1"/>
          </p:cNvSpPr>
          <p:nvPr>
            <p:ph type="ctrTitle" hasCustomPrompt="1"/>
          </p:nvPr>
        </p:nvSpPr>
        <p:spPr>
          <a:xfrm>
            <a:off x="438219" y="931641"/>
            <a:ext cx="8222726" cy="1371600"/>
          </a:xfrm>
          <a:prstGeom prst="rect">
            <a:avLst/>
          </a:prstGeom>
        </p:spPr>
        <p:txBody>
          <a:bodyPr lIns="91440" anchor="ctr" anchorCtr="0">
            <a:normAutofit/>
          </a:bodyPr>
          <a:lstStyle>
            <a:lvl1pPr algn="l">
              <a:lnSpc>
                <a:spcPts val="3000"/>
              </a:lnSpc>
              <a:defRPr sz="2400" b="0">
                <a:solidFill>
                  <a:schemeClr val="bg1"/>
                </a:solidFill>
              </a:defRPr>
            </a:lvl1pPr>
          </a:lstStyle>
          <a:p>
            <a:r>
              <a:rPr lang="en-US" dirty="0"/>
              <a:t>Click and Add Title of Talk</a:t>
            </a:r>
          </a:p>
        </p:txBody>
      </p:sp>
      <p:sp>
        <p:nvSpPr>
          <p:cNvPr id="272" name="Text Placeholder 15"/>
          <p:cNvSpPr>
            <a:spLocks noGrp="1"/>
          </p:cNvSpPr>
          <p:nvPr>
            <p:ph type="body" sz="quarter" idx="18" hasCustomPrompt="1"/>
          </p:nvPr>
        </p:nvSpPr>
        <p:spPr>
          <a:xfrm>
            <a:off x="443736" y="2395531"/>
            <a:ext cx="8221886" cy="1234440"/>
          </a:xfrm>
          <a:prstGeom prst="rect">
            <a:avLst/>
          </a:prstGeom>
        </p:spPr>
        <p:txBody>
          <a:bodyPr lIns="91440" tIns="91440" rIns="91440" bIns="91440" anchor="ctr" anchorCtr="0">
            <a:noAutofit/>
          </a:bodyPr>
          <a:lstStyle>
            <a:lvl1pPr marL="0" indent="0" algn="l">
              <a:lnSpc>
                <a:spcPts val="2100"/>
              </a:lnSpc>
              <a:spcBef>
                <a:spcPts val="0"/>
              </a:spcBef>
              <a:spcAft>
                <a:spcPts val="0"/>
              </a:spcAft>
              <a:buNone/>
              <a:defRPr sz="18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sp>
        <p:nvSpPr>
          <p:cNvPr id="273" name="Date"/>
          <p:cNvSpPr>
            <a:spLocks noGrp="1"/>
          </p:cNvSpPr>
          <p:nvPr>
            <p:ph type="body" sz="quarter" idx="14" hasCustomPrompt="1"/>
          </p:nvPr>
        </p:nvSpPr>
        <p:spPr>
          <a:xfrm>
            <a:off x="462320" y="3967450"/>
            <a:ext cx="8229600"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cxnSp>
        <p:nvCxnSpPr>
          <p:cNvPr id="30" name="Straight Connector 29"/>
          <p:cNvCxnSpPr/>
          <p:nvPr userDrawn="1"/>
        </p:nvCxnSpPr>
        <p:spPr>
          <a:xfrm>
            <a:off x="1" y="693842"/>
            <a:ext cx="9162862" cy="0"/>
          </a:xfrm>
          <a:prstGeom prst="line">
            <a:avLst/>
          </a:prstGeom>
          <a:ln w="12700">
            <a:solidFill>
              <a:srgbClr val="CE372B"/>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 y="4428995"/>
            <a:ext cx="9162862" cy="0"/>
          </a:xfrm>
          <a:prstGeom prst="line">
            <a:avLst/>
          </a:prstGeom>
          <a:ln w="12700">
            <a:solidFill>
              <a:srgbClr val="CE372B"/>
            </a:solidFill>
          </a:ln>
          <a:effectLst/>
        </p:spPr>
        <p:style>
          <a:lnRef idx="2">
            <a:schemeClr val="accent1"/>
          </a:lnRef>
          <a:fillRef idx="0">
            <a:schemeClr val="accent1"/>
          </a:fillRef>
          <a:effectRef idx="1">
            <a:schemeClr val="accent1"/>
          </a:effectRef>
          <a:fontRef idx="minor">
            <a:schemeClr val="tx1"/>
          </a:fontRef>
        </p:style>
      </p:cxnSp>
      <p:grpSp>
        <p:nvGrpSpPr>
          <p:cNvPr id="36" name="Logo Horizontal V2">
            <a:extLst>
              <a:ext uri="{FF2B5EF4-FFF2-40B4-BE49-F238E27FC236}">
                <a16:creationId xmlns:a16="http://schemas.microsoft.com/office/drawing/2014/main" id="{5DE3BDE0-5FA9-BC4A-8178-4E992BC84A31}"/>
              </a:ext>
            </a:extLst>
          </p:cNvPr>
          <p:cNvGrpSpPr>
            <a:grpSpLocks noChangeAspect="1"/>
          </p:cNvGrpSpPr>
          <p:nvPr userDrawn="1"/>
        </p:nvGrpSpPr>
        <p:grpSpPr>
          <a:xfrm>
            <a:off x="576464" y="217634"/>
            <a:ext cx="3858507" cy="274320"/>
            <a:chOff x="960861" y="1655928"/>
            <a:chExt cx="4437220" cy="420624"/>
          </a:xfrm>
        </p:grpSpPr>
        <p:pic>
          <p:nvPicPr>
            <p:cNvPr id="37" name="Logomark V2">
              <a:extLst>
                <a:ext uri="{FF2B5EF4-FFF2-40B4-BE49-F238E27FC236}">
                  <a16:creationId xmlns:a16="http://schemas.microsoft.com/office/drawing/2014/main" id="{BCDF5E2B-D575-3248-9F32-8DB56A8A5F6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38" name="Nat HIV Cur logo type horiz">
              <a:extLst>
                <a:ext uri="{FF2B5EF4-FFF2-40B4-BE49-F238E27FC236}">
                  <a16:creationId xmlns:a16="http://schemas.microsoft.com/office/drawing/2014/main" id="{F90C1D5B-C61A-8E43-ADFD-659A78B58C75}"/>
                </a:ext>
              </a:extLst>
            </p:cNvPr>
            <p:cNvGrpSpPr>
              <a:grpSpLocks noChangeAspect="1"/>
            </p:cNvGrpSpPr>
            <p:nvPr/>
          </p:nvGrpSpPr>
          <p:grpSpPr bwMode="auto">
            <a:xfrm>
              <a:off x="1476074" y="1719322"/>
              <a:ext cx="3922007" cy="292608"/>
              <a:chOff x="918" y="1071"/>
              <a:chExt cx="2989" cy="223"/>
            </a:xfrm>
          </p:grpSpPr>
          <p:sp>
            <p:nvSpPr>
              <p:cNvPr id="39" name="Freeform 29">
                <a:extLst>
                  <a:ext uri="{FF2B5EF4-FFF2-40B4-BE49-F238E27FC236}">
                    <a16:creationId xmlns:a16="http://schemas.microsoft.com/office/drawing/2014/main" id="{C00F14E4-0FF9-044F-8D05-A3F88FD753BB}"/>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0" name="Freeform 30">
                <a:extLst>
                  <a:ext uri="{FF2B5EF4-FFF2-40B4-BE49-F238E27FC236}">
                    <a16:creationId xmlns:a16="http://schemas.microsoft.com/office/drawing/2014/main" id="{285628E9-40CF-BF4A-A0C2-1981C438F12F}"/>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1" name="Freeform 31">
                <a:extLst>
                  <a:ext uri="{FF2B5EF4-FFF2-40B4-BE49-F238E27FC236}">
                    <a16:creationId xmlns:a16="http://schemas.microsoft.com/office/drawing/2014/main" id="{ECFE4455-EAC2-F54E-8EBA-57AD72EC8EB5}"/>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2" name="Freeform 32">
                <a:extLst>
                  <a:ext uri="{FF2B5EF4-FFF2-40B4-BE49-F238E27FC236}">
                    <a16:creationId xmlns:a16="http://schemas.microsoft.com/office/drawing/2014/main" id="{4CE28E14-FAD1-9D44-9FE0-95CC10271D20}"/>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3" name="Freeform 33">
                <a:extLst>
                  <a:ext uri="{FF2B5EF4-FFF2-40B4-BE49-F238E27FC236}">
                    <a16:creationId xmlns:a16="http://schemas.microsoft.com/office/drawing/2014/main" id="{3FAE42D7-1C68-1448-8B72-AE18B017BE65}"/>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4" name="Freeform 34">
                <a:extLst>
                  <a:ext uri="{FF2B5EF4-FFF2-40B4-BE49-F238E27FC236}">
                    <a16:creationId xmlns:a16="http://schemas.microsoft.com/office/drawing/2014/main" id="{570D103D-E330-A145-BCC8-F5F9AD0CFE8E}"/>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5" name="Freeform 35">
                <a:extLst>
                  <a:ext uri="{FF2B5EF4-FFF2-40B4-BE49-F238E27FC236}">
                    <a16:creationId xmlns:a16="http://schemas.microsoft.com/office/drawing/2014/main" id="{90444F09-0CAD-7847-B840-E5446ABC569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6" name="Freeform 36">
                <a:extLst>
                  <a:ext uri="{FF2B5EF4-FFF2-40B4-BE49-F238E27FC236}">
                    <a16:creationId xmlns:a16="http://schemas.microsoft.com/office/drawing/2014/main" id="{D7CADE7D-AEE6-EF4F-8D20-C51115BE268F}"/>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7" name="Freeform 37">
                <a:extLst>
                  <a:ext uri="{FF2B5EF4-FFF2-40B4-BE49-F238E27FC236}">
                    <a16:creationId xmlns:a16="http://schemas.microsoft.com/office/drawing/2014/main" id="{DA6A3D9E-7019-F54D-92CA-8DC2F4455CED}"/>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8" name="Freeform 38">
                <a:extLst>
                  <a:ext uri="{FF2B5EF4-FFF2-40B4-BE49-F238E27FC236}">
                    <a16:creationId xmlns:a16="http://schemas.microsoft.com/office/drawing/2014/main" id="{DF7B1DCE-3ECB-5B4F-A72B-7A76BEA8D6EB}"/>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9" name="Freeform 39">
                <a:extLst>
                  <a:ext uri="{FF2B5EF4-FFF2-40B4-BE49-F238E27FC236}">
                    <a16:creationId xmlns:a16="http://schemas.microsoft.com/office/drawing/2014/main" id="{E8243449-E25D-DD42-BAFB-2841EEDB003C}"/>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0" name="Freeform 40">
                <a:extLst>
                  <a:ext uri="{FF2B5EF4-FFF2-40B4-BE49-F238E27FC236}">
                    <a16:creationId xmlns:a16="http://schemas.microsoft.com/office/drawing/2014/main" id="{B6DA0017-A23B-DA49-BE6B-3DC9F25410D7}"/>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1" name="Freeform 41">
                <a:extLst>
                  <a:ext uri="{FF2B5EF4-FFF2-40B4-BE49-F238E27FC236}">
                    <a16:creationId xmlns:a16="http://schemas.microsoft.com/office/drawing/2014/main" id="{CEB270F8-FBBB-4D40-9CB5-35198A58C9AF}"/>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2" name="Freeform 42">
                <a:extLst>
                  <a:ext uri="{FF2B5EF4-FFF2-40B4-BE49-F238E27FC236}">
                    <a16:creationId xmlns:a16="http://schemas.microsoft.com/office/drawing/2014/main" id="{4F9A2DA6-965E-DF46-825E-BE6D9DB7F3DE}"/>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3" name="Freeform 43">
                <a:extLst>
                  <a:ext uri="{FF2B5EF4-FFF2-40B4-BE49-F238E27FC236}">
                    <a16:creationId xmlns:a16="http://schemas.microsoft.com/office/drawing/2014/main" id="{2ACAAA25-7623-8941-A231-9413F3EE15DD}"/>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4" name="Freeform 44">
                <a:extLst>
                  <a:ext uri="{FF2B5EF4-FFF2-40B4-BE49-F238E27FC236}">
                    <a16:creationId xmlns:a16="http://schemas.microsoft.com/office/drawing/2014/main" id="{8D8D75C5-4920-A54A-96DB-C3ED25121887}"/>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5" name="Freeform 45">
                <a:extLst>
                  <a:ext uri="{FF2B5EF4-FFF2-40B4-BE49-F238E27FC236}">
                    <a16:creationId xmlns:a16="http://schemas.microsoft.com/office/drawing/2014/main" id="{B693F4E2-7E6A-8543-9D5B-485D345928FB}"/>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6" name="Freeform 46">
                <a:extLst>
                  <a:ext uri="{FF2B5EF4-FFF2-40B4-BE49-F238E27FC236}">
                    <a16:creationId xmlns:a16="http://schemas.microsoft.com/office/drawing/2014/main" id="{79FCBDCE-8080-844D-9A33-09B25FA07B3D}"/>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7" name="Freeform 47">
                <a:extLst>
                  <a:ext uri="{FF2B5EF4-FFF2-40B4-BE49-F238E27FC236}">
                    <a16:creationId xmlns:a16="http://schemas.microsoft.com/office/drawing/2014/main" id="{C953DD89-4FED-8F4C-9F9B-204DFE0D1E30}"/>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8" name="Freeform 48">
                <a:extLst>
                  <a:ext uri="{FF2B5EF4-FFF2-40B4-BE49-F238E27FC236}">
                    <a16:creationId xmlns:a16="http://schemas.microsoft.com/office/drawing/2014/main" id="{53FC9640-29CF-FA4F-8955-C1B280349765}"/>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9" name="Freeform 49">
                <a:extLst>
                  <a:ext uri="{FF2B5EF4-FFF2-40B4-BE49-F238E27FC236}">
                    <a16:creationId xmlns:a16="http://schemas.microsoft.com/office/drawing/2014/main" id="{B627E457-728F-2248-BFE3-AD31E2702155}"/>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grpSp>
      <p:pic>
        <p:nvPicPr>
          <p:cNvPr id="33" name="Picture 32" descr="AETC_Program-color-outline-01.png">
            <a:extLst>
              <a:ext uri="{FF2B5EF4-FFF2-40B4-BE49-F238E27FC236}">
                <a16:creationId xmlns:a16="http://schemas.microsoft.com/office/drawing/2014/main" id="{30249935-4EB8-CC49-A8DC-1C3056D339E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81905" y="4578474"/>
            <a:ext cx="1575509" cy="453277"/>
          </a:xfrm>
          <a:prstGeom prst="rect">
            <a:avLst/>
          </a:prstGeom>
        </p:spPr>
      </p:pic>
    </p:spTree>
    <p:extLst>
      <p:ext uri="{BB962C8B-B14F-4D97-AF65-F5344CB8AC3E}">
        <p14:creationId xmlns:p14="http://schemas.microsoft.com/office/powerpoint/2010/main" val="3927262594"/>
      </p:ext>
    </p:extLst>
  </p:cSld>
  <p:clrMapOvr>
    <a:masterClrMapping/>
  </p:clrMapOvr>
  <p:transition spd="slow"/>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cSld name="1_Divider Whit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374344"/>
          </a:xfrm>
          <a:prstGeom prst="rect">
            <a:avLst/>
          </a:prstGeom>
        </p:spPr>
      </p:pic>
      <p:sp>
        <p:nvSpPr>
          <p:cNvPr id="2" name="Title 1"/>
          <p:cNvSpPr>
            <a:spLocks noGrp="1"/>
          </p:cNvSpPr>
          <p:nvPr>
            <p:ph type="title" hasCustomPrompt="1"/>
          </p:nvPr>
        </p:nvSpPr>
        <p:spPr>
          <a:xfrm>
            <a:off x="452333" y="2324233"/>
            <a:ext cx="8223499" cy="853250"/>
          </a:xfrm>
          <a:prstGeom prst="rect">
            <a:avLst/>
          </a:prstGeom>
        </p:spPr>
        <p:txBody>
          <a:bodyPr lIns="91440" tIns="45720" rIns="91440" bIns="45720" anchor="t">
            <a:normAutofit/>
          </a:bodyPr>
          <a:lstStyle>
            <a:lvl1pPr algn="ctr">
              <a:defRPr sz="2400" b="1" cap="none">
                <a:solidFill>
                  <a:srgbClr val="003A78"/>
                </a:solidFill>
              </a:defRPr>
            </a:lvl1pPr>
          </a:lstStyle>
          <a:p>
            <a:r>
              <a:rPr lang="en-US" dirty="0"/>
              <a:t>Click To Edit Section Title</a:t>
            </a:r>
          </a:p>
        </p:txBody>
      </p:sp>
      <p:sp>
        <p:nvSpPr>
          <p:cNvPr id="3" name="Text Placeholder 2"/>
          <p:cNvSpPr>
            <a:spLocks noGrp="1"/>
          </p:cNvSpPr>
          <p:nvPr>
            <p:ph type="body" idx="1" hasCustomPrompt="1"/>
          </p:nvPr>
        </p:nvSpPr>
        <p:spPr>
          <a:xfrm>
            <a:off x="452333" y="1907113"/>
            <a:ext cx="8223499" cy="407762"/>
          </a:xfrm>
          <a:prstGeom prst="rect">
            <a:avLst/>
          </a:prstGeom>
        </p:spPr>
        <p:txBody>
          <a:bodyPr tIns="91440" bIns="91440" anchor="t"/>
          <a:lstStyle>
            <a:lvl1pPr marL="0" indent="0" algn="ctr">
              <a:lnSpc>
                <a:spcPct val="100000"/>
              </a:lnSpc>
              <a:spcBef>
                <a:spcPts val="0"/>
              </a:spcBef>
              <a:buNone/>
              <a:defRPr sz="1350" cap="all" baseline="0">
                <a:solidFill>
                  <a:schemeClr val="accent1">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Add Header Text</a:t>
            </a:r>
          </a:p>
        </p:txBody>
      </p:sp>
      <p:pic>
        <p:nvPicPr>
          <p:cNvPr id="12" name="Picture 11" descr="NatHIVcurriculum_logo_white_thik.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69746" y="4803477"/>
            <a:ext cx="1414549" cy="344269"/>
          </a:xfrm>
          <a:prstGeom prst="rect">
            <a:avLst/>
          </a:prstGeom>
        </p:spPr>
      </p:pic>
      <p:cxnSp>
        <p:nvCxnSpPr>
          <p:cNvPr id="9" name="Straight Connector 8"/>
          <p:cNvCxnSpPr/>
          <p:nvPr/>
        </p:nvCxnSpPr>
        <p:spPr>
          <a:xfrm>
            <a:off x="1" y="1375816"/>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1" y="3778214"/>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5300609"/>
      </p:ext>
    </p:extLst>
  </p:cSld>
  <p:clrMapOvr>
    <a:masterClrMapping/>
  </p:clrMapOvr>
  <p:transition spd="slow"/>
  <p:hf sldNum="0"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Text Slid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1" baseline="0">
                <a:solidFill>
                  <a:srgbClr val="285078"/>
                </a:solidFill>
                <a:latin typeface="Arial"/>
                <a:cs typeface="Arial"/>
              </a:defRPr>
            </a:lvl1pPr>
          </a:lstStyle>
          <a:p>
            <a:pPr lvl="0"/>
            <a:r>
              <a:rPr lang="en-US" dirty="0"/>
              <a:t>Click to Add Source</a:t>
            </a:r>
          </a:p>
        </p:txBody>
      </p:sp>
      <p:grpSp>
        <p:nvGrpSpPr>
          <p:cNvPr id="82" name="Logo Stacked V2"/>
          <p:cNvGrpSpPr>
            <a:grpSpLocks noChangeAspect="1"/>
          </p:cNvGrpSpPr>
          <p:nvPr/>
        </p:nvGrpSpPr>
        <p:grpSpPr>
          <a:xfrm>
            <a:off x="7725251" y="4871569"/>
            <a:ext cx="1324004" cy="226314"/>
            <a:chOff x="680865" y="3439338"/>
            <a:chExt cx="4686473" cy="1068091"/>
          </a:xfrm>
        </p:grpSpPr>
        <p:pic>
          <p:nvPicPr>
            <p:cNvPr id="83" name="Logomark V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84" name="Nat HIV Cur logo type stacked"/>
            <p:cNvGrpSpPr>
              <a:grpSpLocks noChangeAspect="1"/>
            </p:cNvGrpSpPr>
            <p:nvPr/>
          </p:nvGrpSpPr>
          <p:grpSpPr bwMode="auto">
            <a:xfrm>
              <a:off x="1898650" y="3455065"/>
              <a:ext cx="3468688" cy="1036638"/>
              <a:chOff x="1196" y="1585"/>
              <a:chExt cx="2185" cy="653"/>
            </a:xfrm>
          </p:grpSpPr>
          <p:sp>
            <p:nvSpPr>
              <p:cNvPr id="85" name="Freeform 5"/>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86" name="Freeform 6"/>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87" name="Freeform 7"/>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88" name="Freeform 8"/>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89" name="Freeform 9"/>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0" name="Freeform 10"/>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1" name="Freeform 11"/>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2" name="Freeform 12"/>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3" name="Freeform 13"/>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4" name="Freeform 14"/>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5" name="Freeform 15"/>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6" name="Freeform 16"/>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7" name="Freeform 17"/>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8" name="Freeform 18"/>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9" name="Freeform 19"/>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0" name="Freeform 20"/>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1" name="Freeform 21"/>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2" name="Freeform 22"/>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3" name="Freeform 23"/>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4" name="Freeform 24"/>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5" name="Freeform 25"/>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gr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chemeClr val="bg2"/>
              </a:buClr>
              <a:buSzPct val="110000"/>
              <a:buFont typeface="Arial"/>
              <a:buChar char="•"/>
              <a:defRPr sz="1800" baseline="0">
                <a:solidFill>
                  <a:srgbClr val="000000"/>
                </a:solidFill>
              </a:defRPr>
            </a:lvl1pPr>
            <a:lvl2pPr marL="462915" marR="0" indent="-171450" algn="l" defTabSz="685800" rtl="0" eaLnBrk="1" fontAlgn="auto" latinLnBrk="0" hangingPunct="1">
              <a:lnSpc>
                <a:spcPct val="100000"/>
              </a:lnSpc>
              <a:spcBef>
                <a:spcPts val="300"/>
              </a:spcBef>
              <a:spcAft>
                <a:spcPts val="0"/>
              </a:spcAft>
              <a:buClr>
                <a:schemeClr val="bg2"/>
              </a:buClr>
              <a:buSzPct val="85000"/>
              <a:buFont typeface="Lucida Grande"/>
              <a:buChar char="-"/>
              <a:tabLst/>
              <a:defRPr sz="1650" baseline="0">
                <a:solidFill>
                  <a:srgbClr val="000000"/>
                </a:solidFill>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p:txBody>
      </p:sp>
      <p:cxnSp>
        <p:nvCxnSpPr>
          <p:cNvPr id="32" name="Straight Connector 31"/>
          <p:cNvCxnSpPr/>
          <p:nvPr/>
        </p:nvCxnSpPr>
        <p:spPr>
          <a:xfrm>
            <a:off x="1" y="920736"/>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9420843"/>
      </p:ext>
    </p:extLst>
  </p:cSld>
  <p:clrMapOvr>
    <a:masterClrMapping/>
  </p:clrMapOvr>
  <p:transition spd="slow"/>
  <p:hf sldNum="0"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Divider Red">
    <p:spTree>
      <p:nvGrpSpPr>
        <p:cNvPr id="1" name=""/>
        <p:cNvGrpSpPr/>
        <p:nvPr/>
      </p:nvGrpSpPr>
      <p:grpSpPr>
        <a:xfrm>
          <a:off x="0" y="0"/>
          <a:ext cx="0" cy="0"/>
          <a:chOff x="0" y="0"/>
          <a:chExt cx="0" cy="0"/>
        </a:xfrm>
      </p:grpSpPr>
      <p:sp>
        <p:nvSpPr>
          <p:cNvPr id="12" name="Title 4"/>
          <p:cNvSpPr txBox="1">
            <a:spLocks/>
          </p:cNvSpPr>
          <p:nvPr/>
        </p:nvSpPr>
        <p:spPr>
          <a:xfrm>
            <a:off x="1" y="2095500"/>
            <a:ext cx="9143999" cy="971550"/>
          </a:xfrm>
          <a:prstGeom prst="rect">
            <a:avLst/>
          </a:prstGeom>
          <a:solidFill>
            <a:srgbClr val="E5DBDE"/>
          </a:solidFill>
        </p:spPr>
        <p:txBody>
          <a:bodyPr tIns="0" anchor="ctr">
            <a:normAutofit/>
          </a:bodyPr>
          <a:lstStyle/>
          <a:p>
            <a:pPr marL="0" marR="0" lvl="0" indent="0" algn="ctr" defTabSz="6858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374344"/>
          </a:xfrm>
          <a:prstGeom prst="rect">
            <a:avLst/>
          </a:prstGeom>
        </p:spPr>
      </p:pic>
      <p:sp>
        <p:nvSpPr>
          <p:cNvPr id="2" name="Title 1"/>
          <p:cNvSpPr>
            <a:spLocks noGrp="1"/>
          </p:cNvSpPr>
          <p:nvPr>
            <p:ph type="title" hasCustomPrompt="1"/>
          </p:nvPr>
        </p:nvSpPr>
        <p:spPr>
          <a:xfrm>
            <a:off x="459306" y="2105025"/>
            <a:ext cx="8229568" cy="956120"/>
          </a:xfrm>
          <a:prstGeom prst="rect">
            <a:avLst/>
          </a:prstGeom>
        </p:spPr>
        <p:txBody>
          <a:bodyPr tIns="0" anchor="ctr">
            <a:normAutofit/>
          </a:bodyPr>
          <a:lstStyle>
            <a:lvl1pPr algn="ctr">
              <a:defRPr sz="2400" b="1" cap="none">
                <a:solidFill>
                  <a:schemeClr val="tx2"/>
                </a:solidFill>
              </a:defRPr>
            </a:lvl1pPr>
          </a:lstStyle>
          <a:p>
            <a:r>
              <a:rPr lang="en-US" dirty="0"/>
              <a:t>Click To Edit Section Title</a:t>
            </a:r>
          </a:p>
        </p:txBody>
      </p:sp>
      <p:sp>
        <p:nvSpPr>
          <p:cNvPr id="9" name="Text Placeholder 2"/>
          <p:cNvSpPr>
            <a:spLocks noGrp="1"/>
          </p:cNvSpPr>
          <p:nvPr>
            <p:ph type="body" idx="1" hasCustomPrompt="1"/>
          </p:nvPr>
        </p:nvSpPr>
        <p:spPr>
          <a:xfrm>
            <a:off x="459306" y="1687324"/>
            <a:ext cx="8229600" cy="407766"/>
          </a:xfrm>
          <a:prstGeom prst="rect">
            <a:avLst/>
          </a:prstGeom>
        </p:spPr>
        <p:txBody>
          <a:bodyPr bIns="0" anchor="ctr"/>
          <a:lstStyle>
            <a:lvl1pPr marL="0" indent="0" algn="ctr">
              <a:lnSpc>
                <a:spcPct val="100000"/>
              </a:lnSpc>
              <a:buNone/>
              <a:defRPr sz="1350" cap="all" baseline="0">
                <a:solidFill>
                  <a:schemeClr val="accent1">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Add Header Text</a:t>
            </a:r>
          </a:p>
        </p:txBody>
      </p:sp>
      <p:pic>
        <p:nvPicPr>
          <p:cNvPr id="13" name="Picture 12" descr="NatHIVcurriculum_logo_white_thik.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69746" y="4803477"/>
            <a:ext cx="1414549" cy="344269"/>
          </a:xfrm>
          <a:prstGeom prst="rect">
            <a:avLst/>
          </a:prstGeom>
        </p:spPr>
      </p:pic>
      <p:cxnSp>
        <p:nvCxnSpPr>
          <p:cNvPr id="14" name="Straight Connector 13"/>
          <p:cNvCxnSpPr/>
          <p:nvPr/>
        </p:nvCxnSpPr>
        <p:spPr>
          <a:xfrm>
            <a:off x="1" y="1375816"/>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 y="3778231"/>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7675235"/>
      </p:ext>
    </p:extLst>
  </p:cSld>
  <p:clrMapOvr>
    <a:masterClrMapping/>
  </p:clrMapOvr>
  <p:transition spd="slow"/>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7496"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496" y="-1"/>
            <a:ext cx="9162289" cy="1374344"/>
          </a:xfrm>
          <a:prstGeom prst="rect">
            <a:avLst/>
          </a:prstGeom>
        </p:spPr>
      </p:pic>
      <p:cxnSp>
        <p:nvCxnSpPr>
          <p:cNvPr id="9" name="Straight Connector 8"/>
          <p:cNvCxnSpPr/>
          <p:nvPr/>
        </p:nvCxnSpPr>
        <p:spPr>
          <a:xfrm>
            <a:off x="-9345" y="137581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9345" y="3778214"/>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NatHIVcurriculum_logo_white_thik.png">
            <a:extLst>
              <a:ext uri="{FF2B5EF4-FFF2-40B4-BE49-F238E27FC236}">
                <a16:creationId xmlns:a16="http://schemas.microsoft.com/office/drawing/2014/main" id="{AB8A0B6B-B538-9F4F-9B5E-6F68F44C4DF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11E5BFF4-B9AA-1C49-924A-3D81579F6BCD}"/>
              </a:ext>
            </a:extLst>
          </p:cNvPr>
          <p:cNvSpPr>
            <a:spLocks noGrp="1"/>
          </p:cNvSpPr>
          <p:nvPr>
            <p:ph type="title" hasCustomPrompt="1"/>
          </p:nvPr>
        </p:nvSpPr>
        <p:spPr>
          <a:xfrm>
            <a:off x="452333" y="2141759"/>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096339042"/>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53144" cy="1372972"/>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53144" cy="1372972"/>
          </a:xfrm>
          <a:prstGeom prst="rect">
            <a:avLst/>
          </a:prstGeom>
        </p:spPr>
      </p:pic>
      <p:cxnSp>
        <p:nvCxnSpPr>
          <p:cNvPr id="14" name="Straight Connector 13"/>
          <p:cNvCxnSpPr/>
          <p:nvPr/>
        </p:nvCxnSpPr>
        <p:spPr>
          <a:xfrm>
            <a:off x="-5643" y="1375816"/>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643" y="3778231"/>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0" name="Picture 9" descr="NatHIVcurriculum_logo_white_thik.png">
            <a:extLst>
              <a:ext uri="{FF2B5EF4-FFF2-40B4-BE49-F238E27FC236}">
                <a16:creationId xmlns:a16="http://schemas.microsoft.com/office/drawing/2014/main" id="{3E581CB9-9A7F-9C49-B30C-B8C41541F50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1" name="Title 4">
            <a:extLst>
              <a:ext uri="{FF2B5EF4-FFF2-40B4-BE49-F238E27FC236}">
                <a16:creationId xmlns:a16="http://schemas.microsoft.com/office/drawing/2014/main" id="{0337FAAB-7324-A445-8B9B-43EB1A6CE6DE}"/>
              </a:ext>
            </a:extLst>
          </p:cNvPr>
          <p:cNvSpPr txBox="1">
            <a:spLocks/>
          </p:cNvSpPr>
          <p:nvPr userDrawn="1"/>
        </p:nvSpPr>
        <p:spPr>
          <a:xfrm>
            <a:off x="1" y="2077916"/>
            <a:ext cx="9143999" cy="971550"/>
          </a:xfrm>
          <a:prstGeom prst="rect">
            <a:avLst/>
          </a:prstGeom>
          <a:solidFill>
            <a:srgbClr val="0070C0">
              <a:alpha val="15000"/>
            </a:srgbClr>
          </a:solidFill>
        </p:spPr>
        <p:txBody>
          <a:bodyPr tIns="0" anchor="ctr">
            <a:normAutofit/>
          </a:bodyPr>
          <a:lstStyle/>
          <a:p>
            <a:pPr marL="0" marR="0" lvl="0" indent="0" algn="ctr" defTabSz="685800" rtl="0" eaLnBrk="1" fontAlgn="auto" latinLnBrk="0" hangingPunct="1">
              <a:lnSpc>
                <a:spcPts val="28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sp>
        <p:nvSpPr>
          <p:cNvPr id="13" name="Title 1">
            <a:extLst>
              <a:ext uri="{FF2B5EF4-FFF2-40B4-BE49-F238E27FC236}">
                <a16:creationId xmlns:a16="http://schemas.microsoft.com/office/drawing/2014/main" id="{A7E5160C-85AC-7248-84C1-AB4B33AAEE8B}"/>
              </a:ext>
            </a:extLst>
          </p:cNvPr>
          <p:cNvSpPr>
            <a:spLocks noGrp="1"/>
          </p:cNvSpPr>
          <p:nvPr>
            <p:ph type="title" hasCustomPrompt="1"/>
          </p:nvPr>
        </p:nvSpPr>
        <p:spPr>
          <a:xfrm>
            <a:off x="459306" y="2078649"/>
            <a:ext cx="8229568" cy="956120"/>
          </a:xfrm>
          <a:prstGeom prst="rect">
            <a:avLst/>
          </a:prstGeom>
        </p:spPr>
        <p:txBody>
          <a:bodyPr tIns="0" anchor="ctr">
            <a:normAutofit/>
          </a:bodyPr>
          <a:lstStyle>
            <a:lvl1pPr algn="ctr">
              <a:lnSpc>
                <a:spcPts val="3600"/>
              </a:lnSpc>
              <a:defRPr sz="2400" b="1" cap="none">
                <a:solidFill>
                  <a:schemeClr val="tx2"/>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290517799"/>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Thick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374344"/>
          </a:xfrm>
          <a:prstGeom prst="rect">
            <a:avLst/>
          </a:prstGeom>
        </p:spPr>
      </p:pic>
      <p:sp>
        <p:nvSpPr>
          <p:cNvPr id="10" name="Rectangle 9"/>
          <p:cNvSpPr/>
          <p:nvPr userDrawn="1"/>
        </p:nvSpPr>
        <p:spPr>
          <a:xfrm>
            <a:off x="-876" y="1371601"/>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sp>
        <p:nvSpPr>
          <p:cNvPr id="11" name="Rectangle 10"/>
          <p:cNvSpPr/>
          <p:nvPr userDrawn="1"/>
        </p:nvSpPr>
        <p:spPr>
          <a:xfrm>
            <a:off x="-876" y="3499324"/>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pic>
        <p:nvPicPr>
          <p:cNvPr id="9" name="Picture 8" descr="NatHIVcurriculum_logo_white_thik.png">
            <a:extLst>
              <a:ext uri="{FF2B5EF4-FFF2-40B4-BE49-F238E27FC236}">
                <a16:creationId xmlns:a16="http://schemas.microsoft.com/office/drawing/2014/main" id="{0FB6F301-DD77-994D-B54D-D52912FE0A5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D924EF78-34F7-6D46-B816-91F0D3BB5989}"/>
              </a:ext>
            </a:extLst>
          </p:cNvPr>
          <p:cNvSpPr>
            <a:spLocks noGrp="1"/>
          </p:cNvSpPr>
          <p:nvPr>
            <p:ph type="title" hasCustomPrompt="1"/>
          </p:nvPr>
        </p:nvSpPr>
        <p:spPr>
          <a:xfrm>
            <a:off x="452333" y="2146855"/>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1912448085"/>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igures_Images">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3A162183-E1A8-A14F-931A-7A8769D9E144}"/>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igures_Image_Credi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E8C9B552-E002-5C48-BB85-CEC9317C756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6849621"/>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igures + 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 name="Rectangle 2"/>
          <p:cNvSpPr/>
          <p:nvPr/>
        </p:nvSpPr>
        <p:spPr>
          <a:xfrm>
            <a:off x="0" y="920751"/>
            <a:ext cx="9162288" cy="377190"/>
          </a:xfrm>
          <a:prstGeom prst="rect">
            <a:avLst/>
          </a:prstGeom>
          <a:solidFill>
            <a:srgbClr val="6868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34" name="Text Placeholder 5"/>
          <p:cNvSpPr>
            <a:spLocks noGrp="1"/>
          </p:cNvSpPr>
          <p:nvPr>
            <p:ph type="body" sz="quarter" idx="15" hasCustomPrompt="1"/>
          </p:nvPr>
        </p:nvSpPr>
        <p:spPr>
          <a:xfrm>
            <a:off x="318914" y="941069"/>
            <a:ext cx="8503916" cy="342896"/>
          </a:xfrm>
          <a:prstGeom prst="rect">
            <a:avLst/>
          </a:prstGeom>
        </p:spPr>
        <p:txBody>
          <a:bodyPr vert="horz" anchor="ctr"/>
          <a:lstStyle>
            <a:lvl1pPr marL="0" indent="0" algn="l">
              <a:spcBef>
                <a:spcPts val="0"/>
              </a:spcBef>
              <a:buNone/>
              <a:defRPr sz="1500" b="0" baseline="0">
                <a:solidFill>
                  <a:schemeClr val="bg1"/>
                </a:solidFill>
                <a:latin typeface="Arial"/>
                <a:cs typeface="Arial"/>
              </a:defRPr>
            </a:lvl1pPr>
          </a:lstStyle>
          <a:p>
            <a:pPr lvl="0"/>
            <a:r>
              <a:rPr lang="en-US" dirty="0"/>
              <a:t>Click to Add Title </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485266"/>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Large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4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4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cxnSp>
        <p:nvCxnSpPr>
          <p:cNvPr id="32" name="Straight Connector 31"/>
          <p:cNvCxnSpPr/>
          <p:nvPr/>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1031230921"/>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0" r:id="rId1"/>
    <p:sldLayoutId id="2147483753" r:id="rId2"/>
    <p:sldLayoutId id="2147483695" r:id="rId3"/>
    <p:sldLayoutId id="2147483696" r:id="rId4"/>
    <p:sldLayoutId id="2147483714" r:id="rId5"/>
    <p:sldLayoutId id="2147483699" r:id="rId6"/>
    <p:sldLayoutId id="2147483733" r:id="rId7"/>
    <p:sldLayoutId id="2147483700" r:id="rId8"/>
    <p:sldLayoutId id="2147483738" r:id="rId9"/>
    <p:sldLayoutId id="2147483740" r:id="rId10"/>
    <p:sldLayoutId id="2147483739" r:id="rId11"/>
    <p:sldLayoutId id="2147483698" r:id="rId12"/>
    <p:sldLayoutId id="2147483752" r:id="rId13"/>
    <p:sldLayoutId id="2147483755" r:id="rId14"/>
    <p:sldLayoutId id="2147483754" r:id="rId15"/>
    <p:sldLayoutId id="2147483756" r:id="rId16"/>
    <p:sldLayoutId id="2147483735" r:id="rId17"/>
    <p:sldLayoutId id="2147483707" r:id="rId18"/>
    <p:sldLayoutId id="2147483732" r:id="rId19"/>
    <p:sldLayoutId id="2147483727" r:id="rId20"/>
    <p:sldLayoutId id="2147483694" r:id="rId21"/>
    <p:sldLayoutId id="2147483703" r:id="rId22"/>
    <p:sldLayoutId id="2147483706" r:id="rId23"/>
    <p:sldLayoutId id="2147483757" r:id="rId24"/>
    <p:sldLayoutId id="2147483758" r:id="rId25"/>
    <p:sldLayoutId id="2147483759" r:id="rId26"/>
    <p:sldLayoutId id="2147483760" r:id="rId27"/>
  </p:sldLayoutIdLst>
  <p:transition spd="slow"/>
  <p:hf sldNum="0"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Dolutegravir-Rilpivirine (</a:t>
            </a:r>
            <a:r>
              <a:rPr lang="en-US" i="1" dirty="0"/>
              <a:t>Juluca</a:t>
            </a:r>
            <a:r>
              <a:rPr lang="en-US" dirty="0"/>
              <a:t>)</a:t>
            </a:r>
          </a:p>
        </p:txBody>
      </p:sp>
      <p:sp>
        <p:nvSpPr>
          <p:cNvPr id="4" name="Text Placeholder 3"/>
          <p:cNvSpPr>
            <a:spLocks noGrp="1"/>
          </p:cNvSpPr>
          <p:nvPr>
            <p:ph type="body" sz="quarter" idx="14"/>
          </p:nvPr>
        </p:nvSpPr>
        <p:spPr/>
        <p:txBody>
          <a:bodyPr/>
          <a:lstStyle/>
          <a:p>
            <a:r>
              <a:rPr lang="en-US" dirty="0">
                <a:cs typeface="Arial"/>
              </a:rPr>
              <a:t>Last Updated: December 18, 2022</a:t>
            </a:r>
          </a:p>
        </p:txBody>
      </p:sp>
      <p:sp>
        <p:nvSpPr>
          <p:cNvPr id="5" name="Text Placeholder 4">
            <a:extLst>
              <a:ext uri="{FF2B5EF4-FFF2-40B4-BE49-F238E27FC236}">
                <a16:creationId xmlns:a16="http://schemas.microsoft.com/office/drawing/2014/main" id="{C21979F4-E09C-4F40-A2BC-1B62E96FA4B4}"/>
              </a:ext>
            </a:extLst>
          </p:cNvPr>
          <p:cNvSpPr>
            <a:spLocks noGrp="1"/>
          </p:cNvSpPr>
          <p:nvPr>
            <p:ph type="body" sz="quarter" idx="18"/>
          </p:nvPr>
        </p:nvSpPr>
        <p:spPr/>
        <p:txBody>
          <a:bodyPr/>
          <a:lstStyle/>
          <a:p>
            <a:pPr>
              <a:lnSpc>
                <a:spcPts val="2100"/>
              </a:lnSpc>
            </a:pPr>
            <a:r>
              <a:rPr lang="en-US" dirty="0"/>
              <a:t>Prepared by:</a:t>
            </a:r>
          </a:p>
          <a:p>
            <a:pPr>
              <a:lnSpc>
                <a:spcPts val="2100"/>
              </a:lnSpc>
              <a:spcBef>
                <a:spcPts val="600"/>
              </a:spcBef>
            </a:pPr>
            <a:r>
              <a:rPr lang="en-US" dirty="0"/>
              <a:t>David H. Spach, MD</a:t>
            </a:r>
          </a:p>
          <a:p>
            <a:pPr>
              <a:lnSpc>
                <a:spcPts val="2100"/>
              </a:lnSpc>
            </a:pPr>
            <a:r>
              <a:rPr lang="en-US" dirty="0"/>
              <a:t>Brian R. Wood, MD</a:t>
            </a:r>
          </a:p>
        </p:txBody>
      </p:sp>
    </p:spTree>
    <p:extLst>
      <p:ext uri="{BB962C8B-B14F-4D97-AF65-F5344CB8AC3E}">
        <p14:creationId xmlns:p14="http://schemas.microsoft.com/office/powerpoint/2010/main" val="1229778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Dolutegravir plus Rilpivirine as Maintenance Dual Therapy</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SWORD-1 and SWORD-2: Pooled Results at Week 48</a:t>
            </a:r>
            <a:endParaRPr lang="en-US" sz="2000" dirty="0"/>
          </a:p>
        </p:txBody>
      </p:sp>
      <p:sp>
        <p:nvSpPr>
          <p:cNvPr id="6" name="Text Placeholder 5"/>
          <p:cNvSpPr>
            <a:spLocks noGrp="1"/>
          </p:cNvSpPr>
          <p:nvPr>
            <p:ph type="body" sz="quarter" idx="15"/>
          </p:nvPr>
        </p:nvSpPr>
        <p:spPr/>
        <p:txBody>
          <a:bodyPr/>
          <a:lstStyle/>
          <a:p>
            <a:r>
              <a:rPr lang="en-US" dirty="0"/>
              <a:t>Week 48 Virologic Response (by FDA Snapshot Analysis)</a:t>
            </a:r>
          </a:p>
        </p:txBody>
      </p:sp>
      <p:sp>
        <p:nvSpPr>
          <p:cNvPr id="11" name="Text Placeholder 10"/>
          <p:cNvSpPr>
            <a:spLocks noGrp="1"/>
          </p:cNvSpPr>
          <p:nvPr>
            <p:ph type="body" sz="quarter" idx="16"/>
          </p:nvPr>
        </p:nvSpPr>
        <p:spPr/>
        <p:txBody>
          <a:bodyPr/>
          <a:lstStyle/>
          <a:p>
            <a:r>
              <a:rPr lang="en-US" dirty="0"/>
              <a:t>Source: </a:t>
            </a:r>
            <a:r>
              <a:rPr lang="en-US" dirty="0" err="1"/>
              <a:t>Llibre</a:t>
            </a:r>
            <a:r>
              <a:rPr lang="en-US" dirty="0"/>
              <a:t> JM, et al. Lancet. 2018;39:839-49.</a:t>
            </a:r>
          </a:p>
        </p:txBody>
      </p:sp>
      <p:graphicFrame>
        <p:nvGraphicFramePr>
          <p:cNvPr id="5" name="Chart 4"/>
          <p:cNvGraphicFramePr>
            <a:graphicFrameLocks/>
          </p:cNvGraphicFramePr>
          <p:nvPr>
            <p:extLst>
              <p:ext uri="{D42A27DB-BD31-4B8C-83A1-F6EECF244321}">
                <p14:modId xmlns:p14="http://schemas.microsoft.com/office/powerpoint/2010/main" val="1565309098"/>
              </p:ext>
            </p:extLst>
          </p:nvPr>
        </p:nvGraphicFramePr>
        <p:xfrm>
          <a:off x="456072" y="1317264"/>
          <a:ext cx="8229600" cy="292608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3294353" y="3794568"/>
            <a:ext cx="800100" cy="261610"/>
          </a:xfrm>
          <a:prstGeom prst="rect">
            <a:avLst/>
          </a:prstGeom>
          <a:noFill/>
        </p:spPr>
        <p:txBody>
          <a:bodyPr wrap="square" rtlCol="0" anchor="ctr" anchorCtr="1">
            <a:spAutoFit/>
          </a:bodyPr>
          <a:lstStyle/>
          <a:p>
            <a:r>
              <a:rPr lang="en-US" sz="1100" dirty="0">
                <a:solidFill>
                  <a:srgbClr val="FFFFFF"/>
                </a:solidFill>
                <a:latin typeface="Arial"/>
              </a:rPr>
              <a:t>486/513</a:t>
            </a:r>
          </a:p>
        </p:txBody>
      </p:sp>
      <p:sp>
        <p:nvSpPr>
          <p:cNvPr id="9" name="TextBox 8"/>
          <p:cNvSpPr txBox="1"/>
          <p:nvPr/>
        </p:nvSpPr>
        <p:spPr>
          <a:xfrm>
            <a:off x="5876982" y="3794568"/>
            <a:ext cx="800100" cy="261610"/>
          </a:xfrm>
          <a:prstGeom prst="rect">
            <a:avLst/>
          </a:prstGeom>
          <a:noFill/>
        </p:spPr>
        <p:txBody>
          <a:bodyPr wrap="square" rtlCol="0" anchor="ctr" anchorCtr="1">
            <a:spAutoFit/>
          </a:bodyPr>
          <a:lstStyle/>
          <a:p>
            <a:r>
              <a:rPr lang="en-US" sz="1100" dirty="0">
                <a:solidFill>
                  <a:srgbClr val="FFFFFF"/>
                </a:solidFill>
                <a:latin typeface="Arial"/>
              </a:rPr>
              <a:t>485/511</a:t>
            </a:r>
          </a:p>
        </p:txBody>
      </p:sp>
      <p:sp>
        <p:nvSpPr>
          <p:cNvPr id="8" name="TextBox 7"/>
          <p:cNvSpPr txBox="1"/>
          <p:nvPr/>
        </p:nvSpPr>
        <p:spPr>
          <a:xfrm>
            <a:off x="1477738" y="4224416"/>
            <a:ext cx="6988627" cy="630942"/>
          </a:xfrm>
          <a:prstGeom prst="rect">
            <a:avLst/>
          </a:prstGeom>
          <a:solidFill>
            <a:schemeClr val="accent3">
              <a:lumMod val="20000"/>
              <a:lumOff val="80000"/>
            </a:schemeClr>
          </a:solidFill>
          <a:ln>
            <a:noFill/>
          </a:ln>
        </p:spPr>
        <p:txBody>
          <a:bodyPr wrap="square" lIns="342900" rtlCol="0">
            <a:spAutoFit/>
          </a:bodyPr>
          <a:lstStyle/>
          <a:p>
            <a:pPr marL="75438" indent="-75438">
              <a:lnSpc>
                <a:spcPts val="1350"/>
              </a:lnSpc>
              <a:spcBef>
                <a:spcPts val="450"/>
              </a:spcBef>
              <a:buClr>
                <a:schemeClr val="bg2"/>
              </a:buClr>
              <a:buFont typeface="Arial"/>
              <a:buChar char="•"/>
            </a:pPr>
            <a:r>
              <a:rPr lang="en-US" sz="1050" dirty="0">
                <a:latin typeface="Arial"/>
                <a:cs typeface="Arial"/>
              </a:rPr>
              <a:t>Confirmed virologic withdrawal: 2 (&lt;1%) in each arm</a:t>
            </a:r>
          </a:p>
          <a:p>
            <a:pPr marL="75438" indent="-75438">
              <a:lnSpc>
                <a:spcPts val="1350"/>
              </a:lnSpc>
              <a:buClr>
                <a:schemeClr val="bg2"/>
              </a:buClr>
              <a:buFont typeface="Arial"/>
              <a:buChar char="•"/>
            </a:pPr>
            <a:r>
              <a:rPr lang="en-US" sz="1050" dirty="0">
                <a:latin typeface="Arial"/>
                <a:cs typeface="Arial"/>
              </a:rPr>
              <a:t>One NNRTI resistance mutation (K101K/E) detected in DTG + RPV arm</a:t>
            </a:r>
          </a:p>
          <a:p>
            <a:pPr marL="75438" indent="-75438">
              <a:lnSpc>
                <a:spcPts val="1350"/>
              </a:lnSpc>
              <a:buClr>
                <a:schemeClr val="bg2"/>
              </a:buClr>
              <a:buFont typeface="Arial"/>
              <a:buChar char="•"/>
            </a:pPr>
            <a:r>
              <a:rPr lang="en-US" sz="1050" dirty="0">
                <a:latin typeface="Arial"/>
                <a:cs typeface="Arial"/>
              </a:rPr>
              <a:t>No integrase resistance occurred</a:t>
            </a:r>
          </a:p>
        </p:txBody>
      </p:sp>
    </p:spTree>
    <p:extLst>
      <p:ext uri="{BB962C8B-B14F-4D97-AF65-F5344CB8AC3E}">
        <p14:creationId xmlns:p14="http://schemas.microsoft.com/office/powerpoint/2010/main" val="3875942619"/>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Dolutegravir plus Rilpivirine as Maintenance Dual Therapy</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SWORD-1 and SWORD-2: Results at Week 48</a:t>
            </a:r>
            <a:endParaRPr lang="en-US" sz="2000" dirty="0"/>
          </a:p>
        </p:txBody>
      </p:sp>
      <p:sp>
        <p:nvSpPr>
          <p:cNvPr id="6" name="Text Placeholder 5"/>
          <p:cNvSpPr>
            <a:spLocks noGrp="1"/>
          </p:cNvSpPr>
          <p:nvPr>
            <p:ph type="body" sz="quarter" idx="15"/>
          </p:nvPr>
        </p:nvSpPr>
        <p:spPr/>
        <p:txBody>
          <a:bodyPr/>
          <a:lstStyle/>
          <a:p>
            <a:r>
              <a:rPr lang="en-US" dirty="0"/>
              <a:t>Week 48 Virologic Response by SWORD-1 and SWORD-2</a:t>
            </a:r>
          </a:p>
        </p:txBody>
      </p:sp>
      <p:sp>
        <p:nvSpPr>
          <p:cNvPr id="8" name="Text Placeholder 7"/>
          <p:cNvSpPr>
            <a:spLocks noGrp="1"/>
          </p:cNvSpPr>
          <p:nvPr>
            <p:ph type="body" sz="quarter" idx="16"/>
          </p:nvPr>
        </p:nvSpPr>
        <p:spPr/>
        <p:txBody>
          <a:bodyPr/>
          <a:lstStyle/>
          <a:p>
            <a:r>
              <a:rPr lang="en-US" dirty="0"/>
              <a:t>Source: </a:t>
            </a:r>
            <a:r>
              <a:rPr lang="en-US" dirty="0" err="1"/>
              <a:t>Llibre</a:t>
            </a:r>
            <a:r>
              <a:rPr lang="en-US" dirty="0"/>
              <a:t> JM, et al. Lancet. 2018;39:839-49.</a:t>
            </a:r>
          </a:p>
        </p:txBody>
      </p:sp>
      <p:graphicFrame>
        <p:nvGraphicFramePr>
          <p:cNvPr id="5" name="Chart 4"/>
          <p:cNvGraphicFramePr>
            <a:graphicFrameLocks/>
          </p:cNvGraphicFramePr>
          <p:nvPr>
            <p:extLst>
              <p:ext uri="{D42A27DB-BD31-4B8C-83A1-F6EECF244321}">
                <p14:modId xmlns:p14="http://schemas.microsoft.com/office/powerpoint/2010/main" val="1129370221"/>
              </p:ext>
            </p:extLst>
          </p:nvPr>
        </p:nvGraphicFramePr>
        <p:xfrm>
          <a:off x="493776" y="1419068"/>
          <a:ext cx="8229600" cy="329184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2463101" y="4081215"/>
            <a:ext cx="731520" cy="274320"/>
          </a:xfrm>
          <a:prstGeom prst="rect">
            <a:avLst/>
          </a:prstGeom>
          <a:noFill/>
        </p:spPr>
        <p:txBody>
          <a:bodyPr wrap="square" rtlCol="0" anchor="ctr" anchorCtr="1">
            <a:spAutoFit/>
          </a:bodyPr>
          <a:lstStyle/>
          <a:p>
            <a:r>
              <a:rPr lang="en-US" sz="1100" dirty="0">
                <a:solidFill>
                  <a:srgbClr val="FFFFFF"/>
                </a:solidFill>
                <a:latin typeface="Arial"/>
              </a:rPr>
              <a:t>240/252</a:t>
            </a:r>
          </a:p>
        </p:txBody>
      </p:sp>
      <p:sp>
        <p:nvSpPr>
          <p:cNvPr id="9" name="TextBox 8"/>
          <p:cNvSpPr txBox="1"/>
          <p:nvPr/>
        </p:nvSpPr>
        <p:spPr>
          <a:xfrm>
            <a:off x="3420835" y="4081214"/>
            <a:ext cx="731520" cy="274320"/>
          </a:xfrm>
          <a:prstGeom prst="rect">
            <a:avLst/>
          </a:prstGeom>
          <a:noFill/>
        </p:spPr>
        <p:txBody>
          <a:bodyPr wrap="square" rtlCol="0" anchor="ctr" anchorCtr="1">
            <a:spAutoFit/>
          </a:bodyPr>
          <a:lstStyle/>
          <a:p>
            <a:r>
              <a:rPr lang="en-US" sz="1100" dirty="0">
                <a:solidFill>
                  <a:srgbClr val="FFFFFF"/>
                </a:solidFill>
                <a:latin typeface="Arial"/>
              </a:rPr>
              <a:t>246/256</a:t>
            </a:r>
          </a:p>
        </p:txBody>
      </p:sp>
      <p:sp>
        <p:nvSpPr>
          <p:cNvPr id="10" name="TextBox 9"/>
          <p:cNvSpPr txBox="1"/>
          <p:nvPr/>
        </p:nvSpPr>
        <p:spPr>
          <a:xfrm>
            <a:off x="6047613" y="4081212"/>
            <a:ext cx="731520" cy="274320"/>
          </a:xfrm>
          <a:prstGeom prst="rect">
            <a:avLst/>
          </a:prstGeom>
          <a:noFill/>
        </p:spPr>
        <p:txBody>
          <a:bodyPr wrap="square" rtlCol="0" anchor="ctr" anchorCtr="1">
            <a:spAutoFit/>
          </a:bodyPr>
          <a:lstStyle/>
          <a:p>
            <a:r>
              <a:rPr lang="en-US" sz="1100" dirty="0">
                <a:solidFill>
                  <a:srgbClr val="FFFFFF"/>
                </a:solidFill>
                <a:latin typeface="Arial"/>
              </a:rPr>
              <a:t>246/261</a:t>
            </a:r>
          </a:p>
        </p:txBody>
      </p:sp>
      <p:sp>
        <p:nvSpPr>
          <p:cNvPr id="11" name="TextBox 10"/>
          <p:cNvSpPr txBox="1"/>
          <p:nvPr/>
        </p:nvSpPr>
        <p:spPr>
          <a:xfrm>
            <a:off x="6981656" y="4081213"/>
            <a:ext cx="731520" cy="274320"/>
          </a:xfrm>
          <a:prstGeom prst="rect">
            <a:avLst/>
          </a:prstGeom>
          <a:noFill/>
        </p:spPr>
        <p:txBody>
          <a:bodyPr wrap="square" rtlCol="0" anchor="ctr" anchorCtr="1">
            <a:spAutoFit/>
          </a:bodyPr>
          <a:lstStyle/>
          <a:p>
            <a:r>
              <a:rPr lang="en-US" sz="1100" dirty="0">
                <a:solidFill>
                  <a:srgbClr val="FFFFFF"/>
                </a:solidFill>
                <a:latin typeface="Arial"/>
              </a:rPr>
              <a:t>239/255</a:t>
            </a:r>
          </a:p>
        </p:txBody>
      </p:sp>
    </p:spTree>
    <p:extLst>
      <p:ext uri="{BB962C8B-B14F-4D97-AF65-F5344CB8AC3E}">
        <p14:creationId xmlns:p14="http://schemas.microsoft.com/office/powerpoint/2010/main" val="1988644944"/>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Dolutegravir plus Rilpivirine as Maintenance Dual Therapy</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SWORD-1 and SWORD-2: Pooled Results at Week 48</a:t>
            </a:r>
            <a:endParaRPr lang="en-US" sz="2000" dirty="0"/>
          </a:p>
        </p:txBody>
      </p:sp>
      <p:sp>
        <p:nvSpPr>
          <p:cNvPr id="22" name="Content Placeholder 5"/>
          <p:cNvSpPr>
            <a:spLocks noGrp="1"/>
          </p:cNvSpPr>
          <p:nvPr>
            <p:ph type="body" sz="quarter" idx="14"/>
          </p:nvPr>
        </p:nvSpPr>
        <p:spPr/>
        <p:txBody>
          <a:bodyPr/>
          <a:lstStyle/>
          <a:p>
            <a:r>
              <a:rPr lang="en-US" sz="1050" dirty="0"/>
              <a:t>Source: </a:t>
            </a:r>
            <a:r>
              <a:rPr lang="en-US" sz="1050" dirty="0" err="1"/>
              <a:t>Llibre</a:t>
            </a:r>
            <a:r>
              <a:rPr lang="en-US" sz="1050" dirty="0"/>
              <a:t> JM, et al. Lancet. 2018;39:839-49.</a:t>
            </a:r>
          </a:p>
        </p:txBody>
      </p:sp>
      <p:graphicFrame>
        <p:nvGraphicFramePr>
          <p:cNvPr id="9" name="Group 65"/>
          <p:cNvGraphicFramePr>
            <a:graphicFrameLocks noGrp="1"/>
          </p:cNvGraphicFramePr>
          <p:nvPr>
            <p:extLst>
              <p:ext uri="{D42A27DB-BD31-4B8C-83A1-F6EECF244321}">
                <p14:modId xmlns:p14="http://schemas.microsoft.com/office/powerpoint/2010/main" val="1253119239"/>
              </p:ext>
            </p:extLst>
          </p:nvPr>
        </p:nvGraphicFramePr>
        <p:xfrm>
          <a:off x="454020" y="1002758"/>
          <a:ext cx="8229601" cy="3749037"/>
        </p:xfrm>
        <a:graphic>
          <a:graphicData uri="http://schemas.openxmlformats.org/drawingml/2006/table">
            <a:tbl>
              <a:tblPr>
                <a:effectLst/>
              </a:tblPr>
              <a:tblGrid>
                <a:gridCol w="3882013">
                  <a:extLst>
                    <a:ext uri="{9D8B030D-6E8A-4147-A177-3AD203B41FA5}">
                      <a16:colId xmlns:a16="http://schemas.microsoft.com/office/drawing/2014/main" val="20000"/>
                    </a:ext>
                  </a:extLst>
                </a:gridCol>
                <a:gridCol w="2173794">
                  <a:extLst>
                    <a:ext uri="{9D8B030D-6E8A-4147-A177-3AD203B41FA5}">
                      <a16:colId xmlns:a16="http://schemas.microsoft.com/office/drawing/2014/main" val="20001"/>
                    </a:ext>
                  </a:extLst>
                </a:gridCol>
                <a:gridCol w="2173794">
                  <a:extLst>
                    <a:ext uri="{9D8B030D-6E8A-4147-A177-3AD203B41FA5}">
                      <a16:colId xmlns:a16="http://schemas.microsoft.com/office/drawing/2014/main" val="20002"/>
                    </a:ext>
                  </a:extLst>
                </a:gridCol>
              </a:tblGrid>
              <a:tr h="388583">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1" dirty="0">
                          <a:solidFill>
                            <a:srgbClr val="FFFFFF"/>
                          </a:solidFill>
                          <a:latin typeface="Arial" panose="020B0604020202020204" pitchFamily="34" charset="0"/>
                          <a:cs typeface="Arial" panose="020B0604020202020204" pitchFamily="34" charset="0"/>
                        </a:rPr>
                        <a:t>SWORD</a:t>
                      </a:r>
                      <a:r>
                        <a:rPr lang="en-US" sz="1500" b="1" baseline="0" dirty="0">
                          <a:solidFill>
                            <a:srgbClr val="FFFFFF"/>
                          </a:solidFill>
                          <a:latin typeface="Arial" panose="020B0604020202020204" pitchFamily="34" charset="0"/>
                          <a:cs typeface="Arial" panose="020B0604020202020204" pitchFamily="34" charset="0"/>
                        </a:rPr>
                        <a:t> 1 &amp; 2 Pooled Results: 48-Week Adverse Events (AE)</a:t>
                      </a:r>
                      <a:endParaRPr lang="en-US" sz="1500" b="1" dirty="0">
                        <a:solidFill>
                          <a:srgbClr val="FFFFFF"/>
                        </a:solidFill>
                        <a:latin typeface="Arial" panose="020B0604020202020204" pitchFamily="34" charset="0"/>
                        <a:cs typeface="Arial" panose="020B0604020202020204" pitchFamily="34" charset="0"/>
                      </a:endParaRPr>
                    </a:p>
                  </a:txBody>
                  <a:tcPr marL="137160"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tx1">
                        <a:lumMod val="75000"/>
                        <a:lumOff val="25000"/>
                      </a:schemeClr>
                    </a:solidFill>
                  </a:tcPr>
                </a:tc>
                <a:tc hMerge="1">
                  <a:txBody>
                    <a:bodyPr/>
                    <a:lstStyle/>
                    <a:p>
                      <a:pPr marL="0" indent="0" algn="l"/>
                      <a:endParaRPr kumimoji="0" lang="en-US" sz="1600" b="0" i="0" u="none" strike="noStrike" cap="none" normalizeH="0" baseline="0" dirty="0">
                        <a:ln>
                          <a:noFill/>
                        </a:ln>
                        <a:solidFill>
                          <a:srgbClr val="FFFFFF"/>
                        </a:solidFill>
                        <a:effectLst/>
                        <a:latin typeface="+mn-lt"/>
                        <a:ea typeface="ＭＳ Ｐゴシック" pitchFamily="-108" charset="-128"/>
                        <a:cs typeface="Arial"/>
                      </a:endParaRPr>
                    </a:p>
                  </a:txBody>
                  <a:tcPr marL="65762" marR="65762" marT="32871" marB="32871" anchor="ctr" horzOverflow="overflow">
                    <a:lnL w="952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326496"/>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FFFF"/>
                        </a:solidFill>
                      </a:endParaRPr>
                    </a:p>
                  </a:txBody>
                  <a:tcPr marL="65762" marR="65762" marT="32871" marB="32871"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001D48"/>
                    </a:solidFill>
                  </a:tcPr>
                </a:tc>
                <a:extLst>
                  <a:ext uri="{0D108BD9-81ED-4DB2-BD59-A6C34878D82A}">
                    <a16:rowId xmlns:a16="http://schemas.microsoft.com/office/drawing/2014/main" val="10000"/>
                  </a:ext>
                </a:extLst>
              </a:tr>
              <a:tr h="492574">
                <a:tc>
                  <a:txBody>
                    <a:bodyPr/>
                    <a:lstStyle/>
                    <a:p>
                      <a:pPr marL="0" indent="0" algn="l"/>
                      <a:endParaRPr kumimoji="0" lang="en-US" sz="1400" b="1" i="0" u="none" strike="noStrike" cap="none" normalizeH="0" baseline="0" dirty="0">
                        <a:ln>
                          <a:noFill/>
                        </a:ln>
                        <a:solidFill>
                          <a:srgbClr val="000000"/>
                        </a:solidFill>
                        <a:effectLst/>
                        <a:latin typeface="Arial" panose="020B0604020202020204" pitchFamily="34" charset="0"/>
                        <a:ea typeface="ＭＳ Ｐゴシック" pitchFamily="-108" charset="-128"/>
                        <a:cs typeface="Arial" panose="020B0604020202020204" pitchFamily="34" charset="0"/>
                      </a:endParaRP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indent="0" algn="ctr">
                        <a:lnSpc>
                          <a:spcPts val="1600"/>
                        </a:lnSpc>
                      </a:pPr>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DTG + RPV</a:t>
                      </a:r>
                    </a:p>
                    <a:p>
                      <a:pPr marL="0" indent="0" algn="ctr">
                        <a:lnSpc>
                          <a:spcPts val="1600"/>
                        </a:lnSpc>
                      </a:pPr>
                      <a:r>
                        <a:rPr kumimoji="0" lang="en-US" sz="11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 = 513)</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85568E"/>
                    </a:solidFill>
                  </a:tcPr>
                </a:tc>
                <a:tc>
                  <a:txBody>
                    <a:bodyPr/>
                    <a:lstStyle/>
                    <a:p>
                      <a:pPr marL="0" indent="0" algn="ctr">
                        <a:lnSpc>
                          <a:spcPts val="1600"/>
                        </a:lnSpc>
                      </a:pPr>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3-Drug ART</a:t>
                      </a:r>
                      <a:b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br>
                      <a:r>
                        <a:rPr kumimoji="0" lang="en-US" sz="11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 = 511)</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54737F"/>
                    </a:solidFill>
                  </a:tcPr>
                </a:tc>
                <a:extLst>
                  <a:ext uri="{0D108BD9-81ED-4DB2-BD59-A6C34878D82A}">
                    <a16:rowId xmlns:a16="http://schemas.microsoft.com/office/drawing/2014/main" val="10001"/>
                  </a:ext>
                </a:extLst>
              </a:tr>
              <a:tr h="358485">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Any AE</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50000"/>
                        <a:lumOff val="50000"/>
                        <a:alpha val="15000"/>
                      </a:schemeClr>
                    </a:solidFill>
                  </a:tcPr>
                </a:tc>
                <a:tc>
                  <a:txBody>
                    <a:bodyPr/>
                    <a:lstStyle/>
                    <a:p>
                      <a:pPr marL="338138" marR="0" lvl="1" indent="-274638"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395 (77%)</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835893">
                        <a:alpha val="15000"/>
                      </a:srgbClr>
                    </a:solidFill>
                  </a:tcPr>
                </a:tc>
                <a:tc>
                  <a:txBody>
                    <a:bodyPr/>
                    <a:lstStyle/>
                    <a:p>
                      <a:pPr marL="338138" marR="0" lvl="1" indent="-274638"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364 (71%)</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15000"/>
                      </a:srgbClr>
                    </a:solidFill>
                  </a:tcPr>
                </a:tc>
                <a:extLst>
                  <a:ext uri="{0D108BD9-81ED-4DB2-BD59-A6C34878D82A}">
                    <a16:rowId xmlns:a16="http://schemas.microsoft.com/office/drawing/2014/main" val="10002"/>
                  </a:ext>
                </a:extLst>
              </a:tr>
              <a:tr h="358485">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baseline="0" dirty="0">
                          <a:solidFill>
                            <a:srgbClr val="000000"/>
                          </a:solidFill>
                          <a:latin typeface="Arial" panose="020B0604020202020204" pitchFamily="34" charset="0"/>
                          <a:ea typeface="+mn-ea"/>
                          <a:cs typeface="Arial" panose="020B0604020202020204" pitchFamily="34" charset="0"/>
                        </a:rPr>
                        <a:t>Drug-related serious AE</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tx1">
                        <a:lumMod val="50000"/>
                        <a:lumOff val="50000"/>
                        <a:alpha val="3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4 (1%)</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835893">
                        <a:alpha val="30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 (&lt;1%)</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54737F">
                        <a:alpha val="30000"/>
                      </a:srgbClr>
                    </a:solidFill>
                  </a:tcPr>
                </a:tc>
                <a:extLst>
                  <a:ext uri="{0D108BD9-81ED-4DB2-BD59-A6C34878D82A}">
                    <a16:rowId xmlns:a16="http://schemas.microsoft.com/office/drawing/2014/main" val="10003"/>
                  </a:ext>
                </a:extLst>
              </a:tr>
              <a:tr h="358485">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baseline="0" dirty="0">
                          <a:solidFill>
                            <a:srgbClr val="000000"/>
                          </a:solidFill>
                          <a:latin typeface="Arial" panose="020B0604020202020204" pitchFamily="34" charset="0"/>
                          <a:ea typeface="+mn-ea"/>
                          <a:cs typeface="Arial" panose="020B0604020202020204" pitchFamily="34" charset="0"/>
                        </a:rPr>
                        <a:t>Grade 1 drug-related AE</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tx1">
                        <a:lumMod val="50000"/>
                        <a:lumOff val="50000"/>
                        <a:alpha val="1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247 (48%)</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835893">
                        <a:alpha val="15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244 (48%)</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54737F">
                        <a:alpha val="15000"/>
                      </a:srgbClr>
                    </a:solidFill>
                  </a:tcPr>
                </a:tc>
                <a:extLst>
                  <a:ext uri="{0D108BD9-81ED-4DB2-BD59-A6C34878D82A}">
                    <a16:rowId xmlns:a16="http://schemas.microsoft.com/office/drawing/2014/main" val="10004"/>
                  </a:ext>
                </a:extLst>
              </a:tr>
              <a:tr h="358485">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baseline="0" dirty="0">
                          <a:solidFill>
                            <a:srgbClr val="000000"/>
                          </a:solidFill>
                          <a:latin typeface="Arial" panose="020B0604020202020204" pitchFamily="34" charset="0"/>
                          <a:ea typeface="+mn-ea"/>
                          <a:cs typeface="Arial" panose="020B0604020202020204" pitchFamily="34" charset="0"/>
                        </a:rPr>
                        <a:t>Grade 2 drug-related AE</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tx1">
                        <a:lumMod val="50000"/>
                        <a:lumOff val="50000"/>
                        <a:alpha val="3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116 (23%)</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835893">
                        <a:alpha val="30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116 (20%)</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54737F">
                        <a:alpha val="30000"/>
                      </a:srgbClr>
                    </a:solidFill>
                  </a:tcPr>
                </a:tc>
                <a:extLst>
                  <a:ext uri="{0D108BD9-81ED-4DB2-BD59-A6C34878D82A}">
                    <a16:rowId xmlns:a16="http://schemas.microsoft.com/office/drawing/2014/main" val="10005"/>
                  </a:ext>
                </a:extLst>
              </a:tr>
              <a:tr h="358485">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baseline="0" dirty="0">
                          <a:solidFill>
                            <a:srgbClr val="000000"/>
                          </a:solidFill>
                          <a:latin typeface="Arial" panose="020B0604020202020204" pitchFamily="34" charset="0"/>
                          <a:ea typeface="+mn-ea"/>
                          <a:cs typeface="Arial" panose="020B0604020202020204" pitchFamily="34" charset="0"/>
                        </a:rPr>
                        <a:t>Grade 3 drug-related AE</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tx1">
                        <a:lumMod val="50000"/>
                        <a:lumOff val="50000"/>
                        <a:alpha val="1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27 (5%)</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835893">
                        <a:alpha val="15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17 (3%)</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54737F">
                        <a:alpha val="15000"/>
                      </a:srgbClr>
                    </a:solidFill>
                  </a:tcPr>
                </a:tc>
                <a:extLst>
                  <a:ext uri="{0D108BD9-81ED-4DB2-BD59-A6C34878D82A}">
                    <a16:rowId xmlns:a16="http://schemas.microsoft.com/office/drawing/2014/main" val="10006"/>
                  </a:ext>
                </a:extLst>
              </a:tr>
              <a:tr h="358485">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baseline="0" dirty="0">
                          <a:solidFill>
                            <a:srgbClr val="000000"/>
                          </a:solidFill>
                          <a:latin typeface="Arial" panose="020B0604020202020204" pitchFamily="34" charset="0"/>
                          <a:ea typeface="+mn-ea"/>
                          <a:cs typeface="Arial" panose="020B0604020202020204" pitchFamily="34" charset="0"/>
                        </a:rPr>
                        <a:t>Grade 4 drug-related AE</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tx1">
                        <a:lumMod val="50000"/>
                        <a:lumOff val="50000"/>
                        <a:alpha val="3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 (1%)</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835893">
                        <a:alpha val="30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 (1%)</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54737F">
                        <a:alpha val="30000"/>
                      </a:srgbClr>
                    </a:solidFill>
                  </a:tcPr>
                </a:tc>
                <a:extLst>
                  <a:ext uri="{0D108BD9-81ED-4DB2-BD59-A6C34878D82A}">
                    <a16:rowId xmlns:a16="http://schemas.microsoft.com/office/drawing/2014/main" val="10007"/>
                  </a:ext>
                </a:extLst>
              </a:tr>
              <a:tr h="358485">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AE leading to study withdrawal</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tx1">
                        <a:lumMod val="50000"/>
                        <a:lumOff val="50000"/>
                        <a:alpha val="1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17 (3%)</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835893">
                        <a:alpha val="15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 (1%)</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54737F">
                        <a:alpha val="15000"/>
                      </a:srgbClr>
                    </a:solidFill>
                  </a:tcPr>
                </a:tc>
                <a:extLst>
                  <a:ext uri="{0D108BD9-81ED-4DB2-BD59-A6C34878D82A}">
                    <a16:rowId xmlns:a16="http://schemas.microsoft.com/office/drawing/2014/main" val="10008"/>
                  </a:ext>
                </a:extLst>
              </a:tr>
              <a:tr h="358485">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baseline="0" dirty="0">
                          <a:solidFill>
                            <a:srgbClr val="000000"/>
                          </a:solidFill>
                          <a:latin typeface="Arial" panose="020B0604020202020204" pitchFamily="34" charset="0"/>
                          <a:ea typeface="+mn-ea"/>
                          <a:cs typeface="Arial" panose="020B0604020202020204" pitchFamily="34" charset="0"/>
                        </a:rPr>
                        <a:t>CNS AE leading to study withdrawal</a:t>
                      </a:r>
                      <a:endParaRPr lang="en-US" sz="1400" kern="1200" spc="-30" baseline="30000" dirty="0">
                        <a:solidFill>
                          <a:srgbClr val="000000"/>
                        </a:solidFill>
                        <a:latin typeface="Arial" panose="020B0604020202020204" pitchFamily="34" charset="0"/>
                        <a:ea typeface="+mn-ea"/>
                        <a:cs typeface="Arial" panose="020B0604020202020204" pitchFamily="34" charset="0"/>
                      </a:endParaRP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tx1">
                        <a:lumMod val="50000"/>
                        <a:lumOff val="50000"/>
                        <a:alpha val="3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9 (2%)</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835893">
                        <a:alpha val="30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 (&lt;1%)</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54737F">
                        <a:alpha val="30000"/>
                      </a:srgbClr>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049794742"/>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2550"/>
              </a:lnSpc>
            </a:pPr>
            <a:r>
              <a:rPr lang="en-US" sz="2000" dirty="0">
                <a:ea typeface="ＭＳ Ｐゴシック" pitchFamily="22" charset="-128"/>
                <a:cs typeface="ＭＳ Ｐゴシック" pitchFamily="22" charset="-128"/>
              </a:rPr>
              <a:t>Dolutegravir plus Rilpivirine as Maintenance Dual Therapy</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SWORD-1 and SWORD-2: Pooled Results at Week 48</a:t>
            </a:r>
            <a:endParaRPr lang="en-US" sz="2000" dirty="0"/>
          </a:p>
        </p:txBody>
      </p:sp>
      <p:sp>
        <p:nvSpPr>
          <p:cNvPr id="5" name="Text Placeholder 4"/>
          <p:cNvSpPr>
            <a:spLocks noGrp="1"/>
          </p:cNvSpPr>
          <p:nvPr>
            <p:ph type="body" sz="quarter" idx="15"/>
          </p:nvPr>
        </p:nvSpPr>
        <p:spPr>
          <a:prstGeom prst="rect">
            <a:avLst/>
          </a:prstGeom>
        </p:spPr>
        <p:txBody>
          <a:bodyPr/>
          <a:lstStyle/>
          <a:p>
            <a:r>
              <a:rPr lang="en-US" dirty="0">
                <a:latin typeface="Arial" pitchFamily="-110" charset="0"/>
                <a:ea typeface="ＭＳ Ｐゴシック" pitchFamily="-110" charset="-128"/>
                <a:cs typeface="ＭＳ Ｐゴシック" pitchFamily="-110" charset="-128"/>
              </a:rPr>
              <a:t>Week 48: Change in Plasma Lipids from Baseline </a:t>
            </a:r>
          </a:p>
        </p:txBody>
      </p:sp>
      <p:sp>
        <p:nvSpPr>
          <p:cNvPr id="8" name="Content Placeholder 7"/>
          <p:cNvSpPr>
            <a:spLocks noGrp="1"/>
          </p:cNvSpPr>
          <p:nvPr>
            <p:ph type="body" sz="quarter" idx="16"/>
          </p:nvPr>
        </p:nvSpPr>
        <p:spPr>
          <a:prstGeom prst="rect">
            <a:avLst/>
          </a:prstGeom>
        </p:spPr>
        <p:txBody>
          <a:bodyPr/>
          <a:lstStyle/>
          <a:p>
            <a:r>
              <a:rPr lang="en-US" dirty="0"/>
              <a:t>Source: </a:t>
            </a:r>
            <a:r>
              <a:rPr lang="en-US" dirty="0" err="1"/>
              <a:t>Llibre</a:t>
            </a:r>
            <a:r>
              <a:rPr lang="en-US" dirty="0"/>
              <a:t> JM, et al. Lancet. 2018;39:839-49.</a:t>
            </a:r>
          </a:p>
        </p:txBody>
      </p:sp>
      <p:graphicFrame>
        <p:nvGraphicFramePr>
          <p:cNvPr id="6" name="Chart 5"/>
          <p:cNvGraphicFramePr>
            <a:graphicFrameLocks/>
          </p:cNvGraphicFramePr>
          <p:nvPr>
            <p:extLst>
              <p:ext uri="{D42A27DB-BD31-4B8C-83A1-F6EECF244321}">
                <p14:modId xmlns:p14="http://schemas.microsoft.com/office/powerpoint/2010/main" val="4178186545"/>
              </p:ext>
            </p:extLst>
          </p:nvPr>
        </p:nvGraphicFramePr>
        <p:xfrm>
          <a:off x="475089" y="1419224"/>
          <a:ext cx="8229600" cy="32918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39308786"/>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2550"/>
              </a:lnSpc>
            </a:pPr>
            <a:r>
              <a:rPr lang="en-US" sz="2000" dirty="0">
                <a:ea typeface="ＭＳ Ｐゴシック" pitchFamily="22" charset="-128"/>
                <a:cs typeface="ＭＳ Ｐゴシック" pitchFamily="22" charset="-128"/>
              </a:rPr>
              <a:t>Dolutegravir plus Rilpivirine as Maintenance Dual Therapy</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SWORD-1 and SWORD-2: Pooled Results at Week 48</a:t>
            </a:r>
            <a:endParaRPr lang="en-US" sz="2000" dirty="0"/>
          </a:p>
        </p:txBody>
      </p:sp>
      <p:sp>
        <p:nvSpPr>
          <p:cNvPr id="8" name="Content Placeholder 7"/>
          <p:cNvSpPr>
            <a:spLocks noGrp="1"/>
          </p:cNvSpPr>
          <p:nvPr>
            <p:ph type="body" sz="quarter" idx="15"/>
          </p:nvPr>
        </p:nvSpPr>
        <p:spPr>
          <a:prstGeom prst="rect">
            <a:avLst/>
          </a:prstGeom>
        </p:spPr>
        <p:txBody>
          <a:bodyPr/>
          <a:lstStyle/>
          <a:p>
            <a:r>
              <a:rPr lang="nb-NO" dirty="0"/>
              <a:t>Week 48: Change in Bone Biomarkers from Baseline</a:t>
            </a:r>
          </a:p>
        </p:txBody>
      </p:sp>
      <p:sp>
        <p:nvSpPr>
          <p:cNvPr id="3" name="Text Placeholder 2"/>
          <p:cNvSpPr>
            <a:spLocks noGrp="1"/>
          </p:cNvSpPr>
          <p:nvPr>
            <p:ph type="body" sz="quarter" idx="16"/>
          </p:nvPr>
        </p:nvSpPr>
        <p:spPr>
          <a:prstGeom prst="rect">
            <a:avLst/>
          </a:prstGeom>
        </p:spPr>
        <p:txBody>
          <a:bodyPr/>
          <a:lstStyle/>
          <a:p>
            <a:r>
              <a:rPr lang="en-US" dirty="0"/>
              <a:t>Source: </a:t>
            </a:r>
            <a:r>
              <a:rPr lang="en-US" dirty="0" err="1"/>
              <a:t>Llibre</a:t>
            </a:r>
            <a:r>
              <a:rPr lang="en-US" dirty="0"/>
              <a:t> JM, et al. Lancet. 2018;39:839-49.</a:t>
            </a:r>
          </a:p>
        </p:txBody>
      </p:sp>
      <p:graphicFrame>
        <p:nvGraphicFramePr>
          <p:cNvPr id="6" name="Chart 5"/>
          <p:cNvGraphicFramePr>
            <a:graphicFrameLocks/>
          </p:cNvGraphicFramePr>
          <p:nvPr>
            <p:extLst>
              <p:ext uri="{D42A27DB-BD31-4B8C-83A1-F6EECF244321}">
                <p14:modId xmlns:p14="http://schemas.microsoft.com/office/powerpoint/2010/main" val="3114167738"/>
              </p:ext>
            </p:extLst>
          </p:nvPr>
        </p:nvGraphicFramePr>
        <p:xfrm>
          <a:off x="493776" y="1371600"/>
          <a:ext cx="8229600" cy="35661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14326726"/>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Dolutegravir plus Rilpivirine as Maintenance Dual Therapy</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SWORD-1 and SWORD-2: 48-Week Data Conclusion</a:t>
            </a:r>
            <a:endParaRPr lang="en-US" sz="2000" dirty="0"/>
          </a:p>
        </p:txBody>
      </p:sp>
      <p:sp>
        <p:nvSpPr>
          <p:cNvPr id="3" name="Text Placeholder 2"/>
          <p:cNvSpPr>
            <a:spLocks noGrp="1"/>
          </p:cNvSpPr>
          <p:nvPr>
            <p:ph type="body" sz="quarter" idx="16"/>
          </p:nvPr>
        </p:nvSpPr>
        <p:spPr/>
        <p:txBody>
          <a:bodyPr/>
          <a:lstStyle/>
          <a:p>
            <a:r>
              <a:rPr lang="en-US" dirty="0"/>
              <a:t>Source: </a:t>
            </a:r>
            <a:r>
              <a:rPr lang="en-US" dirty="0" err="1"/>
              <a:t>Llibre</a:t>
            </a:r>
            <a:r>
              <a:rPr lang="en-US" dirty="0"/>
              <a:t> JM, et al. Lancet. 2018;39:839-49.</a:t>
            </a:r>
          </a:p>
        </p:txBody>
      </p:sp>
      <p:sp>
        <p:nvSpPr>
          <p:cNvPr id="2" name="Content Placeholder 1"/>
          <p:cNvSpPr>
            <a:spLocks noGrp="1"/>
          </p:cNvSpPr>
          <p:nvPr>
            <p:ph sz="half" idx="2"/>
          </p:nvPr>
        </p:nvSpPr>
        <p:spPr>
          <a:xfrm>
            <a:off x="-18288" y="1796348"/>
            <a:ext cx="9180576" cy="1805877"/>
          </a:xfrm>
        </p:spPr>
        <p:txBody>
          <a:bodyPr>
            <a:normAutofit/>
          </a:bodyPr>
          <a:lstStyle/>
          <a:p>
            <a:pPr>
              <a:lnSpc>
                <a:spcPts val="2800"/>
              </a:lnSpc>
            </a:pPr>
            <a:r>
              <a:rPr lang="en-US" sz="1800" b="1" dirty="0">
                <a:solidFill>
                  <a:srgbClr val="C00000"/>
                </a:solidFill>
                <a:latin typeface="Arial"/>
                <a:cs typeface="Arial"/>
              </a:rPr>
              <a:t>Interpretation</a:t>
            </a:r>
            <a:r>
              <a:rPr lang="en-US" sz="1800" dirty="0">
                <a:solidFill>
                  <a:schemeClr val="tx1"/>
                </a:solidFill>
                <a:latin typeface="Arial"/>
                <a:cs typeface="Arial"/>
              </a:rPr>
              <a:t>: </a:t>
            </a:r>
            <a:r>
              <a:rPr lang="en-US" sz="1800" dirty="0">
                <a:cs typeface="Arial"/>
              </a:rPr>
              <a:t>“</a:t>
            </a:r>
            <a:r>
              <a:rPr lang="en-US" sz="1800" dirty="0">
                <a:solidFill>
                  <a:schemeClr val="tx1"/>
                </a:solidFill>
              </a:rPr>
              <a:t>Dolutegravir-</a:t>
            </a:r>
            <a:r>
              <a:rPr lang="en-US" sz="1800" dirty="0" err="1">
                <a:solidFill>
                  <a:schemeClr val="tx1"/>
                </a:solidFill>
              </a:rPr>
              <a:t>rilpivirine</a:t>
            </a:r>
            <a:r>
              <a:rPr lang="en-US" sz="1800" dirty="0">
                <a:solidFill>
                  <a:schemeClr val="tx1"/>
                </a:solidFill>
              </a:rPr>
              <a:t> was noninferior to current antiretroviral therapy regimen over 48 weeks in participants with HIV suppression and showed a safety profile consistent with its components. Results support the use of this two-drug regimen to maintain HIV suppression.</a:t>
            </a:r>
            <a:r>
              <a:rPr lang="en-US" sz="1800" dirty="0">
                <a:solidFill>
                  <a:schemeClr val="tx1"/>
                </a:solidFill>
                <a:cs typeface="Arial"/>
              </a:rPr>
              <a:t>”</a:t>
            </a:r>
            <a:endParaRPr lang="en-US" sz="1800" dirty="0"/>
          </a:p>
        </p:txBody>
      </p:sp>
    </p:spTree>
    <p:extLst>
      <p:ext uri="{BB962C8B-B14F-4D97-AF65-F5344CB8AC3E}">
        <p14:creationId xmlns:p14="http://schemas.microsoft.com/office/powerpoint/2010/main" val="4004287745"/>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Dolutegravir plus Rilpivirine as Maintenance Dual Therapy</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SWORD-1 and SWORD-2: Pooled Results at Week 148</a:t>
            </a:r>
            <a:endParaRPr lang="en-US" sz="2000" dirty="0"/>
          </a:p>
        </p:txBody>
      </p:sp>
      <p:sp>
        <p:nvSpPr>
          <p:cNvPr id="6" name="Text Placeholder 5"/>
          <p:cNvSpPr>
            <a:spLocks noGrp="1"/>
          </p:cNvSpPr>
          <p:nvPr>
            <p:ph type="body" sz="quarter" idx="15"/>
          </p:nvPr>
        </p:nvSpPr>
        <p:spPr/>
        <p:txBody>
          <a:bodyPr/>
          <a:lstStyle/>
          <a:p>
            <a:r>
              <a:rPr lang="en-US" dirty="0"/>
              <a:t>Week 148 Virologic Response (by FDA Snapshot Analysis)</a:t>
            </a:r>
          </a:p>
        </p:txBody>
      </p:sp>
      <p:sp>
        <p:nvSpPr>
          <p:cNvPr id="11" name="Text Placeholder 10"/>
          <p:cNvSpPr>
            <a:spLocks noGrp="1"/>
          </p:cNvSpPr>
          <p:nvPr>
            <p:ph type="body" sz="quarter" idx="16"/>
          </p:nvPr>
        </p:nvSpPr>
        <p:spPr/>
        <p:txBody>
          <a:bodyPr/>
          <a:lstStyle/>
          <a:p>
            <a:r>
              <a:rPr lang="en-US" dirty="0"/>
              <a:t>Source: van </a:t>
            </a:r>
            <a:r>
              <a:rPr lang="en-US" dirty="0" err="1"/>
              <a:t>Wyk</a:t>
            </a:r>
            <a:r>
              <a:rPr lang="en-US" dirty="0"/>
              <a:t> J, et al. J </a:t>
            </a:r>
            <a:r>
              <a:rPr lang="en-US" dirty="0" err="1"/>
              <a:t>Acquir</a:t>
            </a:r>
            <a:r>
              <a:rPr lang="en-US" dirty="0"/>
              <a:t> </a:t>
            </a:r>
            <a:r>
              <a:rPr lang="en-US" dirty="0" err="1"/>
              <a:t>Immun</a:t>
            </a:r>
            <a:r>
              <a:rPr lang="en-US" dirty="0"/>
              <a:t> </a:t>
            </a:r>
            <a:r>
              <a:rPr lang="en-US" dirty="0" err="1"/>
              <a:t>Defic</a:t>
            </a:r>
            <a:r>
              <a:rPr lang="en-US" dirty="0"/>
              <a:t> </a:t>
            </a:r>
            <a:r>
              <a:rPr lang="en-US" dirty="0" err="1"/>
              <a:t>Syndr</a:t>
            </a:r>
            <a:r>
              <a:rPr lang="en-US" dirty="0"/>
              <a:t>. 2020;85(3):325-330.</a:t>
            </a:r>
          </a:p>
        </p:txBody>
      </p:sp>
      <p:graphicFrame>
        <p:nvGraphicFramePr>
          <p:cNvPr id="5" name="Chart 4"/>
          <p:cNvGraphicFramePr>
            <a:graphicFrameLocks/>
          </p:cNvGraphicFramePr>
          <p:nvPr>
            <p:extLst>
              <p:ext uri="{D42A27DB-BD31-4B8C-83A1-F6EECF244321}">
                <p14:modId xmlns:p14="http://schemas.microsoft.com/office/powerpoint/2010/main" val="1567379759"/>
              </p:ext>
            </p:extLst>
          </p:nvPr>
        </p:nvGraphicFramePr>
        <p:xfrm>
          <a:off x="456072" y="1317264"/>
          <a:ext cx="8229600" cy="292608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3234719" y="3642883"/>
            <a:ext cx="800100" cy="261610"/>
          </a:xfrm>
          <a:prstGeom prst="rect">
            <a:avLst/>
          </a:prstGeom>
          <a:noFill/>
        </p:spPr>
        <p:txBody>
          <a:bodyPr wrap="square" rtlCol="0" anchor="ctr" anchorCtr="1">
            <a:spAutoFit/>
          </a:bodyPr>
          <a:lstStyle/>
          <a:p>
            <a:r>
              <a:rPr lang="en-US" sz="1100" dirty="0">
                <a:solidFill>
                  <a:srgbClr val="FFFFFF"/>
                </a:solidFill>
                <a:latin typeface="Arial"/>
              </a:rPr>
              <a:t>432/513</a:t>
            </a:r>
          </a:p>
        </p:txBody>
      </p:sp>
      <p:sp>
        <p:nvSpPr>
          <p:cNvPr id="9" name="TextBox 8"/>
          <p:cNvSpPr txBox="1"/>
          <p:nvPr/>
        </p:nvSpPr>
        <p:spPr>
          <a:xfrm>
            <a:off x="5827287" y="3642882"/>
            <a:ext cx="800100" cy="261610"/>
          </a:xfrm>
          <a:prstGeom prst="rect">
            <a:avLst/>
          </a:prstGeom>
          <a:noFill/>
        </p:spPr>
        <p:txBody>
          <a:bodyPr wrap="square" rtlCol="0" anchor="ctr" anchorCtr="1">
            <a:spAutoFit/>
          </a:bodyPr>
          <a:lstStyle/>
          <a:p>
            <a:r>
              <a:rPr lang="en-US" sz="1100" dirty="0">
                <a:solidFill>
                  <a:srgbClr val="FFFFFF"/>
                </a:solidFill>
                <a:latin typeface="Arial"/>
              </a:rPr>
              <a:t>428/477</a:t>
            </a:r>
          </a:p>
        </p:txBody>
      </p:sp>
      <p:sp>
        <p:nvSpPr>
          <p:cNvPr id="8" name="TextBox 7"/>
          <p:cNvSpPr txBox="1"/>
          <p:nvPr/>
        </p:nvSpPr>
        <p:spPr>
          <a:xfrm>
            <a:off x="626165" y="4118486"/>
            <a:ext cx="7851913" cy="630942"/>
          </a:xfrm>
          <a:prstGeom prst="rect">
            <a:avLst/>
          </a:prstGeom>
          <a:solidFill>
            <a:schemeClr val="accent3">
              <a:lumMod val="20000"/>
              <a:lumOff val="80000"/>
            </a:schemeClr>
          </a:solidFill>
          <a:ln>
            <a:noFill/>
          </a:ln>
        </p:spPr>
        <p:txBody>
          <a:bodyPr wrap="square" lIns="342900" rtlCol="0">
            <a:spAutoFit/>
          </a:bodyPr>
          <a:lstStyle/>
          <a:p>
            <a:pPr marL="75438" indent="-75438">
              <a:lnSpc>
                <a:spcPts val="1200"/>
              </a:lnSpc>
              <a:spcBef>
                <a:spcPts val="300"/>
              </a:spcBef>
              <a:buClr>
                <a:schemeClr val="bg2"/>
              </a:buClr>
              <a:buFont typeface="Arial"/>
              <a:buChar char="•"/>
            </a:pPr>
            <a:r>
              <a:rPr lang="en-US" sz="1050" dirty="0">
                <a:latin typeface="Arial"/>
                <a:cs typeface="Arial"/>
              </a:rPr>
              <a:t>1% of all participants (n = 11) met criteria for confirmed virologic withdrawal through week 148</a:t>
            </a:r>
          </a:p>
          <a:p>
            <a:pPr marL="75438" indent="-75438">
              <a:lnSpc>
                <a:spcPts val="1200"/>
              </a:lnSpc>
              <a:spcBef>
                <a:spcPts val="300"/>
              </a:spcBef>
              <a:buClr>
                <a:schemeClr val="bg2"/>
              </a:buClr>
              <a:buFont typeface="Arial"/>
              <a:buChar char="•"/>
            </a:pPr>
            <a:r>
              <a:rPr lang="en-US" sz="1050" dirty="0">
                <a:latin typeface="Arial"/>
                <a:cs typeface="Arial"/>
              </a:rPr>
              <a:t>NNRTI resistance-associated mutations detected in 6 total participants (&lt;1%); no INSTI mutations identified</a:t>
            </a:r>
          </a:p>
          <a:p>
            <a:pPr marL="75438" indent="-75438">
              <a:lnSpc>
                <a:spcPts val="1200"/>
              </a:lnSpc>
              <a:spcBef>
                <a:spcPts val="300"/>
              </a:spcBef>
              <a:buClr>
                <a:schemeClr val="bg2"/>
              </a:buClr>
              <a:buFont typeface="Arial"/>
              <a:buChar char="•"/>
            </a:pPr>
            <a:r>
              <a:rPr lang="en-US" sz="1050" dirty="0">
                <a:latin typeface="Arial"/>
                <a:cs typeface="Arial"/>
              </a:rPr>
              <a:t>Improvement in bone biomarkers observed; improvement in renal biomarkers occurred for those who switched off TDF</a:t>
            </a:r>
          </a:p>
        </p:txBody>
      </p:sp>
    </p:spTree>
    <p:extLst>
      <p:ext uri="{BB962C8B-B14F-4D97-AF65-F5344CB8AC3E}">
        <p14:creationId xmlns:p14="http://schemas.microsoft.com/office/powerpoint/2010/main" val="2355901131"/>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Dolutegravir plus </a:t>
            </a:r>
            <a:r>
              <a:rPr lang="en-US" sz="2000" dirty="0" err="1">
                <a:ea typeface="ＭＳ Ｐゴシック" pitchFamily="22" charset="-128"/>
                <a:cs typeface="ＭＳ Ｐゴシック" pitchFamily="22" charset="-128"/>
              </a:rPr>
              <a:t>Rilpivirine</a:t>
            </a:r>
            <a:r>
              <a:rPr lang="en-US" sz="2000" dirty="0">
                <a:ea typeface="ＭＳ Ｐゴシック" pitchFamily="22" charset="-128"/>
                <a:cs typeface="ＭＳ Ｐゴシック" pitchFamily="22" charset="-128"/>
              </a:rPr>
              <a:t> as Maintenance Dual Therapy</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SWORD-1 and SWORD-2: 148-Week Data Conclusion</a:t>
            </a:r>
            <a:endParaRPr lang="en-US" sz="2000" dirty="0"/>
          </a:p>
        </p:txBody>
      </p:sp>
      <p:sp>
        <p:nvSpPr>
          <p:cNvPr id="3" name="Text Placeholder 2"/>
          <p:cNvSpPr>
            <a:spLocks noGrp="1"/>
          </p:cNvSpPr>
          <p:nvPr>
            <p:ph type="body" sz="quarter" idx="16"/>
          </p:nvPr>
        </p:nvSpPr>
        <p:spPr/>
        <p:txBody>
          <a:bodyPr/>
          <a:lstStyle/>
          <a:p>
            <a:r>
              <a:rPr lang="en-US" dirty="0"/>
              <a:t>Source: van </a:t>
            </a:r>
            <a:r>
              <a:rPr lang="en-US" dirty="0" err="1"/>
              <a:t>Wyk</a:t>
            </a:r>
            <a:r>
              <a:rPr lang="en-US" dirty="0"/>
              <a:t> J, et al. J </a:t>
            </a:r>
            <a:r>
              <a:rPr lang="en-US" dirty="0" err="1"/>
              <a:t>Acquir</a:t>
            </a:r>
            <a:r>
              <a:rPr lang="en-US" dirty="0"/>
              <a:t> </a:t>
            </a:r>
            <a:r>
              <a:rPr lang="en-US" dirty="0" err="1"/>
              <a:t>Immun</a:t>
            </a:r>
            <a:r>
              <a:rPr lang="en-US" dirty="0"/>
              <a:t> </a:t>
            </a:r>
            <a:r>
              <a:rPr lang="en-US" dirty="0" err="1"/>
              <a:t>Defic</a:t>
            </a:r>
            <a:r>
              <a:rPr lang="en-US" dirty="0"/>
              <a:t> </a:t>
            </a:r>
            <a:r>
              <a:rPr lang="en-US" dirty="0" err="1"/>
              <a:t>Syndr</a:t>
            </a:r>
            <a:r>
              <a:rPr lang="en-US" dirty="0"/>
              <a:t>. 2020;85(3):325-330.</a:t>
            </a:r>
          </a:p>
        </p:txBody>
      </p:sp>
      <p:sp>
        <p:nvSpPr>
          <p:cNvPr id="2" name="Content Placeholder 1"/>
          <p:cNvSpPr>
            <a:spLocks noGrp="1"/>
          </p:cNvSpPr>
          <p:nvPr>
            <p:ph sz="half" idx="2"/>
          </p:nvPr>
        </p:nvSpPr>
        <p:spPr>
          <a:xfrm>
            <a:off x="-18168" y="1985189"/>
            <a:ext cx="9180576" cy="1523323"/>
          </a:xfrm>
        </p:spPr>
        <p:txBody>
          <a:bodyPr>
            <a:normAutofit/>
          </a:bodyPr>
          <a:lstStyle/>
          <a:p>
            <a:pPr>
              <a:lnSpc>
                <a:spcPts val="2800"/>
              </a:lnSpc>
            </a:pPr>
            <a:r>
              <a:rPr lang="en-US" sz="1800" b="1" dirty="0">
                <a:solidFill>
                  <a:srgbClr val="C00000"/>
                </a:solidFill>
                <a:latin typeface="Arial"/>
                <a:cs typeface="Arial"/>
              </a:rPr>
              <a:t>Interpretation</a:t>
            </a:r>
            <a:r>
              <a:rPr lang="en-US" sz="1800" dirty="0">
                <a:solidFill>
                  <a:schemeClr val="tx1"/>
                </a:solidFill>
                <a:latin typeface="Arial"/>
                <a:cs typeface="Arial"/>
              </a:rPr>
              <a:t>: </a:t>
            </a:r>
            <a:r>
              <a:rPr lang="en-US" sz="1800" dirty="0">
                <a:cs typeface="Arial"/>
              </a:rPr>
              <a:t>“</a:t>
            </a:r>
            <a:r>
              <a:rPr lang="en-US" sz="1800" dirty="0">
                <a:solidFill>
                  <a:schemeClr val="tx1"/>
                </a:solidFill>
              </a:rPr>
              <a:t>Switching to the 2-drug regimen dolutegravir plus </a:t>
            </a:r>
            <a:r>
              <a:rPr lang="en-US" sz="1800" dirty="0" err="1">
                <a:solidFill>
                  <a:schemeClr val="tx1"/>
                </a:solidFill>
              </a:rPr>
              <a:t>rilpivirine</a:t>
            </a:r>
            <a:r>
              <a:rPr lang="en-US" sz="1800" dirty="0">
                <a:solidFill>
                  <a:schemeClr val="tx1"/>
                </a:solidFill>
              </a:rPr>
              <a:t> maintained virologic suppression for a high proportion of participants through 3 years, with low rates of virologic failure and a well-tolerated safety profile.</a:t>
            </a:r>
            <a:r>
              <a:rPr lang="en-US" sz="1800" dirty="0">
                <a:solidFill>
                  <a:schemeClr val="tx1"/>
                </a:solidFill>
                <a:cs typeface="Arial"/>
              </a:rPr>
              <a:t>”</a:t>
            </a:r>
            <a:endParaRPr lang="en-US" sz="1800" dirty="0"/>
          </a:p>
        </p:txBody>
      </p:sp>
    </p:spTree>
    <p:extLst>
      <p:ext uri="{BB962C8B-B14F-4D97-AF65-F5344CB8AC3E}">
        <p14:creationId xmlns:p14="http://schemas.microsoft.com/office/powerpoint/2010/main" val="2731789887"/>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7460253"/>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Dolutegravir-</a:t>
            </a:r>
            <a:r>
              <a:rPr lang="en-US" dirty="0" err="1"/>
              <a:t>Rilpivirine</a:t>
            </a:r>
            <a:endParaRPr lang="en-US" dirty="0"/>
          </a:p>
        </p:txBody>
      </p:sp>
      <p:sp>
        <p:nvSpPr>
          <p:cNvPr id="3" name="Text Placeholder 2"/>
          <p:cNvSpPr>
            <a:spLocks noGrp="1"/>
          </p:cNvSpPr>
          <p:nvPr>
            <p:ph type="body" sz="quarter" idx="14"/>
          </p:nvPr>
        </p:nvSpPr>
        <p:spPr/>
        <p:txBody>
          <a:bodyPr/>
          <a:lstStyle/>
          <a:p>
            <a:r>
              <a:rPr lang="en-US" sz="1050" dirty="0"/>
              <a:t>Photograph courtesy of </a:t>
            </a:r>
            <a:r>
              <a:rPr lang="en-US" sz="1050" dirty="0" err="1"/>
              <a:t>ViiV</a:t>
            </a:r>
            <a:endParaRPr lang="en-US" sz="1050" dirty="0"/>
          </a:p>
        </p:txBody>
      </p:sp>
      <p:pic>
        <p:nvPicPr>
          <p:cNvPr id="13" name="Picture 12" descr="(1) Single Juluca Tablet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169" y="1373475"/>
            <a:ext cx="2667662" cy="1446048"/>
          </a:xfrm>
          <a:prstGeom prst="ellipse">
            <a:avLst/>
          </a:prstGeom>
          <a:solidFill>
            <a:srgbClr val="F0AB8F"/>
          </a:solidFill>
          <a:ln>
            <a:noFill/>
          </a:ln>
          <a:effectLst>
            <a:softEdge rad="112500"/>
          </a:effectLst>
        </p:spPr>
      </p:pic>
      <p:sp>
        <p:nvSpPr>
          <p:cNvPr id="6" name="Rectangle 3"/>
          <p:cNvSpPr>
            <a:spLocks noChangeArrowheads="1"/>
          </p:cNvSpPr>
          <p:nvPr/>
        </p:nvSpPr>
        <p:spPr bwMode="auto">
          <a:xfrm>
            <a:off x="1911465" y="2736741"/>
            <a:ext cx="5314951" cy="617219"/>
          </a:xfrm>
          <a:prstGeom prst="rect">
            <a:avLst/>
          </a:prstGeom>
          <a:noFill/>
          <a:ln w="19050">
            <a:noFill/>
            <a:miter lim="800000"/>
            <a:headEnd/>
            <a:tailEnd/>
          </a:ln>
          <a:scene3d>
            <a:camera prst="orthographicFront"/>
            <a:lightRig rig="threePt" dir="t"/>
          </a:scene3d>
          <a:sp3d>
            <a:bevelT/>
          </a:sp3d>
        </p:spPr>
        <p:txBody>
          <a:bodyPr wrap="square" anchor="ctr">
            <a:prstTxWarp prst="textNoShape">
              <a:avLst/>
            </a:prstTxWarp>
          </a:bodyPr>
          <a:lstStyle/>
          <a:p>
            <a:pPr algn="ctr" eaLnBrk="1" hangingPunct="1">
              <a:lnSpc>
                <a:spcPts val="2100"/>
              </a:lnSpc>
            </a:pPr>
            <a:r>
              <a:rPr lang="en-US" sz="2000" dirty="0">
                <a:solidFill>
                  <a:srgbClr val="000000"/>
                </a:solidFill>
                <a:latin typeface="Arial" panose="020B0604020202020204" pitchFamily="34" charset="0"/>
                <a:ea typeface="Arial" pitchFamily="-107" charset="0"/>
                <a:cs typeface="Arial" panose="020B0604020202020204" pitchFamily="34" charset="0"/>
              </a:rPr>
              <a:t>Dolutegravir-Rilpivirine</a:t>
            </a:r>
          </a:p>
        </p:txBody>
      </p:sp>
      <p:sp>
        <p:nvSpPr>
          <p:cNvPr id="7" name="Bent Arrow 6"/>
          <p:cNvSpPr/>
          <p:nvPr/>
        </p:nvSpPr>
        <p:spPr>
          <a:xfrm flipV="1">
            <a:off x="3486150" y="3577988"/>
            <a:ext cx="342900" cy="347472"/>
          </a:xfrm>
          <a:prstGeom prst="bentArrow">
            <a:avLst/>
          </a:prstGeom>
          <a:solidFill>
            <a:srgbClr val="7F7F7F"/>
          </a:solidFill>
          <a:ln>
            <a:noFill/>
          </a:ln>
          <a:effectLst>
            <a:outerShdw blurRad="50800" dist="381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tx1"/>
              </a:solidFill>
              <a:latin typeface="Arial" panose="020B0604020202020204" pitchFamily="34" charset="0"/>
              <a:cs typeface="Arial" panose="020B0604020202020204" pitchFamily="34" charset="0"/>
            </a:endParaRPr>
          </a:p>
        </p:txBody>
      </p:sp>
      <p:sp>
        <p:nvSpPr>
          <p:cNvPr id="8" name="Rounded Rectangle 7"/>
          <p:cNvSpPr/>
          <p:nvPr/>
        </p:nvSpPr>
        <p:spPr>
          <a:xfrm>
            <a:off x="3824478" y="3699533"/>
            <a:ext cx="918972" cy="224024"/>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800" dirty="0">
                <a:solidFill>
                  <a:schemeClr val="tx1"/>
                </a:solidFill>
                <a:latin typeface="Arial" panose="020B0604020202020204" pitchFamily="34" charset="0"/>
                <a:cs typeface="Arial" panose="020B0604020202020204" pitchFamily="34" charset="0"/>
              </a:rPr>
              <a:t>INSTI</a:t>
            </a:r>
          </a:p>
        </p:txBody>
      </p:sp>
      <p:sp>
        <p:nvSpPr>
          <p:cNvPr id="9" name="Rounded Rectangle 8"/>
          <p:cNvSpPr/>
          <p:nvPr/>
        </p:nvSpPr>
        <p:spPr>
          <a:xfrm>
            <a:off x="5538978" y="3699533"/>
            <a:ext cx="918972" cy="224024"/>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800" dirty="0">
                <a:solidFill>
                  <a:schemeClr val="tx1"/>
                </a:solidFill>
                <a:latin typeface="Arial" panose="020B0604020202020204" pitchFamily="34" charset="0"/>
                <a:cs typeface="Arial" panose="020B0604020202020204" pitchFamily="34" charset="0"/>
              </a:rPr>
              <a:t>NNRTI</a:t>
            </a:r>
          </a:p>
        </p:txBody>
      </p:sp>
      <p:sp>
        <p:nvSpPr>
          <p:cNvPr id="10" name="Bent Arrow 9"/>
          <p:cNvSpPr/>
          <p:nvPr/>
        </p:nvSpPr>
        <p:spPr>
          <a:xfrm flipV="1">
            <a:off x="5200650" y="3577988"/>
            <a:ext cx="342900" cy="347472"/>
          </a:xfrm>
          <a:prstGeom prst="bentArrow">
            <a:avLst/>
          </a:prstGeom>
          <a:solidFill>
            <a:srgbClr val="7F7F7F"/>
          </a:solidFill>
          <a:ln>
            <a:noFill/>
          </a:ln>
          <a:effectLst>
            <a:outerShdw blurRad="50800" dist="381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latin typeface="Arial" panose="020B0604020202020204" pitchFamily="34" charset="0"/>
              <a:cs typeface="Arial" panose="020B0604020202020204" pitchFamily="34" charset="0"/>
            </a:endParaRPr>
          </a:p>
        </p:txBody>
      </p:sp>
      <p:sp>
        <p:nvSpPr>
          <p:cNvPr id="14" name="Rounded Rectangle 13"/>
          <p:cNvSpPr/>
          <p:nvPr/>
        </p:nvSpPr>
        <p:spPr>
          <a:xfrm>
            <a:off x="3310128" y="3254288"/>
            <a:ext cx="918972" cy="299461"/>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800" dirty="0">
                <a:solidFill>
                  <a:schemeClr val="tx1">
                    <a:lumMod val="75000"/>
                    <a:lumOff val="25000"/>
                  </a:schemeClr>
                </a:solidFill>
                <a:latin typeface="Arial" panose="020B0604020202020204" pitchFamily="34" charset="0"/>
                <a:cs typeface="Arial" panose="020B0604020202020204" pitchFamily="34" charset="0"/>
              </a:rPr>
              <a:t>50 mg</a:t>
            </a:r>
          </a:p>
        </p:txBody>
      </p:sp>
      <p:sp>
        <p:nvSpPr>
          <p:cNvPr id="15" name="Rounded Rectangle 14"/>
          <p:cNvSpPr/>
          <p:nvPr/>
        </p:nvSpPr>
        <p:spPr>
          <a:xfrm>
            <a:off x="4800600" y="3254288"/>
            <a:ext cx="918972" cy="299461"/>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800" dirty="0">
                <a:solidFill>
                  <a:schemeClr val="tx1">
                    <a:lumMod val="75000"/>
                    <a:lumOff val="25000"/>
                  </a:schemeClr>
                </a:solidFill>
                <a:latin typeface="Arial" panose="020B0604020202020204" pitchFamily="34" charset="0"/>
                <a:cs typeface="Arial" panose="020B0604020202020204" pitchFamily="34" charset="0"/>
              </a:rPr>
              <a:t>25 mg</a:t>
            </a:r>
          </a:p>
        </p:txBody>
      </p:sp>
      <p:sp>
        <p:nvSpPr>
          <p:cNvPr id="17" name="Rectangle 3">
            <a:extLst>
              <a:ext uri="{FF2B5EF4-FFF2-40B4-BE49-F238E27FC236}">
                <a16:creationId xmlns:a16="http://schemas.microsoft.com/office/drawing/2014/main" id="{AA6EED15-58C2-854B-9A73-2311DB82595C}"/>
              </a:ext>
            </a:extLst>
          </p:cNvPr>
          <p:cNvSpPr>
            <a:spLocks noChangeArrowheads="1"/>
          </p:cNvSpPr>
          <p:nvPr/>
        </p:nvSpPr>
        <p:spPr bwMode="auto">
          <a:xfrm>
            <a:off x="0" y="4316853"/>
            <a:ext cx="9162288" cy="365760"/>
          </a:xfrm>
          <a:prstGeom prst="rect">
            <a:avLst/>
          </a:prstGeom>
          <a:solidFill>
            <a:schemeClr val="bg1">
              <a:lumMod val="85000"/>
            </a:schemeClr>
          </a:solidFill>
          <a:ln w="19050">
            <a:noFill/>
            <a:miter lim="800000"/>
            <a:headEnd/>
            <a:tailEnd/>
          </a:ln>
          <a:scene3d>
            <a:camera prst="orthographicFront"/>
            <a:lightRig rig="threePt" dir="t"/>
          </a:scene3d>
          <a:sp3d>
            <a:bevelT w="0" h="0"/>
          </a:sp3d>
        </p:spPr>
        <p:txBody>
          <a:bodyPr wrap="square" anchor="ctr">
            <a:prstTxWarp prst="textNoShape">
              <a:avLst/>
            </a:prstTxWarp>
          </a:bodyPr>
          <a:lstStyle/>
          <a:p>
            <a:pPr algn="ctr" eaLnBrk="1" hangingPunct="1">
              <a:lnSpc>
                <a:spcPts val="2400"/>
              </a:lnSpc>
            </a:pPr>
            <a:r>
              <a:rPr lang="en-US" sz="2000" dirty="0">
                <a:solidFill>
                  <a:srgbClr val="000000"/>
                </a:solidFill>
                <a:latin typeface="Arial" pitchFamily="-107" charset="0"/>
                <a:ea typeface="Arial" pitchFamily="-107" charset="0"/>
                <a:cs typeface="Arial" pitchFamily="-107" charset="0"/>
              </a:rPr>
              <a:t>Dose: 1 tablet once daily with a meal</a:t>
            </a:r>
          </a:p>
        </p:txBody>
      </p:sp>
    </p:spTree>
    <p:extLst>
      <p:ext uri="{BB962C8B-B14F-4D97-AF65-F5344CB8AC3E}">
        <p14:creationId xmlns:p14="http://schemas.microsoft.com/office/powerpoint/2010/main" val="564360153"/>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Dolutegravir-</a:t>
            </a:r>
            <a:r>
              <a:rPr lang="en-US"/>
              <a:t>Rilpivirine</a:t>
            </a:r>
            <a:endParaRPr lang="en-US" dirty="0"/>
          </a:p>
        </p:txBody>
      </p:sp>
      <p:sp>
        <p:nvSpPr>
          <p:cNvPr id="5" name="Text Placeholder 4"/>
          <p:cNvSpPr>
            <a:spLocks noGrp="1"/>
          </p:cNvSpPr>
          <p:nvPr>
            <p:ph type="body" sz="quarter" idx="14"/>
          </p:nvPr>
        </p:nvSpPr>
        <p:spPr/>
        <p:txBody>
          <a:bodyPr/>
          <a:lstStyle/>
          <a:p>
            <a:r>
              <a:rPr lang="en-US" dirty="0"/>
              <a:t>Source: </a:t>
            </a:r>
            <a:r>
              <a:rPr lang="en-US" i="1" dirty="0" err="1"/>
              <a:t>Juluca</a:t>
            </a:r>
            <a:r>
              <a:rPr lang="en-US" i="1" dirty="0"/>
              <a:t> </a:t>
            </a:r>
            <a:r>
              <a:rPr lang="en-US" dirty="0"/>
              <a:t>FDA prescribing information.</a:t>
            </a:r>
          </a:p>
        </p:txBody>
      </p:sp>
      <p:sp>
        <p:nvSpPr>
          <p:cNvPr id="4" name="Content Placeholder 3"/>
          <p:cNvSpPr>
            <a:spLocks noGrp="1"/>
          </p:cNvSpPr>
          <p:nvPr>
            <p:ph sz="half" idx="2"/>
          </p:nvPr>
        </p:nvSpPr>
        <p:spPr>
          <a:xfrm>
            <a:off x="323850" y="1025601"/>
            <a:ext cx="8515350" cy="3600450"/>
          </a:xfrm>
        </p:spPr>
        <p:txBody>
          <a:bodyPr>
            <a:noAutofit/>
          </a:bodyPr>
          <a:lstStyle/>
          <a:p>
            <a:pPr>
              <a:lnSpc>
                <a:spcPts val="1800"/>
              </a:lnSpc>
            </a:pPr>
            <a:r>
              <a:rPr lang="en-US" sz="1600" b="1" dirty="0"/>
              <a:t>Class</a:t>
            </a:r>
            <a:endParaRPr lang="en-US" sz="1600" dirty="0"/>
          </a:p>
          <a:p>
            <a:pPr lvl="1">
              <a:lnSpc>
                <a:spcPts val="1800"/>
              </a:lnSpc>
            </a:pPr>
            <a:r>
              <a:rPr lang="en-US" sz="1600" dirty="0"/>
              <a:t>Dolutegravir: integrase strand transfer inhibitor (INSTI)</a:t>
            </a:r>
          </a:p>
          <a:p>
            <a:pPr lvl="1">
              <a:lnSpc>
                <a:spcPts val="1800"/>
              </a:lnSpc>
            </a:pPr>
            <a:r>
              <a:rPr lang="en-US" sz="1600" dirty="0"/>
              <a:t>Rilpivirine: non-nucleoside reverse transcriptase inhibitor (NNRTI)</a:t>
            </a:r>
          </a:p>
          <a:p>
            <a:pPr>
              <a:lnSpc>
                <a:spcPts val="1800"/>
              </a:lnSpc>
            </a:pPr>
            <a:r>
              <a:rPr lang="en-US" sz="1600" b="1" dirty="0"/>
              <a:t>Indication</a:t>
            </a:r>
            <a:endParaRPr lang="en-US" sz="1600" dirty="0"/>
          </a:p>
          <a:p>
            <a:pPr lvl="1">
              <a:lnSpc>
                <a:spcPts val="1800"/>
              </a:lnSpc>
            </a:pPr>
            <a:r>
              <a:rPr lang="en-US" sz="1600" dirty="0"/>
              <a:t>Complete regimen to replace the current antiretroviral regimen in those who are virologically suppressed (HIV-1 RNA less than 50 copies per mL) on a stable antiretroviral regimen for at least 6 months with no history of treatment failure and no known substitutions associated with resistance to dolutegravir or rilpivirine</a:t>
            </a:r>
          </a:p>
          <a:p>
            <a:pPr>
              <a:lnSpc>
                <a:spcPts val="1800"/>
              </a:lnSpc>
            </a:pPr>
            <a:r>
              <a:rPr lang="en-US" sz="1600" b="1" dirty="0"/>
              <a:t>Dose (with food)</a:t>
            </a:r>
            <a:r>
              <a:rPr lang="en-US" sz="1600" dirty="0"/>
              <a:t>:</a:t>
            </a:r>
          </a:p>
          <a:p>
            <a:pPr lvl="1">
              <a:lnSpc>
                <a:spcPts val="1800"/>
              </a:lnSpc>
            </a:pPr>
            <a:r>
              <a:rPr lang="en-US" sz="1600" dirty="0"/>
              <a:t>1 tablet once daily with a meal</a:t>
            </a:r>
          </a:p>
          <a:p>
            <a:pPr>
              <a:lnSpc>
                <a:spcPts val="1800"/>
              </a:lnSpc>
            </a:pPr>
            <a:r>
              <a:rPr lang="en-US" sz="1600" b="1" dirty="0"/>
              <a:t>Adverse Events</a:t>
            </a:r>
            <a:r>
              <a:rPr lang="en-US" sz="1600" dirty="0"/>
              <a:t>: (≥2%)</a:t>
            </a:r>
          </a:p>
          <a:p>
            <a:pPr lvl="1">
              <a:lnSpc>
                <a:spcPts val="1800"/>
              </a:lnSpc>
            </a:pPr>
            <a:r>
              <a:rPr lang="en-US" sz="1600" dirty="0"/>
              <a:t>Headache, diarrhea, nausea</a:t>
            </a:r>
          </a:p>
        </p:txBody>
      </p:sp>
    </p:spTree>
    <p:extLst>
      <p:ext uri="{BB962C8B-B14F-4D97-AF65-F5344CB8AC3E}">
        <p14:creationId xmlns:p14="http://schemas.microsoft.com/office/powerpoint/2010/main" val="2135422996"/>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Criteria for 2-Drug Maintenance Antiretroviral Therapy</a:t>
            </a:r>
          </a:p>
        </p:txBody>
      </p:sp>
      <p:sp>
        <p:nvSpPr>
          <p:cNvPr id="15" name="Rectangle 13"/>
          <p:cNvSpPr>
            <a:spLocks noChangeArrowheads="1"/>
          </p:cNvSpPr>
          <p:nvPr/>
        </p:nvSpPr>
        <p:spPr bwMode="auto">
          <a:xfrm>
            <a:off x="1177887" y="3124994"/>
            <a:ext cx="902014" cy="317397"/>
          </a:xfrm>
          <a:prstGeom prst="rect">
            <a:avLst/>
          </a:prstGeom>
          <a:noFill/>
          <a:ln w="12700">
            <a:noFill/>
            <a:miter lim="800000"/>
            <a:headEnd/>
            <a:tailEnd/>
          </a:ln>
        </p:spPr>
        <p:txBody>
          <a:bodyPr lIns="70215" tIns="35703" rIns="70215" bIns="35703" anchor="ctr">
            <a:prstTxWarp prst="textNoShape">
              <a:avLst/>
            </a:prstTxWarp>
          </a:bodyPr>
          <a:lstStyle/>
          <a:p>
            <a:pPr algn="ctr" defTabSz="700088">
              <a:lnSpc>
                <a:spcPct val="90000"/>
              </a:lnSpc>
              <a:spcBef>
                <a:spcPct val="50000"/>
              </a:spcBef>
            </a:pPr>
            <a:r>
              <a:rPr lang="en-US" sz="1500" dirty="0">
                <a:latin typeface="Arial" pitchFamily="31" charset="0"/>
              </a:rPr>
              <a:t>Time</a:t>
            </a:r>
          </a:p>
        </p:txBody>
      </p:sp>
      <p:sp>
        <p:nvSpPr>
          <p:cNvPr id="16" name="Rectangle 15"/>
          <p:cNvSpPr>
            <a:spLocks noChangeArrowheads="1"/>
          </p:cNvSpPr>
          <p:nvPr/>
        </p:nvSpPr>
        <p:spPr bwMode="auto">
          <a:xfrm>
            <a:off x="1355618" y="1121480"/>
            <a:ext cx="3126384" cy="582930"/>
          </a:xfrm>
          <a:prstGeom prst="rect">
            <a:avLst/>
          </a:prstGeom>
          <a:solidFill>
            <a:srgbClr val="617888"/>
          </a:solidFill>
          <a:ln w="12700">
            <a:noFill/>
            <a:miter lim="800000"/>
            <a:headEnd/>
            <a:tailEnd/>
          </a:ln>
        </p:spPr>
        <p:txBody>
          <a:bodyPr lIns="70215" tIns="35703" rIns="70215" bIns="35703" anchor="ctr">
            <a:prstTxWarp prst="textNoShape">
              <a:avLst/>
            </a:prstTxWarp>
          </a:bodyPr>
          <a:lstStyle/>
          <a:p>
            <a:pPr defTabSz="700088">
              <a:lnSpc>
                <a:spcPct val="90000"/>
              </a:lnSpc>
              <a:spcBef>
                <a:spcPct val="50000"/>
              </a:spcBef>
            </a:pPr>
            <a:r>
              <a:rPr lang="en-US" sz="1500" b="1" dirty="0">
                <a:solidFill>
                  <a:schemeClr val="bg1"/>
                </a:solidFill>
                <a:latin typeface="Arial" pitchFamily="31" charset="0"/>
              </a:rPr>
              <a:t>Antiretroviral Therapy</a:t>
            </a:r>
            <a:br>
              <a:rPr lang="en-US" sz="1500" b="1" dirty="0">
                <a:solidFill>
                  <a:schemeClr val="bg1"/>
                </a:solidFill>
                <a:latin typeface="Arial" pitchFamily="31" charset="0"/>
              </a:rPr>
            </a:br>
            <a:r>
              <a:rPr lang="en-US" sz="1500" b="1" dirty="0">
                <a:solidFill>
                  <a:schemeClr val="bg1"/>
                </a:solidFill>
                <a:latin typeface="Arial" pitchFamily="31" charset="0"/>
              </a:rPr>
              <a:t>(3-Drug Therapy)</a:t>
            </a:r>
          </a:p>
        </p:txBody>
      </p:sp>
      <p:cxnSp>
        <p:nvCxnSpPr>
          <p:cNvPr id="17" name="Straight Connector 16"/>
          <p:cNvCxnSpPr>
            <a:cxnSpLocks/>
          </p:cNvCxnSpPr>
          <p:nvPr/>
        </p:nvCxnSpPr>
        <p:spPr>
          <a:xfrm>
            <a:off x="1126857" y="3438369"/>
            <a:ext cx="6874142" cy="0"/>
          </a:xfrm>
          <a:prstGeom prst="line">
            <a:avLst/>
          </a:prstGeom>
          <a:ln w="76200" cmpd="sng">
            <a:solidFill>
              <a:schemeClr val="tx1"/>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4442823" y="1121480"/>
            <a:ext cx="3558177" cy="580970"/>
          </a:xfrm>
          <a:prstGeom prst="rect">
            <a:avLst/>
          </a:prstGeom>
          <a:solidFill>
            <a:srgbClr val="A56C5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500" b="1" dirty="0">
                <a:latin typeface="Arial" panose="020B0604020202020204" pitchFamily="34" charset="0"/>
                <a:cs typeface="Arial" panose="020B0604020202020204" pitchFamily="34" charset="0"/>
              </a:rPr>
              <a:t>Maintenance</a:t>
            </a:r>
            <a:br>
              <a:rPr lang="en-US" sz="1500" b="1" dirty="0">
                <a:latin typeface="Arial" panose="020B0604020202020204" pitchFamily="34" charset="0"/>
                <a:cs typeface="Arial" panose="020B0604020202020204" pitchFamily="34" charset="0"/>
              </a:rPr>
            </a:br>
            <a:r>
              <a:rPr lang="en-US" sz="1500" b="1" dirty="0">
                <a:latin typeface="Arial" panose="020B0604020202020204" pitchFamily="34" charset="0"/>
                <a:cs typeface="Arial" panose="020B0604020202020204" pitchFamily="34" charset="0"/>
              </a:rPr>
              <a:t> (2-Drug Therapy)</a:t>
            </a:r>
          </a:p>
        </p:txBody>
      </p:sp>
      <p:sp>
        <p:nvSpPr>
          <p:cNvPr id="20" name="Rectangle 13"/>
          <p:cNvSpPr>
            <a:spLocks noChangeArrowheads="1"/>
          </p:cNvSpPr>
          <p:nvPr/>
        </p:nvSpPr>
        <p:spPr bwMode="auto">
          <a:xfrm>
            <a:off x="4442822" y="3722469"/>
            <a:ext cx="3558177" cy="1199673"/>
          </a:xfrm>
          <a:prstGeom prst="rect">
            <a:avLst/>
          </a:prstGeom>
          <a:solidFill>
            <a:srgbClr val="A56C52">
              <a:alpha val="10000"/>
            </a:srgbClr>
          </a:solidFill>
          <a:ln w="12700" cmpd="sng">
            <a:solidFill>
              <a:schemeClr val="tx1">
                <a:lumMod val="75000"/>
                <a:lumOff val="25000"/>
              </a:schemeClr>
            </a:solidFill>
            <a:miter lim="800000"/>
            <a:headEnd/>
            <a:tailEnd/>
          </a:ln>
        </p:spPr>
        <p:txBody>
          <a:bodyPr lIns="70215" tIns="35703" rIns="70215" bIns="35703" anchor="ctr">
            <a:prstTxWarp prst="textNoShape">
              <a:avLst/>
            </a:prstTxWarp>
          </a:bodyPr>
          <a:lstStyle/>
          <a:p>
            <a:pPr marL="102870" indent="-102870" defTabSz="700088">
              <a:lnSpc>
                <a:spcPct val="90000"/>
              </a:lnSpc>
              <a:spcBef>
                <a:spcPct val="50000"/>
              </a:spcBef>
              <a:buFont typeface="Arial"/>
              <a:buChar char="•"/>
            </a:pPr>
            <a:r>
              <a:rPr lang="en-US" sz="1350" dirty="0">
                <a:latin typeface="Arial" pitchFamily="31" charset="0"/>
              </a:rPr>
              <a:t>HIV RNA &lt;50 copies/mL for ≥6 months</a:t>
            </a:r>
          </a:p>
          <a:p>
            <a:pPr marL="102870" indent="-102870" defTabSz="700088">
              <a:lnSpc>
                <a:spcPct val="90000"/>
              </a:lnSpc>
              <a:spcBef>
                <a:spcPct val="50000"/>
              </a:spcBef>
              <a:buFont typeface="Arial"/>
              <a:buChar char="•"/>
            </a:pPr>
            <a:r>
              <a:rPr lang="en-US" sz="1350" dirty="0">
                <a:latin typeface="Arial" pitchFamily="31" charset="0"/>
              </a:rPr>
              <a:t>No prior virologic failure</a:t>
            </a:r>
          </a:p>
          <a:p>
            <a:pPr marL="102870" indent="-102870" defTabSz="700088">
              <a:lnSpc>
                <a:spcPct val="90000"/>
              </a:lnSpc>
              <a:spcBef>
                <a:spcPct val="50000"/>
              </a:spcBef>
              <a:buFont typeface="Arial"/>
              <a:buChar char="•"/>
            </a:pPr>
            <a:r>
              <a:rPr lang="en-US" sz="1350" dirty="0">
                <a:latin typeface="Arial" pitchFamily="31" charset="0"/>
              </a:rPr>
              <a:t>No resistance to either maintenance drug</a:t>
            </a:r>
          </a:p>
          <a:p>
            <a:pPr marL="102870" indent="-102870" defTabSz="700088">
              <a:lnSpc>
                <a:spcPct val="90000"/>
              </a:lnSpc>
              <a:spcBef>
                <a:spcPct val="50000"/>
              </a:spcBef>
              <a:buFont typeface="Arial"/>
              <a:buChar char="•"/>
            </a:pPr>
            <a:r>
              <a:rPr lang="en-US" sz="1350" dirty="0">
                <a:latin typeface="Arial" pitchFamily="31" charset="0"/>
              </a:rPr>
              <a:t>No hepatitis B infection</a:t>
            </a:r>
          </a:p>
        </p:txBody>
      </p:sp>
      <p:sp>
        <p:nvSpPr>
          <p:cNvPr id="21" name="Rounded Rectangle 20"/>
          <p:cNvSpPr/>
          <p:nvPr/>
        </p:nvSpPr>
        <p:spPr>
          <a:xfrm>
            <a:off x="1381098" y="1905143"/>
            <a:ext cx="629350" cy="280680"/>
          </a:xfrm>
          <a:prstGeom prst="roundRect">
            <a:avLst>
              <a:gd name="adj" fmla="val 32956"/>
            </a:avLst>
          </a:prstGeom>
          <a:solidFill>
            <a:srgbClr val="7692A7"/>
          </a:solidFill>
          <a:ln w="19050" cmpd="sng">
            <a:solidFill>
              <a:srgbClr val="61788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panose="020B0604020202020204" pitchFamily="34" charset="0"/>
              <a:cs typeface="Arial" panose="020B0604020202020204" pitchFamily="34" charset="0"/>
            </a:endParaRPr>
          </a:p>
        </p:txBody>
      </p:sp>
      <p:sp>
        <p:nvSpPr>
          <p:cNvPr id="30" name="Rounded Rectangle 29"/>
          <p:cNvSpPr/>
          <p:nvPr/>
        </p:nvSpPr>
        <p:spPr>
          <a:xfrm>
            <a:off x="4502325" y="2072244"/>
            <a:ext cx="629350" cy="280680"/>
          </a:xfrm>
          <a:prstGeom prst="roundRect">
            <a:avLst>
              <a:gd name="adj" fmla="val 39065"/>
            </a:avLst>
          </a:prstGeom>
          <a:solidFill>
            <a:srgbClr val="F0AB8F"/>
          </a:solidFill>
          <a:ln w="19050" cmpd="sng">
            <a:solidFill>
              <a:srgbClr val="99543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panose="020B0604020202020204" pitchFamily="34" charset="0"/>
              <a:cs typeface="Arial" panose="020B0604020202020204" pitchFamily="34" charset="0"/>
            </a:endParaRPr>
          </a:p>
        </p:txBody>
      </p:sp>
      <p:sp>
        <p:nvSpPr>
          <p:cNvPr id="13" name="Rounded Rectangle 12">
            <a:extLst>
              <a:ext uri="{FF2B5EF4-FFF2-40B4-BE49-F238E27FC236}">
                <a16:creationId xmlns:a16="http://schemas.microsoft.com/office/drawing/2014/main" id="{84C19C96-B9F3-8A47-80CF-646B1A83A462}"/>
              </a:ext>
            </a:extLst>
          </p:cNvPr>
          <p:cNvSpPr/>
          <p:nvPr/>
        </p:nvSpPr>
        <p:spPr>
          <a:xfrm>
            <a:off x="4502325" y="2438004"/>
            <a:ext cx="629350" cy="280680"/>
          </a:xfrm>
          <a:prstGeom prst="roundRect">
            <a:avLst>
              <a:gd name="adj" fmla="val 39065"/>
            </a:avLst>
          </a:prstGeom>
          <a:solidFill>
            <a:srgbClr val="F0AB8F"/>
          </a:solidFill>
          <a:ln w="19050" cmpd="sng">
            <a:solidFill>
              <a:srgbClr val="99543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panose="020B0604020202020204" pitchFamily="34" charset="0"/>
              <a:cs typeface="Arial" panose="020B0604020202020204" pitchFamily="34" charset="0"/>
            </a:endParaRPr>
          </a:p>
        </p:txBody>
      </p:sp>
      <p:sp>
        <p:nvSpPr>
          <p:cNvPr id="14" name="Rounded Rectangle 13">
            <a:extLst>
              <a:ext uri="{FF2B5EF4-FFF2-40B4-BE49-F238E27FC236}">
                <a16:creationId xmlns:a16="http://schemas.microsoft.com/office/drawing/2014/main" id="{57FCE78F-E365-EA4E-A1C7-BE27810D1269}"/>
              </a:ext>
            </a:extLst>
          </p:cNvPr>
          <p:cNvSpPr/>
          <p:nvPr/>
        </p:nvSpPr>
        <p:spPr>
          <a:xfrm>
            <a:off x="1381098" y="2248043"/>
            <a:ext cx="629350" cy="280680"/>
          </a:xfrm>
          <a:prstGeom prst="roundRect">
            <a:avLst>
              <a:gd name="adj" fmla="val 32956"/>
            </a:avLst>
          </a:prstGeom>
          <a:solidFill>
            <a:srgbClr val="7692A7"/>
          </a:solidFill>
          <a:ln w="19050" cmpd="sng">
            <a:solidFill>
              <a:srgbClr val="61788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panose="020B0604020202020204" pitchFamily="34" charset="0"/>
              <a:cs typeface="Arial" panose="020B0604020202020204" pitchFamily="34" charset="0"/>
            </a:endParaRPr>
          </a:p>
        </p:txBody>
      </p:sp>
      <p:sp>
        <p:nvSpPr>
          <p:cNvPr id="18" name="Rounded Rectangle 17">
            <a:extLst>
              <a:ext uri="{FF2B5EF4-FFF2-40B4-BE49-F238E27FC236}">
                <a16:creationId xmlns:a16="http://schemas.microsoft.com/office/drawing/2014/main" id="{34ED7D00-23DA-BF4F-B4EA-63C33A8802EE}"/>
              </a:ext>
            </a:extLst>
          </p:cNvPr>
          <p:cNvSpPr/>
          <p:nvPr/>
        </p:nvSpPr>
        <p:spPr>
          <a:xfrm>
            <a:off x="1381098" y="2585228"/>
            <a:ext cx="629350" cy="280680"/>
          </a:xfrm>
          <a:prstGeom prst="roundRect">
            <a:avLst>
              <a:gd name="adj" fmla="val 32956"/>
            </a:avLst>
          </a:prstGeom>
          <a:solidFill>
            <a:srgbClr val="7692A7"/>
          </a:solidFill>
          <a:ln w="19050" cmpd="sng">
            <a:solidFill>
              <a:srgbClr val="61788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67772"/>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0181" y="208889"/>
            <a:ext cx="8229600" cy="769440"/>
          </a:xfrm>
          <a:prstGeom prst="rect">
            <a:avLst/>
          </a:prstGeom>
          <a:solidFill>
            <a:schemeClr val="tx1">
              <a:alpha val="30000"/>
            </a:schemeClr>
          </a:solidFill>
          <a:ln>
            <a:solidFill>
              <a:schemeClr val="bg1"/>
            </a:solidFill>
          </a:ln>
        </p:spPr>
        <p:txBody>
          <a:bodyPr anchor="ctr" anchorCtr="0">
            <a:noAutofit/>
          </a:bodyPr>
          <a:lstStyle>
            <a:lvl1pPr algn="l" defTabSz="914400" rtl="0" eaLnBrk="1" latinLnBrk="0" hangingPunct="1">
              <a:spcBef>
                <a:spcPct val="0"/>
              </a:spcBef>
              <a:buNone/>
              <a:defRPr sz="3200" kern="1200" baseline="0">
                <a:solidFill>
                  <a:schemeClr val="bg1"/>
                </a:solidFill>
                <a:latin typeface="Arial"/>
                <a:ea typeface="+mj-ea"/>
                <a:cs typeface="Arial"/>
              </a:defRPr>
            </a:lvl1pPr>
          </a:lstStyle>
          <a:p>
            <a:pPr marL="91440"/>
            <a:r>
              <a:rPr lang="en-US" sz="2000" dirty="0">
                <a:solidFill>
                  <a:srgbClr val="FFFFFF"/>
                </a:solidFill>
              </a:rPr>
              <a:t>Dolutegravir-</a:t>
            </a:r>
            <a:r>
              <a:rPr lang="en-US" sz="2000" dirty="0" err="1">
                <a:solidFill>
                  <a:srgbClr val="FFFFFF"/>
                </a:solidFill>
              </a:rPr>
              <a:t>Rilpivirine</a:t>
            </a:r>
            <a:br>
              <a:rPr lang="en-US" sz="2000" dirty="0"/>
            </a:br>
            <a:r>
              <a:rPr lang="en-US" sz="2000" dirty="0"/>
              <a:t>Summary of Key Phase 3 Studies</a:t>
            </a:r>
          </a:p>
        </p:txBody>
      </p:sp>
      <p:sp>
        <p:nvSpPr>
          <p:cNvPr id="6" name="Content Placeholder 3">
            <a:extLst>
              <a:ext uri="{FF2B5EF4-FFF2-40B4-BE49-F238E27FC236}">
                <a16:creationId xmlns:a16="http://schemas.microsoft.com/office/drawing/2014/main" id="{4FB9E05E-58F7-034B-B224-D410EAC7AE55}"/>
              </a:ext>
            </a:extLst>
          </p:cNvPr>
          <p:cNvSpPr txBox="1">
            <a:spLocks/>
          </p:cNvSpPr>
          <p:nvPr/>
        </p:nvSpPr>
        <p:spPr>
          <a:xfrm>
            <a:off x="450181" y="978329"/>
            <a:ext cx="8229600" cy="2432781"/>
          </a:xfrm>
          <a:prstGeom prst="rect">
            <a:avLst/>
          </a:prstGeom>
          <a:solidFill>
            <a:schemeClr val="tx1">
              <a:alpha val="18000"/>
            </a:schemeClr>
          </a:solidFill>
          <a:ln>
            <a:solidFill>
              <a:schemeClr val="bg1"/>
            </a:solidFill>
          </a:ln>
          <a:effectLst/>
        </p:spPr>
        <p:txBody>
          <a:bodyPr tIns="182880" bIns="9144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3464" indent="-192024">
              <a:lnSpc>
                <a:spcPts val="1600"/>
              </a:lnSpc>
              <a:spcBef>
                <a:spcPts val="1600"/>
              </a:spcBef>
              <a:buClr>
                <a:srgbClr val="00B0F0"/>
              </a:buClr>
            </a:pPr>
            <a:r>
              <a:rPr lang="en-US" sz="1800" b="1" dirty="0">
                <a:solidFill>
                  <a:schemeClr val="bg1"/>
                </a:solidFill>
                <a:latin typeface="Arial" panose="020B0604020202020204" pitchFamily="34" charset="0"/>
                <a:cs typeface="Arial" panose="020B0604020202020204" pitchFamily="34" charset="0"/>
              </a:rPr>
              <a:t>Trials in Adults with Virologic Suppression</a:t>
            </a:r>
          </a:p>
          <a:p>
            <a:pPr marL="683514" lvl="1" indent="-192024">
              <a:lnSpc>
                <a:spcPts val="1600"/>
              </a:lnSpc>
              <a:spcBef>
                <a:spcPts val="1000"/>
              </a:spcBef>
              <a:buClr>
                <a:srgbClr val="00B0F0"/>
              </a:buClr>
            </a:pPr>
            <a:r>
              <a:rPr lang="en-US" sz="1800" dirty="0">
                <a:solidFill>
                  <a:schemeClr val="bg1"/>
                </a:solidFill>
                <a:latin typeface="Arial" panose="020B0604020202020204" pitchFamily="34" charset="0"/>
                <a:cs typeface="Arial" panose="020B0604020202020204" pitchFamily="34" charset="0"/>
              </a:rPr>
              <a:t>SWORD 1: Dolutegravir-</a:t>
            </a:r>
            <a:r>
              <a:rPr lang="en-US" sz="1800" dirty="0" err="1">
                <a:solidFill>
                  <a:schemeClr val="bg1"/>
                </a:solidFill>
                <a:latin typeface="Arial" panose="020B0604020202020204" pitchFamily="34" charset="0"/>
                <a:cs typeface="Arial" panose="020B0604020202020204" pitchFamily="34" charset="0"/>
              </a:rPr>
              <a:t>Rilpivirine</a:t>
            </a:r>
            <a:r>
              <a:rPr lang="en-US" sz="1800" dirty="0">
                <a:solidFill>
                  <a:schemeClr val="bg1"/>
                </a:solidFill>
                <a:latin typeface="Arial" panose="020B0604020202020204" pitchFamily="34" charset="0"/>
                <a:cs typeface="Arial" panose="020B0604020202020204" pitchFamily="34" charset="0"/>
              </a:rPr>
              <a:t> vs. continued 3-4 drug ART</a:t>
            </a:r>
          </a:p>
          <a:p>
            <a:pPr marL="683514" lvl="1" indent="-192024">
              <a:lnSpc>
                <a:spcPts val="1600"/>
              </a:lnSpc>
              <a:spcBef>
                <a:spcPts val="1000"/>
              </a:spcBef>
              <a:buClr>
                <a:srgbClr val="00B0F0"/>
              </a:buClr>
            </a:pPr>
            <a:r>
              <a:rPr lang="en-US" sz="1800" dirty="0">
                <a:solidFill>
                  <a:schemeClr val="bg1"/>
                </a:solidFill>
                <a:latin typeface="Arial" panose="020B0604020202020204" pitchFamily="34" charset="0"/>
                <a:cs typeface="Arial" panose="020B0604020202020204" pitchFamily="34" charset="0"/>
              </a:rPr>
              <a:t>SWORD 2: Dolutegravir-</a:t>
            </a:r>
            <a:r>
              <a:rPr lang="en-US" sz="1800" dirty="0" err="1">
                <a:solidFill>
                  <a:schemeClr val="bg1"/>
                </a:solidFill>
                <a:latin typeface="Arial" panose="020B0604020202020204" pitchFamily="34" charset="0"/>
                <a:cs typeface="Arial" panose="020B0604020202020204" pitchFamily="34" charset="0"/>
              </a:rPr>
              <a:t>Rilpivirine</a:t>
            </a:r>
            <a:r>
              <a:rPr lang="en-US" sz="1800" dirty="0">
                <a:solidFill>
                  <a:schemeClr val="bg1"/>
                </a:solidFill>
                <a:latin typeface="Arial" panose="020B0604020202020204" pitchFamily="34" charset="0"/>
                <a:cs typeface="Arial" panose="020B0604020202020204" pitchFamily="34" charset="0"/>
              </a:rPr>
              <a:t> vs. continued 3-4 drug ART</a:t>
            </a:r>
          </a:p>
        </p:txBody>
      </p:sp>
      <p:sp>
        <p:nvSpPr>
          <p:cNvPr id="8" name="Rectangle 25">
            <a:extLst>
              <a:ext uri="{FF2B5EF4-FFF2-40B4-BE49-F238E27FC236}">
                <a16:creationId xmlns:a16="http://schemas.microsoft.com/office/drawing/2014/main" id="{209AC3B8-D3DF-3A44-A952-C2C627330820}"/>
              </a:ext>
            </a:extLst>
          </p:cNvPr>
          <p:cNvSpPr>
            <a:spLocks noChangeArrowheads="1"/>
          </p:cNvSpPr>
          <p:nvPr/>
        </p:nvSpPr>
        <p:spPr bwMode="auto">
          <a:xfrm>
            <a:off x="450181" y="3457336"/>
            <a:ext cx="8229600" cy="424716"/>
          </a:xfrm>
          <a:prstGeom prst="rect">
            <a:avLst/>
          </a:prstGeom>
          <a:solidFill>
            <a:schemeClr val="bg1">
              <a:lumMod val="95000"/>
              <a:alpha val="80000"/>
            </a:schemeClr>
          </a:solidFill>
          <a:ln w="9525" cap="flat" cmpd="sng" algn="ctr">
            <a:solidFill>
              <a:schemeClr val="bg1"/>
            </a:solidFill>
            <a:prstDash val="solid"/>
            <a:miter lim="800000"/>
            <a:headEnd type="none" w="med" len="med"/>
            <a:tailEnd type="none" w="med" len="med"/>
          </a:ln>
          <a:effectLst/>
        </p:spPr>
        <p:txBody>
          <a:bodyPr lIns="0" tIns="34073" rIns="0" bIns="68580" anchor="ctr">
            <a:prstTxWarp prst="textNoShape">
              <a:avLst/>
            </a:prstTxWarp>
          </a:bodyPr>
          <a:lstStyle/>
          <a:p>
            <a:pPr marL="182880" defTabSz="701279">
              <a:lnSpc>
                <a:spcPts val="1600"/>
              </a:lnSpc>
              <a:spcBef>
                <a:spcPts val="600"/>
              </a:spcBef>
            </a:pPr>
            <a:r>
              <a:rPr lang="en-US" sz="1000" b="1" dirty="0">
                <a:solidFill>
                  <a:srgbClr val="000000"/>
                </a:solidFill>
                <a:latin typeface="Arial" pitchFamily="22" charset="0"/>
              </a:rPr>
              <a:t>Abbreviations</a:t>
            </a:r>
            <a:r>
              <a:rPr lang="en-US" sz="1000" dirty="0">
                <a:solidFill>
                  <a:srgbClr val="000000"/>
                </a:solidFill>
                <a:latin typeface="Arial" pitchFamily="22" charset="0"/>
              </a:rPr>
              <a:t>: ART = antiretroviral therapy</a:t>
            </a:r>
          </a:p>
        </p:txBody>
      </p:sp>
    </p:spTree>
    <p:extLst>
      <p:ext uri="{BB962C8B-B14F-4D97-AF65-F5344CB8AC3E}">
        <p14:creationId xmlns:p14="http://schemas.microsoft.com/office/powerpoint/2010/main" val="3460201069"/>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025" b="0" dirty="0">
                <a:ea typeface="ＭＳ Ｐゴシック" pitchFamily="22" charset="-128"/>
                <a:cs typeface="ＭＳ Ｐゴシック" pitchFamily="22" charset="-128"/>
              </a:rPr>
              <a:t>Dolutegravir plus Rilpivirine as Maintenance Dual Therapy</a:t>
            </a:r>
            <a:br>
              <a:rPr lang="en-US" sz="2025" b="0" dirty="0"/>
            </a:br>
            <a:r>
              <a:rPr lang="en-US" sz="2700" dirty="0"/>
              <a:t>SWORD-1 </a:t>
            </a:r>
            <a:r>
              <a:rPr lang="en-US" sz="2700"/>
              <a:t>and SWORD-</a:t>
            </a:r>
            <a:r>
              <a:rPr lang="en-US" sz="2700" dirty="0"/>
              <a:t>2</a:t>
            </a:r>
          </a:p>
        </p:txBody>
      </p:sp>
    </p:spTree>
    <p:extLst>
      <p:ext uri="{BB962C8B-B14F-4D97-AF65-F5344CB8AC3E}">
        <p14:creationId xmlns:p14="http://schemas.microsoft.com/office/powerpoint/2010/main" val="3749837756"/>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Dolutegravir plus Rilpivirine as Maintenance Dual Therapy</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SWORD-1 and SWORD-2: Design</a:t>
            </a:r>
            <a:endParaRPr lang="en-US" sz="2000" dirty="0"/>
          </a:p>
        </p:txBody>
      </p:sp>
      <p:sp>
        <p:nvSpPr>
          <p:cNvPr id="3" name="Text Placeholder 2"/>
          <p:cNvSpPr>
            <a:spLocks noGrp="1"/>
          </p:cNvSpPr>
          <p:nvPr>
            <p:ph type="body" sz="quarter" idx="16"/>
          </p:nvPr>
        </p:nvSpPr>
        <p:spPr/>
        <p:txBody>
          <a:bodyPr/>
          <a:lstStyle/>
          <a:p>
            <a:r>
              <a:rPr lang="en-US" dirty="0"/>
              <a:t>Source: </a:t>
            </a:r>
            <a:r>
              <a:rPr lang="en-US" dirty="0" err="1"/>
              <a:t>Llibre</a:t>
            </a:r>
            <a:r>
              <a:rPr lang="en-US" dirty="0"/>
              <a:t> JM, et al. Lancet. 2018;39:839-49.</a:t>
            </a:r>
          </a:p>
        </p:txBody>
      </p:sp>
      <p:sp>
        <p:nvSpPr>
          <p:cNvPr id="2" name="Content Placeholder 1"/>
          <p:cNvSpPr>
            <a:spLocks noGrp="1"/>
          </p:cNvSpPr>
          <p:nvPr>
            <p:ph sz="half" idx="2"/>
          </p:nvPr>
        </p:nvSpPr>
        <p:spPr>
          <a:xfrm>
            <a:off x="323851" y="985283"/>
            <a:ext cx="4558392" cy="3766331"/>
          </a:xfrm>
        </p:spPr>
        <p:txBody>
          <a:bodyPr>
            <a:normAutofit fontScale="47500" lnSpcReduction="20000"/>
          </a:bodyPr>
          <a:lstStyle/>
          <a:p>
            <a:pPr marL="182880" lvl="0" indent="-182880" defTabSz="457200" fontAlgn="base">
              <a:lnSpc>
                <a:spcPct val="120000"/>
              </a:lnSpc>
              <a:spcBef>
                <a:spcPts val="600"/>
              </a:spcBef>
              <a:spcAft>
                <a:spcPct val="0"/>
              </a:spcAft>
              <a:buSzTx/>
            </a:pPr>
            <a:r>
              <a:rPr lang="en-US" sz="3000" b="1" dirty="0">
                <a:cs typeface="Arial"/>
              </a:rPr>
              <a:t>Background</a:t>
            </a:r>
            <a:r>
              <a:rPr lang="en-US" sz="3000" dirty="0">
                <a:cs typeface="Arial"/>
              </a:rPr>
              <a:t>: </a:t>
            </a:r>
            <a:r>
              <a:rPr lang="en-US" sz="3000" dirty="0"/>
              <a:t>Identical, randomized, multinational, open-label, industry-sponsored, parallel-group, </a:t>
            </a:r>
            <a:r>
              <a:rPr lang="en-US" sz="3000" dirty="0">
                <a:solidFill>
                  <a:schemeClr val="tx1"/>
                </a:solidFill>
              </a:rPr>
              <a:t>noninferiority studies </a:t>
            </a:r>
            <a:r>
              <a:rPr lang="en-US" sz="3000" dirty="0"/>
              <a:t>of dolutegravir (DTG) plus rilpivirine (RPV) to maintain virologic suppression</a:t>
            </a:r>
            <a:endParaRPr lang="en-US" sz="3000" u="sng" dirty="0">
              <a:cs typeface="Arial"/>
            </a:endParaRPr>
          </a:p>
          <a:p>
            <a:pPr marL="182563" lvl="0" indent="-182563" defTabSz="457200" fontAlgn="base">
              <a:lnSpc>
                <a:spcPct val="120000"/>
              </a:lnSpc>
              <a:spcBef>
                <a:spcPts val="600"/>
              </a:spcBef>
              <a:spcAft>
                <a:spcPts val="600"/>
              </a:spcAft>
              <a:buSzTx/>
            </a:pPr>
            <a:r>
              <a:rPr lang="en-US" sz="3000" b="1" dirty="0">
                <a:cs typeface="Arial"/>
              </a:rPr>
              <a:t>Inclusion Criteria:</a:t>
            </a:r>
            <a:endParaRPr lang="en-US" sz="3000" u="sng" dirty="0">
              <a:cs typeface="Arial"/>
            </a:endParaRPr>
          </a:p>
          <a:p>
            <a:pPr marL="348298" lvl="1" indent="-182563" defTabSz="457200" fontAlgn="base">
              <a:lnSpc>
                <a:spcPct val="120000"/>
              </a:lnSpc>
              <a:buSzTx/>
            </a:pPr>
            <a:r>
              <a:rPr lang="en-US" sz="3000" dirty="0"/>
              <a:t>Age ≥18 years of age</a:t>
            </a:r>
          </a:p>
          <a:p>
            <a:pPr marL="348298" lvl="1" indent="-182563" defTabSz="457200" fontAlgn="base">
              <a:lnSpc>
                <a:spcPct val="120000"/>
              </a:lnSpc>
              <a:buSzTx/>
            </a:pPr>
            <a:r>
              <a:rPr lang="en-US" sz="3000" dirty="0"/>
              <a:t>On stable 3-drug ART ≥6 months</a:t>
            </a:r>
          </a:p>
          <a:p>
            <a:pPr marL="348298" lvl="1" indent="-182563" defTabSz="457200" fontAlgn="base">
              <a:lnSpc>
                <a:spcPct val="120000"/>
              </a:lnSpc>
              <a:buSzTx/>
            </a:pPr>
            <a:r>
              <a:rPr lang="en-US" sz="3000" dirty="0"/>
              <a:t>No history of virologic failure </a:t>
            </a:r>
          </a:p>
          <a:p>
            <a:pPr marL="348298" lvl="1" indent="-182563" defTabSz="457200" fontAlgn="base">
              <a:lnSpc>
                <a:spcPct val="120000"/>
              </a:lnSpc>
              <a:buSzTx/>
            </a:pPr>
            <a:r>
              <a:rPr lang="en-US" sz="3000" dirty="0"/>
              <a:t>No resistance to DTG or RPV </a:t>
            </a:r>
          </a:p>
          <a:p>
            <a:pPr marL="348298" lvl="1" indent="-182563" defTabSz="457200" fontAlgn="base">
              <a:lnSpc>
                <a:spcPct val="120000"/>
              </a:lnSpc>
              <a:buSzTx/>
            </a:pPr>
            <a:r>
              <a:rPr lang="en-US" sz="3000" dirty="0"/>
              <a:t>Taking 1</a:t>
            </a:r>
            <a:r>
              <a:rPr lang="en-US" sz="3000" baseline="30000" dirty="0"/>
              <a:t>st</a:t>
            </a:r>
            <a:r>
              <a:rPr lang="en-US" sz="3000" dirty="0"/>
              <a:t> or 2</a:t>
            </a:r>
            <a:r>
              <a:rPr lang="en-US" sz="3000" baseline="30000" dirty="0"/>
              <a:t>nd</a:t>
            </a:r>
            <a:r>
              <a:rPr lang="en-US" sz="3000" dirty="0"/>
              <a:t> ART regimen</a:t>
            </a:r>
          </a:p>
          <a:p>
            <a:pPr marL="348298" lvl="1" indent="-182563" defTabSz="457200" fontAlgn="base">
              <a:lnSpc>
                <a:spcPct val="120000"/>
              </a:lnSpc>
              <a:buSzTx/>
            </a:pPr>
            <a:r>
              <a:rPr lang="en-US" sz="3000" dirty="0"/>
              <a:t>HIV RNA &lt;50 copies/mL in prior 12 months</a:t>
            </a:r>
          </a:p>
          <a:p>
            <a:pPr marL="348298" lvl="1" indent="-182563" defTabSz="457200" fontAlgn="base">
              <a:lnSpc>
                <a:spcPct val="120000"/>
              </a:lnSpc>
              <a:buSzTx/>
            </a:pPr>
            <a:r>
              <a:rPr lang="en-US" sz="3000" dirty="0"/>
              <a:t>HIV RNA &lt;50 copies/mL at screening</a:t>
            </a:r>
          </a:p>
          <a:p>
            <a:pPr marL="348298" lvl="1" indent="-182563" defTabSz="457200" fontAlgn="base">
              <a:lnSpc>
                <a:spcPct val="120000"/>
              </a:lnSpc>
              <a:buSzTx/>
            </a:pPr>
            <a:r>
              <a:rPr lang="en-US" sz="3000" dirty="0"/>
              <a:t>No HBV co-infection</a:t>
            </a:r>
          </a:p>
          <a:p>
            <a:pPr marL="182563" lvl="0" indent="-182563" defTabSz="457200" fontAlgn="base">
              <a:lnSpc>
                <a:spcPct val="120000"/>
              </a:lnSpc>
              <a:spcBef>
                <a:spcPts val="600"/>
              </a:spcBef>
              <a:spcAft>
                <a:spcPts val="600"/>
              </a:spcAft>
              <a:buSzTx/>
            </a:pPr>
            <a:r>
              <a:rPr lang="en-US" sz="3000" b="1" dirty="0"/>
              <a:t>Regimen (Once Daily):</a:t>
            </a:r>
          </a:p>
          <a:p>
            <a:pPr marL="348298" lvl="1" indent="-182563" defTabSz="457200" fontAlgn="base">
              <a:lnSpc>
                <a:spcPct val="120000"/>
              </a:lnSpc>
              <a:buSzTx/>
            </a:pPr>
            <a:r>
              <a:rPr lang="en-US" sz="3000" dirty="0"/>
              <a:t>Dolutegravir 50 mg + Rilpivirine 25 mg </a:t>
            </a:r>
          </a:p>
          <a:p>
            <a:endParaRPr lang="en-US" dirty="0"/>
          </a:p>
        </p:txBody>
      </p:sp>
      <p:sp>
        <p:nvSpPr>
          <p:cNvPr id="17" name="TextBox 16"/>
          <p:cNvSpPr txBox="1"/>
          <p:nvPr/>
        </p:nvSpPr>
        <p:spPr>
          <a:xfrm>
            <a:off x="5750897" y="1116570"/>
            <a:ext cx="1463040" cy="261610"/>
          </a:xfrm>
          <a:prstGeom prst="rect">
            <a:avLst/>
          </a:prstGeom>
          <a:solidFill>
            <a:schemeClr val="bg1">
              <a:lumMod val="85000"/>
            </a:schemeClr>
          </a:solidFill>
          <a:ln w="15875">
            <a:solidFill>
              <a:schemeClr val="bg1"/>
            </a:solidFill>
          </a:ln>
        </p:spPr>
        <p:txBody>
          <a:bodyPr wrap="square" rtlCol="0">
            <a:spAutoFit/>
          </a:bodyPr>
          <a:lstStyle/>
          <a:p>
            <a:pPr algn="ctr"/>
            <a:r>
              <a:rPr lang="en-US" sz="1100" dirty="0">
                <a:latin typeface="Arial" panose="020B0604020202020204" pitchFamily="34" charset="0"/>
                <a:cs typeface="Arial" panose="020B0604020202020204" pitchFamily="34" charset="0"/>
              </a:rPr>
              <a:t>Early Switch Phase</a:t>
            </a:r>
          </a:p>
        </p:txBody>
      </p:sp>
      <p:sp>
        <p:nvSpPr>
          <p:cNvPr id="20" name="Line 11"/>
          <p:cNvSpPr>
            <a:spLocks noChangeShapeType="1"/>
          </p:cNvSpPr>
          <p:nvPr/>
        </p:nvSpPr>
        <p:spPr bwMode="auto">
          <a:xfrm rot="1169337" flipV="1">
            <a:off x="4968657" y="2362545"/>
            <a:ext cx="696600" cy="637653"/>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21" name="Line 11"/>
          <p:cNvSpPr>
            <a:spLocks noChangeShapeType="1"/>
          </p:cNvSpPr>
          <p:nvPr/>
        </p:nvSpPr>
        <p:spPr bwMode="auto">
          <a:xfrm rot="20430663">
            <a:off x="4992927" y="2754026"/>
            <a:ext cx="647284" cy="774685"/>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23" name="Rectangle 7"/>
          <p:cNvSpPr>
            <a:spLocks noChangeArrowheads="1"/>
          </p:cNvSpPr>
          <p:nvPr/>
        </p:nvSpPr>
        <p:spPr bwMode="ltGray">
          <a:xfrm>
            <a:off x="5750897" y="2039116"/>
            <a:ext cx="2926080" cy="818384"/>
          </a:xfrm>
          <a:prstGeom prst="rect">
            <a:avLst/>
          </a:prstGeom>
          <a:solidFill>
            <a:srgbClr val="85568E">
              <a:alpha val="25000"/>
            </a:srgb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r>
              <a:rPr lang="en-US" sz="1200" i="1" dirty="0">
                <a:latin typeface="Arial" panose="020B0604020202020204" pitchFamily="34" charset="0"/>
                <a:cs typeface="Arial" panose="020B0604020202020204" pitchFamily="34" charset="0"/>
              </a:rPr>
              <a:t>Early Switch</a:t>
            </a:r>
          </a:p>
          <a:p>
            <a:pPr algn="ctr"/>
            <a:r>
              <a:rPr lang="en-US" sz="1400" b="1" dirty="0">
                <a:solidFill>
                  <a:srgbClr val="000000"/>
                </a:solidFill>
                <a:latin typeface="Arial" panose="020B0604020202020204" pitchFamily="34" charset="0"/>
                <a:cs typeface="Arial" panose="020B0604020202020204" pitchFamily="34" charset="0"/>
              </a:rPr>
              <a:t>DTG + RPV</a:t>
            </a:r>
          </a:p>
          <a:p>
            <a:pPr algn="ctr"/>
            <a:r>
              <a:rPr lang="en-US" sz="1000" dirty="0">
                <a:solidFill>
                  <a:srgbClr val="000000"/>
                </a:solidFill>
                <a:latin typeface="Arial" panose="020B0604020202020204" pitchFamily="34" charset="0"/>
                <a:cs typeface="Arial" panose="020B0604020202020204" pitchFamily="34" charset="0"/>
              </a:rPr>
              <a:t>(n = 513)</a:t>
            </a:r>
          </a:p>
        </p:txBody>
      </p:sp>
      <p:sp>
        <p:nvSpPr>
          <p:cNvPr id="24" name="Rectangle 7"/>
          <p:cNvSpPr>
            <a:spLocks noChangeArrowheads="1"/>
          </p:cNvSpPr>
          <p:nvPr/>
        </p:nvSpPr>
        <p:spPr bwMode="ltGray">
          <a:xfrm>
            <a:off x="5750897" y="2953516"/>
            <a:ext cx="1464252" cy="818384"/>
          </a:xfrm>
          <a:prstGeom prst="rect">
            <a:avLst/>
          </a:prstGeom>
          <a:solidFill>
            <a:srgbClr val="54737F">
              <a:alpha val="25000"/>
            </a:srgb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nchorCtr="1">
            <a:prstTxWarp prst="textNoShape">
              <a:avLst/>
            </a:prstTxWarp>
          </a:bodyPr>
          <a:lstStyle/>
          <a:p>
            <a:pPr algn="ctr"/>
            <a:r>
              <a:rPr lang="en-US" sz="1400" b="1" dirty="0">
                <a:solidFill>
                  <a:srgbClr val="000000"/>
                </a:solidFill>
                <a:latin typeface="Arial" panose="020B0604020202020204" pitchFamily="34" charset="0"/>
                <a:cs typeface="Arial" panose="020B0604020202020204" pitchFamily="34" charset="0"/>
              </a:rPr>
              <a:t>Continue </a:t>
            </a:r>
            <a:br>
              <a:rPr lang="en-US" sz="1400" b="1" dirty="0">
                <a:solidFill>
                  <a:srgbClr val="000000"/>
                </a:solidFill>
                <a:latin typeface="Arial" panose="020B0604020202020204" pitchFamily="34" charset="0"/>
                <a:cs typeface="Arial" panose="020B0604020202020204" pitchFamily="34" charset="0"/>
              </a:rPr>
            </a:br>
            <a:r>
              <a:rPr lang="en-US" sz="1400" b="1" dirty="0">
                <a:solidFill>
                  <a:srgbClr val="000000"/>
                </a:solidFill>
                <a:latin typeface="Arial" panose="020B0604020202020204" pitchFamily="34" charset="0"/>
                <a:cs typeface="Arial" panose="020B0604020202020204" pitchFamily="34" charset="0"/>
              </a:rPr>
              <a:t>3-Drug ART</a:t>
            </a:r>
          </a:p>
          <a:p>
            <a:pPr algn="ctr"/>
            <a:r>
              <a:rPr lang="en-US" sz="1000" dirty="0">
                <a:solidFill>
                  <a:srgbClr val="000000"/>
                </a:solidFill>
                <a:latin typeface="Arial" panose="020B0604020202020204" pitchFamily="34" charset="0"/>
                <a:cs typeface="Arial" panose="020B0604020202020204" pitchFamily="34" charset="0"/>
              </a:rPr>
              <a:t>(n = 511)</a:t>
            </a:r>
          </a:p>
        </p:txBody>
      </p:sp>
      <p:sp>
        <p:nvSpPr>
          <p:cNvPr id="25" name="Rectangle 7"/>
          <p:cNvSpPr>
            <a:spLocks noChangeArrowheads="1"/>
          </p:cNvSpPr>
          <p:nvPr/>
        </p:nvSpPr>
        <p:spPr bwMode="ltGray">
          <a:xfrm>
            <a:off x="7214236" y="2955864"/>
            <a:ext cx="1463040" cy="818384"/>
          </a:xfrm>
          <a:prstGeom prst="rect">
            <a:avLst/>
          </a:prstGeom>
          <a:solidFill>
            <a:srgbClr val="85568E">
              <a:alpha val="25000"/>
            </a:srgb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r>
              <a:rPr lang="en-US" sz="1200" i="1" dirty="0">
                <a:latin typeface="Arial" panose="020B0604020202020204" pitchFamily="34" charset="0"/>
                <a:cs typeface="Arial" panose="020B0604020202020204" pitchFamily="34" charset="0"/>
              </a:rPr>
              <a:t>Late Switch</a:t>
            </a:r>
          </a:p>
          <a:p>
            <a:pPr algn="ctr"/>
            <a:r>
              <a:rPr lang="en-US" sz="1400" b="1" dirty="0">
                <a:solidFill>
                  <a:srgbClr val="000000"/>
                </a:solidFill>
                <a:latin typeface="Arial" panose="020B0604020202020204" pitchFamily="34" charset="0"/>
                <a:cs typeface="Arial" panose="020B0604020202020204" pitchFamily="34" charset="0"/>
              </a:rPr>
              <a:t>DTG + RPV</a:t>
            </a:r>
          </a:p>
          <a:p>
            <a:pPr algn="ctr"/>
            <a:r>
              <a:rPr lang="en-US" sz="1000" dirty="0">
                <a:solidFill>
                  <a:srgbClr val="000000"/>
                </a:solidFill>
                <a:latin typeface="Arial" panose="020B0604020202020204" pitchFamily="34" charset="0"/>
                <a:cs typeface="Arial" panose="020B0604020202020204" pitchFamily="34" charset="0"/>
              </a:rPr>
              <a:t>(n = 511)</a:t>
            </a:r>
          </a:p>
        </p:txBody>
      </p:sp>
      <p:sp>
        <p:nvSpPr>
          <p:cNvPr id="26" name="TextBox 25"/>
          <p:cNvSpPr txBox="1"/>
          <p:nvPr/>
        </p:nvSpPr>
        <p:spPr>
          <a:xfrm>
            <a:off x="5752056" y="1554480"/>
            <a:ext cx="1463040" cy="276999"/>
          </a:xfrm>
          <a:prstGeom prst="rect">
            <a:avLst/>
          </a:prstGeom>
          <a:solidFill>
            <a:schemeClr val="accent3">
              <a:lumMod val="20000"/>
              <a:lumOff val="80000"/>
            </a:schemeClr>
          </a:solidFill>
          <a:ln>
            <a:solidFill>
              <a:schemeClr val="tx1"/>
            </a:solidFill>
          </a:ln>
          <a:effectLst/>
        </p:spPr>
        <p:txBody>
          <a:bodyPr wrap="square" rtlCol="0">
            <a:spAutoFit/>
          </a:bodyPr>
          <a:lstStyle/>
          <a:p>
            <a:pPr algn="ctr"/>
            <a:r>
              <a:rPr lang="en-US" sz="1200" dirty="0">
                <a:latin typeface="Arial" panose="020B0604020202020204" pitchFamily="34" charset="0"/>
                <a:cs typeface="Arial" panose="020B0604020202020204" pitchFamily="34" charset="0"/>
              </a:rPr>
              <a:t>52 weeks</a:t>
            </a:r>
          </a:p>
        </p:txBody>
      </p:sp>
      <p:sp>
        <p:nvSpPr>
          <p:cNvPr id="27" name="TextBox 26"/>
          <p:cNvSpPr txBox="1"/>
          <p:nvPr/>
        </p:nvSpPr>
        <p:spPr>
          <a:xfrm>
            <a:off x="7213937" y="1555465"/>
            <a:ext cx="1463040" cy="276999"/>
          </a:xfrm>
          <a:prstGeom prst="rect">
            <a:avLst/>
          </a:prstGeom>
          <a:solidFill>
            <a:schemeClr val="accent3">
              <a:lumMod val="20000"/>
              <a:lumOff val="80000"/>
            </a:schemeClr>
          </a:solidFill>
          <a:ln>
            <a:solidFill>
              <a:schemeClr val="tx1"/>
            </a:solidFill>
          </a:ln>
        </p:spPr>
        <p:txBody>
          <a:bodyPr wrap="square" rtlCol="0">
            <a:spAutoFit/>
          </a:bodyPr>
          <a:lstStyle/>
          <a:p>
            <a:pPr algn="ctr"/>
            <a:r>
              <a:rPr lang="en-US" sz="1200" dirty="0">
                <a:latin typeface="Arial" panose="020B0604020202020204" pitchFamily="34" charset="0"/>
                <a:cs typeface="Arial" panose="020B0604020202020204" pitchFamily="34" charset="0"/>
              </a:rPr>
              <a:t>96 weeks</a:t>
            </a:r>
          </a:p>
        </p:txBody>
      </p:sp>
      <p:sp>
        <p:nvSpPr>
          <p:cNvPr id="28" name="Line 11"/>
          <p:cNvSpPr>
            <a:spLocks noChangeAspect="1" noChangeShapeType="1"/>
          </p:cNvSpPr>
          <p:nvPr/>
        </p:nvSpPr>
        <p:spPr bwMode="auto">
          <a:xfrm rot="20430663" flipV="1">
            <a:off x="6919712" y="3782494"/>
            <a:ext cx="123444" cy="348983"/>
          </a:xfrm>
          <a:prstGeom prst="line">
            <a:avLst/>
          </a:prstGeom>
          <a:noFill/>
          <a:ln w="12700" cmpd="sng">
            <a:solidFill>
              <a:srgbClr val="000000"/>
            </a:solidFill>
            <a:prstDash val="sysDash"/>
            <a:round/>
            <a:headEnd/>
            <a:tailEnd type="triangle" w="med" len="med"/>
          </a:ln>
          <a:effectLst/>
        </p:spPr>
        <p:txBody>
          <a:bodyPr wrap="none" anchor="ctr">
            <a:prstTxWarp prst="textNoShape">
              <a:avLst/>
            </a:prstTxWarp>
          </a:bodyPr>
          <a:lstStyle/>
          <a:p>
            <a:endParaRPr lang="en-US" sz="1800" dirty="0">
              <a:latin typeface="Arial"/>
              <a:cs typeface="Arial"/>
            </a:endParaRPr>
          </a:p>
        </p:txBody>
      </p:sp>
      <p:sp>
        <p:nvSpPr>
          <p:cNvPr id="15" name="TextBox 14"/>
          <p:cNvSpPr txBox="1"/>
          <p:nvPr/>
        </p:nvSpPr>
        <p:spPr>
          <a:xfrm>
            <a:off x="5750896" y="4087774"/>
            <a:ext cx="2926081" cy="577081"/>
          </a:xfrm>
          <a:prstGeom prst="rect">
            <a:avLst/>
          </a:prstGeom>
          <a:solidFill>
            <a:schemeClr val="accent3">
              <a:lumMod val="20000"/>
              <a:lumOff val="80000"/>
            </a:schemeClr>
          </a:solidFill>
          <a:ln>
            <a:solidFill>
              <a:srgbClr val="000000"/>
            </a:solidFill>
          </a:ln>
          <a:effectLst/>
        </p:spPr>
        <p:txBody>
          <a:bodyPr wrap="square" rtlCol="0">
            <a:spAutoFit/>
          </a:bodyPr>
          <a:lstStyle/>
          <a:p>
            <a:r>
              <a:rPr lang="en-US" sz="1050" dirty="0">
                <a:latin typeface="Arial" panose="020B0604020202020204" pitchFamily="34" charset="0"/>
                <a:cs typeface="Arial" panose="020B0604020202020204" pitchFamily="34" charset="0"/>
              </a:rPr>
              <a:t>*Primary endpoint for early switch phase: </a:t>
            </a:r>
            <a:br>
              <a:rPr lang="en-US" sz="1050" dirty="0">
                <a:latin typeface="Arial" panose="020B0604020202020204" pitchFamily="34" charset="0"/>
                <a:cs typeface="Arial" panose="020B0604020202020204" pitchFamily="34" charset="0"/>
              </a:rPr>
            </a:br>
            <a:r>
              <a:rPr lang="en-US" sz="1050" dirty="0">
                <a:latin typeface="Arial" panose="020B0604020202020204" pitchFamily="34" charset="0"/>
                <a:cs typeface="Arial" panose="020B0604020202020204" pitchFamily="34" charset="0"/>
              </a:rPr>
              <a:t> week 48 HIV RNA &lt;50 copies/mL by </a:t>
            </a:r>
            <a:br>
              <a:rPr lang="en-US" sz="1050" dirty="0">
                <a:latin typeface="Arial" panose="020B0604020202020204" pitchFamily="34" charset="0"/>
                <a:cs typeface="Arial" panose="020B0604020202020204" pitchFamily="34" charset="0"/>
              </a:rPr>
            </a:br>
            <a:r>
              <a:rPr lang="en-US" sz="1050" dirty="0">
                <a:latin typeface="Arial" panose="020B0604020202020204" pitchFamily="34" charset="0"/>
                <a:cs typeface="Arial" panose="020B0604020202020204" pitchFamily="34" charset="0"/>
              </a:rPr>
              <a:t> FDA snapshot analysis</a:t>
            </a:r>
          </a:p>
        </p:txBody>
      </p:sp>
      <p:sp>
        <p:nvSpPr>
          <p:cNvPr id="29" name="TextBox 28"/>
          <p:cNvSpPr txBox="1"/>
          <p:nvPr/>
        </p:nvSpPr>
        <p:spPr>
          <a:xfrm>
            <a:off x="7214236" y="1114800"/>
            <a:ext cx="1463040" cy="261610"/>
          </a:xfrm>
          <a:prstGeom prst="rect">
            <a:avLst/>
          </a:prstGeom>
          <a:solidFill>
            <a:srgbClr val="D9D9D9"/>
          </a:solidFill>
          <a:ln w="15875">
            <a:solidFill>
              <a:schemeClr val="bg1"/>
            </a:solidFill>
          </a:ln>
        </p:spPr>
        <p:txBody>
          <a:bodyPr wrap="square" rtlCol="0">
            <a:spAutoFit/>
          </a:bodyPr>
          <a:lstStyle/>
          <a:p>
            <a:pPr algn="ctr"/>
            <a:r>
              <a:rPr lang="en-US" sz="1100" dirty="0">
                <a:latin typeface="Arial" panose="020B0604020202020204" pitchFamily="34" charset="0"/>
                <a:cs typeface="Arial" panose="020B0604020202020204" pitchFamily="34" charset="0"/>
              </a:rPr>
              <a:t>Late Switch Phase</a:t>
            </a:r>
          </a:p>
        </p:txBody>
      </p:sp>
    </p:spTree>
    <p:extLst>
      <p:ext uri="{BB962C8B-B14F-4D97-AF65-F5344CB8AC3E}">
        <p14:creationId xmlns:p14="http://schemas.microsoft.com/office/powerpoint/2010/main" val="2471314264"/>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Dolutegravir plus Rilpivirine as Maintenance Dual Therapy</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SWORD-1 and SWORD-2: Baseline Characteristics</a:t>
            </a:r>
            <a:endParaRPr lang="en-US" sz="2000" dirty="0"/>
          </a:p>
        </p:txBody>
      </p:sp>
      <p:sp>
        <p:nvSpPr>
          <p:cNvPr id="22" name="Content Placeholder 5"/>
          <p:cNvSpPr>
            <a:spLocks noGrp="1"/>
          </p:cNvSpPr>
          <p:nvPr>
            <p:ph type="body" sz="quarter" idx="14"/>
          </p:nvPr>
        </p:nvSpPr>
        <p:spPr/>
        <p:txBody>
          <a:bodyPr/>
          <a:lstStyle/>
          <a:p>
            <a:r>
              <a:rPr lang="en-US" dirty="0"/>
              <a:t>Source: </a:t>
            </a:r>
            <a:r>
              <a:rPr lang="en-US" dirty="0" err="1"/>
              <a:t>Llibre</a:t>
            </a:r>
            <a:r>
              <a:rPr lang="en-US" dirty="0"/>
              <a:t> JM, et al. Lancet. 2018;39:839-49.</a:t>
            </a:r>
          </a:p>
        </p:txBody>
      </p:sp>
      <p:graphicFrame>
        <p:nvGraphicFramePr>
          <p:cNvPr id="20" name="Table 19"/>
          <p:cNvGraphicFramePr>
            <a:graphicFrameLocks noGrp="1"/>
          </p:cNvGraphicFramePr>
          <p:nvPr>
            <p:extLst>
              <p:ext uri="{D42A27DB-BD31-4B8C-83A1-F6EECF244321}">
                <p14:modId xmlns:p14="http://schemas.microsoft.com/office/powerpoint/2010/main" val="1313852329"/>
              </p:ext>
            </p:extLst>
          </p:nvPr>
        </p:nvGraphicFramePr>
        <p:xfrm>
          <a:off x="493776" y="1028700"/>
          <a:ext cx="8229601" cy="3749037"/>
        </p:xfrm>
        <a:graphic>
          <a:graphicData uri="http://schemas.openxmlformats.org/drawingml/2006/table">
            <a:tbl>
              <a:tblPr firstRow="1" bandRow="1">
                <a:effectLst/>
                <a:tableStyleId>{5C22544A-7EE6-4342-B048-85BDC9FD1C3A}</a:tableStyleId>
              </a:tblPr>
              <a:tblGrid>
                <a:gridCol w="3352799">
                  <a:extLst>
                    <a:ext uri="{9D8B030D-6E8A-4147-A177-3AD203B41FA5}">
                      <a16:colId xmlns:a16="http://schemas.microsoft.com/office/drawing/2014/main" val="20000"/>
                    </a:ext>
                  </a:extLst>
                </a:gridCol>
                <a:gridCol w="2438401">
                  <a:extLst>
                    <a:ext uri="{9D8B030D-6E8A-4147-A177-3AD203B41FA5}">
                      <a16:colId xmlns:a16="http://schemas.microsoft.com/office/drawing/2014/main" val="20001"/>
                    </a:ext>
                  </a:extLst>
                </a:gridCol>
                <a:gridCol w="2438401">
                  <a:extLst>
                    <a:ext uri="{9D8B030D-6E8A-4147-A177-3AD203B41FA5}">
                      <a16:colId xmlns:a16="http://schemas.microsoft.com/office/drawing/2014/main" val="20002"/>
                    </a:ext>
                  </a:extLst>
                </a:gridCol>
              </a:tblGrid>
              <a:tr h="520657">
                <a:tc>
                  <a:txBody>
                    <a:bodyPr/>
                    <a:lstStyle/>
                    <a:p>
                      <a:pPr marL="9144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Arial" panose="020B0604020202020204" pitchFamily="34" charset="0"/>
                          <a:cs typeface="Arial" panose="020B0604020202020204" pitchFamily="34" charset="0"/>
                        </a:rPr>
                        <a:t>Baseline Characteristic</a:t>
                      </a:r>
                    </a:p>
                  </a:txBody>
                  <a:tcPr marL="68580" marR="68580" marT="34290" marB="3429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tx1">
                        <a:lumMod val="65000"/>
                        <a:lumOff val="35000"/>
                      </a:schemeClr>
                    </a:solidFill>
                  </a:tcPr>
                </a:tc>
                <a:tc>
                  <a:txBody>
                    <a:bodyPr/>
                    <a:lstStyle/>
                    <a:p>
                      <a:pPr algn="ctr"/>
                      <a:r>
                        <a:rPr lang="en-US" sz="1400" dirty="0">
                          <a:solidFill>
                            <a:schemeClr val="bg1"/>
                          </a:solidFill>
                          <a:latin typeface="Arial" panose="020B0604020202020204" pitchFamily="34" charset="0"/>
                          <a:cs typeface="Arial" panose="020B0604020202020204" pitchFamily="34" charset="0"/>
                        </a:rPr>
                        <a:t>DTG + RPV </a:t>
                      </a:r>
                    </a:p>
                    <a:p>
                      <a:pPr algn="ctr"/>
                      <a:r>
                        <a:rPr lang="en-US" sz="1000" b="0" dirty="0">
                          <a:solidFill>
                            <a:schemeClr val="bg1"/>
                          </a:solidFill>
                          <a:latin typeface="Arial" panose="020B0604020202020204" pitchFamily="34" charset="0"/>
                          <a:cs typeface="Arial" panose="020B0604020202020204" pitchFamily="34" charset="0"/>
                        </a:rPr>
                        <a:t>(n = 513)</a:t>
                      </a:r>
                    </a:p>
                  </a:txBody>
                  <a:tcPr marL="68580" marR="68580" marT="34290" marB="3429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rgbClr val="85568E"/>
                    </a:solidFill>
                  </a:tcPr>
                </a:tc>
                <a:tc>
                  <a:txBody>
                    <a:bodyPr/>
                    <a:lstStyle/>
                    <a:p>
                      <a:pPr algn="ctr"/>
                      <a:r>
                        <a:rPr lang="en-US" sz="1400" dirty="0">
                          <a:solidFill>
                            <a:schemeClr val="bg1"/>
                          </a:solidFill>
                          <a:latin typeface="Arial" panose="020B0604020202020204" pitchFamily="34" charset="0"/>
                          <a:cs typeface="Arial" panose="020B0604020202020204" pitchFamily="34" charset="0"/>
                        </a:rPr>
                        <a:t>3-Drug</a:t>
                      </a:r>
                      <a:r>
                        <a:rPr lang="en-US" sz="1400" baseline="0" dirty="0">
                          <a:solidFill>
                            <a:schemeClr val="bg1"/>
                          </a:solidFill>
                          <a:latin typeface="Arial" panose="020B0604020202020204" pitchFamily="34" charset="0"/>
                          <a:cs typeface="Arial" panose="020B0604020202020204" pitchFamily="34" charset="0"/>
                        </a:rPr>
                        <a:t> </a:t>
                      </a:r>
                      <a:r>
                        <a:rPr lang="en-US" sz="1400" dirty="0">
                          <a:solidFill>
                            <a:schemeClr val="bg1"/>
                          </a:solidFill>
                          <a:latin typeface="Arial" panose="020B0604020202020204" pitchFamily="34" charset="0"/>
                          <a:cs typeface="Arial" panose="020B0604020202020204" pitchFamily="34" charset="0"/>
                        </a:rPr>
                        <a:t>ART </a:t>
                      </a:r>
                    </a:p>
                    <a:p>
                      <a:pPr algn="ctr"/>
                      <a:r>
                        <a:rPr lang="en-US" sz="1000" b="0" dirty="0">
                          <a:solidFill>
                            <a:schemeClr val="bg1"/>
                          </a:solidFill>
                          <a:latin typeface="Arial" panose="020B0604020202020204" pitchFamily="34" charset="0"/>
                          <a:cs typeface="Arial" panose="020B0604020202020204" pitchFamily="34" charset="0"/>
                        </a:rPr>
                        <a:t>(n = 511)</a:t>
                      </a:r>
                    </a:p>
                  </a:txBody>
                  <a:tcPr marL="68580" marR="68580" marT="34290" marB="3429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rgbClr val="54737F"/>
                    </a:solidFill>
                  </a:tcPr>
                </a:tc>
                <a:extLst>
                  <a:ext uri="{0D108BD9-81ED-4DB2-BD59-A6C34878D82A}">
                    <a16:rowId xmlns:a16="http://schemas.microsoft.com/office/drawing/2014/main" val="10000"/>
                  </a:ext>
                </a:extLst>
              </a:tr>
              <a:tr h="322838">
                <a:tc>
                  <a:txBody>
                    <a:bodyPr/>
                    <a:lstStyle/>
                    <a:p>
                      <a:pPr marL="91440"/>
                      <a:r>
                        <a:rPr lang="en-US" sz="1400" dirty="0">
                          <a:latin typeface="Arial" panose="020B0604020202020204" pitchFamily="34" charset="0"/>
                          <a:cs typeface="Arial" panose="020B0604020202020204" pitchFamily="34" charset="0"/>
                        </a:rPr>
                        <a:t>Age, mean (range)</a:t>
                      </a:r>
                    </a:p>
                  </a:txBody>
                  <a:tcPr marL="68580" marR="68580" marT="34290" marB="34290" anchor="ct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tx1">
                        <a:lumMod val="65000"/>
                        <a:lumOff val="35000"/>
                        <a:alpha val="15000"/>
                      </a:schemeClr>
                    </a:solidFill>
                  </a:tcPr>
                </a:tc>
                <a:tc>
                  <a:txBody>
                    <a:bodyPr/>
                    <a:lstStyle/>
                    <a:p>
                      <a:pPr algn="ctr"/>
                      <a:r>
                        <a:rPr lang="en-US" sz="1400" dirty="0">
                          <a:latin typeface="Arial" panose="020B0604020202020204" pitchFamily="34" charset="0"/>
                          <a:cs typeface="Arial" panose="020B0604020202020204" pitchFamily="34" charset="0"/>
                        </a:rPr>
                        <a:t>43 (21-79)</a:t>
                      </a:r>
                    </a:p>
                  </a:txBody>
                  <a:tcPr marL="68580" marR="68580" marT="34290" marB="3429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835893">
                        <a:alpha val="15000"/>
                      </a:srgbClr>
                    </a:solidFill>
                  </a:tcPr>
                </a:tc>
                <a:tc>
                  <a:txBody>
                    <a:bodyPr/>
                    <a:lstStyle/>
                    <a:p>
                      <a:pPr algn="ctr"/>
                      <a:r>
                        <a:rPr lang="en-US" sz="1400" dirty="0">
                          <a:latin typeface="Arial" panose="020B0604020202020204" pitchFamily="34" charset="0"/>
                          <a:cs typeface="Arial" panose="020B0604020202020204" pitchFamily="34" charset="0"/>
                        </a:rPr>
                        <a:t>43 (22-76)</a:t>
                      </a:r>
                    </a:p>
                  </a:txBody>
                  <a:tcPr marL="68580" marR="68580" marT="34290" marB="34290" anchor="ct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54737F">
                        <a:alpha val="15000"/>
                      </a:srgbClr>
                    </a:solidFill>
                  </a:tcPr>
                </a:tc>
                <a:extLst>
                  <a:ext uri="{0D108BD9-81ED-4DB2-BD59-A6C34878D82A}">
                    <a16:rowId xmlns:a16="http://schemas.microsoft.com/office/drawing/2014/main" val="10001"/>
                  </a:ext>
                </a:extLst>
              </a:tr>
              <a:tr h="322838">
                <a:tc>
                  <a:txBody>
                    <a:bodyPr/>
                    <a:lstStyle/>
                    <a:p>
                      <a:pPr marL="91440"/>
                      <a:r>
                        <a:rPr lang="en-US" sz="1400" dirty="0">
                          <a:latin typeface="Arial" panose="020B0604020202020204" pitchFamily="34" charset="0"/>
                          <a:cs typeface="Arial" panose="020B0604020202020204" pitchFamily="34" charset="0"/>
                        </a:rPr>
                        <a:t>Age ≥50 years</a:t>
                      </a:r>
                    </a:p>
                  </a:txBody>
                  <a:tcPr marL="68580" marR="68580" marT="34290" marB="3429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tx1">
                        <a:lumMod val="65000"/>
                        <a:lumOff val="35000"/>
                        <a:alpha val="30000"/>
                      </a:schemeClr>
                    </a:solidFill>
                  </a:tcPr>
                </a:tc>
                <a:tc>
                  <a:txBody>
                    <a:bodyPr/>
                    <a:lstStyle/>
                    <a:p>
                      <a:pPr algn="ctr"/>
                      <a:r>
                        <a:rPr lang="en-US" sz="1400" dirty="0">
                          <a:latin typeface="Arial" panose="020B0604020202020204" pitchFamily="34" charset="0"/>
                          <a:cs typeface="Arial" panose="020B0604020202020204" pitchFamily="34" charset="0"/>
                        </a:rPr>
                        <a:t>147 (29%)</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35893">
                        <a:alpha val="30000"/>
                      </a:srgbClr>
                    </a:solidFill>
                  </a:tcPr>
                </a:tc>
                <a:tc>
                  <a:txBody>
                    <a:bodyPr/>
                    <a:lstStyle/>
                    <a:p>
                      <a:pPr algn="ctr"/>
                      <a:r>
                        <a:rPr lang="en-US" sz="1400" dirty="0">
                          <a:latin typeface="Arial" panose="020B0604020202020204" pitchFamily="34" charset="0"/>
                          <a:cs typeface="Arial" panose="020B0604020202020204" pitchFamily="34" charset="0"/>
                        </a:rPr>
                        <a:t>142 (28%)</a:t>
                      </a:r>
                    </a:p>
                  </a:txBody>
                  <a:tcPr marL="68580" marR="68580" marT="34290" marB="3429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4737F">
                        <a:alpha val="30000"/>
                      </a:srgbClr>
                    </a:solidFill>
                  </a:tcPr>
                </a:tc>
                <a:extLst>
                  <a:ext uri="{0D108BD9-81ED-4DB2-BD59-A6C34878D82A}">
                    <a16:rowId xmlns:a16="http://schemas.microsoft.com/office/drawing/2014/main" val="10002"/>
                  </a:ext>
                </a:extLst>
              </a:tr>
              <a:tr h="322838">
                <a:tc>
                  <a:txBody>
                    <a:bodyPr/>
                    <a:lstStyle/>
                    <a:p>
                      <a:pPr marL="91440"/>
                      <a:r>
                        <a:rPr lang="en-US" sz="1400" dirty="0">
                          <a:latin typeface="Arial" panose="020B0604020202020204" pitchFamily="34" charset="0"/>
                          <a:cs typeface="Arial" panose="020B0604020202020204" pitchFamily="34" charset="0"/>
                        </a:rPr>
                        <a:t>Female</a:t>
                      </a:r>
                    </a:p>
                  </a:txBody>
                  <a:tcPr marL="68580" marR="68580" marT="34290" marB="3429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tx1">
                        <a:lumMod val="65000"/>
                        <a:lumOff val="35000"/>
                        <a:alpha val="15000"/>
                      </a:schemeClr>
                    </a:solidFill>
                  </a:tcPr>
                </a:tc>
                <a:tc>
                  <a:txBody>
                    <a:bodyPr/>
                    <a:lstStyle/>
                    <a:p>
                      <a:pPr algn="ctr"/>
                      <a:r>
                        <a:rPr lang="en-US" sz="1400" dirty="0">
                          <a:latin typeface="Arial" panose="020B0604020202020204" pitchFamily="34" charset="0"/>
                          <a:cs typeface="Arial" panose="020B0604020202020204" pitchFamily="34" charset="0"/>
                        </a:rPr>
                        <a:t>120 (23%)</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35893">
                        <a:alpha val="15000"/>
                      </a:srgbClr>
                    </a:solidFill>
                  </a:tcPr>
                </a:tc>
                <a:tc>
                  <a:txBody>
                    <a:bodyPr/>
                    <a:lstStyle/>
                    <a:p>
                      <a:pPr algn="ctr"/>
                      <a:r>
                        <a:rPr lang="en-US" sz="1400" dirty="0">
                          <a:latin typeface="Arial" panose="020B0604020202020204" pitchFamily="34" charset="0"/>
                          <a:cs typeface="Arial" panose="020B0604020202020204" pitchFamily="34" charset="0"/>
                        </a:rPr>
                        <a:t>108 (21%)</a:t>
                      </a:r>
                    </a:p>
                  </a:txBody>
                  <a:tcPr marL="68580" marR="68580" marT="34290" marB="3429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4737F">
                        <a:alpha val="15000"/>
                      </a:srgbClr>
                    </a:solidFill>
                  </a:tcPr>
                </a:tc>
                <a:extLst>
                  <a:ext uri="{0D108BD9-81ED-4DB2-BD59-A6C34878D82A}">
                    <a16:rowId xmlns:a16="http://schemas.microsoft.com/office/drawing/2014/main" val="10003"/>
                  </a:ext>
                </a:extLst>
              </a:tr>
              <a:tr h="322838">
                <a:tc>
                  <a:txBody>
                    <a:bodyPr/>
                    <a:lstStyle/>
                    <a:p>
                      <a:pPr marL="91440"/>
                      <a:r>
                        <a:rPr lang="en-US" sz="1400" dirty="0">
                          <a:latin typeface="Arial" panose="020B0604020202020204" pitchFamily="34" charset="0"/>
                          <a:cs typeface="Arial" panose="020B0604020202020204" pitchFamily="34" charset="0"/>
                        </a:rPr>
                        <a:t>Race, non-White</a:t>
                      </a:r>
                    </a:p>
                  </a:txBody>
                  <a:tcPr marL="68580" marR="68580" marT="34290" marB="3429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tx1">
                        <a:lumMod val="65000"/>
                        <a:lumOff val="35000"/>
                        <a:alpha val="30000"/>
                      </a:schemeClr>
                    </a:solidFill>
                  </a:tcPr>
                </a:tc>
                <a:tc>
                  <a:txBody>
                    <a:bodyPr/>
                    <a:lstStyle/>
                    <a:p>
                      <a:pPr algn="ctr"/>
                      <a:r>
                        <a:rPr lang="en-US" sz="1400" dirty="0">
                          <a:latin typeface="Arial" panose="020B0604020202020204" pitchFamily="34" charset="0"/>
                          <a:cs typeface="Arial" panose="020B0604020202020204" pitchFamily="34" charset="0"/>
                        </a:rPr>
                        <a:t>92 (18%)</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35893">
                        <a:alpha val="30000"/>
                      </a:srgbClr>
                    </a:solidFill>
                  </a:tcPr>
                </a:tc>
                <a:tc>
                  <a:txBody>
                    <a:bodyPr/>
                    <a:lstStyle/>
                    <a:p>
                      <a:pPr algn="ctr"/>
                      <a:r>
                        <a:rPr lang="en-US" sz="1400" dirty="0">
                          <a:latin typeface="Arial" panose="020B0604020202020204" pitchFamily="34" charset="0"/>
                          <a:cs typeface="Arial" panose="020B0604020202020204" pitchFamily="34" charset="0"/>
                        </a:rPr>
                        <a:t>111 (22%)</a:t>
                      </a:r>
                    </a:p>
                  </a:txBody>
                  <a:tcPr marL="68580" marR="68580" marT="34290" marB="3429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4737F">
                        <a:alpha val="30000"/>
                      </a:srgbClr>
                    </a:solidFill>
                  </a:tcPr>
                </a:tc>
                <a:extLst>
                  <a:ext uri="{0D108BD9-81ED-4DB2-BD59-A6C34878D82A}">
                    <a16:rowId xmlns:a16="http://schemas.microsoft.com/office/drawing/2014/main" val="10004"/>
                  </a:ext>
                </a:extLst>
              </a:tr>
              <a:tr h="322838">
                <a:tc>
                  <a:txBody>
                    <a:bodyPr/>
                    <a:lstStyle/>
                    <a:p>
                      <a:pPr marL="91440"/>
                      <a:r>
                        <a:rPr lang="en-US" sz="1400" dirty="0">
                          <a:latin typeface="Arial" panose="020B0604020202020204" pitchFamily="34" charset="0"/>
                          <a:cs typeface="Arial" panose="020B0604020202020204" pitchFamily="34" charset="0"/>
                        </a:rPr>
                        <a:t>CD4 count,</a:t>
                      </a:r>
                      <a:r>
                        <a:rPr lang="en-US" sz="1400" baseline="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median (cells/mm</a:t>
                      </a:r>
                      <a:r>
                        <a:rPr lang="en-US" sz="1400" baseline="30000" dirty="0">
                          <a:latin typeface="Arial" panose="020B0604020202020204" pitchFamily="34" charset="0"/>
                          <a:cs typeface="Arial" panose="020B0604020202020204" pitchFamily="34" charset="0"/>
                        </a:rPr>
                        <a:t>3</a:t>
                      </a:r>
                      <a:r>
                        <a:rPr lang="en-US" sz="1400" dirty="0">
                          <a:latin typeface="Arial" panose="020B0604020202020204" pitchFamily="34" charset="0"/>
                          <a:cs typeface="Arial" panose="020B0604020202020204" pitchFamily="34" charset="0"/>
                        </a:rPr>
                        <a:t>)</a:t>
                      </a:r>
                    </a:p>
                  </a:txBody>
                  <a:tcPr marL="68580" marR="68580" marT="34290" marB="3429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tx1">
                        <a:lumMod val="65000"/>
                        <a:lumOff val="35000"/>
                        <a:alpha val="15000"/>
                      </a:schemeClr>
                    </a:solidFill>
                  </a:tcPr>
                </a:tc>
                <a:tc>
                  <a:txBody>
                    <a:bodyPr/>
                    <a:lstStyle/>
                    <a:p>
                      <a:pPr algn="ctr"/>
                      <a:r>
                        <a:rPr lang="en-US" sz="1400" dirty="0">
                          <a:latin typeface="Arial" panose="020B0604020202020204" pitchFamily="34" charset="0"/>
                          <a:cs typeface="Arial" panose="020B0604020202020204" pitchFamily="34" charset="0"/>
                        </a:rPr>
                        <a:t>611</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35893">
                        <a:alpha val="15000"/>
                      </a:srgbClr>
                    </a:solidFill>
                  </a:tcPr>
                </a:tc>
                <a:tc>
                  <a:txBody>
                    <a:bodyPr/>
                    <a:lstStyle/>
                    <a:p>
                      <a:pPr algn="ctr"/>
                      <a:r>
                        <a:rPr lang="en-US" sz="1400" dirty="0">
                          <a:latin typeface="Arial" panose="020B0604020202020204" pitchFamily="34" charset="0"/>
                          <a:cs typeface="Arial" panose="020B0604020202020204" pitchFamily="34" charset="0"/>
                        </a:rPr>
                        <a:t>638</a:t>
                      </a:r>
                    </a:p>
                  </a:txBody>
                  <a:tcPr marL="68580" marR="68580" marT="34290" marB="3429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4737F">
                        <a:alpha val="15000"/>
                      </a:srgbClr>
                    </a:solidFill>
                  </a:tcPr>
                </a:tc>
                <a:extLst>
                  <a:ext uri="{0D108BD9-81ED-4DB2-BD59-A6C34878D82A}">
                    <a16:rowId xmlns:a16="http://schemas.microsoft.com/office/drawing/2014/main" val="10005"/>
                  </a:ext>
                </a:extLst>
              </a:tr>
              <a:tr h="322838">
                <a:tc>
                  <a:txBody>
                    <a:bodyPr/>
                    <a:lstStyle/>
                    <a:p>
                      <a:pPr marL="91440"/>
                      <a:r>
                        <a:rPr lang="en-US" sz="1400" dirty="0">
                          <a:latin typeface="Arial" panose="020B0604020202020204" pitchFamily="34" charset="0"/>
                          <a:cs typeface="Arial" panose="020B0604020202020204" pitchFamily="34" charset="0"/>
                        </a:rPr>
                        <a:t>Baseline PI</a:t>
                      </a:r>
                    </a:p>
                  </a:txBody>
                  <a:tcPr marL="68580" marR="68580" marT="34290" marB="3429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tx1">
                        <a:lumMod val="65000"/>
                        <a:lumOff val="35000"/>
                        <a:alpha val="30000"/>
                      </a:schemeClr>
                    </a:solidFill>
                  </a:tcPr>
                </a:tc>
                <a:tc>
                  <a:txBody>
                    <a:bodyPr/>
                    <a:lstStyle/>
                    <a:p>
                      <a:pPr algn="ctr"/>
                      <a:r>
                        <a:rPr lang="en-US" sz="1400" dirty="0">
                          <a:latin typeface="Arial" panose="020B0604020202020204" pitchFamily="34" charset="0"/>
                          <a:cs typeface="Arial" panose="020B0604020202020204" pitchFamily="34" charset="0"/>
                        </a:rPr>
                        <a:t>133 (26%)</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35893">
                        <a:alpha val="30000"/>
                      </a:srgbClr>
                    </a:solidFill>
                  </a:tcPr>
                </a:tc>
                <a:tc>
                  <a:txBody>
                    <a:bodyPr/>
                    <a:lstStyle/>
                    <a:p>
                      <a:pPr algn="ctr"/>
                      <a:r>
                        <a:rPr lang="en-US" sz="1400" dirty="0">
                          <a:latin typeface="Arial" panose="020B0604020202020204" pitchFamily="34" charset="0"/>
                          <a:cs typeface="Arial" panose="020B0604020202020204" pitchFamily="34" charset="0"/>
                        </a:rPr>
                        <a:t>136 (27%)</a:t>
                      </a:r>
                    </a:p>
                  </a:txBody>
                  <a:tcPr marL="68580" marR="68580" marT="34290" marB="3429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4737F">
                        <a:alpha val="30000"/>
                      </a:srgbClr>
                    </a:solidFill>
                  </a:tcPr>
                </a:tc>
                <a:extLst>
                  <a:ext uri="{0D108BD9-81ED-4DB2-BD59-A6C34878D82A}">
                    <a16:rowId xmlns:a16="http://schemas.microsoft.com/office/drawing/2014/main" val="10006"/>
                  </a:ext>
                </a:extLst>
              </a:tr>
              <a:tr h="322838">
                <a:tc>
                  <a:txBody>
                    <a:bodyPr/>
                    <a:lstStyle/>
                    <a:p>
                      <a:pPr marL="91440"/>
                      <a:r>
                        <a:rPr lang="en-US" sz="1400" dirty="0">
                          <a:latin typeface="Arial" panose="020B0604020202020204" pitchFamily="34" charset="0"/>
                          <a:cs typeface="Arial" panose="020B0604020202020204" pitchFamily="34" charset="0"/>
                        </a:rPr>
                        <a:t>Baseline NNRTI</a:t>
                      </a:r>
                    </a:p>
                  </a:txBody>
                  <a:tcPr marL="68580" marR="68580" marT="34290" marB="3429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tx1">
                        <a:lumMod val="65000"/>
                        <a:lumOff val="35000"/>
                        <a:alpha val="15000"/>
                      </a:schemeClr>
                    </a:solidFill>
                  </a:tcPr>
                </a:tc>
                <a:tc>
                  <a:txBody>
                    <a:bodyPr/>
                    <a:lstStyle/>
                    <a:p>
                      <a:pPr algn="ctr"/>
                      <a:r>
                        <a:rPr lang="en-US" sz="1400" dirty="0">
                          <a:latin typeface="Arial" panose="020B0604020202020204" pitchFamily="34" charset="0"/>
                          <a:cs typeface="Arial" panose="020B0604020202020204" pitchFamily="34" charset="0"/>
                        </a:rPr>
                        <a:t>275 (54%)</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35893">
                        <a:alpha val="15000"/>
                      </a:srgbClr>
                    </a:solidFill>
                  </a:tcPr>
                </a:tc>
                <a:tc>
                  <a:txBody>
                    <a:bodyPr/>
                    <a:lstStyle/>
                    <a:p>
                      <a:pPr algn="ctr"/>
                      <a:r>
                        <a:rPr lang="en-US" sz="1400" dirty="0">
                          <a:latin typeface="Arial" panose="020B0604020202020204" pitchFamily="34" charset="0"/>
                          <a:cs typeface="Arial" panose="020B0604020202020204" pitchFamily="34" charset="0"/>
                        </a:rPr>
                        <a:t>278 (54%)</a:t>
                      </a:r>
                    </a:p>
                  </a:txBody>
                  <a:tcPr marL="68580" marR="68580" marT="34290" marB="3429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4737F">
                        <a:alpha val="15000"/>
                      </a:srgbClr>
                    </a:solidFill>
                  </a:tcPr>
                </a:tc>
                <a:extLst>
                  <a:ext uri="{0D108BD9-81ED-4DB2-BD59-A6C34878D82A}">
                    <a16:rowId xmlns:a16="http://schemas.microsoft.com/office/drawing/2014/main" val="10007"/>
                  </a:ext>
                </a:extLst>
              </a:tr>
              <a:tr h="322838">
                <a:tc>
                  <a:txBody>
                    <a:bodyPr/>
                    <a:lstStyle/>
                    <a:p>
                      <a:pPr marL="91440"/>
                      <a:r>
                        <a:rPr lang="en-US" sz="1400" dirty="0">
                          <a:latin typeface="Arial" panose="020B0604020202020204" pitchFamily="34" charset="0"/>
                          <a:cs typeface="Arial" panose="020B0604020202020204" pitchFamily="34" charset="0"/>
                        </a:rPr>
                        <a:t>Baseline INSTI</a:t>
                      </a:r>
                    </a:p>
                  </a:txBody>
                  <a:tcPr marL="68580" marR="68580" marT="34290" marB="3429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tx1">
                        <a:lumMod val="65000"/>
                        <a:lumOff val="35000"/>
                        <a:alpha val="30000"/>
                      </a:schemeClr>
                    </a:solidFill>
                  </a:tcPr>
                </a:tc>
                <a:tc>
                  <a:txBody>
                    <a:bodyPr/>
                    <a:lstStyle/>
                    <a:p>
                      <a:pPr algn="ctr"/>
                      <a:r>
                        <a:rPr lang="en-US" sz="1400" dirty="0">
                          <a:latin typeface="Arial" panose="020B0604020202020204" pitchFamily="34" charset="0"/>
                          <a:cs typeface="Arial" panose="020B0604020202020204" pitchFamily="34" charset="0"/>
                        </a:rPr>
                        <a:t>105 (20%)</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35893">
                        <a:alpha val="30000"/>
                      </a:srgbClr>
                    </a:solidFill>
                  </a:tcPr>
                </a:tc>
                <a:tc>
                  <a:txBody>
                    <a:bodyPr/>
                    <a:lstStyle/>
                    <a:p>
                      <a:pPr algn="ctr"/>
                      <a:r>
                        <a:rPr lang="en-US" sz="1400" dirty="0">
                          <a:latin typeface="Arial" panose="020B0604020202020204" pitchFamily="34" charset="0"/>
                          <a:cs typeface="Arial" panose="020B0604020202020204" pitchFamily="34" charset="0"/>
                        </a:rPr>
                        <a:t>97 (19%)</a:t>
                      </a:r>
                    </a:p>
                  </a:txBody>
                  <a:tcPr marL="68580" marR="68580" marT="34290" marB="3429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4737F">
                        <a:alpha val="30000"/>
                      </a:srgbClr>
                    </a:solidFill>
                  </a:tcPr>
                </a:tc>
                <a:extLst>
                  <a:ext uri="{0D108BD9-81ED-4DB2-BD59-A6C34878D82A}">
                    <a16:rowId xmlns:a16="http://schemas.microsoft.com/office/drawing/2014/main" val="10008"/>
                  </a:ext>
                </a:extLst>
              </a:tr>
              <a:tr h="322838">
                <a:tc>
                  <a:txBody>
                    <a:bodyPr/>
                    <a:lstStyle/>
                    <a:p>
                      <a:pPr marL="91440"/>
                      <a:r>
                        <a:rPr lang="en-US" sz="1400" dirty="0">
                          <a:latin typeface="Arial" panose="020B0604020202020204" pitchFamily="34" charset="0"/>
                          <a:cs typeface="Arial" panose="020B0604020202020204" pitchFamily="34" charset="0"/>
                        </a:rPr>
                        <a:t>Baseline Tenofovir DF</a:t>
                      </a:r>
                    </a:p>
                  </a:txBody>
                  <a:tcPr marL="68580" marR="68580" marT="34290" marB="3429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tx1">
                        <a:lumMod val="65000"/>
                        <a:lumOff val="35000"/>
                        <a:alpha val="15000"/>
                      </a:schemeClr>
                    </a:solidFill>
                  </a:tcPr>
                </a:tc>
                <a:tc>
                  <a:txBody>
                    <a:bodyPr/>
                    <a:lstStyle/>
                    <a:p>
                      <a:pPr algn="ctr"/>
                      <a:r>
                        <a:rPr lang="en-US" sz="1400" dirty="0">
                          <a:latin typeface="Arial" panose="020B0604020202020204" pitchFamily="34" charset="0"/>
                          <a:cs typeface="Arial" panose="020B0604020202020204" pitchFamily="34" charset="0"/>
                        </a:rPr>
                        <a:t>374 (73%)</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35893">
                        <a:alpha val="15000"/>
                      </a:srgbClr>
                    </a:solidFill>
                  </a:tcPr>
                </a:tc>
                <a:tc>
                  <a:txBody>
                    <a:bodyPr/>
                    <a:lstStyle/>
                    <a:p>
                      <a:pPr algn="ctr"/>
                      <a:r>
                        <a:rPr lang="en-US" sz="1400" dirty="0">
                          <a:latin typeface="Arial" panose="020B0604020202020204" pitchFamily="34" charset="0"/>
                          <a:cs typeface="Arial" panose="020B0604020202020204" pitchFamily="34" charset="0"/>
                        </a:rPr>
                        <a:t>359 (70%)</a:t>
                      </a:r>
                    </a:p>
                  </a:txBody>
                  <a:tcPr marL="68580" marR="68580" marT="34290" marB="3429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4737F">
                        <a:alpha val="15000"/>
                      </a:srgbClr>
                    </a:solidFill>
                  </a:tcPr>
                </a:tc>
                <a:extLst>
                  <a:ext uri="{0D108BD9-81ED-4DB2-BD59-A6C34878D82A}">
                    <a16:rowId xmlns:a16="http://schemas.microsoft.com/office/drawing/2014/main" val="10009"/>
                  </a:ext>
                </a:extLst>
              </a:tr>
              <a:tr h="322838">
                <a:tc>
                  <a:txBody>
                    <a:bodyPr/>
                    <a:lstStyle/>
                    <a:p>
                      <a:pPr marL="91440"/>
                      <a:r>
                        <a:rPr lang="en-US" sz="1400" dirty="0">
                          <a:latin typeface="Arial" panose="020B0604020202020204" pitchFamily="34" charset="0"/>
                          <a:cs typeface="Arial" panose="020B0604020202020204" pitchFamily="34" charset="0"/>
                        </a:rPr>
                        <a:t>Prior ART duration</a:t>
                      </a:r>
                      <a:r>
                        <a:rPr lang="en-US" sz="1400" baseline="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median)</a:t>
                      </a:r>
                    </a:p>
                  </a:txBody>
                  <a:tcPr marL="68580" marR="68580" marT="34290" marB="34290"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alpha val="30000"/>
                      </a:schemeClr>
                    </a:solidFill>
                  </a:tcPr>
                </a:tc>
                <a:tc>
                  <a:txBody>
                    <a:bodyPr/>
                    <a:lstStyle/>
                    <a:p>
                      <a:pPr algn="ctr"/>
                      <a:r>
                        <a:rPr lang="en-US" sz="1400" dirty="0">
                          <a:latin typeface="Arial" panose="020B0604020202020204" pitchFamily="34" charset="0"/>
                          <a:cs typeface="Arial" panose="020B0604020202020204" pitchFamily="34" charset="0"/>
                        </a:rPr>
                        <a:t>51 months</a:t>
                      </a:r>
                    </a:p>
                  </a:txBody>
                  <a:tcPr marL="68580" marR="68580" marT="34290" marB="3429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35893">
                        <a:alpha val="30000"/>
                      </a:srgbClr>
                    </a:solidFill>
                  </a:tcPr>
                </a:tc>
                <a:tc>
                  <a:txBody>
                    <a:bodyPr/>
                    <a:lstStyle/>
                    <a:p>
                      <a:pPr algn="ctr"/>
                      <a:r>
                        <a:rPr lang="en-US" sz="1400" dirty="0">
                          <a:latin typeface="Arial" panose="020B0604020202020204" pitchFamily="34" charset="0"/>
                          <a:cs typeface="Arial" panose="020B0604020202020204" pitchFamily="34" charset="0"/>
                        </a:rPr>
                        <a:t>53 months</a:t>
                      </a:r>
                    </a:p>
                  </a:txBody>
                  <a:tcPr marL="68580" marR="68580" marT="34290" marB="3429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4737F">
                        <a:alpha val="30000"/>
                      </a:srgbClr>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162955933"/>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Dolutegravir plus Rilpivirine as Maintenance Dual Therapy</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SWORD-1 and SWORD-2: Pooled Results at Week 48</a:t>
            </a:r>
            <a:endParaRPr lang="en-US" sz="2000" dirty="0"/>
          </a:p>
        </p:txBody>
      </p:sp>
      <p:sp>
        <p:nvSpPr>
          <p:cNvPr id="6" name="Text Placeholder 5"/>
          <p:cNvSpPr>
            <a:spLocks noGrp="1"/>
          </p:cNvSpPr>
          <p:nvPr>
            <p:ph type="body" sz="quarter" idx="15"/>
          </p:nvPr>
        </p:nvSpPr>
        <p:spPr/>
        <p:txBody>
          <a:bodyPr/>
          <a:lstStyle/>
          <a:p>
            <a:r>
              <a:rPr lang="en-US" dirty="0"/>
              <a:t>Week 48 Virologic Response</a:t>
            </a:r>
          </a:p>
        </p:txBody>
      </p:sp>
      <p:sp>
        <p:nvSpPr>
          <p:cNvPr id="8" name="Text Placeholder 7"/>
          <p:cNvSpPr>
            <a:spLocks noGrp="1"/>
          </p:cNvSpPr>
          <p:nvPr>
            <p:ph type="body" sz="quarter" idx="16"/>
          </p:nvPr>
        </p:nvSpPr>
        <p:spPr/>
        <p:txBody>
          <a:bodyPr/>
          <a:lstStyle/>
          <a:p>
            <a:r>
              <a:rPr lang="en-US" dirty="0"/>
              <a:t>Source: </a:t>
            </a:r>
            <a:r>
              <a:rPr lang="en-US" dirty="0" err="1"/>
              <a:t>Llibre</a:t>
            </a:r>
            <a:r>
              <a:rPr lang="en-US" dirty="0"/>
              <a:t> JM, et al. Lancet. 2018;39:839-49.</a:t>
            </a:r>
          </a:p>
        </p:txBody>
      </p:sp>
      <p:graphicFrame>
        <p:nvGraphicFramePr>
          <p:cNvPr id="5" name="Chart 4"/>
          <p:cNvGraphicFramePr>
            <a:graphicFrameLocks/>
          </p:cNvGraphicFramePr>
          <p:nvPr>
            <p:extLst>
              <p:ext uri="{D42A27DB-BD31-4B8C-83A1-F6EECF244321}">
                <p14:modId xmlns:p14="http://schemas.microsoft.com/office/powerpoint/2010/main" val="3747882731"/>
              </p:ext>
            </p:extLst>
          </p:nvPr>
        </p:nvGraphicFramePr>
        <p:xfrm>
          <a:off x="475950" y="1419224"/>
          <a:ext cx="8229600" cy="329184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4218908" y="3941169"/>
            <a:ext cx="731520" cy="365760"/>
          </a:xfrm>
          <a:prstGeom prst="rect">
            <a:avLst/>
          </a:prstGeom>
          <a:noFill/>
        </p:spPr>
        <p:txBody>
          <a:bodyPr wrap="square" rtlCol="0" anchor="ctr" anchorCtr="1">
            <a:spAutoFit/>
          </a:bodyPr>
          <a:lstStyle/>
          <a:p>
            <a:r>
              <a:rPr lang="en-US" sz="1100" dirty="0">
                <a:solidFill>
                  <a:srgbClr val="FFFFFF"/>
                </a:solidFill>
                <a:latin typeface="Arial" panose="020B0604020202020204" pitchFamily="34" charset="0"/>
                <a:cs typeface="Arial" panose="020B0604020202020204" pitchFamily="34" charset="0"/>
              </a:rPr>
              <a:t>240/252</a:t>
            </a:r>
          </a:p>
        </p:txBody>
      </p:sp>
      <p:sp>
        <p:nvSpPr>
          <p:cNvPr id="9" name="TextBox 8"/>
          <p:cNvSpPr txBox="1"/>
          <p:nvPr/>
        </p:nvSpPr>
        <p:spPr>
          <a:xfrm>
            <a:off x="5028898" y="3941169"/>
            <a:ext cx="731520" cy="365760"/>
          </a:xfrm>
          <a:prstGeom prst="rect">
            <a:avLst/>
          </a:prstGeom>
          <a:noFill/>
        </p:spPr>
        <p:txBody>
          <a:bodyPr wrap="square" rtlCol="0" anchor="ctr" anchorCtr="1">
            <a:spAutoFit/>
          </a:bodyPr>
          <a:lstStyle/>
          <a:p>
            <a:r>
              <a:rPr lang="en-US" sz="1100" dirty="0">
                <a:solidFill>
                  <a:srgbClr val="FFFFFF"/>
                </a:solidFill>
                <a:latin typeface="Arial" panose="020B0604020202020204" pitchFamily="34" charset="0"/>
                <a:cs typeface="Arial" panose="020B0604020202020204" pitchFamily="34" charset="0"/>
              </a:rPr>
              <a:t>246/256</a:t>
            </a:r>
          </a:p>
        </p:txBody>
      </p:sp>
      <p:sp>
        <p:nvSpPr>
          <p:cNvPr id="10" name="TextBox 9"/>
          <p:cNvSpPr txBox="1"/>
          <p:nvPr/>
        </p:nvSpPr>
        <p:spPr>
          <a:xfrm>
            <a:off x="6657279" y="3941169"/>
            <a:ext cx="731520" cy="365760"/>
          </a:xfrm>
          <a:prstGeom prst="rect">
            <a:avLst/>
          </a:prstGeom>
          <a:noFill/>
        </p:spPr>
        <p:txBody>
          <a:bodyPr wrap="square" rtlCol="0" anchor="ctr" anchorCtr="1">
            <a:spAutoFit/>
          </a:bodyPr>
          <a:lstStyle/>
          <a:p>
            <a:r>
              <a:rPr lang="en-US" sz="1100" dirty="0">
                <a:solidFill>
                  <a:srgbClr val="FFFFFF"/>
                </a:solidFill>
                <a:latin typeface="Arial" panose="020B0604020202020204" pitchFamily="34" charset="0"/>
                <a:cs typeface="Arial" panose="020B0604020202020204" pitchFamily="34" charset="0"/>
              </a:rPr>
              <a:t>246/261</a:t>
            </a:r>
          </a:p>
        </p:txBody>
      </p:sp>
      <p:sp>
        <p:nvSpPr>
          <p:cNvPr id="11" name="TextBox 10"/>
          <p:cNvSpPr txBox="1"/>
          <p:nvPr/>
        </p:nvSpPr>
        <p:spPr>
          <a:xfrm>
            <a:off x="7459314" y="3941169"/>
            <a:ext cx="731520" cy="365760"/>
          </a:xfrm>
          <a:prstGeom prst="rect">
            <a:avLst/>
          </a:prstGeom>
          <a:noFill/>
        </p:spPr>
        <p:txBody>
          <a:bodyPr wrap="square" rtlCol="0" anchor="ctr" anchorCtr="1">
            <a:spAutoFit/>
          </a:bodyPr>
          <a:lstStyle/>
          <a:p>
            <a:r>
              <a:rPr lang="en-US" sz="1100" dirty="0">
                <a:solidFill>
                  <a:srgbClr val="FFFFFF"/>
                </a:solidFill>
                <a:latin typeface="Arial" panose="020B0604020202020204" pitchFamily="34" charset="0"/>
                <a:cs typeface="Arial" panose="020B0604020202020204" pitchFamily="34" charset="0"/>
              </a:rPr>
              <a:t>239/255</a:t>
            </a:r>
          </a:p>
        </p:txBody>
      </p:sp>
      <p:sp>
        <p:nvSpPr>
          <p:cNvPr id="12" name="TextBox 11"/>
          <p:cNvSpPr txBox="1"/>
          <p:nvPr/>
        </p:nvSpPr>
        <p:spPr>
          <a:xfrm>
            <a:off x="1778553" y="3941169"/>
            <a:ext cx="731520" cy="365760"/>
          </a:xfrm>
          <a:prstGeom prst="rect">
            <a:avLst/>
          </a:prstGeom>
          <a:noFill/>
        </p:spPr>
        <p:txBody>
          <a:bodyPr wrap="square" rtlCol="0" anchor="ctr" anchorCtr="1">
            <a:spAutoFit/>
          </a:bodyPr>
          <a:lstStyle/>
          <a:p>
            <a:r>
              <a:rPr lang="en-US" sz="1100" dirty="0">
                <a:solidFill>
                  <a:srgbClr val="FFFFFF"/>
                </a:solidFill>
                <a:latin typeface="Arial" panose="020B0604020202020204" pitchFamily="34" charset="0"/>
                <a:cs typeface="Arial" panose="020B0604020202020204" pitchFamily="34" charset="0"/>
              </a:rPr>
              <a:t>486/513</a:t>
            </a:r>
          </a:p>
        </p:txBody>
      </p:sp>
      <p:sp>
        <p:nvSpPr>
          <p:cNvPr id="13" name="TextBox 12"/>
          <p:cNvSpPr txBox="1"/>
          <p:nvPr/>
        </p:nvSpPr>
        <p:spPr>
          <a:xfrm>
            <a:off x="2582575" y="3941169"/>
            <a:ext cx="731520" cy="365760"/>
          </a:xfrm>
          <a:prstGeom prst="rect">
            <a:avLst/>
          </a:prstGeom>
          <a:noFill/>
        </p:spPr>
        <p:txBody>
          <a:bodyPr wrap="square" rtlCol="0" anchor="ctr" anchorCtr="1">
            <a:spAutoFit/>
          </a:bodyPr>
          <a:lstStyle/>
          <a:p>
            <a:r>
              <a:rPr lang="en-US" sz="1100" dirty="0">
                <a:solidFill>
                  <a:srgbClr val="FFFFFF"/>
                </a:solidFill>
                <a:latin typeface="Arial" panose="020B0604020202020204" pitchFamily="34" charset="0"/>
                <a:cs typeface="Arial" panose="020B0604020202020204" pitchFamily="34" charset="0"/>
              </a:rPr>
              <a:t>485/511</a:t>
            </a:r>
          </a:p>
        </p:txBody>
      </p:sp>
    </p:spTree>
    <p:extLst>
      <p:ext uri="{BB962C8B-B14F-4D97-AF65-F5344CB8AC3E}">
        <p14:creationId xmlns:p14="http://schemas.microsoft.com/office/powerpoint/2010/main" val="3972805203"/>
      </p:ext>
    </p:extLst>
  </p:cSld>
  <p:clrMapOvr>
    <a:masterClrMapping/>
  </p:clrMapOvr>
  <p:transition spd="slow"/>
</p:sld>
</file>

<file path=ppt/theme/theme1.xml><?xml version="1.0" encoding="utf-8"?>
<a:theme xmlns:a="http://schemas.openxmlformats.org/drawingml/2006/main" name="NCRC">
  <a:themeElements>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Arial"/>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NCRC.thmx</Template>
  <TotalTime>53192</TotalTime>
  <Words>1258</Words>
  <Application>Microsoft Macintosh PowerPoint</Application>
  <PresentationFormat>On-screen Show (16:9)</PresentationFormat>
  <Paragraphs>182</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Corbel</vt:lpstr>
      <vt:lpstr>Geneva</vt:lpstr>
      <vt:lpstr>Lucida Grande</vt:lpstr>
      <vt:lpstr>Times New Roman</vt:lpstr>
      <vt:lpstr>NCRC</vt:lpstr>
      <vt:lpstr>Dolutegravir-Rilpivirine (Juluca)</vt:lpstr>
      <vt:lpstr>Dolutegravir-Rilpivirine</vt:lpstr>
      <vt:lpstr>Dolutegravir-Rilpivirine</vt:lpstr>
      <vt:lpstr>Criteria for 2-Drug Maintenance Antiretroviral Therapy</vt:lpstr>
      <vt:lpstr>PowerPoint Presentation</vt:lpstr>
      <vt:lpstr>Dolutegravir plus Rilpivirine as Maintenance Dual Therapy SWORD-1 and SWORD-2</vt:lpstr>
      <vt:lpstr>Dolutegravir plus Rilpivirine as Maintenance Dual Therapy SWORD-1 and SWORD-2: Design</vt:lpstr>
      <vt:lpstr>Dolutegravir plus Rilpivirine as Maintenance Dual Therapy SWORD-1 and SWORD-2: Baseline Characteristics</vt:lpstr>
      <vt:lpstr>Dolutegravir plus Rilpivirine as Maintenance Dual Therapy SWORD-1 and SWORD-2: Pooled Results at Week 48</vt:lpstr>
      <vt:lpstr>Dolutegravir plus Rilpivirine as Maintenance Dual Therapy SWORD-1 and SWORD-2: Pooled Results at Week 48</vt:lpstr>
      <vt:lpstr>Dolutegravir plus Rilpivirine as Maintenance Dual Therapy SWORD-1 and SWORD-2: Results at Week 48</vt:lpstr>
      <vt:lpstr>Dolutegravir plus Rilpivirine as Maintenance Dual Therapy SWORD-1 and SWORD-2: Pooled Results at Week 48</vt:lpstr>
      <vt:lpstr>Dolutegravir plus Rilpivirine as Maintenance Dual Therapy SWORD-1 and SWORD-2: Pooled Results at Week 48</vt:lpstr>
      <vt:lpstr>Dolutegravir plus Rilpivirine as Maintenance Dual Therapy SWORD-1 and SWORD-2: Pooled Results at Week 48</vt:lpstr>
      <vt:lpstr>Dolutegravir plus Rilpivirine as Maintenance Dual Therapy SWORD-1 and SWORD-2: 48-Week Data Conclusion</vt:lpstr>
      <vt:lpstr>Dolutegravir plus Rilpivirine as Maintenance Dual Therapy SWORD-1 and SWORD-2: Pooled Results at Week 148</vt:lpstr>
      <vt:lpstr>Dolutegravir plus Rilpivirine as Maintenance Dual Therapy SWORD-1 and SWORD-2: 148-Week Data Conclusion</vt:lpstr>
      <vt:lpstr>PowerPoint Presentation</vt:lpstr>
    </vt:vector>
  </TitlesOfParts>
  <Company>HMC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Spach</dc:creator>
  <cp:lastModifiedBy>David H. Spach</cp:lastModifiedBy>
  <cp:revision>2332</cp:revision>
  <cp:lastPrinted>2008-02-05T14:34:24Z</cp:lastPrinted>
  <dcterms:created xsi:type="dcterms:W3CDTF">2010-11-28T05:36:22Z</dcterms:created>
  <dcterms:modified xsi:type="dcterms:W3CDTF">2022-12-19T20:10:05Z</dcterms:modified>
</cp:coreProperties>
</file>