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7"/>
  </p:notesMasterIdLst>
  <p:handoutMasterIdLst>
    <p:handoutMasterId r:id="rId8"/>
  </p:handoutMasterIdLst>
  <p:sldIdLst>
    <p:sldId id="982" r:id="rId2"/>
    <p:sldId id="1001" r:id="rId3"/>
    <p:sldId id="1002" r:id="rId4"/>
    <p:sldId id="989" r:id="rId5"/>
    <p:sldId id="1113" r:id="rId6"/>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userDrawn="1">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9BD3"/>
    <a:srgbClr val="784180"/>
    <a:srgbClr val="66426F"/>
    <a:srgbClr val="7F7F7F"/>
    <a:srgbClr val="54737F"/>
    <a:srgbClr val="AD8200"/>
    <a:srgbClr val="DBE4E9"/>
    <a:srgbClr val="879A5B"/>
    <a:srgbClr val="3370B1"/>
    <a:srgbClr val="3264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44" autoAdjust="0"/>
    <p:restoredTop sz="94807" autoAdjust="0"/>
  </p:normalViewPr>
  <p:slideViewPr>
    <p:cSldViewPr snapToGrid="0" showGuides="1">
      <p:cViewPr varScale="1">
        <p:scale>
          <a:sx n="154" d="100"/>
          <a:sy n="154" d="100"/>
        </p:scale>
        <p:origin x="216" y="280"/>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385705259064837"/>
          <c:y val="0.10748853112295501"/>
          <c:w val="0.8399065568192865"/>
          <c:h val="0.85993638507050996"/>
        </c:manualLayout>
      </c:layout>
      <c:barChart>
        <c:barDir val="col"/>
        <c:grouping val="clustered"/>
        <c:varyColors val="0"/>
        <c:ser>
          <c:idx val="0"/>
          <c:order val="0"/>
          <c:tx>
            <c:strRef>
              <c:f>Sheet1!$B$1</c:f>
              <c:strCache>
                <c:ptCount val="1"/>
                <c:pt idx="0">
                  <c:v>Bictegravir-TAF-FTC</c:v>
                </c:pt>
              </c:strCache>
            </c:strRef>
          </c:tx>
          <c:spPr>
            <a:gradFill>
              <a:gsLst>
                <a:gs pos="0">
                  <a:srgbClr val="784180"/>
                </a:gs>
                <a:gs pos="99000">
                  <a:srgbClr val="C89BD3"/>
                </a:gs>
              </a:gsLst>
              <a:lin ang="0" scaled="0"/>
            </a:gradFill>
            <a:ln w="12700">
              <a:noFill/>
            </a:ln>
            <a:effectLst/>
            <a:scene3d>
              <a:camera prst="orthographicFront"/>
              <a:lightRig rig="threePt" dir="t"/>
            </a:scene3d>
            <a:sp3d>
              <a:bevelT w="38100" h="38100"/>
            </a:sp3d>
          </c:spPr>
          <c:invertIfNegative val="0"/>
          <c:dLbls>
            <c:spPr>
              <a:solidFill>
                <a:sysClr val="window" lastClr="FFFFFF">
                  <a:alpha val="50000"/>
                </a:sysClr>
              </a:solidFill>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ITT</c:v>
                </c:pt>
              </c:strCache>
            </c:strRef>
          </c:cat>
          <c:val>
            <c:numRef>
              <c:f>Sheet1!$B$2</c:f>
              <c:numCache>
                <c:formatCode>0.0</c:formatCode>
                <c:ptCount val="1"/>
                <c:pt idx="0">
                  <c:v>95.7</c:v>
                </c:pt>
              </c:numCache>
            </c:numRef>
          </c:val>
          <c:extLst>
            <c:ext xmlns:c16="http://schemas.microsoft.com/office/drawing/2014/chart" uri="{C3380CC4-5D6E-409C-BE32-E72D297353CC}">
              <c16:uniqueId val="{00000000-AC09-0442-A2DC-FCF30DF9D5EA}"/>
            </c:ext>
          </c:extLst>
        </c:ser>
        <c:ser>
          <c:idx val="1"/>
          <c:order val="1"/>
          <c:tx>
            <c:strRef>
              <c:f>Sheet1!$C$1</c:f>
              <c:strCache>
                <c:ptCount val="1"/>
                <c:pt idx="0">
                  <c:v>Maintain Regimen</c:v>
                </c:pt>
              </c:strCache>
            </c:strRef>
          </c:tx>
          <c:spPr>
            <a:gradFill>
              <a:gsLst>
                <a:gs pos="4000">
                  <a:srgbClr val="4C6973"/>
                </a:gs>
                <a:gs pos="100000">
                  <a:srgbClr val="79A7B8"/>
                </a:gs>
              </a:gsLst>
            </a:gradFill>
            <a:ln w="12700">
              <a:noFill/>
            </a:ln>
            <a:effectLst/>
            <a:scene3d>
              <a:camera prst="orthographicFront"/>
              <a:lightRig rig="threePt" dir="t"/>
            </a:scene3d>
            <a:sp3d>
              <a:bevelT w="38100" h="38100"/>
            </a:sp3d>
          </c:spPr>
          <c:invertIfNegative val="0"/>
          <c:dPt>
            <c:idx val="0"/>
            <c:invertIfNegative val="0"/>
            <c:bubble3D val="0"/>
            <c:spPr>
              <a:gradFill>
                <a:gsLst>
                  <a:gs pos="4000">
                    <a:srgbClr val="4C6973"/>
                  </a:gs>
                  <a:gs pos="100000">
                    <a:srgbClr val="79A7B8"/>
                  </a:gs>
                </a:gsLst>
                <a:lin ang="0" scaled="0"/>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1-AC09-0442-A2DC-FCF30DF9D5EA}"/>
              </c:ext>
            </c:extLst>
          </c:dPt>
          <c:dLbls>
            <c:spPr>
              <a:solidFill>
                <a:sysClr val="window" lastClr="FFFFFF">
                  <a:alpha val="50000"/>
                </a:sysClr>
              </a:solidFill>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ITT</c:v>
                </c:pt>
              </c:strCache>
            </c:strRef>
          </c:cat>
          <c:val>
            <c:numRef>
              <c:f>Sheet1!$C$2</c:f>
              <c:numCache>
                <c:formatCode>0.0</c:formatCode>
                <c:ptCount val="1"/>
                <c:pt idx="0">
                  <c:v>95.3</c:v>
                </c:pt>
              </c:numCache>
            </c:numRef>
          </c:val>
          <c:extLst>
            <c:ext xmlns:c16="http://schemas.microsoft.com/office/drawing/2014/chart" uri="{C3380CC4-5D6E-409C-BE32-E72D297353CC}">
              <c16:uniqueId val="{00000002-AC09-0442-A2DC-FCF30DF9D5EA}"/>
            </c:ext>
          </c:extLst>
        </c:ser>
        <c:dLbls>
          <c:showLegendKey val="0"/>
          <c:showVal val="1"/>
          <c:showCatName val="0"/>
          <c:showSerName val="0"/>
          <c:showPercent val="0"/>
          <c:showBubbleSize val="0"/>
        </c:dLbls>
        <c:gapWidth val="225"/>
        <c:overlap val="-100"/>
        <c:axId val="-2039695704"/>
        <c:axId val="-2017899448"/>
      </c:barChart>
      <c:catAx>
        <c:axId val="-2039695704"/>
        <c:scaling>
          <c:orientation val="minMax"/>
        </c:scaling>
        <c:delete val="1"/>
        <c:axPos val="b"/>
        <c:numFmt formatCode="General" sourceLinked="0"/>
        <c:majorTickMark val="out"/>
        <c:minorTickMark val="none"/>
        <c:tickLblPos val="nextTo"/>
        <c:crossAx val="-2017899448"/>
        <c:crosses val="autoZero"/>
        <c:auto val="1"/>
        <c:lblAlgn val="ctr"/>
        <c:lblOffset val="1"/>
        <c:tickLblSkip val="1"/>
        <c:tickMarkSkip val="1"/>
        <c:noMultiLvlLbl val="0"/>
      </c:catAx>
      <c:valAx>
        <c:axId val="-2017899448"/>
        <c:scaling>
          <c:orientation val="minMax"/>
          <c:max val="100"/>
          <c:min val="0"/>
        </c:scaling>
        <c:delete val="0"/>
        <c:axPos val="l"/>
        <c:title>
          <c:tx>
            <c:rich>
              <a:bodyPr/>
              <a:lstStyle/>
              <a:p>
                <a:pPr>
                  <a:defRPr/>
                </a:pPr>
                <a:r>
                  <a:rPr lang="en-US"/>
                  <a:t>HIV RNA &lt;50 copies/mL (%)</a:t>
                </a:r>
              </a:p>
            </c:rich>
          </c:tx>
          <c:layout>
            <c:manualLayout>
              <c:xMode val="edge"/>
              <c:yMode val="edge"/>
              <c:x val="1.0802469135802469E-2"/>
              <c:y val="0.15737670949026109"/>
            </c:manualLayout>
          </c:layout>
          <c:overlay val="0"/>
        </c:title>
        <c:numFmt formatCode="0" sourceLinked="0"/>
        <c:majorTickMark val="out"/>
        <c:minorTickMark val="none"/>
        <c:tickLblPos val="nextTo"/>
        <c:spPr>
          <a:ln w="6350">
            <a:solidFill>
              <a:srgbClr val="000000"/>
            </a:solidFill>
          </a:ln>
        </c:spPr>
        <c:crossAx val="-2039695704"/>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15548860211918"/>
          <c:y val="0"/>
          <c:w val="0.76908282298046104"/>
          <c:h val="9.8051336174721407E-2"/>
        </c:manualLayout>
      </c:layout>
      <c:overlay val="0"/>
      <c:spPr>
        <a:noFill/>
      </c:sp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4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97543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97543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975437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nSpc>
                <a:spcPts val="3000"/>
              </a:lnSpc>
            </a:pPr>
            <a:r>
              <a:rPr lang="en-US" sz="1800" b="0" dirty="0"/>
              <a:t>Switch to BIC-TAF-FTC in Women with Virologic Suppression </a:t>
            </a:r>
            <a:br>
              <a:rPr lang="en-US" sz="1800" b="0" dirty="0"/>
            </a:br>
            <a:r>
              <a:rPr lang="en-US" dirty="0"/>
              <a:t>GS-380-1961</a:t>
            </a:r>
          </a:p>
        </p:txBody>
      </p:sp>
    </p:spTree>
    <p:extLst>
      <p:ext uri="{BB962C8B-B14F-4D97-AF65-F5344CB8AC3E}">
        <p14:creationId xmlns:p14="http://schemas.microsoft.com/office/powerpoint/2010/main" val="2124711357"/>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11"/>
          <p:cNvSpPr>
            <a:spLocks noChangeShapeType="1"/>
          </p:cNvSpPr>
          <p:nvPr/>
        </p:nvSpPr>
        <p:spPr bwMode="auto">
          <a:xfrm rot="1169337" flipV="1">
            <a:off x="5725308" y="2391611"/>
            <a:ext cx="310375" cy="492977"/>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7" name="Line 11"/>
          <p:cNvSpPr>
            <a:spLocks noChangeShapeType="1"/>
          </p:cNvSpPr>
          <p:nvPr/>
        </p:nvSpPr>
        <p:spPr bwMode="auto">
          <a:xfrm rot="20430663">
            <a:off x="5725308" y="2848811"/>
            <a:ext cx="310375" cy="492977"/>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2" name="Title 1"/>
          <p:cNvSpPr>
            <a:spLocks noGrp="1"/>
          </p:cNvSpPr>
          <p:nvPr>
            <p:ph type="title"/>
          </p:nvPr>
        </p:nvSpPr>
        <p:spPr/>
        <p:txBody>
          <a:bodyPr>
            <a:normAutofit/>
          </a:bodyPr>
          <a:lstStyle/>
          <a:p>
            <a:r>
              <a:rPr lang="en-US" sz="2000" dirty="0"/>
              <a:t>Switch to BIC-TAF-FTC in Women with Virologic Suppression</a:t>
            </a:r>
            <a:br>
              <a:rPr lang="en-US" sz="2000" dirty="0"/>
            </a:br>
            <a:r>
              <a:rPr lang="en-US" sz="2000" dirty="0"/>
              <a:t>GS-380-1961: Design</a:t>
            </a:r>
          </a:p>
        </p:txBody>
      </p:sp>
      <p:sp>
        <p:nvSpPr>
          <p:cNvPr id="6" name="Content Placeholder 5"/>
          <p:cNvSpPr>
            <a:spLocks noGrp="1"/>
          </p:cNvSpPr>
          <p:nvPr>
            <p:ph type="body" sz="quarter" idx="16"/>
          </p:nvPr>
        </p:nvSpPr>
        <p:spPr/>
        <p:txBody>
          <a:bodyPr/>
          <a:lstStyle/>
          <a:p>
            <a:r>
              <a:rPr lang="en-US" dirty="0"/>
              <a:t>Source: </a:t>
            </a:r>
            <a:r>
              <a:rPr lang="en-US" dirty="0" err="1"/>
              <a:t>Kityo</a:t>
            </a:r>
            <a:r>
              <a:rPr lang="en-US" dirty="0"/>
              <a:t> C, et al. J </a:t>
            </a:r>
            <a:r>
              <a:rPr lang="en-US" dirty="0" err="1"/>
              <a:t>Acquir</a:t>
            </a:r>
            <a:r>
              <a:rPr lang="en-US" dirty="0"/>
              <a:t> Immune </a:t>
            </a:r>
            <a:r>
              <a:rPr lang="en-US" dirty="0" err="1"/>
              <a:t>Defic</a:t>
            </a:r>
            <a:r>
              <a:rPr lang="en-US" dirty="0"/>
              <a:t> </a:t>
            </a:r>
            <a:r>
              <a:rPr lang="en-US" dirty="0" err="1"/>
              <a:t>Syndr</a:t>
            </a:r>
            <a:r>
              <a:rPr lang="en-US" dirty="0"/>
              <a:t>. 2019;82:321-8.</a:t>
            </a:r>
          </a:p>
        </p:txBody>
      </p:sp>
      <p:sp>
        <p:nvSpPr>
          <p:cNvPr id="3" name="Content Placeholder 2">
            <a:extLst>
              <a:ext uri="{FF2B5EF4-FFF2-40B4-BE49-F238E27FC236}">
                <a16:creationId xmlns:a16="http://schemas.microsoft.com/office/drawing/2014/main" id="{5E11DB58-2AF3-C101-961B-0D1274930CCE}"/>
              </a:ext>
            </a:extLst>
          </p:cNvPr>
          <p:cNvSpPr>
            <a:spLocks noGrp="1"/>
          </p:cNvSpPr>
          <p:nvPr>
            <p:ph sz="half" idx="2"/>
          </p:nvPr>
        </p:nvSpPr>
        <p:spPr>
          <a:xfrm>
            <a:off x="323851" y="1184225"/>
            <a:ext cx="5328113" cy="3349030"/>
          </a:xfrm>
        </p:spPr>
        <p:txBody>
          <a:bodyPr bIns="0">
            <a:normAutofit/>
          </a:bodyPr>
          <a:lstStyle/>
          <a:p>
            <a:pPr>
              <a:lnSpc>
                <a:spcPts val="2000"/>
              </a:lnSpc>
            </a:pPr>
            <a:r>
              <a:rPr lang="en-US" sz="1500" b="1" u="none" dirty="0">
                <a:solidFill>
                  <a:srgbClr val="000000"/>
                </a:solidFill>
              </a:rPr>
              <a:t>Background</a:t>
            </a:r>
            <a:r>
              <a:rPr lang="en-US" sz="1500" u="none" dirty="0">
                <a:solidFill>
                  <a:srgbClr val="000000"/>
                </a:solidFill>
              </a:rPr>
              <a:t>:</a:t>
            </a:r>
            <a:r>
              <a:rPr lang="en-US" sz="1500" u="none" baseline="0" dirty="0">
                <a:solidFill>
                  <a:srgbClr val="000000"/>
                </a:solidFill>
              </a:rPr>
              <a:t> R</a:t>
            </a:r>
            <a:r>
              <a:rPr lang="en-US" sz="1500" dirty="0">
                <a:solidFill>
                  <a:srgbClr val="000000"/>
                </a:solidFill>
              </a:rPr>
              <a:t>andomized</a:t>
            </a:r>
            <a:r>
              <a:rPr lang="en-US" sz="1500" baseline="0" dirty="0">
                <a:solidFill>
                  <a:srgbClr val="000000"/>
                </a:solidFill>
              </a:rPr>
              <a:t>, phase 3, multicenter, open label, active-controlled study evaluating the efficacy and safety of switching women with HIV and viral suppression to BIC-TAF-FTC versus continuing their baseline regimen</a:t>
            </a:r>
          </a:p>
          <a:p>
            <a:pPr>
              <a:lnSpc>
                <a:spcPts val="2000"/>
              </a:lnSpc>
            </a:pPr>
            <a:r>
              <a:rPr lang="en-US" sz="1500" b="1" u="none" dirty="0">
                <a:solidFill>
                  <a:srgbClr val="000000"/>
                </a:solidFill>
              </a:rPr>
              <a:t>Inclusion</a:t>
            </a:r>
            <a:r>
              <a:rPr lang="en-US" sz="1500" b="1" u="none" baseline="0" dirty="0">
                <a:solidFill>
                  <a:srgbClr val="000000"/>
                </a:solidFill>
              </a:rPr>
              <a:t> Criteria</a:t>
            </a:r>
            <a:endParaRPr lang="en-US" sz="1500" u="sng" dirty="0"/>
          </a:p>
          <a:p>
            <a:pPr lvl="1">
              <a:lnSpc>
                <a:spcPts val="2000"/>
              </a:lnSpc>
            </a:pPr>
            <a:r>
              <a:rPr lang="en-US" sz="1500" u="none" dirty="0">
                <a:solidFill>
                  <a:srgbClr val="000000"/>
                </a:solidFill>
              </a:rPr>
              <a:t>Women a</a:t>
            </a:r>
            <a:r>
              <a:rPr lang="en-US" sz="1500" dirty="0">
                <a:solidFill>
                  <a:srgbClr val="000000"/>
                </a:solidFill>
              </a:rPr>
              <a:t>ged ≥18 years</a:t>
            </a:r>
          </a:p>
          <a:p>
            <a:pPr lvl="1">
              <a:lnSpc>
                <a:spcPts val="2000"/>
              </a:lnSpc>
            </a:pPr>
            <a:r>
              <a:rPr lang="en-US" sz="1500" dirty="0">
                <a:solidFill>
                  <a:srgbClr val="000000"/>
                </a:solidFill>
              </a:rPr>
              <a:t>HIV RNA &lt;50 copies/mL for at least 12 weeks</a:t>
            </a:r>
          </a:p>
          <a:p>
            <a:pPr lvl="1">
              <a:lnSpc>
                <a:spcPts val="2000"/>
              </a:lnSpc>
            </a:pPr>
            <a:r>
              <a:rPr lang="en-US" sz="1500" dirty="0">
                <a:solidFill>
                  <a:srgbClr val="000000"/>
                </a:solidFill>
              </a:rPr>
              <a:t>*EVG/c/TAF/FTC, EVG/c/TDF/FTC, or</a:t>
            </a:r>
            <a:r>
              <a:rPr lang="en-US" sz="1500" dirty="0"/>
              <a:t> </a:t>
            </a:r>
            <a:r>
              <a:rPr lang="en-US" sz="1500" dirty="0">
                <a:solidFill>
                  <a:srgbClr val="000000"/>
                </a:solidFill>
              </a:rPr>
              <a:t>ATV/r + TDF/FTC</a:t>
            </a:r>
            <a:endParaRPr lang="en-US" sz="1500" dirty="0"/>
          </a:p>
          <a:p>
            <a:pPr lvl="1">
              <a:lnSpc>
                <a:spcPts val="2000"/>
              </a:lnSpc>
            </a:pPr>
            <a:r>
              <a:rPr lang="en-US" sz="1500" dirty="0">
                <a:solidFill>
                  <a:srgbClr val="000000"/>
                </a:solidFill>
              </a:rPr>
              <a:t>eGFR &gt;50 mL/min</a:t>
            </a:r>
            <a:endParaRPr lang="en-US" sz="1500" dirty="0"/>
          </a:p>
          <a:p>
            <a:pPr lvl="1">
              <a:lnSpc>
                <a:spcPts val="2000"/>
              </a:lnSpc>
            </a:pPr>
            <a:r>
              <a:rPr lang="en-US" sz="1500" dirty="0">
                <a:solidFill>
                  <a:srgbClr val="000000"/>
                </a:solidFill>
              </a:rPr>
              <a:t>No suspected resistance to study drugs</a:t>
            </a:r>
            <a:endParaRPr lang="en-US" sz="1500" dirty="0"/>
          </a:p>
          <a:p>
            <a:pPr lvl="1">
              <a:lnSpc>
                <a:spcPts val="2000"/>
              </a:lnSpc>
            </a:pPr>
            <a:r>
              <a:rPr lang="en-US" sz="1500" dirty="0">
                <a:solidFill>
                  <a:srgbClr val="000000"/>
                </a:solidFill>
              </a:rPr>
              <a:t>Using contraception if child-bearing potential</a:t>
            </a:r>
            <a:endParaRPr lang="en-US" sz="1500" dirty="0"/>
          </a:p>
          <a:p>
            <a:pPr lvl="1">
              <a:lnSpc>
                <a:spcPts val="2000"/>
              </a:lnSpc>
            </a:pPr>
            <a:r>
              <a:rPr lang="en-US" sz="1500" dirty="0">
                <a:solidFill>
                  <a:srgbClr val="000000"/>
                </a:solidFill>
              </a:rPr>
              <a:t>Chronic hepatitis B or C allowed</a:t>
            </a:r>
            <a:endParaRPr lang="en-US" sz="1500" u="sng" baseline="0" dirty="0">
              <a:solidFill>
                <a:srgbClr val="000000"/>
              </a:solidFill>
            </a:endParaRPr>
          </a:p>
        </p:txBody>
      </p:sp>
      <p:sp>
        <p:nvSpPr>
          <p:cNvPr id="9" name="Rectangle 7"/>
          <p:cNvSpPr>
            <a:spLocks noChangeArrowheads="1"/>
          </p:cNvSpPr>
          <p:nvPr/>
        </p:nvSpPr>
        <p:spPr bwMode="ltGray">
          <a:xfrm>
            <a:off x="6150299" y="1798198"/>
            <a:ext cx="2559748" cy="886964"/>
          </a:xfrm>
          <a:prstGeom prst="rect">
            <a:avLst/>
          </a:prstGeom>
          <a:solidFill>
            <a:srgbClr val="7030A0">
              <a:alpha val="25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350" i="1" dirty="0">
                <a:solidFill>
                  <a:srgbClr val="000000"/>
                </a:solidFill>
                <a:latin typeface="Arial"/>
                <a:cs typeface="Arial"/>
              </a:rPr>
              <a:t>Switch Regimen</a:t>
            </a:r>
          </a:p>
          <a:p>
            <a:pPr algn="ctr">
              <a:spcBef>
                <a:spcPts val="450"/>
              </a:spcBef>
            </a:pPr>
            <a:r>
              <a:rPr lang="en-US" sz="1500" b="1" dirty="0" err="1">
                <a:solidFill>
                  <a:srgbClr val="000000"/>
                </a:solidFill>
                <a:latin typeface="Arial"/>
                <a:cs typeface="Arial"/>
              </a:rPr>
              <a:t>Bictegravir</a:t>
            </a:r>
            <a:r>
              <a:rPr lang="en-US" sz="1500" b="1" dirty="0">
                <a:solidFill>
                  <a:srgbClr val="000000"/>
                </a:solidFill>
                <a:latin typeface="Arial"/>
                <a:cs typeface="Arial"/>
              </a:rPr>
              <a:t>-TAF-FTC</a:t>
            </a:r>
          </a:p>
          <a:p>
            <a:pPr algn="ctr"/>
            <a:r>
              <a:rPr lang="en-US" sz="1050" dirty="0">
                <a:solidFill>
                  <a:srgbClr val="000000"/>
                </a:solidFill>
                <a:latin typeface="Arial"/>
                <a:cs typeface="Arial"/>
              </a:rPr>
              <a:t>(n = 234)</a:t>
            </a:r>
          </a:p>
        </p:txBody>
      </p:sp>
      <p:sp>
        <p:nvSpPr>
          <p:cNvPr id="10" name="Rectangle 7"/>
          <p:cNvSpPr>
            <a:spLocks noChangeArrowheads="1"/>
          </p:cNvSpPr>
          <p:nvPr/>
        </p:nvSpPr>
        <p:spPr bwMode="ltGray">
          <a:xfrm>
            <a:off x="6150299" y="3117490"/>
            <a:ext cx="2559748" cy="886964"/>
          </a:xfrm>
          <a:prstGeom prst="rect">
            <a:avLst/>
          </a:prstGeom>
          <a:solidFill>
            <a:srgbClr val="54737F">
              <a:alpha val="25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nchorCtr="1">
            <a:prstTxWarp prst="textNoShape">
              <a:avLst/>
            </a:prstTxWarp>
          </a:bodyPr>
          <a:lstStyle/>
          <a:p>
            <a:pPr algn="ctr"/>
            <a:r>
              <a:rPr lang="en-US" sz="1350" i="1" dirty="0">
                <a:solidFill>
                  <a:srgbClr val="000000"/>
                </a:solidFill>
                <a:latin typeface="Arial"/>
                <a:cs typeface="Arial"/>
              </a:rPr>
              <a:t>Maintain Regimen</a:t>
            </a:r>
          </a:p>
          <a:p>
            <a:pPr algn="ctr">
              <a:spcBef>
                <a:spcPts val="450"/>
              </a:spcBef>
            </a:pPr>
            <a:r>
              <a:rPr lang="en-US" sz="1350" b="1" dirty="0">
                <a:solidFill>
                  <a:srgbClr val="000000"/>
                </a:solidFill>
                <a:latin typeface="Arial"/>
                <a:cs typeface="Arial"/>
              </a:rPr>
              <a:t>INSTI or PI-Based Regimen</a:t>
            </a:r>
          </a:p>
          <a:p>
            <a:pPr algn="ctr"/>
            <a:r>
              <a:rPr lang="en-US" sz="1050" dirty="0">
                <a:solidFill>
                  <a:srgbClr val="000000"/>
                </a:solidFill>
                <a:latin typeface="Arial"/>
                <a:cs typeface="Arial"/>
              </a:rPr>
              <a:t>(n = 236)</a:t>
            </a:r>
          </a:p>
        </p:txBody>
      </p:sp>
      <p:sp>
        <p:nvSpPr>
          <p:cNvPr id="12" name="Rounded Rectangle 11">
            <a:extLst>
              <a:ext uri="{FF2B5EF4-FFF2-40B4-BE49-F238E27FC236}">
                <a16:creationId xmlns:a16="http://schemas.microsoft.com/office/drawing/2014/main" id="{35946B60-F086-4B4E-8090-3AA685B78FE0}"/>
              </a:ext>
            </a:extLst>
          </p:cNvPr>
          <p:cNvSpPr/>
          <p:nvPr/>
        </p:nvSpPr>
        <p:spPr>
          <a:xfrm>
            <a:off x="323850" y="4552055"/>
            <a:ext cx="3869589" cy="240026"/>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050" dirty="0">
                <a:solidFill>
                  <a:srgbClr val="000000"/>
                </a:solidFill>
                <a:latin typeface="Arial"/>
                <a:cs typeface="Arial"/>
              </a:rPr>
              <a:t>*Regimens: 53% EVG/c/TAF/FTC and 42% EVG/c/TDF/FTC</a:t>
            </a:r>
          </a:p>
        </p:txBody>
      </p:sp>
    </p:spTree>
    <p:extLst>
      <p:ext uri="{BB962C8B-B14F-4D97-AF65-F5344CB8AC3E}">
        <p14:creationId xmlns:p14="http://schemas.microsoft.com/office/powerpoint/2010/main" val="214153952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Switch to BIC-TAF-FTC in Women with Virologic Suppression</a:t>
            </a:r>
            <a:br>
              <a:rPr lang="en-US" sz="2000" dirty="0"/>
            </a:br>
            <a:r>
              <a:rPr lang="en-US" sz="2000" dirty="0"/>
              <a:t>GS-380-1961: Results by U.S. FDA Snapshot Algorithm</a:t>
            </a:r>
          </a:p>
        </p:txBody>
      </p:sp>
      <p:sp>
        <p:nvSpPr>
          <p:cNvPr id="6" name="Content Placeholder 5"/>
          <p:cNvSpPr>
            <a:spLocks noGrp="1"/>
          </p:cNvSpPr>
          <p:nvPr>
            <p:ph type="body" sz="quarter" idx="14"/>
          </p:nvPr>
        </p:nvSpPr>
        <p:spPr/>
        <p:txBody>
          <a:bodyPr/>
          <a:lstStyle/>
          <a:p>
            <a:r>
              <a:rPr lang="en-US" dirty="0"/>
              <a:t>Source: </a:t>
            </a:r>
            <a:r>
              <a:rPr lang="en-US" dirty="0" err="1"/>
              <a:t>Kityo</a:t>
            </a:r>
            <a:r>
              <a:rPr lang="en-US" dirty="0"/>
              <a:t> C, et al. J </a:t>
            </a:r>
            <a:r>
              <a:rPr lang="en-US" dirty="0" err="1"/>
              <a:t>Acquir</a:t>
            </a:r>
            <a:r>
              <a:rPr lang="en-US" dirty="0"/>
              <a:t> Immune </a:t>
            </a:r>
            <a:r>
              <a:rPr lang="en-US" dirty="0" err="1"/>
              <a:t>Defic</a:t>
            </a:r>
            <a:r>
              <a:rPr lang="en-US" dirty="0"/>
              <a:t> </a:t>
            </a:r>
            <a:r>
              <a:rPr lang="en-US" dirty="0" err="1"/>
              <a:t>Syndr</a:t>
            </a:r>
            <a:r>
              <a:rPr lang="en-US" dirty="0"/>
              <a:t>. 2019;82:321-8.</a:t>
            </a:r>
          </a:p>
        </p:txBody>
      </p:sp>
      <p:graphicFrame>
        <p:nvGraphicFramePr>
          <p:cNvPr id="5" name="Chart 4">
            <a:extLst>
              <a:ext uri="{FF2B5EF4-FFF2-40B4-BE49-F238E27FC236}">
                <a16:creationId xmlns:a16="http://schemas.microsoft.com/office/drawing/2014/main" id="{82626EF7-F663-7349-9F06-31AF0CB435EC}"/>
              </a:ext>
            </a:extLst>
          </p:cNvPr>
          <p:cNvGraphicFramePr>
            <a:graphicFrameLocks/>
          </p:cNvGraphicFramePr>
          <p:nvPr>
            <p:extLst>
              <p:ext uri="{D42A27DB-BD31-4B8C-83A1-F6EECF244321}">
                <p14:modId xmlns:p14="http://schemas.microsoft.com/office/powerpoint/2010/main" val="2509118007"/>
              </p:ext>
            </p:extLst>
          </p:nvPr>
        </p:nvGraphicFramePr>
        <p:xfrm>
          <a:off x="457200" y="1135847"/>
          <a:ext cx="8229600" cy="347472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FE42F2FF-F407-3441-BA62-2E5B1B9AE140}"/>
              </a:ext>
            </a:extLst>
          </p:cNvPr>
          <p:cNvSpPr txBox="1"/>
          <p:nvPr/>
        </p:nvSpPr>
        <p:spPr>
          <a:xfrm>
            <a:off x="3239102" y="4216308"/>
            <a:ext cx="914400" cy="242374"/>
          </a:xfrm>
          <a:prstGeom prst="rect">
            <a:avLst/>
          </a:prstGeom>
          <a:noFill/>
        </p:spPr>
        <p:txBody>
          <a:bodyPr wrap="square" rtlCol="0" anchor="ctr" anchorCtr="1">
            <a:spAutoFit/>
          </a:bodyPr>
          <a:lstStyle/>
          <a:p>
            <a:r>
              <a:rPr lang="en-US" sz="975" dirty="0">
                <a:solidFill>
                  <a:srgbClr val="FFFFFF"/>
                </a:solidFill>
                <a:latin typeface="Arial"/>
              </a:rPr>
              <a:t>224/234</a:t>
            </a:r>
          </a:p>
        </p:txBody>
      </p:sp>
      <p:sp>
        <p:nvSpPr>
          <p:cNvPr id="8" name="TextBox 7">
            <a:extLst>
              <a:ext uri="{FF2B5EF4-FFF2-40B4-BE49-F238E27FC236}">
                <a16:creationId xmlns:a16="http://schemas.microsoft.com/office/drawing/2014/main" id="{B780B69D-9CB9-A24A-BA80-8BCC8C041EE6}"/>
              </a:ext>
            </a:extLst>
          </p:cNvPr>
          <p:cNvSpPr txBox="1"/>
          <p:nvPr/>
        </p:nvSpPr>
        <p:spPr>
          <a:xfrm>
            <a:off x="5904899" y="4216308"/>
            <a:ext cx="914400" cy="242374"/>
          </a:xfrm>
          <a:prstGeom prst="rect">
            <a:avLst/>
          </a:prstGeom>
          <a:noFill/>
        </p:spPr>
        <p:txBody>
          <a:bodyPr wrap="square" rtlCol="0" anchor="ctr" anchorCtr="1">
            <a:spAutoFit/>
          </a:bodyPr>
          <a:lstStyle/>
          <a:p>
            <a:r>
              <a:rPr lang="en-US" sz="975" dirty="0">
                <a:solidFill>
                  <a:srgbClr val="FFFFFF"/>
                </a:solidFill>
                <a:latin typeface="Arial"/>
              </a:rPr>
              <a:t>225/236</a:t>
            </a:r>
          </a:p>
        </p:txBody>
      </p:sp>
    </p:spTree>
    <p:extLst>
      <p:ext uri="{BB962C8B-B14F-4D97-AF65-F5344CB8AC3E}">
        <p14:creationId xmlns:p14="http://schemas.microsoft.com/office/powerpoint/2010/main" val="122501442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Switch to BIC-TAF-FTC in Women with Virologic Suppression</a:t>
            </a:r>
            <a:br>
              <a:rPr lang="en-US" sz="2000" dirty="0"/>
            </a:br>
            <a:r>
              <a:rPr lang="en-US" sz="2000" dirty="0"/>
              <a:t>GS-380-1961: Conclusions </a:t>
            </a:r>
          </a:p>
        </p:txBody>
      </p:sp>
      <p:sp>
        <p:nvSpPr>
          <p:cNvPr id="6" name="Content Placeholder 5"/>
          <p:cNvSpPr>
            <a:spLocks noGrp="1"/>
          </p:cNvSpPr>
          <p:nvPr>
            <p:ph type="body" sz="quarter" idx="16"/>
          </p:nvPr>
        </p:nvSpPr>
        <p:spPr/>
        <p:txBody>
          <a:bodyPr/>
          <a:lstStyle/>
          <a:p>
            <a:r>
              <a:rPr lang="en-US" dirty="0"/>
              <a:t>Source: </a:t>
            </a:r>
            <a:r>
              <a:rPr lang="en-US" dirty="0" err="1"/>
              <a:t>Kityo</a:t>
            </a:r>
            <a:r>
              <a:rPr lang="en-US" dirty="0"/>
              <a:t> C, et al. J </a:t>
            </a:r>
            <a:r>
              <a:rPr lang="en-US" dirty="0" err="1"/>
              <a:t>Acquir</a:t>
            </a:r>
            <a:r>
              <a:rPr lang="en-US" dirty="0"/>
              <a:t> Immune </a:t>
            </a:r>
            <a:r>
              <a:rPr lang="en-US" dirty="0" err="1"/>
              <a:t>Defic</a:t>
            </a:r>
            <a:r>
              <a:rPr lang="en-US" dirty="0"/>
              <a:t> </a:t>
            </a:r>
            <a:r>
              <a:rPr lang="en-US" dirty="0" err="1"/>
              <a:t>Syndr</a:t>
            </a:r>
            <a:r>
              <a:rPr lang="en-US" dirty="0"/>
              <a:t>. 2019;82:321-8.</a:t>
            </a:r>
          </a:p>
        </p:txBody>
      </p:sp>
      <p:sp>
        <p:nvSpPr>
          <p:cNvPr id="3" name="Content Placeholder 2">
            <a:extLst>
              <a:ext uri="{FF2B5EF4-FFF2-40B4-BE49-F238E27FC236}">
                <a16:creationId xmlns:a16="http://schemas.microsoft.com/office/drawing/2014/main" id="{EA43663A-B9EF-9F2E-F8B5-48BB68E042D0}"/>
              </a:ext>
            </a:extLst>
          </p:cNvPr>
          <p:cNvSpPr>
            <a:spLocks noGrp="1"/>
          </p:cNvSpPr>
          <p:nvPr>
            <p:ph sz="half" idx="2"/>
          </p:nvPr>
        </p:nvSpPr>
        <p:spPr>
          <a:xfrm>
            <a:off x="-18168" y="1910393"/>
            <a:ext cx="9180576" cy="1574460"/>
          </a:xfrm>
        </p:spPr>
        <p:txBody>
          <a:bodyPr/>
          <a:lstStyle/>
          <a:p>
            <a:pPr>
              <a:lnSpc>
                <a:spcPts val="2400"/>
              </a:lnSpc>
            </a:pPr>
            <a:r>
              <a:rPr lang="en-US" sz="1600" b="1" i="0" dirty="0">
                <a:solidFill>
                  <a:srgbClr val="C00000"/>
                </a:solidFill>
              </a:rPr>
              <a:t>Interpretation</a:t>
            </a:r>
            <a:r>
              <a:rPr lang="en-US" sz="1600" b="0" i="0" dirty="0">
                <a:solidFill>
                  <a:schemeClr val="tx1"/>
                </a:solidFill>
              </a:rPr>
              <a:t>: </a:t>
            </a:r>
            <a:r>
              <a:rPr lang="en-US" sz="1600" b="0" dirty="0">
                <a:solidFill>
                  <a:schemeClr val="tx1"/>
                </a:solidFill>
              </a:rPr>
              <a:t>“</a:t>
            </a:r>
            <a:r>
              <a:rPr lang="en-US" sz="1600" b="0" i="0" dirty="0">
                <a:solidFill>
                  <a:schemeClr val="tx1"/>
                </a:solidFill>
                <a:latin typeface="+mn-lt"/>
                <a:cs typeface="Arial"/>
              </a:rPr>
              <a:t>“</a:t>
            </a:r>
            <a:r>
              <a:rPr lang="en-US" sz="1600" b="0" kern="1200" dirty="0">
                <a:solidFill>
                  <a:schemeClr val="tx1"/>
                </a:solidFill>
                <a:effectLst/>
                <a:latin typeface="+mn-lt"/>
                <a:ea typeface="+mn-ea"/>
                <a:cs typeface="+mn-cs"/>
              </a:rPr>
              <a:t>Fixed-dose combination </a:t>
            </a:r>
            <a:r>
              <a:rPr lang="en-US" sz="1600" b="0" kern="1200" dirty="0" err="1">
                <a:solidFill>
                  <a:schemeClr val="tx1"/>
                </a:solidFill>
                <a:effectLst/>
                <a:latin typeface="+mn-lt"/>
                <a:ea typeface="+mn-ea"/>
                <a:cs typeface="+mn-cs"/>
              </a:rPr>
              <a:t>bictegravir</a:t>
            </a:r>
            <a:r>
              <a:rPr lang="en-US" sz="1600" b="0" kern="1200" dirty="0">
                <a:solidFill>
                  <a:schemeClr val="tx1"/>
                </a:solidFill>
                <a:effectLst/>
                <a:latin typeface="+mn-lt"/>
                <a:ea typeface="+mn-ea"/>
                <a:cs typeface="+mn-cs"/>
              </a:rPr>
              <a:t>-emtricitabine-tenofovir</a:t>
            </a:r>
            <a:r>
              <a:rPr lang="en-US" sz="1600" b="0" kern="1200" baseline="0" dirty="0">
                <a:solidFill>
                  <a:schemeClr val="tx1"/>
                </a:solidFill>
                <a:effectLst/>
                <a:latin typeface="+mn-lt"/>
                <a:ea typeface="+mn-ea"/>
                <a:cs typeface="+mn-cs"/>
              </a:rPr>
              <a:t> alafenamide </a:t>
            </a:r>
            <a:r>
              <a:rPr lang="en-US" sz="1600" b="0" kern="1200" dirty="0">
                <a:solidFill>
                  <a:schemeClr val="tx1"/>
                </a:solidFill>
                <a:effectLst/>
                <a:latin typeface="+mn-lt"/>
                <a:ea typeface="+mn-ea"/>
                <a:cs typeface="+mn-cs"/>
              </a:rPr>
              <a:t>provides a safe and efficacious option for ongoing treatment of HIV in women. This study contributes important data on safety, tolerability, and outcomes of antiretroviral therapy among women living with HIV</a:t>
            </a:r>
            <a:r>
              <a:rPr lang="en-US" sz="1600" b="0" i="0" u="none" strike="noStrike" kern="1200" baseline="0" dirty="0">
                <a:solidFill>
                  <a:schemeClr val="tx1"/>
                </a:solidFill>
              </a:rPr>
              <a:t>.</a:t>
            </a:r>
            <a:r>
              <a:rPr lang="en-US" sz="1600" b="0" dirty="0">
                <a:solidFill>
                  <a:schemeClr val="tx1"/>
                </a:solidFill>
              </a:rPr>
              <a:t>”</a:t>
            </a:r>
          </a:p>
        </p:txBody>
      </p:sp>
    </p:spTree>
    <p:extLst>
      <p:ext uri="{BB962C8B-B14F-4D97-AF65-F5344CB8AC3E}">
        <p14:creationId xmlns:p14="http://schemas.microsoft.com/office/powerpoint/2010/main" val="271567538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4859813"/>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52842</TotalTime>
  <Words>296</Words>
  <Application>Microsoft Macintosh PowerPoint</Application>
  <PresentationFormat>On-screen Show (16:9)</PresentationFormat>
  <Paragraphs>27</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Corbel</vt:lpstr>
      <vt:lpstr>Geneva</vt:lpstr>
      <vt:lpstr>Lucida Grande</vt:lpstr>
      <vt:lpstr>Times New Roman</vt:lpstr>
      <vt:lpstr>NCRC</vt:lpstr>
      <vt:lpstr>Switch to BIC-TAF-FTC in Women with Virologic Suppression  GS-380-1961</vt:lpstr>
      <vt:lpstr>Switch to BIC-TAF-FTC in Women with Virologic Suppression GS-380-1961: Design</vt:lpstr>
      <vt:lpstr>Switch to BIC-TAF-FTC in Women with Virologic Suppression GS-380-1961: Results by U.S. FDA Snapshot Algorithm</vt:lpstr>
      <vt:lpstr>Switch to BIC-TAF-FTC in Women with Virologic Suppression GS-380-1961: Conclusions </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2305</cp:revision>
  <cp:lastPrinted>2008-02-05T14:34:24Z</cp:lastPrinted>
  <dcterms:created xsi:type="dcterms:W3CDTF">2010-11-28T05:36:22Z</dcterms:created>
  <dcterms:modified xsi:type="dcterms:W3CDTF">2022-12-17T23:01:28Z</dcterms:modified>
</cp:coreProperties>
</file>