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theme/themeOverride2.xml" ContentType="application/vnd.openxmlformats-officedocument.themeOverride+xml"/>
  <Override PartName="/ppt/charts/chart5.xml" ContentType="application/vnd.openxmlformats-officedocument.drawingml.chart+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92" r:id="rId1"/>
  </p:sldMasterIdLst>
  <p:notesMasterIdLst>
    <p:notesMasterId r:id="rId13"/>
  </p:notesMasterIdLst>
  <p:handoutMasterIdLst>
    <p:handoutMasterId r:id="rId14"/>
  </p:handoutMasterIdLst>
  <p:sldIdLst>
    <p:sldId id="1135" r:id="rId2"/>
    <p:sldId id="1136" r:id="rId3"/>
    <p:sldId id="1137" r:id="rId4"/>
    <p:sldId id="1140" r:id="rId5"/>
    <p:sldId id="1138" r:id="rId6"/>
    <p:sldId id="1382" r:id="rId7"/>
    <p:sldId id="1141" r:id="rId8"/>
    <p:sldId id="1142" r:id="rId9"/>
    <p:sldId id="1143" r:id="rId10"/>
    <p:sldId id="1144" r:id="rId11"/>
    <p:sldId id="1383" r:id="rId12"/>
  </p:sldIdLst>
  <p:sldSz cx="9144000" cy="5143500" type="screen16x9"/>
  <p:notesSz cx="6858000" cy="10287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Geneva" pitchFamily="31" charset="0"/>
        <a:ea typeface="+mn-ea"/>
        <a:cs typeface="+mn-cs"/>
      </a:defRPr>
    </a:lvl1pPr>
    <a:lvl2pPr marL="457200" algn="l" rtl="0" eaLnBrk="0" fontAlgn="base" hangingPunct="0">
      <a:spcBef>
        <a:spcPct val="0"/>
      </a:spcBef>
      <a:spcAft>
        <a:spcPct val="0"/>
      </a:spcAft>
      <a:defRPr sz="2400" kern="1200">
        <a:solidFill>
          <a:schemeClr val="tx1"/>
        </a:solidFill>
        <a:latin typeface="Geneva" pitchFamily="31" charset="0"/>
        <a:ea typeface="+mn-ea"/>
        <a:cs typeface="+mn-cs"/>
      </a:defRPr>
    </a:lvl2pPr>
    <a:lvl3pPr marL="914400" algn="l" rtl="0" eaLnBrk="0" fontAlgn="base" hangingPunct="0">
      <a:spcBef>
        <a:spcPct val="0"/>
      </a:spcBef>
      <a:spcAft>
        <a:spcPct val="0"/>
      </a:spcAft>
      <a:defRPr sz="2400" kern="1200">
        <a:solidFill>
          <a:schemeClr val="tx1"/>
        </a:solidFill>
        <a:latin typeface="Geneva" pitchFamily="31" charset="0"/>
        <a:ea typeface="+mn-ea"/>
        <a:cs typeface="+mn-cs"/>
      </a:defRPr>
    </a:lvl3pPr>
    <a:lvl4pPr marL="1371600" algn="l" rtl="0" eaLnBrk="0" fontAlgn="base" hangingPunct="0">
      <a:spcBef>
        <a:spcPct val="0"/>
      </a:spcBef>
      <a:spcAft>
        <a:spcPct val="0"/>
      </a:spcAft>
      <a:defRPr sz="2400" kern="1200">
        <a:solidFill>
          <a:schemeClr val="tx1"/>
        </a:solidFill>
        <a:latin typeface="Geneva" pitchFamily="31" charset="0"/>
        <a:ea typeface="+mn-ea"/>
        <a:cs typeface="+mn-cs"/>
      </a:defRPr>
    </a:lvl4pPr>
    <a:lvl5pPr marL="1828800" algn="l" rtl="0" eaLnBrk="0" fontAlgn="base" hangingPunct="0">
      <a:spcBef>
        <a:spcPct val="0"/>
      </a:spcBef>
      <a:spcAft>
        <a:spcPct val="0"/>
      </a:spcAft>
      <a:defRPr sz="2400" kern="1200">
        <a:solidFill>
          <a:schemeClr val="tx1"/>
        </a:solidFill>
        <a:latin typeface="Geneva" pitchFamily="31" charset="0"/>
        <a:ea typeface="+mn-ea"/>
        <a:cs typeface="+mn-cs"/>
      </a:defRPr>
    </a:lvl5pPr>
    <a:lvl6pPr marL="2286000" algn="l" defTabSz="457200" rtl="0" eaLnBrk="1" latinLnBrk="0" hangingPunct="1">
      <a:defRPr sz="2400" kern="1200">
        <a:solidFill>
          <a:schemeClr val="tx1"/>
        </a:solidFill>
        <a:latin typeface="Geneva" pitchFamily="31" charset="0"/>
        <a:ea typeface="+mn-ea"/>
        <a:cs typeface="+mn-cs"/>
      </a:defRPr>
    </a:lvl6pPr>
    <a:lvl7pPr marL="2743200" algn="l" defTabSz="457200" rtl="0" eaLnBrk="1" latinLnBrk="0" hangingPunct="1">
      <a:defRPr sz="2400" kern="1200">
        <a:solidFill>
          <a:schemeClr val="tx1"/>
        </a:solidFill>
        <a:latin typeface="Geneva" pitchFamily="31" charset="0"/>
        <a:ea typeface="+mn-ea"/>
        <a:cs typeface="+mn-cs"/>
      </a:defRPr>
    </a:lvl7pPr>
    <a:lvl8pPr marL="3200400" algn="l" defTabSz="457200" rtl="0" eaLnBrk="1" latinLnBrk="0" hangingPunct="1">
      <a:defRPr sz="2400" kern="1200">
        <a:solidFill>
          <a:schemeClr val="tx1"/>
        </a:solidFill>
        <a:latin typeface="Geneva" pitchFamily="31" charset="0"/>
        <a:ea typeface="+mn-ea"/>
        <a:cs typeface="+mn-cs"/>
      </a:defRPr>
    </a:lvl8pPr>
    <a:lvl9pPr marL="3657600" algn="l" defTabSz="457200" rtl="0" eaLnBrk="1" latinLnBrk="0" hangingPunct="1">
      <a:defRPr sz="2400" kern="1200">
        <a:solidFill>
          <a:schemeClr val="tx1"/>
        </a:solidFill>
        <a:latin typeface="Geneva" pitchFamily="31" charset="0"/>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1620">
          <p15:clr>
            <a:srgbClr val="A4A3A4"/>
          </p15:clr>
        </p15:guide>
      </p15:sldGuideLst>
    </p:ext>
    <p:ext uri="{2D200454-40CA-4A62-9FC3-DE9A4176ACB9}">
      <p15:notesGuideLst xmlns:p15="http://schemas.microsoft.com/office/powerpoint/2012/main">
        <p15:guide id="1" orient="horz" pos="324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7E98"/>
    <a:srgbClr val="668189"/>
    <a:srgbClr val="967100"/>
    <a:srgbClr val="006AB6"/>
    <a:srgbClr val="49778F"/>
    <a:srgbClr val="C07585"/>
    <a:srgbClr val="5C8333"/>
    <a:srgbClr val="7F6000"/>
    <a:srgbClr val="73557E"/>
    <a:srgbClr val="B384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72" autoAdjust="0"/>
    <p:restoredTop sz="96405" autoAdjust="0"/>
  </p:normalViewPr>
  <p:slideViewPr>
    <p:cSldViewPr snapToGrid="0" showGuides="1">
      <p:cViewPr varScale="1">
        <p:scale>
          <a:sx n="162" d="100"/>
          <a:sy n="162" d="100"/>
        </p:scale>
        <p:origin x="944" y="192"/>
      </p:cViewPr>
      <p:guideLst>
        <p:guide pos="2880"/>
        <p:guide orient="horz" pos="16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5952"/>
    </p:cViewPr>
  </p:sorterViewPr>
  <p:notesViewPr>
    <p:cSldViewPr snapToGrid="0" showGuides="1">
      <p:cViewPr varScale="1">
        <p:scale>
          <a:sx n="136" d="100"/>
          <a:sy n="136" d="100"/>
        </p:scale>
        <p:origin x="2496" y="232"/>
      </p:cViewPr>
      <p:guideLst>
        <p:guide orient="horz" pos="324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2.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9823770553578"/>
          <c:y val="3.3683660305173703E-2"/>
          <c:w val="0.86165084066852804"/>
          <c:h val="0.78089060901285634"/>
        </c:manualLayout>
      </c:layout>
      <c:barChart>
        <c:barDir val="col"/>
        <c:grouping val="clustered"/>
        <c:varyColors val="0"/>
        <c:ser>
          <c:idx val="0"/>
          <c:order val="0"/>
          <c:tx>
            <c:v>HIV Rate</c:v>
          </c:tx>
          <c:spPr>
            <a:solidFill>
              <a:schemeClr val="bg1">
                <a:lumMod val="50000"/>
              </a:schemeClr>
            </a:solidFill>
            <a:ln w="12700">
              <a:noFill/>
            </a:ln>
            <a:effectLst/>
            <a:scene3d>
              <a:camera prst="orthographicFront"/>
              <a:lightRig rig="threePt" dir="t"/>
            </a:scene3d>
            <a:sp3d>
              <a:bevelT w="38100" h="38100"/>
            </a:sp3d>
          </c:spPr>
          <c:invertIfNegative val="0"/>
          <c:dPt>
            <c:idx val="0"/>
            <c:invertIfNegative val="0"/>
            <c:bubble3D val="0"/>
            <c:spPr>
              <a:gradFill>
                <a:gsLst>
                  <a:gs pos="0">
                    <a:srgbClr val="416A80"/>
                  </a:gs>
                  <a:gs pos="100000">
                    <a:srgbClr val="70B6DC"/>
                  </a:gs>
                </a:gsLst>
                <a:lin ang="0" scaled="0"/>
              </a:gradFill>
              <a:ln w="12700">
                <a:noFill/>
              </a:ln>
              <a:effectLst/>
              <a:scene3d>
                <a:camera prst="orthographicFront"/>
                <a:lightRig rig="threePt" dir="t"/>
              </a:scene3d>
              <a:sp3d>
                <a:bevelT w="38100" h="38100"/>
              </a:sp3d>
            </c:spPr>
            <c:extLst>
              <c:ext xmlns:c16="http://schemas.microsoft.com/office/drawing/2014/chart" uri="{C3380CC4-5D6E-409C-BE32-E72D297353CC}">
                <c16:uniqueId val="{00000002-2283-7346-B571-C4FAF25F6056}"/>
              </c:ext>
            </c:extLst>
          </c:dPt>
          <c:dPt>
            <c:idx val="1"/>
            <c:invertIfNegative val="0"/>
            <c:bubble3D val="0"/>
            <c:spPr>
              <a:gradFill>
                <a:gsLst>
                  <a:gs pos="0">
                    <a:srgbClr val="326496"/>
                  </a:gs>
                  <a:gs pos="99000">
                    <a:srgbClr val="0082E3"/>
                  </a:gs>
                </a:gsLst>
                <a:lin ang="0" scaled="1"/>
              </a:gradFill>
              <a:ln w="12700">
                <a:noFill/>
              </a:ln>
              <a:effectLst/>
              <a:scene3d>
                <a:camera prst="orthographicFront"/>
                <a:lightRig rig="threePt" dir="t"/>
              </a:scene3d>
              <a:sp3d>
                <a:bevelT w="38100" h="38100"/>
              </a:sp3d>
            </c:spPr>
            <c:extLst>
              <c:ext xmlns:c16="http://schemas.microsoft.com/office/drawing/2014/chart" uri="{C3380CC4-5D6E-409C-BE32-E72D297353CC}">
                <c16:uniqueId val="{00000001-2283-7346-B571-C4FAF25F6056}"/>
              </c:ext>
            </c:extLst>
          </c:dPt>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TAF-FTC 
(n = 2,670 enrolled)</c:v>
                </c:pt>
                <c:pt idx="1">
                  <c:v>TDF-FTC
(n = 2,665 enrolled)</c:v>
                </c:pt>
              </c:strCache>
            </c:strRef>
          </c:cat>
          <c:val>
            <c:numRef>
              <c:f>Sheet1!$B$2:$B$3</c:f>
              <c:numCache>
                <c:formatCode>0</c:formatCode>
                <c:ptCount val="2"/>
                <c:pt idx="0">
                  <c:v>7</c:v>
                </c:pt>
                <c:pt idx="1">
                  <c:v>15</c:v>
                </c:pt>
              </c:numCache>
            </c:numRef>
          </c:val>
          <c:extLst>
            <c:ext xmlns:c16="http://schemas.microsoft.com/office/drawing/2014/chart" uri="{C3380CC4-5D6E-409C-BE32-E72D297353CC}">
              <c16:uniqueId val="{0000000C-2283-7346-B571-C4FAF25F6056}"/>
            </c:ext>
          </c:extLst>
        </c:ser>
        <c:dLbls>
          <c:showLegendKey val="0"/>
          <c:showVal val="1"/>
          <c:showCatName val="0"/>
          <c:showSerName val="0"/>
          <c:showPercent val="0"/>
          <c:showBubbleSize val="0"/>
        </c:dLbls>
        <c:gapWidth val="200"/>
        <c:axId val="2031356232"/>
        <c:axId val="2032012680"/>
      </c:barChart>
      <c:catAx>
        <c:axId val="2031356232"/>
        <c:scaling>
          <c:orientation val="minMax"/>
        </c:scaling>
        <c:delete val="0"/>
        <c:axPos val="b"/>
        <c:numFmt formatCode="General" sourceLinked="1"/>
        <c:majorTickMark val="out"/>
        <c:minorTickMark val="none"/>
        <c:tickLblPos val="nextTo"/>
        <c:spPr>
          <a:ln w="6350" cap="flat" cmpd="sng" algn="ctr">
            <a:solidFill>
              <a:prstClr val="black"/>
            </a:solidFill>
            <a:prstDash val="solid"/>
            <a:round/>
            <a:headEnd type="none" w="med" len="med"/>
            <a:tailEnd type="none" w="med" len="med"/>
          </a:ln>
        </c:spPr>
        <c:txPr>
          <a:bodyPr/>
          <a:lstStyle/>
          <a:p>
            <a:pPr>
              <a:defRPr sz="1400"/>
            </a:pPr>
            <a:endParaRPr lang="en-US"/>
          </a:p>
        </c:txPr>
        <c:crossAx val="2032012680"/>
        <c:crosses val="autoZero"/>
        <c:auto val="1"/>
        <c:lblAlgn val="ctr"/>
        <c:lblOffset val="1"/>
        <c:tickLblSkip val="1"/>
        <c:tickMarkSkip val="1"/>
        <c:noMultiLvlLbl val="0"/>
      </c:catAx>
      <c:valAx>
        <c:axId val="2032012680"/>
        <c:scaling>
          <c:orientation val="minMax"/>
          <c:max val="20"/>
          <c:min val="0"/>
        </c:scaling>
        <c:delete val="0"/>
        <c:axPos val="l"/>
        <c:title>
          <c:tx>
            <c:rich>
              <a:bodyPr/>
              <a:lstStyle/>
              <a:p>
                <a:pPr>
                  <a:defRPr sz="1400" b="1"/>
                </a:pPr>
                <a:r>
                  <a:rPr lang="en-US" sz="1400" b="1"/>
                  <a:t>Number of New HIV Infections</a:t>
                </a:r>
              </a:p>
            </c:rich>
          </c:tx>
          <c:layout>
            <c:manualLayout>
              <c:xMode val="edge"/>
              <c:yMode val="edge"/>
              <c:x val="2.0064037134247106E-2"/>
              <c:y val="4.266368229170292E-2"/>
            </c:manualLayout>
          </c:layout>
          <c:overlay val="0"/>
          <c:spPr>
            <a:noFill/>
            <a:ln w="25400">
              <a:noFill/>
            </a:ln>
          </c:spPr>
        </c:title>
        <c:numFmt formatCode="0" sourceLinked="0"/>
        <c:majorTickMark val="out"/>
        <c:minorTickMark val="none"/>
        <c:tickLblPos val="nextTo"/>
        <c:spPr>
          <a:ln w="6350" cmpd="sng">
            <a:solidFill>
              <a:srgbClr val="000000"/>
            </a:solidFill>
          </a:ln>
        </c:spPr>
        <c:txPr>
          <a:bodyPr/>
          <a:lstStyle/>
          <a:p>
            <a:pPr>
              <a:defRPr sz="1200"/>
            </a:pPr>
            <a:endParaRPr lang="en-US"/>
          </a:p>
        </c:txPr>
        <c:crossAx val="2031356232"/>
        <c:crosses val="autoZero"/>
        <c:crossBetween val="between"/>
        <c:majorUnit val="5"/>
      </c:valAx>
      <c:spPr>
        <a:solidFill>
          <a:srgbClr val="E6EBF2"/>
        </a:solidFill>
        <a:ln w="6350" cap="flat" cmpd="sng" algn="ctr">
          <a:solidFill>
            <a:srgbClr val="000000"/>
          </a:solidFill>
          <a:prstDash val="solid"/>
          <a:round/>
          <a:headEnd type="none" w="med" len="med"/>
          <a:tailEnd type="none" w="med" len="med"/>
        </a:ln>
        <a:effectLst/>
      </c:spPr>
    </c:plotArea>
    <c:plotVisOnly val="1"/>
    <c:dispBlanksAs val="gap"/>
    <c:showDLblsOverMax val="0"/>
  </c:chart>
  <c:spPr>
    <a:solidFill>
      <a:srgbClr val="FFFFFF"/>
    </a:solidFill>
    <a:ln w="38100" cap="flat" cmpd="sng" algn="ctr">
      <a:noFill/>
      <a:prstDash val="solid"/>
      <a:round/>
      <a:headEnd type="none" w="med" len="med"/>
      <a:tailEnd type="none" w="med" len="med"/>
    </a:ln>
    <a:effectLst/>
  </c:spPr>
  <c:txPr>
    <a:bodyPr/>
    <a:lstStyle/>
    <a:p>
      <a:pPr>
        <a:defRPr sz="1600">
          <a:solidFill>
            <a:srgbClr val="000000"/>
          </a:solidFill>
          <a:latin typeface="Arial" panose="020B0604020202020204" pitchFamily="34" charset="0"/>
          <a:cs typeface="Arial" panose="020B0604020202020204" pitchFamily="34" charset="0"/>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3063024734068299"/>
          <c:y val="3.3683660305173703E-2"/>
          <c:w val="0.86010705827037004"/>
          <c:h val="0.83173813850191802"/>
        </c:manualLayout>
      </c:layout>
      <c:barChart>
        <c:barDir val="col"/>
        <c:grouping val="clustered"/>
        <c:varyColors val="0"/>
        <c:ser>
          <c:idx val="0"/>
          <c:order val="0"/>
          <c:tx>
            <c:v>HIV Rate</c:v>
          </c:tx>
          <c:spPr>
            <a:solidFill>
              <a:schemeClr val="bg1">
                <a:lumMod val="50000"/>
              </a:schemeClr>
            </a:solidFill>
            <a:ln w="12700">
              <a:noFill/>
            </a:ln>
            <a:effectLst/>
            <a:scene3d>
              <a:camera prst="orthographicFront"/>
              <a:lightRig rig="threePt" dir="t"/>
            </a:scene3d>
            <a:sp3d>
              <a:bevelT w="38100" h="38100"/>
            </a:sp3d>
          </c:spPr>
          <c:invertIfNegative val="0"/>
          <c:dPt>
            <c:idx val="0"/>
            <c:invertIfNegative val="0"/>
            <c:bubble3D val="0"/>
            <c:spPr>
              <a:gradFill>
                <a:gsLst>
                  <a:gs pos="0">
                    <a:srgbClr val="416A80"/>
                  </a:gs>
                  <a:gs pos="100000">
                    <a:srgbClr val="70B6DC"/>
                  </a:gs>
                </a:gsLst>
                <a:lin ang="0" scaled="1"/>
              </a:gradFill>
              <a:ln w="12700">
                <a:noFill/>
              </a:ln>
              <a:effectLst/>
              <a:scene3d>
                <a:camera prst="orthographicFront"/>
                <a:lightRig rig="threePt" dir="t"/>
              </a:scene3d>
              <a:sp3d>
                <a:bevelT w="38100" h="38100"/>
              </a:sp3d>
            </c:spPr>
            <c:extLst>
              <c:ext xmlns:c16="http://schemas.microsoft.com/office/drawing/2014/chart" uri="{C3380CC4-5D6E-409C-BE32-E72D297353CC}">
                <c16:uniqueId val="{00000002-2283-7346-B571-C4FAF25F6056}"/>
              </c:ext>
            </c:extLst>
          </c:dPt>
          <c:dPt>
            <c:idx val="1"/>
            <c:invertIfNegative val="0"/>
            <c:bubble3D val="0"/>
            <c:spPr>
              <a:gradFill>
                <a:gsLst>
                  <a:gs pos="0">
                    <a:srgbClr val="326496"/>
                  </a:gs>
                  <a:gs pos="99000">
                    <a:srgbClr val="0082E3"/>
                  </a:gs>
                </a:gsLst>
                <a:lin ang="0" scaled="1"/>
              </a:gradFill>
              <a:ln w="12700">
                <a:noFill/>
              </a:ln>
              <a:effectLst/>
              <a:scene3d>
                <a:camera prst="orthographicFront"/>
                <a:lightRig rig="threePt" dir="t"/>
              </a:scene3d>
              <a:sp3d>
                <a:bevelT w="38100" h="38100"/>
              </a:sp3d>
            </c:spPr>
            <c:extLst>
              <c:ext xmlns:c16="http://schemas.microsoft.com/office/drawing/2014/chart" uri="{C3380CC4-5D6E-409C-BE32-E72D297353CC}">
                <c16:uniqueId val="{00000001-2283-7346-B571-C4FAF25F6056}"/>
              </c:ext>
            </c:extLst>
          </c:dPt>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TAF-FTC (n = 2,670)</c:v>
                </c:pt>
                <c:pt idx="1">
                  <c:v>TDF-FTC (n = 2,665)</c:v>
                </c:pt>
              </c:strCache>
            </c:strRef>
          </c:cat>
          <c:val>
            <c:numRef>
              <c:f>Sheet1!$B$2:$B$3</c:f>
              <c:numCache>
                <c:formatCode>0.00</c:formatCode>
                <c:ptCount val="2"/>
                <c:pt idx="0">
                  <c:v>0.16</c:v>
                </c:pt>
                <c:pt idx="1">
                  <c:v>0.34</c:v>
                </c:pt>
              </c:numCache>
            </c:numRef>
          </c:val>
          <c:extLst>
            <c:ext xmlns:c16="http://schemas.microsoft.com/office/drawing/2014/chart" uri="{C3380CC4-5D6E-409C-BE32-E72D297353CC}">
              <c16:uniqueId val="{0000000C-2283-7346-B571-C4FAF25F6056}"/>
            </c:ext>
          </c:extLst>
        </c:ser>
        <c:dLbls>
          <c:showLegendKey val="0"/>
          <c:showVal val="1"/>
          <c:showCatName val="0"/>
          <c:showSerName val="0"/>
          <c:showPercent val="0"/>
          <c:showBubbleSize val="0"/>
        </c:dLbls>
        <c:gapWidth val="200"/>
        <c:axId val="2032068296"/>
        <c:axId val="2032052936"/>
      </c:barChart>
      <c:catAx>
        <c:axId val="2032068296"/>
        <c:scaling>
          <c:orientation val="minMax"/>
        </c:scaling>
        <c:delete val="0"/>
        <c:axPos val="b"/>
        <c:numFmt formatCode="General" sourceLinked="1"/>
        <c:majorTickMark val="out"/>
        <c:minorTickMark val="none"/>
        <c:tickLblPos val="nextTo"/>
        <c:spPr>
          <a:ln w="6350" cap="flat" cmpd="sng" algn="ctr">
            <a:solidFill>
              <a:prstClr val="black"/>
            </a:solidFill>
            <a:prstDash val="solid"/>
            <a:round/>
            <a:headEnd type="none" w="med" len="med"/>
            <a:tailEnd type="none" w="med" len="med"/>
          </a:ln>
        </c:spPr>
        <c:txPr>
          <a:bodyPr/>
          <a:lstStyle/>
          <a:p>
            <a:pPr>
              <a:defRPr sz="1200"/>
            </a:pPr>
            <a:endParaRPr lang="en-US"/>
          </a:p>
        </c:txPr>
        <c:crossAx val="2032052936"/>
        <c:crosses val="autoZero"/>
        <c:auto val="1"/>
        <c:lblAlgn val="ctr"/>
        <c:lblOffset val="1"/>
        <c:tickLblSkip val="1"/>
        <c:tickMarkSkip val="1"/>
        <c:noMultiLvlLbl val="0"/>
      </c:catAx>
      <c:valAx>
        <c:axId val="2032052936"/>
        <c:scaling>
          <c:orientation val="minMax"/>
          <c:max val="0.5"/>
          <c:min val="0"/>
        </c:scaling>
        <c:delete val="0"/>
        <c:axPos val="l"/>
        <c:title>
          <c:tx>
            <c:rich>
              <a:bodyPr/>
              <a:lstStyle/>
              <a:p>
                <a:pPr>
                  <a:defRPr sz="1400" b="1"/>
                </a:pPr>
                <a:r>
                  <a:rPr lang="en-US" sz="1400" b="1"/>
                  <a:t>HIV Incidence Rate/100 PY </a:t>
                </a:r>
              </a:p>
            </c:rich>
          </c:tx>
          <c:layout>
            <c:manualLayout>
              <c:xMode val="edge"/>
              <c:yMode val="edge"/>
              <c:x val="1.0629313696898998E-2"/>
              <c:y val="9.1244591047740659E-2"/>
            </c:manualLayout>
          </c:layout>
          <c:overlay val="0"/>
          <c:spPr>
            <a:noFill/>
            <a:ln w="25400">
              <a:noFill/>
            </a:ln>
          </c:spPr>
        </c:title>
        <c:numFmt formatCode="0.0" sourceLinked="0"/>
        <c:majorTickMark val="out"/>
        <c:minorTickMark val="none"/>
        <c:tickLblPos val="nextTo"/>
        <c:spPr>
          <a:ln w="6350" cmpd="sng">
            <a:solidFill>
              <a:schemeClr val="tx1"/>
            </a:solidFill>
          </a:ln>
        </c:spPr>
        <c:txPr>
          <a:bodyPr/>
          <a:lstStyle/>
          <a:p>
            <a:pPr>
              <a:defRPr sz="1200"/>
            </a:pPr>
            <a:endParaRPr lang="en-US"/>
          </a:p>
        </c:txPr>
        <c:crossAx val="2032068296"/>
        <c:crosses val="autoZero"/>
        <c:crossBetween val="between"/>
        <c:majorUnit val="0.1"/>
      </c:valAx>
      <c:spPr>
        <a:solidFill>
          <a:srgbClr val="E6EBF2"/>
        </a:solidFill>
        <a:ln w="6350" cap="flat" cmpd="sng" algn="ctr">
          <a:solidFill>
            <a:srgbClr val="000000"/>
          </a:solidFill>
          <a:prstDash val="solid"/>
          <a:round/>
          <a:headEnd type="none" w="med" len="med"/>
          <a:tailEnd type="none" w="med" len="med"/>
        </a:ln>
        <a:effectLst/>
      </c:spPr>
    </c:plotArea>
    <c:plotVisOnly val="1"/>
    <c:dispBlanksAs val="gap"/>
    <c:showDLblsOverMax val="0"/>
  </c:chart>
  <c:spPr>
    <a:solidFill>
      <a:srgbClr val="FFFFFF"/>
    </a:solidFill>
    <a:ln w="38100" cap="flat" cmpd="sng" algn="ctr">
      <a:noFill/>
      <a:prstDash val="solid"/>
      <a:round/>
      <a:headEnd type="none" w="med" len="med"/>
      <a:tailEnd type="none" w="med" len="med"/>
    </a:ln>
    <a:effectLst/>
  </c:spPr>
  <c:txPr>
    <a:bodyPr/>
    <a:lstStyle/>
    <a:p>
      <a:pPr>
        <a:defRPr sz="1600">
          <a:solidFill>
            <a:srgbClr val="000000"/>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3063024734068299"/>
          <c:y val="3.3683660305173703E-2"/>
          <c:w val="0.86010705827037004"/>
          <c:h val="0.83173813850191802"/>
        </c:manualLayout>
      </c:layout>
      <c:barChart>
        <c:barDir val="col"/>
        <c:grouping val="clustered"/>
        <c:varyColors val="0"/>
        <c:ser>
          <c:idx val="0"/>
          <c:order val="0"/>
          <c:tx>
            <c:v>HIV Rate</c:v>
          </c:tx>
          <c:spPr>
            <a:solidFill>
              <a:schemeClr val="bg1">
                <a:lumMod val="50000"/>
              </a:schemeClr>
            </a:solidFill>
            <a:ln w="12700">
              <a:noFill/>
            </a:ln>
            <a:effectLst/>
            <a:scene3d>
              <a:camera prst="orthographicFront"/>
              <a:lightRig rig="threePt" dir="t"/>
            </a:scene3d>
            <a:sp3d>
              <a:bevelT w="38100" h="38100"/>
            </a:sp3d>
          </c:spPr>
          <c:invertIfNegative val="0"/>
          <c:dPt>
            <c:idx val="0"/>
            <c:invertIfNegative val="0"/>
            <c:bubble3D val="0"/>
            <c:spPr>
              <a:gradFill>
                <a:gsLst>
                  <a:gs pos="0">
                    <a:srgbClr val="416A80"/>
                  </a:gs>
                  <a:gs pos="100000">
                    <a:srgbClr val="70B6DC"/>
                  </a:gs>
                </a:gsLst>
                <a:lin ang="0" scaled="1"/>
              </a:gradFill>
              <a:ln w="12700">
                <a:noFill/>
              </a:ln>
              <a:effectLst/>
              <a:scene3d>
                <a:camera prst="orthographicFront"/>
                <a:lightRig rig="threePt" dir="t"/>
              </a:scene3d>
              <a:sp3d>
                <a:bevelT w="38100" h="38100"/>
              </a:sp3d>
            </c:spPr>
            <c:extLst>
              <c:ext xmlns:c16="http://schemas.microsoft.com/office/drawing/2014/chart" uri="{C3380CC4-5D6E-409C-BE32-E72D297353CC}">
                <c16:uniqueId val="{00000002-2283-7346-B571-C4FAF25F6056}"/>
              </c:ext>
            </c:extLst>
          </c:dPt>
          <c:dPt>
            <c:idx val="1"/>
            <c:invertIfNegative val="0"/>
            <c:bubble3D val="0"/>
            <c:spPr>
              <a:gradFill>
                <a:gsLst>
                  <a:gs pos="0">
                    <a:srgbClr val="326496"/>
                  </a:gs>
                  <a:gs pos="99000">
                    <a:srgbClr val="0082E3"/>
                  </a:gs>
                </a:gsLst>
                <a:lin ang="0" scaled="1"/>
              </a:gradFill>
              <a:ln w="12700">
                <a:noFill/>
              </a:ln>
              <a:effectLst/>
              <a:scene3d>
                <a:camera prst="orthographicFront"/>
                <a:lightRig rig="threePt" dir="t"/>
              </a:scene3d>
              <a:sp3d>
                <a:bevelT w="38100" h="38100"/>
              </a:sp3d>
            </c:spPr>
            <c:extLst>
              <c:ext xmlns:c16="http://schemas.microsoft.com/office/drawing/2014/chart" uri="{C3380CC4-5D6E-409C-BE32-E72D297353CC}">
                <c16:uniqueId val="{00000001-2283-7346-B571-C4FAF25F6056}"/>
              </c:ext>
            </c:extLst>
          </c:dPt>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TAF-FTC (n = 2,670)</c:v>
                </c:pt>
                <c:pt idx="1">
                  <c:v>TDF-FTC (n = 2,665)</c:v>
                </c:pt>
              </c:strCache>
            </c:strRef>
          </c:cat>
          <c:val>
            <c:numRef>
              <c:f>Sheet1!$B$2:$B$3</c:f>
              <c:numCache>
                <c:formatCode>0.00</c:formatCode>
                <c:ptCount val="2"/>
                <c:pt idx="0">
                  <c:v>0.16</c:v>
                </c:pt>
                <c:pt idx="1">
                  <c:v>0.34</c:v>
                </c:pt>
              </c:numCache>
            </c:numRef>
          </c:val>
          <c:extLst>
            <c:ext xmlns:c16="http://schemas.microsoft.com/office/drawing/2014/chart" uri="{C3380CC4-5D6E-409C-BE32-E72D297353CC}">
              <c16:uniqueId val="{0000000C-2283-7346-B571-C4FAF25F6056}"/>
            </c:ext>
          </c:extLst>
        </c:ser>
        <c:dLbls>
          <c:showLegendKey val="0"/>
          <c:showVal val="1"/>
          <c:showCatName val="0"/>
          <c:showSerName val="0"/>
          <c:showPercent val="0"/>
          <c:showBubbleSize val="0"/>
        </c:dLbls>
        <c:gapWidth val="200"/>
        <c:axId val="2032068296"/>
        <c:axId val="2032052936"/>
      </c:barChart>
      <c:catAx>
        <c:axId val="2032068296"/>
        <c:scaling>
          <c:orientation val="minMax"/>
        </c:scaling>
        <c:delete val="0"/>
        <c:axPos val="b"/>
        <c:numFmt formatCode="General" sourceLinked="1"/>
        <c:majorTickMark val="out"/>
        <c:minorTickMark val="none"/>
        <c:tickLblPos val="nextTo"/>
        <c:spPr>
          <a:ln w="6350" cap="flat" cmpd="sng" algn="ctr">
            <a:solidFill>
              <a:prstClr val="black"/>
            </a:solidFill>
            <a:prstDash val="solid"/>
            <a:round/>
            <a:headEnd type="none" w="med" len="med"/>
            <a:tailEnd type="none" w="med" len="med"/>
          </a:ln>
        </c:spPr>
        <c:txPr>
          <a:bodyPr/>
          <a:lstStyle/>
          <a:p>
            <a:pPr>
              <a:defRPr sz="1200"/>
            </a:pPr>
            <a:endParaRPr lang="en-US"/>
          </a:p>
        </c:txPr>
        <c:crossAx val="2032052936"/>
        <c:crosses val="autoZero"/>
        <c:auto val="1"/>
        <c:lblAlgn val="ctr"/>
        <c:lblOffset val="1"/>
        <c:tickLblSkip val="1"/>
        <c:tickMarkSkip val="1"/>
        <c:noMultiLvlLbl val="0"/>
      </c:catAx>
      <c:valAx>
        <c:axId val="2032052936"/>
        <c:scaling>
          <c:orientation val="minMax"/>
          <c:max val="0.5"/>
          <c:min val="0"/>
        </c:scaling>
        <c:delete val="0"/>
        <c:axPos val="l"/>
        <c:title>
          <c:tx>
            <c:rich>
              <a:bodyPr/>
              <a:lstStyle/>
              <a:p>
                <a:pPr>
                  <a:defRPr sz="1400" b="1"/>
                </a:pPr>
                <a:r>
                  <a:rPr lang="en-US" sz="1400" b="1"/>
                  <a:t>HIV Incidence Rate/100 PY </a:t>
                </a:r>
              </a:p>
            </c:rich>
          </c:tx>
          <c:layout>
            <c:manualLayout>
              <c:xMode val="edge"/>
              <c:yMode val="edge"/>
              <c:x val="1.0629313696898998E-2"/>
              <c:y val="9.1244591047740659E-2"/>
            </c:manualLayout>
          </c:layout>
          <c:overlay val="0"/>
          <c:spPr>
            <a:noFill/>
            <a:ln w="25400">
              <a:noFill/>
            </a:ln>
          </c:spPr>
        </c:title>
        <c:numFmt formatCode="0.0" sourceLinked="0"/>
        <c:majorTickMark val="out"/>
        <c:minorTickMark val="none"/>
        <c:tickLblPos val="nextTo"/>
        <c:spPr>
          <a:ln w="6350" cmpd="sng">
            <a:solidFill>
              <a:schemeClr val="tx1"/>
            </a:solidFill>
          </a:ln>
        </c:spPr>
        <c:txPr>
          <a:bodyPr/>
          <a:lstStyle/>
          <a:p>
            <a:pPr>
              <a:defRPr sz="1200"/>
            </a:pPr>
            <a:endParaRPr lang="en-US"/>
          </a:p>
        </c:txPr>
        <c:crossAx val="2032068296"/>
        <c:crosses val="autoZero"/>
        <c:crossBetween val="between"/>
        <c:majorUnit val="0.1"/>
      </c:valAx>
      <c:spPr>
        <a:solidFill>
          <a:srgbClr val="E6EBF2"/>
        </a:solidFill>
        <a:ln w="6350" cap="flat" cmpd="sng" algn="ctr">
          <a:solidFill>
            <a:srgbClr val="000000"/>
          </a:solidFill>
          <a:prstDash val="solid"/>
          <a:round/>
          <a:headEnd type="none" w="med" len="med"/>
          <a:tailEnd type="none" w="med" len="med"/>
        </a:ln>
        <a:effectLst/>
      </c:spPr>
    </c:plotArea>
    <c:plotVisOnly val="1"/>
    <c:dispBlanksAs val="gap"/>
    <c:showDLblsOverMax val="0"/>
  </c:chart>
  <c:spPr>
    <a:solidFill>
      <a:srgbClr val="FFFFFF"/>
    </a:solidFill>
    <a:ln w="38100" cap="flat" cmpd="sng" algn="ctr">
      <a:noFill/>
      <a:prstDash val="solid"/>
      <a:round/>
      <a:headEnd type="none" w="med" len="med"/>
      <a:tailEnd type="none" w="med" len="med"/>
    </a:ln>
    <a:effectLst/>
  </c:spPr>
  <c:txPr>
    <a:bodyPr/>
    <a:lstStyle/>
    <a:p>
      <a:pPr>
        <a:defRPr sz="1600">
          <a:solidFill>
            <a:srgbClr val="000000"/>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291077994968067"/>
          <c:y val="0.10366578820135799"/>
          <c:w val="0.84606110232940612"/>
          <c:h val="0.78832618990118597"/>
        </c:manualLayout>
      </c:layout>
      <c:barChart>
        <c:barDir val="col"/>
        <c:grouping val="clustered"/>
        <c:varyColors val="0"/>
        <c:ser>
          <c:idx val="0"/>
          <c:order val="0"/>
          <c:tx>
            <c:strRef>
              <c:f>Sheet1!$B$1</c:f>
              <c:strCache>
                <c:ptCount val="1"/>
                <c:pt idx="0">
                  <c:v>TAF-FTC</c:v>
                </c:pt>
              </c:strCache>
            </c:strRef>
          </c:tx>
          <c:spPr>
            <a:gradFill>
              <a:gsLst>
                <a:gs pos="0">
                  <a:srgbClr val="416A80"/>
                </a:gs>
                <a:gs pos="100000">
                  <a:srgbClr val="70B6DC"/>
                </a:gs>
              </a:gsLst>
              <a:lin ang="0" scaled="0"/>
            </a:gradFill>
            <a:ln w="12700">
              <a:noFill/>
            </a:ln>
            <a:effectLst/>
            <a:scene3d>
              <a:camera prst="orthographicFront"/>
              <a:lightRig rig="threePt" dir="t"/>
            </a:scene3d>
            <a:sp3d>
              <a:bevelT w="38100" h="38100"/>
            </a:sp3d>
          </c:spPr>
          <c:invertIfNegative val="0"/>
          <c:dPt>
            <c:idx val="1"/>
            <c:invertIfNegative val="0"/>
            <c:bubble3D val="0"/>
            <c:extLst>
              <c:ext xmlns:c16="http://schemas.microsoft.com/office/drawing/2014/chart" uri="{C3380CC4-5D6E-409C-BE32-E72D297353CC}">
                <c16:uniqueId val="{00000000-7A6D-2B43-B55D-FE85E11DE99F}"/>
              </c:ext>
            </c:extLst>
          </c:dPt>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Hip BMD</c:v>
                </c:pt>
                <c:pt idx="1">
                  <c:v>Spine BMD</c:v>
                </c:pt>
              </c:strCache>
            </c:strRef>
          </c:cat>
          <c:val>
            <c:numRef>
              <c:f>Sheet1!$B$2:$B$3</c:f>
              <c:numCache>
                <c:formatCode>0.00</c:formatCode>
                <c:ptCount val="2"/>
                <c:pt idx="0">
                  <c:v>0.18</c:v>
                </c:pt>
                <c:pt idx="1">
                  <c:v>0.5</c:v>
                </c:pt>
              </c:numCache>
            </c:numRef>
          </c:val>
          <c:extLst>
            <c:ext xmlns:c16="http://schemas.microsoft.com/office/drawing/2014/chart" uri="{C3380CC4-5D6E-409C-BE32-E72D297353CC}">
              <c16:uniqueId val="{00000000-D4B7-6348-AA55-9E2F1FCC0032}"/>
            </c:ext>
          </c:extLst>
        </c:ser>
        <c:ser>
          <c:idx val="1"/>
          <c:order val="1"/>
          <c:tx>
            <c:strRef>
              <c:f>Sheet1!$C$1</c:f>
              <c:strCache>
                <c:ptCount val="1"/>
                <c:pt idx="0">
                  <c:v>TDF-FTC</c:v>
                </c:pt>
              </c:strCache>
            </c:strRef>
          </c:tx>
          <c:spPr>
            <a:gradFill>
              <a:gsLst>
                <a:gs pos="0">
                  <a:srgbClr val="326496"/>
                </a:gs>
                <a:gs pos="99000">
                  <a:srgbClr val="0082E3"/>
                </a:gs>
              </a:gsLst>
              <a:lin ang="0" scaled="0"/>
            </a:gradFill>
            <a:ln w="12700">
              <a:noFill/>
            </a:ln>
            <a:effectLst/>
            <a:scene3d>
              <a:camera prst="orthographicFront"/>
              <a:lightRig rig="threePt" dir="t"/>
            </a:scene3d>
            <a:sp3d>
              <a:bevelT w="38100" h="38100"/>
            </a:sp3d>
          </c:spPr>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Hip BMD</c:v>
                </c:pt>
                <c:pt idx="1">
                  <c:v>Spine BMD</c:v>
                </c:pt>
              </c:strCache>
            </c:strRef>
          </c:cat>
          <c:val>
            <c:numRef>
              <c:f>Sheet1!$C$2:$C$3</c:f>
              <c:numCache>
                <c:formatCode>0.00</c:formatCode>
                <c:ptCount val="2"/>
                <c:pt idx="0" formatCode="General">
                  <c:v>-0.99</c:v>
                </c:pt>
                <c:pt idx="1">
                  <c:v>-1.1200000000000001</c:v>
                </c:pt>
              </c:numCache>
            </c:numRef>
          </c:val>
          <c:extLst>
            <c:ext xmlns:c16="http://schemas.microsoft.com/office/drawing/2014/chart" uri="{C3380CC4-5D6E-409C-BE32-E72D297353CC}">
              <c16:uniqueId val="{00000001-D4B7-6348-AA55-9E2F1FCC0032}"/>
            </c:ext>
          </c:extLst>
        </c:ser>
        <c:dLbls>
          <c:showLegendKey val="0"/>
          <c:showVal val="1"/>
          <c:showCatName val="0"/>
          <c:showSerName val="0"/>
          <c:showPercent val="0"/>
          <c:showBubbleSize val="0"/>
        </c:dLbls>
        <c:gapWidth val="175"/>
        <c:axId val="-2084137080"/>
        <c:axId val="-2084132888"/>
      </c:barChart>
      <c:catAx>
        <c:axId val="-2084137080"/>
        <c:scaling>
          <c:orientation val="minMax"/>
        </c:scaling>
        <c:delete val="0"/>
        <c:axPos val="b"/>
        <c:numFmt formatCode="General" sourceLinked="0"/>
        <c:majorTickMark val="out"/>
        <c:minorTickMark val="none"/>
        <c:tickLblPos val="low"/>
        <c:spPr>
          <a:ln w="6350" cap="flat" cmpd="sng" algn="ctr">
            <a:solidFill>
              <a:prstClr val="black"/>
            </a:solidFill>
            <a:prstDash val="solid"/>
            <a:round/>
            <a:headEnd type="none" w="med" len="med"/>
            <a:tailEnd type="none" w="med" len="med"/>
          </a:ln>
        </c:spPr>
        <c:txPr>
          <a:bodyPr/>
          <a:lstStyle/>
          <a:p>
            <a:pPr>
              <a:defRPr sz="1400"/>
            </a:pPr>
            <a:endParaRPr lang="en-US"/>
          </a:p>
        </c:txPr>
        <c:crossAx val="-2084132888"/>
        <c:crosses val="autoZero"/>
        <c:auto val="1"/>
        <c:lblAlgn val="ctr"/>
        <c:lblOffset val="1"/>
        <c:tickLblSkip val="1"/>
        <c:tickMarkSkip val="1"/>
        <c:noMultiLvlLbl val="0"/>
      </c:catAx>
      <c:valAx>
        <c:axId val="-2084132888"/>
        <c:scaling>
          <c:orientation val="minMax"/>
          <c:max val="1.5"/>
          <c:min val="-1.5"/>
        </c:scaling>
        <c:delete val="0"/>
        <c:axPos val="l"/>
        <c:title>
          <c:tx>
            <c:rich>
              <a:bodyPr/>
              <a:lstStyle/>
              <a:p>
                <a:pPr>
                  <a:defRPr sz="1300" b="1"/>
                </a:pPr>
                <a:r>
                  <a:rPr lang="en-US" sz="1300" b="1"/>
                  <a:t>Mean Change from Baseline (%)</a:t>
                </a:r>
              </a:p>
            </c:rich>
          </c:tx>
          <c:layout>
            <c:manualLayout>
              <c:xMode val="edge"/>
              <c:yMode val="edge"/>
              <c:x val="9.0243754252940598E-3"/>
              <c:y val="9.7746112306253491E-2"/>
            </c:manualLayout>
          </c:layout>
          <c:overlay val="0"/>
        </c:title>
        <c:numFmt formatCode="0.0" sourceLinked="0"/>
        <c:majorTickMark val="out"/>
        <c:minorTickMark val="none"/>
        <c:tickLblPos val="nextTo"/>
        <c:spPr>
          <a:ln w="6350">
            <a:solidFill>
              <a:srgbClr val="000000"/>
            </a:solidFill>
          </a:ln>
        </c:spPr>
        <c:txPr>
          <a:bodyPr/>
          <a:lstStyle/>
          <a:p>
            <a:pPr>
              <a:defRPr sz="1200"/>
            </a:pPr>
            <a:endParaRPr lang="en-US"/>
          </a:p>
        </c:txPr>
        <c:crossAx val="-2084137080"/>
        <c:crosses val="autoZero"/>
        <c:crossBetween val="between"/>
        <c:majorUnit val="0.5"/>
      </c:valAx>
      <c:spPr>
        <a:solidFill>
          <a:srgbClr val="E6EBF2"/>
        </a:solidFill>
        <a:ln w="6350" cap="flat" cmpd="sng" algn="ctr">
          <a:solidFill>
            <a:srgbClr val="000000"/>
          </a:solidFill>
          <a:prstDash val="solid"/>
          <a:round/>
          <a:headEnd type="none" w="med" len="med"/>
          <a:tailEnd type="none" w="med" len="med"/>
        </a:ln>
        <a:effectLst/>
      </c:spPr>
    </c:plotArea>
    <c:legend>
      <c:legendPos val="t"/>
      <c:layout>
        <c:manualLayout>
          <c:xMode val="edge"/>
          <c:yMode val="edge"/>
          <c:x val="0.57029150870030132"/>
          <c:y val="1.0683760683760684E-2"/>
          <c:w val="0.40262199863905906"/>
          <c:h val="7.7236929118762399E-2"/>
        </c:manualLayout>
      </c:layout>
      <c:overlay val="0"/>
      <c:spPr>
        <a:solidFill>
          <a:srgbClr val="FFFFFF"/>
        </a:solidFill>
        <a:ln w="25400" cap="flat" cmpd="sng" algn="ctr">
          <a:noFill/>
          <a:prstDash val="solid"/>
          <a:round/>
          <a:headEnd type="none" w="med" len="med"/>
          <a:tailEnd type="none" w="med" len="med"/>
        </a:ln>
        <a:effectLst/>
      </c:spPr>
      <c:txPr>
        <a:bodyPr/>
        <a:lstStyle/>
        <a:p>
          <a:pPr algn="l">
            <a:defRPr/>
          </a:pPr>
          <a:endParaRPr lang="en-US"/>
        </a:p>
      </c:txPr>
    </c:legend>
    <c:plotVisOnly val="1"/>
    <c:dispBlanksAs val="gap"/>
    <c:showDLblsOverMax val="0"/>
  </c:chart>
  <c:spPr>
    <a:ln w="25400" cap="flat" cmpd="sng" algn="ctr">
      <a:noFill/>
      <a:prstDash val="solid"/>
      <a:round/>
      <a:headEnd type="none" w="med" len="med"/>
      <a:tailEnd type="none" w="med" len="med"/>
    </a:ln>
    <a:effectLst/>
  </c:spPr>
  <c:txPr>
    <a:bodyPr/>
    <a:lstStyle/>
    <a:p>
      <a:pPr>
        <a:defRPr sz="1600">
          <a:solidFill>
            <a:srgbClr val="000000"/>
          </a:solidFill>
          <a:latin typeface="Arial" panose="020B0604020202020204" pitchFamily="34" charset="0"/>
          <a:cs typeface="Arial" panose="020B0604020202020204" pitchFamily="34" charset="0"/>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291077994968067"/>
          <c:y val="0.10366578820135799"/>
          <c:w val="0.84606110232940612"/>
          <c:h val="0.78832618990118597"/>
        </c:manualLayout>
      </c:layout>
      <c:barChart>
        <c:barDir val="col"/>
        <c:grouping val="clustered"/>
        <c:varyColors val="0"/>
        <c:ser>
          <c:idx val="0"/>
          <c:order val="0"/>
          <c:tx>
            <c:strRef>
              <c:f>Sheet1!$B$1</c:f>
              <c:strCache>
                <c:ptCount val="1"/>
                <c:pt idx="0">
                  <c:v>TAF-FTC</c:v>
                </c:pt>
              </c:strCache>
            </c:strRef>
          </c:tx>
          <c:spPr>
            <a:gradFill>
              <a:gsLst>
                <a:gs pos="0">
                  <a:srgbClr val="416A80"/>
                </a:gs>
                <a:gs pos="100000">
                  <a:srgbClr val="70B6DC"/>
                </a:gs>
              </a:gsLst>
              <a:lin ang="0" scaled="0"/>
            </a:gradFill>
            <a:ln w="12700">
              <a:noFill/>
            </a:ln>
            <a:effectLst/>
            <a:scene3d>
              <a:camera prst="orthographicFront"/>
              <a:lightRig rig="threePt" dir="t"/>
            </a:scene3d>
            <a:sp3d>
              <a:bevelT w="38100" h="38100"/>
            </a:sp3d>
          </c:spPr>
          <c:invertIfNegative val="0"/>
          <c:dPt>
            <c:idx val="0"/>
            <c:invertIfNegative val="0"/>
            <c:bubble3D val="0"/>
            <c:extLst>
              <c:ext xmlns:c16="http://schemas.microsoft.com/office/drawing/2014/chart" uri="{C3380CC4-5D6E-409C-BE32-E72D297353CC}">
                <c16:uniqueId val="{00000000-79AA-F74D-9EDE-CD0E40BA5DFC}"/>
              </c:ext>
            </c:extLst>
          </c:dPt>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Serum Creatinine (µmol/L)</c:v>
                </c:pt>
                <c:pt idx="1">
                  <c:v>Creatinine Clearance (mL/min)</c:v>
                </c:pt>
              </c:strCache>
            </c:strRef>
          </c:cat>
          <c:val>
            <c:numRef>
              <c:f>Sheet1!$B$2:$B$3</c:f>
              <c:numCache>
                <c:formatCode>0.00</c:formatCode>
                <c:ptCount val="2"/>
                <c:pt idx="0">
                  <c:v>0.88</c:v>
                </c:pt>
                <c:pt idx="1">
                  <c:v>1.8</c:v>
                </c:pt>
              </c:numCache>
            </c:numRef>
          </c:val>
          <c:extLst>
            <c:ext xmlns:c16="http://schemas.microsoft.com/office/drawing/2014/chart" uri="{C3380CC4-5D6E-409C-BE32-E72D297353CC}">
              <c16:uniqueId val="{00000000-D4B7-6348-AA55-9E2F1FCC0032}"/>
            </c:ext>
          </c:extLst>
        </c:ser>
        <c:ser>
          <c:idx val="1"/>
          <c:order val="1"/>
          <c:tx>
            <c:strRef>
              <c:f>Sheet1!$C$1</c:f>
              <c:strCache>
                <c:ptCount val="1"/>
                <c:pt idx="0">
                  <c:v>TDF-FTC</c:v>
                </c:pt>
              </c:strCache>
            </c:strRef>
          </c:tx>
          <c:spPr>
            <a:gradFill>
              <a:gsLst>
                <a:gs pos="0">
                  <a:srgbClr val="326496"/>
                </a:gs>
                <a:gs pos="99000">
                  <a:srgbClr val="0082E3"/>
                </a:gs>
              </a:gsLst>
              <a:lin ang="0" scaled="0"/>
            </a:gradFill>
            <a:ln w="12700">
              <a:noFill/>
            </a:ln>
            <a:effectLst/>
            <a:scene3d>
              <a:camera prst="orthographicFront"/>
              <a:lightRig rig="threePt" dir="t"/>
            </a:scene3d>
            <a:sp3d>
              <a:bevelT w="38100" h="38100"/>
            </a:sp3d>
          </c:spPr>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Serum Creatinine (µmol/L)</c:v>
                </c:pt>
                <c:pt idx="1">
                  <c:v>Creatinine Clearance (mL/min)</c:v>
                </c:pt>
              </c:strCache>
            </c:strRef>
          </c:cat>
          <c:val>
            <c:numRef>
              <c:f>Sheet1!$C$2:$C$3</c:f>
              <c:numCache>
                <c:formatCode>0.00</c:formatCode>
                <c:ptCount val="2"/>
                <c:pt idx="0" formatCode="General">
                  <c:v>-0.88</c:v>
                </c:pt>
                <c:pt idx="1">
                  <c:v>-2.2999999999999998</c:v>
                </c:pt>
              </c:numCache>
            </c:numRef>
          </c:val>
          <c:extLst>
            <c:ext xmlns:c16="http://schemas.microsoft.com/office/drawing/2014/chart" uri="{C3380CC4-5D6E-409C-BE32-E72D297353CC}">
              <c16:uniqueId val="{00000001-D4B7-6348-AA55-9E2F1FCC0032}"/>
            </c:ext>
          </c:extLst>
        </c:ser>
        <c:dLbls>
          <c:showLegendKey val="0"/>
          <c:showVal val="1"/>
          <c:showCatName val="0"/>
          <c:showSerName val="0"/>
          <c:showPercent val="0"/>
          <c:showBubbleSize val="0"/>
        </c:dLbls>
        <c:gapWidth val="175"/>
        <c:axId val="-2084137080"/>
        <c:axId val="-2084132888"/>
      </c:barChart>
      <c:catAx>
        <c:axId val="-2084137080"/>
        <c:scaling>
          <c:orientation val="minMax"/>
        </c:scaling>
        <c:delete val="0"/>
        <c:axPos val="b"/>
        <c:numFmt formatCode="General" sourceLinked="0"/>
        <c:majorTickMark val="out"/>
        <c:minorTickMark val="none"/>
        <c:tickLblPos val="low"/>
        <c:spPr>
          <a:ln w="6350" cap="flat" cmpd="sng" algn="ctr">
            <a:solidFill>
              <a:prstClr val="black"/>
            </a:solidFill>
            <a:prstDash val="solid"/>
            <a:round/>
            <a:headEnd type="none" w="med" len="med"/>
            <a:tailEnd type="none" w="med" len="med"/>
          </a:ln>
        </c:spPr>
        <c:txPr>
          <a:bodyPr/>
          <a:lstStyle/>
          <a:p>
            <a:pPr>
              <a:defRPr sz="1400"/>
            </a:pPr>
            <a:endParaRPr lang="en-US"/>
          </a:p>
        </c:txPr>
        <c:crossAx val="-2084132888"/>
        <c:crosses val="autoZero"/>
        <c:auto val="1"/>
        <c:lblAlgn val="ctr"/>
        <c:lblOffset val="1"/>
        <c:tickLblSkip val="1"/>
        <c:tickMarkSkip val="1"/>
        <c:noMultiLvlLbl val="0"/>
      </c:catAx>
      <c:valAx>
        <c:axId val="-2084132888"/>
        <c:scaling>
          <c:orientation val="minMax"/>
          <c:max val="4"/>
          <c:min val="-4"/>
        </c:scaling>
        <c:delete val="0"/>
        <c:axPos val="l"/>
        <c:title>
          <c:tx>
            <c:rich>
              <a:bodyPr/>
              <a:lstStyle/>
              <a:p>
                <a:pPr>
                  <a:defRPr sz="1300" b="1"/>
                </a:pPr>
                <a:r>
                  <a:rPr lang="en-US" sz="1300" b="1"/>
                  <a:t>Mean Change from Baseline (%)</a:t>
                </a:r>
              </a:p>
            </c:rich>
          </c:tx>
          <c:layout>
            <c:manualLayout>
              <c:xMode val="edge"/>
              <c:yMode val="edge"/>
              <c:x val="9.0243754252940598E-3"/>
              <c:y val="0.11985044475541354"/>
            </c:manualLayout>
          </c:layout>
          <c:overlay val="0"/>
        </c:title>
        <c:numFmt formatCode="0.0" sourceLinked="0"/>
        <c:majorTickMark val="out"/>
        <c:minorTickMark val="none"/>
        <c:tickLblPos val="nextTo"/>
        <c:spPr>
          <a:ln w="6350">
            <a:solidFill>
              <a:srgbClr val="000000"/>
            </a:solidFill>
          </a:ln>
        </c:spPr>
        <c:txPr>
          <a:bodyPr/>
          <a:lstStyle/>
          <a:p>
            <a:pPr>
              <a:defRPr sz="1200"/>
            </a:pPr>
            <a:endParaRPr lang="en-US"/>
          </a:p>
        </c:txPr>
        <c:crossAx val="-2084137080"/>
        <c:crosses val="autoZero"/>
        <c:crossBetween val="between"/>
        <c:majorUnit val="1"/>
      </c:valAx>
      <c:spPr>
        <a:solidFill>
          <a:srgbClr val="E6EBF2"/>
        </a:solidFill>
        <a:ln w="6350" cap="flat" cmpd="sng" algn="ctr">
          <a:solidFill>
            <a:srgbClr val="000000"/>
          </a:solidFill>
          <a:prstDash val="solid"/>
          <a:round/>
          <a:headEnd type="none" w="med" len="med"/>
          <a:tailEnd type="none" w="med" len="med"/>
        </a:ln>
        <a:effectLst/>
      </c:spPr>
    </c:plotArea>
    <c:legend>
      <c:legendPos val="t"/>
      <c:layout>
        <c:manualLayout>
          <c:xMode val="edge"/>
          <c:yMode val="edge"/>
          <c:x val="0.51936560814513566"/>
          <c:y val="1.0683760683760684E-2"/>
          <c:w val="0.45354787382346434"/>
          <c:h val="7.7236929118762399E-2"/>
        </c:manualLayout>
      </c:layout>
      <c:overlay val="0"/>
      <c:spPr>
        <a:solidFill>
          <a:srgbClr val="FFFFFF"/>
        </a:solidFill>
        <a:ln w="25400" cap="flat" cmpd="sng" algn="ctr">
          <a:noFill/>
          <a:prstDash val="solid"/>
          <a:round/>
          <a:headEnd type="none" w="med" len="med"/>
          <a:tailEnd type="none" w="med" len="med"/>
        </a:ln>
        <a:effectLst/>
      </c:spPr>
      <c:txPr>
        <a:bodyPr/>
        <a:lstStyle/>
        <a:p>
          <a:pPr algn="l">
            <a:defRPr/>
          </a:pPr>
          <a:endParaRPr lang="en-US"/>
        </a:p>
      </c:txPr>
    </c:legend>
    <c:plotVisOnly val="1"/>
    <c:dispBlanksAs val="gap"/>
    <c:showDLblsOverMax val="0"/>
  </c:chart>
  <c:spPr>
    <a:ln w="25400" cap="flat" cmpd="sng" algn="ctr">
      <a:noFill/>
      <a:prstDash val="solid"/>
      <a:round/>
      <a:headEnd type="none" w="med" len="med"/>
      <a:tailEnd type="none" w="med" len="med"/>
    </a:ln>
    <a:effectLst/>
  </c:spPr>
  <c:txPr>
    <a:bodyPr/>
    <a:lstStyle/>
    <a:p>
      <a:pPr>
        <a:defRPr sz="1600">
          <a:solidFill>
            <a:srgbClr val="000000"/>
          </a:solidFill>
          <a:latin typeface="Arial" panose="020B0604020202020204" pitchFamily="34" charset="0"/>
          <a:cs typeface="Arial" panose="020B0604020202020204" pitchFamily="34" charset="0"/>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715000" y="533400"/>
            <a:ext cx="375104" cy="274434"/>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fld id="{AFADDE07-A3B2-714E-914F-4081EC661B9E}" type="slidenum">
              <a:rPr lang="en-US" sz="1200">
                <a:latin typeface="Arial"/>
                <a:cs typeface="Arial"/>
              </a:rPr>
              <a:pPr>
                <a:defRPr/>
              </a:pPr>
              <a:t>‹#›</a:t>
            </a:fld>
            <a:endParaRPr lang="en-US" sz="1200" dirty="0">
              <a:latin typeface="Arial"/>
              <a:cs typeface="Arial"/>
            </a:endParaRPr>
          </a:p>
        </p:txBody>
      </p:sp>
      <p:sp>
        <p:nvSpPr>
          <p:cNvPr id="3083" name="Rectangle 11"/>
          <p:cNvSpPr>
            <a:spLocks noChangeArrowheads="1"/>
          </p:cNvSpPr>
          <p:nvPr/>
        </p:nvSpPr>
        <p:spPr bwMode="auto">
          <a:xfrm>
            <a:off x="390525" y="282575"/>
            <a:ext cx="915988" cy="307975"/>
          </a:xfrm>
          <a:prstGeom prst="rect">
            <a:avLst/>
          </a:prstGeom>
          <a:noFill/>
          <a:ln w="12700">
            <a:noFill/>
            <a:miter lim="800000"/>
            <a:headEnd/>
            <a:tailEnd/>
          </a:ln>
          <a:effectLst/>
        </p:spPr>
        <p:txBody>
          <a:bodyPr>
            <a:prstTxWarp prst="textNoShape">
              <a:avLst/>
            </a:prstTxWarp>
          </a:bodyPr>
          <a:lstStyle/>
          <a:p>
            <a:pPr>
              <a:defRPr/>
            </a:pPr>
            <a:endParaRPr lang="en-US" dirty="0">
              <a:latin typeface="Arial"/>
            </a:endParaRPr>
          </a:p>
        </p:txBody>
      </p:sp>
    </p:spTree>
    <p:extLst>
      <p:ext uri="{BB962C8B-B14F-4D97-AF65-F5344CB8AC3E}">
        <p14:creationId xmlns:p14="http://schemas.microsoft.com/office/powerpoint/2010/main" val="16118730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80963" y="857250"/>
            <a:ext cx="6697662" cy="37687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66788" y="4897438"/>
            <a:ext cx="5013325" cy="46450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79807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Slide">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855732"/>
            <a:ext cx="9154751" cy="3474720"/>
          </a:xfrm>
          <a:prstGeom prst="rect">
            <a:avLst/>
          </a:prstGeom>
          <a:noFill/>
          <a:ln>
            <a:noFill/>
          </a:ln>
          <a:effectLst/>
        </p:spPr>
      </p:pic>
      <p:sp>
        <p:nvSpPr>
          <p:cNvPr id="282" name="Title 1"/>
          <p:cNvSpPr>
            <a:spLocks noGrp="1"/>
          </p:cNvSpPr>
          <p:nvPr>
            <p:ph type="ctrTitle" hasCustomPrompt="1"/>
          </p:nvPr>
        </p:nvSpPr>
        <p:spPr>
          <a:xfrm>
            <a:off x="438219" y="931641"/>
            <a:ext cx="8229600"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7" y="3967450"/>
            <a:ext cx="8229600"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96219"/>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8229600" cy="1463040"/>
          </a:xfrm>
          <a:prstGeom prst="rect">
            <a:avLst/>
          </a:prstGeom>
        </p:spPr>
        <p:txBody>
          <a:bodyPr lIns="91440" tIns="91440" rIns="91440" bIns="91440" anchor="ctr" anchorCtr="0">
            <a:noAutofit/>
          </a:bodyPr>
          <a:lstStyle>
            <a:lvl1pPr marL="0" indent="0" algn="l">
              <a:lnSpc>
                <a:spcPct val="100000"/>
              </a:lnSpc>
              <a:spcBef>
                <a:spcPts val="0"/>
              </a:spcBef>
              <a:spcAft>
                <a:spcPts val="0"/>
              </a:spcAft>
              <a:buNone/>
              <a:defRPr sz="17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pic>
        <p:nvPicPr>
          <p:cNvPr id="36" name="Picture 35" descr="AETC_Program-color-outline-01.png">
            <a:extLst>
              <a:ext uri="{FF2B5EF4-FFF2-40B4-BE49-F238E27FC236}">
                <a16:creationId xmlns:a16="http://schemas.microsoft.com/office/drawing/2014/main" id="{A03B4C79-6BA2-1844-BA38-7B00F609DFE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98547" y="4535473"/>
            <a:ext cx="1092764" cy="419187"/>
          </a:xfrm>
          <a:prstGeom prst="rect">
            <a:avLst/>
          </a:prstGeom>
        </p:spPr>
      </p:pic>
      <p:sp>
        <p:nvSpPr>
          <p:cNvPr id="37" name="TextBox 36">
            <a:extLst>
              <a:ext uri="{FF2B5EF4-FFF2-40B4-BE49-F238E27FC236}">
                <a16:creationId xmlns:a16="http://schemas.microsoft.com/office/drawing/2014/main" id="{477ED0BA-CD2E-4D48-9675-BF88D51DAD74}"/>
              </a:ext>
            </a:extLst>
          </p:cNvPr>
          <p:cNvSpPr txBox="1"/>
          <p:nvPr userDrawn="1"/>
        </p:nvSpPr>
        <p:spPr>
          <a:xfrm>
            <a:off x="453927" y="4493910"/>
            <a:ext cx="2280879" cy="446276"/>
          </a:xfrm>
          <a:prstGeom prst="rect">
            <a:avLst/>
          </a:prstGeom>
          <a:noFill/>
        </p:spPr>
        <p:txBody>
          <a:bodyPr wrap="square" rtlCol="0">
            <a:spAutoFit/>
          </a:bodyPr>
          <a:lstStyle/>
          <a:p>
            <a:r>
              <a:rPr lang="en-US" sz="1200" dirty="0">
                <a:solidFill>
                  <a:srgbClr val="002060"/>
                </a:solidFill>
                <a:latin typeface="Corbel" panose="020B0503020204020204" pitchFamily="34" charset="0"/>
              </a:rPr>
              <a:t>National </a:t>
            </a:r>
            <a:r>
              <a:rPr lang="en-US" sz="1200" dirty="0">
                <a:solidFill>
                  <a:srgbClr val="C00000"/>
                </a:solidFill>
                <a:latin typeface="Corbel" panose="020B0503020204020204" pitchFamily="34" charset="0"/>
              </a:rPr>
              <a:t>HIV</a:t>
            </a:r>
            <a:r>
              <a:rPr lang="en-US" sz="1200" dirty="0">
                <a:solidFill>
                  <a:srgbClr val="002060"/>
                </a:solidFill>
                <a:latin typeface="Corbel" panose="020B0503020204020204" pitchFamily="34" charset="0"/>
              </a:rPr>
              <a:t> Curriculum</a:t>
            </a:r>
            <a:br>
              <a:rPr lang="en-US" sz="1400" dirty="0">
                <a:solidFill>
                  <a:srgbClr val="002060"/>
                </a:solidFill>
                <a:latin typeface="Arial"/>
              </a:rPr>
            </a:br>
            <a:r>
              <a:rPr lang="en-US" sz="1100" dirty="0" err="1">
                <a:solidFill>
                  <a:srgbClr val="002060"/>
                </a:solidFill>
                <a:latin typeface="Arial"/>
              </a:rPr>
              <a:t>www.hiv.uw.edu</a:t>
            </a:r>
            <a:endParaRPr lang="en-US" sz="1100" dirty="0">
              <a:solidFill>
                <a:srgbClr val="002060"/>
              </a:solidFill>
              <a:latin typeface="Arial"/>
            </a:endParaRPr>
          </a:p>
        </p:txBody>
      </p:sp>
      <p:cxnSp>
        <p:nvCxnSpPr>
          <p:cNvPr id="30" name="Straight Connector 29"/>
          <p:cNvCxnSpPr>
            <a:cxnSpLocks/>
          </p:cNvCxnSpPr>
          <p:nvPr userDrawn="1"/>
        </p:nvCxnSpPr>
        <p:spPr>
          <a:xfrm>
            <a:off x="-14989" y="858320"/>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a:cxnSpLocks/>
          </p:cNvCxnSpPr>
          <p:nvPr userDrawn="1"/>
        </p:nvCxnSpPr>
        <p:spPr>
          <a:xfrm>
            <a:off x="-14989" y="4330452"/>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C3ADE2D6-1B69-A94D-B8B0-AF0AFEBE20E8}"/>
              </a:ext>
            </a:extLst>
          </p:cNvPr>
          <p:cNvCxnSpPr/>
          <p:nvPr userDrawn="1"/>
        </p:nvCxnSpPr>
        <p:spPr>
          <a:xfrm>
            <a:off x="531020" y="4724855"/>
            <a:ext cx="1536192" cy="0"/>
          </a:xfrm>
          <a:prstGeom prst="line">
            <a:avLst/>
          </a:prstGeom>
          <a:ln w="9525">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186988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Medium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0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endParaRPr lang="en-US" dirty="0"/>
          </a:p>
          <a:p>
            <a:pPr lvl="1"/>
            <a:endParaRPr lang="en-US" dirty="0"/>
          </a:p>
        </p:txBody>
      </p:sp>
      <p:cxnSp>
        <p:nvCxnSpPr>
          <p:cNvPr id="32" name="Straight Connector 31"/>
          <p:cNvCxnSpPr/>
          <p:nvPr/>
        </p:nvCxnSpPr>
        <p:spPr>
          <a:xfrm>
            <a:off x="-5643"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3552119046"/>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Small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7" name="Straight Connector 56">
            <a:extLst>
              <a:ext uri="{FF2B5EF4-FFF2-40B4-BE49-F238E27FC236}">
                <a16:creationId xmlns:a16="http://schemas.microsoft.com/office/drawing/2014/main" id="{917F5B24-4D4A-E542-ABEE-FD2D7AA9F5FC}"/>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2771947"/>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ext + Figur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323850"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4BB7240E-DE5E-3849-BEB9-99D67EADE565}"/>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7622040"/>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udy-Slide-Fulll">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5C846B29-A238-BF4D-880A-E5BB982C3DC0}"/>
              </a:ext>
            </a:extLst>
          </p:cNvPr>
          <p:cNvSpPr>
            <a:spLocks noGrp="1"/>
          </p:cNvSpPr>
          <p:nvPr>
            <p:ph sz="half" idx="2" hasCustomPrompt="1"/>
          </p:nvPr>
        </p:nvSpPr>
        <p:spPr>
          <a:xfrm>
            <a:off x="323850" y="1184224"/>
            <a:ext cx="8515350" cy="3504315"/>
          </a:xfrm>
          <a:prstGeom prst="rect">
            <a:avLst/>
          </a:prstGeom>
          <a:solidFill>
            <a:schemeClr val="bg1">
              <a:lumMod val="95000"/>
            </a:schemeClr>
          </a:solidFill>
          <a:ln>
            <a:solidFill>
              <a:schemeClr val="tx1"/>
            </a:solidFill>
          </a:ln>
        </p:spPr>
        <p:txBody>
          <a:bodyPr tIns="91440" rIns="18288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776353640"/>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udy-Slide-Half">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1" name="Content Placeholder 3">
            <a:extLst>
              <a:ext uri="{FF2B5EF4-FFF2-40B4-BE49-F238E27FC236}">
                <a16:creationId xmlns:a16="http://schemas.microsoft.com/office/drawing/2014/main" id="{E20ACA9C-07B0-5E4B-BB50-DA2C0E065772}"/>
              </a:ext>
            </a:extLst>
          </p:cNvPr>
          <p:cNvSpPr>
            <a:spLocks noGrp="1"/>
          </p:cNvSpPr>
          <p:nvPr>
            <p:ph sz="half" idx="2" hasCustomPrompt="1"/>
          </p:nvPr>
        </p:nvSpPr>
        <p:spPr>
          <a:xfrm>
            <a:off x="323851" y="1184224"/>
            <a:ext cx="4622222" cy="350431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120636246"/>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udy-Slide-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0C76EBAF-5143-D347-BB19-ADDF227686FB}"/>
              </a:ext>
            </a:extLst>
          </p:cNvPr>
          <p:cNvSpPr>
            <a:spLocks noGrp="1"/>
          </p:cNvSpPr>
          <p:nvPr>
            <p:ph sz="half" idx="2" hasCustomPrompt="1"/>
          </p:nvPr>
        </p:nvSpPr>
        <p:spPr>
          <a:xfrm>
            <a:off x="323850" y="1428596"/>
            <a:ext cx="4206240" cy="327787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
        <p:nvSpPr>
          <p:cNvPr id="34" name="Rectangle 3">
            <a:extLst>
              <a:ext uri="{FF2B5EF4-FFF2-40B4-BE49-F238E27FC236}">
                <a16:creationId xmlns:a16="http://schemas.microsoft.com/office/drawing/2014/main" id="{FB407CE3-2672-BB49-8D79-3A14BE4F7EDF}"/>
              </a:ext>
            </a:extLst>
          </p:cNvPr>
          <p:cNvSpPr>
            <a:spLocks noChangeArrowheads="1"/>
          </p:cNvSpPr>
          <p:nvPr userDrawn="1"/>
        </p:nvSpPr>
        <p:spPr bwMode="invGray">
          <a:xfrm>
            <a:off x="323850" y="1035386"/>
            <a:ext cx="4206240" cy="365760"/>
          </a:xfrm>
          <a:prstGeom prst="rect">
            <a:avLst/>
          </a:prstGeom>
          <a:solidFill>
            <a:srgbClr val="5A646E"/>
          </a:solidFill>
          <a:ln>
            <a:solidFill>
              <a:schemeClr val="tx1"/>
            </a:solidFill>
            <a:headEnd/>
            <a:tailEnd/>
          </a:ln>
          <a:effectLst/>
        </p:spPr>
        <p:style>
          <a:lnRef idx="1">
            <a:schemeClr val="accent2"/>
          </a:lnRef>
          <a:fillRef idx="2">
            <a:schemeClr val="accent2"/>
          </a:fillRef>
          <a:effectRef idx="1">
            <a:schemeClr val="accent2"/>
          </a:effectRef>
          <a:fontRef idx="minor">
            <a:schemeClr val="dk1"/>
          </a:fontRef>
        </p:style>
        <p:txBody>
          <a:bodyPr wrap="none" anchor="ctr">
            <a:prstTxWarp prst="textNoShape">
              <a:avLst/>
            </a:prstTxWarp>
          </a:bodyPr>
          <a:lstStyle/>
          <a:p>
            <a:pPr algn="ctr" defTabSz="342900">
              <a:lnSpc>
                <a:spcPct val="85000"/>
              </a:lnSpc>
            </a:pPr>
            <a:endParaRPr lang="en-US" sz="1500" dirty="0">
              <a:solidFill>
                <a:schemeClr val="bg1"/>
              </a:solidFill>
              <a:latin typeface="Arial" pitchFamily="-110" charset="0"/>
              <a:ea typeface="ＭＳ Ｐゴシック" pitchFamily="-110" charset="-128"/>
              <a:cs typeface="ＭＳ Ｐゴシック" pitchFamily="-110" charset="-128"/>
            </a:endParaRPr>
          </a:p>
        </p:txBody>
      </p:sp>
      <p:sp>
        <p:nvSpPr>
          <p:cNvPr id="60" name="Text Placeholder 2">
            <a:extLst>
              <a:ext uri="{FF2B5EF4-FFF2-40B4-BE49-F238E27FC236}">
                <a16:creationId xmlns:a16="http://schemas.microsoft.com/office/drawing/2014/main" id="{A8045330-6BFE-EC46-81C0-E05AD7F57EBC}"/>
              </a:ext>
            </a:extLst>
          </p:cNvPr>
          <p:cNvSpPr>
            <a:spLocks noGrp="1"/>
          </p:cNvSpPr>
          <p:nvPr>
            <p:ph type="body" idx="10" hasCustomPrompt="1"/>
          </p:nvPr>
        </p:nvSpPr>
        <p:spPr>
          <a:xfrm>
            <a:off x="358693" y="1046741"/>
            <a:ext cx="4092536" cy="342900"/>
          </a:xfrm>
          <a:prstGeom prst="rect">
            <a:avLst/>
          </a:prstGeom>
        </p:spPr>
        <p:txBody>
          <a:bodyPr anchor="b">
            <a:noAutofit/>
          </a:bodyPr>
          <a:lstStyle>
            <a:lvl1pPr marL="0" indent="0" algn="l">
              <a:buNone/>
              <a:defRPr sz="1600" b="0">
                <a:solidFill>
                  <a:srgbClr val="FFFFFF"/>
                </a:solidFill>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text</a:t>
            </a:r>
          </a:p>
        </p:txBody>
      </p:sp>
    </p:spTree>
    <p:extLst>
      <p:ext uri="{BB962C8B-B14F-4D97-AF65-F5344CB8AC3E}">
        <p14:creationId xmlns:p14="http://schemas.microsoft.com/office/powerpoint/2010/main" val="1661800473"/>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udy-Conclusion">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61" name="Content Placeholder 3">
            <a:extLst>
              <a:ext uri="{FF2B5EF4-FFF2-40B4-BE49-F238E27FC236}">
                <a16:creationId xmlns:a16="http://schemas.microsoft.com/office/drawing/2014/main" id="{A978C15C-6FB2-4448-ABEF-9C47E22C5469}"/>
              </a:ext>
            </a:extLst>
          </p:cNvPr>
          <p:cNvSpPr>
            <a:spLocks noGrp="1"/>
          </p:cNvSpPr>
          <p:nvPr>
            <p:ph sz="half" idx="2" hasCustomPrompt="1"/>
          </p:nvPr>
        </p:nvSpPr>
        <p:spPr>
          <a:xfrm>
            <a:off x="-18168" y="1786409"/>
            <a:ext cx="9180576" cy="1574460"/>
          </a:xfrm>
          <a:prstGeom prst="rect">
            <a:avLst/>
          </a:prstGeom>
          <a:solidFill>
            <a:schemeClr val="bg1">
              <a:lumMod val="95000"/>
            </a:schemeClr>
          </a:solidFill>
          <a:ln w="19050">
            <a:solidFill>
              <a:srgbClr val="0070C0"/>
            </a:solidFill>
          </a:ln>
        </p:spPr>
        <p:txBody>
          <a:bodyPr lIns="457200" tIns="91440" rIns="457200" bIns="182880" anchor="ctr" anchorCtr="0">
            <a:normAutofit/>
          </a:bodyPr>
          <a:lstStyle>
            <a:lvl1pPr marL="0" marR="0" indent="0" algn="l" defTabSz="685800" rtl="0" eaLnBrk="1" fontAlgn="auto" latinLnBrk="0" hangingPunct="1">
              <a:lnSpc>
                <a:spcPts val="2200"/>
              </a:lnSpc>
              <a:spcBef>
                <a:spcPts val="0"/>
              </a:spcBef>
              <a:spcAft>
                <a:spcPts val="0"/>
              </a:spcAft>
              <a:buClr>
                <a:srgbClr val="0070C0"/>
              </a:buClr>
              <a:buSzPct val="100000"/>
              <a:buFont typeface="Arial"/>
              <a:buNone/>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0"/>
            <a:endParaRPr lang="en-US" dirty="0"/>
          </a:p>
        </p:txBody>
      </p:sp>
    </p:spTree>
    <p:extLst>
      <p:ext uri="{BB962C8B-B14F-4D97-AF65-F5344CB8AC3E}">
        <p14:creationId xmlns:p14="http://schemas.microsoft.com/office/powerpoint/2010/main" val="876442254"/>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Figure + Text ">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4607983"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92563A08-5D7F-254B-89A7-CE76C5F8AD1B}"/>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8143918"/>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Figures-Blu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DDE3BB8-71A2-3C40-AAE9-17A142B71D44}"/>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12" name="Picture 11" descr="NatHIVcurriculum_logo_white_thik.png">
            <a:extLst>
              <a:ext uri="{FF2B5EF4-FFF2-40B4-BE49-F238E27FC236}">
                <a16:creationId xmlns:a16="http://schemas.microsoft.com/office/drawing/2014/main" id="{89B6C09C-845C-D240-91CE-9C8D5DA3597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4" name="Straight Connector 13">
            <a:extLst>
              <a:ext uri="{FF2B5EF4-FFF2-40B4-BE49-F238E27FC236}">
                <a16:creationId xmlns:a16="http://schemas.microsoft.com/office/drawing/2014/main" id="{81D5ED23-FFA0-C948-9A90-9A5A636E47F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6548074"/>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Figures-Black">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66" name="Rectangle 65"/>
          <p:cNvSpPr/>
          <p:nvPr/>
        </p:nvSpPr>
        <p:spPr>
          <a:xfrm>
            <a:off x="-7495" y="914399"/>
            <a:ext cx="9162288" cy="425196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9" name="Picture 8" descr="NatHIVcurriculum_logo_white_thik.png">
            <a:extLst>
              <a:ext uri="{FF2B5EF4-FFF2-40B4-BE49-F238E27FC236}">
                <a16:creationId xmlns:a16="http://schemas.microsoft.com/office/drawing/2014/main" id="{ECE1B190-E5DF-014E-8922-6D165E21D3A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2" name="Straight Connector 11">
            <a:extLst>
              <a:ext uri="{FF2B5EF4-FFF2-40B4-BE49-F238E27FC236}">
                <a16:creationId xmlns:a16="http://schemas.microsoft.com/office/drawing/2014/main" id="{C163A70B-7482-9F46-9D97-89D7085688F2}"/>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1415243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Slide-Old">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699239"/>
            <a:ext cx="9154751" cy="3736555"/>
          </a:xfrm>
          <a:prstGeom prst="rect">
            <a:avLst/>
          </a:prstGeom>
          <a:noFill/>
          <a:ln>
            <a:noFill/>
          </a:ln>
          <a:effectLst/>
        </p:spPr>
      </p:pic>
      <p:sp>
        <p:nvSpPr>
          <p:cNvPr id="282" name="Title 1"/>
          <p:cNvSpPr>
            <a:spLocks noGrp="1"/>
          </p:cNvSpPr>
          <p:nvPr>
            <p:ph type="ctrTitle" hasCustomPrompt="1"/>
          </p:nvPr>
        </p:nvSpPr>
        <p:spPr>
          <a:xfrm>
            <a:off x="438219" y="931641"/>
            <a:ext cx="8222726"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9" y="4011411"/>
            <a:ext cx="7115526"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4989" y="693842"/>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4989" y="4428995"/>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23067"/>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pic>
        <p:nvPicPr>
          <p:cNvPr id="32" name="Picture 31" descr="AETC_Program-color-outline-01.png">
            <a:extLst>
              <a:ext uri="{FF2B5EF4-FFF2-40B4-BE49-F238E27FC236}">
                <a16:creationId xmlns:a16="http://schemas.microsoft.com/office/drawing/2014/main" id="{400B0881-8D63-A24F-AB7E-31C0F39579C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30684" y="4585350"/>
            <a:ext cx="1092764" cy="419187"/>
          </a:xfrm>
          <a:prstGeom prst="rect">
            <a:avLst/>
          </a:prstGeom>
        </p:spPr>
      </p:pic>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7108856" cy="1554480"/>
          </a:xfrm>
          <a:prstGeom prst="rect">
            <a:avLst/>
          </a:prstGeom>
        </p:spPr>
        <p:txBody>
          <a:bodyPr lIns="91440" tIns="91440" rIns="91440" bIns="91440" anchor="ctr" anchorCtr="0">
            <a:noAutofit/>
          </a:bodyPr>
          <a:lstStyle>
            <a:lvl1pPr marL="0" indent="0" algn="l">
              <a:lnSpc>
                <a:spcPts val="2000"/>
              </a:lnSpc>
              <a:spcBef>
                <a:spcPts val="0"/>
              </a:spcBef>
              <a:spcAft>
                <a:spcPts val="0"/>
              </a:spcAft>
              <a:buNone/>
              <a:defRPr sz="18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spTree>
    <p:extLst>
      <p:ext uri="{BB962C8B-B14F-4D97-AF65-F5344CB8AC3E}">
        <p14:creationId xmlns:p14="http://schemas.microsoft.com/office/powerpoint/2010/main" val="2231026301"/>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pen Blue_No_Title">
    <p:spTree>
      <p:nvGrpSpPr>
        <p:cNvPr id="1" name=""/>
        <p:cNvGrpSpPr/>
        <p:nvPr/>
      </p:nvGrpSpPr>
      <p:grpSpPr>
        <a:xfrm>
          <a:off x="0" y="0"/>
          <a:ext cx="0" cy="0"/>
          <a:chOff x="0" y="0"/>
          <a:chExt cx="0" cy="0"/>
        </a:xfrm>
      </p:grpSpPr>
      <p:pic>
        <p:nvPicPr>
          <p:cNvPr id="12" name="Picture 11" descr="Blue_Background.png"/>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3606" y="2"/>
            <a:ext cx="9155137" cy="5160516"/>
          </a:xfrm>
          <a:prstGeom prst="rect">
            <a:avLst/>
          </a:prstGeom>
        </p:spPr>
      </p:pic>
      <p:pic>
        <p:nvPicPr>
          <p:cNvPr id="5" name="Picture 4" descr="NatHIVcurriculum_logo_white_thik.png">
            <a:extLst>
              <a:ext uri="{FF2B5EF4-FFF2-40B4-BE49-F238E27FC236}">
                <a16:creationId xmlns:a16="http://schemas.microsoft.com/office/drawing/2014/main" id="{4417462E-BA3E-4849-AC3A-387A995D31C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spTree>
    <p:extLst>
      <p:ext uri="{BB962C8B-B14F-4D97-AF65-F5344CB8AC3E}">
        <p14:creationId xmlns:p14="http://schemas.microsoft.com/office/powerpoint/2010/main" val="375961709"/>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Disclosur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509BA65-A34C-F344-8542-C4A4DC949BD8}"/>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57" name="Rectangle 56"/>
          <p:cNvSpPr/>
          <p:nvPr/>
        </p:nvSpPr>
        <p:spPr>
          <a:xfrm>
            <a:off x="323850" y="269271"/>
            <a:ext cx="8503918" cy="461665"/>
          </a:xfrm>
          <a:prstGeom prst="rect">
            <a:avLst/>
          </a:prstGeom>
        </p:spPr>
        <p:txBody>
          <a:bodyPr wrap="square" lIns="68580" anchor="ctr">
            <a:spAutoFit/>
          </a:bodyPr>
          <a:lstStyle/>
          <a:p>
            <a:pPr defTabSz="342900">
              <a:spcAft>
                <a:spcPts val="0"/>
              </a:spcAft>
            </a:pPr>
            <a:r>
              <a:rPr lang="en-US" sz="2400" cap="none" baseline="0" dirty="0">
                <a:solidFill>
                  <a:schemeClr val="bg1"/>
                </a:solidFill>
                <a:latin typeface="Arial" pitchFamily="-108" charset="0"/>
                <a:ea typeface="ＭＳ Ｐゴシック" pitchFamily="-108" charset="-128"/>
                <a:cs typeface="ＭＳ Ｐゴシック" pitchFamily="-108" charset="-128"/>
              </a:rPr>
              <a:t>Disclosures</a:t>
            </a:r>
          </a:p>
        </p:txBody>
      </p:sp>
      <p:sp>
        <p:nvSpPr>
          <p:cNvPr id="2" name="Title 1"/>
          <p:cNvSpPr>
            <a:spLocks noGrp="1"/>
          </p:cNvSpPr>
          <p:nvPr>
            <p:ph type="title" hasCustomPrompt="1"/>
          </p:nvPr>
        </p:nvSpPr>
        <p:spPr>
          <a:xfrm>
            <a:off x="323850" y="1266332"/>
            <a:ext cx="8515350" cy="2804922"/>
          </a:xfrm>
          <a:prstGeom prst="rect">
            <a:avLst/>
          </a:prstGeom>
        </p:spPr>
        <p:txBody>
          <a:bodyPr anchor="t" anchorCtr="0">
            <a:normAutofit/>
          </a:bodyPr>
          <a:lstStyle>
            <a:lvl1pPr algn="l">
              <a:defRPr sz="2000" baseline="0">
                <a:solidFill>
                  <a:schemeClr val="bg1"/>
                </a:solidFill>
                <a:latin typeface="Arial"/>
                <a:cs typeface="Arial"/>
              </a:defRPr>
            </a:lvl1pPr>
          </a:lstStyle>
          <a:p>
            <a:r>
              <a:rPr lang="en-US" dirty="0"/>
              <a:t>Type in Speaker name, disclosure information</a:t>
            </a:r>
          </a:p>
        </p:txBody>
      </p:sp>
      <p:cxnSp>
        <p:nvCxnSpPr>
          <p:cNvPr id="9" name="Straight Connector 8"/>
          <p:cNvCxnSpPr/>
          <p:nvPr/>
        </p:nvCxnSpPr>
        <p:spPr>
          <a:xfrm>
            <a:off x="1"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2427498"/>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Open White ">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323850" y="97263"/>
            <a:ext cx="8497062" cy="818388"/>
          </a:xfrm>
          <a:prstGeom prst="rect">
            <a:avLst/>
          </a:prstGeom>
        </p:spPr>
        <p:txBody>
          <a:bodyPr anchor="ctr" anchorCtr="0">
            <a:normAutofit/>
          </a:bodyPr>
          <a:lstStyle>
            <a:lvl1pPr algn="l">
              <a:defRPr sz="2400" baseline="0">
                <a:solidFill>
                  <a:schemeClr val="tx1"/>
                </a:solidFill>
                <a:latin typeface="Arial"/>
                <a:cs typeface="Arial"/>
              </a:defRPr>
            </a:lvl1pPr>
          </a:lstStyle>
          <a:p>
            <a:r>
              <a:rPr lang="en-US" dirty="0"/>
              <a:t>Open White Layout: click to add title</a:t>
            </a:r>
          </a:p>
        </p:txBody>
      </p:sp>
      <p:sp>
        <p:nvSpPr>
          <p:cNvPr id="52"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53" name="Logo Stacked V2">
            <a:extLst>
              <a:ext uri="{FF2B5EF4-FFF2-40B4-BE49-F238E27FC236}">
                <a16:creationId xmlns:a16="http://schemas.microsoft.com/office/drawing/2014/main" id="{9EBAE904-6B14-1B48-83A6-BBB10B6B166D}"/>
              </a:ext>
            </a:extLst>
          </p:cNvPr>
          <p:cNvGrpSpPr>
            <a:grpSpLocks noChangeAspect="1"/>
          </p:cNvGrpSpPr>
          <p:nvPr userDrawn="1"/>
        </p:nvGrpSpPr>
        <p:grpSpPr>
          <a:xfrm>
            <a:off x="8071600" y="4860986"/>
            <a:ext cx="993262" cy="226314"/>
            <a:chOff x="680865" y="3439338"/>
            <a:chExt cx="4686473" cy="1068091"/>
          </a:xfrm>
        </p:grpSpPr>
        <p:pic>
          <p:nvPicPr>
            <p:cNvPr id="54" name="Logomark V2">
              <a:extLst>
                <a:ext uri="{FF2B5EF4-FFF2-40B4-BE49-F238E27FC236}">
                  <a16:creationId xmlns:a16="http://schemas.microsoft.com/office/drawing/2014/main" id="{C461C26B-1458-204F-BE5C-3AB328773B02}"/>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55" name="Nat HIV Cur logo type stacked">
              <a:extLst>
                <a:ext uri="{FF2B5EF4-FFF2-40B4-BE49-F238E27FC236}">
                  <a16:creationId xmlns:a16="http://schemas.microsoft.com/office/drawing/2014/main" id="{51D397EA-35B7-3441-A55C-06ED32AA7A92}"/>
                </a:ext>
              </a:extLst>
            </p:cNvPr>
            <p:cNvGrpSpPr>
              <a:grpSpLocks noChangeAspect="1"/>
            </p:cNvGrpSpPr>
            <p:nvPr/>
          </p:nvGrpSpPr>
          <p:grpSpPr bwMode="auto">
            <a:xfrm>
              <a:off x="1898650" y="3455065"/>
              <a:ext cx="3468688" cy="1036638"/>
              <a:chOff x="1196" y="1585"/>
              <a:chExt cx="2185" cy="653"/>
            </a:xfrm>
          </p:grpSpPr>
          <p:sp>
            <p:nvSpPr>
              <p:cNvPr id="56" name="Freeform 5">
                <a:extLst>
                  <a:ext uri="{FF2B5EF4-FFF2-40B4-BE49-F238E27FC236}">
                    <a16:creationId xmlns:a16="http://schemas.microsoft.com/office/drawing/2014/main" id="{4A59C6AF-A84B-234D-B668-6A55C53F2425}"/>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6">
                <a:extLst>
                  <a:ext uri="{FF2B5EF4-FFF2-40B4-BE49-F238E27FC236}">
                    <a16:creationId xmlns:a16="http://schemas.microsoft.com/office/drawing/2014/main" id="{9AAFF09C-53A7-E040-8D61-60CDC19732B7}"/>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7">
                <a:extLst>
                  <a:ext uri="{FF2B5EF4-FFF2-40B4-BE49-F238E27FC236}">
                    <a16:creationId xmlns:a16="http://schemas.microsoft.com/office/drawing/2014/main" id="{4D666CC3-245B-9B41-9FA0-31D76202512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8">
                <a:extLst>
                  <a:ext uri="{FF2B5EF4-FFF2-40B4-BE49-F238E27FC236}">
                    <a16:creationId xmlns:a16="http://schemas.microsoft.com/office/drawing/2014/main" id="{BEF789A9-FFBD-7E45-B2EF-E8616256CBC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9">
                <a:extLst>
                  <a:ext uri="{FF2B5EF4-FFF2-40B4-BE49-F238E27FC236}">
                    <a16:creationId xmlns:a16="http://schemas.microsoft.com/office/drawing/2014/main" id="{8E3837A3-FC59-9E47-8447-47DAFFFDB8B8}"/>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1" name="Freeform 10">
                <a:extLst>
                  <a:ext uri="{FF2B5EF4-FFF2-40B4-BE49-F238E27FC236}">
                    <a16:creationId xmlns:a16="http://schemas.microsoft.com/office/drawing/2014/main" id="{2577CF09-76A8-8E40-A352-482446F601BF}"/>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2" name="Freeform 11">
                <a:extLst>
                  <a:ext uri="{FF2B5EF4-FFF2-40B4-BE49-F238E27FC236}">
                    <a16:creationId xmlns:a16="http://schemas.microsoft.com/office/drawing/2014/main" id="{F03383E1-C861-B24E-A6CD-14C82258BFF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3" name="Freeform 12">
                <a:extLst>
                  <a:ext uri="{FF2B5EF4-FFF2-40B4-BE49-F238E27FC236}">
                    <a16:creationId xmlns:a16="http://schemas.microsoft.com/office/drawing/2014/main" id="{A73CCD6E-EFBC-DC4C-986E-78059667158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4" name="Freeform 13">
                <a:extLst>
                  <a:ext uri="{FF2B5EF4-FFF2-40B4-BE49-F238E27FC236}">
                    <a16:creationId xmlns:a16="http://schemas.microsoft.com/office/drawing/2014/main" id="{3418AF55-7EDF-F24C-BE52-B409F8A6B8F6}"/>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5" name="Freeform 14">
                <a:extLst>
                  <a:ext uri="{FF2B5EF4-FFF2-40B4-BE49-F238E27FC236}">
                    <a16:creationId xmlns:a16="http://schemas.microsoft.com/office/drawing/2014/main" id="{87790804-A0D0-164B-87AB-DC0652C0C2BF}"/>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6" name="Freeform 15">
                <a:extLst>
                  <a:ext uri="{FF2B5EF4-FFF2-40B4-BE49-F238E27FC236}">
                    <a16:creationId xmlns:a16="http://schemas.microsoft.com/office/drawing/2014/main" id="{06AB5723-92F3-DA40-BDE0-F09908F1898E}"/>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7" name="Freeform 16">
                <a:extLst>
                  <a:ext uri="{FF2B5EF4-FFF2-40B4-BE49-F238E27FC236}">
                    <a16:creationId xmlns:a16="http://schemas.microsoft.com/office/drawing/2014/main" id="{25FEB00F-A3CD-894A-BA1D-70DA7F66598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8" name="Freeform 17">
                <a:extLst>
                  <a:ext uri="{FF2B5EF4-FFF2-40B4-BE49-F238E27FC236}">
                    <a16:creationId xmlns:a16="http://schemas.microsoft.com/office/drawing/2014/main" id="{5F7402C8-594E-1548-BAE0-7D4603FA91EE}"/>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9" name="Freeform 18">
                <a:extLst>
                  <a:ext uri="{FF2B5EF4-FFF2-40B4-BE49-F238E27FC236}">
                    <a16:creationId xmlns:a16="http://schemas.microsoft.com/office/drawing/2014/main" id="{82F0F2A1-5C5C-D84E-B5C2-70E5BA1D3D7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0" name="Freeform 19">
                <a:extLst>
                  <a:ext uri="{FF2B5EF4-FFF2-40B4-BE49-F238E27FC236}">
                    <a16:creationId xmlns:a16="http://schemas.microsoft.com/office/drawing/2014/main" id="{6E2DD568-78A3-F940-8FD6-5990C7005AC9}"/>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1" name="Freeform 20">
                <a:extLst>
                  <a:ext uri="{FF2B5EF4-FFF2-40B4-BE49-F238E27FC236}">
                    <a16:creationId xmlns:a16="http://schemas.microsoft.com/office/drawing/2014/main" id="{A5C8CAAC-9DE7-7849-923A-9C2011237E9C}"/>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2" name="Freeform 21">
                <a:extLst>
                  <a:ext uri="{FF2B5EF4-FFF2-40B4-BE49-F238E27FC236}">
                    <a16:creationId xmlns:a16="http://schemas.microsoft.com/office/drawing/2014/main" id="{FF7CBDAF-9D87-EF4D-84C8-D431F56659F0}"/>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3" name="Freeform 22">
                <a:extLst>
                  <a:ext uri="{FF2B5EF4-FFF2-40B4-BE49-F238E27FC236}">
                    <a16:creationId xmlns:a16="http://schemas.microsoft.com/office/drawing/2014/main" id="{B6C49B7C-414B-8F41-BE88-E5603544033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4" name="Freeform 23">
                <a:extLst>
                  <a:ext uri="{FF2B5EF4-FFF2-40B4-BE49-F238E27FC236}">
                    <a16:creationId xmlns:a16="http://schemas.microsoft.com/office/drawing/2014/main" id="{C4643A58-C5D9-9040-86A2-6BAB2B217DB4}"/>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5" name="Freeform 24">
                <a:extLst>
                  <a:ext uri="{FF2B5EF4-FFF2-40B4-BE49-F238E27FC236}">
                    <a16:creationId xmlns:a16="http://schemas.microsoft.com/office/drawing/2014/main" id="{36AA4B85-D40D-6940-AB35-C63F27367226}"/>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6" name="Freeform 25">
                <a:extLst>
                  <a:ext uri="{FF2B5EF4-FFF2-40B4-BE49-F238E27FC236}">
                    <a16:creationId xmlns:a16="http://schemas.microsoft.com/office/drawing/2014/main" id="{579A644D-1D25-C746-BBA2-72FD6F12D30E}"/>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2110182743"/>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cknowledge_HRSA">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35" name="Rectangle 34"/>
          <p:cNvSpPr/>
          <p:nvPr userDrawn="1"/>
        </p:nvSpPr>
        <p:spPr>
          <a:xfrm>
            <a:off x="295189" y="89397"/>
            <a:ext cx="8503918" cy="822624"/>
          </a:xfrm>
          <a:prstGeom prst="rect">
            <a:avLst/>
          </a:prstGeom>
        </p:spPr>
        <p:txBody>
          <a:bodyPr wrap="square" lIns="68580" anchor="ctr">
            <a:normAutofit/>
          </a:bodyPr>
          <a:lstStyle/>
          <a:p>
            <a:pPr defTabSz="342900">
              <a:spcAft>
                <a:spcPts val="0"/>
              </a:spcAft>
            </a:pPr>
            <a:r>
              <a:rPr lang="en-US" sz="2400" cap="none" baseline="0">
                <a:solidFill>
                  <a:schemeClr val="bg1"/>
                </a:solidFill>
                <a:latin typeface="Arial" pitchFamily="-108" charset="0"/>
                <a:ea typeface="ＭＳ Ｐゴシック" pitchFamily="-108" charset="-128"/>
                <a:cs typeface="ＭＳ Ｐゴシック" pitchFamily="-108" charset="-128"/>
              </a:rPr>
              <a:t>Acknowledgments</a:t>
            </a:r>
            <a:endParaRPr lang="en-US" sz="2400" cap="none" baseline="0" dirty="0">
              <a:solidFill>
                <a:schemeClr val="bg1"/>
              </a:solidFill>
              <a:latin typeface="Arial" pitchFamily="-108" charset="0"/>
              <a:ea typeface="ＭＳ Ｐゴシック" pitchFamily="-108" charset="-128"/>
              <a:cs typeface="ＭＳ Ｐゴシック" pitchFamily="-108" charset="-128"/>
            </a:endParaRPr>
          </a:p>
        </p:txBody>
      </p:sp>
      <p:sp>
        <p:nvSpPr>
          <p:cNvPr id="36" name="TextBox 35"/>
          <p:cNvSpPr txBox="1"/>
          <p:nvPr userDrawn="1"/>
        </p:nvSpPr>
        <p:spPr>
          <a:xfrm>
            <a:off x="462066" y="1206396"/>
            <a:ext cx="8221581" cy="2837893"/>
          </a:xfrm>
          <a:prstGeom prst="rect">
            <a:avLst/>
          </a:prstGeom>
          <a:noFill/>
        </p:spPr>
        <p:txBody>
          <a:bodyPr wrap="square" rtlCol="0">
            <a:spAutoFit/>
          </a:bodyPr>
          <a:lstStyle/>
          <a:p>
            <a:pPr>
              <a:lnSpc>
                <a:spcPts val="2400"/>
              </a:lnSpc>
            </a:pPr>
            <a:r>
              <a:rPr lang="en-US" sz="1800" dirty="0">
                <a:solidFill>
                  <a:schemeClr val="tx1"/>
                </a:solidFill>
                <a:latin typeface="Arial"/>
              </a:rPr>
              <a:t>The </a:t>
            </a:r>
            <a:r>
              <a:rPr lang="en-US" sz="1800" b="1" dirty="0">
                <a:solidFill>
                  <a:srgbClr val="222869"/>
                </a:solidFill>
                <a:latin typeface="Arial"/>
              </a:rPr>
              <a:t>National </a:t>
            </a:r>
            <a:r>
              <a:rPr lang="en-US" sz="1800" b="1" dirty="0">
                <a:solidFill>
                  <a:srgbClr val="C1171E"/>
                </a:solidFill>
                <a:latin typeface="Arial"/>
              </a:rPr>
              <a:t>HIV </a:t>
            </a:r>
            <a:r>
              <a:rPr lang="en-US" sz="1800" b="1" dirty="0">
                <a:solidFill>
                  <a:srgbClr val="222869"/>
                </a:solidFill>
                <a:latin typeface="Arial"/>
              </a:rPr>
              <a:t>Curriculum </a:t>
            </a:r>
            <a:r>
              <a:rPr lang="en-US" sz="1800" dirty="0">
                <a:solidFill>
                  <a:schemeClr val="tx1"/>
                </a:solidFill>
                <a:latin typeface="Arial"/>
              </a:rPr>
              <a:t>is supported by the Health Resources and Services Administration (HRSA) of the U.S. Department of Health and Human Services (HHS) as part of a financial assistance award totaling $1,021,448 with 0% financed with non-governmental sources. The contents are those of the author(s) and do not necessarily represent the official views of, nor an endorsement, by HRSA, HHS, or the U.S. Government. For more information, please visit </a:t>
            </a:r>
            <a:r>
              <a:rPr lang="en-US" sz="1800" dirty="0" err="1">
                <a:solidFill>
                  <a:schemeClr val="tx1"/>
                </a:solidFill>
                <a:latin typeface="Arial"/>
              </a:rPr>
              <a:t>HRSA.gov</a:t>
            </a:r>
            <a:r>
              <a:rPr lang="en-US" sz="1500" dirty="0">
                <a:solidFill>
                  <a:schemeClr val="tx1"/>
                </a:solidFill>
                <a:latin typeface="Arial"/>
              </a:rPr>
              <a:t>. </a:t>
            </a:r>
            <a:r>
              <a:rPr lang="en-US" sz="1800" dirty="0">
                <a:solidFill>
                  <a:schemeClr val="tx1"/>
                </a:solidFill>
                <a:latin typeface="Arial"/>
              </a:rPr>
              <a:t>This project is led by the University of Washington’s Infectious Diseases Education and Assessment (IDEA) Program</a:t>
            </a:r>
            <a:r>
              <a:rPr lang="en-US" sz="1800" i="0" dirty="0">
                <a:solidFill>
                  <a:schemeClr val="tx1"/>
                </a:solidFill>
                <a:latin typeface="Arial"/>
              </a:rPr>
              <a:t>.</a:t>
            </a:r>
          </a:p>
          <a:p>
            <a:pPr>
              <a:lnSpc>
                <a:spcPts val="2400"/>
              </a:lnSpc>
            </a:pPr>
            <a:endParaRPr lang="en-US" sz="1800" dirty="0">
              <a:solidFill>
                <a:schemeClr val="tx1"/>
              </a:solidFill>
              <a:latin typeface="Arial"/>
            </a:endParaRPr>
          </a:p>
        </p:txBody>
      </p:sp>
      <p:cxnSp>
        <p:nvCxnSpPr>
          <p:cNvPr id="32" name="Straight Connector 31">
            <a:extLst>
              <a:ext uri="{FF2B5EF4-FFF2-40B4-BE49-F238E27FC236}">
                <a16:creationId xmlns:a16="http://schemas.microsoft.com/office/drawing/2014/main" id="{BDC6986E-3A3F-0247-8FD0-66D5A81FDF2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92" name="Picture 91" descr="AETC_Program-color-outline-01.png">
            <a:extLst>
              <a:ext uri="{FF2B5EF4-FFF2-40B4-BE49-F238E27FC236}">
                <a16:creationId xmlns:a16="http://schemas.microsoft.com/office/drawing/2014/main" id="{FAA83704-F788-C14F-9614-086A9E4705F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7652" y="4058779"/>
            <a:ext cx="1672681" cy="548640"/>
          </a:xfrm>
          <a:prstGeom prst="rect">
            <a:avLst/>
          </a:prstGeom>
        </p:spPr>
      </p:pic>
      <p:grpSp>
        <p:nvGrpSpPr>
          <p:cNvPr id="94" name="Logo Stacked V2">
            <a:extLst>
              <a:ext uri="{FF2B5EF4-FFF2-40B4-BE49-F238E27FC236}">
                <a16:creationId xmlns:a16="http://schemas.microsoft.com/office/drawing/2014/main" id="{8C96646A-1AB6-9D43-BE3C-078E71EFDD7D}"/>
              </a:ext>
            </a:extLst>
          </p:cNvPr>
          <p:cNvGrpSpPr>
            <a:grpSpLocks noChangeAspect="1"/>
          </p:cNvGrpSpPr>
          <p:nvPr userDrawn="1"/>
        </p:nvGrpSpPr>
        <p:grpSpPr>
          <a:xfrm>
            <a:off x="3528189" y="4069043"/>
            <a:ext cx="2105418" cy="493776"/>
            <a:chOff x="680865" y="3439338"/>
            <a:chExt cx="4686473" cy="1068091"/>
          </a:xfrm>
        </p:grpSpPr>
        <p:pic>
          <p:nvPicPr>
            <p:cNvPr id="95" name="Logomark V2">
              <a:extLst>
                <a:ext uri="{FF2B5EF4-FFF2-40B4-BE49-F238E27FC236}">
                  <a16:creationId xmlns:a16="http://schemas.microsoft.com/office/drawing/2014/main" id="{D4336D0C-7EE3-9E49-9E18-43F732C60207}"/>
                </a:ext>
              </a:extLst>
            </p:cNvPr>
            <p:cNvPicPr>
              <a:picLocks noChangeAspect="1"/>
            </p:cNvPicPr>
            <p:nvPr/>
          </p:nvPicPr>
          <p:blipFill>
            <a:blip r:embed="rId4"/>
            <a:stretch>
              <a:fillRect/>
            </a:stretch>
          </p:blipFill>
          <p:spPr>
            <a:xfrm>
              <a:off x="680865" y="3439338"/>
              <a:ext cx="1088136" cy="1068091"/>
            </a:xfrm>
            <a:prstGeom prst="rect">
              <a:avLst/>
            </a:prstGeom>
          </p:spPr>
        </p:pic>
        <p:grpSp>
          <p:nvGrpSpPr>
            <p:cNvPr id="96" name="Nat HIV Cur logo type stacked">
              <a:extLst>
                <a:ext uri="{FF2B5EF4-FFF2-40B4-BE49-F238E27FC236}">
                  <a16:creationId xmlns:a16="http://schemas.microsoft.com/office/drawing/2014/main" id="{09074128-A129-0F47-9E86-37B8978BADA6}"/>
                </a:ext>
              </a:extLst>
            </p:cNvPr>
            <p:cNvGrpSpPr>
              <a:grpSpLocks noChangeAspect="1"/>
            </p:cNvGrpSpPr>
            <p:nvPr/>
          </p:nvGrpSpPr>
          <p:grpSpPr bwMode="auto">
            <a:xfrm>
              <a:off x="1898650" y="3455065"/>
              <a:ext cx="3468688" cy="1036638"/>
              <a:chOff x="1196" y="1585"/>
              <a:chExt cx="2185" cy="653"/>
            </a:xfrm>
          </p:grpSpPr>
          <p:sp>
            <p:nvSpPr>
              <p:cNvPr id="97" name="Freeform 5">
                <a:extLst>
                  <a:ext uri="{FF2B5EF4-FFF2-40B4-BE49-F238E27FC236}">
                    <a16:creationId xmlns:a16="http://schemas.microsoft.com/office/drawing/2014/main" id="{F4267FAD-9949-CE4F-9C49-5084029AC6BE}"/>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8" name="Freeform 6">
                <a:extLst>
                  <a:ext uri="{FF2B5EF4-FFF2-40B4-BE49-F238E27FC236}">
                    <a16:creationId xmlns:a16="http://schemas.microsoft.com/office/drawing/2014/main" id="{BE677EC1-66CE-1C49-B21A-0D58F54DD54C}"/>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9" name="Freeform 7">
                <a:extLst>
                  <a:ext uri="{FF2B5EF4-FFF2-40B4-BE49-F238E27FC236}">
                    <a16:creationId xmlns:a16="http://schemas.microsoft.com/office/drawing/2014/main" id="{9B082CF2-F159-C640-A339-F4680096800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0" name="Freeform 8">
                <a:extLst>
                  <a:ext uri="{FF2B5EF4-FFF2-40B4-BE49-F238E27FC236}">
                    <a16:creationId xmlns:a16="http://schemas.microsoft.com/office/drawing/2014/main" id="{8F103939-D002-A245-84AA-B4DA8A1D7BA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1" name="Freeform 9">
                <a:extLst>
                  <a:ext uri="{FF2B5EF4-FFF2-40B4-BE49-F238E27FC236}">
                    <a16:creationId xmlns:a16="http://schemas.microsoft.com/office/drawing/2014/main" id="{3AD48E4C-DDB5-AD4C-BD83-2044D480A44A}"/>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2" name="Freeform 10">
                <a:extLst>
                  <a:ext uri="{FF2B5EF4-FFF2-40B4-BE49-F238E27FC236}">
                    <a16:creationId xmlns:a16="http://schemas.microsoft.com/office/drawing/2014/main" id="{981CEB90-24E7-854B-98D5-FFACDD991E77}"/>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3" name="Freeform 11">
                <a:extLst>
                  <a:ext uri="{FF2B5EF4-FFF2-40B4-BE49-F238E27FC236}">
                    <a16:creationId xmlns:a16="http://schemas.microsoft.com/office/drawing/2014/main" id="{86E828CF-7F26-8D4E-8608-E7A54418450A}"/>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4" name="Freeform 12">
                <a:extLst>
                  <a:ext uri="{FF2B5EF4-FFF2-40B4-BE49-F238E27FC236}">
                    <a16:creationId xmlns:a16="http://schemas.microsoft.com/office/drawing/2014/main" id="{CF1D4AB7-ADBF-434E-BDB5-623306BE5BE8}"/>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5" name="Freeform 13">
                <a:extLst>
                  <a:ext uri="{FF2B5EF4-FFF2-40B4-BE49-F238E27FC236}">
                    <a16:creationId xmlns:a16="http://schemas.microsoft.com/office/drawing/2014/main" id="{3F71DA38-5718-A64F-B21D-48103E122D64}"/>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6" name="Freeform 14">
                <a:extLst>
                  <a:ext uri="{FF2B5EF4-FFF2-40B4-BE49-F238E27FC236}">
                    <a16:creationId xmlns:a16="http://schemas.microsoft.com/office/drawing/2014/main" id="{F2597063-7267-B04B-B38E-81489A6CDF87}"/>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7" name="Freeform 15">
                <a:extLst>
                  <a:ext uri="{FF2B5EF4-FFF2-40B4-BE49-F238E27FC236}">
                    <a16:creationId xmlns:a16="http://schemas.microsoft.com/office/drawing/2014/main" id="{3FE856D3-EA32-394C-AA44-338B2E27211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8" name="Freeform 16">
                <a:extLst>
                  <a:ext uri="{FF2B5EF4-FFF2-40B4-BE49-F238E27FC236}">
                    <a16:creationId xmlns:a16="http://schemas.microsoft.com/office/drawing/2014/main" id="{0ECFCD0F-1337-954D-B07F-BC96AF0B199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9" name="Freeform 17">
                <a:extLst>
                  <a:ext uri="{FF2B5EF4-FFF2-40B4-BE49-F238E27FC236}">
                    <a16:creationId xmlns:a16="http://schemas.microsoft.com/office/drawing/2014/main" id="{B8C7ACF4-9465-9149-914E-2F15D6006473}"/>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0" name="Freeform 18">
                <a:extLst>
                  <a:ext uri="{FF2B5EF4-FFF2-40B4-BE49-F238E27FC236}">
                    <a16:creationId xmlns:a16="http://schemas.microsoft.com/office/drawing/2014/main" id="{E1D88046-D170-5944-9A3D-D4DCB29134A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1" name="Freeform 19">
                <a:extLst>
                  <a:ext uri="{FF2B5EF4-FFF2-40B4-BE49-F238E27FC236}">
                    <a16:creationId xmlns:a16="http://schemas.microsoft.com/office/drawing/2014/main" id="{C36507B0-D640-B84B-B416-BE888E381562}"/>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2" name="Freeform 20">
                <a:extLst>
                  <a:ext uri="{FF2B5EF4-FFF2-40B4-BE49-F238E27FC236}">
                    <a16:creationId xmlns:a16="http://schemas.microsoft.com/office/drawing/2014/main" id="{DCDA74F3-181A-864F-AC96-07DF4600C4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3" name="Freeform 21">
                <a:extLst>
                  <a:ext uri="{FF2B5EF4-FFF2-40B4-BE49-F238E27FC236}">
                    <a16:creationId xmlns:a16="http://schemas.microsoft.com/office/drawing/2014/main" id="{5676E55D-64DB-624E-829D-87D51D6782A7}"/>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4" name="Freeform 22">
                <a:extLst>
                  <a:ext uri="{FF2B5EF4-FFF2-40B4-BE49-F238E27FC236}">
                    <a16:creationId xmlns:a16="http://schemas.microsoft.com/office/drawing/2014/main" id="{F5ED151E-8302-F440-9A4D-3C76DE43B78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5" name="Freeform 23">
                <a:extLst>
                  <a:ext uri="{FF2B5EF4-FFF2-40B4-BE49-F238E27FC236}">
                    <a16:creationId xmlns:a16="http://schemas.microsoft.com/office/drawing/2014/main" id="{BD72C76F-69C9-F943-9DC7-B1E8EDAE7E8C}"/>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6" name="Freeform 24">
                <a:extLst>
                  <a:ext uri="{FF2B5EF4-FFF2-40B4-BE49-F238E27FC236}">
                    <a16:creationId xmlns:a16="http://schemas.microsoft.com/office/drawing/2014/main" id="{A2397D23-186E-0943-918E-35CC87306E0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7" name="Freeform 25">
                <a:extLst>
                  <a:ext uri="{FF2B5EF4-FFF2-40B4-BE49-F238E27FC236}">
                    <a16:creationId xmlns:a16="http://schemas.microsoft.com/office/drawing/2014/main" id="{7547FEE8-47BF-FD41-8919-A145C2A7CBDB}"/>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grpSp>
      </p:grpSp>
      <p:pic>
        <p:nvPicPr>
          <p:cNvPr id="41" name="Picture 40">
            <a:extLst>
              <a:ext uri="{FF2B5EF4-FFF2-40B4-BE49-F238E27FC236}">
                <a16:creationId xmlns:a16="http://schemas.microsoft.com/office/drawing/2014/main" id="{EA8BA448-6524-C843-8240-CCF952044068}"/>
              </a:ext>
            </a:extLst>
          </p:cNvPr>
          <p:cNvPicPr>
            <a:picLocks noChangeAspect="1"/>
          </p:cNvPicPr>
          <p:nvPr userDrawn="1"/>
        </p:nvPicPr>
        <p:blipFill>
          <a:blip r:embed="rId5"/>
          <a:stretch>
            <a:fillRect/>
          </a:stretch>
        </p:blipFill>
        <p:spPr>
          <a:xfrm>
            <a:off x="6554364" y="4044226"/>
            <a:ext cx="2099685" cy="548640"/>
          </a:xfrm>
          <a:prstGeom prst="rect">
            <a:avLst/>
          </a:prstGeom>
        </p:spPr>
      </p:pic>
    </p:spTree>
    <p:extLst>
      <p:ext uri="{BB962C8B-B14F-4D97-AF65-F5344CB8AC3E}">
        <p14:creationId xmlns:p14="http://schemas.microsoft.com/office/powerpoint/2010/main" val="2916106333"/>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Whit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7496"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7496" y="-1"/>
            <a:ext cx="9162289" cy="1374344"/>
          </a:xfrm>
          <a:prstGeom prst="rect">
            <a:avLst/>
          </a:prstGeom>
        </p:spPr>
      </p:pic>
      <p:cxnSp>
        <p:nvCxnSpPr>
          <p:cNvPr id="9" name="Straight Connector 8"/>
          <p:cNvCxnSpPr/>
          <p:nvPr/>
        </p:nvCxnSpPr>
        <p:spPr>
          <a:xfrm>
            <a:off x="-9345" y="137581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9345" y="3778214"/>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1" name="Picture 10" descr="NatHIVcurriculum_logo_white_thik.png">
            <a:extLst>
              <a:ext uri="{FF2B5EF4-FFF2-40B4-BE49-F238E27FC236}">
                <a16:creationId xmlns:a16="http://schemas.microsoft.com/office/drawing/2014/main" id="{AB8A0B6B-B538-9F4F-9B5E-6F68F44C4DF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11E5BFF4-B9AA-1C49-924A-3D81579F6BCD}"/>
              </a:ext>
            </a:extLst>
          </p:cNvPr>
          <p:cNvSpPr>
            <a:spLocks noGrp="1"/>
          </p:cNvSpPr>
          <p:nvPr>
            <p:ph type="title" hasCustomPrompt="1"/>
          </p:nvPr>
        </p:nvSpPr>
        <p:spPr>
          <a:xfrm>
            <a:off x="452333" y="2141759"/>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096339042"/>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53144" cy="1372972"/>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53144" cy="1372972"/>
          </a:xfrm>
          <a:prstGeom prst="rect">
            <a:avLst/>
          </a:prstGeom>
        </p:spPr>
      </p:pic>
      <p:cxnSp>
        <p:nvCxnSpPr>
          <p:cNvPr id="14" name="Straight Connector 13"/>
          <p:cNvCxnSpPr/>
          <p:nvPr/>
        </p:nvCxnSpPr>
        <p:spPr>
          <a:xfrm>
            <a:off x="-5643" y="1375816"/>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643" y="3778231"/>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0" name="Picture 9" descr="NatHIVcurriculum_logo_white_thik.png">
            <a:extLst>
              <a:ext uri="{FF2B5EF4-FFF2-40B4-BE49-F238E27FC236}">
                <a16:creationId xmlns:a16="http://schemas.microsoft.com/office/drawing/2014/main" id="{3E581CB9-9A7F-9C49-B30C-B8C41541F504}"/>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1" name="Title 4">
            <a:extLst>
              <a:ext uri="{FF2B5EF4-FFF2-40B4-BE49-F238E27FC236}">
                <a16:creationId xmlns:a16="http://schemas.microsoft.com/office/drawing/2014/main" id="{0337FAAB-7324-A445-8B9B-43EB1A6CE6DE}"/>
              </a:ext>
            </a:extLst>
          </p:cNvPr>
          <p:cNvSpPr txBox="1">
            <a:spLocks/>
          </p:cNvSpPr>
          <p:nvPr userDrawn="1"/>
        </p:nvSpPr>
        <p:spPr>
          <a:xfrm>
            <a:off x="1" y="2077916"/>
            <a:ext cx="9143999" cy="971550"/>
          </a:xfrm>
          <a:prstGeom prst="rect">
            <a:avLst/>
          </a:prstGeom>
          <a:solidFill>
            <a:srgbClr val="0070C0">
              <a:alpha val="15000"/>
            </a:srgbClr>
          </a:solidFill>
        </p:spPr>
        <p:txBody>
          <a:bodyPr tIns="0" anchor="ctr">
            <a:normAutofit/>
          </a:bodyPr>
          <a:lstStyle/>
          <a:p>
            <a:pPr marL="0" marR="0" lvl="0" indent="0" algn="ctr" defTabSz="685800" rtl="0" eaLnBrk="1" fontAlgn="auto" latinLnBrk="0" hangingPunct="1">
              <a:lnSpc>
                <a:spcPts val="28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2"/>
              </a:solidFill>
              <a:effectLst/>
              <a:uLnTx/>
              <a:uFillTx/>
              <a:latin typeface="+mj-lt"/>
              <a:ea typeface="+mj-ea"/>
              <a:cs typeface="+mj-cs"/>
            </a:endParaRPr>
          </a:p>
        </p:txBody>
      </p:sp>
      <p:sp>
        <p:nvSpPr>
          <p:cNvPr id="13" name="Title 1">
            <a:extLst>
              <a:ext uri="{FF2B5EF4-FFF2-40B4-BE49-F238E27FC236}">
                <a16:creationId xmlns:a16="http://schemas.microsoft.com/office/drawing/2014/main" id="{A7E5160C-85AC-7248-84C1-AB4B33AAEE8B}"/>
              </a:ext>
            </a:extLst>
          </p:cNvPr>
          <p:cNvSpPr>
            <a:spLocks noGrp="1"/>
          </p:cNvSpPr>
          <p:nvPr>
            <p:ph type="title" hasCustomPrompt="1"/>
          </p:nvPr>
        </p:nvSpPr>
        <p:spPr>
          <a:xfrm>
            <a:off x="459306" y="2078649"/>
            <a:ext cx="8229568" cy="956120"/>
          </a:xfrm>
          <a:prstGeom prst="rect">
            <a:avLst/>
          </a:prstGeom>
        </p:spPr>
        <p:txBody>
          <a:bodyPr tIns="0" anchor="ctr">
            <a:normAutofit/>
          </a:bodyPr>
          <a:lstStyle>
            <a:lvl1pPr algn="ctr">
              <a:lnSpc>
                <a:spcPts val="3600"/>
              </a:lnSpc>
              <a:defRPr sz="2400" b="1" cap="none">
                <a:solidFill>
                  <a:schemeClr val="tx2"/>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290517799"/>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Thick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374344"/>
          </a:xfrm>
          <a:prstGeom prst="rect">
            <a:avLst/>
          </a:prstGeom>
        </p:spPr>
      </p:pic>
      <p:sp>
        <p:nvSpPr>
          <p:cNvPr id="10" name="Rectangle 9"/>
          <p:cNvSpPr/>
          <p:nvPr userDrawn="1"/>
        </p:nvSpPr>
        <p:spPr>
          <a:xfrm>
            <a:off x="-876" y="1371601"/>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sp>
        <p:nvSpPr>
          <p:cNvPr id="11" name="Rectangle 10"/>
          <p:cNvSpPr/>
          <p:nvPr userDrawn="1"/>
        </p:nvSpPr>
        <p:spPr>
          <a:xfrm>
            <a:off x="-876" y="3499324"/>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pic>
        <p:nvPicPr>
          <p:cNvPr id="9" name="Picture 8" descr="NatHIVcurriculum_logo_white_thik.png">
            <a:extLst>
              <a:ext uri="{FF2B5EF4-FFF2-40B4-BE49-F238E27FC236}">
                <a16:creationId xmlns:a16="http://schemas.microsoft.com/office/drawing/2014/main" id="{0FB6F301-DD77-994D-B54D-D52912FE0A5A}"/>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D924EF78-34F7-6D46-B816-91F0D3BB5989}"/>
              </a:ext>
            </a:extLst>
          </p:cNvPr>
          <p:cNvSpPr>
            <a:spLocks noGrp="1"/>
          </p:cNvSpPr>
          <p:nvPr>
            <p:ph type="title" hasCustomPrompt="1"/>
          </p:nvPr>
        </p:nvSpPr>
        <p:spPr>
          <a:xfrm>
            <a:off x="452333" y="2146855"/>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191244808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Figures_Images">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3A162183-E1A8-A14F-931A-7A8769D9E144}"/>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igures_Image_Credi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E8C9B552-E002-5C48-BB85-CEC9317C756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36849621"/>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igures + 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000">
                <a:solidFill>
                  <a:schemeClr val="bg1"/>
                </a:solidFill>
                <a:latin typeface="Arial"/>
                <a:cs typeface="Arial"/>
              </a:defRPr>
            </a:lvl1pPr>
          </a:lstStyle>
          <a:p>
            <a:r>
              <a:rPr lang="en-US" dirty="0"/>
              <a:t>Data Slide: click to add title</a:t>
            </a:r>
          </a:p>
        </p:txBody>
      </p:sp>
      <p:sp>
        <p:nvSpPr>
          <p:cNvPr id="3" name="Rectangle 2"/>
          <p:cNvSpPr/>
          <p:nvPr/>
        </p:nvSpPr>
        <p:spPr>
          <a:xfrm>
            <a:off x="0" y="920751"/>
            <a:ext cx="9162288" cy="377190"/>
          </a:xfrm>
          <a:prstGeom prst="rect">
            <a:avLst/>
          </a:prstGeom>
          <a:solidFill>
            <a:srgbClr val="68686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500" dirty="0">
              <a:solidFill>
                <a:schemeClr val="bg1"/>
              </a:solidFill>
              <a:latin typeface="Arial" panose="020B0604020202020204" pitchFamily="34" charset="0"/>
              <a:cs typeface="Arial" panose="020B0604020202020204" pitchFamily="34" charset="0"/>
            </a:endParaRPr>
          </a:p>
        </p:txBody>
      </p:sp>
      <p:sp>
        <p:nvSpPr>
          <p:cNvPr id="34" name="Text Placeholder 5"/>
          <p:cNvSpPr>
            <a:spLocks noGrp="1"/>
          </p:cNvSpPr>
          <p:nvPr>
            <p:ph type="body" sz="quarter" idx="15" hasCustomPrompt="1"/>
          </p:nvPr>
        </p:nvSpPr>
        <p:spPr>
          <a:xfrm>
            <a:off x="318914" y="941069"/>
            <a:ext cx="8503916" cy="342896"/>
          </a:xfrm>
          <a:prstGeom prst="rect">
            <a:avLst/>
          </a:prstGeom>
        </p:spPr>
        <p:txBody>
          <a:bodyPr vert="horz" anchor="ctr"/>
          <a:lstStyle>
            <a:lvl1pPr marL="0" indent="0" algn="l">
              <a:spcBef>
                <a:spcPts val="0"/>
              </a:spcBef>
              <a:buNone/>
              <a:defRPr sz="1500" b="0" baseline="0">
                <a:solidFill>
                  <a:schemeClr val="bg1"/>
                </a:solidFill>
                <a:latin typeface="Arial"/>
                <a:cs typeface="Arial"/>
              </a:defRPr>
            </a:lvl1pPr>
          </a:lstStyle>
          <a:p>
            <a:pPr lvl="0"/>
            <a:r>
              <a:rPr lang="en-US" dirty="0"/>
              <a:t>Click to Add Title </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485266"/>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Large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4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400"/>
              </a:spcBef>
              <a:spcAft>
                <a:spcPts val="0"/>
              </a:spcAft>
              <a:buClr>
                <a:srgbClr val="0070C0"/>
              </a:buClr>
              <a:buSzPct val="100000"/>
              <a:buFont typeface="Lucida Grande"/>
              <a:buChar char="-"/>
              <a:tabLst/>
              <a:defRPr sz="20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cxnSp>
        <p:nvCxnSpPr>
          <p:cNvPr id="32" name="Straight Connector 31"/>
          <p:cNvCxnSpPr/>
          <p:nvPr/>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103123092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0" r:id="rId1"/>
    <p:sldLayoutId id="2147483753" r:id="rId2"/>
    <p:sldLayoutId id="2147483695" r:id="rId3"/>
    <p:sldLayoutId id="2147483696" r:id="rId4"/>
    <p:sldLayoutId id="2147483714" r:id="rId5"/>
    <p:sldLayoutId id="2147483699" r:id="rId6"/>
    <p:sldLayoutId id="2147483733" r:id="rId7"/>
    <p:sldLayoutId id="2147483700" r:id="rId8"/>
    <p:sldLayoutId id="2147483738" r:id="rId9"/>
    <p:sldLayoutId id="2147483740" r:id="rId10"/>
    <p:sldLayoutId id="2147483739" r:id="rId11"/>
    <p:sldLayoutId id="2147483698" r:id="rId12"/>
    <p:sldLayoutId id="2147483752" r:id="rId13"/>
    <p:sldLayoutId id="2147483755" r:id="rId14"/>
    <p:sldLayoutId id="2147483754" r:id="rId15"/>
    <p:sldLayoutId id="2147483756" r:id="rId16"/>
    <p:sldLayoutId id="2147483735" r:id="rId17"/>
    <p:sldLayoutId id="2147483707" r:id="rId18"/>
    <p:sldLayoutId id="2147483732" r:id="rId19"/>
    <p:sldLayoutId id="2147483727" r:id="rId20"/>
    <p:sldLayoutId id="2147483694" r:id="rId21"/>
    <p:sldLayoutId id="2147483703" r:id="rId22"/>
    <p:sldLayoutId id="2147483706" r:id="rId23"/>
  </p:sldLayoutIdLst>
  <p:transition spd="slow"/>
  <p:hf sldNum="0"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ts val="3000"/>
              </a:lnSpc>
            </a:pPr>
            <a:r>
              <a:rPr lang="en-US" sz="1800" b="0" dirty="0"/>
              <a:t>TAF-FTC versus TDF-FTC </a:t>
            </a:r>
            <a:r>
              <a:rPr lang="en-US" sz="1800" b="0" dirty="0" err="1"/>
              <a:t>PrEP</a:t>
            </a:r>
            <a:r>
              <a:rPr lang="en-US" sz="1800" b="0" dirty="0"/>
              <a:t> for MSM and TGW</a:t>
            </a:r>
            <a:br>
              <a:rPr lang="en-US" sz="2025" b="0" dirty="0"/>
            </a:br>
            <a:r>
              <a:rPr lang="en-US" dirty="0"/>
              <a:t>DISCOVER Trial</a:t>
            </a:r>
          </a:p>
        </p:txBody>
      </p:sp>
    </p:spTree>
    <p:extLst>
      <p:ext uri="{BB962C8B-B14F-4D97-AF65-F5344CB8AC3E}">
        <p14:creationId xmlns:p14="http://schemas.microsoft.com/office/powerpoint/2010/main" val="1181275446"/>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000" dirty="0"/>
              <a:t>TAF-FTC versus TDF-FTC HIV </a:t>
            </a:r>
            <a:r>
              <a:rPr lang="en-US" sz="2000" dirty="0" err="1"/>
              <a:t>PrEP</a:t>
            </a:r>
            <a:r>
              <a:rPr lang="en-US" sz="2000" dirty="0"/>
              <a:t> for MSM and TGW</a:t>
            </a:r>
            <a:br>
              <a:rPr lang="en-US" sz="2000" dirty="0"/>
            </a:br>
            <a:r>
              <a:rPr lang="en-US" sz="2000" dirty="0"/>
              <a:t>DISCOVER: Conclusions</a:t>
            </a:r>
          </a:p>
        </p:txBody>
      </p:sp>
      <p:sp>
        <p:nvSpPr>
          <p:cNvPr id="5" name="Text Placeholder 4"/>
          <p:cNvSpPr>
            <a:spLocks noGrp="1"/>
          </p:cNvSpPr>
          <p:nvPr>
            <p:ph type="body" sz="quarter" idx="16"/>
          </p:nvPr>
        </p:nvSpPr>
        <p:spPr/>
        <p:txBody>
          <a:bodyPr/>
          <a:lstStyle/>
          <a:p>
            <a:r>
              <a:rPr lang="en-US" dirty="0"/>
              <a:t>Source: Mayer </a:t>
            </a:r>
            <a:r>
              <a:rPr lang="en-US" dirty="0" err="1"/>
              <a:t>KH</a:t>
            </a:r>
            <a:r>
              <a:rPr lang="en-US" dirty="0"/>
              <a:t>, et al.  Lancet 2020;396:239-54.</a:t>
            </a:r>
          </a:p>
        </p:txBody>
      </p:sp>
      <p:sp>
        <p:nvSpPr>
          <p:cNvPr id="2" name="Content Placeholder 1"/>
          <p:cNvSpPr>
            <a:spLocks noGrp="1"/>
          </p:cNvSpPr>
          <p:nvPr>
            <p:ph sz="half" idx="2"/>
          </p:nvPr>
        </p:nvSpPr>
        <p:spPr>
          <a:xfrm>
            <a:off x="0" y="1926289"/>
            <a:ext cx="9180576" cy="2067135"/>
          </a:xfrm>
        </p:spPr>
        <p:txBody>
          <a:bodyPr>
            <a:normAutofit fontScale="85000" lnSpcReduction="10000"/>
          </a:bodyPr>
          <a:lstStyle/>
          <a:p>
            <a:pPr>
              <a:lnSpc>
                <a:spcPts val="2800"/>
              </a:lnSpc>
            </a:pPr>
            <a:r>
              <a:rPr lang="en-US" sz="2100" b="1" dirty="0">
                <a:solidFill>
                  <a:srgbClr val="C00000"/>
                </a:solidFill>
              </a:rPr>
              <a:t>Interpretation</a:t>
            </a:r>
            <a:r>
              <a:rPr lang="en-US" sz="2100" dirty="0">
                <a:solidFill>
                  <a:schemeClr val="tx1"/>
                </a:solidFill>
              </a:rPr>
              <a:t>: “Daily emtricitabine and tenofovir alafenamide shows non-inferior efficacy to daily emtricitabine and tenofovir disoproxil fumarate for HIV prevention, and the number of adverse events for both regimens was low. Emtricitabine and tenofovir alafenamide had more favourable effects on bone mineral density and biomarkers of renal safety than emtricitabine and tenofovir disoproxil fumarate.”</a:t>
            </a:r>
            <a:endParaRPr lang="en-US" dirty="0"/>
          </a:p>
        </p:txBody>
      </p:sp>
    </p:spTree>
    <p:extLst>
      <p:ext uri="{BB962C8B-B14F-4D97-AF65-F5344CB8AC3E}">
        <p14:creationId xmlns:p14="http://schemas.microsoft.com/office/powerpoint/2010/main" val="1441790397"/>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59412682"/>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000" dirty="0"/>
              <a:t>TAF-FTC versus TDF-FTC HIV </a:t>
            </a:r>
            <a:r>
              <a:rPr lang="en-US" sz="2000" dirty="0" err="1"/>
              <a:t>PrEP</a:t>
            </a:r>
            <a:r>
              <a:rPr lang="en-US" sz="2000" dirty="0"/>
              <a:t> for MSM and TGW</a:t>
            </a:r>
            <a:br>
              <a:rPr lang="en-US" sz="2000" dirty="0"/>
            </a:br>
            <a:r>
              <a:rPr lang="en-US" sz="2000" dirty="0"/>
              <a:t>DISCOVER: Study Design</a:t>
            </a:r>
          </a:p>
        </p:txBody>
      </p:sp>
      <p:sp>
        <p:nvSpPr>
          <p:cNvPr id="5" name="Text Placeholder 4">
            <a:extLst>
              <a:ext uri="{FF2B5EF4-FFF2-40B4-BE49-F238E27FC236}">
                <a16:creationId xmlns:a16="http://schemas.microsoft.com/office/drawing/2014/main" id="{E45D7568-A7B4-AC43-135D-F338627F1833}"/>
              </a:ext>
            </a:extLst>
          </p:cNvPr>
          <p:cNvSpPr>
            <a:spLocks noGrp="1"/>
          </p:cNvSpPr>
          <p:nvPr>
            <p:ph type="body" sz="quarter" idx="16"/>
          </p:nvPr>
        </p:nvSpPr>
        <p:spPr/>
        <p:txBody>
          <a:bodyPr/>
          <a:lstStyle/>
          <a:p>
            <a:r>
              <a:rPr lang="en-US" dirty="0"/>
              <a:t>Source: Mayer KH, et al.  Lancet 2020;396:239-54.</a:t>
            </a:r>
          </a:p>
        </p:txBody>
      </p:sp>
      <p:sp>
        <p:nvSpPr>
          <p:cNvPr id="7" name="Line 11"/>
          <p:cNvSpPr>
            <a:spLocks noChangeShapeType="1"/>
          </p:cNvSpPr>
          <p:nvPr/>
        </p:nvSpPr>
        <p:spPr bwMode="auto">
          <a:xfrm rot="1169337" flipV="1">
            <a:off x="6053079" y="2387717"/>
            <a:ext cx="230619" cy="467520"/>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10" name="Rectangle 7"/>
          <p:cNvSpPr>
            <a:spLocks noChangeArrowheads="1"/>
          </p:cNvSpPr>
          <p:nvPr/>
        </p:nvSpPr>
        <p:spPr bwMode="ltGray">
          <a:xfrm>
            <a:off x="6430664" y="1820368"/>
            <a:ext cx="2445630" cy="818384"/>
          </a:xfrm>
          <a:prstGeom prst="rect">
            <a:avLst/>
          </a:prstGeom>
          <a:solidFill>
            <a:srgbClr val="73B8DC">
              <a:alpha val="30000"/>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r>
              <a:rPr lang="en-US" sz="1400" b="1" dirty="0">
                <a:solidFill>
                  <a:srgbClr val="000000"/>
                </a:solidFill>
                <a:latin typeface="Arial"/>
                <a:cs typeface="Arial"/>
              </a:rPr>
              <a:t>Tenofovir alafenamide-Emtricitabine (TAF-FTC)</a:t>
            </a:r>
          </a:p>
          <a:p>
            <a:pPr algn="ctr"/>
            <a:r>
              <a:rPr lang="en-US" sz="1000" dirty="0">
                <a:solidFill>
                  <a:srgbClr val="000000"/>
                </a:solidFill>
                <a:latin typeface="Arial"/>
                <a:cs typeface="Arial"/>
              </a:rPr>
              <a:t>(n = 2,694)</a:t>
            </a:r>
          </a:p>
        </p:txBody>
      </p:sp>
      <p:sp>
        <p:nvSpPr>
          <p:cNvPr id="11" name="Rectangle 7"/>
          <p:cNvSpPr>
            <a:spLocks noChangeArrowheads="1"/>
          </p:cNvSpPr>
          <p:nvPr/>
        </p:nvSpPr>
        <p:spPr bwMode="ltGray">
          <a:xfrm>
            <a:off x="6430664" y="3032557"/>
            <a:ext cx="2446636" cy="818384"/>
          </a:xfrm>
          <a:prstGeom prst="rect">
            <a:avLst/>
          </a:prstGeom>
          <a:solidFill>
            <a:srgbClr val="4477A6">
              <a:alpha val="30000"/>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r>
              <a:rPr lang="en-US" sz="1400" b="1" dirty="0">
                <a:solidFill>
                  <a:srgbClr val="000000"/>
                </a:solidFill>
                <a:latin typeface="Arial"/>
                <a:cs typeface="Arial"/>
              </a:rPr>
              <a:t>Tenofovir DF-Emtricitabine (TDF-FTC)</a:t>
            </a:r>
          </a:p>
          <a:p>
            <a:pPr algn="ctr"/>
            <a:r>
              <a:rPr lang="en-US" sz="1000" dirty="0">
                <a:solidFill>
                  <a:srgbClr val="000000"/>
                </a:solidFill>
                <a:latin typeface="Arial"/>
                <a:cs typeface="Arial"/>
              </a:rPr>
              <a:t>(n = 2,693)</a:t>
            </a:r>
          </a:p>
        </p:txBody>
      </p:sp>
      <p:sp>
        <p:nvSpPr>
          <p:cNvPr id="12" name="Rounded Rectangle 11">
            <a:extLst>
              <a:ext uri="{FF2B5EF4-FFF2-40B4-BE49-F238E27FC236}">
                <a16:creationId xmlns:a16="http://schemas.microsoft.com/office/drawing/2014/main" id="{6604E2BF-4E5D-754A-B62E-E4E8269C8B7B}"/>
              </a:ext>
            </a:extLst>
          </p:cNvPr>
          <p:cNvSpPr>
            <a:spLocks/>
          </p:cNvSpPr>
          <p:nvPr/>
        </p:nvSpPr>
        <p:spPr>
          <a:xfrm>
            <a:off x="320040" y="4583398"/>
            <a:ext cx="8557166" cy="252652"/>
          </a:xfrm>
          <a:prstGeom prst="roundRect">
            <a:avLst/>
          </a:prstGeom>
          <a:solidFill>
            <a:schemeClr val="bg1">
              <a:lumMod val="95000"/>
            </a:schemeClr>
          </a:solidFill>
          <a:ln w="19050" cmpd="sng">
            <a:noFill/>
          </a:ln>
          <a:effectLst/>
        </p:spPr>
        <p:style>
          <a:lnRef idx="1">
            <a:schemeClr val="accent1"/>
          </a:lnRef>
          <a:fillRef idx="3">
            <a:schemeClr val="accent1"/>
          </a:fillRef>
          <a:effectRef idx="2">
            <a:schemeClr val="accent1"/>
          </a:effectRef>
          <a:fontRef idx="minor">
            <a:schemeClr val="lt1"/>
          </a:fontRef>
        </p:style>
        <p:txBody>
          <a:bodyPr lIns="0" rtlCol="0" anchor="ctr"/>
          <a:lstStyle/>
          <a:p>
            <a:pPr defTabSz="670322">
              <a:lnSpc>
                <a:spcPts val="1350"/>
              </a:lnSpc>
            </a:pPr>
            <a:r>
              <a:rPr lang="en-US" sz="1050" dirty="0">
                <a:solidFill>
                  <a:schemeClr val="tx1"/>
                </a:solidFill>
                <a:latin typeface="Arial" panose="020B0604020202020204" pitchFamily="34" charset="0"/>
                <a:cs typeface="Arial" panose="020B0604020202020204" pitchFamily="34" charset="0"/>
              </a:rPr>
              <a:t>*Based on self-reported sexual activity (in the past 12 weeks) or recent history (within 24 weeks of enrollment) of bacterial STIs</a:t>
            </a:r>
            <a:endParaRPr lang="en-US" sz="1050" b="1" dirty="0">
              <a:solidFill>
                <a:schemeClr val="tx1"/>
              </a:solidFill>
              <a:latin typeface="Arial" panose="020B0604020202020204" pitchFamily="34" charset="0"/>
              <a:cs typeface="Arial" panose="020B0604020202020204" pitchFamily="34" charset="0"/>
            </a:endParaRPr>
          </a:p>
        </p:txBody>
      </p:sp>
      <p:sp>
        <p:nvSpPr>
          <p:cNvPr id="6" name="Line 11">
            <a:extLst>
              <a:ext uri="{FF2B5EF4-FFF2-40B4-BE49-F238E27FC236}">
                <a16:creationId xmlns:a16="http://schemas.microsoft.com/office/drawing/2014/main" id="{58519617-C0C0-613F-7A15-FFED4D85E1DB}"/>
              </a:ext>
            </a:extLst>
          </p:cNvPr>
          <p:cNvSpPr>
            <a:spLocks noChangeShapeType="1"/>
          </p:cNvSpPr>
          <p:nvPr/>
        </p:nvSpPr>
        <p:spPr bwMode="auto">
          <a:xfrm rot="20430663">
            <a:off x="6053079" y="2802214"/>
            <a:ext cx="230619" cy="467520"/>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2" name="Content Placeholder 1"/>
          <p:cNvSpPr>
            <a:spLocks noGrp="1"/>
          </p:cNvSpPr>
          <p:nvPr>
            <p:ph sz="half" idx="2"/>
          </p:nvPr>
        </p:nvSpPr>
        <p:spPr>
          <a:xfrm>
            <a:off x="323851" y="1184225"/>
            <a:ext cx="5657846" cy="3315856"/>
          </a:xfrm>
        </p:spPr>
        <p:txBody>
          <a:bodyPr>
            <a:noAutofit/>
          </a:bodyPr>
          <a:lstStyle/>
          <a:p>
            <a:pPr marL="256032" lvl="0" indent="-164592" defTabSz="457200" fontAlgn="base">
              <a:lnSpc>
                <a:spcPts val="1600"/>
              </a:lnSpc>
              <a:spcBef>
                <a:spcPts val="600"/>
              </a:spcBef>
              <a:buClr>
                <a:schemeClr val="accent1"/>
              </a:buClr>
              <a:buSzTx/>
            </a:pPr>
            <a:r>
              <a:rPr lang="en-US" sz="1300" b="1" dirty="0">
                <a:latin typeface="Arial"/>
                <a:cs typeface="Arial"/>
              </a:rPr>
              <a:t>Background: </a:t>
            </a:r>
            <a:r>
              <a:rPr lang="en-US" sz="1300" dirty="0">
                <a:latin typeface="Arial"/>
                <a:cs typeface="Arial"/>
              </a:rPr>
              <a:t>Phase 3, </a:t>
            </a:r>
            <a:r>
              <a:rPr lang="en-US" sz="1300" dirty="0">
                <a:solidFill>
                  <a:schemeClr val="tx1"/>
                </a:solidFill>
                <a:latin typeface="Arial"/>
                <a:cs typeface="Arial"/>
              </a:rPr>
              <a:t>multinational, double-blind, active-controlled trial assess safety and efficacy of tenofovir alafenamide-emtricitabine (TAF-FTC) versus tenofovir DF-emtricitabine (TDF-FTC) for </a:t>
            </a:r>
            <a:r>
              <a:rPr lang="en-US" sz="1300" dirty="0">
                <a:latin typeface="Arial"/>
                <a:cs typeface="Arial"/>
              </a:rPr>
              <a:t>HIV PrEP</a:t>
            </a:r>
          </a:p>
          <a:p>
            <a:pPr marL="256032" indent="-164592" defTabSz="457200" fontAlgn="base">
              <a:lnSpc>
                <a:spcPts val="1600"/>
              </a:lnSpc>
              <a:spcBef>
                <a:spcPts val="500"/>
              </a:spcBef>
              <a:buClr>
                <a:schemeClr val="accent1"/>
              </a:buClr>
              <a:buSzTx/>
              <a:defRPr/>
            </a:pPr>
            <a:r>
              <a:rPr lang="en-US" sz="1300" b="1" dirty="0">
                <a:latin typeface="Arial"/>
                <a:cs typeface="Arial"/>
              </a:rPr>
              <a:t>Inclusion Criteria</a:t>
            </a:r>
          </a:p>
          <a:p>
            <a:pPr marL="421767" lvl="1" indent="-164592" defTabSz="457200" fontAlgn="base">
              <a:lnSpc>
                <a:spcPts val="1600"/>
              </a:lnSpc>
              <a:buClr>
                <a:schemeClr val="accent1"/>
              </a:buClr>
              <a:buSzTx/>
              <a:defRPr/>
            </a:pPr>
            <a:r>
              <a:rPr lang="en-US" sz="1300" dirty="0">
                <a:latin typeface="Arial"/>
                <a:cs typeface="Arial"/>
              </a:rPr>
              <a:t>Enrolled high-risk* cisgender MSM and transgender women (</a:t>
            </a:r>
            <a:r>
              <a:rPr lang="en-US" sz="1300" dirty="0" err="1">
                <a:cs typeface="Arial"/>
              </a:rPr>
              <a:t>TGW</a:t>
            </a:r>
            <a:r>
              <a:rPr lang="en-US" sz="1300" dirty="0">
                <a:cs typeface="Arial"/>
              </a:rPr>
              <a:t>)</a:t>
            </a:r>
          </a:p>
          <a:p>
            <a:pPr marL="421767" lvl="1" indent="-164592" defTabSz="457200" fontAlgn="base">
              <a:lnSpc>
                <a:spcPts val="1600"/>
              </a:lnSpc>
              <a:buClr>
                <a:schemeClr val="accent1"/>
              </a:buClr>
              <a:buSzTx/>
              <a:defRPr/>
            </a:pPr>
            <a:r>
              <a:rPr lang="en-US" sz="1300" dirty="0">
                <a:cs typeface="Arial"/>
              </a:rPr>
              <a:t>Prior TDF-FTC HIV PrEP allowed</a:t>
            </a:r>
          </a:p>
          <a:p>
            <a:pPr marL="421767" lvl="1" indent="-164592" defTabSz="457200" fontAlgn="base">
              <a:lnSpc>
                <a:spcPts val="1600"/>
              </a:lnSpc>
              <a:buClr>
                <a:schemeClr val="accent1"/>
              </a:buClr>
              <a:buSzTx/>
              <a:defRPr/>
            </a:pPr>
            <a:r>
              <a:rPr lang="en-US" sz="1300" dirty="0">
                <a:latin typeface="Arial"/>
                <a:cs typeface="Arial"/>
              </a:rPr>
              <a:t>No history of HIV or HBV</a:t>
            </a:r>
          </a:p>
          <a:p>
            <a:pPr marL="421767" lvl="1" indent="-164592" defTabSz="457200" fontAlgn="base">
              <a:lnSpc>
                <a:spcPts val="1600"/>
              </a:lnSpc>
              <a:buClr>
                <a:schemeClr val="accent1"/>
              </a:buClr>
              <a:buSzTx/>
              <a:defRPr/>
            </a:pPr>
            <a:r>
              <a:rPr lang="en-US" sz="1300" dirty="0">
                <a:latin typeface="Arial"/>
                <a:cs typeface="Arial"/>
              </a:rPr>
              <a:t>eGFR ≥60 mL/min</a:t>
            </a:r>
            <a:r>
              <a:rPr lang="en-US" sz="1300" u="sng" dirty="0">
                <a:latin typeface="Arial"/>
                <a:cs typeface="Arial"/>
              </a:rPr>
              <a:t> </a:t>
            </a:r>
          </a:p>
          <a:p>
            <a:pPr marL="256032" indent="-164592" defTabSz="457200" fontAlgn="base">
              <a:lnSpc>
                <a:spcPts val="1600"/>
              </a:lnSpc>
              <a:spcBef>
                <a:spcPts val="500"/>
              </a:spcBef>
              <a:buClr>
                <a:schemeClr val="accent1"/>
              </a:buClr>
              <a:buSzTx/>
              <a:defRPr/>
            </a:pPr>
            <a:r>
              <a:rPr lang="en-US" sz="1300" b="1" dirty="0">
                <a:solidFill>
                  <a:schemeClr val="tx1"/>
                </a:solidFill>
                <a:latin typeface="Arial"/>
                <a:cs typeface="Arial"/>
              </a:rPr>
              <a:t>Treatment Arms </a:t>
            </a:r>
            <a:r>
              <a:rPr lang="en-US" sz="1300" dirty="0">
                <a:solidFill>
                  <a:schemeClr val="tx1"/>
                </a:solidFill>
                <a:latin typeface="Arial"/>
                <a:cs typeface="Arial"/>
              </a:rPr>
              <a:t>(5,387 enrolled)</a:t>
            </a:r>
            <a:endParaRPr lang="en-US" sz="1300" b="1" dirty="0">
              <a:solidFill>
                <a:schemeClr val="tx1"/>
              </a:solidFill>
              <a:latin typeface="Arial"/>
              <a:cs typeface="Arial"/>
            </a:endParaRPr>
          </a:p>
          <a:p>
            <a:pPr marL="421767" lvl="1" indent="-164592" defTabSz="457200" fontAlgn="base">
              <a:lnSpc>
                <a:spcPts val="1600"/>
              </a:lnSpc>
              <a:buClr>
                <a:schemeClr val="accent1"/>
              </a:buClr>
              <a:buSzTx/>
              <a:defRPr/>
            </a:pPr>
            <a:r>
              <a:rPr lang="en-US" sz="1300" dirty="0">
                <a:solidFill>
                  <a:schemeClr val="tx1"/>
                </a:solidFill>
                <a:latin typeface="Arial"/>
                <a:cs typeface="Arial"/>
              </a:rPr>
              <a:t>Daily dosing for TAF-FTC</a:t>
            </a:r>
          </a:p>
          <a:p>
            <a:pPr marL="421767" lvl="1" indent="-164592" defTabSz="457200" fontAlgn="base">
              <a:lnSpc>
                <a:spcPts val="1600"/>
              </a:lnSpc>
              <a:buClr>
                <a:schemeClr val="accent1"/>
              </a:buClr>
              <a:buSzTx/>
              <a:defRPr/>
            </a:pPr>
            <a:r>
              <a:rPr lang="en-US" sz="1300" dirty="0">
                <a:solidFill>
                  <a:schemeClr val="tx1"/>
                </a:solidFill>
                <a:latin typeface="Arial"/>
                <a:cs typeface="Arial"/>
              </a:rPr>
              <a:t>Daily dosing for TDF-FTC</a:t>
            </a:r>
          </a:p>
          <a:p>
            <a:pPr marL="421767" lvl="1" indent="-164592" defTabSz="457200" fontAlgn="base">
              <a:lnSpc>
                <a:spcPts val="1600"/>
              </a:lnSpc>
              <a:buClr>
                <a:schemeClr val="accent1"/>
              </a:buClr>
              <a:buSzTx/>
              <a:defRPr/>
            </a:pPr>
            <a:r>
              <a:rPr lang="en-US" sz="1300" dirty="0">
                <a:solidFill>
                  <a:schemeClr val="tx1"/>
                </a:solidFill>
                <a:latin typeface="Arial"/>
                <a:cs typeface="Arial"/>
              </a:rPr>
              <a:t>Provided counseling and condoms at entry </a:t>
            </a:r>
            <a:r>
              <a:rPr lang="en-US" sz="1300" dirty="0">
                <a:latin typeface="Arial"/>
                <a:cs typeface="Arial"/>
              </a:rPr>
              <a:t>and every 3 months</a:t>
            </a:r>
          </a:p>
          <a:p>
            <a:pPr marL="256032" indent="-164592" defTabSz="457200" fontAlgn="base">
              <a:lnSpc>
                <a:spcPts val="1600"/>
              </a:lnSpc>
              <a:spcBef>
                <a:spcPts val="500"/>
              </a:spcBef>
              <a:buClr>
                <a:schemeClr val="accent1"/>
              </a:buClr>
              <a:buSzTx/>
            </a:pPr>
            <a:r>
              <a:rPr lang="en-US" sz="1300" b="1" dirty="0">
                <a:solidFill>
                  <a:schemeClr val="tx1"/>
                </a:solidFill>
                <a:latin typeface="Arial"/>
                <a:cs typeface="Arial"/>
              </a:rPr>
              <a:t>Primary Endpoint</a:t>
            </a:r>
            <a:r>
              <a:rPr lang="en-US" sz="1300" dirty="0">
                <a:solidFill>
                  <a:schemeClr val="tx1"/>
                </a:solidFill>
                <a:latin typeface="Arial"/>
                <a:cs typeface="Arial"/>
              </a:rPr>
              <a:t> </a:t>
            </a:r>
          </a:p>
          <a:p>
            <a:pPr marL="421767" lvl="1" indent="-164592" defTabSz="457200" fontAlgn="base">
              <a:lnSpc>
                <a:spcPts val="1600"/>
              </a:lnSpc>
              <a:buClr>
                <a:schemeClr val="accent1"/>
              </a:buClr>
              <a:buSzTx/>
            </a:pPr>
            <a:r>
              <a:rPr lang="en-US" sz="1300" dirty="0">
                <a:solidFill>
                  <a:schemeClr val="tx1"/>
                </a:solidFill>
                <a:latin typeface="Arial"/>
                <a:cs typeface="Arial"/>
              </a:rPr>
              <a:t>100% incident HIV infection after 48 weeks</a:t>
            </a:r>
          </a:p>
          <a:p>
            <a:pPr marL="421767" lvl="1" indent="-164592" defTabSz="457200" fontAlgn="base">
              <a:lnSpc>
                <a:spcPts val="1600"/>
              </a:lnSpc>
              <a:buClr>
                <a:schemeClr val="accent1"/>
              </a:buClr>
              <a:buSzTx/>
            </a:pPr>
            <a:r>
              <a:rPr lang="en-US" sz="1300" dirty="0">
                <a:solidFill>
                  <a:schemeClr val="tx1"/>
                </a:solidFill>
                <a:latin typeface="Arial"/>
                <a:cs typeface="Arial"/>
              </a:rPr>
              <a:t>50% incident HIV infection after 96 weeks</a:t>
            </a:r>
            <a:endParaRPr lang="en-US" sz="1300" dirty="0">
              <a:solidFill>
                <a:schemeClr val="tx1"/>
              </a:solidFill>
            </a:endParaRPr>
          </a:p>
        </p:txBody>
      </p:sp>
    </p:spTree>
    <p:extLst>
      <p:ext uri="{BB962C8B-B14F-4D97-AF65-F5344CB8AC3E}">
        <p14:creationId xmlns:p14="http://schemas.microsoft.com/office/powerpoint/2010/main" val="1238992553"/>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000" dirty="0"/>
              <a:t>TAF-FTC versus TDF-FTC HIV </a:t>
            </a:r>
            <a:r>
              <a:rPr lang="en-US" sz="2000" dirty="0" err="1"/>
              <a:t>PrEP</a:t>
            </a:r>
            <a:r>
              <a:rPr lang="en-US" sz="2000" dirty="0"/>
              <a:t> for MSM and TGW</a:t>
            </a:r>
            <a:br>
              <a:rPr lang="en-US" sz="2000" dirty="0"/>
            </a:br>
            <a:r>
              <a:rPr lang="en-US" sz="2000" dirty="0"/>
              <a:t>DISCOVER: Baseline Demographics &amp; Risk Factors</a:t>
            </a:r>
          </a:p>
        </p:txBody>
      </p:sp>
      <p:sp>
        <p:nvSpPr>
          <p:cNvPr id="5" name="Content Placeholder 4"/>
          <p:cNvSpPr>
            <a:spLocks noGrp="1"/>
          </p:cNvSpPr>
          <p:nvPr>
            <p:ph type="body" sz="quarter" idx="14"/>
          </p:nvPr>
        </p:nvSpPr>
        <p:spPr/>
        <p:txBody>
          <a:bodyPr/>
          <a:lstStyle/>
          <a:p>
            <a:r>
              <a:rPr lang="en-US" dirty="0"/>
              <a:t>Source: Mayer KH, et al.  Lancet 2020;396:239-54.</a:t>
            </a:r>
          </a:p>
        </p:txBody>
      </p:sp>
      <p:graphicFrame>
        <p:nvGraphicFramePr>
          <p:cNvPr id="9" name="Group 65">
            <a:extLst>
              <a:ext uri="{FF2B5EF4-FFF2-40B4-BE49-F238E27FC236}">
                <a16:creationId xmlns:a16="http://schemas.microsoft.com/office/drawing/2014/main" id="{4DBCBF7E-DBF3-1F4F-8BE2-37F714B16592}"/>
              </a:ext>
            </a:extLst>
          </p:cNvPr>
          <p:cNvGraphicFramePr>
            <a:graphicFrameLocks noGrp="1"/>
          </p:cNvGraphicFramePr>
          <p:nvPr>
            <p:extLst>
              <p:ext uri="{D42A27DB-BD31-4B8C-83A1-F6EECF244321}">
                <p14:modId xmlns:p14="http://schemas.microsoft.com/office/powerpoint/2010/main" val="4148636732"/>
              </p:ext>
            </p:extLst>
          </p:nvPr>
        </p:nvGraphicFramePr>
        <p:xfrm>
          <a:off x="493776" y="982980"/>
          <a:ext cx="8229599" cy="3840476"/>
        </p:xfrm>
        <a:graphic>
          <a:graphicData uri="http://schemas.openxmlformats.org/drawingml/2006/table">
            <a:tbl>
              <a:tblPr>
                <a:effectLst/>
              </a:tblPr>
              <a:tblGrid>
                <a:gridCol w="3726611">
                  <a:extLst>
                    <a:ext uri="{9D8B030D-6E8A-4147-A177-3AD203B41FA5}">
                      <a16:colId xmlns:a16="http://schemas.microsoft.com/office/drawing/2014/main" val="20000"/>
                    </a:ext>
                  </a:extLst>
                </a:gridCol>
                <a:gridCol w="2251494">
                  <a:extLst>
                    <a:ext uri="{9D8B030D-6E8A-4147-A177-3AD203B41FA5}">
                      <a16:colId xmlns:a16="http://schemas.microsoft.com/office/drawing/2014/main" val="20001"/>
                    </a:ext>
                  </a:extLst>
                </a:gridCol>
                <a:gridCol w="2251494">
                  <a:extLst>
                    <a:ext uri="{9D8B030D-6E8A-4147-A177-3AD203B41FA5}">
                      <a16:colId xmlns:a16="http://schemas.microsoft.com/office/drawing/2014/main" val="20002"/>
                    </a:ext>
                  </a:extLst>
                </a:gridCol>
              </a:tblGrid>
              <a:tr h="428282">
                <a:tc>
                  <a:txBody>
                    <a:bodyPr/>
                    <a:lstStyle/>
                    <a:p>
                      <a:pPr marL="0" indent="0" algn="l"/>
                      <a:endParaRPr kumimoji="0" lang="en-US" sz="1300" b="0"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endParaRPr>
                    </a:p>
                  </a:txBody>
                  <a:tcPr marL="49322"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tx1"/>
                    </a:solidFill>
                  </a:tcPr>
                </a:tc>
                <a:tc>
                  <a:txBody>
                    <a:bodyPr/>
                    <a:lstStyle/>
                    <a:p>
                      <a:pPr marL="0" indent="0" algn="ctr"/>
                      <a:r>
                        <a:rPr kumimoji="0" lang="en-US" sz="14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TAF-FTC</a:t>
                      </a:r>
                    </a:p>
                    <a:p>
                      <a:pPr marL="0" indent="0" algn="ctr"/>
                      <a:r>
                        <a:rPr kumimoji="0" lang="en-US" sz="1000" b="0"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(n = 2,694)</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5F9BBA"/>
                    </a:solidFill>
                  </a:tcPr>
                </a:tc>
                <a:tc>
                  <a:txBody>
                    <a:bodyPr/>
                    <a:lstStyle/>
                    <a:p>
                      <a:pPr marL="0" indent="0" algn="ctr"/>
                      <a:r>
                        <a:rPr kumimoji="0" lang="en-US" sz="14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TDF-FTC</a:t>
                      </a:r>
                    </a:p>
                    <a:p>
                      <a:pPr marL="0" indent="0" algn="ctr"/>
                      <a:r>
                        <a:rPr kumimoji="0" lang="en-US" sz="1000" b="0"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(n = 2,693)</a:t>
                      </a:r>
                    </a:p>
                  </a:txBody>
                  <a:tcPr marL="49322"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0066B0"/>
                    </a:solidFill>
                  </a:tcPr>
                </a:tc>
                <a:extLst>
                  <a:ext uri="{0D108BD9-81ED-4DB2-BD59-A6C34878D82A}">
                    <a16:rowId xmlns:a16="http://schemas.microsoft.com/office/drawing/2014/main" val="10001"/>
                  </a:ext>
                </a:extLst>
              </a:tr>
              <a:tr h="301925">
                <a:tc gridSpan="3">
                  <a:txBody>
                    <a:bodyPr/>
                    <a:lstStyle/>
                    <a:p>
                      <a:pPr marL="58738" marR="0" lvl="1" indent="0" algn="l" defTabSz="914400" rtl="0" eaLnBrk="1" fontAlgn="auto" latinLnBrk="0" hangingPunct="1">
                        <a:lnSpc>
                          <a:spcPct val="100000"/>
                        </a:lnSpc>
                        <a:spcBef>
                          <a:spcPts val="0"/>
                        </a:spcBef>
                        <a:spcAft>
                          <a:spcPts val="0"/>
                        </a:spcAft>
                        <a:buClr>
                          <a:schemeClr val="bg2"/>
                        </a:buClr>
                        <a:buSzTx/>
                        <a:buFontTx/>
                        <a:buNone/>
                        <a:tabLst/>
                        <a:defRPr/>
                      </a:pPr>
                      <a:r>
                        <a:rPr lang="en-US" sz="1200" kern="1200" spc="-30" dirty="0">
                          <a:solidFill>
                            <a:srgbClr val="FFFFFF"/>
                          </a:solidFill>
                          <a:latin typeface="Arial" panose="020B0604020202020204" pitchFamily="34" charset="0"/>
                          <a:ea typeface="+mn-ea"/>
                          <a:cs typeface="Arial" panose="020B0604020202020204" pitchFamily="34" charset="0"/>
                        </a:rPr>
                        <a:t>Demographics</a:t>
                      </a:r>
                    </a:p>
                  </a:txBody>
                  <a:tcPr marL="68580" marR="49322" marT="54864" marB="5486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chemeClr val="bg1">
                        <a:lumMod val="50000"/>
                      </a:schemeClr>
                    </a:solidFill>
                  </a:tcPr>
                </a:tc>
                <a:tc hMerge="1">
                  <a:txBody>
                    <a:bodyPr/>
                    <a:lstStyle/>
                    <a:p>
                      <a:endParaRPr lang="en-US"/>
                    </a:p>
                  </a:txBody>
                  <a:tcPr/>
                </a:tc>
                <a:tc hMerge="1">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endParaRPr kumimoji="0" lang="en-US" sz="1800" b="0" i="0" u="none" strike="noStrike" kern="1200" cap="none" spc="-30" normalizeH="0" baseline="0" noProof="0" dirty="0">
                        <a:ln>
                          <a:noFill/>
                        </a:ln>
                        <a:solidFill>
                          <a:srgbClr val="000000"/>
                        </a:solidFill>
                        <a:effectLst/>
                        <a:uLnTx/>
                        <a:uFillTx/>
                        <a:latin typeface="+mn-lt"/>
                        <a:ea typeface="+mn-ea"/>
                        <a:cs typeface="Arial"/>
                      </a:endParaRPr>
                    </a:p>
                  </a:txBody>
                  <a:tcPr marL="65762" marR="65762" marT="32871" marB="32871" anchor="ctr" horzOverflow="overflow">
                    <a:lnL w="9525" cap="flat" cmpd="sng" algn="ctr">
                      <a:noFill/>
                      <a:prstDash val="solid"/>
                      <a:round/>
                      <a:headEnd type="none" w="med" len="med"/>
                      <a:tailEnd type="none" w="med" len="med"/>
                    </a:lnL>
                    <a:lnR w="12700" cap="flat" cmpd="sng" algn="ctr">
                      <a:solidFill>
                        <a:srgbClr val="7F7F7F"/>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10002"/>
                  </a:ext>
                </a:extLst>
              </a:tr>
              <a:tr h="255304">
                <a:tc>
                  <a:txBody>
                    <a:bodyPr/>
                    <a:lstStyle/>
                    <a:p>
                      <a:pPr marL="58738" marR="0" lvl="1" indent="0" algn="l" defTabSz="914400" rtl="0" eaLnBrk="1" fontAlgn="auto" latinLnBrk="0" hangingPunct="1">
                        <a:lnSpc>
                          <a:spcPct val="100000"/>
                        </a:lnSpc>
                        <a:spcBef>
                          <a:spcPts val="0"/>
                        </a:spcBef>
                        <a:spcAft>
                          <a:spcPts val="0"/>
                        </a:spcAft>
                        <a:buClr>
                          <a:schemeClr val="bg2"/>
                        </a:buClr>
                        <a:buSzTx/>
                        <a:buFontTx/>
                        <a:buNone/>
                        <a:tabLst/>
                        <a:defRPr/>
                      </a:pPr>
                      <a:r>
                        <a:rPr lang="en-US" sz="1300" kern="1200" spc="-30" dirty="0">
                          <a:solidFill>
                            <a:srgbClr val="000000"/>
                          </a:solidFill>
                          <a:latin typeface="Arial" panose="020B0604020202020204" pitchFamily="34" charset="0"/>
                          <a:ea typeface="+mn-ea"/>
                          <a:cs typeface="Arial" panose="020B0604020202020204" pitchFamily="34" charset="0"/>
                        </a:rPr>
                        <a:t>Median age, years</a:t>
                      </a:r>
                    </a:p>
                  </a:txBody>
                  <a:tcPr marL="6858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635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50000"/>
                        <a:alpha val="20000"/>
                      </a:scheme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3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34 (28-43)</a:t>
                      </a:r>
                    </a:p>
                  </a:txBody>
                  <a:tcPr marL="49322" marR="49322" marT="24653" marB="24653" anchor="ctr" horzOverflow="overflow">
                    <a:lnL w="9525"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6A5C6">
                        <a:alpha val="20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3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34 (28-44)</a:t>
                      </a:r>
                    </a:p>
                  </a:txBody>
                  <a:tcPr marL="49322" marR="49322" marT="24653" marB="24653" anchor="ctr" horzOverflow="overflow">
                    <a:lnL w="635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4477A6">
                        <a:alpha val="20000"/>
                      </a:srgbClr>
                    </a:solidFill>
                  </a:tcPr>
                </a:tc>
                <a:extLst>
                  <a:ext uri="{0D108BD9-81ED-4DB2-BD59-A6C34878D82A}">
                    <a16:rowId xmlns:a16="http://schemas.microsoft.com/office/drawing/2014/main" val="10003"/>
                  </a:ext>
                </a:extLst>
              </a:tr>
              <a:tr h="255304">
                <a:tc>
                  <a:txBody>
                    <a:bodyPr/>
                    <a:lstStyle/>
                    <a:p>
                      <a:pPr marL="58738" marR="0" lvl="1" indent="0" algn="l" defTabSz="914400" rtl="0" eaLnBrk="1" fontAlgn="auto" latinLnBrk="0" hangingPunct="1">
                        <a:lnSpc>
                          <a:spcPct val="100000"/>
                        </a:lnSpc>
                        <a:spcBef>
                          <a:spcPts val="0"/>
                        </a:spcBef>
                        <a:spcAft>
                          <a:spcPts val="0"/>
                        </a:spcAft>
                        <a:buClr>
                          <a:schemeClr val="bg2"/>
                        </a:buClr>
                        <a:buSzTx/>
                        <a:buFontTx/>
                        <a:buNone/>
                        <a:tabLst/>
                        <a:defRPr/>
                      </a:pPr>
                      <a:r>
                        <a:rPr lang="en-US" sz="1300" kern="1200" spc="-30" dirty="0">
                          <a:solidFill>
                            <a:srgbClr val="000000"/>
                          </a:solidFill>
                          <a:latin typeface="Arial" panose="020B0604020202020204" pitchFamily="34" charset="0"/>
                          <a:ea typeface="+mn-ea"/>
                          <a:cs typeface="Arial" panose="020B0604020202020204" pitchFamily="34" charset="0"/>
                        </a:rPr>
                        <a:t>White</a:t>
                      </a:r>
                    </a:p>
                  </a:txBody>
                  <a:tcPr marL="6858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50000"/>
                        <a:alpha val="35000"/>
                      </a:scheme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3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2,264 (84%)</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6A5C6">
                        <a:alpha val="35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3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2,247 (84%)</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4477A6">
                        <a:alpha val="35000"/>
                      </a:srgbClr>
                    </a:solidFill>
                  </a:tcPr>
                </a:tc>
                <a:extLst>
                  <a:ext uri="{0D108BD9-81ED-4DB2-BD59-A6C34878D82A}">
                    <a16:rowId xmlns:a16="http://schemas.microsoft.com/office/drawing/2014/main" val="10004"/>
                  </a:ext>
                </a:extLst>
              </a:tr>
              <a:tr h="255304">
                <a:tc>
                  <a:txBody>
                    <a:bodyPr/>
                    <a:lstStyle/>
                    <a:p>
                      <a:pPr marL="58738" marR="0" lvl="1" indent="0" algn="l" defTabSz="914400" rtl="0" eaLnBrk="1" fontAlgn="auto" latinLnBrk="0" hangingPunct="1">
                        <a:lnSpc>
                          <a:spcPct val="100000"/>
                        </a:lnSpc>
                        <a:spcBef>
                          <a:spcPts val="0"/>
                        </a:spcBef>
                        <a:spcAft>
                          <a:spcPts val="0"/>
                        </a:spcAft>
                        <a:buClr>
                          <a:schemeClr val="bg2"/>
                        </a:buClr>
                        <a:buSzTx/>
                        <a:buFontTx/>
                        <a:buNone/>
                        <a:tabLst/>
                        <a:defRPr/>
                      </a:pPr>
                      <a:r>
                        <a:rPr lang="en-US" sz="1300" kern="1200" spc="-30" dirty="0">
                          <a:solidFill>
                            <a:srgbClr val="000000"/>
                          </a:solidFill>
                          <a:latin typeface="Arial" panose="020B0604020202020204" pitchFamily="34" charset="0"/>
                          <a:ea typeface="+mn-ea"/>
                          <a:cs typeface="Arial" panose="020B0604020202020204" pitchFamily="34" charset="0"/>
                        </a:rPr>
                        <a:t>Black</a:t>
                      </a:r>
                    </a:p>
                  </a:txBody>
                  <a:tcPr marL="6858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50000"/>
                        <a:alpha val="20000"/>
                      </a:scheme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3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240 (9%)</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6A5C6">
                        <a:alpha val="20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3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234 (9%)</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4477A6">
                        <a:alpha val="20000"/>
                      </a:srgbClr>
                    </a:solidFill>
                  </a:tcPr>
                </a:tc>
                <a:extLst>
                  <a:ext uri="{0D108BD9-81ED-4DB2-BD59-A6C34878D82A}">
                    <a16:rowId xmlns:a16="http://schemas.microsoft.com/office/drawing/2014/main" val="3976758852"/>
                  </a:ext>
                </a:extLst>
              </a:tr>
              <a:tr h="255304">
                <a:tc>
                  <a:txBody>
                    <a:bodyPr/>
                    <a:lstStyle/>
                    <a:p>
                      <a:pPr marL="58738" marR="0" lvl="1" indent="0" algn="l" defTabSz="914400" rtl="0" eaLnBrk="1" fontAlgn="auto" latinLnBrk="0" hangingPunct="1">
                        <a:lnSpc>
                          <a:spcPct val="100000"/>
                        </a:lnSpc>
                        <a:spcBef>
                          <a:spcPts val="0"/>
                        </a:spcBef>
                        <a:spcAft>
                          <a:spcPts val="0"/>
                        </a:spcAft>
                        <a:buClr>
                          <a:schemeClr val="bg2"/>
                        </a:buClr>
                        <a:buSzTx/>
                        <a:buFontTx/>
                        <a:buNone/>
                        <a:tabLst/>
                        <a:defRPr/>
                      </a:pPr>
                      <a:r>
                        <a:rPr lang="en-US" sz="1300" kern="1200" spc="-30" dirty="0">
                          <a:solidFill>
                            <a:srgbClr val="000000"/>
                          </a:solidFill>
                          <a:latin typeface="Arial" panose="020B0604020202020204" pitchFamily="34" charset="0"/>
                          <a:ea typeface="+mn-ea"/>
                          <a:cs typeface="Arial" panose="020B0604020202020204" pitchFamily="34" charset="0"/>
                        </a:rPr>
                        <a:t>Transgender Woman</a:t>
                      </a:r>
                    </a:p>
                  </a:txBody>
                  <a:tcPr marL="6858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50000"/>
                        <a:alpha val="35000"/>
                      </a:scheme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3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45 (2%)</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6A5C6">
                        <a:alpha val="35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3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29 (1%)</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4477A6">
                        <a:alpha val="35000"/>
                      </a:srgbClr>
                    </a:solidFill>
                  </a:tcPr>
                </a:tc>
                <a:extLst>
                  <a:ext uri="{0D108BD9-81ED-4DB2-BD59-A6C34878D82A}">
                    <a16:rowId xmlns:a16="http://schemas.microsoft.com/office/drawing/2014/main" val="10005"/>
                  </a:ext>
                </a:extLst>
              </a:tr>
              <a:tr h="301925">
                <a:tc gridSpan="3">
                  <a:txBody>
                    <a:bodyPr/>
                    <a:lstStyle/>
                    <a:p>
                      <a:pPr marL="58738" marR="0" lvl="1" indent="0" algn="l" defTabSz="914400" rtl="0" eaLnBrk="1" fontAlgn="auto" latinLnBrk="0" hangingPunct="1">
                        <a:lnSpc>
                          <a:spcPct val="100000"/>
                        </a:lnSpc>
                        <a:spcBef>
                          <a:spcPts val="0"/>
                        </a:spcBef>
                        <a:spcAft>
                          <a:spcPts val="0"/>
                        </a:spcAft>
                        <a:buClr>
                          <a:schemeClr val="bg2"/>
                        </a:buClr>
                        <a:buSzTx/>
                        <a:buFontTx/>
                        <a:buNone/>
                        <a:tabLst/>
                        <a:defRPr/>
                      </a:pPr>
                      <a:r>
                        <a:rPr lang="en-US" sz="1200" kern="1200" spc="-30" dirty="0">
                          <a:solidFill>
                            <a:srgbClr val="FFFFFF"/>
                          </a:solidFill>
                          <a:latin typeface="Arial" panose="020B0604020202020204" pitchFamily="34" charset="0"/>
                          <a:ea typeface="+mn-ea"/>
                          <a:cs typeface="Arial" panose="020B0604020202020204" pitchFamily="34" charset="0"/>
                        </a:rPr>
                        <a:t>Self-reported HIV risk factors (%)</a:t>
                      </a:r>
                    </a:p>
                  </a:txBody>
                  <a:tcPr marL="68580" marR="49322" marT="54864" marB="5486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50000"/>
                      </a:schemeClr>
                    </a:solidFill>
                  </a:tcPr>
                </a:tc>
                <a:tc hMerge="1">
                  <a:txBody>
                    <a:bodyPr/>
                    <a:lstStyle/>
                    <a:p>
                      <a:endParaRPr lang="en-US"/>
                    </a:p>
                  </a:txBody>
                  <a:tcPr/>
                </a:tc>
                <a:tc hMerge="1">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endParaRPr kumimoji="0" lang="en-US" sz="1800" b="0" i="0" u="none" strike="noStrike" kern="1200" cap="none" spc="-30" normalizeH="0" baseline="0" noProof="0" dirty="0">
                        <a:ln>
                          <a:noFill/>
                        </a:ln>
                        <a:solidFill>
                          <a:srgbClr val="000000"/>
                        </a:solidFill>
                        <a:effectLst/>
                        <a:uLnTx/>
                        <a:uFillTx/>
                        <a:latin typeface="+mn-lt"/>
                        <a:ea typeface="+mn-ea"/>
                        <a:cs typeface="Arial"/>
                      </a:endParaRPr>
                    </a:p>
                  </a:txBody>
                  <a:tcPr marL="65762" marR="65762" marT="32871" marB="32871" anchor="ctr" horzOverflow="overflow">
                    <a:lnL w="9525" cap="flat" cmpd="sng" algn="ctr">
                      <a:noFill/>
                      <a:prstDash val="solid"/>
                      <a:round/>
                      <a:headEnd type="none" w="med" len="med"/>
                      <a:tailEnd type="none" w="med" len="med"/>
                    </a:lnL>
                    <a:lnR w="12700" cap="flat" cmpd="sng" algn="ctr">
                      <a:solidFill>
                        <a:srgbClr val="7F7F7F"/>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10006"/>
                  </a:ext>
                </a:extLst>
              </a:tr>
              <a:tr h="255304">
                <a:tc>
                  <a:txBody>
                    <a:bodyPr/>
                    <a:lstStyle/>
                    <a:p>
                      <a:pPr marL="58738" marR="0" lvl="1" indent="0" algn="l" defTabSz="914400" rtl="0" eaLnBrk="1" fontAlgn="auto" latinLnBrk="0" hangingPunct="1">
                        <a:lnSpc>
                          <a:spcPct val="100000"/>
                        </a:lnSpc>
                        <a:spcBef>
                          <a:spcPts val="0"/>
                        </a:spcBef>
                        <a:spcAft>
                          <a:spcPts val="0"/>
                        </a:spcAft>
                        <a:buClr>
                          <a:schemeClr val="bg2"/>
                        </a:buClr>
                        <a:buSzTx/>
                        <a:buFontTx/>
                        <a:buNone/>
                        <a:tabLst/>
                        <a:defRPr/>
                      </a:pPr>
                      <a:r>
                        <a:rPr lang="en-US" sz="1300" u="none" kern="1200" spc="-30" dirty="0">
                          <a:solidFill>
                            <a:srgbClr val="000000"/>
                          </a:solidFill>
                          <a:latin typeface="Arial" panose="020B0604020202020204" pitchFamily="34" charset="0"/>
                          <a:ea typeface="+mn-ea"/>
                          <a:cs typeface="Arial" panose="020B0604020202020204" pitchFamily="34" charset="0"/>
                        </a:rPr>
                        <a:t>≥2 episodes </a:t>
                      </a:r>
                      <a:r>
                        <a:rPr lang="en-US" sz="1300" kern="1200" spc="-30" dirty="0">
                          <a:solidFill>
                            <a:srgbClr val="000000"/>
                          </a:solidFill>
                          <a:latin typeface="Arial" panose="020B0604020202020204" pitchFamily="34" charset="0"/>
                          <a:ea typeface="+mn-ea"/>
                          <a:cs typeface="Arial" panose="020B0604020202020204" pitchFamily="34" charset="0"/>
                        </a:rPr>
                        <a:t>condomless RAI in past 12 weeks</a:t>
                      </a:r>
                    </a:p>
                  </a:txBody>
                  <a:tcPr marL="6858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50000"/>
                        <a:alpha val="20000"/>
                      </a:schemeClr>
                    </a:solidFill>
                  </a:tcPr>
                </a:tc>
                <a:tc>
                  <a:txBody>
                    <a:bodyPr/>
                    <a:lstStyle/>
                    <a:p>
                      <a:pPr marL="0" marR="0" lvl="1" indent="-279400" algn="ctr" defTabSz="914400" rtl="0" eaLnBrk="1" fontAlgn="auto" latinLnBrk="0" hangingPunct="1">
                        <a:lnSpc>
                          <a:spcPct val="100000"/>
                        </a:lnSpc>
                        <a:spcBef>
                          <a:spcPts val="0"/>
                        </a:spcBef>
                        <a:spcAft>
                          <a:spcPts val="0"/>
                        </a:spcAft>
                        <a:buClr>
                          <a:schemeClr val="bg2"/>
                        </a:buClr>
                        <a:buSzTx/>
                        <a:buFont typeface="Arial"/>
                        <a:buNone/>
                        <a:tabLst/>
                        <a:defRPr/>
                      </a:pPr>
                      <a:r>
                        <a:rPr kumimoji="0" lang="en-US" sz="13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1,616/2,602 (62%)</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6A5C6">
                        <a:alpha val="20000"/>
                      </a:srgbClr>
                    </a:solidFill>
                  </a:tcPr>
                </a:tc>
                <a:tc>
                  <a:txBody>
                    <a:bodyPr/>
                    <a:lstStyle/>
                    <a:p>
                      <a:pPr marL="0" marR="0" lvl="1" indent="-279400" algn="ctr" defTabSz="914400" rtl="0" eaLnBrk="1" fontAlgn="auto" latinLnBrk="0" hangingPunct="1">
                        <a:lnSpc>
                          <a:spcPct val="100000"/>
                        </a:lnSpc>
                        <a:spcBef>
                          <a:spcPts val="0"/>
                        </a:spcBef>
                        <a:spcAft>
                          <a:spcPts val="0"/>
                        </a:spcAft>
                        <a:buClr>
                          <a:schemeClr val="bg2"/>
                        </a:buClr>
                        <a:buSzTx/>
                        <a:buFont typeface="Arial"/>
                        <a:buNone/>
                        <a:tabLst/>
                        <a:defRPr/>
                      </a:pPr>
                      <a:r>
                        <a:rPr kumimoji="0" lang="en-US" sz="13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1,569/2,597 (60%)</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4477A6">
                        <a:alpha val="20000"/>
                      </a:srgbClr>
                    </a:solidFill>
                  </a:tcPr>
                </a:tc>
                <a:extLst>
                  <a:ext uri="{0D108BD9-81ED-4DB2-BD59-A6C34878D82A}">
                    <a16:rowId xmlns:a16="http://schemas.microsoft.com/office/drawing/2014/main" val="10007"/>
                  </a:ext>
                </a:extLst>
              </a:tr>
              <a:tr h="255304">
                <a:tc>
                  <a:txBody>
                    <a:bodyPr/>
                    <a:lstStyle/>
                    <a:p>
                      <a:pPr marL="58738" marR="0" lvl="1" indent="0" algn="l" defTabSz="914400" rtl="0" eaLnBrk="1" fontAlgn="auto" latinLnBrk="0" hangingPunct="1">
                        <a:lnSpc>
                          <a:spcPct val="100000"/>
                        </a:lnSpc>
                        <a:spcBef>
                          <a:spcPts val="0"/>
                        </a:spcBef>
                        <a:spcAft>
                          <a:spcPts val="0"/>
                        </a:spcAft>
                        <a:buClr>
                          <a:schemeClr val="bg2"/>
                        </a:buClr>
                        <a:buSzTx/>
                        <a:buFontTx/>
                        <a:buNone/>
                        <a:tabLst/>
                        <a:defRPr/>
                      </a:pPr>
                      <a:r>
                        <a:rPr lang="en-US" sz="1300" kern="1200" spc="-30" dirty="0">
                          <a:solidFill>
                            <a:srgbClr val="000000"/>
                          </a:solidFill>
                          <a:latin typeface="Arial" panose="020B0604020202020204" pitchFamily="34" charset="0"/>
                          <a:ea typeface="+mn-ea"/>
                          <a:cs typeface="Arial" panose="020B0604020202020204" pitchFamily="34" charset="0"/>
                        </a:rPr>
                        <a:t>Rectal gonorrhea in past 24 weeks</a:t>
                      </a:r>
                    </a:p>
                  </a:txBody>
                  <a:tcPr marL="6858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50000"/>
                        <a:alpha val="35000"/>
                      </a:schemeClr>
                    </a:solidFill>
                  </a:tcPr>
                </a:tc>
                <a:tc>
                  <a:txBody>
                    <a:bodyPr/>
                    <a:lstStyle/>
                    <a:p>
                      <a:pPr marL="0" marR="0" lvl="1" indent="-279400" algn="ctr" defTabSz="914400" rtl="0" eaLnBrk="1" fontAlgn="auto" latinLnBrk="0" hangingPunct="1">
                        <a:lnSpc>
                          <a:spcPct val="100000"/>
                        </a:lnSpc>
                        <a:spcBef>
                          <a:spcPts val="0"/>
                        </a:spcBef>
                        <a:spcAft>
                          <a:spcPts val="0"/>
                        </a:spcAft>
                        <a:buClr>
                          <a:schemeClr val="bg2"/>
                        </a:buClr>
                        <a:buSzTx/>
                        <a:buFont typeface="Arial"/>
                        <a:buNone/>
                        <a:tabLst/>
                        <a:defRPr/>
                      </a:pPr>
                      <a:r>
                        <a:rPr kumimoji="0" lang="en-US" sz="13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274 (10%)</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6A5C6">
                        <a:alpha val="35000"/>
                      </a:srgbClr>
                    </a:solidFill>
                  </a:tcPr>
                </a:tc>
                <a:tc>
                  <a:txBody>
                    <a:bodyPr/>
                    <a:lstStyle/>
                    <a:p>
                      <a:pPr marL="0" marR="0" lvl="1" indent="-279400" algn="ctr" defTabSz="914400" rtl="0" eaLnBrk="1" fontAlgn="auto" latinLnBrk="0" hangingPunct="1">
                        <a:lnSpc>
                          <a:spcPct val="100000"/>
                        </a:lnSpc>
                        <a:spcBef>
                          <a:spcPts val="0"/>
                        </a:spcBef>
                        <a:spcAft>
                          <a:spcPts val="0"/>
                        </a:spcAft>
                        <a:buClr>
                          <a:schemeClr val="bg2"/>
                        </a:buClr>
                        <a:buSzTx/>
                        <a:buFont typeface="Arial"/>
                        <a:buNone/>
                        <a:tabLst/>
                        <a:defRPr/>
                      </a:pPr>
                      <a:r>
                        <a:rPr kumimoji="0" lang="en-US" sz="13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262 (10%)</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4477A6">
                        <a:alpha val="35000"/>
                      </a:srgbClr>
                    </a:solidFill>
                  </a:tcPr>
                </a:tc>
                <a:extLst>
                  <a:ext uri="{0D108BD9-81ED-4DB2-BD59-A6C34878D82A}">
                    <a16:rowId xmlns:a16="http://schemas.microsoft.com/office/drawing/2014/main" val="10008"/>
                  </a:ext>
                </a:extLst>
              </a:tr>
              <a:tr h="255304">
                <a:tc>
                  <a:txBody>
                    <a:bodyPr/>
                    <a:lstStyle/>
                    <a:p>
                      <a:pPr marL="58738" marR="0" lvl="1" indent="0" algn="l" defTabSz="914400" rtl="0" eaLnBrk="1" fontAlgn="auto" latinLnBrk="0" hangingPunct="1">
                        <a:lnSpc>
                          <a:spcPct val="100000"/>
                        </a:lnSpc>
                        <a:spcBef>
                          <a:spcPts val="0"/>
                        </a:spcBef>
                        <a:spcAft>
                          <a:spcPts val="0"/>
                        </a:spcAft>
                        <a:buClr>
                          <a:schemeClr val="bg2"/>
                        </a:buClr>
                        <a:buSzTx/>
                        <a:buFontTx/>
                        <a:buNone/>
                        <a:tabLst/>
                        <a:defRPr/>
                      </a:pPr>
                      <a:r>
                        <a:rPr lang="en-US" sz="1300" kern="1200" spc="-30" dirty="0">
                          <a:solidFill>
                            <a:srgbClr val="000000"/>
                          </a:solidFill>
                          <a:latin typeface="Arial" panose="020B0604020202020204" pitchFamily="34" charset="0"/>
                          <a:ea typeface="+mn-ea"/>
                          <a:cs typeface="Arial" panose="020B0604020202020204" pitchFamily="34" charset="0"/>
                        </a:rPr>
                        <a:t>Rectal chlamydia in past 24 weeks</a:t>
                      </a:r>
                    </a:p>
                  </a:txBody>
                  <a:tcPr marL="6858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50000"/>
                        <a:alpha val="20000"/>
                      </a:schemeClr>
                    </a:solidFill>
                  </a:tcPr>
                </a:tc>
                <a:tc>
                  <a:txBody>
                    <a:bodyPr/>
                    <a:lstStyle/>
                    <a:p>
                      <a:pPr marL="0" algn="ctr">
                        <a:spcBef>
                          <a:spcPts val="0"/>
                        </a:spcBef>
                      </a:pPr>
                      <a:r>
                        <a:rPr lang="en-US" sz="1300" dirty="0">
                          <a:latin typeface="Arial" panose="020B0604020202020204" pitchFamily="34" charset="0"/>
                          <a:cs typeface="Arial" panose="020B0604020202020204" pitchFamily="34" charset="0"/>
                        </a:rPr>
                        <a:t>343 (13%)</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6A5C6">
                        <a:alpha val="20000"/>
                      </a:srgbClr>
                    </a:solidFill>
                  </a:tcPr>
                </a:tc>
                <a:tc>
                  <a:txBody>
                    <a:bodyPr/>
                    <a:lstStyle/>
                    <a:p>
                      <a:pPr marL="0" algn="ctr">
                        <a:spcBef>
                          <a:spcPts val="0"/>
                        </a:spcBef>
                      </a:pPr>
                      <a:r>
                        <a:rPr lang="en-US" sz="1300" dirty="0">
                          <a:latin typeface="Arial" panose="020B0604020202020204" pitchFamily="34" charset="0"/>
                          <a:cs typeface="Arial" panose="020B0604020202020204" pitchFamily="34" charset="0"/>
                        </a:rPr>
                        <a:t>333 (12%)</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4477A6">
                        <a:alpha val="20000"/>
                      </a:srgbClr>
                    </a:solidFill>
                  </a:tcPr>
                </a:tc>
                <a:extLst>
                  <a:ext uri="{0D108BD9-81ED-4DB2-BD59-A6C34878D82A}">
                    <a16:rowId xmlns:a16="http://schemas.microsoft.com/office/drawing/2014/main" val="10009"/>
                  </a:ext>
                </a:extLst>
              </a:tr>
              <a:tr h="255304">
                <a:tc>
                  <a:txBody>
                    <a:bodyPr/>
                    <a:lstStyle/>
                    <a:p>
                      <a:pPr marL="58738" marR="0" lvl="1" indent="0" algn="l" defTabSz="914400" rtl="0" eaLnBrk="1" fontAlgn="auto" latinLnBrk="0" hangingPunct="1">
                        <a:lnSpc>
                          <a:spcPct val="100000"/>
                        </a:lnSpc>
                        <a:spcBef>
                          <a:spcPts val="0"/>
                        </a:spcBef>
                        <a:spcAft>
                          <a:spcPts val="0"/>
                        </a:spcAft>
                        <a:buClr>
                          <a:schemeClr val="bg2"/>
                        </a:buClr>
                        <a:buSzTx/>
                        <a:buFontTx/>
                        <a:buNone/>
                        <a:tabLst/>
                        <a:defRPr/>
                      </a:pPr>
                      <a:r>
                        <a:rPr lang="en-US" sz="1300" kern="1200" spc="-30" dirty="0">
                          <a:solidFill>
                            <a:srgbClr val="000000"/>
                          </a:solidFill>
                          <a:latin typeface="Arial" panose="020B0604020202020204" pitchFamily="34" charset="0"/>
                          <a:ea typeface="+mn-ea"/>
                          <a:cs typeface="Arial" panose="020B0604020202020204" pitchFamily="34" charset="0"/>
                        </a:rPr>
                        <a:t>Syphilis in past 24 weeks</a:t>
                      </a:r>
                    </a:p>
                  </a:txBody>
                  <a:tcPr marL="6858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50000"/>
                        <a:alpha val="35000"/>
                      </a:schemeClr>
                    </a:solidFill>
                  </a:tcPr>
                </a:tc>
                <a:tc>
                  <a:txBody>
                    <a:bodyPr/>
                    <a:lstStyle/>
                    <a:p>
                      <a:pPr marL="0" algn="ctr">
                        <a:spcBef>
                          <a:spcPts val="0"/>
                        </a:spcBef>
                      </a:pPr>
                      <a:r>
                        <a:rPr lang="en-US" sz="1300" dirty="0">
                          <a:latin typeface="Arial" panose="020B0604020202020204" pitchFamily="34" charset="0"/>
                          <a:cs typeface="Arial" panose="020B0604020202020204" pitchFamily="34" charset="0"/>
                        </a:rPr>
                        <a:t>230 (9%)</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6A5C6">
                        <a:alpha val="35000"/>
                      </a:srgbClr>
                    </a:solidFill>
                  </a:tcPr>
                </a:tc>
                <a:tc>
                  <a:txBody>
                    <a:bodyPr/>
                    <a:lstStyle/>
                    <a:p>
                      <a:pPr marL="0" algn="ctr">
                        <a:spcBef>
                          <a:spcPts val="0"/>
                        </a:spcBef>
                      </a:pPr>
                      <a:r>
                        <a:rPr lang="en-US" sz="1300" dirty="0">
                          <a:latin typeface="Arial" panose="020B0604020202020204" pitchFamily="34" charset="0"/>
                          <a:cs typeface="Arial" panose="020B0604020202020204" pitchFamily="34" charset="0"/>
                        </a:rPr>
                        <a:t>263 (10%)</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4477A6">
                        <a:alpha val="35000"/>
                      </a:srgbClr>
                    </a:solidFill>
                  </a:tcPr>
                </a:tc>
                <a:extLst>
                  <a:ext uri="{0D108BD9-81ED-4DB2-BD59-A6C34878D82A}">
                    <a16:rowId xmlns:a16="http://schemas.microsoft.com/office/drawing/2014/main" val="1675627450"/>
                  </a:ext>
                </a:extLst>
              </a:tr>
              <a:tr h="255304">
                <a:tc>
                  <a:txBody>
                    <a:bodyPr/>
                    <a:lstStyle/>
                    <a:p>
                      <a:pPr marL="58738" marR="0" lvl="1" indent="0" algn="l" defTabSz="914400" rtl="0" eaLnBrk="1" fontAlgn="auto" latinLnBrk="0" hangingPunct="1">
                        <a:lnSpc>
                          <a:spcPct val="100000"/>
                        </a:lnSpc>
                        <a:spcBef>
                          <a:spcPts val="0"/>
                        </a:spcBef>
                        <a:spcAft>
                          <a:spcPts val="0"/>
                        </a:spcAft>
                        <a:buClr>
                          <a:schemeClr val="bg2"/>
                        </a:buClr>
                        <a:buSzTx/>
                        <a:buFontTx/>
                        <a:buNone/>
                        <a:tabLst/>
                        <a:defRPr/>
                      </a:pPr>
                      <a:r>
                        <a:rPr lang="en-US" sz="1300" kern="1200" spc="-30" dirty="0">
                          <a:solidFill>
                            <a:srgbClr val="000000"/>
                          </a:solidFill>
                          <a:latin typeface="Arial" panose="020B0604020202020204" pitchFamily="34" charset="0"/>
                          <a:ea typeface="+mn-ea"/>
                          <a:cs typeface="Arial" panose="020B0604020202020204" pitchFamily="34" charset="0"/>
                        </a:rPr>
                        <a:t>Recreational drug use in past 12 weeks</a:t>
                      </a:r>
                    </a:p>
                  </a:txBody>
                  <a:tcPr marL="6858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50000"/>
                        <a:alpha val="20000"/>
                      </a:schemeClr>
                    </a:solidFill>
                  </a:tcPr>
                </a:tc>
                <a:tc>
                  <a:txBody>
                    <a:bodyPr/>
                    <a:lstStyle/>
                    <a:p>
                      <a:pPr marL="0" algn="ctr">
                        <a:spcBef>
                          <a:spcPts val="0"/>
                        </a:spcBef>
                      </a:pPr>
                      <a:r>
                        <a:rPr lang="en-US" sz="1300" dirty="0">
                          <a:latin typeface="Arial" panose="020B0604020202020204" pitchFamily="34" charset="0"/>
                          <a:cs typeface="Arial" panose="020B0604020202020204" pitchFamily="34" charset="0"/>
                        </a:rPr>
                        <a:t>1,785/2,680 (67%)</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6A5C6">
                        <a:alpha val="20000"/>
                      </a:srgbClr>
                    </a:solidFill>
                  </a:tcPr>
                </a:tc>
                <a:tc>
                  <a:txBody>
                    <a:bodyPr/>
                    <a:lstStyle/>
                    <a:p>
                      <a:pPr marL="0" algn="ctr">
                        <a:spcBef>
                          <a:spcPts val="0"/>
                        </a:spcBef>
                      </a:pPr>
                      <a:r>
                        <a:rPr lang="en-US" sz="1300" dirty="0">
                          <a:latin typeface="Arial" panose="020B0604020202020204" pitchFamily="34" charset="0"/>
                          <a:cs typeface="Arial" panose="020B0604020202020204" pitchFamily="34" charset="0"/>
                        </a:rPr>
                        <a:t>1,786/2,677 (67%)</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4477A6">
                        <a:alpha val="20000"/>
                      </a:srgbClr>
                    </a:solidFill>
                  </a:tcPr>
                </a:tc>
                <a:extLst>
                  <a:ext uri="{0D108BD9-81ED-4DB2-BD59-A6C34878D82A}">
                    <a16:rowId xmlns:a16="http://schemas.microsoft.com/office/drawing/2014/main" val="3915442810"/>
                  </a:ext>
                </a:extLst>
              </a:tr>
              <a:tr h="255304">
                <a:tc>
                  <a:txBody>
                    <a:bodyPr/>
                    <a:lstStyle/>
                    <a:p>
                      <a:pPr marL="58738" marR="0" lvl="1" indent="0" algn="l" defTabSz="914400" rtl="0" eaLnBrk="1" fontAlgn="auto" latinLnBrk="0" hangingPunct="1">
                        <a:lnSpc>
                          <a:spcPct val="100000"/>
                        </a:lnSpc>
                        <a:spcBef>
                          <a:spcPts val="0"/>
                        </a:spcBef>
                        <a:spcAft>
                          <a:spcPts val="0"/>
                        </a:spcAft>
                        <a:buClr>
                          <a:schemeClr val="bg2"/>
                        </a:buClr>
                        <a:buSzTx/>
                        <a:buFontTx/>
                        <a:buNone/>
                        <a:tabLst/>
                        <a:defRPr/>
                      </a:pPr>
                      <a:r>
                        <a:rPr lang="en-US" sz="1300" kern="1200" spc="-30" dirty="0">
                          <a:solidFill>
                            <a:srgbClr val="000000"/>
                          </a:solidFill>
                          <a:latin typeface="Arial" panose="020B0604020202020204" pitchFamily="34" charset="0"/>
                          <a:ea typeface="+mn-ea"/>
                          <a:cs typeface="Arial" panose="020B0604020202020204" pitchFamily="34" charset="0"/>
                        </a:rPr>
                        <a:t>TDF-FTC  for PrEP at baseline</a:t>
                      </a:r>
                    </a:p>
                  </a:txBody>
                  <a:tcPr marL="6858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35000"/>
                      </a:schemeClr>
                    </a:solidFill>
                  </a:tcPr>
                </a:tc>
                <a:tc>
                  <a:txBody>
                    <a:bodyPr/>
                    <a:lstStyle/>
                    <a:p>
                      <a:pPr marL="0" algn="ctr">
                        <a:spcBef>
                          <a:spcPts val="0"/>
                        </a:spcBef>
                      </a:pPr>
                      <a:r>
                        <a:rPr lang="en-US" sz="1300" dirty="0">
                          <a:latin typeface="Arial" panose="020B0604020202020204" pitchFamily="34" charset="0"/>
                          <a:cs typeface="Arial" panose="020B0604020202020204" pitchFamily="34" charset="0"/>
                        </a:rPr>
                        <a:t>465 (17%)</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A5C6">
                        <a:alpha val="35000"/>
                      </a:srgbClr>
                    </a:solidFill>
                  </a:tcPr>
                </a:tc>
                <a:tc>
                  <a:txBody>
                    <a:bodyPr/>
                    <a:lstStyle/>
                    <a:p>
                      <a:pPr marL="0" algn="ctr">
                        <a:spcBef>
                          <a:spcPts val="0"/>
                        </a:spcBef>
                      </a:pPr>
                      <a:r>
                        <a:rPr lang="en-US" sz="1300" dirty="0">
                          <a:latin typeface="Arial" panose="020B0604020202020204" pitchFamily="34" charset="0"/>
                          <a:cs typeface="Arial" panose="020B0604020202020204" pitchFamily="34" charset="0"/>
                        </a:rPr>
                        <a:t>440 (16%)</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4477A6">
                        <a:alpha val="35000"/>
                      </a:srgbClr>
                    </a:solidFill>
                  </a:tcPr>
                </a:tc>
                <a:extLst>
                  <a:ext uri="{0D108BD9-81ED-4DB2-BD59-A6C34878D82A}">
                    <a16:rowId xmlns:a16="http://schemas.microsoft.com/office/drawing/2014/main" val="1742303583"/>
                  </a:ext>
                </a:extLst>
              </a:tr>
              <a:tr h="255304">
                <a:tc gridSpan="3">
                  <a:txBody>
                    <a:bodyPr/>
                    <a:lstStyle/>
                    <a:p>
                      <a:pPr marL="58738" marR="0" lvl="1" indent="0" algn="l" defTabSz="914400" rtl="0" eaLnBrk="1" fontAlgn="auto" latinLnBrk="0" hangingPunct="1">
                        <a:lnSpc>
                          <a:spcPct val="100000"/>
                        </a:lnSpc>
                        <a:spcBef>
                          <a:spcPts val="0"/>
                        </a:spcBef>
                        <a:spcAft>
                          <a:spcPts val="0"/>
                        </a:spcAft>
                        <a:buClr>
                          <a:schemeClr val="bg2"/>
                        </a:buClr>
                        <a:buSzTx/>
                        <a:buFontTx/>
                        <a:buNone/>
                        <a:tabLst/>
                        <a:defRPr/>
                      </a:pPr>
                      <a:r>
                        <a:rPr lang="en-US" sz="1100" kern="1200" spc="-30" dirty="0">
                          <a:solidFill>
                            <a:srgbClr val="000000"/>
                          </a:solidFill>
                          <a:latin typeface="Arial" panose="020B0604020202020204" pitchFamily="34" charset="0"/>
                          <a:ea typeface="+mn-ea"/>
                          <a:cs typeface="Arial" panose="020B0604020202020204" pitchFamily="34" charset="0"/>
                        </a:rPr>
                        <a:t>Abbreviations: TDF-FTC = tenofovir DF-emtricitabine; TAF-FTC = tenofovir alafenamide-emtricitabine; RAI = receptive anal intercourse</a:t>
                      </a:r>
                    </a:p>
                  </a:txBody>
                  <a:tcPr marL="68580"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916D00">
                        <a:alpha val="10000"/>
                      </a:srgbClr>
                    </a:solidFill>
                  </a:tcPr>
                </a:tc>
                <a:tc hMerge="1">
                  <a:txBody>
                    <a:bodyPr/>
                    <a:lstStyle/>
                    <a:p>
                      <a:pPr marL="0" algn="ctr">
                        <a:spcBef>
                          <a:spcPts val="0"/>
                        </a:spcBef>
                      </a:pPr>
                      <a:endParaRPr lang="en-US" sz="1300" dirty="0">
                        <a:latin typeface="Arial" panose="020B0604020202020204" pitchFamily="34" charset="0"/>
                        <a:cs typeface="Arial" panose="020B0604020202020204" pitchFamily="34" charset="0"/>
                      </a:endParaRP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A5C6">
                        <a:alpha val="35000"/>
                      </a:srgbClr>
                    </a:solidFill>
                  </a:tcPr>
                </a:tc>
                <a:tc hMerge="1">
                  <a:txBody>
                    <a:bodyPr/>
                    <a:lstStyle/>
                    <a:p>
                      <a:pPr marL="0" algn="ctr">
                        <a:spcBef>
                          <a:spcPts val="0"/>
                        </a:spcBef>
                      </a:pPr>
                      <a:endParaRPr lang="en-US" sz="1300" dirty="0">
                        <a:latin typeface="Arial" panose="020B0604020202020204" pitchFamily="34" charset="0"/>
                        <a:cs typeface="Arial" panose="020B0604020202020204" pitchFamily="34" charset="0"/>
                      </a:endParaRP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4477A6">
                        <a:alpha val="35000"/>
                      </a:srgbClr>
                    </a:solidFill>
                  </a:tcPr>
                </a:tc>
                <a:extLst>
                  <a:ext uri="{0D108BD9-81ED-4DB2-BD59-A6C34878D82A}">
                    <a16:rowId xmlns:a16="http://schemas.microsoft.com/office/drawing/2014/main" val="23683808"/>
                  </a:ext>
                </a:extLst>
              </a:tr>
            </a:tbl>
          </a:graphicData>
        </a:graphic>
      </p:graphicFrame>
    </p:spTree>
    <p:extLst>
      <p:ext uri="{BB962C8B-B14F-4D97-AF65-F5344CB8AC3E}">
        <p14:creationId xmlns:p14="http://schemas.microsoft.com/office/powerpoint/2010/main" val="1625907363"/>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000" dirty="0"/>
              <a:t>TAF-FTC versus TDF-FTC for HIV PrEP in MSM and TGW</a:t>
            </a:r>
            <a:br>
              <a:rPr lang="en-US" dirty="0"/>
            </a:br>
            <a:r>
              <a:rPr lang="en-US" dirty="0"/>
              <a:t>DISCOVER: Results</a:t>
            </a:r>
          </a:p>
        </p:txBody>
      </p:sp>
      <p:sp>
        <p:nvSpPr>
          <p:cNvPr id="5" name="Content Placeholder 4"/>
          <p:cNvSpPr>
            <a:spLocks noGrp="1"/>
          </p:cNvSpPr>
          <p:nvPr>
            <p:ph type="body" sz="quarter" idx="15"/>
          </p:nvPr>
        </p:nvSpPr>
        <p:spPr/>
        <p:txBody>
          <a:bodyPr/>
          <a:lstStyle/>
          <a:p>
            <a:r>
              <a:rPr lang="en-US" dirty="0"/>
              <a:t>HIV Seroconversions at Primary Analysis</a:t>
            </a:r>
          </a:p>
        </p:txBody>
      </p:sp>
      <p:sp>
        <p:nvSpPr>
          <p:cNvPr id="2" name="Text Placeholder 1">
            <a:extLst>
              <a:ext uri="{FF2B5EF4-FFF2-40B4-BE49-F238E27FC236}">
                <a16:creationId xmlns:a16="http://schemas.microsoft.com/office/drawing/2014/main" id="{68156763-C640-2B43-BF44-791A8D8C92AF}"/>
              </a:ext>
            </a:extLst>
          </p:cNvPr>
          <p:cNvSpPr>
            <a:spLocks noGrp="1"/>
          </p:cNvSpPr>
          <p:nvPr>
            <p:ph type="body" sz="quarter" idx="16"/>
          </p:nvPr>
        </p:nvSpPr>
        <p:spPr/>
        <p:txBody>
          <a:bodyPr/>
          <a:lstStyle/>
          <a:p>
            <a:r>
              <a:rPr lang="en-US" dirty="0"/>
              <a:t>Source: Mayer KH, et al.  Lancet 2020;396:239-54.</a:t>
            </a:r>
          </a:p>
        </p:txBody>
      </p:sp>
      <p:graphicFrame>
        <p:nvGraphicFramePr>
          <p:cNvPr id="6" name="Chart 5"/>
          <p:cNvGraphicFramePr>
            <a:graphicFrameLocks/>
          </p:cNvGraphicFramePr>
          <p:nvPr>
            <p:extLst>
              <p:ext uri="{D42A27DB-BD31-4B8C-83A1-F6EECF244321}">
                <p14:modId xmlns:p14="http://schemas.microsoft.com/office/powerpoint/2010/main" val="425491296"/>
              </p:ext>
            </p:extLst>
          </p:nvPr>
        </p:nvGraphicFramePr>
        <p:xfrm>
          <a:off x="456606" y="1371599"/>
          <a:ext cx="8229600" cy="34472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68762491"/>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000" dirty="0"/>
              <a:t>TAF-FTC versus TDF-FTC for HIV PrEP in MSM and TGW</a:t>
            </a:r>
            <a:br>
              <a:rPr lang="en-US" sz="2000" dirty="0"/>
            </a:br>
            <a:r>
              <a:rPr lang="en-US" sz="2000" dirty="0"/>
              <a:t>DISCOVER: Results</a:t>
            </a:r>
          </a:p>
        </p:txBody>
      </p:sp>
      <p:sp>
        <p:nvSpPr>
          <p:cNvPr id="2" name="Text Placeholder 1">
            <a:extLst>
              <a:ext uri="{FF2B5EF4-FFF2-40B4-BE49-F238E27FC236}">
                <a16:creationId xmlns:a16="http://schemas.microsoft.com/office/drawing/2014/main" id="{59FB72A8-A5E0-DDE1-8833-FB9DCC56F2E7}"/>
              </a:ext>
            </a:extLst>
          </p:cNvPr>
          <p:cNvSpPr>
            <a:spLocks noGrp="1"/>
          </p:cNvSpPr>
          <p:nvPr>
            <p:ph type="body" sz="quarter" idx="15"/>
          </p:nvPr>
        </p:nvSpPr>
        <p:spPr/>
        <p:txBody>
          <a:bodyPr/>
          <a:lstStyle/>
          <a:p>
            <a:r>
              <a:rPr lang="en-US" sz="1600" dirty="0"/>
              <a:t>Primary Endpoint Result: HIV Incidence Rate</a:t>
            </a:r>
            <a:endParaRPr lang="en-US" dirty="0"/>
          </a:p>
        </p:txBody>
      </p:sp>
      <p:sp>
        <p:nvSpPr>
          <p:cNvPr id="3" name="Text Placeholder 2">
            <a:extLst>
              <a:ext uri="{FF2B5EF4-FFF2-40B4-BE49-F238E27FC236}">
                <a16:creationId xmlns:a16="http://schemas.microsoft.com/office/drawing/2014/main" id="{6FD29039-C361-7620-00F8-B6BFCC42E491}"/>
              </a:ext>
            </a:extLst>
          </p:cNvPr>
          <p:cNvSpPr>
            <a:spLocks noGrp="1"/>
          </p:cNvSpPr>
          <p:nvPr>
            <p:ph type="body" sz="quarter" idx="16"/>
          </p:nvPr>
        </p:nvSpPr>
        <p:spPr/>
        <p:txBody>
          <a:bodyPr/>
          <a:lstStyle/>
          <a:p>
            <a:r>
              <a:rPr lang="en-US" dirty="0"/>
              <a:t>Source: Mayer KH, et al.  Lancet 2020;396:239-54.</a:t>
            </a:r>
          </a:p>
        </p:txBody>
      </p:sp>
      <p:graphicFrame>
        <p:nvGraphicFramePr>
          <p:cNvPr id="6" name="Chart 5"/>
          <p:cNvGraphicFramePr>
            <a:graphicFrameLocks/>
          </p:cNvGraphicFramePr>
          <p:nvPr>
            <p:extLst>
              <p:ext uri="{D42A27DB-BD31-4B8C-83A1-F6EECF244321}">
                <p14:modId xmlns:p14="http://schemas.microsoft.com/office/powerpoint/2010/main" val="331305228"/>
              </p:ext>
            </p:extLst>
          </p:nvPr>
        </p:nvGraphicFramePr>
        <p:xfrm>
          <a:off x="462954" y="1378016"/>
          <a:ext cx="8229600" cy="3200400"/>
        </p:xfrm>
        <a:graphic>
          <a:graphicData uri="http://schemas.openxmlformats.org/drawingml/2006/chart">
            <c:chart xmlns:c="http://schemas.openxmlformats.org/drawingml/2006/chart" xmlns:r="http://schemas.openxmlformats.org/officeDocument/2006/relationships" r:id="rId2"/>
          </a:graphicData>
        </a:graphic>
      </p:graphicFrame>
      <p:grpSp>
        <p:nvGrpSpPr>
          <p:cNvPr id="8" name="Group 7"/>
          <p:cNvGrpSpPr/>
          <p:nvPr/>
        </p:nvGrpSpPr>
        <p:grpSpPr>
          <a:xfrm>
            <a:off x="3322864" y="1563182"/>
            <a:ext cx="3543300" cy="1389422"/>
            <a:chOff x="3251199" y="1562348"/>
            <a:chExt cx="3401566" cy="6860381"/>
          </a:xfrm>
        </p:grpSpPr>
        <p:cxnSp>
          <p:nvCxnSpPr>
            <p:cNvPr id="10" name="Straight Connector 9"/>
            <p:cNvCxnSpPr/>
            <p:nvPr/>
          </p:nvCxnSpPr>
          <p:spPr>
            <a:xfrm>
              <a:off x="3254955" y="2238653"/>
              <a:ext cx="0" cy="6184076"/>
            </a:xfrm>
            <a:prstGeom prst="line">
              <a:avLst/>
            </a:prstGeom>
            <a:ln w="952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6649382" y="2203608"/>
              <a:ext cx="0" cy="822615"/>
            </a:xfrm>
            <a:prstGeom prst="line">
              <a:avLst/>
            </a:prstGeom>
            <a:ln w="952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3251199" y="2219287"/>
              <a:ext cx="3401566" cy="0"/>
            </a:xfrm>
            <a:prstGeom prst="line">
              <a:avLst/>
            </a:prstGeom>
            <a:ln w="952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3" name="Rounded Rectangle 12"/>
            <p:cNvSpPr>
              <a:spLocks/>
            </p:cNvSpPr>
            <p:nvPr/>
          </p:nvSpPr>
          <p:spPr>
            <a:xfrm>
              <a:off x="3765239" y="1562348"/>
              <a:ext cx="2476461" cy="1354477"/>
            </a:xfrm>
            <a:prstGeom prst="roundRect">
              <a:avLst/>
            </a:prstGeom>
            <a:solidFill>
              <a:srgbClr val="FFFFFF"/>
            </a:solidFill>
            <a:ln w="63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70322">
                <a:lnSpc>
                  <a:spcPts val="1350"/>
                </a:lnSpc>
              </a:pPr>
              <a:r>
                <a:rPr lang="en-US" sz="1200" dirty="0">
                  <a:solidFill>
                    <a:schemeClr val="tx1"/>
                  </a:solidFill>
                  <a:latin typeface="Arial" pitchFamily="31" charset="0"/>
                </a:rPr>
                <a:t>Incidence rate ratio (IRR) = </a:t>
              </a:r>
              <a:r>
                <a:rPr lang="en-US" sz="1200" b="1" dirty="0">
                  <a:solidFill>
                    <a:schemeClr val="tx1"/>
                  </a:solidFill>
                  <a:latin typeface="Arial" pitchFamily="31" charset="0"/>
                </a:rPr>
                <a:t>0.47</a:t>
              </a:r>
            </a:p>
          </p:txBody>
        </p:sp>
      </p:grpSp>
      <p:sp>
        <p:nvSpPr>
          <p:cNvPr id="14" name="TextBox 13">
            <a:extLst>
              <a:ext uri="{FF2B5EF4-FFF2-40B4-BE49-F238E27FC236}">
                <a16:creationId xmlns:a16="http://schemas.microsoft.com/office/drawing/2014/main" id="{36FB9DDE-150D-214E-989D-E11BC6C62BFC}"/>
              </a:ext>
            </a:extLst>
          </p:cNvPr>
          <p:cNvSpPr txBox="1"/>
          <p:nvPr/>
        </p:nvSpPr>
        <p:spPr>
          <a:xfrm>
            <a:off x="1992086" y="4487906"/>
            <a:ext cx="2743200" cy="271869"/>
          </a:xfrm>
          <a:prstGeom prst="rect">
            <a:avLst/>
          </a:prstGeom>
          <a:solidFill>
            <a:srgbClr val="66A5C6">
              <a:alpha val="20000"/>
            </a:srgbClr>
          </a:solidFill>
          <a:ln>
            <a:noFill/>
          </a:ln>
        </p:spPr>
        <p:txBody>
          <a:bodyPr wrap="square" rtlCol="0">
            <a:spAutoFit/>
          </a:bodyPr>
          <a:lstStyle/>
          <a:p>
            <a:pPr algn="ctr">
              <a:lnSpc>
                <a:spcPts val="1425"/>
              </a:lnSpc>
            </a:pPr>
            <a:r>
              <a:rPr lang="en-US" sz="1200" dirty="0">
                <a:latin typeface="Arial" panose="020B0604020202020204" pitchFamily="34" charset="0"/>
                <a:cs typeface="Arial" panose="020B0604020202020204" pitchFamily="34" charset="0"/>
              </a:rPr>
              <a:t>7 infections per 4,370 person-years</a:t>
            </a:r>
          </a:p>
        </p:txBody>
      </p:sp>
      <p:sp>
        <p:nvSpPr>
          <p:cNvPr id="15" name="TextBox 14">
            <a:extLst>
              <a:ext uri="{FF2B5EF4-FFF2-40B4-BE49-F238E27FC236}">
                <a16:creationId xmlns:a16="http://schemas.microsoft.com/office/drawing/2014/main" id="{DB4F094C-FDFC-504D-B840-A177C3ED8E4B}"/>
              </a:ext>
            </a:extLst>
          </p:cNvPr>
          <p:cNvSpPr txBox="1"/>
          <p:nvPr/>
        </p:nvSpPr>
        <p:spPr>
          <a:xfrm>
            <a:off x="5527221" y="4487906"/>
            <a:ext cx="2743200" cy="271869"/>
          </a:xfrm>
          <a:prstGeom prst="rect">
            <a:avLst/>
          </a:prstGeom>
          <a:solidFill>
            <a:srgbClr val="4477A6">
              <a:alpha val="20000"/>
            </a:srgbClr>
          </a:solidFill>
          <a:ln>
            <a:noFill/>
          </a:ln>
        </p:spPr>
        <p:txBody>
          <a:bodyPr wrap="square" rtlCol="0">
            <a:spAutoFit/>
          </a:bodyPr>
          <a:lstStyle/>
          <a:p>
            <a:pPr algn="ctr">
              <a:lnSpc>
                <a:spcPts val="1425"/>
              </a:lnSpc>
            </a:pPr>
            <a:r>
              <a:rPr lang="en-US" sz="1200" dirty="0">
                <a:latin typeface="+mn-lt"/>
              </a:rPr>
              <a:t>15 infections per 4,386 person-years</a:t>
            </a:r>
          </a:p>
        </p:txBody>
      </p:sp>
    </p:spTree>
    <p:extLst>
      <p:ext uri="{BB962C8B-B14F-4D97-AF65-F5344CB8AC3E}">
        <p14:creationId xmlns:p14="http://schemas.microsoft.com/office/powerpoint/2010/main" val="1527477041"/>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000" dirty="0"/>
              <a:t>TAF-FTC versus TDF-FTC for HIV PrEP in MSM and TGW</a:t>
            </a:r>
            <a:br>
              <a:rPr lang="en-US" sz="2000" dirty="0"/>
            </a:br>
            <a:r>
              <a:rPr lang="en-US" sz="2000" dirty="0"/>
              <a:t>DISCOVER: Results</a:t>
            </a:r>
          </a:p>
        </p:txBody>
      </p:sp>
      <p:sp>
        <p:nvSpPr>
          <p:cNvPr id="2" name="Text Placeholder 1">
            <a:extLst>
              <a:ext uri="{FF2B5EF4-FFF2-40B4-BE49-F238E27FC236}">
                <a16:creationId xmlns:a16="http://schemas.microsoft.com/office/drawing/2014/main" id="{59FB72A8-A5E0-DDE1-8833-FB9DCC56F2E7}"/>
              </a:ext>
            </a:extLst>
          </p:cNvPr>
          <p:cNvSpPr>
            <a:spLocks noGrp="1"/>
          </p:cNvSpPr>
          <p:nvPr>
            <p:ph type="body" sz="quarter" idx="15"/>
          </p:nvPr>
        </p:nvSpPr>
        <p:spPr/>
        <p:txBody>
          <a:bodyPr/>
          <a:lstStyle/>
          <a:p>
            <a:r>
              <a:rPr lang="en-US" sz="1600" dirty="0"/>
              <a:t>Primary Endpoint Result: HIV Incidence Rate</a:t>
            </a:r>
            <a:endParaRPr lang="en-US" dirty="0"/>
          </a:p>
        </p:txBody>
      </p:sp>
      <p:sp>
        <p:nvSpPr>
          <p:cNvPr id="3" name="Text Placeholder 2">
            <a:extLst>
              <a:ext uri="{FF2B5EF4-FFF2-40B4-BE49-F238E27FC236}">
                <a16:creationId xmlns:a16="http://schemas.microsoft.com/office/drawing/2014/main" id="{6FD29039-C361-7620-00F8-B6BFCC42E491}"/>
              </a:ext>
            </a:extLst>
          </p:cNvPr>
          <p:cNvSpPr>
            <a:spLocks noGrp="1"/>
          </p:cNvSpPr>
          <p:nvPr>
            <p:ph type="body" sz="quarter" idx="16"/>
          </p:nvPr>
        </p:nvSpPr>
        <p:spPr/>
        <p:txBody>
          <a:bodyPr/>
          <a:lstStyle/>
          <a:p>
            <a:r>
              <a:rPr lang="en-US" dirty="0"/>
              <a:t>Source: Mayer KH, et al.  Lancet 2020;396:239-54.</a:t>
            </a:r>
          </a:p>
        </p:txBody>
      </p:sp>
      <p:graphicFrame>
        <p:nvGraphicFramePr>
          <p:cNvPr id="6" name="Chart 5"/>
          <p:cNvGraphicFramePr>
            <a:graphicFrameLocks/>
          </p:cNvGraphicFramePr>
          <p:nvPr/>
        </p:nvGraphicFramePr>
        <p:xfrm>
          <a:off x="462954" y="1378016"/>
          <a:ext cx="8229600" cy="3200400"/>
        </p:xfrm>
        <a:graphic>
          <a:graphicData uri="http://schemas.openxmlformats.org/drawingml/2006/chart">
            <c:chart xmlns:c="http://schemas.openxmlformats.org/drawingml/2006/chart" xmlns:r="http://schemas.openxmlformats.org/officeDocument/2006/relationships" r:id="rId2"/>
          </a:graphicData>
        </a:graphic>
      </p:graphicFrame>
      <p:grpSp>
        <p:nvGrpSpPr>
          <p:cNvPr id="8" name="Group 7"/>
          <p:cNvGrpSpPr/>
          <p:nvPr/>
        </p:nvGrpSpPr>
        <p:grpSpPr>
          <a:xfrm>
            <a:off x="3322864" y="1563182"/>
            <a:ext cx="3543300" cy="1389422"/>
            <a:chOff x="3251199" y="1562348"/>
            <a:chExt cx="3401566" cy="6860381"/>
          </a:xfrm>
        </p:grpSpPr>
        <p:cxnSp>
          <p:nvCxnSpPr>
            <p:cNvPr id="10" name="Straight Connector 9"/>
            <p:cNvCxnSpPr/>
            <p:nvPr/>
          </p:nvCxnSpPr>
          <p:spPr>
            <a:xfrm>
              <a:off x="3254955" y="2238653"/>
              <a:ext cx="0" cy="6184076"/>
            </a:xfrm>
            <a:prstGeom prst="line">
              <a:avLst/>
            </a:prstGeom>
            <a:ln w="952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6649382" y="2203608"/>
              <a:ext cx="0" cy="822615"/>
            </a:xfrm>
            <a:prstGeom prst="line">
              <a:avLst/>
            </a:prstGeom>
            <a:ln w="952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3251199" y="2219287"/>
              <a:ext cx="3401566" cy="0"/>
            </a:xfrm>
            <a:prstGeom prst="line">
              <a:avLst/>
            </a:prstGeom>
            <a:ln w="952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3" name="Rounded Rectangle 12"/>
            <p:cNvSpPr>
              <a:spLocks/>
            </p:cNvSpPr>
            <p:nvPr/>
          </p:nvSpPr>
          <p:spPr>
            <a:xfrm>
              <a:off x="3765239" y="1562348"/>
              <a:ext cx="2476461" cy="1354477"/>
            </a:xfrm>
            <a:prstGeom prst="roundRect">
              <a:avLst/>
            </a:prstGeom>
            <a:solidFill>
              <a:srgbClr val="FFFFFF"/>
            </a:solidFill>
            <a:ln w="63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70322">
                <a:lnSpc>
                  <a:spcPts val="1350"/>
                </a:lnSpc>
              </a:pPr>
              <a:r>
                <a:rPr lang="en-US" sz="1200" dirty="0">
                  <a:solidFill>
                    <a:schemeClr val="tx1"/>
                  </a:solidFill>
                  <a:latin typeface="Arial" pitchFamily="31" charset="0"/>
                </a:rPr>
                <a:t>Incidence rate ratio (IRR) = </a:t>
              </a:r>
              <a:r>
                <a:rPr lang="en-US" sz="1200" b="1" dirty="0">
                  <a:solidFill>
                    <a:schemeClr val="tx1"/>
                  </a:solidFill>
                  <a:latin typeface="Arial" pitchFamily="31" charset="0"/>
                </a:rPr>
                <a:t>0.47</a:t>
              </a:r>
            </a:p>
          </p:txBody>
        </p:sp>
      </p:grpSp>
      <p:sp>
        <p:nvSpPr>
          <p:cNvPr id="5" name="TextBox 4">
            <a:extLst>
              <a:ext uri="{FF2B5EF4-FFF2-40B4-BE49-F238E27FC236}">
                <a16:creationId xmlns:a16="http://schemas.microsoft.com/office/drawing/2014/main" id="{C1F47965-EC2A-7942-8E6A-681D2BA715B6}"/>
              </a:ext>
            </a:extLst>
          </p:cNvPr>
          <p:cNvSpPr txBox="1"/>
          <p:nvPr/>
        </p:nvSpPr>
        <p:spPr>
          <a:xfrm>
            <a:off x="1210735" y="4461444"/>
            <a:ext cx="7427079" cy="365760"/>
          </a:xfrm>
          <a:prstGeom prst="rect">
            <a:avLst/>
          </a:prstGeom>
          <a:solidFill>
            <a:schemeClr val="bg1">
              <a:lumMod val="85000"/>
              <a:alpha val="39887"/>
            </a:schemeClr>
          </a:solidFill>
          <a:ln>
            <a:noFill/>
          </a:ln>
        </p:spPr>
        <p:txBody>
          <a:bodyPr wrap="square" rtlCol="0">
            <a:spAutoFit/>
          </a:bodyPr>
          <a:lstStyle/>
          <a:p>
            <a:pPr>
              <a:lnSpc>
                <a:spcPts val="1200"/>
              </a:lnSpc>
            </a:pPr>
            <a:r>
              <a:rPr lang="en-US" sz="1050" dirty="0">
                <a:latin typeface="Arial" panose="020B0604020202020204" pitchFamily="34" charset="0"/>
                <a:cs typeface="Arial" panose="020B0604020202020204" pitchFamily="34" charset="0"/>
              </a:rPr>
              <a:t>NOTE: Excluding baseline HIV infections (1 TAF-FTC, 4 TDF-FTC) the IRR was 0.55; there was 1 new infection in each arm that occurred in persons who had adequate drug levels</a:t>
            </a:r>
          </a:p>
        </p:txBody>
      </p:sp>
    </p:spTree>
    <p:extLst>
      <p:ext uri="{BB962C8B-B14F-4D97-AF65-F5344CB8AC3E}">
        <p14:creationId xmlns:p14="http://schemas.microsoft.com/office/powerpoint/2010/main" val="1486855005"/>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000" dirty="0"/>
              <a:t>TAF-FTC versus TDF-FTC HIV </a:t>
            </a:r>
            <a:r>
              <a:rPr lang="en-US" sz="2000" dirty="0" err="1"/>
              <a:t>PrEP</a:t>
            </a:r>
            <a:r>
              <a:rPr lang="en-US" sz="2000" dirty="0"/>
              <a:t> for MSM and TGW</a:t>
            </a:r>
            <a:br>
              <a:rPr lang="en-US" sz="2000" dirty="0"/>
            </a:br>
            <a:r>
              <a:rPr lang="en-US" sz="2000" dirty="0"/>
              <a:t>DISCOVER: Bone Mineral Density</a:t>
            </a:r>
          </a:p>
        </p:txBody>
      </p:sp>
      <p:sp>
        <p:nvSpPr>
          <p:cNvPr id="5" name="Content Placeholder 4"/>
          <p:cNvSpPr>
            <a:spLocks noGrp="1"/>
          </p:cNvSpPr>
          <p:nvPr>
            <p:ph type="body" sz="quarter" idx="14"/>
          </p:nvPr>
        </p:nvSpPr>
        <p:spPr/>
        <p:txBody>
          <a:bodyPr/>
          <a:lstStyle/>
          <a:p>
            <a:r>
              <a:rPr lang="en-US" dirty="0"/>
              <a:t>Source: Mayer KH, et al.  Lancet 2020;396:239-54.</a:t>
            </a:r>
          </a:p>
        </p:txBody>
      </p:sp>
      <p:graphicFrame>
        <p:nvGraphicFramePr>
          <p:cNvPr id="14" name="Chart 13">
            <a:extLst>
              <a:ext uri="{FF2B5EF4-FFF2-40B4-BE49-F238E27FC236}">
                <a16:creationId xmlns:a16="http://schemas.microsoft.com/office/drawing/2014/main" id="{0C8F5A2C-D0E7-424B-900D-3F1CC9CF1813}"/>
              </a:ext>
            </a:extLst>
          </p:cNvPr>
          <p:cNvGraphicFramePr>
            <a:graphicFrameLocks/>
          </p:cNvGraphicFramePr>
          <p:nvPr>
            <p:extLst>
              <p:ext uri="{D42A27DB-BD31-4B8C-83A1-F6EECF244321}">
                <p14:modId xmlns:p14="http://schemas.microsoft.com/office/powerpoint/2010/main" val="1882622531"/>
              </p:ext>
            </p:extLst>
          </p:nvPr>
        </p:nvGraphicFramePr>
        <p:xfrm>
          <a:off x="493776" y="1134719"/>
          <a:ext cx="8229600" cy="3447288"/>
        </p:xfrm>
        <a:graphic>
          <a:graphicData uri="http://schemas.openxmlformats.org/drawingml/2006/chart">
            <c:chart xmlns:c="http://schemas.openxmlformats.org/drawingml/2006/chart" xmlns:r="http://schemas.openxmlformats.org/officeDocument/2006/relationships" r:id="rId2"/>
          </a:graphicData>
        </a:graphic>
      </p:graphicFrame>
      <p:sp>
        <p:nvSpPr>
          <p:cNvPr id="15" name="Rounded Rectangle 14">
            <a:extLst>
              <a:ext uri="{FF2B5EF4-FFF2-40B4-BE49-F238E27FC236}">
                <a16:creationId xmlns:a16="http://schemas.microsoft.com/office/drawing/2014/main" id="{5F24C1C4-82D9-1541-A316-517BE218F587}"/>
              </a:ext>
            </a:extLst>
          </p:cNvPr>
          <p:cNvSpPr>
            <a:spLocks/>
          </p:cNvSpPr>
          <p:nvPr/>
        </p:nvSpPr>
        <p:spPr>
          <a:xfrm>
            <a:off x="2896944" y="1685898"/>
            <a:ext cx="914400" cy="274320"/>
          </a:xfrm>
          <a:prstGeom prst="roundRect">
            <a:avLst/>
          </a:prstGeom>
          <a:solidFill>
            <a:srgbClr val="FFFFFF"/>
          </a:solidFill>
          <a:ln w="63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tIns="91440" bIns="91440" rtlCol="0" anchor="ctr"/>
          <a:lstStyle/>
          <a:p>
            <a:pPr algn="ctr" defTabSz="670322">
              <a:lnSpc>
                <a:spcPts val="1400"/>
              </a:lnSpc>
            </a:pPr>
            <a:r>
              <a:rPr lang="en-US" sz="1200" dirty="0">
                <a:solidFill>
                  <a:schemeClr val="tx1"/>
                </a:solidFill>
                <a:latin typeface="Arial" pitchFamily="31" charset="0"/>
              </a:rPr>
              <a:t>p &lt;0.0001 </a:t>
            </a:r>
            <a:endParaRPr lang="en-US" sz="1200" b="1" dirty="0">
              <a:solidFill>
                <a:schemeClr val="tx1"/>
              </a:solidFill>
              <a:latin typeface="Arial" pitchFamily="31" charset="0"/>
            </a:endParaRPr>
          </a:p>
        </p:txBody>
      </p:sp>
      <p:sp>
        <p:nvSpPr>
          <p:cNvPr id="16" name="Rounded Rectangle 15">
            <a:extLst>
              <a:ext uri="{FF2B5EF4-FFF2-40B4-BE49-F238E27FC236}">
                <a16:creationId xmlns:a16="http://schemas.microsoft.com/office/drawing/2014/main" id="{121564D1-2945-EE4A-B9A0-F03B65A32053}"/>
              </a:ext>
            </a:extLst>
          </p:cNvPr>
          <p:cNvSpPr>
            <a:spLocks/>
          </p:cNvSpPr>
          <p:nvPr/>
        </p:nvSpPr>
        <p:spPr>
          <a:xfrm>
            <a:off x="6412350" y="1685898"/>
            <a:ext cx="914400" cy="274320"/>
          </a:xfrm>
          <a:prstGeom prst="roundRect">
            <a:avLst/>
          </a:prstGeom>
          <a:solidFill>
            <a:srgbClr val="FFFFFF"/>
          </a:solidFill>
          <a:ln w="63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tIns="91440" bIns="91440" rtlCol="0" anchor="ctr"/>
          <a:lstStyle/>
          <a:p>
            <a:pPr algn="ctr" defTabSz="670322">
              <a:lnSpc>
                <a:spcPts val="1400"/>
              </a:lnSpc>
            </a:pPr>
            <a:r>
              <a:rPr lang="en-US" sz="1200" dirty="0">
                <a:solidFill>
                  <a:schemeClr val="tx1"/>
                </a:solidFill>
                <a:latin typeface="Arial" pitchFamily="31" charset="0"/>
              </a:rPr>
              <a:t>p &lt;0.0001 </a:t>
            </a:r>
            <a:endParaRPr lang="en-US" sz="1200" b="1" dirty="0">
              <a:solidFill>
                <a:schemeClr val="tx1"/>
              </a:solidFill>
              <a:latin typeface="Arial" pitchFamily="31" charset="0"/>
            </a:endParaRPr>
          </a:p>
        </p:txBody>
      </p:sp>
    </p:spTree>
    <p:extLst>
      <p:ext uri="{BB962C8B-B14F-4D97-AF65-F5344CB8AC3E}">
        <p14:creationId xmlns:p14="http://schemas.microsoft.com/office/powerpoint/2010/main" val="1692423996"/>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000" dirty="0"/>
              <a:t>TAF-FTC versus TDF-FTC HIV </a:t>
            </a:r>
            <a:r>
              <a:rPr lang="en-US" sz="2000" dirty="0" err="1"/>
              <a:t>PrEP</a:t>
            </a:r>
            <a:r>
              <a:rPr lang="en-US" sz="2000" dirty="0"/>
              <a:t> for MSM and TGW</a:t>
            </a:r>
            <a:br>
              <a:rPr lang="en-US" sz="2000" dirty="0"/>
            </a:br>
            <a:r>
              <a:rPr lang="en-US" sz="2000" dirty="0"/>
              <a:t>DISCOVER: Renal Function</a:t>
            </a:r>
          </a:p>
        </p:txBody>
      </p:sp>
      <p:sp>
        <p:nvSpPr>
          <p:cNvPr id="5" name="Content Placeholder 4"/>
          <p:cNvSpPr>
            <a:spLocks noGrp="1"/>
          </p:cNvSpPr>
          <p:nvPr>
            <p:ph type="body" sz="quarter" idx="14"/>
          </p:nvPr>
        </p:nvSpPr>
        <p:spPr/>
        <p:txBody>
          <a:bodyPr/>
          <a:lstStyle/>
          <a:p>
            <a:r>
              <a:rPr lang="en-US" dirty="0"/>
              <a:t>Source: Mayer KH, et al.  Lancet 2020;396:239-54.</a:t>
            </a:r>
          </a:p>
        </p:txBody>
      </p:sp>
      <p:graphicFrame>
        <p:nvGraphicFramePr>
          <p:cNvPr id="14" name="Chart 13">
            <a:extLst>
              <a:ext uri="{FF2B5EF4-FFF2-40B4-BE49-F238E27FC236}">
                <a16:creationId xmlns:a16="http://schemas.microsoft.com/office/drawing/2014/main" id="{0C8F5A2C-D0E7-424B-900D-3F1CC9CF1813}"/>
              </a:ext>
            </a:extLst>
          </p:cNvPr>
          <p:cNvGraphicFramePr>
            <a:graphicFrameLocks/>
          </p:cNvGraphicFramePr>
          <p:nvPr>
            <p:extLst>
              <p:ext uri="{D42A27DB-BD31-4B8C-83A1-F6EECF244321}">
                <p14:modId xmlns:p14="http://schemas.microsoft.com/office/powerpoint/2010/main" val="3681388056"/>
              </p:ext>
            </p:extLst>
          </p:nvPr>
        </p:nvGraphicFramePr>
        <p:xfrm>
          <a:off x="493776" y="1112356"/>
          <a:ext cx="8229600" cy="3447288"/>
        </p:xfrm>
        <a:graphic>
          <a:graphicData uri="http://schemas.openxmlformats.org/drawingml/2006/chart">
            <c:chart xmlns:c="http://schemas.openxmlformats.org/drawingml/2006/chart" xmlns:r="http://schemas.openxmlformats.org/officeDocument/2006/relationships" r:id="rId2"/>
          </a:graphicData>
        </a:graphic>
      </p:graphicFrame>
      <p:sp>
        <p:nvSpPr>
          <p:cNvPr id="15" name="Rounded Rectangle 14">
            <a:extLst>
              <a:ext uri="{FF2B5EF4-FFF2-40B4-BE49-F238E27FC236}">
                <a16:creationId xmlns:a16="http://schemas.microsoft.com/office/drawing/2014/main" id="{5F24C1C4-82D9-1541-A316-517BE218F587}"/>
              </a:ext>
            </a:extLst>
          </p:cNvPr>
          <p:cNvSpPr>
            <a:spLocks/>
          </p:cNvSpPr>
          <p:nvPr/>
        </p:nvSpPr>
        <p:spPr>
          <a:xfrm>
            <a:off x="2819254" y="1571396"/>
            <a:ext cx="1097280" cy="274320"/>
          </a:xfrm>
          <a:prstGeom prst="roundRect">
            <a:avLst/>
          </a:prstGeom>
          <a:solidFill>
            <a:srgbClr val="FFFFFF"/>
          </a:solidFill>
          <a:ln w="63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bIns="45720" rtlCol="0" anchor="ctr"/>
          <a:lstStyle/>
          <a:p>
            <a:pPr algn="ctr" defTabSz="670322">
              <a:lnSpc>
                <a:spcPts val="1400"/>
              </a:lnSpc>
            </a:pPr>
            <a:r>
              <a:rPr lang="en-US" sz="1200" dirty="0">
                <a:solidFill>
                  <a:schemeClr val="tx1"/>
                </a:solidFill>
                <a:latin typeface="Arial" pitchFamily="31" charset="0"/>
              </a:rPr>
              <a:t>p &lt;0.00015 </a:t>
            </a:r>
            <a:endParaRPr lang="en-US" sz="1200" b="1" dirty="0">
              <a:solidFill>
                <a:schemeClr val="tx1"/>
              </a:solidFill>
              <a:latin typeface="Arial" pitchFamily="31" charset="0"/>
            </a:endParaRPr>
          </a:p>
        </p:txBody>
      </p:sp>
      <p:sp>
        <p:nvSpPr>
          <p:cNvPr id="16" name="Rounded Rectangle 15">
            <a:extLst>
              <a:ext uri="{FF2B5EF4-FFF2-40B4-BE49-F238E27FC236}">
                <a16:creationId xmlns:a16="http://schemas.microsoft.com/office/drawing/2014/main" id="{121564D1-2945-EE4A-B9A0-F03B65A32053}"/>
              </a:ext>
            </a:extLst>
          </p:cNvPr>
          <p:cNvSpPr>
            <a:spLocks/>
          </p:cNvSpPr>
          <p:nvPr/>
        </p:nvSpPr>
        <p:spPr>
          <a:xfrm>
            <a:off x="6276209" y="1577633"/>
            <a:ext cx="1097280" cy="274320"/>
          </a:xfrm>
          <a:prstGeom prst="roundRect">
            <a:avLst/>
          </a:prstGeom>
          <a:solidFill>
            <a:srgbClr val="FFFFFF"/>
          </a:solidFill>
          <a:ln w="63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bIns="45720" rtlCol="0" anchor="ctr"/>
          <a:lstStyle/>
          <a:p>
            <a:pPr algn="ctr" defTabSz="670322">
              <a:lnSpc>
                <a:spcPts val="1400"/>
              </a:lnSpc>
            </a:pPr>
            <a:r>
              <a:rPr lang="en-US" sz="1200" dirty="0">
                <a:solidFill>
                  <a:schemeClr val="tx1"/>
                </a:solidFill>
                <a:latin typeface="Arial" pitchFamily="31" charset="0"/>
              </a:rPr>
              <a:t>p &lt;0.0001 </a:t>
            </a:r>
            <a:endParaRPr lang="en-US" sz="1200" b="1" dirty="0">
              <a:solidFill>
                <a:schemeClr val="tx1"/>
              </a:solidFill>
              <a:latin typeface="Arial" pitchFamily="31" charset="0"/>
            </a:endParaRPr>
          </a:p>
        </p:txBody>
      </p:sp>
    </p:spTree>
    <p:extLst>
      <p:ext uri="{BB962C8B-B14F-4D97-AF65-F5344CB8AC3E}">
        <p14:creationId xmlns:p14="http://schemas.microsoft.com/office/powerpoint/2010/main" val="3568770723"/>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000" dirty="0"/>
              <a:t>TAF-FTC versus TDF-FTC HIV </a:t>
            </a:r>
            <a:r>
              <a:rPr lang="en-US" sz="2000" dirty="0" err="1"/>
              <a:t>PrEP</a:t>
            </a:r>
            <a:r>
              <a:rPr lang="en-US" sz="2000" dirty="0"/>
              <a:t> for MSM and TGW</a:t>
            </a:r>
            <a:br>
              <a:rPr lang="en-US" sz="2000" dirty="0"/>
            </a:br>
            <a:r>
              <a:rPr lang="en-US" sz="2000" dirty="0"/>
              <a:t>DISCOVER: Adverse Effects and Sexually Transmitted Infections</a:t>
            </a:r>
          </a:p>
        </p:txBody>
      </p:sp>
      <p:sp>
        <p:nvSpPr>
          <p:cNvPr id="5" name="Content Placeholder 4"/>
          <p:cNvSpPr>
            <a:spLocks noGrp="1"/>
          </p:cNvSpPr>
          <p:nvPr>
            <p:ph type="body" sz="quarter" idx="14"/>
          </p:nvPr>
        </p:nvSpPr>
        <p:spPr/>
        <p:txBody>
          <a:bodyPr/>
          <a:lstStyle/>
          <a:p>
            <a:r>
              <a:rPr lang="en-US" dirty="0"/>
              <a:t>Source: Mayer KH, et al.  Lancet 2020;396:239-54.</a:t>
            </a:r>
          </a:p>
        </p:txBody>
      </p:sp>
      <p:graphicFrame>
        <p:nvGraphicFramePr>
          <p:cNvPr id="9" name="Group 65">
            <a:extLst>
              <a:ext uri="{FF2B5EF4-FFF2-40B4-BE49-F238E27FC236}">
                <a16:creationId xmlns:a16="http://schemas.microsoft.com/office/drawing/2014/main" id="{4DBCBF7E-DBF3-1F4F-8BE2-37F714B16592}"/>
              </a:ext>
            </a:extLst>
          </p:cNvPr>
          <p:cNvGraphicFramePr>
            <a:graphicFrameLocks noGrp="1"/>
          </p:cNvGraphicFramePr>
          <p:nvPr>
            <p:extLst>
              <p:ext uri="{D42A27DB-BD31-4B8C-83A1-F6EECF244321}">
                <p14:modId xmlns:p14="http://schemas.microsoft.com/office/powerpoint/2010/main" val="4197173555"/>
              </p:ext>
            </p:extLst>
          </p:nvPr>
        </p:nvGraphicFramePr>
        <p:xfrm>
          <a:off x="475488" y="1022067"/>
          <a:ext cx="8229600" cy="3657603"/>
        </p:xfrm>
        <a:graphic>
          <a:graphicData uri="http://schemas.openxmlformats.org/drawingml/2006/table">
            <a:tbl>
              <a:tblPr>
                <a:effectLst/>
              </a:tblPr>
              <a:tblGrid>
                <a:gridCol w="3605706">
                  <a:extLst>
                    <a:ext uri="{9D8B030D-6E8A-4147-A177-3AD203B41FA5}">
                      <a16:colId xmlns:a16="http://schemas.microsoft.com/office/drawing/2014/main" val="20000"/>
                    </a:ext>
                  </a:extLst>
                </a:gridCol>
                <a:gridCol w="2311947">
                  <a:extLst>
                    <a:ext uri="{9D8B030D-6E8A-4147-A177-3AD203B41FA5}">
                      <a16:colId xmlns:a16="http://schemas.microsoft.com/office/drawing/2014/main" val="20001"/>
                    </a:ext>
                  </a:extLst>
                </a:gridCol>
                <a:gridCol w="2311947">
                  <a:extLst>
                    <a:ext uri="{9D8B030D-6E8A-4147-A177-3AD203B41FA5}">
                      <a16:colId xmlns:a16="http://schemas.microsoft.com/office/drawing/2014/main" val="20002"/>
                    </a:ext>
                  </a:extLst>
                </a:gridCol>
              </a:tblGrid>
              <a:tr h="554693">
                <a:tc>
                  <a:txBody>
                    <a:bodyPr/>
                    <a:lstStyle/>
                    <a:p>
                      <a:pPr marL="0" indent="0" algn="l">
                        <a:spcBef>
                          <a:spcPts val="0"/>
                        </a:spcBef>
                      </a:pPr>
                      <a:endParaRPr kumimoji="0" lang="en-US" sz="1200" b="0"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endParaRPr>
                    </a:p>
                  </a:txBody>
                  <a:tcPr marL="49322"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tx1"/>
                    </a:solidFill>
                  </a:tcPr>
                </a:tc>
                <a:tc>
                  <a:txBody>
                    <a:bodyPr/>
                    <a:lstStyle/>
                    <a:p>
                      <a:pPr marL="0" indent="0" algn="ctr">
                        <a:spcBef>
                          <a:spcPts val="0"/>
                        </a:spcBef>
                      </a:pPr>
                      <a:r>
                        <a:rPr kumimoji="0" lang="en-US" sz="14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TAF-FTC</a:t>
                      </a:r>
                    </a:p>
                    <a:p>
                      <a:pPr marL="0" indent="0" algn="ctr">
                        <a:spcBef>
                          <a:spcPts val="0"/>
                        </a:spcBef>
                      </a:pPr>
                      <a:r>
                        <a:rPr kumimoji="0" lang="en-US" sz="1000" b="0"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(n = 2,694)</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5F9BBA"/>
                    </a:solidFill>
                  </a:tcPr>
                </a:tc>
                <a:tc>
                  <a:txBody>
                    <a:bodyPr/>
                    <a:lstStyle/>
                    <a:p>
                      <a:pPr marL="0" indent="0" algn="ctr">
                        <a:spcBef>
                          <a:spcPts val="0"/>
                        </a:spcBef>
                      </a:pPr>
                      <a:r>
                        <a:rPr kumimoji="0" lang="en-US" sz="14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TDF-FTC</a:t>
                      </a:r>
                    </a:p>
                    <a:p>
                      <a:pPr marL="0" indent="0" algn="ctr">
                        <a:spcBef>
                          <a:spcPts val="0"/>
                        </a:spcBef>
                      </a:pPr>
                      <a:r>
                        <a:rPr kumimoji="0" lang="en-US" sz="1000" b="0"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(n = 2,693)</a:t>
                      </a:r>
                    </a:p>
                  </a:txBody>
                  <a:tcPr marL="49322"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0066B0"/>
                    </a:solidFill>
                  </a:tcPr>
                </a:tc>
                <a:extLst>
                  <a:ext uri="{0D108BD9-81ED-4DB2-BD59-A6C34878D82A}">
                    <a16:rowId xmlns:a16="http://schemas.microsoft.com/office/drawing/2014/main" val="10001"/>
                  </a:ext>
                </a:extLst>
              </a:tr>
              <a:tr h="340841">
                <a:tc>
                  <a:txBody>
                    <a:bodyPr/>
                    <a:lstStyle/>
                    <a:p>
                      <a:pPr marL="0" marR="0" lvl="1" indent="0" algn="l" defTabSz="914400" rtl="0" eaLnBrk="1" fontAlgn="auto" latinLnBrk="0" hangingPunct="1">
                        <a:lnSpc>
                          <a:spcPct val="100000"/>
                        </a:lnSpc>
                        <a:spcBef>
                          <a:spcPts val="0"/>
                        </a:spcBef>
                        <a:spcAft>
                          <a:spcPts val="0"/>
                        </a:spcAft>
                        <a:buClr>
                          <a:schemeClr val="bg2"/>
                        </a:buClr>
                        <a:buSzTx/>
                        <a:buFontTx/>
                        <a:buNone/>
                        <a:tabLst/>
                        <a:defRPr/>
                      </a:pPr>
                      <a:r>
                        <a:rPr lang="en-US" sz="1200" b="1" kern="1200" spc="-30" dirty="0">
                          <a:solidFill>
                            <a:schemeClr val="bg1"/>
                          </a:solidFill>
                          <a:latin typeface="Arial" panose="020B0604020202020204" pitchFamily="34" charset="0"/>
                          <a:ea typeface="+mn-ea"/>
                          <a:cs typeface="Arial" panose="020B0604020202020204" pitchFamily="34" charset="0"/>
                        </a:rPr>
                        <a:t>Drug-Related Adverse</a:t>
                      </a:r>
                      <a:r>
                        <a:rPr lang="en-US" sz="1200" b="1" kern="1200" spc="-30" baseline="0" dirty="0">
                          <a:solidFill>
                            <a:schemeClr val="bg1"/>
                          </a:solidFill>
                          <a:latin typeface="Arial" panose="020B0604020202020204" pitchFamily="34" charset="0"/>
                          <a:ea typeface="+mn-ea"/>
                          <a:cs typeface="Arial" panose="020B0604020202020204" pitchFamily="34" charset="0"/>
                        </a:rPr>
                        <a:t> Effects (AEs)</a:t>
                      </a:r>
                      <a:endParaRPr lang="en-US" sz="1200" b="1" kern="1200" spc="-30" dirty="0">
                        <a:solidFill>
                          <a:schemeClr val="bg1"/>
                        </a:solidFill>
                        <a:latin typeface="Arial" panose="020B0604020202020204" pitchFamily="34" charset="0"/>
                        <a:ea typeface="+mn-ea"/>
                        <a:cs typeface="Arial" panose="020B0604020202020204" pitchFamily="34" charset="0"/>
                      </a:endParaRPr>
                    </a:p>
                  </a:txBody>
                  <a:tcPr marL="68580"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chemeClr val="bg1">
                        <a:lumMod val="50000"/>
                      </a:schemeClr>
                    </a:solidFill>
                  </a:tcPr>
                </a:tc>
                <a:tc gridSpan="2">
                  <a:txBody>
                    <a:bodyPr/>
                    <a:lstStyle/>
                    <a:p>
                      <a:endParaRPr lang="en-US" dirty="0"/>
                    </a:p>
                  </a:txBody>
                  <a:tcPr marL="68580"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chemeClr val="bg1">
                        <a:lumMod val="50000"/>
                      </a:schemeClr>
                    </a:solidFill>
                  </a:tcPr>
                </a:tc>
                <a:tc hMerge="1">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endParaRPr kumimoji="0" lang="en-US" sz="1800" b="0" i="0" u="none" strike="noStrike" kern="1200" cap="none" spc="-30" normalizeH="0" baseline="0" noProof="0" dirty="0">
                        <a:ln>
                          <a:noFill/>
                        </a:ln>
                        <a:solidFill>
                          <a:srgbClr val="000000"/>
                        </a:solidFill>
                        <a:effectLst/>
                        <a:uLnTx/>
                        <a:uFillTx/>
                        <a:latin typeface="+mn-lt"/>
                        <a:ea typeface="+mn-ea"/>
                        <a:cs typeface="Arial"/>
                      </a:endParaRPr>
                    </a:p>
                  </a:txBody>
                  <a:tcPr marL="68580" marR="49322" marT="24653" marB="24653" anchor="ctr" horzOverflow="overflow">
                    <a:lnL w="12700" cap="flat" cmpd="sng" algn="ctr">
                      <a:solidFill>
                        <a:prstClr val="white">
                          <a:lumMod val="75000"/>
                        </a:prstClr>
                      </a:solidFill>
                      <a:prstDash val="solid"/>
                      <a:round/>
                      <a:headEnd type="none" w="med" len="med"/>
                      <a:tailEnd type="none" w="med" len="med"/>
                    </a:lnL>
                    <a:lnR w="12700" cap="flat" cmpd="sng" algn="ctr">
                      <a:solidFill>
                        <a:prstClr val="white">
                          <a:lumMod val="75000"/>
                        </a:prstClr>
                      </a:solidFill>
                      <a:prstDash val="solid"/>
                      <a:round/>
                      <a:headEnd type="none" w="med" len="med"/>
                      <a:tailEnd type="none" w="med" len="med"/>
                    </a:lnR>
                    <a:lnT w="28575"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tx1">
                        <a:lumMod val="75000"/>
                        <a:lumOff val="25000"/>
                      </a:schemeClr>
                    </a:solidFill>
                  </a:tcPr>
                </a:tc>
                <a:extLst>
                  <a:ext uri="{0D108BD9-81ED-4DB2-BD59-A6C34878D82A}">
                    <a16:rowId xmlns:a16="http://schemas.microsoft.com/office/drawing/2014/main" val="10002"/>
                  </a:ext>
                </a:extLst>
              </a:tr>
              <a:tr h="310291">
                <a:tc>
                  <a:txBody>
                    <a:bodyPr/>
                    <a:lstStyle/>
                    <a:p>
                      <a:pPr marL="0" marR="0" lvl="1" indent="0" algn="l" defTabSz="914400" rtl="0" eaLnBrk="1" fontAlgn="auto" latinLnBrk="0" hangingPunct="1">
                        <a:lnSpc>
                          <a:spcPct val="100000"/>
                        </a:lnSpc>
                        <a:spcBef>
                          <a:spcPts val="0"/>
                        </a:spcBef>
                        <a:spcAft>
                          <a:spcPts val="0"/>
                        </a:spcAft>
                        <a:buClr>
                          <a:schemeClr val="bg2"/>
                        </a:buClr>
                        <a:buSzTx/>
                        <a:buFontTx/>
                        <a:buNone/>
                        <a:tabLst/>
                        <a:defRPr/>
                      </a:pPr>
                      <a:r>
                        <a:rPr lang="en-US" sz="1200" kern="1200" spc="-30" dirty="0">
                          <a:solidFill>
                            <a:schemeClr val="tx1"/>
                          </a:solidFill>
                          <a:latin typeface="Arial" panose="020B0604020202020204" pitchFamily="34" charset="0"/>
                          <a:ea typeface="+mn-ea"/>
                          <a:cs typeface="Arial" panose="020B0604020202020204" pitchFamily="34" charset="0"/>
                        </a:rPr>
                        <a:t>AEs leading to stoppage, n (</a:t>
                      </a:r>
                      <a:r>
                        <a:rPr lang="en-US" sz="1200" kern="1200" spc="-30" baseline="0" dirty="0">
                          <a:solidFill>
                            <a:schemeClr val="tx1"/>
                          </a:solidFill>
                          <a:latin typeface="Arial" panose="020B0604020202020204" pitchFamily="34" charset="0"/>
                          <a:ea typeface="+mn-ea"/>
                          <a:cs typeface="Arial" panose="020B0604020202020204" pitchFamily="34" charset="0"/>
                        </a:rPr>
                        <a:t>%)</a:t>
                      </a:r>
                      <a:endParaRPr lang="en-US" sz="1200" kern="1200" spc="-30" dirty="0">
                        <a:solidFill>
                          <a:schemeClr val="tx1"/>
                        </a:solidFill>
                        <a:latin typeface="Arial" panose="020B0604020202020204" pitchFamily="34" charset="0"/>
                        <a:ea typeface="+mn-ea"/>
                        <a:cs typeface="Arial" panose="020B0604020202020204" pitchFamily="34" charset="0"/>
                      </a:endParaRP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635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tx1">
                        <a:lumMod val="50000"/>
                        <a:lumOff val="50000"/>
                        <a:alpha val="15000"/>
                      </a:schemeClr>
                    </a:solidFill>
                  </a:tcPr>
                </a:tc>
                <a:tc>
                  <a:txBody>
                    <a:bodyPr/>
                    <a:lstStyle/>
                    <a:p>
                      <a:pPr marL="342900" marR="0" lvl="1" indent="-279400" algn="ctr" defTabSz="914400" rtl="0" eaLnBrk="1" fontAlgn="auto" latinLnBrk="0" hangingPunct="1">
                        <a:lnSpc>
                          <a:spcPct val="100000"/>
                        </a:lnSpc>
                        <a:spcBef>
                          <a:spcPts val="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36 (1%)</a:t>
                      </a:r>
                    </a:p>
                  </a:txBody>
                  <a:tcPr marL="49322" marR="49322" marT="24653" marB="24653" anchor="ctr" horzOverflow="overflow">
                    <a:lnL w="9525"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EB0D3">
                        <a:alpha val="15000"/>
                      </a:srgbClr>
                    </a:solidFill>
                  </a:tcPr>
                </a:tc>
                <a:tc>
                  <a:txBody>
                    <a:bodyPr/>
                    <a:lstStyle/>
                    <a:p>
                      <a:pPr marL="342900" marR="0" lvl="1" indent="-279400" algn="ctr" defTabSz="914400" rtl="0" eaLnBrk="1" fontAlgn="auto" latinLnBrk="0" hangingPunct="1">
                        <a:lnSpc>
                          <a:spcPct val="100000"/>
                        </a:lnSpc>
                        <a:spcBef>
                          <a:spcPts val="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49 (2%)</a:t>
                      </a:r>
                    </a:p>
                  </a:txBody>
                  <a:tcPr marL="49322" marR="49322" marT="24653" marB="24653" anchor="ctr" horzOverflow="overflow">
                    <a:lnL w="635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4477A6">
                        <a:alpha val="15000"/>
                      </a:srgbClr>
                    </a:solidFill>
                  </a:tcPr>
                </a:tc>
                <a:extLst>
                  <a:ext uri="{0D108BD9-81ED-4DB2-BD59-A6C34878D82A}">
                    <a16:rowId xmlns:a16="http://schemas.microsoft.com/office/drawing/2014/main" val="10003"/>
                  </a:ext>
                </a:extLst>
              </a:tr>
              <a:tr h="310291">
                <a:tc>
                  <a:txBody>
                    <a:bodyPr/>
                    <a:lstStyle/>
                    <a:p>
                      <a:pPr marL="0" marR="0" lvl="1" indent="0" algn="l" defTabSz="914400" rtl="0" eaLnBrk="1" fontAlgn="auto" latinLnBrk="0" hangingPunct="1">
                        <a:lnSpc>
                          <a:spcPct val="100000"/>
                        </a:lnSpc>
                        <a:spcBef>
                          <a:spcPts val="0"/>
                        </a:spcBef>
                        <a:spcAft>
                          <a:spcPts val="0"/>
                        </a:spcAft>
                        <a:buClr>
                          <a:schemeClr val="bg2"/>
                        </a:buClr>
                        <a:buSzTx/>
                        <a:buFontTx/>
                        <a:buNone/>
                        <a:tabLst/>
                        <a:defRPr/>
                      </a:pPr>
                      <a:r>
                        <a:rPr lang="en-US" sz="1200" kern="1200" spc="-30" dirty="0">
                          <a:solidFill>
                            <a:schemeClr val="tx1"/>
                          </a:solidFill>
                          <a:latin typeface="Arial" panose="020B0604020202020204" pitchFamily="34" charset="0"/>
                          <a:ea typeface="+mn-ea"/>
                          <a:cs typeface="Arial" panose="020B0604020202020204" pitchFamily="34" charset="0"/>
                        </a:rPr>
                        <a:t>Mean change (%), spine BMD</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tx1">
                        <a:lumMod val="50000"/>
                        <a:lumOff val="50000"/>
                        <a:alpha val="30000"/>
                      </a:schemeClr>
                    </a:solidFill>
                  </a:tcPr>
                </a:tc>
                <a:tc>
                  <a:txBody>
                    <a:bodyPr/>
                    <a:lstStyle/>
                    <a:p>
                      <a:pPr marL="342900" marR="0" lvl="1" indent="-279400" algn="ctr" defTabSz="914400" rtl="0" eaLnBrk="1" fontAlgn="auto" latinLnBrk="0" hangingPunct="1">
                        <a:lnSpc>
                          <a:spcPct val="100000"/>
                        </a:lnSpc>
                        <a:spcBef>
                          <a:spcPts val="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0.50*</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EB0D3">
                        <a:alpha val="30000"/>
                      </a:srgbClr>
                    </a:solidFill>
                  </a:tcPr>
                </a:tc>
                <a:tc>
                  <a:txBody>
                    <a:bodyPr/>
                    <a:lstStyle/>
                    <a:p>
                      <a:pPr marL="342900" marR="0" lvl="1" indent="-279400" algn="ctr" defTabSz="914400" rtl="0" eaLnBrk="1" fontAlgn="auto" latinLnBrk="0" hangingPunct="1">
                        <a:lnSpc>
                          <a:spcPct val="100000"/>
                        </a:lnSpc>
                        <a:spcBef>
                          <a:spcPts val="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-1.12</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4477A6">
                        <a:alpha val="30000"/>
                      </a:srgbClr>
                    </a:solidFill>
                  </a:tcPr>
                </a:tc>
                <a:extLst>
                  <a:ext uri="{0D108BD9-81ED-4DB2-BD59-A6C34878D82A}">
                    <a16:rowId xmlns:a16="http://schemas.microsoft.com/office/drawing/2014/main" val="10004"/>
                  </a:ext>
                </a:extLst>
              </a:tr>
              <a:tr h="310291">
                <a:tc>
                  <a:txBody>
                    <a:bodyPr/>
                    <a:lstStyle/>
                    <a:p>
                      <a:pPr marL="0" marR="0" lvl="1" indent="0" algn="l" defTabSz="914400" rtl="0" eaLnBrk="1" fontAlgn="auto" latinLnBrk="0" hangingPunct="1">
                        <a:lnSpc>
                          <a:spcPct val="100000"/>
                        </a:lnSpc>
                        <a:spcBef>
                          <a:spcPts val="0"/>
                        </a:spcBef>
                        <a:spcAft>
                          <a:spcPts val="0"/>
                        </a:spcAft>
                        <a:buClr>
                          <a:schemeClr val="bg2"/>
                        </a:buClr>
                        <a:buSzTx/>
                        <a:buFontTx/>
                        <a:buNone/>
                        <a:tabLst/>
                        <a:defRPr/>
                      </a:pPr>
                      <a:r>
                        <a:rPr lang="en-US" sz="1200" kern="1200" spc="-30" dirty="0">
                          <a:solidFill>
                            <a:schemeClr val="tx1"/>
                          </a:solidFill>
                          <a:latin typeface="Arial" panose="020B0604020202020204" pitchFamily="34" charset="0"/>
                          <a:ea typeface="+mn-ea"/>
                          <a:cs typeface="Arial" panose="020B0604020202020204" pitchFamily="34" charset="0"/>
                        </a:rPr>
                        <a:t>Mean change (%), hip BMD</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tx1">
                        <a:lumMod val="50000"/>
                        <a:lumOff val="50000"/>
                        <a:alpha val="15000"/>
                      </a:schemeClr>
                    </a:solidFill>
                  </a:tcPr>
                </a:tc>
                <a:tc>
                  <a:txBody>
                    <a:bodyPr/>
                    <a:lstStyle/>
                    <a:p>
                      <a:pPr marL="342900" marR="0" lvl="1" indent="-279400" algn="ctr" defTabSz="914400" rtl="0" eaLnBrk="1" fontAlgn="auto" latinLnBrk="0" hangingPunct="1">
                        <a:lnSpc>
                          <a:spcPct val="100000"/>
                        </a:lnSpc>
                        <a:spcBef>
                          <a:spcPts val="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0.18*</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EB0D3">
                        <a:alpha val="15000"/>
                      </a:srgbClr>
                    </a:solidFill>
                  </a:tcPr>
                </a:tc>
                <a:tc>
                  <a:txBody>
                    <a:bodyPr/>
                    <a:lstStyle/>
                    <a:p>
                      <a:pPr marL="342900" marR="0" lvl="1" indent="-279400" algn="ctr" defTabSz="914400" rtl="0" eaLnBrk="1" fontAlgn="auto" latinLnBrk="0" hangingPunct="1">
                        <a:lnSpc>
                          <a:spcPct val="100000"/>
                        </a:lnSpc>
                        <a:spcBef>
                          <a:spcPts val="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-0.99</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4477A6">
                        <a:alpha val="15000"/>
                      </a:srgbClr>
                    </a:solidFill>
                  </a:tcPr>
                </a:tc>
                <a:extLst>
                  <a:ext uri="{0D108BD9-81ED-4DB2-BD59-A6C34878D82A}">
                    <a16:rowId xmlns:a16="http://schemas.microsoft.com/office/drawing/2014/main" val="3976758852"/>
                  </a:ext>
                </a:extLst>
              </a:tr>
              <a:tr h="310291">
                <a:tc>
                  <a:txBody>
                    <a:bodyPr/>
                    <a:lstStyle/>
                    <a:p>
                      <a:pPr marL="0" marR="0" lvl="1" indent="0" algn="l" defTabSz="914400" rtl="0" eaLnBrk="1" fontAlgn="auto" latinLnBrk="0" hangingPunct="1">
                        <a:lnSpc>
                          <a:spcPct val="100000"/>
                        </a:lnSpc>
                        <a:spcBef>
                          <a:spcPts val="0"/>
                        </a:spcBef>
                        <a:spcAft>
                          <a:spcPts val="0"/>
                        </a:spcAft>
                        <a:buClr>
                          <a:schemeClr val="bg2"/>
                        </a:buClr>
                        <a:buSzTx/>
                        <a:buFontTx/>
                        <a:buNone/>
                        <a:tabLst/>
                        <a:defRPr/>
                      </a:pPr>
                      <a:r>
                        <a:rPr lang="en-US" sz="1200" kern="1200" spc="-30" dirty="0">
                          <a:solidFill>
                            <a:schemeClr val="tx1"/>
                          </a:solidFill>
                          <a:latin typeface="Arial" panose="020B0604020202020204" pitchFamily="34" charset="0"/>
                          <a:ea typeface="+mn-ea"/>
                          <a:cs typeface="Arial" panose="020B0604020202020204" pitchFamily="34" charset="0"/>
                        </a:rPr>
                        <a:t>Mean change (mL/min), eGFR</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tx1">
                        <a:lumMod val="50000"/>
                        <a:lumOff val="50000"/>
                        <a:alpha val="30000"/>
                      </a:schemeClr>
                    </a:solidFill>
                  </a:tcPr>
                </a:tc>
                <a:tc>
                  <a:txBody>
                    <a:bodyPr/>
                    <a:lstStyle/>
                    <a:p>
                      <a:pPr marL="342900" marR="0" lvl="1" indent="-279400" algn="ctr" defTabSz="914400" rtl="0" eaLnBrk="1" fontAlgn="auto" latinLnBrk="0" hangingPunct="1">
                        <a:lnSpc>
                          <a:spcPct val="100000"/>
                        </a:lnSpc>
                        <a:spcBef>
                          <a:spcPts val="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1.8*</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EB0D3">
                        <a:alpha val="30000"/>
                      </a:srgbClr>
                    </a:solidFill>
                  </a:tcPr>
                </a:tc>
                <a:tc>
                  <a:txBody>
                    <a:bodyPr/>
                    <a:lstStyle/>
                    <a:p>
                      <a:pPr marL="342900" marR="0" lvl="1" indent="-279400" algn="ctr" defTabSz="914400" rtl="0" eaLnBrk="1" fontAlgn="auto" latinLnBrk="0" hangingPunct="1">
                        <a:lnSpc>
                          <a:spcPct val="100000"/>
                        </a:lnSpc>
                        <a:spcBef>
                          <a:spcPts val="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-2.3</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4477A6">
                        <a:alpha val="30000"/>
                      </a:srgbClr>
                    </a:solidFill>
                  </a:tcPr>
                </a:tc>
                <a:extLst>
                  <a:ext uri="{0D108BD9-81ED-4DB2-BD59-A6C34878D82A}">
                    <a16:rowId xmlns:a16="http://schemas.microsoft.com/office/drawing/2014/main" val="10005"/>
                  </a:ext>
                </a:extLst>
              </a:tr>
              <a:tr h="310291">
                <a:tc gridSpan="3">
                  <a:txBody>
                    <a:bodyPr/>
                    <a:lstStyle/>
                    <a:p>
                      <a:pPr marL="58738" marR="0" lvl="1" indent="0" algn="l" defTabSz="914400" rtl="0" eaLnBrk="1" fontAlgn="auto" latinLnBrk="0" hangingPunct="1">
                        <a:lnSpc>
                          <a:spcPct val="100000"/>
                        </a:lnSpc>
                        <a:spcBef>
                          <a:spcPts val="0"/>
                        </a:spcBef>
                        <a:spcAft>
                          <a:spcPts val="0"/>
                        </a:spcAft>
                        <a:buClr>
                          <a:schemeClr val="bg2"/>
                        </a:buClr>
                        <a:buSzTx/>
                        <a:buFontTx/>
                        <a:buNone/>
                        <a:tabLst/>
                        <a:defRPr/>
                      </a:pPr>
                      <a:r>
                        <a:rPr lang="en-US" sz="1200" b="1" kern="1200" spc="-30" dirty="0">
                          <a:solidFill>
                            <a:schemeClr val="bg1"/>
                          </a:solidFill>
                          <a:latin typeface="Arial" panose="020B0604020202020204" pitchFamily="34" charset="0"/>
                          <a:ea typeface="+mn-ea"/>
                          <a:cs typeface="Arial" panose="020B0604020202020204" pitchFamily="34" charset="0"/>
                        </a:rPr>
                        <a:t>Sexually Transmitted Infections (STIs)</a:t>
                      </a:r>
                    </a:p>
                  </a:txBody>
                  <a:tcPr marL="68580"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50000"/>
                      </a:schemeClr>
                    </a:solidFill>
                  </a:tcPr>
                </a:tc>
                <a:tc hMerge="1">
                  <a:txBody>
                    <a:bodyPr/>
                    <a:lstStyle/>
                    <a:p>
                      <a:endParaRPr lang="en-US"/>
                    </a:p>
                  </a:txBody>
                  <a:tcPr/>
                </a:tc>
                <a:tc hMerge="1">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endParaRPr kumimoji="0" lang="en-US" sz="1800" b="0" i="0" u="none" strike="noStrike" kern="1200" cap="none" spc="-30" normalizeH="0" baseline="0" noProof="0" dirty="0">
                        <a:ln>
                          <a:noFill/>
                        </a:ln>
                        <a:solidFill>
                          <a:srgbClr val="000000"/>
                        </a:solidFill>
                        <a:effectLst/>
                        <a:uLnTx/>
                        <a:uFillTx/>
                        <a:latin typeface="+mn-lt"/>
                        <a:ea typeface="+mn-ea"/>
                        <a:cs typeface="Arial"/>
                      </a:endParaRPr>
                    </a:p>
                  </a:txBody>
                  <a:tcPr marL="65762" marR="65762" marT="32871" marB="32871" anchor="ctr" horzOverflow="overflow">
                    <a:lnL w="9525"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10006"/>
                  </a:ext>
                </a:extLst>
              </a:tr>
              <a:tr h="310291">
                <a:tc>
                  <a:txBody>
                    <a:bodyPr/>
                    <a:lstStyle/>
                    <a:p>
                      <a:pPr marL="0" marR="0" lvl="1" indent="0" algn="l" defTabSz="914400" rtl="0" eaLnBrk="1" fontAlgn="auto" latinLnBrk="0" hangingPunct="1">
                        <a:lnSpc>
                          <a:spcPct val="100000"/>
                        </a:lnSpc>
                        <a:spcBef>
                          <a:spcPts val="0"/>
                        </a:spcBef>
                        <a:spcAft>
                          <a:spcPts val="0"/>
                        </a:spcAft>
                        <a:buClr>
                          <a:schemeClr val="bg2"/>
                        </a:buClr>
                        <a:buSzTx/>
                        <a:buFontTx/>
                        <a:buNone/>
                        <a:tabLst/>
                        <a:defRPr/>
                      </a:pPr>
                      <a:r>
                        <a:rPr lang="en-US" sz="1200" u="none" kern="1200" spc="-30" dirty="0">
                          <a:solidFill>
                            <a:schemeClr val="tx1"/>
                          </a:solidFill>
                          <a:latin typeface="Arial" panose="020B0604020202020204" pitchFamily="34" charset="0"/>
                          <a:ea typeface="+mn-ea"/>
                          <a:cs typeface="Arial" panose="020B0604020202020204" pitchFamily="34" charset="0"/>
                        </a:rPr>
                        <a:t>Gonorrhea (any site), n (n/100</a:t>
                      </a:r>
                      <a:r>
                        <a:rPr lang="en-US" sz="1200" u="none" kern="1200" spc="-30" baseline="0" dirty="0">
                          <a:solidFill>
                            <a:schemeClr val="tx1"/>
                          </a:solidFill>
                          <a:latin typeface="Arial" panose="020B0604020202020204" pitchFamily="34" charset="0"/>
                          <a:ea typeface="+mn-ea"/>
                          <a:cs typeface="Arial" panose="020B0604020202020204" pitchFamily="34" charset="0"/>
                        </a:rPr>
                        <a:t> person-years</a:t>
                      </a:r>
                      <a:r>
                        <a:rPr lang="en-US" sz="1200" u="none" kern="1200" spc="-30" dirty="0">
                          <a:solidFill>
                            <a:schemeClr val="tx1"/>
                          </a:solidFill>
                          <a:latin typeface="Arial" panose="020B0604020202020204" pitchFamily="34" charset="0"/>
                          <a:ea typeface="+mn-ea"/>
                          <a:cs typeface="Arial" panose="020B0604020202020204" pitchFamily="34" charset="0"/>
                        </a:rPr>
                        <a:t>)</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tx1">
                        <a:lumMod val="50000"/>
                        <a:lumOff val="50000"/>
                        <a:alpha val="15000"/>
                      </a:schemeClr>
                    </a:solidFill>
                  </a:tcPr>
                </a:tc>
                <a:tc>
                  <a:txBody>
                    <a:bodyPr/>
                    <a:lstStyle/>
                    <a:p>
                      <a:pPr marL="342900" marR="0" lvl="1" indent="-279400" algn="ctr" defTabSz="914400" rtl="0" eaLnBrk="1" fontAlgn="auto" latinLnBrk="0" hangingPunct="1">
                        <a:lnSpc>
                          <a:spcPct val="100000"/>
                        </a:lnSpc>
                        <a:spcBef>
                          <a:spcPts val="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1053 (47.1)</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EB0D3">
                        <a:alpha val="15000"/>
                      </a:srgbClr>
                    </a:solidFill>
                  </a:tcPr>
                </a:tc>
                <a:tc>
                  <a:txBody>
                    <a:bodyPr/>
                    <a:lstStyle/>
                    <a:p>
                      <a:pPr marL="342900" marR="0" lvl="1" indent="-279400" algn="ctr" defTabSz="914400" rtl="0" eaLnBrk="1" fontAlgn="auto" latinLnBrk="0" hangingPunct="1">
                        <a:lnSpc>
                          <a:spcPct val="100000"/>
                        </a:lnSpc>
                        <a:spcBef>
                          <a:spcPts val="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1059 (45.3)</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4477A6">
                        <a:alpha val="15000"/>
                      </a:srgbClr>
                    </a:solidFill>
                  </a:tcPr>
                </a:tc>
                <a:extLst>
                  <a:ext uri="{0D108BD9-81ED-4DB2-BD59-A6C34878D82A}">
                    <a16:rowId xmlns:a16="http://schemas.microsoft.com/office/drawing/2014/main" val="1675627450"/>
                  </a:ext>
                </a:extLst>
              </a:tr>
              <a:tr h="310291">
                <a:tc>
                  <a:txBody>
                    <a:bodyPr/>
                    <a:lstStyle/>
                    <a:p>
                      <a:pPr marL="0" marR="0" lvl="1" indent="0" algn="l" defTabSz="914400" rtl="0" eaLnBrk="1" fontAlgn="auto" latinLnBrk="0" hangingPunct="1">
                        <a:lnSpc>
                          <a:spcPct val="100000"/>
                        </a:lnSpc>
                        <a:spcBef>
                          <a:spcPts val="0"/>
                        </a:spcBef>
                        <a:spcAft>
                          <a:spcPts val="0"/>
                        </a:spcAft>
                        <a:buClr>
                          <a:schemeClr val="bg2"/>
                        </a:buClr>
                        <a:buSzTx/>
                        <a:buFontTx/>
                        <a:buNone/>
                        <a:tabLst/>
                        <a:defRPr/>
                      </a:pPr>
                      <a:r>
                        <a:rPr lang="en-US" sz="1200" kern="1200" spc="-30" dirty="0">
                          <a:solidFill>
                            <a:schemeClr val="tx1"/>
                          </a:solidFill>
                          <a:latin typeface="Arial" panose="020B0604020202020204" pitchFamily="34" charset="0"/>
                          <a:ea typeface="+mn-ea"/>
                          <a:cs typeface="Arial" panose="020B0604020202020204" pitchFamily="34" charset="0"/>
                        </a:rPr>
                        <a:t>Chlamydia (any site), n (n/100 </a:t>
                      </a:r>
                      <a:r>
                        <a:rPr lang="en-US" sz="1200" u="none" kern="1200" spc="-30" baseline="0" dirty="0">
                          <a:solidFill>
                            <a:schemeClr val="tx1"/>
                          </a:solidFill>
                          <a:latin typeface="Arial" panose="020B0604020202020204" pitchFamily="34" charset="0"/>
                          <a:ea typeface="+mn-ea"/>
                          <a:cs typeface="Arial" panose="020B0604020202020204" pitchFamily="34" charset="0"/>
                        </a:rPr>
                        <a:t>person-years</a:t>
                      </a:r>
                      <a:r>
                        <a:rPr lang="en-US" sz="1200" kern="1200" spc="-30" dirty="0">
                          <a:solidFill>
                            <a:schemeClr val="tx1"/>
                          </a:solidFill>
                          <a:latin typeface="Arial" panose="020B0604020202020204" pitchFamily="34" charset="0"/>
                          <a:ea typeface="+mn-ea"/>
                          <a:cs typeface="Arial" panose="020B0604020202020204" pitchFamily="34" charset="0"/>
                        </a:rPr>
                        <a:t>)</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tx1">
                        <a:lumMod val="50000"/>
                        <a:lumOff val="50000"/>
                        <a:alpha val="30000"/>
                      </a:schemeClr>
                    </a:solidFill>
                  </a:tcPr>
                </a:tc>
                <a:tc>
                  <a:txBody>
                    <a:bodyPr/>
                    <a:lstStyle/>
                    <a:p>
                      <a:pPr marL="342900" marR="0" lvl="1" indent="-279400" algn="ctr" defTabSz="914400" rtl="0" eaLnBrk="1" fontAlgn="auto" latinLnBrk="0" hangingPunct="1">
                        <a:lnSpc>
                          <a:spcPct val="100000"/>
                        </a:lnSpc>
                        <a:spcBef>
                          <a:spcPts val="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1049 (41.9)</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EB0D3">
                        <a:alpha val="30000"/>
                      </a:srgbClr>
                    </a:solidFill>
                  </a:tcPr>
                </a:tc>
                <a:tc>
                  <a:txBody>
                    <a:bodyPr/>
                    <a:lstStyle/>
                    <a:p>
                      <a:pPr marL="342900" marR="0" lvl="1" indent="-279400" algn="ctr" defTabSz="914400" rtl="0" eaLnBrk="1" fontAlgn="auto" latinLnBrk="0" hangingPunct="1">
                        <a:lnSpc>
                          <a:spcPct val="100000"/>
                        </a:lnSpc>
                        <a:spcBef>
                          <a:spcPts val="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1071 (41.6)</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4477A6">
                        <a:alpha val="30000"/>
                      </a:srgbClr>
                    </a:solidFill>
                  </a:tcPr>
                </a:tc>
                <a:extLst>
                  <a:ext uri="{0D108BD9-81ED-4DB2-BD59-A6C34878D82A}">
                    <a16:rowId xmlns:a16="http://schemas.microsoft.com/office/drawing/2014/main" val="3915442810"/>
                  </a:ext>
                </a:extLst>
              </a:tr>
              <a:tr h="310291">
                <a:tc>
                  <a:txBody>
                    <a:bodyPr/>
                    <a:lstStyle/>
                    <a:p>
                      <a:pPr marL="0" marR="0" lvl="1" indent="0" algn="l" defTabSz="914400" rtl="0" eaLnBrk="1" fontAlgn="auto" latinLnBrk="0" hangingPunct="1">
                        <a:lnSpc>
                          <a:spcPct val="100000"/>
                        </a:lnSpc>
                        <a:spcBef>
                          <a:spcPts val="0"/>
                        </a:spcBef>
                        <a:spcAft>
                          <a:spcPts val="0"/>
                        </a:spcAft>
                        <a:buClr>
                          <a:schemeClr val="bg2"/>
                        </a:buClr>
                        <a:buSzTx/>
                        <a:buFontTx/>
                        <a:buNone/>
                        <a:tabLst/>
                        <a:defRPr/>
                      </a:pPr>
                      <a:r>
                        <a:rPr lang="en-US" sz="1200" kern="1200" spc="-30" dirty="0">
                          <a:solidFill>
                            <a:schemeClr val="tx1"/>
                          </a:solidFill>
                          <a:latin typeface="Arial" panose="020B0604020202020204" pitchFamily="34" charset="0"/>
                          <a:ea typeface="+mn-ea"/>
                          <a:cs typeface="Arial" panose="020B0604020202020204" pitchFamily="34" charset="0"/>
                        </a:rPr>
                        <a:t>Syphilis, n (n/100-</a:t>
                      </a:r>
                      <a:r>
                        <a:rPr lang="en-US" sz="1200" u="none" kern="1200" spc="-30" baseline="0" dirty="0">
                          <a:solidFill>
                            <a:schemeClr val="tx1"/>
                          </a:solidFill>
                          <a:latin typeface="Arial" panose="020B0604020202020204" pitchFamily="34" charset="0"/>
                          <a:ea typeface="+mn-ea"/>
                          <a:cs typeface="Arial" panose="020B0604020202020204" pitchFamily="34" charset="0"/>
                        </a:rPr>
                        <a:t>person years</a:t>
                      </a:r>
                      <a:r>
                        <a:rPr lang="en-US" sz="1200" kern="1200" spc="-30" dirty="0">
                          <a:solidFill>
                            <a:schemeClr val="tx1"/>
                          </a:solidFill>
                          <a:latin typeface="Arial" panose="020B0604020202020204" pitchFamily="34" charset="0"/>
                          <a:ea typeface="+mn-ea"/>
                          <a:cs typeface="Arial" panose="020B0604020202020204" pitchFamily="34" charset="0"/>
                        </a:rPr>
                        <a:t>)</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50000"/>
                        <a:lumOff val="50000"/>
                        <a:alpha val="15000"/>
                      </a:schemeClr>
                    </a:solidFill>
                  </a:tcPr>
                </a:tc>
                <a:tc>
                  <a:txBody>
                    <a:bodyPr/>
                    <a:lstStyle/>
                    <a:p>
                      <a:pPr algn="ctr">
                        <a:spcBef>
                          <a:spcPts val="0"/>
                        </a:spcBef>
                      </a:pPr>
                      <a:r>
                        <a:rPr lang="en-US" sz="1200" dirty="0">
                          <a:latin typeface="Arial" panose="020B0604020202020204" pitchFamily="34" charset="0"/>
                          <a:cs typeface="Arial" panose="020B0604020202020204" pitchFamily="34" charset="0"/>
                        </a:rPr>
                        <a:t>365 (10.3)</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EB0D3">
                        <a:alpha val="15000"/>
                      </a:srgbClr>
                    </a:solidFill>
                  </a:tcPr>
                </a:tc>
                <a:tc>
                  <a:txBody>
                    <a:bodyPr/>
                    <a:lstStyle/>
                    <a:p>
                      <a:pPr algn="ctr">
                        <a:spcBef>
                          <a:spcPts val="0"/>
                        </a:spcBef>
                      </a:pPr>
                      <a:r>
                        <a:rPr lang="en-US" sz="1200" dirty="0">
                          <a:latin typeface="Arial" panose="020B0604020202020204" pitchFamily="34" charset="0"/>
                          <a:cs typeface="Arial" panose="020B0604020202020204" pitchFamily="34" charset="0"/>
                        </a:rPr>
                        <a:t>370 (9.5)</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4477A6">
                        <a:alpha val="15000"/>
                      </a:srgbClr>
                    </a:solidFill>
                  </a:tcPr>
                </a:tc>
                <a:extLst>
                  <a:ext uri="{0D108BD9-81ED-4DB2-BD59-A6C34878D82A}">
                    <a16:rowId xmlns:a16="http://schemas.microsoft.com/office/drawing/2014/main" val="1742303583"/>
                  </a:ext>
                </a:extLst>
              </a:tr>
              <a:tr h="279741">
                <a:tc gridSpan="3">
                  <a:txBody>
                    <a:bodyPr/>
                    <a:lstStyle/>
                    <a:p>
                      <a:pPr marL="0" marR="0" lvl="1" indent="0" algn="l" defTabSz="914400" rtl="0" eaLnBrk="1" fontAlgn="auto" latinLnBrk="0" hangingPunct="1">
                        <a:lnSpc>
                          <a:spcPct val="100000"/>
                        </a:lnSpc>
                        <a:spcBef>
                          <a:spcPts val="0"/>
                        </a:spcBef>
                        <a:spcAft>
                          <a:spcPts val="0"/>
                        </a:spcAft>
                        <a:buClr>
                          <a:schemeClr val="bg2"/>
                        </a:buClr>
                        <a:buSzTx/>
                        <a:buFontTx/>
                        <a:buNone/>
                        <a:tabLst/>
                        <a:defRPr/>
                      </a:pPr>
                      <a:r>
                        <a:rPr lang="en-US" sz="1050" b="1" kern="1200" spc="-30" dirty="0">
                          <a:solidFill>
                            <a:srgbClr val="000000"/>
                          </a:solidFill>
                          <a:latin typeface="Arial" panose="020B0604020202020204" pitchFamily="34" charset="0"/>
                          <a:ea typeface="+mn-ea"/>
                          <a:cs typeface="Arial" panose="020B0604020202020204" pitchFamily="34" charset="0"/>
                        </a:rPr>
                        <a:t>Abbreviations</a:t>
                      </a:r>
                      <a:r>
                        <a:rPr lang="en-US" sz="1050" kern="1200" spc="-30" dirty="0">
                          <a:solidFill>
                            <a:srgbClr val="000000"/>
                          </a:solidFill>
                          <a:latin typeface="Arial" panose="020B0604020202020204" pitchFamily="34" charset="0"/>
                          <a:ea typeface="+mn-ea"/>
                          <a:cs typeface="Arial" panose="020B0604020202020204" pitchFamily="34" charset="0"/>
                        </a:rPr>
                        <a:t>: BMD</a:t>
                      </a:r>
                      <a:r>
                        <a:rPr lang="en-US" sz="1050" kern="1200" spc="-30" baseline="0" dirty="0">
                          <a:solidFill>
                            <a:srgbClr val="000000"/>
                          </a:solidFill>
                          <a:latin typeface="Arial" panose="020B0604020202020204" pitchFamily="34" charset="0"/>
                          <a:ea typeface="+mn-ea"/>
                          <a:cs typeface="Arial" panose="020B0604020202020204" pitchFamily="34" charset="0"/>
                        </a:rPr>
                        <a:t> = bone mineral density; GFR = glomerular filtration rate</a:t>
                      </a:r>
                      <a:endParaRPr lang="en-US" sz="1050" kern="1200" spc="-30" dirty="0">
                        <a:solidFill>
                          <a:srgbClr val="000000"/>
                        </a:solidFill>
                        <a:latin typeface="Arial" panose="020B0604020202020204" pitchFamily="34" charset="0"/>
                        <a:ea typeface="+mn-ea"/>
                        <a:cs typeface="Arial" panose="020B0604020202020204" pitchFamily="34" charset="0"/>
                      </a:endParaRPr>
                    </a:p>
                  </a:txBody>
                  <a:tcPr marL="137160"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916D00">
                        <a:alpha val="10000"/>
                      </a:srgbClr>
                    </a:solidFill>
                  </a:tcPr>
                </a:tc>
                <a:tc hMerge="1">
                  <a:txBody>
                    <a:bodyPr/>
                    <a:lstStyle/>
                    <a:p>
                      <a:pPr algn="ctr"/>
                      <a:endParaRPr lang="en-US" sz="1700" dirty="0"/>
                    </a:p>
                  </a:txBody>
                  <a:tcPr marL="65762" marR="65762" marT="32871" marB="32871"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hMerge="1">
                  <a:txBody>
                    <a:bodyPr/>
                    <a:lstStyle/>
                    <a:p>
                      <a:pPr algn="ctr"/>
                      <a:endParaRPr lang="en-US" sz="1700" dirty="0"/>
                    </a:p>
                  </a:txBody>
                  <a:tcPr marL="65762" marR="65762" marT="32871" marB="32871" anchor="ctr" horzOverflow="overflow">
                    <a:lnL w="9525"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370499727"/>
      </p:ext>
    </p:extLst>
  </p:cSld>
  <p:clrMapOvr>
    <a:masterClrMapping/>
  </p:clrMapOvr>
  <p:transition spd="slow"/>
</p:sld>
</file>

<file path=ppt/theme/theme1.xml><?xml version="1.0" encoding="utf-8"?>
<a:theme xmlns:a="http://schemas.openxmlformats.org/drawingml/2006/main" name="NCRC">
  <a:themeElements>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atin typeface="Arial"/>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NCRC.thmx</Template>
  <TotalTime>62399</TotalTime>
  <Words>868</Words>
  <Application>Microsoft Macintosh PowerPoint</Application>
  <PresentationFormat>On-screen Show (16:9)</PresentationFormat>
  <Paragraphs>120</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Corbel</vt:lpstr>
      <vt:lpstr>Geneva</vt:lpstr>
      <vt:lpstr>Lucida Grande</vt:lpstr>
      <vt:lpstr>Times New Roman</vt:lpstr>
      <vt:lpstr>NCRC</vt:lpstr>
      <vt:lpstr>TAF-FTC versus TDF-FTC PrEP for MSM and TGW DISCOVER Trial</vt:lpstr>
      <vt:lpstr>TAF-FTC versus TDF-FTC HIV PrEP for MSM and TGW DISCOVER: Study Design</vt:lpstr>
      <vt:lpstr>TAF-FTC versus TDF-FTC HIV PrEP for MSM and TGW DISCOVER: Baseline Demographics &amp; Risk Factors</vt:lpstr>
      <vt:lpstr>TAF-FTC versus TDF-FTC for HIV PrEP in MSM and TGW DISCOVER: Results</vt:lpstr>
      <vt:lpstr>TAF-FTC versus TDF-FTC for HIV PrEP in MSM and TGW DISCOVER: Results</vt:lpstr>
      <vt:lpstr>TAF-FTC versus TDF-FTC for HIV PrEP in MSM and TGW DISCOVER: Results</vt:lpstr>
      <vt:lpstr>TAF-FTC versus TDF-FTC HIV PrEP for MSM and TGW DISCOVER: Bone Mineral Density</vt:lpstr>
      <vt:lpstr>TAF-FTC versus TDF-FTC HIV PrEP for MSM and TGW DISCOVER: Renal Function</vt:lpstr>
      <vt:lpstr>TAF-FTC versus TDF-FTC HIV PrEP for MSM and TGW DISCOVER: Adverse Effects and Sexually Transmitted Infections</vt:lpstr>
      <vt:lpstr>TAF-FTC versus TDF-FTC HIV PrEP for MSM and TGW DISCOVER: Conclusions</vt:lpstr>
      <vt:lpstr>PowerPoint Presentation</vt:lpstr>
    </vt:vector>
  </TitlesOfParts>
  <Company>HMC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Spach</dc:creator>
  <cp:lastModifiedBy>David H. Spach</cp:lastModifiedBy>
  <cp:revision>2458</cp:revision>
  <cp:lastPrinted>2008-02-05T14:34:24Z</cp:lastPrinted>
  <dcterms:created xsi:type="dcterms:W3CDTF">2010-11-28T05:36:22Z</dcterms:created>
  <dcterms:modified xsi:type="dcterms:W3CDTF">2022-12-24T16:05:13Z</dcterms:modified>
</cp:coreProperties>
</file>