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1"/>
  </p:sldMasterIdLst>
  <p:notesMasterIdLst>
    <p:notesMasterId r:id="rId24"/>
  </p:notesMasterIdLst>
  <p:handoutMasterIdLst>
    <p:handoutMasterId r:id="rId25"/>
  </p:handoutMasterIdLst>
  <p:sldIdLst>
    <p:sldId id="827" r:id="rId2"/>
    <p:sldId id="962" r:id="rId3"/>
    <p:sldId id="967" r:id="rId4"/>
    <p:sldId id="1331" r:id="rId5"/>
    <p:sldId id="1341" r:id="rId6"/>
    <p:sldId id="968" r:id="rId7"/>
    <p:sldId id="1600" r:id="rId8"/>
    <p:sldId id="1153" r:id="rId9"/>
    <p:sldId id="965" r:id="rId10"/>
    <p:sldId id="959" r:id="rId11"/>
    <p:sldId id="960" r:id="rId12"/>
    <p:sldId id="961" r:id="rId13"/>
    <p:sldId id="1601" r:id="rId14"/>
    <p:sldId id="1602" r:id="rId15"/>
    <p:sldId id="969" r:id="rId16"/>
    <p:sldId id="1149" r:id="rId17"/>
    <p:sldId id="979" r:id="rId18"/>
    <p:sldId id="1157" r:id="rId19"/>
    <p:sldId id="1158" r:id="rId20"/>
    <p:sldId id="983" r:id="rId21"/>
    <p:sldId id="1604" r:id="rId22"/>
    <p:sldId id="948" r:id="rId23"/>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02A"/>
    <a:srgbClr val="73A0B0"/>
    <a:srgbClr val="7DACBE"/>
    <a:srgbClr val="4C6873"/>
    <a:srgbClr val="54737F"/>
    <a:srgbClr val="A576AF"/>
    <a:srgbClr val="59267F"/>
    <a:srgbClr val="6E4B7D"/>
    <a:srgbClr val="0084E1"/>
    <a:srgbClr val="004B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35" autoAdjust="0"/>
    <p:restoredTop sz="94940" autoAdjust="0"/>
  </p:normalViewPr>
  <p:slideViewPr>
    <p:cSldViewPr snapToGrid="0" showGuides="1">
      <p:cViewPr varScale="1">
        <p:scale>
          <a:sx n="152" d="100"/>
          <a:sy n="152" d="100"/>
        </p:scale>
        <p:origin x="176" y="304"/>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358080574152829"/>
          <c:y val="0.10748853112295501"/>
          <c:w val="0.87503719454854234"/>
          <c:h val="0.71586865484054096"/>
        </c:manualLayout>
      </c:layout>
      <c:barChart>
        <c:barDir val="col"/>
        <c:grouping val="clustered"/>
        <c:varyColors val="0"/>
        <c:ser>
          <c:idx val="0"/>
          <c:order val="0"/>
          <c:tx>
            <c:strRef>
              <c:f>Sheet1!$B$1</c:f>
              <c:strCache>
                <c:ptCount val="1"/>
                <c:pt idx="0">
                  <c:v>Doravirine-Tenofovir DF-Lamivudine</c:v>
                </c:pt>
              </c:strCache>
            </c:strRef>
          </c:tx>
          <c:spPr>
            <a:gradFill flip="none" rotWithShape="1">
              <a:gsLst>
                <a:gs pos="0">
                  <a:srgbClr val="004B7F"/>
                </a:gs>
                <a:gs pos="99000">
                  <a:srgbClr val="0084E1"/>
                </a:gs>
              </a:gsLst>
              <a:lin ang="0" scaled="1"/>
              <a:tileRect/>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0-60FE-CA44-A73D-5BBEB52C6581}"/>
              </c:ext>
            </c:extLst>
          </c:dPt>
          <c:dPt>
            <c:idx val="1"/>
            <c:invertIfNegative val="0"/>
            <c:bubble3D val="0"/>
            <c:extLst>
              <c:ext xmlns:c16="http://schemas.microsoft.com/office/drawing/2014/chart" uri="{C3380CC4-5D6E-409C-BE32-E72D297353CC}">
                <c16:uniqueId val="{00000001-60FE-CA44-A73D-5BBEB52C6581}"/>
              </c:ext>
            </c:extLst>
          </c:dPt>
          <c:dPt>
            <c:idx val="2"/>
            <c:invertIfNegative val="0"/>
            <c:bubble3D val="0"/>
            <c:extLst>
              <c:ext xmlns:c16="http://schemas.microsoft.com/office/drawing/2014/chart" uri="{C3380CC4-5D6E-409C-BE32-E72D297353CC}">
                <c16:uniqueId val="{00000002-60FE-CA44-A73D-5BBEB52C6581}"/>
              </c:ext>
            </c:extLst>
          </c:dPt>
          <c:dLbls>
            <c:spPr>
              <a:solidFill>
                <a:sysClr val="window" lastClr="FFFFFF">
                  <a:alpha val="50000"/>
                </a:sys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≤100,000 copies/mL</c:v>
                </c:pt>
                <c:pt idx="2">
                  <c:v> &gt;100,000 copies/mL</c:v>
                </c:pt>
              </c:strCache>
            </c:strRef>
          </c:cat>
          <c:val>
            <c:numRef>
              <c:f>Sheet1!$B$2:$B$4</c:f>
              <c:numCache>
                <c:formatCode>0.0</c:formatCode>
                <c:ptCount val="3"/>
                <c:pt idx="0">
                  <c:v>88.7</c:v>
                </c:pt>
                <c:pt idx="1">
                  <c:v>90.6</c:v>
                </c:pt>
                <c:pt idx="2">
                  <c:v>81.2</c:v>
                </c:pt>
              </c:numCache>
            </c:numRef>
          </c:val>
          <c:extLst>
            <c:ext xmlns:c16="http://schemas.microsoft.com/office/drawing/2014/chart" uri="{C3380CC4-5D6E-409C-BE32-E72D297353CC}">
              <c16:uniqueId val="{00000003-60FE-CA44-A73D-5BBEB52C6581}"/>
            </c:ext>
          </c:extLst>
        </c:ser>
        <c:ser>
          <c:idx val="1"/>
          <c:order val="1"/>
          <c:tx>
            <c:strRef>
              <c:f>Sheet1!$C$1</c:f>
              <c:strCache>
                <c:ptCount val="1"/>
                <c:pt idx="0">
                  <c:v>Efavirenz-Tenofovir DF-Emtricitabine</c:v>
                </c:pt>
              </c:strCache>
            </c:strRef>
          </c:tx>
          <c:spPr>
            <a:gradFill flip="none" rotWithShape="1">
              <a:gsLst>
                <a:gs pos="0">
                  <a:srgbClr val="4E702A"/>
                </a:gs>
                <a:gs pos="98000">
                  <a:srgbClr val="9EC875"/>
                </a:gs>
              </a:gsLst>
              <a:lin ang="0" scaled="1"/>
              <a:tileRect/>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4-60FE-CA44-A73D-5BBEB52C6581}"/>
              </c:ext>
            </c:extLst>
          </c:dPt>
          <c:dLbls>
            <c:spPr>
              <a:solidFill>
                <a:sysClr val="window" lastClr="FFFFFF">
                  <a:alpha val="50000"/>
                </a:sysClr>
              </a:solidFill>
            </c:spPr>
            <c:txPr>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≤100,000 copies/mL</c:v>
                </c:pt>
                <c:pt idx="2">
                  <c:v> &gt;100,000 copies/mL</c:v>
                </c:pt>
              </c:strCache>
            </c:strRef>
          </c:cat>
          <c:val>
            <c:numRef>
              <c:f>Sheet1!$C$2:$C$4</c:f>
              <c:numCache>
                <c:formatCode>0.0</c:formatCode>
                <c:ptCount val="3"/>
                <c:pt idx="0">
                  <c:v>88.8</c:v>
                </c:pt>
                <c:pt idx="1">
                  <c:v>91.1</c:v>
                </c:pt>
                <c:pt idx="2">
                  <c:v>80.8</c:v>
                </c:pt>
              </c:numCache>
            </c:numRef>
          </c:val>
          <c:extLst>
            <c:ext xmlns:c16="http://schemas.microsoft.com/office/drawing/2014/chart" uri="{C3380CC4-5D6E-409C-BE32-E72D297353CC}">
              <c16:uniqueId val="{00000005-60FE-CA44-A73D-5BBEB52C6581}"/>
            </c:ext>
          </c:extLst>
        </c:ser>
        <c:dLbls>
          <c:showLegendKey val="0"/>
          <c:showVal val="1"/>
          <c:showCatName val="0"/>
          <c:showSerName val="0"/>
          <c:showPercent val="0"/>
          <c:showBubbleSize val="0"/>
        </c:dLbls>
        <c:gapWidth val="110"/>
        <c:axId val="-1977320936"/>
        <c:axId val="-1976976648"/>
      </c:barChart>
      <c:catAx>
        <c:axId val="-1977320936"/>
        <c:scaling>
          <c:orientation val="minMax"/>
        </c:scaling>
        <c:delete val="0"/>
        <c:axPos val="b"/>
        <c:title>
          <c:tx>
            <c:rich>
              <a:bodyPr/>
              <a:lstStyle/>
              <a:p>
                <a:pPr>
                  <a:defRPr/>
                </a:pPr>
                <a:r>
                  <a:rPr lang="en-US"/>
                  <a:t>Baseline HIV RNA </a:t>
                </a:r>
              </a:p>
            </c:rich>
          </c:tx>
          <c:layout>
            <c:manualLayout>
              <c:xMode val="edge"/>
              <c:yMode val="edge"/>
              <c:x val="0.59387819578108303"/>
              <c:y val="0.92880623474697199"/>
            </c:manualLayout>
          </c:layout>
          <c:overlay val="0"/>
        </c:title>
        <c:numFmt formatCode="General" sourceLinked="0"/>
        <c:majorTickMark val="out"/>
        <c:minorTickMark val="none"/>
        <c:tickLblPos val="nextTo"/>
        <c:spPr>
          <a:ln w="6350" cmpd="sng">
            <a:solidFill>
              <a:srgbClr val="000000"/>
            </a:solidFill>
          </a:ln>
        </c:spPr>
        <c:crossAx val="-1976976648"/>
        <c:crosses val="autoZero"/>
        <c:auto val="1"/>
        <c:lblAlgn val="ctr"/>
        <c:lblOffset val="1"/>
        <c:tickLblSkip val="1"/>
        <c:tickMarkSkip val="1"/>
        <c:noMultiLvlLbl val="0"/>
      </c:catAx>
      <c:valAx>
        <c:axId val="-1976976648"/>
        <c:scaling>
          <c:orientation val="minMax"/>
          <c:max val="100"/>
          <c:min val="0"/>
        </c:scaling>
        <c:delete val="0"/>
        <c:axPos val="l"/>
        <c:title>
          <c:tx>
            <c:rich>
              <a:bodyPr/>
              <a:lstStyle/>
              <a:p>
                <a:pPr>
                  <a:defRPr>
                    <a:latin typeface="Arial" panose="020B0604020202020204" pitchFamily="34" charset="0"/>
                    <a:cs typeface="Arial" panose="020B0604020202020204" pitchFamily="34" charset="0"/>
                  </a:defRPr>
                </a:pPr>
                <a:r>
                  <a:rPr lang="en-US">
                    <a:latin typeface="Arial" panose="020B0604020202020204" pitchFamily="34" charset="0"/>
                    <a:cs typeface="Arial" panose="020B0604020202020204" pitchFamily="34" charset="0"/>
                  </a:rPr>
                  <a:t>HIV RNA &lt;50 copies/mL (%)</a:t>
                </a:r>
              </a:p>
            </c:rich>
          </c:tx>
          <c:layout>
            <c:manualLayout>
              <c:xMode val="edge"/>
              <c:yMode val="edge"/>
              <c:x val="1.0860223354433637E-2"/>
              <c:y val="0.11023650826541419"/>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197732093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9821980808548662"/>
          <c:y val="1.49179233951688E-2"/>
          <c:w val="0.78601683813587486"/>
          <c:h val="7.1941601049868797E-2"/>
        </c:manualLayout>
      </c:layout>
      <c:overlay val="0"/>
      <c:spPr>
        <a:noFill/>
      </c:spPr>
      <c:txPr>
        <a:bodyPr/>
        <a:lstStyle/>
        <a:p>
          <a:pPr>
            <a:defRPr>
              <a:latin typeface="Arial" panose="020B0604020202020204" pitchFamily="34" charset="0"/>
              <a:cs typeface="Arial" panose="020B0604020202020204" pitchFamily="34" charset="0"/>
            </a:defRPr>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449645183241"/>
          <c:y val="0.10748853112295501"/>
          <c:w val="0.87982147501832497"/>
          <c:h val="0.78604411290693899"/>
        </c:manualLayout>
      </c:layout>
      <c:barChart>
        <c:barDir val="col"/>
        <c:grouping val="clustered"/>
        <c:varyColors val="0"/>
        <c:ser>
          <c:idx val="0"/>
          <c:order val="0"/>
          <c:tx>
            <c:strRef>
              <c:f>Sheet1!$B$1</c:f>
              <c:strCache>
                <c:ptCount val="1"/>
                <c:pt idx="0">
                  <c:v>Doravirine-Tenofovir DF-Lamivudine</c:v>
                </c:pt>
              </c:strCache>
            </c:strRef>
          </c:tx>
          <c:spPr>
            <a:gradFill>
              <a:gsLst>
                <a:gs pos="0">
                  <a:srgbClr val="004B7F"/>
                </a:gs>
                <a:gs pos="97000">
                  <a:srgbClr val="0084E1"/>
                </a:gs>
              </a:gsLst>
              <a:lin ang="0" scaled="1"/>
            </a:gradFill>
            <a:ln w="12700">
              <a:noFill/>
            </a:ln>
            <a:effectLst/>
            <a:scene3d>
              <a:camera prst="orthographicFront"/>
              <a:lightRig rig="threePt" dir="t"/>
            </a:scene3d>
            <a:sp3d>
              <a:bevelT w="38100" h="38100"/>
            </a:sp3d>
          </c:spPr>
          <c:invertIfNegative val="0"/>
          <c:dPt>
            <c:idx val="0"/>
            <c:invertIfNegative val="0"/>
            <c:bubble3D val="0"/>
            <c:spPr>
              <a:gradFill flip="none" rotWithShape="1">
                <a:gsLst>
                  <a:gs pos="0">
                    <a:srgbClr val="004B7F"/>
                  </a:gs>
                  <a:gs pos="97000">
                    <a:srgbClr val="0084E1"/>
                  </a:gs>
                </a:gsLst>
                <a:lin ang="0" scaled="1"/>
                <a:tileRect/>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80FA-C048-B798-821774F43B88}"/>
              </c:ext>
            </c:extLst>
          </c:dPt>
          <c:dPt>
            <c:idx val="1"/>
            <c:invertIfNegative val="0"/>
            <c:bubble3D val="0"/>
            <c:extLst>
              <c:ext xmlns:c16="http://schemas.microsoft.com/office/drawing/2014/chart" uri="{C3380CC4-5D6E-409C-BE32-E72D297353CC}">
                <c16:uniqueId val="{00000002-80FA-C048-B798-821774F43B88}"/>
              </c:ext>
            </c:extLst>
          </c:dPt>
          <c:dPt>
            <c:idx val="2"/>
            <c:invertIfNegative val="0"/>
            <c:bubble3D val="0"/>
            <c:extLst>
              <c:ext xmlns:c16="http://schemas.microsoft.com/office/drawing/2014/chart" uri="{C3380CC4-5D6E-409C-BE32-E72D297353CC}">
                <c16:uniqueId val="{00000003-80FA-C048-B798-821774F43B88}"/>
              </c:ext>
            </c:extLst>
          </c:dPt>
          <c:dLbls>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HIV RNA &lt;50 copies/mL</c:v>
                </c:pt>
                <c:pt idx="1">
                  <c:v>HIV RNA ≥50 copies/mL</c:v>
                </c:pt>
              </c:strCache>
            </c:strRef>
          </c:cat>
          <c:val>
            <c:numRef>
              <c:f>Sheet1!$B$2:$B$3</c:f>
              <c:numCache>
                <c:formatCode>0.0</c:formatCode>
                <c:ptCount val="2"/>
                <c:pt idx="0">
                  <c:v>84.3</c:v>
                </c:pt>
                <c:pt idx="1">
                  <c:v>10.7</c:v>
                </c:pt>
              </c:numCache>
            </c:numRef>
          </c:val>
          <c:extLst>
            <c:ext xmlns:c16="http://schemas.microsoft.com/office/drawing/2014/chart" uri="{C3380CC4-5D6E-409C-BE32-E72D297353CC}">
              <c16:uniqueId val="{00000004-80FA-C048-B798-821774F43B88}"/>
            </c:ext>
          </c:extLst>
        </c:ser>
        <c:ser>
          <c:idx val="1"/>
          <c:order val="1"/>
          <c:tx>
            <c:strRef>
              <c:f>Sheet1!$C$1</c:f>
              <c:strCache>
                <c:ptCount val="1"/>
                <c:pt idx="0">
                  <c:v>Efavirenz-Tenofovir DF-Emtricitabine</c:v>
                </c:pt>
              </c:strCache>
            </c:strRef>
          </c:tx>
          <c:spPr>
            <a:gradFill>
              <a:gsLst>
                <a:gs pos="0">
                  <a:srgbClr val="4E702A"/>
                </a:gs>
                <a:gs pos="98000">
                  <a:srgbClr val="9EC875"/>
                </a:gs>
              </a:gsLst>
              <a:lin ang="0" scaled="1"/>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5-80FA-C048-B798-821774F43B88}"/>
              </c:ext>
            </c:extLst>
          </c:dPt>
          <c:dLbls>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HIV RNA &lt;50 copies/mL</c:v>
                </c:pt>
                <c:pt idx="1">
                  <c:v>HIV RNA ≥50 copies/mL</c:v>
                </c:pt>
              </c:strCache>
            </c:strRef>
          </c:cat>
          <c:val>
            <c:numRef>
              <c:f>Sheet1!$C$2:$C$3</c:f>
              <c:numCache>
                <c:formatCode>0.0</c:formatCode>
                <c:ptCount val="2"/>
                <c:pt idx="0">
                  <c:v>80.8</c:v>
                </c:pt>
                <c:pt idx="1">
                  <c:v>10.199999999999999</c:v>
                </c:pt>
              </c:numCache>
            </c:numRef>
          </c:val>
          <c:extLst>
            <c:ext xmlns:c16="http://schemas.microsoft.com/office/drawing/2014/chart" uri="{C3380CC4-5D6E-409C-BE32-E72D297353CC}">
              <c16:uniqueId val="{00000006-80FA-C048-B798-821774F43B88}"/>
            </c:ext>
          </c:extLst>
        </c:ser>
        <c:dLbls>
          <c:showLegendKey val="0"/>
          <c:showVal val="1"/>
          <c:showCatName val="0"/>
          <c:showSerName val="0"/>
          <c:showPercent val="0"/>
          <c:showBubbleSize val="0"/>
        </c:dLbls>
        <c:gapWidth val="110"/>
        <c:axId val="-2087469128"/>
        <c:axId val="-2041555832"/>
      </c:barChart>
      <c:catAx>
        <c:axId val="-2087469128"/>
        <c:scaling>
          <c:orientation val="minMax"/>
        </c:scaling>
        <c:delete val="0"/>
        <c:axPos val="b"/>
        <c:numFmt formatCode="General" sourceLinked="0"/>
        <c:majorTickMark val="out"/>
        <c:minorTickMark val="none"/>
        <c:tickLblPos val="nextTo"/>
        <c:spPr>
          <a:ln w="6350" cmpd="sng">
            <a:solidFill>
              <a:srgbClr val="000000"/>
            </a:solidFill>
          </a:ln>
        </c:spPr>
        <c:crossAx val="-2041555832"/>
        <c:crosses val="autoZero"/>
        <c:auto val="1"/>
        <c:lblAlgn val="ctr"/>
        <c:lblOffset val="1"/>
        <c:tickLblSkip val="1"/>
        <c:tickMarkSkip val="1"/>
        <c:noMultiLvlLbl val="0"/>
      </c:catAx>
      <c:valAx>
        <c:axId val="-2041555832"/>
        <c:scaling>
          <c:orientation val="minMax"/>
          <c:max val="100"/>
          <c:min val="0"/>
        </c:scaling>
        <c:delete val="0"/>
        <c:axPos val="l"/>
        <c:title>
          <c:tx>
            <c:rich>
              <a:bodyPr/>
              <a:lstStyle/>
              <a:p>
                <a:pPr>
                  <a:defRPr/>
                </a:pPr>
                <a:r>
                  <a:rPr lang="en-US"/>
                  <a:t>Response (%)</a:t>
                </a:r>
              </a:p>
            </c:rich>
          </c:tx>
          <c:layout>
            <c:manualLayout>
              <c:xMode val="edge"/>
              <c:yMode val="edge"/>
              <c:x val="4.8381452318460201E-3"/>
              <c:y val="0.29298498871851503"/>
            </c:manualLayout>
          </c:layout>
          <c:overlay val="0"/>
        </c:title>
        <c:numFmt formatCode="0" sourceLinked="0"/>
        <c:majorTickMark val="out"/>
        <c:minorTickMark val="none"/>
        <c:tickLblPos val="nextTo"/>
        <c:spPr>
          <a:ln w="6350" cmpd="sng">
            <a:solidFill>
              <a:srgbClr val="000000"/>
            </a:solidFill>
          </a:ln>
        </c:spPr>
        <c:crossAx val="-2087469128"/>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3.8121270877176386E-2"/>
          <c:y val="1.49179233951688E-2"/>
          <c:w val="0.93274644723463618"/>
          <c:h val="7.1941601049868797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719869475775"/>
          <c:y val="0.10748853112295501"/>
          <c:w val="0.86405570925256003"/>
          <c:h val="0.71586865484054096"/>
        </c:manualLayout>
      </c:layout>
      <c:barChart>
        <c:barDir val="col"/>
        <c:grouping val="clustered"/>
        <c:varyColors val="0"/>
        <c:ser>
          <c:idx val="0"/>
          <c:order val="0"/>
          <c:tx>
            <c:strRef>
              <c:f>Sheet1!$B$1</c:f>
              <c:strCache>
                <c:ptCount val="1"/>
                <c:pt idx="0">
                  <c:v>Doravirine-Tenofovir DF-Lamivudine</c:v>
                </c:pt>
              </c:strCache>
            </c:strRef>
          </c:tx>
          <c:spPr>
            <a:gradFill flip="none" rotWithShape="1">
              <a:gsLst>
                <a:gs pos="0">
                  <a:srgbClr val="004B7F"/>
                </a:gs>
                <a:gs pos="97000">
                  <a:srgbClr val="0084E1"/>
                </a:gs>
              </a:gsLst>
              <a:lin ang="0" scaled="1"/>
              <a:tileRect/>
            </a:gradFill>
            <a:ln w="12700">
              <a:noFill/>
            </a:ln>
            <a:effectLst/>
            <a:scene3d>
              <a:camera prst="orthographicFront"/>
              <a:lightRig rig="threePt" dir="t"/>
            </a:scene3d>
            <a:sp3d>
              <a:bevelT w="38100" h="38100"/>
            </a:sp3d>
          </c:spPr>
          <c:invertIfNegative val="0"/>
          <c:dLbls>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Dizziness</c:v>
                </c:pt>
                <c:pt idx="1">
                  <c:v>Sleep disorder, disturbance</c:v>
                </c:pt>
                <c:pt idx="2">
                  <c:v>Altered sensorium</c:v>
                </c:pt>
                <c:pt idx="3">
                  <c:v>Depression,
suicide, self-injury</c:v>
                </c:pt>
              </c:strCache>
            </c:strRef>
          </c:cat>
          <c:val>
            <c:numRef>
              <c:f>Sheet1!$B$2:$B$5</c:f>
              <c:numCache>
                <c:formatCode>0.0</c:formatCode>
                <c:ptCount val="4"/>
                <c:pt idx="0">
                  <c:v>8.8000000000000007</c:v>
                </c:pt>
                <c:pt idx="1">
                  <c:v>12.1</c:v>
                </c:pt>
                <c:pt idx="2">
                  <c:v>4.4000000000000004</c:v>
                </c:pt>
                <c:pt idx="3">
                  <c:v>4.0999999999999996</c:v>
                </c:pt>
              </c:numCache>
            </c:numRef>
          </c:val>
          <c:extLst>
            <c:ext xmlns:c16="http://schemas.microsoft.com/office/drawing/2014/chart" uri="{C3380CC4-5D6E-409C-BE32-E72D297353CC}">
              <c16:uniqueId val="{00000000-4098-DD41-BF76-473E2A5AB6C1}"/>
            </c:ext>
          </c:extLst>
        </c:ser>
        <c:ser>
          <c:idx val="1"/>
          <c:order val="1"/>
          <c:tx>
            <c:strRef>
              <c:f>Sheet1!$C$1</c:f>
              <c:strCache>
                <c:ptCount val="1"/>
                <c:pt idx="0">
                  <c:v>Efavirenz-Tenofovir DF-Emtricitabine</c:v>
                </c:pt>
              </c:strCache>
            </c:strRef>
          </c:tx>
          <c:spPr>
            <a:gradFill flip="none" rotWithShape="1">
              <a:gsLst>
                <a:gs pos="0">
                  <a:srgbClr val="597F30"/>
                </a:gs>
                <a:gs pos="98000">
                  <a:srgbClr val="9EC875"/>
                </a:gs>
              </a:gsLst>
              <a:lin ang="0" scaled="1"/>
              <a:tileRect/>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4098-DD41-BF76-473E2A5AB6C1}"/>
              </c:ext>
            </c:extLst>
          </c:dPt>
          <c:dLbls>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Dizziness</c:v>
                </c:pt>
                <c:pt idx="1">
                  <c:v>Sleep disorder, disturbance</c:v>
                </c:pt>
                <c:pt idx="2">
                  <c:v>Altered sensorium</c:v>
                </c:pt>
                <c:pt idx="3">
                  <c:v>Depression,
suicide, self-injury</c:v>
                </c:pt>
              </c:strCache>
            </c:strRef>
          </c:cat>
          <c:val>
            <c:numRef>
              <c:f>Sheet1!$C$2:$C$5</c:f>
              <c:numCache>
                <c:formatCode>0.0</c:formatCode>
                <c:ptCount val="4"/>
                <c:pt idx="0">
                  <c:v>37.1</c:v>
                </c:pt>
                <c:pt idx="1">
                  <c:v>25.5</c:v>
                </c:pt>
                <c:pt idx="2">
                  <c:v>8.2000000000000011</c:v>
                </c:pt>
                <c:pt idx="3">
                  <c:v>6.6</c:v>
                </c:pt>
              </c:numCache>
            </c:numRef>
          </c:val>
          <c:extLst>
            <c:ext xmlns:c16="http://schemas.microsoft.com/office/drawing/2014/chart" uri="{C3380CC4-5D6E-409C-BE32-E72D297353CC}">
              <c16:uniqueId val="{00000002-4098-DD41-BF76-473E2A5AB6C1}"/>
            </c:ext>
          </c:extLst>
        </c:ser>
        <c:dLbls>
          <c:showLegendKey val="0"/>
          <c:showVal val="1"/>
          <c:showCatName val="0"/>
          <c:showSerName val="0"/>
          <c:showPercent val="0"/>
          <c:showBubbleSize val="0"/>
        </c:dLbls>
        <c:gapWidth val="110"/>
        <c:axId val="-1979282616"/>
        <c:axId val="-1979279336"/>
      </c:barChart>
      <c:catAx>
        <c:axId val="-1979282616"/>
        <c:scaling>
          <c:orientation val="minMax"/>
        </c:scaling>
        <c:delete val="0"/>
        <c:axPos val="b"/>
        <c:numFmt formatCode="General" sourceLinked="1"/>
        <c:majorTickMark val="out"/>
        <c:minorTickMark val="none"/>
        <c:tickLblPos val="nextTo"/>
        <c:spPr>
          <a:ln w="6350" cmpd="sng">
            <a:solidFill>
              <a:srgbClr val="000000"/>
            </a:solidFill>
          </a:ln>
        </c:spPr>
        <c:txPr>
          <a:bodyPr rot="0" vert="horz"/>
          <a:lstStyle/>
          <a:p>
            <a:pPr>
              <a:defRPr/>
            </a:pPr>
            <a:endParaRPr lang="en-US"/>
          </a:p>
        </c:txPr>
        <c:crossAx val="-1979279336"/>
        <c:crosses val="autoZero"/>
        <c:auto val="1"/>
        <c:lblAlgn val="ctr"/>
        <c:lblOffset val="1"/>
        <c:tickLblSkip val="1"/>
        <c:tickMarkSkip val="1"/>
        <c:noMultiLvlLbl val="0"/>
      </c:catAx>
      <c:valAx>
        <c:axId val="-1979279336"/>
        <c:scaling>
          <c:orientation val="minMax"/>
          <c:max val="50"/>
          <c:min val="0"/>
        </c:scaling>
        <c:delete val="0"/>
        <c:axPos val="l"/>
        <c:title>
          <c:tx>
            <c:rich>
              <a:bodyPr/>
              <a:lstStyle/>
              <a:p>
                <a:pPr>
                  <a:defRPr/>
                </a:pPr>
                <a:r>
                  <a:rPr lang="en-US"/>
                  <a:t>Percent of Participants</a:t>
                </a:r>
              </a:p>
            </c:rich>
          </c:tx>
          <c:layout>
            <c:manualLayout>
              <c:xMode val="edge"/>
              <c:yMode val="edge"/>
              <c:x val="3.0864197530864196E-3"/>
              <c:y val="0.12846371634101292"/>
            </c:manualLayout>
          </c:layout>
          <c:overlay val="0"/>
        </c:title>
        <c:numFmt formatCode="0" sourceLinked="0"/>
        <c:majorTickMark val="out"/>
        <c:minorTickMark val="none"/>
        <c:tickLblPos val="nextTo"/>
        <c:spPr>
          <a:ln w="6350" cmpd="sng">
            <a:solidFill>
              <a:srgbClr val="000000"/>
            </a:solidFill>
          </a:ln>
        </c:spPr>
        <c:crossAx val="-1979282616"/>
        <c:crosses val="autoZero"/>
        <c:crossBetween val="between"/>
        <c:majorUnit val="10"/>
        <c:minorUnit val="1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00683833439739"/>
          <c:y val="1.49179233951688E-2"/>
          <c:w val="0.89295665744484598"/>
          <c:h val="7.1941601049868797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22035946663801"/>
          <c:y val="0.10748853112295501"/>
          <c:w val="0.85154320104589598"/>
          <c:h val="0.78901984944438497"/>
        </c:manualLayout>
      </c:layout>
      <c:barChart>
        <c:barDir val="col"/>
        <c:grouping val="clustered"/>
        <c:varyColors val="0"/>
        <c:ser>
          <c:idx val="0"/>
          <c:order val="0"/>
          <c:tx>
            <c:strRef>
              <c:f>Sheet1!$B$1</c:f>
              <c:strCache>
                <c:ptCount val="1"/>
                <c:pt idx="0">
                  <c:v>Doravirine-Tenofovir DF-Lamivudine</c:v>
                </c:pt>
              </c:strCache>
            </c:strRef>
          </c:tx>
          <c:spPr>
            <a:gradFill flip="none" rotWithShape="1">
              <a:gsLst>
                <a:gs pos="0">
                  <a:srgbClr val="004B7F"/>
                </a:gs>
                <a:gs pos="97000">
                  <a:srgbClr val="0084E1"/>
                </a:gs>
              </a:gsLst>
              <a:lin ang="0" scaled="1"/>
              <a:tileRect/>
            </a:gradFill>
            <a:ln w="12700">
              <a:noFill/>
            </a:ln>
            <a:effectLst/>
            <a:scene3d>
              <a:camera prst="orthographicFront"/>
              <a:lightRig rig="threePt" dir="t"/>
            </a:scene3d>
            <a:sp3d>
              <a:bevelT w="38100" h="38100"/>
            </a:sp3d>
          </c:spPr>
          <c:invertIfNegative val="0"/>
          <c:dLbls>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Cholesterol</c:v>
                </c:pt>
                <c:pt idx="1">
                  <c:v>LDL Cholesterol</c:v>
                </c:pt>
                <c:pt idx="2">
                  <c:v>HDL Cholesterol</c:v>
                </c:pt>
                <c:pt idx="3">
                  <c:v>Triglycerides</c:v>
                </c:pt>
              </c:strCache>
            </c:strRef>
          </c:cat>
          <c:val>
            <c:numRef>
              <c:f>Sheet1!$B$2:$B$5</c:f>
              <c:numCache>
                <c:formatCode>0.0</c:formatCode>
                <c:ptCount val="4"/>
                <c:pt idx="0">
                  <c:v>-2</c:v>
                </c:pt>
                <c:pt idx="1">
                  <c:v>-1.6</c:v>
                </c:pt>
                <c:pt idx="2">
                  <c:v>1.9</c:v>
                </c:pt>
                <c:pt idx="3">
                  <c:v>-12.4</c:v>
                </c:pt>
              </c:numCache>
            </c:numRef>
          </c:val>
          <c:extLst>
            <c:ext xmlns:c16="http://schemas.microsoft.com/office/drawing/2014/chart" uri="{C3380CC4-5D6E-409C-BE32-E72D297353CC}">
              <c16:uniqueId val="{00000000-27D1-0440-B7C5-F33FDBFF31D0}"/>
            </c:ext>
          </c:extLst>
        </c:ser>
        <c:ser>
          <c:idx val="1"/>
          <c:order val="1"/>
          <c:tx>
            <c:strRef>
              <c:f>Sheet1!$C$1</c:f>
              <c:strCache>
                <c:ptCount val="1"/>
                <c:pt idx="0">
                  <c:v>Efavirenz-Tenofovir DF-Emtricitabine</c:v>
                </c:pt>
              </c:strCache>
            </c:strRef>
          </c:tx>
          <c:spPr>
            <a:gradFill flip="none" rotWithShape="1">
              <a:gsLst>
                <a:gs pos="0">
                  <a:srgbClr val="597F30"/>
                </a:gs>
                <a:gs pos="98000">
                  <a:srgbClr val="9EC875"/>
                </a:gs>
              </a:gsLst>
              <a:lin ang="0" scaled="1"/>
              <a:tileRect/>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27D1-0440-B7C5-F33FDBFF31D0}"/>
              </c:ext>
            </c:extLst>
          </c:dPt>
          <c:dLbls>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Cholesterol</c:v>
                </c:pt>
                <c:pt idx="1">
                  <c:v>LDL Cholesterol</c:v>
                </c:pt>
                <c:pt idx="2">
                  <c:v>HDL Cholesterol</c:v>
                </c:pt>
                <c:pt idx="3">
                  <c:v>Triglycerides</c:v>
                </c:pt>
              </c:strCache>
            </c:strRef>
          </c:cat>
          <c:val>
            <c:numRef>
              <c:f>Sheet1!$C$2:$C$5</c:f>
              <c:numCache>
                <c:formatCode>0.0</c:formatCode>
                <c:ptCount val="4"/>
                <c:pt idx="0">
                  <c:v>21.8</c:v>
                </c:pt>
                <c:pt idx="1">
                  <c:v>8.7000000000000011</c:v>
                </c:pt>
                <c:pt idx="2">
                  <c:v>8.5</c:v>
                </c:pt>
                <c:pt idx="3">
                  <c:v>22</c:v>
                </c:pt>
              </c:numCache>
            </c:numRef>
          </c:val>
          <c:extLst>
            <c:ext xmlns:c16="http://schemas.microsoft.com/office/drawing/2014/chart" uri="{C3380CC4-5D6E-409C-BE32-E72D297353CC}">
              <c16:uniqueId val="{00000002-27D1-0440-B7C5-F33FDBFF31D0}"/>
            </c:ext>
          </c:extLst>
        </c:ser>
        <c:dLbls>
          <c:showLegendKey val="0"/>
          <c:showVal val="1"/>
          <c:showCatName val="0"/>
          <c:showSerName val="0"/>
          <c:showPercent val="0"/>
          <c:showBubbleSize val="0"/>
        </c:dLbls>
        <c:gapWidth val="110"/>
        <c:axId val="-2095996248"/>
        <c:axId val="-1979243320"/>
      </c:barChart>
      <c:catAx>
        <c:axId val="-2095996248"/>
        <c:scaling>
          <c:orientation val="minMax"/>
        </c:scaling>
        <c:delete val="0"/>
        <c:axPos val="b"/>
        <c:numFmt formatCode="General" sourceLinked="1"/>
        <c:majorTickMark val="out"/>
        <c:minorTickMark val="none"/>
        <c:tickLblPos val="low"/>
        <c:spPr>
          <a:ln w="6350" cmpd="sng">
            <a:solidFill>
              <a:srgbClr val="000000"/>
            </a:solidFill>
          </a:ln>
        </c:spPr>
        <c:txPr>
          <a:bodyPr rot="0" vert="horz"/>
          <a:lstStyle/>
          <a:p>
            <a:pPr>
              <a:defRPr/>
            </a:pPr>
            <a:endParaRPr lang="en-US"/>
          </a:p>
        </c:txPr>
        <c:crossAx val="-1979243320"/>
        <c:crosses val="autoZero"/>
        <c:auto val="1"/>
        <c:lblAlgn val="ctr"/>
        <c:lblOffset val="1"/>
        <c:tickLblSkip val="1"/>
        <c:tickMarkSkip val="1"/>
        <c:noMultiLvlLbl val="0"/>
      </c:catAx>
      <c:valAx>
        <c:axId val="-1979243320"/>
        <c:scaling>
          <c:orientation val="minMax"/>
          <c:max val="30"/>
          <c:min val="-20"/>
        </c:scaling>
        <c:delete val="0"/>
        <c:axPos val="l"/>
        <c:title>
          <c:tx>
            <c:rich>
              <a:bodyPr/>
              <a:lstStyle/>
              <a:p>
                <a:pPr>
                  <a:defRPr/>
                </a:pPr>
                <a:r>
                  <a:rPr lang="en-US"/>
                  <a:t>Change from Baseline, mg/dL</a:t>
                </a:r>
              </a:p>
            </c:rich>
          </c:tx>
          <c:layout>
            <c:manualLayout>
              <c:xMode val="edge"/>
              <c:yMode val="edge"/>
              <c:x val="1.0844153802027299E-2"/>
              <c:y val="0.114599535564519"/>
            </c:manualLayout>
          </c:layout>
          <c:overlay val="0"/>
        </c:title>
        <c:numFmt formatCode="0" sourceLinked="0"/>
        <c:majorTickMark val="out"/>
        <c:minorTickMark val="none"/>
        <c:tickLblPos val="nextTo"/>
        <c:spPr>
          <a:ln w="6350" cmpd="sng">
            <a:solidFill>
              <a:srgbClr val="000000"/>
            </a:solidFill>
          </a:ln>
        </c:spPr>
        <c:crossAx val="-2095996248"/>
        <c:crosses val="autoZero"/>
        <c:crossBetween val="between"/>
        <c:majorUnit val="1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0268570208453399"/>
          <c:y val="1.49179233951688E-2"/>
          <c:w val="0.89070449757738002"/>
          <c:h val="7.1941601049868797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449645183241"/>
          <c:y val="0.10748853112295501"/>
          <c:w val="0.87982147501832497"/>
          <c:h val="0.78604411290693899"/>
        </c:manualLayout>
      </c:layout>
      <c:barChart>
        <c:barDir val="col"/>
        <c:grouping val="clustered"/>
        <c:varyColors val="0"/>
        <c:ser>
          <c:idx val="0"/>
          <c:order val="0"/>
          <c:tx>
            <c:strRef>
              <c:f>Sheet1!$B$1</c:f>
              <c:strCache>
                <c:ptCount val="1"/>
                <c:pt idx="0">
                  <c:v>Doravirine-Tenofovir DF-Lamivudine</c:v>
                </c:pt>
              </c:strCache>
            </c:strRef>
          </c:tx>
          <c:spPr>
            <a:gradFill>
              <a:gsLst>
                <a:gs pos="0">
                  <a:srgbClr val="59267F"/>
                </a:gs>
                <a:gs pos="97000">
                  <a:srgbClr val="A576AF"/>
                </a:gs>
              </a:gsLst>
              <a:lin ang="0" scaled="1"/>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0-5653-1040-98DD-652CDB9DB5E6}"/>
              </c:ext>
            </c:extLst>
          </c:dPt>
          <c:dPt>
            <c:idx val="1"/>
            <c:invertIfNegative val="0"/>
            <c:bubble3D val="0"/>
            <c:extLst>
              <c:ext xmlns:c16="http://schemas.microsoft.com/office/drawing/2014/chart" uri="{C3380CC4-5D6E-409C-BE32-E72D297353CC}">
                <c16:uniqueId val="{00000001-5653-1040-98DD-652CDB9DB5E6}"/>
              </c:ext>
            </c:extLst>
          </c:dPt>
          <c:dPt>
            <c:idx val="2"/>
            <c:invertIfNegative val="0"/>
            <c:bubble3D val="0"/>
            <c:extLst>
              <c:ext xmlns:c16="http://schemas.microsoft.com/office/drawing/2014/chart" uri="{C3380CC4-5D6E-409C-BE32-E72D297353CC}">
                <c16:uniqueId val="{00000002-5653-1040-98DD-652CDB9DB5E6}"/>
              </c:ext>
            </c:extLst>
          </c:dPt>
          <c:dLbls>
            <c:dLbl>
              <c:idx val="0"/>
              <c:layout>
                <c:manualLayout>
                  <c:x val="0"/>
                  <c:y val="0.1023391812865499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653-1040-98DD-652CDB9DB5E6}"/>
                </c:ext>
              </c:extLst>
            </c:dLbl>
            <c:spPr>
              <a:solidFill>
                <a:sysClr val="window" lastClr="FFFFFF">
                  <a:alpha val="50000"/>
                </a:sysClr>
              </a:solidFill>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HIV RNA &lt;50 copies/mL</c:v>
                </c:pt>
                <c:pt idx="1">
                  <c:v>HIV RNA ≥50 copies/mL</c:v>
                </c:pt>
              </c:strCache>
            </c:strRef>
          </c:cat>
          <c:val>
            <c:numRef>
              <c:f>Sheet1!$B$2:$B$3</c:f>
              <c:numCache>
                <c:formatCode>0.0</c:formatCode>
                <c:ptCount val="2"/>
                <c:pt idx="0">
                  <c:v>90.8</c:v>
                </c:pt>
                <c:pt idx="1">
                  <c:v>1.6</c:v>
                </c:pt>
              </c:numCache>
            </c:numRef>
          </c:val>
          <c:extLst>
            <c:ext xmlns:c16="http://schemas.microsoft.com/office/drawing/2014/chart" uri="{C3380CC4-5D6E-409C-BE32-E72D297353CC}">
              <c16:uniqueId val="{00000003-5653-1040-98DD-652CDB9DB5E6}"/>
            </c:ext>
          </c:extLst>
        </c:ser>
        <c:ser>
          <c:idx val="1"/>
          <c:order val="1"/>
          <c:tx>
            <c:strRef>
              <c:f>Sheet1!$C$1</c:f>
              <c:strCache>
                <c:ptCount val="1"/>
                <c:pt idx="0">
                  <c:v>Baseline Regimen</c:v>
                </c:pt>
              </c:strCache>
            </c:strRef>
          </c:tx>
          <c:spPr>
            <a:gradFill>
              <a:gsLst>
                <a:gs pos="0">
                  <a:srgbClr val="4C6873"/>
                </a:gs>
                <a:gs pos="97000">
                  <a:srgbClr val="73A0B0"/>
                </a:gs>
              </a:gsLst>
              <a:lin ang="0" scaled="1"/>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4-5653-1040-98DD-652CDB9DB5E6}"/>
              </c:ext>
            </c:extLst>
          </c:dPt>
          <c:dLbls>
            <c:dLbl>
              <c:idx val="0"/>
              <c:layout>
                <c:manualLayout>
                  <c:x val="0"/>
                  <c:y val="0.10818713450292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653-1040-98DD-652CDB9DB5E6}"/>
                </c:ext>
              </c:extLst>
            </c:dLbl>
            <c:spPr>
              <a:solidFill>
                <a:sysClr val="window" lastClr="FFFFFF">
                  <a:alpha val="50000"/>
                </a:sysClr>
              </a:solidFill>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HIV RNA &lt;50 copies/mL</c:v>
                </c:pt>
                <c:pt idx="1">
                  <c:v>HIV RNA ≥50 copies/mL</c:v>
                </c:pt>
              </c:strCache>
            </c:strRef>
          </c:cat>
          <c:val>
            <c:numRef>
              <c:f>Sheet1!$C$2:$C$3</c:f>
              <c:numCache>
                <c:formatCode>0.0</c:formatCode>
                <c:ptCount val="2"/>
                <c:pt idx="0">
                  <c:v>94.6</c:v>
                </c:pt>
                <c:pt idx="1">
                  <c:v>1.8</c:v>
                </c:pt>
              </c:numCache>
            </c:numRef>
          </c:val>
          <c:extLst>
            <c:ext xmlns:c16="http://schemas.microsoft.com/office/drawing/2014/chart" uri="{C3380CC4-5D6E-409C-BE32-E72D297353CC}">
              <c16:uniqueId val="{00000005-5653-1040-98DD-652CDB9DB5E6}"/>
            </c:ext>
          </c:extLst>
        </c:ser>
        <c:dLbls>
          <c:showLegendKey val="0"/>
          <c:showVal val="1"/>
          <c:showCatName val="0"/>
          <c:showSerName val="0"/>
          <c:showPercent val="0"/>
          <c:showBubbleSize val="0"/>
        </c:dLbls>
        <c:gapWidth val="110"/>
        <c:axId val="-2083811848"/>
        <c:axId val="-2083819496"/>
      </c:barChart>
      <c:catAx>
        <c:axId val="-2083811848"/>
        <c:scaling>
          <c:orientation val="minMax"/>
        </c:scaling>
        <c:delete val="0"/>
        <c:axPos val="b"/>
        <c:numFmt formatCode="General" sourceLinked="0"/>
        <c:majorTickMark val="out"/>
        <c:minorTickMark val="none"/>
        <c:tickLblPos val="nextTo"/>
        <c:spPr>
          <a:ln w="6350" cmpd="sng">
            <a:solidFill>
              <a:srgbClr val="000000"/>
            </a:solidFill>
          </a:ln>
        </c:spPr>
        <c:crossAx val="-2083819496"/>
        <c:crosses val="autoZero"/>
        <c:auto val="1"/>
        <c:lblAlgn val="ctr"/>
        <c:lblOffset val="1"/>
        <c:tickLblSkip val="1"/>
        <c:tickMarkSkip val="1"/>
        <c:noMultiLvlLbl val="0"/>
      </c:catAx>
      <c:valAx>
        <c:axId val="-2083819496"/>
        <c:scaling>
          <c:orientation val="minMax"/>
          <c:max val="100"/>
          <c:min val="0"/>
        </c:scaling>
        <c:delete val="0"/>
        <c:axPos val="l"/>
        <c:title>
          <c:tx>
            <c:rich>
              <a:bodyPr/>
              <a:lstStyle/>
              <a:p>
                <a:pPr>
                  <a:defRPr/>
                </a:pPr>
                <a:r>
                  <a:rPr lang="en-US"/>
                  <a:t>Response (%)</a:t>
                </a:r>
              </a:p>
            </c:rich>
          </c:tx>
          <c:layout>
            <c:manualLayout>
              <c:xMode val="edge"/>
              <c:yMode val="edge"/>
              <c:x val="3.3366437303445177E-3"/>
              <c:y val="0.27017436407717438"/>
            </c:manualLayout>
          </c:layout>
          <c:overlay val="0"/>
        </c:title>
        <c:numFmt formatCode="0" sourceLinked="0"/>
        <c:majorTickMark val="out"/>
        <c:minorTickMark val="none"/>
        <c:tickLblPos val="nextTo"/>
        <c:spPr>
          <a:ln w="6350" cmpd="sng">
            <a:solidFill>
              <a:srgbClr val="000000"/>
            </a:solidFill>
          </a:ln>
        </c:spPr>
        <c:crossAx val="-2083811848"/>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366950060296517"/>
          <c:y val="0"/>
          <c:w val="0.60241611690430585"/>
          <c:h val="8.94854261638348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302286866919413"/>
          <c:y val="0.10748853112295501"/>
          <c:w val="0.84074074074074079"/>
          <c:h val="0.78901984944438497"/>
        </c:manualLayout>
      </c:layout>
      <c:barChart>
        <c:barDir val="col"/>
        <c:grouping val="clustered"/>
        <c:varyColors val="0"/>
        <c:ser>
          <c:idx val="0"/>
          <c:order val="0"/>
          <c:tx>
            <c:strRef>
              <c:f>Sheet1!$B$1</c:f>
              <c:strCache>
                <c:ptCount val="1"/>
                <c:pt idx="0">
                  <c:v>Doravirine-Tenofovir DF-Lamivudine</c:v>
                </c:pt>
              </c:strCache>
            </c:strRef>
          </c:tx>
          <c:spPr>
            <a:gradFill>
              <a:gsLst>
                <a:gs pos="0">
                  <a:srgbClr val="59267F"/>
                </a:gs>
                <a:gs pos="97000">
                  <a:srgbClr val="A576AF"/>
                </a:gs>
              </a:gsLst>
              <a:lin ang="0" scaled="1"/>
            </a:gradFill>
            <a:ln w="12700">
              <a:noFill/>
            </a:ln>
            <a:effectLst/>
            <a:scene3d>
              <a:camera prst="orthographicFront"/>
              <a:lightRig rig="threePt" dir="t"/>
            </a:scene3d>
            <a:sp3d>
              <a:bevelT w="38100" h="38100"/>
            </a:sp3d>
          </c:spPr>
          <c:invertIfNegative val="0"/>
          <c:dLbls>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Cholesterol</c:v>
                </c:pt>
                <c:pt idx="1">
                  <c:v>LDL Cholesterol</c:v>
                </c:pt>
                <c:pt idx="2">
                  <c:v>HDL Cholesterol</c:v>
                </c:pt>
                <c:pt idx="3">
                  <c:v>Triglycerides</c:v>
                </c:pt>
              </c:strCache>
            </c:strRef>
          </c:cat>
          <c:val>
            <c:numRef>
              <c:f>Sheet1!$B$2:$B$5</c:f>
              <c:numCache>
                <c:formatCode>0.0</c:formatCode>
                <c:ptCount val="4"/>
                <c:pt idx="0">
                  <c:v>-26.2</c:v>
                </c:pt>
                <c:pt idx="1">
                  <c:v>-16.5</c:v>
                </c:pt>
                <c:pt idx="2">
                  <c:v>-1.5</c:v>
                </c:pt>
                <c:pt idx="3">
                  <c:v>-43.2</c:v>
                </c:pt>
              </c:numCache>
            </c:numRef>
          </c:val>
          <c:extLst>
            <c:ext xmlns:c16="http://schemas.microsoft.com/office/drawing/2014/chart" uri="{C3380CC4-5D6E-409C-BE32-E72D297353CC}">
              <c16:uniqueId val="{00000000-80A3-FB42-9412-F0B63A8CBA43}"/>
            </c:ext>
          </c:extLst>
        </c:ser>
        <c:ser>
          <c:idx val="1"/>
          <c:order val="1"/>
          <c:tx>
            <c:strRef>
              <c:f>Sheet1!$C$1</c:f>
              <c:strCache>
                <c:ptCount val="1"/>
                <c:pt idx="0">
                  <c:v>Baseline Regimen</c:v>
                </c:pt>
              </c:strCache>
            </c:strRef>
          </c:tx>
          <c:spPr>
            <a:gradFill>
              <a:gsLst>
                <a:gs pos="0">
                  <a:srgbClr val="4C6873"/>
                </a:gs>
                <a:gs pos="97000">
                  <a:srgbClr val="73A0B0"/>
                </a:gs>
              </a:gsLst>
              <a:lin ang="0" scaled="1"/>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80A3-FB42-9412-F0B63A8CBA43}"/>
              </c:ext>
            </c:extLst>
          </c:dPt>
          <c:dLbls>
            <c:spPr>
              <a:noFill/>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Cholesterol</c:v>
                </c:pt>
                <c:pt idx="1">
                  <c:v>LDL Cholesterol</c:v>
                </c:pt>
                <c:pt idx="2">
                  <c:v>HDL Cholesterol</c:v>
                </c:pt>
                <c:pt idx="3">
                  <c:v>Triglycerides</c:v>
                </c:pt>
              </c:strCache>
            </c:strRef>
          </c:cat>
          <c:val>
            <c:numRef>
              <c:f>Sheet1!$C$2:$C$5</c:f>
              <c:numCache>
                <c:formatCode>0.0</c:formatCode>
                <c:ptCount val="4"/>
                <c:pt idx="0">
                  <c:v>0.5</c:v>
                </c:pt>
                <c:pt idx="1">
                  <c:v>-1.9</c:v>
                </c:pt>
                <c:pt idx="2">
                  <c:v>1.8</c:v>
                </c:pt>
                <c:pt idx="3">
                  <c:v>0.9</c:v>
                </c:pt>
              </c:numCache>
            </c:numRef>
          </c:val>
          <c:extLst>
            <c:ext xmlns:c16="http://schemas.microsoft.com/office/drawing/2014/chart" uri="{C3380CC4-5D6E-409C-BE32-E72D297353CC}">
              <c16:uniqueId val="{00000002-80A3-FB42-9412-F0B63A8CBA43}"/>
            </c:ext>
          </c:extLst>
        </c:ser>
        <c:dLbls>
          <c:showLegendKey val="0"/>
          <c:showVal val="1"/>
          <c:showCatName val="0"/>
          <c:showSerName val="0"/>
          <c:showPercent val="0"/>
          <c:showBubbleSize val="0"/>
        </c:dLbls>
        <c:gapWidth val="110"/>
        <c:axId val="-2086935784"/>
        <c:axId val="-2084093832"/>
      </c:barChart>
      <c:catAx>
        <c:axId val="-2086935784"/>
        <c:scaling>
          <c:orientation val="minMax"/>
        </c:scaling>
        <c:delete val="0"/>
        <c:axPos val="b"/>
        <c:numFmt formatCode="General" sourceLinked="1"/>
        <c:majorTickMark val="out"/>
        <c:minorTickMark val="none"/>
        <c:tickLblPos val="low"/>
        <c:spPr>
          <a:ln w="6350" cmpd="sng">
            <a:solidFill>
              <a:srgbClr val="000000"/>
            </a:solidFill>
          </a:ln>
        </c:spPr>
        <c:txPr>
          <a:bodyPr rot="0" vert="horz"/>
          <a:lstStyle/>
          <a:p>
            <a:pPr>
              <a:defRPr/>
            </a:pPr>
            <a:endParaRPr lang="en-US"/>
          </a:p>
        </c:txPr>
        <c:crossAx val="-2084093832"/>
        <c:crosses val="autoZero"/>
        <c:auto val="1"/>
        <c:lblAlgn val="ctr"/>
        <c:lblOffset val="1"/>
        <c:tickLblSkip val="1"/>
        <c:tickMarkSkip val="1"/>
        <c:noMultiLvlLbl val="0"/>
      </c:catAx>
      <c:valAx>
        <c:axId val="-2084093832"/>
        <c:scaling>
          <c:orientation val="minMax"/>
          <c:max val="10"/>
          <c:min val="-50"/>
        </c:scaling>
        <c:delete val="0"/>
        <c:axPos val="l"/>
        <c:title>
          <c:tx>
            <c:rich>
              <a:bodyPr/>
              <a:lstStyle/>
              <a:p>
                <a:pPr>
                  <a:defRPr sz="1400"/>
                </a:pPr>
                <a:r>
                  <a:rPr lang="en-US" sz="1400" dirty="0"/>
                  <a:t>Mean change from </a:t>
                </a:r>
                <a:br>
                  <a:rPr lang="en-US" sz="1400" dirty="0"/>
                </a:br>
                <a:r>
                  <a:rPr lang="en-US" sz="1400" dirty="0"/>
                  <a:t>baseline</a:t>
                </a:r>
                <a:r>
                  <a:rPr lang="en-US" sz="1400" baseline="0" dirty="0"/>
                  <a:t> </a:t>
                </a:r>
                <a:r>
                  <a:rPr lang="en-US" sz="1400" dirty="0"/>
                  <a:t>(mg/dL)</a:t>
                </a:r>
              </a:p>
            </c:rich>
          </c:tx>
          <c:layout>
            <c:manualLayout>
              <c:xMode val="edge"/>
              <c:yMode val="edge"/>
              <c:x val="3.3367356858170509E-4"/>
              <c:y val="0.20805749975697482"/>
            </c:manualLayout>
          </c:layout>
          <c:overlay val="0"/>
        </c:title>
        <c:numFmt formatCode="0" sourceLinked="0"/>
        <c:majorTickMark val="out"/>
        <c:minorTickMark val="none"/>
        <c:tickLblPos val="nextTo"/>
        <c:spPr>
          <a:ln w="6350" cmpd="sng">
            <a:solidFill>
              <a:srgbClr val="000000"/>
            </a:solidFill>
          </a:ln>
        </c:spPr>
        <c:crossAx val="-2086935784"/>
        <c:crosses val="autoZero"/>
        <c:crossBetween val="between"/>
        <c:majorUnit val="1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33767072518712937"/>
          <c:y val="1.02909011373578E-3"/>
          <c:w val="0.62719087197433643"/>
          <c:h val="9.6941601049868695E-2"/>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55343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22790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6374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74534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10367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53334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6173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13060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832285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622222"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026301"/>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sp>
        <p:nvSpPr>
          <p:cNvPr id="36" name="TextBox 35"/>
          <p:cNvSpPr txBox="1"/>
          <p:nvPr userDrawn="1"/>
        </p:nvSpPr>
        <p:spPr>
          <a:xfrm>
            <a:off x="462066" y="1206396"/>
            <a:ext cx="8221581" cy="2837893"/>
          </a:xfrm>
          <a:prstGeom prst="rect">
            <a:avLst/>
          </a:prstGeom>
          <a:noFill/>
        </p:spPr>
        <p:txBody>
          <a:bodyPr wrap="square" rtlCol="0">
            <a:spAutoFit/>
          </a:bodyPr>
          <a:lstStyle/>
          <a:p>
            <a:pPr>
              <a:lnSpc>
                <a:spcPts val="2400"/>
              </a:lnSpc>
            </a:pPr>
            <a:r>
              <a:rPr lang="en-US" sz="1800" dirty="0">
                <a:solidFill>
                  <a:schemeClr val="tx1"/>
                </a:solidFill>
                <a:latin typeface="Arial"/>
              </a:rPr>
              <a:t>The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 </a:t>
            </a:r>
            <a:r>
              <a:rPr lang="en-US" sz="1800" dirty="0">
                <a:solidFill>
                  <a:schemeClr val="tx1"/>
                </a:solidFill>
                <a:latin typeface="Arial"/>
              </a:rPr>
              <a:t>is supported by the Health Resources and Services Administration (HRSA) of the U.S. Department of Health and Human Services (HHS) as part of a financial assistance award totaling $1,021,448 with 0% financed with non-governmental sources. The contents are those of the author(s) and do not necessarily represent the official views of, nor an endorsement, by HRSA, HHS, or the U.S. Government. For more information, please visit </a:t>
            </a:r>
            <a:r>
              <a:rPr lang="en-US" sz="1800" dirty="0" err="1">
                <a:solidFill>
                  <a:schemeClr val="tx1"/>
                </a:solidFill>
                <a:latin typeface="Arial"/>
              </a:rPr>
              <a:t>HRSA.gov</a:t>
            </a:r>
            <a:r>
              <a:rPr lang="en-US" sz="1500" dirty="0">
                <a:solidFill>
                  <a:schemeClr val="tx1"/>
                </a:solidFill>
                <a:latin typeface="Arial"/>
              </a:rPr>
              <a:t>. </a:t>
            </a:r>
            <a:r>
              <a:rPr lang="en-US" sz="1800" dirty="0">
                <a:solidFill>
                  <a:schemeClr val="tx1"/>
                </a:solidFill>
                <a:latin typeface="Arial"/>
              </a:rPr>
              <a:t>This project is led by the University of Washington’s Infectious Diseases Education and Assessment (IDEA) Program</a:t>
            </a:r>
            <a:r>
              <a:rPr lang="en-US" sz="1800" i="0" dirty="0">
                <a:solidFill>
                  <a:schemeClr val="tx1"/>
                </a:solidFill>
                <a:latin typeface="Arial"/>
              </a:rPr>
              <a:t>.</a:t>
            </a:r>
          </a:p>
          <a:p>
            <a:pPr>
              <a:lnSpc>
                <a:spcPts val="2400"/>
              </a:lnSpc>
            </a:pPr>
            <a:endParaRPr lang="en-US" sz="1800" dirty="0">
              <a:solidFill>
                <a:schemeClr val="tx1"/>
              </a:solidFill>
              <a:latin typeface="Arial"/>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2" name="Picture 91" descr="AETC_Program-color-outline-01.png">
            <a:extLst>
              <a:ext uri="{FF2B5EF4-FFF2-40B4-BE49-F238E27FC236}">
                <a16:creationId xmlns:a16="http://schemas.microsoft.com/office/drawing/2014/main" id="{FAA83704-F788-C14F-9614-086A9E4705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652" y="4058779"/>
            <a:ext cx="1672681" cy="548640"/>
          </a:xfrm>
          <a:prstGeom prst="rect">
            <a:avLst/>
          </a:prstGeom>
        </p:spPr>
      </p:pic>
      <p:grpSp>
        <p:nvGrpSpPr>
          <p:cNvPr id="94" name="Logo Stacked V2">
            <a:extLst>
              <a:ext uri="{FF2B5EF4-FFF2-40B4-BE49-F238E27FC236}">
                <a16:creationId xmlns:a16="http://schemas.microsoft.com/office/drawing/2014/main" id="{8C96646A-1AB6-9D43-BE3C-078E71EFDD7D}"/>
              </a:ext>
            </a:extLst>
          </p:cNvPr>
          <p:cNvGrpSpPr>
            <a:grpSpLocks noChangeAspect="1"/>
          </p:cNvGrpSpPr>
          <p:nvPr userDrawn="1"/>
        </p:nvGrpSpPr>
        <p:grpSpPr>
          <a:xfrm>
            <a:off x="3528189" y="4069043"/>
            <a:ext cx="2105418" cy="493776"/>
            <a:chOff x="680865" y="3439338"/>
            <a:chExt cx="4686473" cy="1068091"/>
          </a:xfrm>
        </p:grpSpPr>
        <p:pic>
          <p:nvPicPr>
            <p:cNvPr id="95" name="Logomark V2">
              <a:extLst>
                <a:ext uri="{FF2B5EF4-FFF2-40B4-BE49-F238E27FC236}">
                  <a16:creationId xmlns:a16="http://schemas.microsoft.com/office/drawing/2014/main" id="{D4336D0C-7EE3-9E49-9E18-43F732C60207}"/>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96" name="Nat HIV Cur logo type stacked">
              <a:extLst>
                <a:ext uri="{FF2B5EF4-FFF2-40B4-BE49-F238E27FC236}">
                  <a16:creationId xmlns:a16="http://schemas.microsoft.com/office/drawing/2014/main" id="{09074128-A129-0F47-9E86-37B8978BADA6}"/>
                </a:ext>
              </a:extLst>
            </p:cNvPr>
            <p:cNvGrpSpPr>
              <a:grpSpLocks noChangeAspect="1"/>
            </p:cNvGrpSpPr>
            <p:nvPr/>
          </p:nvGrpSpPr>
          <p:grpSpPr bwMode="auto">
            <a:xfrm>
              <a:off x="1898650" y="3455065"/>
              <a:ext cx="3468688" cy="1036638"/>
              <a:chOff x="1196" y="1585"/>
              <a:chExt cx="2185" cy="653"/>
            </a:xfrm>
          </p:grpSpPr>
          <p:sp>
            <p:nvSpPr>
              <p:cNvPr id="97" name="Freeform 5">
                <a:extLst>
                  <a:ext uri="{FF2B5EF4-FFF2-40B4-BE49-F238E27FC236}">
                    <a16:creationId xmlns:a16="http://schemas.microsoft.com/office/drawing/2014/main" id="{F4267FAD-9949-CE4F-9C49-5084029AC6BE}"/>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8" name="Freeform 6">
                <a:extLst>
                  <a:ext uri="{FF2B5EF4-FFF2-40B4-BE49-F238E27FC236}">
                    <a16:creationId xmlns:a16="http://schemas.microsoft.com/office/drawing/2014/main" id="{BE677EC1-66CE-1C49-B21A-0D58F54DD54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9" name="Freeform 7">
                <a:extLst>
                  <a:ext uri="{FF2B5EF4-FFF2-40B4-BE49-F238E27FC236}">
                    <a16:creationId xmlns:a16="http://schemas.microsoft.com/office/drawing/2014/main" id="{9B082CF2-F159-C640-A339-F4680096800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0" name="Freeform 8">
                <a:extLst>
                  <a:ext uri="{FF2B5EF4-FFF2-40B4-BE49-F238E27FC236}">
                    <a16:creationId xmlns:a16="http://schemas.microsoft.com/office/drawing/2014/main" id="{8F103939-D002-A245-84AA-B4DA8A1D7BA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1" name="Freeform 9">
                <a:extLst>
                  <a:ext uri="{FF2B5EF4-FFF2-40B4-BE49-F238E27FC236}">
                    <a16:creationId xmlns:a16="http://schemas.microsoft.com/office/drawing/2014/main" id="{3AD48E4C-DDB5-AD4C-BD83-2044D480A44A}"/>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2" name="Freeform 10">
                <a:extLst>
                  <a:ext uri="{FF2B5EF4-FFF2-40B4-BE49-F238E27FC236}">
                    <a16:creationId xmlns:a16="http://schemas.microsoft.com/office/drawing/2014/main" id="{981CEB90-24E7-854B-98D5-FFACDD991E77}"/>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 name="Freeform 11">
                <a:extLst>
                  <a:ext uri="{FF2B5EF4-FFF2-40B4-BE49-F238E27FC236}">
                    <a16:creationId xmlns:a16="http://schemas.microsoft.com/office/drawing/2014/main" id="{86E828CF-7F26-8D4E-8608-E7A54418450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4" name="Freeform 12">
                <a:extLst>
                  <a:ext uri="{FF2B5EF4-FFF2-40B4-BE49-F238E27FC236}">
                    <a16:creationId xmlns:a16="http://schemas.microsoft.com/office/drawing/2014/main" id="{CF1D4AB7-ADBF-434E-BDB5-623306BE5BE8}"/>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5" name="Freeform 13">
                <a:extLst>
                  <a:ext uri="{FF2B5EF4-FFF2-40B4-BE49-F238E27FC236}">
                    <a16:creationId xmlns:a16="http://schemas.microsoft.com/office/drawing/2014/main" id="{3F71DA38-5718-A64F-B21D-48103E122D64}"/>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6" name="Freeform 14">
                <a:extLst>
                  <a:ext uri="{FF2B5EF4-FFF2-40B4-BE49-F238E27FC236}">
                    <a16:creationId xmlns:a16="http://schemas.microsoft.com/office/drawing/2014/main" id="{F2597063-7267-B04B-B38E-81489A6CDF87}"/>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7" name="Freeform 15">
                <a:extLst>
                  <a:ext uri="{FF2B5EF4-FFF2-40B4-BE49-F238E27FC236}">
                    <a16:creationId xmlns:a16="http://schemas.microsoft.com/office/drawing/2014/main" id="{3FE856D3-EA32-394C-AA44-338B2E27211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8" name="Freeform 16">
                <a:extLst>
                  <a:ext uri="{FF2B5EF4-FFF2-40B4-BE49-F238E27FC236}">
                    <a16:creationId xmlns:a16="http://schemas.microsoft.com/office/drawing/2014/main" id="{0ECFCD0F-1337-954D-B07F-BC96AF0B199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 name="Freeform 17">
                <a:extLst>
                  <a:ext uri="{FF2B5EF4-FFF2-40B4-BE49-F238E27FC236}">
                    <a16:creationId xmlns:a16="http://schemas.microsoft.com/office/drawing/2014/main" id="{B8C7ACF4-9465-9149-914E-2F15D6006473}"/>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 name="Freeform 18">
                <a:extLst>
                  <a:ext uri="{FF2B5EF4-FFF2-40B4-BE49-F238E27FC236}">
                    <a16:creationId xmlns:a16="http://schemas.microsoft.com/office/drawing/2014/main" id="{E1D88046-D170-5944-9A3D-D4DCB29134A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1" name="Freeform 19">
                <a:extLst>
                  <a:ext uri="{FF2B5EF4-FFF2-40B4-BE49-F238E27FC236}">
                    <a16:creationId xmlns:a16="http://schemas.microsoft.com/office/drawing/2014/main" id="{C36507B0-D640-B84B-B416-BE888E381562}"/>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2" name="Freeform 20">
                <a:extLst>
                  <a:ext uri="{FF2B5EF4-FFF2-40B4-BE49-F238E27FC236}">
                    <a16:creationId xmlns:a16="http://schemas.microsoft.com/office/drawing/2014/main" id="{DCDA74F3-181A-864F-AC96-07DF4600C4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3" name="Freeform 21">
                <a:extLst>
                  <a:ext uri="{FF2B5EF4-FFF2-40B4-BE49-F238E27FC236}">
                    <a16:creationId xmlns:a16="http://schemas.microsoft.com/office/drawing/2014/main" id="{5676E55D-64DB-624E-829D-87D51D6782A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4" name="Freeform 22">
                <a:extLst>
                  <a:ext uri="{FF2B5EF4-FFF2-40B4-BE49-F238E27FC236}">
                    <a16:creationId xmlns:a16="http://schemas.microsoft.com/office/drawing/2014/main" id="{F5ED151E-8302-F440-9A4D-3C76DE43B78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5" name="Freeform 23">
                <a:extLst>
                  <a:ext uri="{FF2B5EF4-FFF2-40B4-BE49-F238E27FC236}">
                    <a16:creationId xmlns:a16="http://schemas.microsoft.com/office/drawing/2014/main" id="{BD72C76F-69C9-F943-9DC7-B1E8EDAE7E8C}"/>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6" name="Freeform 24">
                <a:extLst>
                  <a:ext uri="{FF2B5EF4-FFF2-40B4-BE49-F238E27FC236}">
                    <a16:creationId xmlns:a16="http://schemas.microsoft.com/office/drawing/2014/main" id="{A2397D23-186E-0943-918E-35CC87306E0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7" name="Freeform 25">
                <a:extLst>
                  <a:ext uri="{FF2B5EF4-FFF2-40B4-BE49-F238E27FC236}">
                    <a16:creationId xmlns:a16="http://schemas.microsoft.com/office/drawing/2014/main" id="{7547FEE8-47BF-FD41-8919-A145C2A7CBDB}"/>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41" name="Picture 40">
            <a:extLst>
              <a:ext uri="{FF2B5EF4-FFF2-40B4-BE49-F238E27FC236}">
                <a16:creationId xmlns:a16="http://schemas.microsoft.com/office/drawing/2014/main" id="{EA8BA448-6524-C843-8240-CCF952044068}"/>
              </a:ext>
            </a:extLst>
          </p:cNvPr>
          <p:cNvPicPr>
            <a:picLocks noChangeAspect="1"/>
          </p:cNvPicPr>
          <p:nvPr userDrawn="1"/>
        </p:nvPicPr>
        <p:blipFill>
          <a:blip r:embed="rId5"/>
          <a:stretch>
            <a:fillRect/>
          </a:stretch>
        </p:blipFill>
        <p:spPr>
          <a:xfrm>
            <a:off x="6554364" y="4044226"/>
            <a:ext cx="2099685" cy="548640"/>
          </a:xfrm>
          <a:prstGeom prst="rect">
            <a:avLst/>
          </a:prstGeom>
        </p:spPr>
      </p:pic>
    </p:spTree>
    <p:extLst>
      <p:ext uri="{BB962C8B-B14F-4D97-AF65-F5344CB8AC3E}">
        <p14:creationId xmlns:p14="http://schemas.microsoft.com/office/powerpoint/2010/main" val="291610633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0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3" r:id="rId2"/>
    <p:sldLayoutId id="2147483695" r:id="rId3"/>
    <p:sldLayoutId id="2147483696" r:id="rId4"/>
    <p:sldLayoutId id="2147483714" r:id="rId5"/>
    <p:sldLayoutId id="2147483699" r:id="rId6"/>
    <p:sldLayoutId id="2147483733" r:id="rId7"/>
    <p:sldLayoutId id="2147483700" r:id="rId8"/>
    <p:sldLayoutId id="2147483738" r:id="rId9"/>
    <p:sldLayoutId id="2147483740" r:id="rId10"/>
    <p:sldLayoutId id="2147483739" r:id="rId11"/>
    <p:sldLayoutId id="2147483698" r:id="rId12"/>
    <p:sldLayoutId id="2147483752" r:id="rId13"/>
    <p:sldLayoutId id="2147483755" r:id="rId14"/>
    <p:sldLayoutId id="2147483754" r:id="rId15"/>
    <p:sldLayoutId id="2147483756" r:id="rId16"/>
    <p:sldLayoutId id="2147483735" r:id="rId17"/>
    <p:sldLayoutId id="2147483707" r:id="rId18"/>
    <p:sldLayoutId id="2147483732" r:id="rId19"/>
    <p:sldLayoutId id="2147483727" r:id="rId20"/>
    <p:sldLayoutId id="2147483694" r:id="rId21"/>
    <p:sldLayoutId id="2147483703" r:id="rId22"/>
    <p:sldLayoutId id="2147483706" r:id="rId23"/>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100" dirty="0" err="1"/>
              <a:t>Doravirine</a:t>
            </a:r>
            <a:r>
              <a:rPr lang="en-US" sz="2100" dirty="0"/>
              <a:t>-Tenofovir DF-Lamivudine (</a:t>
            </a:r>
            <a:r>
              <a:rPr lang="en-US" sz="2100" i="1" dirty="0" err="1"/>
              <a:t>Delstrigo</a:t>
            </a:r>
            <a:r>
              <a:rPr lang="en-US" sz="2100" dirty="0"/>
              <a:t>)</a:t>
            </a:r>
          </a:p>
        </p:txBody>
      </p:sp>
      <p:sp>
        <p:nvSpPr>
          <p:cNvPr id="7" name="Text Placeholder 6">
            <a:extLst>
              <a:ext uri="{FF2B5EF4-FFF2-40B4-BE49-F238E27FC236}">
                <a16:creationId xmlns:a16="http://schemas.microsoft.com/office/drawing/2014/main" id="{C6DB5833-DDDE-2446-8977-FF90D5562451}"/>
              </a:ext>
            </a:extLst>
          </p:cNvPr>
          <p:cNvSpPr>
            <a:spLocks noGrp="1"/>
          </p:cNvSpPr>
          <p:nvPr>
            <p:ph type="body" sz="quarter" idx="14"/>
          </p:nvPr>
        </p:nvSpPr>
        <p:spPr/>
        <p:txBody>
          <a:bodyPr/>
          <a:lstStyle/>
          <a:p>
            <a:r>
              <a:rPr lang="en-US" dirty="0"/>
              <a:t>Last Updated: November 25, 2022</a:t>
            </a:r>
          </a:p>
        </p:txBody>
      </p:sp>
      <p:sp>
        <p:nvSpPr>
          <p:cNvPr id="9" name="Text Placeholder 8">
            <a:extLst>
              <a:ext uri="{FF2B5EF4-FFF2-40B4-BE49-F238E27FC236}">
                <a16:creationId xmlns:a16="http://schemas.microsoft.com/office/drawing/2014/main" id="{2415D024-9A1B-BD4A-8AC4-A2A764E48903}"/>
              </a:ext>
            </a:extLst>
          </p:cNvPr>
          <p:cNvSpPr>
            <a:spLocks noGrp="1"/>
          </p:cNvSpPr>
          <p:nvPr>
            <p:ph type="body" sz="quarter" idx="18"/>
          </p:nvPr>
        </p:nvSpPr>
        <p:spPr/>
        <p:txBody>
          <a:bodyPr/>
          <a:lstStyle/>
          <a:p>
            <a:r>
              <a:rPr lang="en-US" dirty="0"/>
              <a:t>Prepared by:</a:t>
            </a:r>
          </a:p>
          <a:p>
            <a:pPr>
              <a:spcBef>
                <a:spcPts val="900"/>
              </a:spcBef>
            </a:pPr>
            <a:r>
              <a:rPr lang="en-US" dirty="0"/>
              <a:t>David H. Spach, MD</a:t>
            </a:r>
          </a:p>
          <a:p>
            <a:r>
              <a:rPr lang="en-US" dirty="0" err="1"/>
              <a:t>Jehan</a:t>
            </a:r>
            <a:r>
              <a:rPr lang="en-US" dirty="0"/>
              <a:t> Z. Budak, MD</a:t>
            </a:r>
          </a:p>
        </p:txBody>
      </p:sp>
    </p:spTree>
    <p:extLst>
      <p:ext uri="{BB962C8B-B14F-4D97-AF65-F5344CB8AC3E}">
        <p14:creationId xmlns:p14="http://schemas.microsoft.com/office/powerpoint/2010/main" val="2083775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Doravirine-TDF-3TC versus Efavirenz-TDF-FTC as Initial Therapy</a:t>
            </a:r>
            <a:br>
              <a:rPr lang="en-US" sz="2000" dirty="0"/>
            </a:br>
            <a:r>
              <a:rPr lang="en-US" sz="2000" dirty="0"/>
              <a:t>DRIVE AHEAD: Adverse Effects</a:t>
            </a:r>
          </a:p>
        </p:txBody>
      </p:sp>
      <p:sp>
        <p:nvSpPr>
          <p:cNvPr id="6" name="Content Placeholder 5"/>
          <p:cNvSpPr>
            <a:spLocks noGrp="1"/>
          </p:cNvSpPr>
          <p:nvPr>
            <p:ph type="body" sz="quarter" idx="14"/>
          </p:nvPr>
        </p:nvSpPr>
        <p:spPr/>
        <p:txBody>
          <a:bodyPr/>
          <a:lstStyle/>
          <a:p>
            <a:r>
              <a:rPr lang="en-US" dirty="0"/>
              <a:t>Source: </a:t>
            </a:r>
            <a:r>
              <a:rPr lang="en-US" dirty="0" err="1"/>
              <a:t>Orkin</a:t>
            </a:r>
            <a:r>
              <a:rPr lang="en-US" dirty="0"/>
              <a:t> C, et al. </a:t>
            </a:r>
            <a:r>
              <a:rPr lang="en-US" dirty="0" err="1"/>
              <a:t>Clin</a:t>
            </a:r>
            <a:r>
              <a:rPr lang="en-US" dirty="0"/>
              <a:t> Infect Dis. 2019:68:535-44.</a:t>
            </a:r>
          </a:p>
        </p:txBody>
      </p:sp>
      <p:graphicFrame>
        <p:nvGraphicFramePr>
          <p:cNvPr id="7" name="Group 65"/>
          <p:cNvGraphicFramePr>
            <a:graphicFrameLocks noGrp="1"/>
          </p:cNvGraphicFramePr>
          <p:nvPr>
            <p:extLst>
              <p:ext uri="{D42A27DB-BD31-4B8C-83A1-F6EECF244321}">
                <p14:modId xmlns:p14="http://schemas.microsoft.com/office/powerpoint/2010/main" val="2646237321"/>
              </p:ext>
            </p:extLst>
          </p:nvPr>
        </p:nvGraphicFramePr>
        <p:xfrm>
          <a:off x="685800" y="1042467"/>
          <a:ext cx="7772400" cy="3699470"/>
        </p:xfrm>
        <a:graphic>
          <a:graphicData uri="http://schemas.openxmlformats.org/drawingml/2006/table">
            <a:tbl>
              <a:tblPr>
                <a:effectLst/>
              </a:tblPr>
              <a:tblGrid>
                <a:gridCol w="3623060">
                  <a:extLst>
                    <a:ext uri="{9D8B030D-6E8A-4147-A177-3AD203B41FA5}">
                      <a16:colId xmlns:a16="http://schemas.microsoft.com/office/drawing/2014/main" val="20000"/>
                    </a:ext>
                  </a:extLst>
                </a:gridCol>
                <a:gridCol w="2074670">
                  <a:extLst>
                    <a:ext uri="{9D8B030D-6E8A-4147-A177-3AD203B41FA5}">
                      <a16:colId xmlns:a16="http://schemas.microsoft.com/office/drawing/2014/main" val="20001"/>
                    </a:ext>
                  </a:extLst>
                </a:gridCol>
                <a:gridCol w="2074670">
                  <a:extLst>
                    <a:ext uri="{9D8B030D-6E8A-4147-A177-3AD203B41FA5}">
                      <a16:colId xmlns:a16="http://schemas.microsoft.com/office/drawing/2014/main" val="20002"/>
                    </a:ext>
                  </a:extLst>
                </a:gridCol>
              </a:tblGrid>
              <a:tr h="377064">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a:solidFill>
                            <a:srgbClr val="FFFFFF"/>
                          </a:solidFill>
                          <a:latin typeface="Arial" panose="020B0604020202020204" pitchFamily="34" charset="0"/>
                          <a:cs typeface="Arial" panose="020B0604020202020204" pitchFamily="34" charset="0"/>
                        </a:rPr>
                        <a:t>Treatment Emergent Adverse Events</a:t>
                      </a:r>
                      <a:r>
                        <a:rPr lang="en-US" sz="1500" b="1" baseline="0" dirty="0">
                          <a:solidFill>
                            <a:srgbClr val="FFFFFF"/>
                          </a:solidFill>
                          <a:latin typeface="Arial" panose="020B0604020202020204" pitchFamily="34" charset="0"/>
                          <a:cs typeface="Arial" panose="020B0604020202020204" pitchFamily="34" charset="0"/>
                        </a:rPr>
                        <a:t> in DRIVE AHEAD Through Week 48</a:t>
                      </a:r>
                      <a:endParaRPr lang="en-US" sz="1500" b="1" dirty="0">
                        <a:solidFill>
                          <a:srgbClr val="FFFFFF"/>
                        </a:solidFill>
                        <a:latin typeface="Arial" panose="020B0604020202020204" pitchFamily="34" charset="0"/>
                        <a:cs typeface="Arial" panose="020B0604020202020204" pitchFamily="34" charset="0"/>
                      </a:endParaRPr>
                    </a:p>
                  </a:txBody>
                  <a:tcPr marL="137160"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75000"/>
                        <a:lumOff val="25000"/>
                      </a:schemeClr>
                    </a:solidFill>
                  </a:tcPr>
                </a:tc>
                <a:tc hMerge="1">
                  <a:txBody>
                    <a:bodyPr/>
                    <a:lstStyle/>
                    <a:p>
                      <a:pPr marL="0" indent="0" algn="l"/>
                      <a:endParaRPr kumimoji="0" lang="en-US" sz="1600" b="0"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marL="65762" marR="65762" marT="32871" marB="32871"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1D48"/>
                    </a:solidFill>
                  </a:tcPr>
                </a:tc>
                <a:extLst>
                  <a:ext uri="{0D108BD9-81ED-4DB2-BD59-A6C34878D82A}">
                    <a16:rowId xmlns:a16="http://schemas.microsoft.com/office/drawing/2014/main" val="10000"/>
                  </a:ext>
                </a:extLst>
              </a:tr>
              <a:tr h="529950">
                <a:tc>
                  <a:txBody>
                    <a:bodyPr/>
                    <a:lstStyle/>
                    <a:p>
                      <a:pPr marL="91440" indent="0" algn="l"/>
                      <a:r>
                        <a:rPr kumimoji="0" lang="en-US" sz="1500" b="1" i="0" u="none" strike="noStrike" cap="none" normalizeH="0" baseline="0" dirty="0">
                          <a:ln>
                            <a:noFill/>
                          </a:ln>
                          <a:solidFill>
                            <a:schemeClr val="bg1"/>
                          </a:solidFill>
                          <a:effectLst/>
                          <a:latin typeface="Arial" panose="020B0604020202020204" pitchFamily="34" charset="0"/>
                          <a:ea typeface="ＭＳ Ｐゴシック" pitchFamily="-108" charset="-128"/>
                          <a:cs typeface="Arial" panose="020B0604020202020204" pitchFamily="34" charset="0"/>
                        </a:rPr>
                        <a:t>Adverse Effects</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indent="0" algn="ctr">
                        <a:lnSpc>
                          <a:spcPts val="1600"/>
                        </a:lnSpc>
                      </a:pPr>
                      <a:r>
                        <a:rPr kumimoji="0" lang="en-US" sz="15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DOR/TDF/3TC</a:t>
                      </a:r>
                    </a:p>
                    <a:p>
                      <a:pPr marL="0" indent="0" algn="ctr">
                        <a:lnSpc>
                          <a:spcPts val="1600"/>
                        </a:lnSpc>
                      </a:pPr>
                      <a:r>
                        <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364)</a:t>
                      </a:r>
                    </a:p>
                  </a:txBody>
                  <a:tcPr marL="49322" marR="49322" marT="68580"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0070C0"/>
                    </a:solidFill>
                  </a:tcPr>
                </a:tc>
                <a:tc>
                  <a:txBody>
                    <a:bodyPr/>
                    <a:lstStyle/>
                    <a:p>
                      <a:pPr marL="0" indent="0" algn="ctr">
                        <a:lnSpc>
                          <a:spcPts val="1600"/>
                        </a:lnSpc>
                      </a:pPr>
                      <a:r>
                        <a:rPr kumimoji="0" lang="en-US" sz="15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EFV/TDF/FTC</a:t>
                      </a:r>
                      <a:br>
                        <a:rPr kumimoji="0" lang="en-US" sz="15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364)</a:t>
                      </a:r>
                    </a:p>
                  </a:txBody>
                  <a:tcPr marL="49322" marR="49322" marT="68580"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597F30"/>
                    </a:solidFill>
                  </a:tcPr>
                </a:tc>
                <a:extLst>
                  <a:ext uri="{0D108BD9-81ED-4DB2-BD59-A6C34878D82A}">
                    <a16:rowId xmlns:a16="http://schemas.microsoft.com/office/drawing/2014/main" val="10001"/>
                  </a:ext>
                </a:extLst>
              </a:tr>
              <a:tr h="34905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500" kern="1200" spc="-30" dirty="0">
                          <a:solidFill>
                            <a:srgbClr val="000000"/>
                          </a:solidFill>
                          <a:latin typeface="Arial" panose="020B0604020202020204" pitchFamily="34" charset="0"/>
                          <a:ea typeface="+mn-ea"/>
                          <a:cs typeface="Arial" panose="020B0604020202020204" pitchFamily="34" charset="0"/>
                        </a:rPr>
                        <a:t>Drug-related AE’s, %</a:t>
                      </a:r>
                    </a:p>
                  </a:txBody>
                  <a:tcPr marL="137160"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5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31</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62A8">
                        <a:alpha val="15000"/>
                      </a:srgb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5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63</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97F30">
                        <a:alpha val="15000"/>
                      </a:srgbClr>
                    </a:solidFill>
                  </a:tcPr>
                </a:tc>
                <a:extLst>
                  <a:ext uri="{0D108BD9-81ED-4DB2-BD59-A6C34878D82A}">
                    <a16:rowId xmlns:a16="http://schemas.microsoft.com/office/drawing/2014/main" val="10002"/>
                  </a:ext>
                </a:extLst>
              </a:tr>
              <a:tr h="34905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500" kern="1200" spc="-30" dirty="0">
                          <a:solidFill>
                            <a:srgbClr val="000000"/>
                          </a:solidFill>
                          <a:latin typeface="Arial" panose="020B0604020202020204" pitchFamily="34" charset="0"/>
                          <a:ea typeface="+mn-ea"/>
                          <a:cs typeface="Arial" panose="020B0604020202020204" pitchFamily="34" charset="0"/>
                        </a:rPr>
                        <a:t>Discontinued due to drug-related AE, %</a:t>
                      </a:r>
                    </a:p>
                  </a:txBody>
                  <a:tcPr marL="137160"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5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62A8">
                        <a:alpha val="30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5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97F30">
                        <a:alpha val="30000"/>
                      </a:srgbClr>
                    </a:solidFill>
                  </a:tcPr>
                </a:tc>
                <a:extLst>
                  <a:ext uri="{0D108BD9-81ED-4DB2-BD59-A6C34878D82A}">
                    <a16:rowId xmlns:a16="http://schemas.microsoft.com/office/drawing/2014/main" val="10003"/>
                  </a:ext>
                </a:extLst>
              </a:tr>
              <a:tr h="34905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500" kern="1200" spc="-30" dirty="0">
                          <a:solidFill>
                            <a:srgbClr val="000000"/>
                          </a:solidFill>
                          <a:latin typeface="Arial" panose="020B0604020202020204" pitchFamily="34" charset="0"/>
                          <a:ea typeface="+mn-ea"/>
                          <a:cs typeface="Arial" panose="020B0604020202020204" pitchFamily="34" charset="0"/>
                        </a:rPr>
                        <a:t>Headache, %</a:t>
                      </a:r>
                    </a:p>
                  </a:txBody>
                  <a:tcPr marL="137160"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5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13</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62A8">
                        <a:alpha val="15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5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12</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97F30">
                        <a:alpha val="15000"/>
                      </a:srgbClr>
                    </a:solidFill>
                  </a:tcPr>
                </a:tc>
                <a:extLst>
                  <a:ext uri="{0D108BD9-81ED-4DB2-BD59-A6C34878D82A}">
                    <a16:rowId xmlns:a16="http://schemas.microsoft.com/office/drawing/2014/main" val="10004"/>
                  </a:ext>
                </a:extLst>
              </a:tr>
              <a:tr h="34905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500" kern="1200" spc="-30" dirty="0">
                          <a:solidFill>
                            <a:srgbClr val="000000"/>
                          </a:solidFill>
                          <a:latin typeface="Arial" panose="020B0604020202020204" pitchFamily="34" charset="0"/>
                          <a:ea typeface="+mn-ea"/>
                          <a:cs typeface="Arial" panose="020B0604020202020204" pitchFamily="34" charset="0"/>
                        </a:rPr>
                        <a:t>Diarrhea, %</a:t>
                      </a:r>
                    </a:p>
                  </a:txBody>
                  <a:tcPr marL="137160"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5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11</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62A8">
                        <a:alpha val="30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5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13</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97F30">
                        <a:alpha val="30000"/>
                      </a:srgbClr>
                    </a:solidFill>
                  </a:tcPr>
                </a:tc>
                <a:extLst>
                  <a:ext uri="{0D108BD9-81ED-4DB2-BD59-A6C34878D82A}">
                    <a16:rowId xmlns:a16="http://schemas.microsoft.com/office/drawing/2014/main" val="10005"/>
                  </a:ext>
                </a:extLst>
              </a:tr>
              <a:tr h="34905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500" kern="1200" spc="-30" baseline="0" dirty="0">
                          <a:solidFill>
                            <a:srgbClr val="000000"/>
                          </a:solidFill>
                          <a:latin typeface="Arial" panose="020B0604020202020204" pitchFamily="34" charset="0"/>
                          <a:ea typeface="+mn-ea"/>
                          <a:cs typeface="Arial" panose="020B0604020202020204" pitchFamily="34" charset="0"/>
                        </a:rPr>
                        <a:t>Nausea, %</a:t>
                      </a:r>
                      <a:endParaRPr lang="en-US" sz="1500" kern="1200" spc="-30" baseline="3000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5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62A8">
                        <a:alpha val="1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5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11</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97F30">
                        <a:alpha val="15000"/>
                      </a:srgbClr>
                    </a:solidFill>
                  </a:tcPr>
                </a:tc>
                <a:extLst>
                  <a:ext uri="{0D108BD9-81ED-4DB2-BD59-A6C34878D82A}">
                    <a16:rowId xmlns:a16="http://schemas.microsoft.com/office/drawing/2014/main" val="10006"/>
                  </a:ext>
                </a:extLst>
              </a:tr>
              <a:tr h="34905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500" kern="1200" spc="-30" baseline="0" dirty="0">
                          <a:solidFill>
                            <a:srgbClr val="000000"/>
                          </a:solidFill>
                          <a:latin typeface="Arial" panose="020B0604020202020204" pitchFamily="34" charset="0"/>
                          <a:ea typeface="+mn-ea"/>
                          <a:cs typeface="Arial" panose="020B0604020202020204" pitchFamily="34" charset="0"/>
                        </a:rPr>
                        <a:t>Vomiting, %</a:t>
                      </a:r>
                      <a:endParaRPr lang="en-US" sz="1500" kern="1200" spc="-30" baseline="3000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5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62A8">
                        <a:alpha val="3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5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97F30">
                        <a:alpha val="30000"/>
                      </a:srgbClr>
                    </a:solidFill>
                  </a:tcPr>
                </a:tc>
                <a:extLst>
                  <a:ext uri="{0D108BD9-81ED-4DB2-BD59-A6C34878D82A}">
                    <a16:rowId xmlns:a16="http://schemas.microsoft.com/office/drawing/2014/main" val="10007"/>
                  </a:ext>
                </a:extLst>
              </a:tr>
              <a:tr h="34905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500" kern="1200" spc="-30" baseline="0" dirty="0">
                          <a:solidFill>
                            <a:srgbClr val="000000"/>
                          </a:solidFill>
                          <a:latin typeface="Arial" panose="020B0604020202020204" pitchFamily="34" charset="0"/>
                          <a:ea typeface="+mn-ea"/>
                          <a:cs typeface="Arial" panose="020B0604020202020204" pitchFamily="34" charset="0"/>
                        </a:rPr>
                        <a:t>Abnormal Dreams, %</a:t>
                      </a:r>
                      <a:endParaRPr lang="en-US" sz="1500" kern="1200" spc="-30" baseline="3000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5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62A8">
                        <a:alpha val="1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5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12</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97F30">
                        <a:alpha val="15000"/>
                      </a:srgbClr>
                    </a:solidFill>
                  </a:tcPr>
                </a:tc>
                <a:extLst>
                  <a:ext uri="{0D108BD9-81ED-4DB2-BD59-A6C34878D82A}">
                    <a16:rowId xmlns:a16="http://schemas.microsoft.com/office/drawing/2014/main" val="10008"/>
                  </a:ext>
                </a:extLst>
              </a:tr>
              <a:tr h="349057">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500" kern="1200" spc="-30" baseline="0" dirty="0">
                          <a:solidFill>
                            <a:srgbClr val="000000"/>
                          </a:solidFill>
                          <a:latin typeface="Arial" panose="020B0604020202020204" pitchFamily="34" charset="0"/>
                          <a:ea typeface="+mn-ea"/>
                          <a:cs typeface="Arial" panose="020B0604020202020204" pitchFamily="34" charset="0"/>
                        </a:rPr>
                        <a:t>Rash, %</a:t>
                      </a:r>
                    </a:p>
                  </a:txBody>
                  <a:tcPr marL="137160"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50000"/>
                        <a:alpha val="3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5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62A8">
                        <a:alpha val="3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5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12</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97F30">
                        <a:alpha val="30000"/>
                      </a:srgb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200302654"/>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Doravirine-TDF-3TC versus Efavirenz-TDF-FTC as Initial Therapy</a:t>
            </a:r>
            <a:br>
              <a:rPr lang="en-US" sz="2000" dirty="0"/>
            </a:br>
            <a:r>
              <a:rPr lang="en-US" sz="2000" dirty="0"/>
              <a:t>DRIVE AHEAD: Adverse Effects</a:t>
            </a:r>
          </a:p>
        </p:txBody>
      </p:sp>
      <p:sp>
        <p:nvSpPr>
          <p:cNvPr id="4" name="Text Placeholder 3"/>
          <p:cNvSpPr>
            <a:spLocks noGrp="1"/>
          </p:cNvSpPr>
          <p:nvPr>
            <p:ph type="body" sz="quarter" idx="15"/>
          </p:nvPr>
        </p:nvSpPr>
        <p:spPr/>
        <p:txBody>
          <a:bodyPr/>
          <a:lstStyle/>
          <a:p>
            <a:r>
              <a:rPr lang="en-US" dirty="0"/>
              <a:t>Proportion with Pre-Defined Neuropsychiatric Side Effects at Week 48</a:t>
            </a:r>
          </a:p>
        </p:txBody>
      </p:sp>
      <p:sp>
        <p:nvSpPr>
          <p:cNvPr id="7" name="Content Placeholder 6"/>
          <p:cNvSpPr>
            <a:spLocks noGrp="1"/>
          </p:cNvSpPr>
          <p:nvPr>
            <p:ph type="body" sz="quarter" idx="16"/>
          </p:nvPr>
        </p:nvSpPr>
        <p:spPr/>
        <p:txBody>
          <a:bodyPr/>
          <a:lstStyle/>
          <a:p>
            <a:r>
              <a:rPr lang="en-US" dirty="0"/>
              <a:t>Source: </a:t>
            </a:r>
            <a:r>
              <a:rPr lang="en-US" dirty="0" err="1"/>
              <a:t>Orkin</a:t>
            </a:r>
            <a:r>
              <a:rPr lang="en-US" dirty="0"/>
              <a:t> C, et al. </a:t>
            </a:r>
            <a:r>
              <a:rPr lang="en-US" dirty="0" err="1"/>
              <a:t>Clin</a:t>
            </a:r>
            <a:r>
              <a:rPr lang="en-US" dirty="0"/>
              <a:t> Infect Dis. 2019:68:535-44.</a:t>
            </a:r>
          </a:p>
        </p:txBody>
      </p:sp>
      <p:graphicFrame>
        <p:nvGraphicFramePr>
          <p:cNvPr id="10" name="Chart 9"/>
          <p:cNvGraphicFramePr>
            <a:graphicFrameLocks/>
          </p:cNvGraphicFramePr>
          <p:nvPr>
            <p:extLst>
              <p:ext uri="{D42A27DB-BD31-4B8C-83A1-F6EECF244321}">
                <p14:modId xmlns:p14="http://schemas.microsoft.com/office/powerpoint/2010/main" val="829206551"/>
              </p:ext>
            </p:extLst>
          </p:nvPr>
        </p:nvGraphicFramePr>
        <p:xfrm>
          <a:off x="438352" y="1371600"/>
          <a:ext cx="8229600" cy="3291840"/>
        </p:xfrm>
        <a:graphic>
          <a:graphicData uri="http://schemas.openxmlformats.org/drawingml/2006/chart">
            <c:chart xmlns:c="http://schemas.openxmlformats.org/drawingml/2006/chart" xmlns:r="http://schemas.openxmlformats.org/officeDocument/2006/relationships" r:id="rId3"/>
          </a:graphicData>
        </a:graphic>
      </p:graphicFrame>
      <p:sp>
        <p:nvSpPr>
          <p:cNvPr id="8" name="Rounded Rectangle 7">
            <a:extLst>
              <a:ext uri="{FF2B5EF4-FFF2-40B4-BE49-F238E27FC236}">
                <a16:creationId xmlns:a16="http://schemas.microsoft.com/office/drawing/2014/main" id="{36732808-D2D0-A94C-9A86-E5ECB4162A3C}"/>
              </a:ext>
            </a:extLst>
          </p:cNvPr>
          <p:cNvSpPr/>
          <p:nvPr/>
        </p:nvSpPr>
        <p:spPr>
          <a:xfrm>
            <a:off x="2013485" y="1798952"/>
            <a:ext cx="665818" cy="205739"/>
          </a:xfrm>
          <a:prstGeom prst="roundRect">
            <a:avLst/>
          </a:prstGeom>
          <a:solidFill>
            <a:schemeClr val="bg1">
              <a:lumMod val="85000"/>
            </a:schemeClr>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000"/>
              </a:lnSpc>
            </a:pPr>
            <a:r>
              <a:rPr lang="en-US" sz="1000" dirty="0">
                <a:solidFill>
                  <a:schemeClr val="tx1"/>
                </a:solidFill>
                <a:latin typeface="Arial" panose="020B0604020202020204" pitchFamily="34" charset="0"/>
                <a:cs typeface="Arial" panose="020B0604020202020204" pitchFamily="34" charset="0"/>
              </a:rPr>
              <a:t>p &lt; 0.05</a:t>
            </a:r>
          </a:p>
        </p:txBody>
      </p:sp>
      <p:sp>
        <p:nvSpPr>
          <p:cNvPr id="9" name="Rounded Rectangle 8">
            <a:extLst>
              <a:ext uri="{FF2B5EF4-FFF2-40B4-BE49-F238E27FC236}">
                <a16:creationId xmlns:a16="http://schemas.microsoft.com/office/drawing/2014/main" id="{36820B58-F84C-AE40-9A05-6A31F97A635C}"/>
              </a:ext>
            </a:extLst>
          </p:cNvPr>
          <p:cNvSpPr/>
          <p:nvPr/>
        </p:nvSpPr>
        <p:spPr>
          <a:xfrm>
            <a:off x="3762205" y="1798952"/>
            <a:ext cx="665818" cy="205739"/>
          </a:xfrm>
          <a:prstGeom prst="roundRect">
            <a:avLst/>
          </a:prstGeom>
          <a:solidFill>
            <a:schemeClr val="bg1">
              <a:lumMod val="85000"/>
            </a:schemeClr>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000"/>
              </a:lnSpc>
            </a:pPr>
            <a:r>
              <a:rPr lang="en-US" sz="1000" dirty="0">
                <a:solidFill>
                  <a:schemeClr val="tx1"/>
                </a:solidFill>
                <a:latin typeface="Arial" panose="020B0604020202020204" pitchFamily="34" charset="0"/>
                <a:cs typeface="Arial" panose="020B0604020202020204" pitchFamily="34" charset="0"/>
              </a:rPr>
              <a:t>p &lt; 0.05</a:t>
            </a:r>
          </a:p>
        </p:txBody>
      </p:sp>
      <p:sp>
        <p:nvSpPr>
          <p:cNvPr id="12" name="Rounded Rectangle 11">
            <a:extLst>
              <a:ext uri="{FF2B5EF4-FFF2-40B4-BE49-F238E27FC236}">
                <a16:creationId xmlns:a16="http://schemas.microsoft.com/office/drawing/2014/main" id="{0C6E7BB1-B1FF-6A4D-B9E6-C0420D74EE40}"/>
              </a:ext>
            </a:extLst>
          </p:cNvPr>
          <p:cNvSpPr/>
          <p:nvPr/>
        </p:nvSpPr>
        <p:spPr>
          <a:xfrm>
            <a:off x="5432158" y="1798952"/>
            <a:ext cx="665818" cy="205739"/>
          </a:xfrm>
          <a:prstGeom prst="roundRect">
            <a:avLst/>
          </a:prstGeom>
          <a:solidFill>
            <a:schemeClr val="bg1">
              <a:lumMod val="85000"/>
            </a:schemeClr>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000"/>
              </a:lnSpc>
            </a:pPr>
            <a:r>
              <a:rPr lang="en-US" sz="1000" dirty="0">
                <a:solidFill>
                  <a:schemeClr val="tx1"/>
                </a:solidFill>
                <a:latin typeface="Arial" panose="020B0604020202020204" pitchFamily="34" charset="0"/>
                <a:cs typeface="Arial" panose="020B0604020202020204" pitchFamily="34" charset="0"/>
              </a:rPr>
              <a:t>p &lt; 0.05</a:t>
            </a:r>
          </a:p>
        </p:txBody>
      </p:sp>
    </p:spTree>
    <p:extLst>
      <p:ext uri="{BB962C8B-B14F-4D97-AF65-F5344CB8AC3E}">
        <p14:creationId xmlns:p14="http://schemas.microsoft.com/office/powerpoint/2010/main" val="878317328"/>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193914172"/>
              </p:ext>
            </p:extLst>
          </p:nvPr>
        </p:nvGraphicFramePr>
        <p:xfrm>
          <a:off x="457200" y="1371601"/>
          <a:ext cx="8229600" cy="329184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sz="2000" dirty="0"/>
              <a:t>Doravirine-TDF-3TC versus Efavirenz-TDF-FTC as Initial Therapy</a:t>
            </a:r>
            <a:br>
              <a:rPr lang="en-US" sz="2000" dirty="0"/>
            </a:br>
            <a:r>
              <a:rPr lang="en-US" sz="2000" dirty="0"/>
              <a:t>DRIVE AHEAD: Adverse Effects</a:t>
            </a:r>
          </a:p>
        </p:txBody>
      </p:sp>
      <p:sp>
        <p:nvSpPr>
          <p:cNvPr id="4" name="Text Placeholder 3"/>
          <p:cNvSpPr>
            <a:spLocks noGrp="1"/>
          </p:cNvSpPr>
          <p:nvPr>
            <p:ph type="body" sz="quarter" idx="15"/>
          </p:nvPr>
        </p:nvSpPr>
        <p:spPr/>
        <p:txBody>
          <a:bodyPr/>
          <a:lstStyle/>
          <a:p>
            <a:r>
              <a:rPr lang="en-US" dirty="0"/>
              <a:t>Change in Baseline Fasting Lipids at Week 48</a:t>
            </a:r>
          </a:p>
        </p:txBody>
      </p:sp>
      <p:sp>
        <p:nvSpPr>
          <p:cNvPr id="7" name="Content Placeholder 6"/>
          <p:cNvSpPr>
            <a:spLocks noGrp="1"/>
          </p:cNvSpPr>
          <p:nvPr>
            <p:ph type="body" sz="quarter" idx="16"/>
          </p:nvPr>
        </p:nvSpPr>
        <p:spPr/>
        <p:txBody>
          <a:bodyPr/>
          <a:lstStyle/>
          <a:p>
            <a:r>
              <a:rPr lang="en-US" dirty="0"/>
              <a:t>Source: </a:t>
            </a:r>
            <a:r>
              <a:rPr lang="en-US" dirty="0" err="1"/>
              <a:t>Orkin</a:t>
            </a:r>
            <a:r>
              <a:rPr lang="en-US" dirty="0"/>
              <a:t> C, et al. </a:t>
            </a:r>
            <a:r>
              <a:rPr lang="en-US" dirty="0" err="1"/>
              <a:t>Clin</a:t>
            </a:r>
            <a:r>
              <a:rPr lang="en-US" dirty="0"/>
              <a:t> Infect Dis. 2019:68:535-44.</a:t>
            </a:r>
          </a:p>
        </p:txBody>
      </p:sp>
    </p:spTree>
    <p:extLst>
      <p:ext uri="{BB962C8B-B14F-4D97-AF65-F5344CB8AC3E}">
        <p14:creationId xmlns:p14="http://schemas.microsoft.com/office/powerpoint/2010/main" val="2102534620"/>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F6774-E291-0A5A-271D-FC7842FE8472}"/>
              </a:ext>
            </a:extLst>
          </p:cNvPr>
          <p:cNvSpPr>
            <a:spLocks noGrp="1"/>
          </p:cNvSpPr>
          <p:nvPr>
            <p:ph type="title"/>
          </p:nvPr>
        </p:nvSpPr>
        <p:spPr/>
        <p:txBody>
          <a:bodyPr>
            <a:normAutofit/>
          </a:bodyPr>
          <a:lstStyle/>
          <a:p>
            <a:r>
              <a:rPr lang="en-US" sz="2000" dirty="0"/>
              <a:t>DOR-TDF-3TC vs. EFV-TDF-FTC as Initial Therapy</a:t>
            </a:r>
            <a:br>
              <a:rPr lang="en-US" sz="2000" dirty="0">
                <a:ea typeface="ＭＳ Ｐゴシック" pitchFamily="31" charset="-128"/>
                <a:cs typeface="ＭＳ Ｐゴシック" pitchFamily="31" charset="-128"/>
              </a:rPr>
            </a:br>
            <a:r>
              <a:rPr lang="en-US" sz="2000" dirty="0"/>
              <a:t>DRIVE AHEAD: Summary</a:t>
            </a:r>
          </a:p>
        </p:txBody>
      </p:sp>
      <p:sp>
        <p:nvSpPr>
          <p:cNvPr id="3" name="Text Placeholder 2">
            <a:extLst>
              <a:ext uri="{FF2B5EF4-FFF2-40B4-BE49-F238E27FC236}">
                <a16:creationId xmlns:a16="http://schemas.microsoft.com/office/drawing/2014/main" id="{A40B97FF-BE78-28A1-0BAC-C0CBB105FD48}"/>
              </a:ext>
            </a:extLst>
          </p:cNvPr>
          <p:cNvSpPr>
            <a:spLocks noGrp="1"/>
          </p:cNvSpPr>
          <p:nvPr>
            <p:ph type="body" sz="quarter" idx="16"/>
          </p:nvPr>
        </p:nvSpPr>
        <p:spPr/>
        <p:txBody>
          <a:bodyPr/>
          <a:lstStyle/>
          <a:p>
            <a:r>
              <a:rPr lang="en-US" dirty="0"/>
              <a:t>Source: Orkin C, et al. Clin Infect Dis. 2019:68:535-44.</a:t>
            </a:r>
          </a:p>
        </p:txBody>
      </p:sp>
      <p:sp>
        <p:nvSpPr>
          <p:cNvPr id="4" name="Content Placeholder 3">
            <a:extLst>
              <a:ext uri="{FF2B5EF4-FFF2-40B4-BE49-F238E27FC236}">
                <a16:creationId xmlns:a16="http://schemas.microsoft.com/office/drawing/2014/main" id="{16B495D7-5E00-37E8-14E1-ABDD97EF2C9B}"/>
              </a:ext>
            </a:extLst>
          </p:cNvPr>
          <p:cNvSpPr>
            <a:spLocks noGrp="1"/>
          </p:cNvSpPr>
          <p:nvPr>
            <p:ph sz="half" idx="2"/>
          </p:nvPr>
        </p:nvSpPr>
        <p:spPr>
          <a:xfrm>
            <a:off x="-18168" y="1850955"/>
            <a:ext cx="9180576" cy="1699069"/>
          </a:xfrm>
        </p:spPr>
        <p:txBody>
          <a:bodyPr/>
          <a:lstStyle/>
          <a:p>
            <a:pPr>
              <a:lnSpc>
                <a:spcPts val="2600"/>
              </a:lnSpc>
            </a:pPr>
            <a:r>
              <a:rPr lang="en-US" sz="1600" b="1" i="0" dirty="0">
                <a:solidFill>
                  <a:srgbClr val="C00000"/>
                </a:solidFill>
                <a:latin typeface="Arial" panose="020B0604020202020204" pitchFamily="34" charset="0"/>
                <a:cs typeface="Arial" panose="020B0604020202020204" pitchFamily="34" charset="0"/>
              </a:rPr>
              <a:t>Conclusions</a:t>
            </a:r>
            <a:r>
              <a:rPr lang="en-US" sz="1600" b="0" i="0" dirty="0">
                <a:solidFill>
                  <a:schemeClr val="tx1"/>
                </a:solidFill>
                <a:latin typeface="Arial" panose="020B0604020202020204" pitchFamily="34" charset="0"/>
                <a:cs typeface="Arial" panose="020B0604020202020204" pitchFamily="34" charset="0"/>
              </a:rPr>
              <a:t>: “</a:t>
            </a:r>
            <a:r>
              <a:rPr lang="en-US" sz="1600" b="0" kern="1200" dirty="0">
                <a:solidFill>
                  <a:schemeClr val="tx1"/>
                </a:solidFill>
                <a:effectLst/>
                <a:latin typeface="Arial" panose="020B0604020202020204" pitchFamily="34" charset="0"/>
                <a:ea typeface="+mn-ea"/>
                <a:cs typeface="Arial" panose="020B0604020202020204" pitchFamily="34" charset="0"/>
              </a:rPr>
              <a:t>In HIV-1 treatment-naive adults, </a:t>
            </a:r>
            <a:r>
              <a:rPr lang="en-US" sz="1600" b="0" kern="1200" dirty="0" err="1">
                <a:solidFill>
                  <a:schemeClr val="tx1"/>
                </a:solidFill>
                <a:effectLst/>
                <a:latin typeface="Arial" panose="020B0604020202020204" pitchFamily="34" charset="0"/>
                <a:ea typeface="+mn-ea"/>
                <a:cs typeface="Arial" panose="020B0604020202020204" pitchFamily="34" charset="0"/>
              </a:rPr>
              <a:t>doravirine</a:t>
            </a:r>
            <a:r>
              <a:rPr lang="en-US" sz="1600" b="0" kern="1200" dirty="0">
                <a:solidFill>
                  <a:schemeClr val="tx1"/>
                </a:solidFill>
                <a:effectLst/>
                <a:latin typeface="Arial" panose="020B0604020202020204" pitchFamily="34" charset="0"/>
                <a:ea typeface="+mn-ea"/>
                <a:cs typeface="Arial" panose="020B0604020202020204" pitchFamily="34" charset="0"/>
              </a:rPr>
              <a:t>/lamivudine/tenofovir DF demonstrated non-inferior efficacy to efavirenz/emtricitabine/tenofovir</a:t>
            </a:r>
            <a:r>
              <a:rPr lang="en-US" sz="1600" b="0" kern="1200" baseline="0" dirty="0">
                <a:solidFill>
                  <a:schemeClr val="tx1"/>
                </a:solidFill>
                <a:effectLst/>
                <a:latin typeface="Arial" panose="020B0604020202020204" pitchFamily="34" charset="0"/>
                <a:ea typeface="+mn-ea"/>
                <a:cs typeface="Arial" panose="020B0604020202020204" pitchFamily="34" charset="0"/>
              </a:rPr>
              <a:t> DF </a:t>
            </a:r>
            <a:r>
              <a:rPr lang="en-US" sz="1600" b="0" kern="1200" dirty="0">
                <a:solidFill>
                  <a:schemeClr val="tx1"/>
                </a:solidFill>
                <a:effectLst/>
                <a:latin typeface="Arial" panose="020B0604020202020204" pitchFamily="34" charset="0"/>
                <a:ea typeface="+mn-ea"/>
                <a:cs typeface="Arial" panose="020B0604020202020204" pitchFamily="34" charset="0"/>
              </a:rPr>
              <a:t>at week 48 and was well tolerated, with significantly fewer neuropsychiatric events and minimal changes in LDL-C and non-HDL-C compared with efavirenz/emtricitabine/tenofovir</a:t>
            </a:r>
            <a:r>
              <a:rPr lang="en-US" sz="1600" b="0" kern="1200" baseline="0" dirty="0">
                <a:solidFill>
                  <a:schemeClr val="tx1"/>
                </a:solidFill>
                <a:effectLst/>
                <a:latin typeface="Arial" panose="020B0604020202020204" pitchFamily="34" charset="0"/>
                <a:ea typeface="+mn-ea"/>
                <a:cs typeface="Arial" panose="020B0604020202020204" pitchFamily="34" charset="0"/>
              </a:rPr>
              <a:t> DF</a:t>
            </a:r>
            <a:r>
              <a:rPr lang="en-US" sz="1600" b="0" kern="1200" dirty="0">
                <a:solidFill>
                  <a:schemeClr val="tx1"/>
                </a:solidFill>
                <a:effectLst/>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164073518"/>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AC164-2559-F3A5-D0DA-649FD327B39D}"/>
              </a:ext>
            </a:extLst>
          </p:cNvPr>
          <p:cNvSpPr>
            <a:spLocks noGrp="1"/>
          </p:cNvSpPr>
          <p:nvPr>
            <p:ph type="title"/>
          </p:nvPr>
        </p:nvSpPr>
        <p:spPr/>
        <p:txBody>
          <a:bodyPr>
            <a:normAutofit fontScale="90000"/>
          </a:bodyPr>
          <a:lstStyle/>
          <a:p>
            <a:pPr>
              <a:lnSpc>
                <a:spcPts val="3200"/>
              </a:lnSpc>
            </a:pPr>
            <a:r>
              <a:rPr lang="en-US" sz="1800" dirty="0" err="1"/>
              <a:t>Doravirine</a:t>
            </a:r>
            <a:r>
              <a:rPr lang="en-US" sz="1800" dirty="0"/>
              <a:t>-Tenofovir DF-Lamivudine</a:t>
            </a:r>
            <a:br>
              <a:rPr lang="en-US" sz="2400" dirty="0"/>
            </a:br>
            <a:r>
              <a:rPr lang="en-US" dirty="0"/>
              <a:t>Switch Studies in Adults with Virologic Suppression</a:t>
            </a:r>
          </a:p>
        </p:txBody>
      </p:sp>
    </p:spTree>
    <p:extLst>
      <p:ext uri="{BB962C8B-B14F-4D97-AF65-F5344CB8AC3E}">
        <p14:creationId xmlns:p14="http://schemas.microsoft.com/office/powerpoint/2010/main" val="475034859"/>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1800" b="0" dirty="0"/>
              <a:t>Switch to DOR-TDF-3TC vs. Continued Baseline Regimen</a:t>
            </a:r>
            <a:br>
              <a:rPr lang="en-US" sz="1800" b="0" dirty="0"/>
            </a:br>
            <a:r>
              <a:rPr lang="en-US" dirty="0"/>
              <a:t>DRIVE SHIFT</a:t>
            </a:r>
          </a:p>
        </p:txBody>
      </p:sp>
    </p:spTree>
    <p:extLst>
      <p:ext uri="{BB962C8B-B14F-4D97-AF65-F5344CB8AC3E}">
        <p14:creationId xmlns:p14="http://schemas.microsoft.com/office/powerpoint/2010/main" val="313111543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11">
            <a:extLst>
              <a:ext uri="{FF2B5EF4-FFF2-40B4-BE49-F238E27FC236}">
                <a16:creationId xmlns:a16="http://schemas.microsoft.com/office/drawing/2014/main" id="{C4160808-45EE-2942-A0C1-F60EEBF67451}"/>
              </a:ext>
            </a:extLst>
          </p:cNvPr>
          <p:cNvSpPr>
            <a:spLocks noChangeShapeType="1"/>
          </p:cNvSpPr>
          <p:nvPr/>
        </p:nvSpPr>
        <p:spPr bwMode="auto">
          <a:xfrm rot="1169337" flipV="1">
            <a:off x="5122529" y="2266762"/>
            <a:ext cx="454469" cy="721846"/>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7" name="Line 11">
            <a:extLst>
              <a:ext uri="{FF2B5EF4-FFF2-40B4-BE49-F238E27FC236}">
                <a16:creationId xmlns:a16="http://schemas.microsoft.com/office/drawing/2014/main" id="{36FC5E6E-4686-744F-982F-A355B0443165}"/>
              </a:ext>
            </a:extLst>
          </p:cNvPr>
          <p:cNvSpPr>
            <a:spLocks noChangeShapeType="1"/>
          </p:cNvSpPr>
          <p:nvPr/>
        </p:nvSpPr>
        <p:spPr bwMode="auto">
          <a:xfrm rot="20430663">
            <a:off x="5111913" y="2890347"/>
            <a:ext cx="463056" cy="735485"/>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2" name="Title 1">
            <a:extLst>
              <a:ext uri="{FF2B5EF4-FFF2-40B4-BE49-F238E27FC236}">
                <a16:creationId xmlns:a16="http://schemas.microsoft.com/office/drawing/2014/main" id="{496BF5BB-9EDC-1842-8A55-CEDFBDD6B846}"/>
              </a:ext>
            </a:extLst>
          </p:cNvPr>
          <p:cNvSpPr>
            <a:spLocks noGrp="1"/>
          </p:cNvSpPr>
          <p:nvPr>
            <p:ph type="title"/>
          </p:nvPr>
        </p:nvSpPr>
        <p:spPr/>
        <p:txBody>
          <a:bodyPr>
            <a:normAutofit/>
          </a:bodyPr>
          <a:lstStyle/>
          <a:p>
            <a:r>
              <a:rPr lang="en-US" sz="2000" dirty="0"/>
              <a:t>Switch to Doravirine-TDF-3TC versus Continued Baseline Regimen</a:t>
            </a:r>
            <a:br>
              <a:rPr lang="en-US" sz="2000" dirty="0"/>
            </a:br>
            <a:r>
              <a:rPr lang="en-US" sz="2000" dirty="0"/>
              <a:t>DRIVE SHIFT: Design</a:t>
            </a:r>
          </a:p>
        </p:txBody>
      </p:sp>
      <p:sp>
        <p:nvSpPr>
          <p:cNvPr id="6" name="Text Placeholder 5">
            <a:extLst>
              <a:ext uri="{FF2B5EF4-FFF2-40B4-BE49-F238E27FC236}">
                <a16:creationId xmlns:a16="http://schemas.microsoft.com/office/drawing/2014/main" id="{AD70263A-CE36-9649-9537-255216ED07B3}"/>
              </a:ext>
            </a:extLst>
          </p:cNvPr>
          <p:cNvSpPr>
            <a:spLocks noGrp="1"/>
          </p:cNvSpPr>
          <p:nvPr>
            <p:ph type="body" sz="quarter" idx="16"/>
          </p:nvPr>
        </p:nvSpPr>
        <p:spPr/>
        <p:txBody>
          <a:bodyPr/>
          <a:lstStyle/>
          <a:p>
            <a:r>
              <a:rPr lang="en-US" dirty="0"/>
              <a:t>Source: Johnson M, et al. J </a:t>
            </a:r>
            <a:r>
              <a:rPr lang="en-US" dirty="0" err="1"/>
              <a:t>Acquir</a:t>
            </a:r>
            <a:r>
              <a:rPr lang="en-US" dirty="0"/>
              <a:t> </a:t>
            </a:r>
            <a:r>
              <a:rPr lang="en-US" dirty="0" err="1"/>
              <a:t>Immun</a:t>
            </a:r>
            <a:r>
              <a:rPr lang="en-US" dirty="0"/>
              <a:t> </a:t>
            </a:r>
            <a:r>
              <a:rPr lang="en-US" dirty="0" err="1"/>
              <a:t>Defic</a:t>
            </a:r>
            <a:r>
              <a:rPr lang="en-US" dirty="0"/>
              <a:t> </a:t>
            </a:r>
            <a:r>
              <a:rPr lang="en-US" dirty="0" err="1"/>
              <a:t>Syndr</a:t>
            </a:r>
            <a:r>
              <a:rPr lang="en-US" dirty="0"/>
              <a:t>. 2019;81:463-72.</a:t>
            </a:r>
            <a:endParaRPr lang="en-US" sz="800" dirty="0"/>
          </a:p>
        </p:txBody>
      </p:sp>
      <p:sp>
        <p:nvSpPr>
          <p:cNvPr id="3" name="Content Placeholder 2">
            <a:extLst>
              <a:ext uri="{FF2B5EF4-FFF2-40B4-BE49-F238E27FC236}">
                <a16:creationId xmlns:a16="http://schemas.microsoft.com/office/drawing/2014/main" id="{4FD67C1F-FBF1-6243-BA67-0453E4C3CDFA}"/>
              </a:ext>
            </a:extLst>
          </p:cNvPr>
          <p:cNvSpPr>
            <a:spLocks noGrp="1"/>
          </p:cNvSpPr>
          <p:nvPr>
            <p:ph sz="half" idx="2"/>
          </p:nvPr>
        </p:nvSpPr>
        <p:spPr>
          <a:xfrm>
            <a:off x="323851" y="1184224"/>
            <a:ext cx="4691284" cy="3504315"/>
          </a:xfrm>
        </p:spPr>
        <p:txBody>
          <a:bodyPr>
            <a:noAutofit/>
          </a:bodyPr>
          <a:lstStyle/>
          <a:p>
            <a:r>
              <a:rPr lang="en-US" sz="1500" b="1" dirty="0"/>
              <a:t>Design: </a:t>
            </a:r>
            <a:r>
              <a:rPr lang="en-US" sz="1500" dirty="0"/>
              <a:t>Open-label, non-inferiority trial in adults with suppressed HIV RNA while taking 2 NRTIs plus anchor drug, randomized (2:1) to immediately switch to fixed-dose </a:t>
            </a:r>
            <a:r>
              <a:rPr lang="en-US" sz="1500" dirty="0" err="1"/>
              <a:t>doravirine</a:t>
            </a:r>
            <a:r>
              <a:rPr lang="en-US" sz="1500" dirty="0"/>
              <a:t>-tenofovir-DF-lamivudine or continue the baseline regimen with delayed switch at 24 weeks</a:t>
            </a:r>
          </a:p>
          <a:p>
            <a:pPr>
              <a:spcBef>
                <a:spcPts val="600"/>
              </a:spcBef>
            </a:pPr>
            <a:r>
              <a:rPr lang="en-US" sz="1500" b="1" dirty="0"/>
              <a:t>Inclusion Criteria</a:t>
            </a:r>
            <a:endParaRPr lang="en-US" sz="1500" b="1" u="sng" dirty="0"/>
          </a:p>
          <a:p>
            <a:pPr lvl="1">
              <a:spcBef>
                <a:spcPts val="300"/>
              </a:spcBef>
            </a:pPr>
            <a:r>
              <a:rPr lang="en-US" sz="1500" dirty="0"/>
              <a:t>Age ≥18 years</a:t>
            </a:r>
          </a:p>
          <a:p>
            <a:pPr lvl="1">
              <a:spcBef>
                <a:spcPts val="300"/>
              </a:spcBef>
            </a:pPr>
            <a:r>
              <a:rPr lang="en-US" sz="1500" dirty="0"/>
              <a:t>Suppressed HIV RNA ≥6 months</a:t>
            </a:r>
          </a:p>
          <a:p>
            <a:pPr lvl="1">
              <a:spcBef>
                <a:spcPts val="300"/>
              </a:spcBef>
            </a:pPr>
            <a:r>
              <a:rPr lang="en-US" sz="1500" dirty="0"/>
              <a:t>No history of virologic failure</a:t>
            </a:r>
          </a:p>
          <a:p>
            <a:pPr>
              <a:spcBef>
                <a:spcPts val="600"/>
              </a:spcBef>
            </a:pPr>
            <a:r>
              <a:rPr lang="en-US" sz="1500" b="1" dirty="0"/>
              <a:t>Baseline Regimen</a:t>
            </a:r>
          </a:p>
          <a:p>
            <a:pPr lvl="1">
              <a:spcBef>
                <a:spcPts val="300"/>
              </a:spcBef>
            </a:pPr>
            <a:r>
              <a:rPr lang="en-US" sz="1500" dirty="0"/>
              <a:t>2 NRTIs + (boosted protease inhibitor, boosted elvitegravir, or NNRTI)</a:t>
            </a:r>
          </a:p>
        </p:txBody>
      </p:sp>
      <p:sp>
        <p:nvSpPr>
          <p:cNvPr id="8" name="Rectangle 7">
            <a:extLst>
              <a:ext uri="{FF2B5EF4-FFF2-40B4-BE49-F238E27FC236}">
                <a16:creationId xmlns:a16="http://schemas.microsoft.com/office/drawing/2014/main" id="{8E862CD9-12BB-984B-AC08-9E4C53FC6906}"/>
              </a:ext>
            </a:extLst>
          </p:cNvPr>
          <p:cNvSpPr>
            <a:spLocks noChangeArrowheads="1"/>
          </p:cNvSpPr>
          <p:nvPr/>
        </p:nvSpPr>
        <p:spPr bwMode="ltGray">
          <a:xfrm>
            <a:off x="5710422" y="1598417"/>
            <a:ext cx="3265135" cy="1188720"/>
          </a:xfrm>
          <a:prstGeom prst="rect">
            <a:avLst/>
          </a:prstGeom>
          <a:solidFill>
            <a:srgbClr val="7030A0">
              <a:alpha val="15000"/>
            </a:srgbClr>
          </a:solidFill>
          <a:ln w="9525" cap="flat" cmpd="sng" algn="ctr">
            <a:solidFill>
              <a:srgbClr val="000000"/>
            </a:solidFill>
            <a:prstDash val="solid"/>
            <a:miter lim="800000"/>
            <a:headEnd type="none" w="med" len="med"/>
            <a:tailEnd type="none" w="med" len="med"/>
          </a:ln>
          <a:effectLst/>
        </p:spPr>
        <p:txBody>
          <a:bodyPr wrap="none" lIns="91430" tIns="45714" rIns="91430" bIns="45714" anchor="ctr">
            <a:prstTxWarp prst="textNoShape">
              <a:avLst/>
            </a:prstTxWarp>
          </a:bodyPr>
          <a:lstStyle/>
          <a:p>
            <a:pPr algn="ctr"/>
            <a:r>
              <a:rPr lang="en-US" sz="1600" i="1" dirty="0">
                <a:solidFill>
                  <a:srgbClr val="000000"/>
                </a:solidFill>
                <a:latin typeface="Arial"/>
                <a:cs typeface="Arial"/>
              </a:rPr>
              <a:t>Immediate Switch</a:t>
            </a:r>
            <a:endParaRPr lang="en-US" sz="1600" b="1" i="1" dirty="0">
              <a:solidFill>
                <a:srgbClr val="000000"/>
              </a:solidFill>
              <a:latin typeface="Arial"/>
              <a:cs typeface="Arial"/>
            </a:endParaRPr>
          </a:p>
          <a:p>
            <a:pPr algn="ctr">
              <a:spcBef>
                <a:spcPts val="600"/>
              </a:spcBef>
            </a:pPr>
            <a:r>
              <a:rPr lang="en-US" sz="1600" b="1" dirty="0">
                <a:solidFill>
                  <a:srgbClr val="000000"/>
                </a:solidFill>
                <a:latin typeface="Arial"/>
                <a:cs typeface="Arial"/>
              </a:rPr>
              <a:t>Doravirine-TDF-3TC</a:t>
            </a:r>
            <a:br>
              <a:rPr lang="en-US" sz="1800" b="1" dirty="0">
                <a:solidFill>
                  <a:srgbClr val="000000"/>
                </a:solidFill>
                <a:latin typeface="Arial"/>
                <a:cs typeface="Arial"/>
              </a:rPr>
            </a:br>
            <a:r>
              <a:rPr lang="en-US" sz="1400" dirty="0">
                <a:solidFill>
                  <a:srgbClr val="000000"/>
                </a:solidFill>
                <a:latin typeface="Arial"/>
                <a:cs typeface="Arial"/>
              </a:rPr>
              <a:t>(n = 447)</a:t>
            </a:r>
          </a:p>
        </p:txBody>
      </p:sp>
      <p:sp>
        <p:nvSpPr>
          <p:cNvPr id="9" name="Rectangle 7">
            <a:extLst>
              <a:ext uri="{FF2B5EF4-FFF2-40B4-BE49-F238E27FC236}">
                <a16:creationId xmlns:a16="http://schemas.microsoft.com/office/drawing/2014/main" id="{55EF0054-7B72-1249-B85F-072AE56AA16E}"/>
              </a:ext>
            </a:extLst>
          </p:cNvPr>
          <p:cNvSpPr>
            <a:spLocks noChangeArrowheads="1"/>
          </p:cNvSpPr>
          <p:nvPr/>
        </p:nvSpPr>
        <p:spPr bwMode="ltGray">
          <a:xfrm>
            <a:off x="5710422" y="3153171"/>
            <a:ext cx="3265135" cy="1188720"/>
          </a:xfrm>
          <a:prstGeom prst="rect">
            <a:avLst/>
          </a:prstGeom>
          <a:solidFill>
            <a:srgbClr val="54737F">
              <a:alpha val="20000"/>
            </a:srgbClr>
          </a:solidFill>
          <a:ln w="9525" cap="flat" cmpd="sng" algn="ctr">
            <a:solidFill>
              <a:srgbClr val="000000"/>
            </a:solidFill>
            <a:prstDash val="solid"/>
            <a:miter lim="800000"/>
            <a:headEnd type="none" w="med" len="med"/>
            <a:tailEnd type="none" w="med" len="med"/>
          </a:ln>
          <a:effectLst/>
        </p:spPr>
        <p:txBody>
          <a:bodyPr wrap="none" lIns="91440" tIns="45714" rIns="91440" bIns="45714" anchor="ctr" anchorCtr="1">
            <a:prstTxWarp prst="textNoShape">
              <a:avLst/>
            </a:prstTxWarp>
          </a:bodyPr>
          <a:lstStyle/>
          <a:p>
            <a:pPr algn="ctr"/>
            <a:r>
              <a:rPr lang="en-US" sz="1600" i="1" dirty="0">
                <a:solidFill>
                  <a:srgbClr val="000000"/>
                </a:solidFill>
                <a:latin typeface="Arial"/>
                <a:cs typeface="Arial"/>
              </a:rPr>
              <a:t>Delayed Switch</a:t>
            </a:r>
          </a:p>
          <a:p>
            <a:pPr algn="ctr">
              <a:spcBef>
                <a:spcPts val="600"/>
              </a:spcBef>
            </a:pPr>
            <a:r>
              <a:rPr lang="en-US" sz="1600" b="1" dirty="0">
                <a:solidFill>
                  <a:srgbClr val="000000"/>
                </a:solidFill>
                <a:latin typeface="Arial"/>
                <a:cs typeface="Arial"/>
              </a:rPr>
              <a:t>Baseline Regimen to Week 24, </a:t>
            </a:r>
            <a:br>
              <a:rPr lang="en-US" sz="1600" b="1" dirty="0">
                <a:solidFill>
                  <a:srgbClr val="000000"/>
                </a:solidFill>
                <a:latin typeface="Arial"/>
                <a:cs typeface="Arial"/>
              </a:rPr>
            </a:br>
            <a:r>
              <a:rPr lang="en-US" sz="1600" b="1" dirty="0">
                <a:solidFill>
                  <a:srgbClr val="000000"/>
                </a:solidFill>
                <a:latin typeface="Arial"/>
                <a:cs typeface="Arial"/>
              </a:rPr>
              <a:t>then Doravirine-TDF-3TC</a:t>
            </a:r>
          </a:p>
          <a:p>
            <a:pPr algn="ctr"/>
            <a:r>
              <a:rPr lang="en-US" sz="1400" dirty="0">
                <a:solidFill>
                  <a:srgbClr val="000000"/>
                </a:solidFill>
                <a:latin typeface="Arial"/>
                <a:cs typeface="Arial"/>
              </a:rPr>
              <a:t>(n = 223)</a:t>
            </a:r>
          </a:p>
        </p:txBody>
      </p:sp>
      <p:sp>
        <p:nvSpPr>
          <p:cNvPr id="10" name="Oval 9">
            <a:extLst>
              <a:ext uri="{FF2B5EF4-FFF2-40B4-BE49-F238E27FC236}">
                <a16:creationId xmlns:a16="http://schemas.microsoft.com/office/drawing/2014/main" id="{DAF48B90-57E8-6041-BAB6-957A2C818574}"/>
              </a:ext>
            </a:extLst>
          </p:cNvPr>
          <p:cNvSpPr>
            <a:spLocks noChangeAspect="1"/>
          </p:cNvSpPr>
          <p:nvPr/>
        </p:nvSpPr>
        <p:spPr>
          <a:xfrm>
            <a:off x="5207796" y="3126454"/>
            <a:ext cx="274320" cy="27432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ts val="1400"/>
              </a:lnSpc>
            </a:pPr>
            <a:r>
              <a:rPr lang="en-US" sz="1200" b="1" dirty="0">
                <a:latin typeface="Arial"/>
                <a:cs typeface="Arial"/>
              </a:rPr>
              <a:t>1x</a:t>
            </a:r>
          </a:p>
        </p:txBody>
      </p:sp>
      <p:sp>
        <p:nvSpPr>
          <p:cNvPr id="11" name="Oval 10">
            <a:extLst>
              <a:ext uri="{FF2B5EF4-FFF2-40B4-BE49-F238E27FC236}">
                <a16:creationId xmlns:a16="http://schemas.microsoft.com/office/drawing/2014/main" id="{1D2E21D2-94B6-2B4F-AABF-36FEDB03C2A6}"/>
              </a:ext>
            </a:extLst>
          </p:cNvPr>
          <p:cNvSpPr>
            <a:spLocks noChangeAspect="1"/>
          </p:cNvSpPr>
          <p:nvPr/>
        </p:nvSpPr>
        <p:spPr>
          <a:xfrm>
            <a:off x="5207796" y="2486936"/>
            <a:ext cx="274319" cy="2743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lnSpc>
                <a:spcPts val="1400"/>
              </a:lnSpc>
            </a:pPr>
            <a:r>
              <a:rPr lang="en-US" sz="1200" b="1" dirty="0">
                <a:latin typeface="Arial"/>
                <a:cs typeface="Arial"/>
              </a:rPr>
              <a:t>2x</a:t>
            </a:r>
          </a:p>
        </p:txBody>
      </p:sp>
    </p:spTree>
    <p:extLst>
      <p:ext uri="{BB962C8B-B14F-4D97-AF65-F5344CB8AC3E}">
        <p14:creationId xmlns:p14="http://schemas.microsoft.com/office/powerpoint/2010/main" val="4015195931"/>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Switch to Doravirine-TDF-3TC versus Continued Baseline Regimen</a:t>
            </a:r>
            <a:br>
              <a:rPr lang="en-US" sz="2000" dirty="0"/>
            </a:br>
            <a:r>
              <a:rPr lang="en-US" sz="2000" dirty="0"/>
              <a:t>DRIVE SHIFT: Baseline Characteristics</a:t>
            </a:r>
          </a:p>
        </p:txBody>
      </p:sp>
      <p:sp>
        <p:nvSpPr>
          <p:cNvPr id="6" name="Content Placeholder 5"/>
          <p:cNvSpPr>
            <a:spLocks noGrp="1"/>
          </p:cNvSpPr>
          <p:nvPr>
            <p:ph type="body" sz="quarter" idx="14"/>
          </p:nvPr>
        </p:nvSpPr>
        <p:spPr/>
        <p:txBody>
          <a:bodyPr/>
          <a:lstStyle/>
          <a:p>
            <a:r>
              <a:rPr lang="en-US" dirty="0"/>
              <a:t>Source: Johnson M, et al. J </a:t>
            </a:r>
            <a:r>
              <a:rPr lang="en-US" dirty="0" err="1"/>
              <a:t>Acquir</a:t>
            </a:r>
            <a:r>
              <a:rPr lang="en-US" dirty="0"/>
              <a:t> </a:t>
            </a:r>
            <a:r>
              <a:rPr lang="en-US" dirty="0" err="1"/>
              <a:t>Immun</a:t>
            </a:r>
            <a:r>
              <a:rPr lang="en-US" dirty="0"/>
              <a:t> </a:t>
            </a:r>
            <a:r>
              <a:rPr lang="en-US" dirty="0" err="1"/>
              <a:t>Defic</a:t>
            </a:r>
            <a:r>
              <a:rPr lang="en-US" dirty="0"/>
              <a:t> </a:t>
            </a:r>
            <a:r>
              <a:rPr lang="en-US" dirty="0" err="1"/>
              <a:t>Syndr</a:t>
            </a:r>
            <a:r>
              <a:rPr lang="en-US" dirty="0"/>
              <a:t>. 2019;81:463-72.</a:t>
            </a:r>
            <a:endParaRPr lang="en-US" sz="750" dirty="0"/>
          </a:p>
        </p:txBody>
      </p:sp>
      <p:graphicFrame>
        <p:nvGraphicFramePr>
          <p:cNvPr id="3" name="Group 45">
            <a:extLst>
              <a:ext uri="{FF2B5EF4-FFF2-40B4-BE49-F238E27FC236}">
                <a16:creationId xmlns:a16="http://schemas.microsoft.com/office/drawing/2014/main" id="{B3011375-BA5D-92C0-4DB0-ABC27AC235A1}"/>
              </a:ext>
            </a:extLst>
          </p:cNvPr>
          <p:cNvGraphicFramePr>
            <a:graphicFrameLocks noGrp="1"/>
          </p:cNvGraphicFramePr>
          <p:nvPr>
            <p:extLst>
              <p:ext uri="{D42A27DB-BD31-4B8C-83A1-F6EECF244321}">
                <p14:modId xmlns:p14="http://schemas.microsoft.com/office/powerpoint/2010/main" val="2414307656"/>
              </p:ext>
            </p:extLst>
          </p:nvPr>
        </p:nvGraphicFramePr>
        <p:xfrm>
          <a:off x="315750" y="988032"/>
          <a:ext cx="8503921" cy="3749038"/>
        </p:xfrm>
        <a:graphic>
          <a:graphicData uri="http://schemas.openxmlformats.org/drawingml/2006/table">
            <a:tbl>
              <a:tblPr>
                <a:effectLst/>
              </a:tblPr>
              <a:tblGrid>
                <a:gridCol w="4530877">
                  <a:extLst>
                    <a:ext uri="{9D8B030D-6E8A-4147-A177-3AD203B41FA5}">
                      <a16:colId xmlns:a16="http://schemas.microsoft.com/office/drawing/2014/main" val="20000"/>
                    </a:ext>
                  </a:extLst>
                </a:gridCol>
                <a:gridCol w="1986522">
                  <a:extLst>
                    <a:ext uri="{9D8B030D-6E8A-4147-A177-3AD203B41FA5}">
                      <a16:colId xmlns:a16="http://schemas.microsoft.com/office/drawing/2014/main" val="20001"/>
                    </a:ext>
                  </a:extLst>
                </a:gridCol>
                <a:gridCol w="1986522">
                  <a:extLst>
                    <a:ext uri="{9D8B030D-6E8A-4147-A177-3AD203B41FA5}">
                      <a16:colId xmlns:a16="http://schemas.microsoft.com/office/drawing/2014/main" val="20002"/>
                    </a:ext>
                  </a:extLst>
                </a:gridCol>
              </a:tblGrid>
              <a:tr h="343162">
                <a:tc gridSpan="3">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a:ea typeface="ＭＳ Ｐゴシック" pitchFamily="-106" charset="-128"/>
                          <a:cs typeface="Arial"/>
                        </a:rPr>
                        <a:t>DRIVE SHIFT: </a:t>
                      </a:r>
                      <a:r>
                        <a:rPr kumimoji="0" lang="en-US" sz="1400" b="1" i="0" u="none" strike="noStrike" cap="none" normalizeH="0" baseline="0" dirty="0">
                          <a:ln>
                            <a:noFill/>
                          </a:ln>
                          <a:solidFill>
                            <a:schemeClr val="bg1"/>
                          </a:solidFill>
                          <a:effectLst/>
                          <a:latin typeface="+mn-lt"/>
                          <a:ea typeface="ＭＳ Ｐゴシック" pitchFamily="-106" charset="-128"/>
                          <a:cs typeface="Arial"/>
                        </a:rPr>
                        <a:t>Baseline Characteristics</a:t>
                      </a:r>
                      <a:endParaRPr kumimoji="0" lang="en-US" sz="1400" b="1" i="0" u="none" strike="noStrike" cap="none" normalizeH="0" baseline="0" dirty="0">
                        <a:ln>
                          <a:noFill/>
                        </a:ln>
                        <a:solidFill>
                          <a:schemeClr val="bg1"/>
                        </a:solidFill>
                        <a:effectLst/>
                        <a:latin typeface="Arial"/>
                        <a:ea typeface="ＭＳ Ｐゴシック" pitchFamily="-106" charset="-128"/>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lumOff val="5000"/>
                      </a:schemeClr>
                    </a:solidFill>
                  </a:tcPr>
                </a:tc>
                <a:tc hMerge="1">
                  <a:txBody>
                    <a:bodyPr/>
                    <a:lstStyle/>
                    <a:p>
                      <a:endParaRPr lang="en-US"/>
                    </a:p>
                  </a:txBody>
                  <a:tcPr/>
                </a:tc>
                <a:tc hMerge="1">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endParaRPr kumimoji="0" lang="en-US" sz="1800" b="1" i="0" u="none" strike="noStrike" cap="none" normalizeH="0" baseline="0" dirty="0">
                        <a:ln>
                          <a:noFill/>
                        </a:ln>
                        <a:solidFill>
                          <a:schemeClr val="bg1"/>
                        </a:solidFill>
                        <a:effectLst/>
                        <a:latin typeface="Arial" pitchFamily="-106" charset="0"/>
                        <a:ea typeface="ＭＳ Ｐゴシック" pitchFamily="-106" charset="-128"/>
                        <a:cs typeface="ＭＳ Ｐゴシック" pitchFamily="-106" charset="-128"/>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49060">
                <a:tc>
                  <a:txBody>
                    <a:bodyPr/>
                    <a:lstStyle/>
                    <a:p>
                      <a:pPr marL="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mn-lt"/>
                          <a:ea typeface="ＭＳ Ｐゴシック" pitchFamily="-106" charset="-128"/>
                          <a:cs typeface="Arial"/>
                        </a:rPr>
                        <a:t>Characteristic</a:t>
                      </a:r>
                      <a:endParaRPr kumimoji="0" lang="en-US" sz="1400" b="1" i="0" u="none" strike="noStrike" cap="none" normalizeH="0" baseline="0" dirty="0">
                        <a:ln>
                          <a:noFill/>
                        </a:ln>
                        <a:solidFill>
                          <a:schemeClr val="bg1"/>
                        </a:solidFill>
                        <a:effectLst/>
                        <a:latin typeface="Arial"/>
                        <a:ea typeface="ＭＳ Ｐゴシック" pitchFamily="-106" charset="-128"/>
                        <a:cs typeface="Arial"/>
                      </a:endParaRP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algn="ctr">
                        <a:spcBef>
                          <a:spcPts val="0"/>
                        </a:spcBef>
                      </a:pPr>
                      <a:r>
                        <a:rPr kumimoji="0" lang="en-US" sz="1400" b="1" i="0" u="none" strike="noStrike" cap="none" normalizeH="0" baseline="0" dirty="0">
                          <a:ln>
                            <a:noFill/>
                          </a:ln>
                          <a:solidFill>
                            <a:schemeClr val="bg1"/>
                          </a:solidFill>
                          <a:effectLst/>
                          <a:latin typeface="Arial"/>
                          <a:ea typeface="ＭＳ Ｐゴシック" pitchFamily="-106" charset="-128"/>
                          <a:cs typeface="Arial"/>
                        </a:rPr>
                        <a:t>Immediate Switch</a:t>
                      </a:r>
                      <a:br>
                        <a:rPr kumimoji="0" lang="en-US" sz="1400" b="1" i="0" u="none" strike="noStrike" cap="none" normalizeH="0" baseline="0" dirty="0">
                          <a:ln>
                            <a:noFill/>
                          </a:ln>
                          <a:solidFill>
                            <a:schemeClr val="bg1"/>
                          </a:solidFill>
                          <a:effectLst/>
                          <a:latin typeface="Arial"/>
                          <a:ea typeface="ＭＳ Ｐゴシック" pitchFamily="-106" charset="-128"/>
                          <a:cs typeface="Arial"/>
                        </a:rPr>
                      </a:br>
                      <a:r>
                        <a:rPr kumimoji="0" lang="en-US" sz="1200" b="0" i="0" u="none" strike="noStrike" cap="none" normalizeH="0" baseline="0" dirty="0">
                          <a:ln>
                            <a:noFill/>
                          </a:ln>
                          <a:solidFill>
                            <a:schemeClr val="bg1"/>
                          </a:solidFill>
                          <a:effectLst/>
                          <a:latin typeface="Arial"/>
                          <a:ea typeface="ＭＳ Ｐゴシック" pitchFamily="-106" charset="-128"/>
                          <a:cs typeface="Arial"/>
                        </a:rPr>
                        <a:t>(n = 447)</a:t>
                      </a:r>
                      <a:endParaRPr lang="en-US" sz="1200" b="0" dirty="0">
                        <a:solidFill>
                          <a:schemeClr val="bg1"/>
                        </a:solidFill>
                        <a:latin typeface="Arial"/>
                        <a:cs typeface="Arial"/>
                      </a:endParaRPr>
                    </a:p>
                  </a:txBody>
                  <a:tcPr marL="182880" marR="182880"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66426F"/>
                    </a:solidFill>
                  </a:tcPr>
                </a:tc>
                <a:tc>
                  <a:txBody>
                    <a:bodyPr/>
                    <a:lstStyle/>
                    <a:p>
                      <a:pPr marL="0" marR="0" lvl="0" indent="0" algn="ctr"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a:ea typeface="ＭＳ Ｐゴシック" pitchFamily="-106" charset="-128"/>
                          <a:cs typeface="Arial"/>
                        </a:rPr>
                        <a:t>Delayed Switch</a:t>
                      </a:r>
                      <a:br>
                        <a:rPr kumimoji="0" lang="en-US" sz="1400" b="1" i="0" u="none" strike="noStrike" cap="none" normalizeH="0" baseline="0" dirty="0">
                          <a:ln>
                            <a:noFill/>
                          </a:ln>
                          <a:solidFill>
                            <a:schemeClr val="bg1"/>
                          </a:solidFill>
                          <a:effectLst/>
                          <a:latin typeface="Arial"/>
                          <a:ea typeface="ＭＳ Ｐゴシック" pitchFamily="-106" charset="-128"/>
                          <a:cs typeface="Arial"/>
                        </a:rPr>
                      </a:br>
                      <a:r>
                        <a:rPr kumimoji="0" lang="en-US" sz="1200" b="0" i="0" u="none" strike="noStrike" cap="none" normalizeH="0" baseline="0" dirty="0">
                          <a:ln>
                            <a:noFill/>
                          </a:ln>
                          <a:solidFill>
                            <a:schemeClr val="bg1"/>
                          </a:solidFill>
                          <a:effectLst/>
                          <a:latin typeface="Arial"/>
                          <a:ea typeface="ＭＳ Ｐゴシック" pitchFamily="-106" charset="-128"/>
                          <a:cs typeface="Arial"/>
                        </a:rPr>
                        <a:t>(n = 223)</a:t>
                      </a:r>
                    </a:p>
                  </a:txBody>
                  <a:tcPr marL="182880" marR="18288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54737F"/>
                    </a:solidFill>
                  </a:tcPr>
                </a:tc>
                <a:extLst>
                  <a:ext uri="{0D108BD9-81ED-4DB2-BD59-A6C34878D82A}">
                    <a16:rowId xmlns:a16="http://schemas.microsoft.com/office/drawing/2014/main" val="10001"/>
                  </a:ext>
                </a:extLst>
              </a:tr>
              <a:tr h="317424">
                <a:tc>
                  <a:txBody>
                    <a:bodyPr/>
                    <a:lstStyle/>
                    <a:p>
                      <a:pPr marL="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lang="en-US" sz="1400" kern="1200" dirty="0">
                          <a:solidFill>
                            <a:schemeClr val="tx1"/>
                          </a:solidFill>
                          <a:effectLst/>
                          <a:latin typeface="Arial"/>
                          <a:ea typeface="+mn-ea"/>
                          <a:cs typeface="Arial"/>
                        </a:rPr>
                        <a:t>Age in years, median (range)</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marL="68580" marR="6858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algn="ctr">
                        <a:lnSpc>
                          <a:spcPct val="80000"/>
                        </a:lnSpc>
                        <a:spcBef>
                          <a:spcPts val="0"/>
                        </a:spcBef>
                        <a:buFont typeface="Symbol" charset="0"/>
                        <a:buNone/>
                        <a:defRPr/>
                      </a:pPr>
                      <a:r>
                        <a:rPr lang="en-US" sz="1400" b="0" kern="1200" dirty="0">
                          <a:solidFill>
                            <a:schemeClr val="tx1"/>
                          </a:solidFill>
                          <a:effectLst/>
                          <a:latin typeface="Arial"/>
                          <a:ea typeface="+mn-ea"/>
                          <a:cs typeface="Arial"/>
                        </a:rPr>
                        <a:t>43 (21-71)</a:t>
                      </a:r>
                      <a:endParaRPr lang="en-US" sz="14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15000"/>
                      </a:srgbClr>
                    </a:solidFill>
                  </a:tcPr>
                </a:tc>
                <a:tc>
                  <a:txBody>
                    <a:bodyPr/>
                    <a:lstStyle/>
                    <a:p>
                      <a:pPr algn="ctr">
                        <a:lnSpc>
                          <a:spcPct val="80000"/>
                        </a:lnSpc>
                        <a:spcBef>
                          <a:spcPts val="0"/>
                        </a:spcBef>
                        <a:buFont typeface="Symbol" charset="0"/>
                        <a:buNone/>
                        <a:defRPr/>
                      </a:pPr>
                      <a:r>
                        <a:rPr lang="en-US" sz="1400" b="0" kern="1200" dirty="0">
                          <a:solidFill>
                            <a:schemeClr val="tx1"/>
                          </a:solidFill>
                          <a:effectLst/>
                          <a:latin typeface="Arial"/>
                          <a:ea typeface="+mn-ea"/>
                          <a:cs typeface="Arial"/>
                        </a:rPr>
                        <a:t>42 (22-71)</a:t>
                      </a:r>
                      <a:endParaRPr lang="en-US" sz="1400" b="0" dirty="0">
                        <a:solidFill>
                          <a:schemeClr val="tx1"/>
                        </a:solidFill>
                        <a:latin typeface="Arial"/>
                        <a:cs typeface="Arial"/>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15000"/>
                      </a:srgbClr>
                    </a:solidFill>
                  </a:tcPr>
                </a:tc>
                <a:extLst>
                  <a:ext uri="{0D108BD9-81ED-4DB2-BD59-A6C34878D82A}">
                    <a16:rowId xmlns:a16="http://schemas.microsoft.com/office/drawing/2014/main" val="10002"/>
                  </a:ext>
                </a:extLst>
              </a:tr>
              <a:tr h="317424">
                <a:tc>
                  <a:txBody>
                    <a:bodyPr/>
                    <a:lstStyle/>
                    <a:p>
                      <a:pPr marL="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lang="en-US" sz="1400" kern="1200" dirty="0">
                          <a:solidFill>
                            <a:schemeClr val="tx1"/>
                          </a:solidFill>
                          <a:effectLst/>
                          <a:latin typeface="Arial"/>
                          <a:ea typeface="+mn-ea"/>
                          <a:cs typeface="Arial"/>
                        </a:rPr>
                        <a:t>Male, n (%)</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marL="68580" marR="6858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30000"/>
                      </a:schemeClr>
                    </a:solidFill>
                  </a:tcPr>
                </a:tc>
                <a:tc>
                  <a:txBody>
                    <a:bodyPr/>
                    <a:lstStyle/>
                    <a:p>
                      <a:pPr algn="ctr">
                        <a:lnSpc>
                          <a:spcPct val="80000"/>
                        </a:lnSpc>
                        <a:spcBef>
                          <a:spcPts val="0"/>
                        </a:spcBef>
                        <a:buFont typeface="Symbol" charset="0"/>
                        <a:buNone/>
                        <a:defRPr/>
                      </a:pPr>
                      <a:r>
                        <a:rPr lang="en-US" sz="1400" b="0" kern="1200" dirty="0">
                          <a:solidFill>
                            <a:schemeClr val="tx1"/>
                          </a:solidFill>
                          <a:effectLst/>
                          <a:latin typeface="Arial"/>
                          <a:ea typeface="+mn-ea"/>
                          <a:cs typeface="Arial"/>
                        </a:rPr>
                        <a:t>372 (83.2)</a:t>
                      </a:r>
                      <a:endParaRPr lang="en-US" sz="14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30000"/>
                      </a:srgbClr>
                    </a:solidFill>
                  </a:tcPr>
                </a:tc>
                <a:tc>
                  <a:txBody>
                    <a:bodyPr/>
                    <a:lstStyle/>
                    <a:p>
                      <a:pPr algn="ctr">
                        <a:lnSpc>
                          <a:spcPct val="80000"/>
                        </a:lnSpc>
                        <a:spcBef>
                          <a:spcPts val="0"/>
                        </a:spcBef>
                        <a:buFont typeface="Symbol" charset="0"/>
                        <a:buNone/>
                        <a:defRPr/>
                      </a:pPr>
                      <a:r>
                        <a:rPr lang="en-US" sz="1400" b="0" kern="1200" dirty="0">
                          <a:solidFill>
                            <a:schemeClr val="tx1"/>
                          </a:solidFill>
                          <a:effectLst/>
                          <a:latin typeface="Arial"/>
                          <a:ea typeface="+mn-ea"/>
                          <a:cs typeface="Arial"/>
                        </a:rPr>
                        <a:t>194 (87.0)</a:t>
                      </a:r>
                      <a:endParaRPr lang="en-US" sz="1400" b="0" dirty="0">
                        <a:solidFill>
                          <a:schemeClr val="tx1"/>
                        </a:solidFill>
                        <a:latin typeface="Arial"/>
                        <a:cs typeface="Arial"/>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30000"/>
                      </a:srgbClr>
                    </a:solidFill>
                  </a:tcPr>
                </a:tc>
                <a:extLst>
                  <a:ext uri="{0D108BD9-81ED-4DB2-BD59-A6C34878D82A}">
                    <a16:rowId xmlns:a16="http://schemas.microsoft.com/office/drawing/2014/main" val="10003"/>
                  </a:ext>
                </a:extLst>
              </a:tr>
              <a:tr h="317424">
                <a:tc>
                  <a:txBody>
                    <a:bodyPr/>
                    <a:lstStyle/>
                    <a:p>
                      <a:pPr marL="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lang="en-US" sz="1400" kern="1200" dirty="0">
                          <a:solidFill>
                            <a:schemeClr val="tx1"/>
                          </a:solidFill>
                          <a:effectLst/>
                          <a:latin typeface="Arial"/>
                          <a:ea typeface="+mn-ea"/>
                          <a:cs typeface="Arial"/>
                        </a:rPr>
                        <a:t>White, n (%)</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marL="68580" marR="6858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algn="ctr">
                        <a:lnSpc>
                          <a:spcPct val="80000"/>
                        </a:lnSpc>
                        <a:spcBef>
                          <a:spcPts val="0"/>
                        </a:spcBef>
                        <a:buFont typeface="Symbol" charset="0"/>
                        <a:buNone/>
                        <a:defRPr/>
                      </a:pPr>
                      <a:r>
                        <a:rPr lang="en-US" sz="1400" b="0" kern="1200" dirty="0">
                          <a:solidFill>
                            <a:schemeClr val="tx1"/>
                          </a:solidFill>
                          <a:effectLst/>
                          <a:latin typeface="Arial"/>
                          <a:ea typeface="+mn-ea"/>
                          <a:cs typeface="Arial"/>
                        </a:rPr>
                        <a:t>344 (77.0)</a:t>
                      </a:r>
                      <a:endParaRPr lang="en-US" sz="14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15000"/>
                      </a:srgbClr>
                    </a:solidFill>
                  </a:tcPr>
                </a:tc>
                <a:tc>
                  <a:txBody>
                    <a:bodyPr/>
                    <a:lstStyle/>
                    <a:p>
                      <a:pPr algn="ctr">
                        <a:lnSpc>
                          <a:spcPct val="80000"/>
                        </a:lnSpc>
                        <a:spcBef>
                          <a:spcPts val="0"/>
                        </a:spcBef>
                        <a:buFont typeface="Symbol" charset="0"/>
                        <a:buNone/>
                        <a:defRPr/>
                      </a:pPr>
                      <a:r>
                        <a:rPr lang="en-US" sz="1400" b="0" kern="1200" dirty="0">
                          <a:solidFill>
                            <a:schemeClr val="tx1"/>
                          </a:solidFill>
                          <a:effectLst/>
                          <a:latin typeface="Arial"/>
                          <a:ea typeface="+mn-ea"/>
                          <a:cs typeface="Arial"/>
                        </a:rPr>
                        <a:t>168 (75.3)</a:t>
                      </a:r>
                      <a:endParaRPr lang="en-US" sz="1400" b="0" dirty="0">
                        <a:solidFill>
                          <a:schemeClr val="tx1"/>
                        </a:solidFill>
                        <a:latin typeface="Arial"/>
                        <a:cs typeface="Arial"/>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15000"/>
                      </a:srgbClr>
                    </a:solidFill>
                  </a:tcPr>
                </a:tc>
                <a:extLst>
                  <a:ext uri="{0D108BD9-81ED-4DB2-BD59-A6C34878D82A}">
                    <a16:rowId xmlns:a16="http://schemas.microsoft.com/office/drawing/2014/main" val="10005"/>
                  </a:ext>
                </a:extLst>
              </a:tr>
              <a:tr h="317424">
                <a:tc>
                  <a:txBody>
                    <a:bodyPr/>
                    <a:lstStyle/>
                    <a:p>
                      <a:pPr marL="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lang="en-US" sz="1400" kern="1200" dirty="0">
                          <a:solidFill>
                            <a:schemeClr val="tx1"/>
                          </a:solidFill>
                          <a:effectLst/>
                          <a:latin typeface="Arial"/>
                          <a:ea typeface="+mn-ea"/>
                          <a:cs typeface="Arial"/>
                        </a:rPr>
                        <a:t>Black or African American, n (%)</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marL="68580" marR="6858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30000"/>
                      </a:schemeClr>
                    </a:solidFill>
                  </a:tcPr>
                </a:tc>
                <a:tc>
                  <a:txBody>
                    <a:bodyPr/>
                    <a:lstStyle/>
                    <a:p>
                      <a:pPr algn="ctr">
                        <a:lnSpc>
                          <a:spcPct val="80000"/>
                        </a:lnSpc>
                        <a:spcBef>
                          <a:spcPts val="0"/>
                        </a:spcBef>
                        <a:buFont typeface="Symbol" charset="0"/>
                        <a:buNone/>
                        <a:defRPr/>
                      </a:pPr>
                      <a:r>
                        <a:rPr lang="en-US" sz="1400" b="0" kern="1200" dirty="0">
                          <a:solidFill>
                            <a:schemeClr val="tx1"/>
                          </a:solidFill>
                          <a:effectLst/>
                          <a:latin typeface="Arial"/>
                          <a:ea typeface="+mn-ea"/>
                          <a:cs typeface="Arial"/>
                        </a:rPr>
                        <a:t>56 (12.5)</a:t>
                      </a:r>
                      <a:endParaRPr lang="en-US" sz="14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30000"/>
                      </a:srgbClr>
                    </a:solidFill>
                  </a:tcPr>
                </a:tc>
                <a:tc>
                  <a:txBody>
                    <a:bodyPr/>
                    <a:lstStyle/>
                    <a:p>
                      <a:pPr algn="ctr">
                        <a:lnSpc>
                          <a:spcPct val="80000"/>
                        </a:lnSpc>
                        <a:spcBef>
                          <a:spcPts val="0"/>
                        </a:spcBef>
                        <a:buFont typeface="Symbol" charset="0"/>
                        <a:buNone/>
                        <a:defRPr/>
                      </a:pPr>
                      <a:r>
                        <a:rPr lang="en-US" sz="1400" b="0" kern="1200" dirty="0">
                          <a:solidFill>
                            <a:schemeClr val="tx1"/>
                          </a:solidFill>
                          <a:effectLst/>
                          <a:latin typeface="Arial"/>
                          <a:ea typeface="+mn-ea"/>
                          <a:cs typeface="Arial"/>
                        </a:rPr>
                        <a:t>34 (15.2)</a:t>
                      </a:r>
                      <a:endParaRPr lang="en-US" sz="1400" b="0" dirty="0">
                        <a:solidFill>
                          <a:schemeClr val="tx1"/>
                        </a:solidFill>
                        <a:latin typeface="Arial"/>
                        <a:cs typeface="Arial"/>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30000"/>
                      </a:srgbClr>
                    </a:solidFill>
                  </a:tcPr>
                </a:tc>
                <a:extLst>
                  <a:ext uri="{0D108BD9-81ED-4DB2-BD59-A6C34878D82A}">
                    <a16:rowId xmlns:a16="http://schemas.microsoft.com/office/drawing/2014/main" val="10006"/>
                  </a:ext>
                </a:extLst>
              </a:tr>
              <a:tr h="317424">
                <a:tc>
                  <a:txBody>
                    <a:bodyPr/>
                    <a:lstStyle/>
                    <a:p>
                      <a:pPr marL="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defRPr/>
                      </a:pPr>
                      <a:r>
                        <a:rPr lang="en-US" sz="1400" kern="1200" dirty="0">
                          <a:solidFill>
                            <a:schemeClr val="tx1"/>
                          </a:solidFill>
                          <a:effectLst/>
                          <a:latin typeface="Arial"/>
                          <a:ea typeface="+mn-ea"/>
                          <a:cs typeface="Arial"/>
                        </a:rPr>
                        <a:t>CD4 </a:t>
                      </a:r>
                      <a:r>
                        <a:rPr lang="en-US" sz="1400" kern="1200" dirty="0">
                          <a:solidFill>
                            <a:schemeClr val="tx1"/>
                          </a:solidFill>
                          <a:effectLst/>
                          <a:latin typeface="+mn-lt"/>
                          <a:ea typeface="+mn-ea"/>
                          <a:cs typeface="Arial"/>
                        </a:rPr>
                        <a:t>count (cells/mm</a:t>
                      </a:r>
                      <a:r>
                        <a:rPr lang="en-US" sz="1400" kern="1200" baseline="30000" dirty="0">
                          <a:solidFill>
                            <a:schemeClr val="tx1"/>
                          </a:solidFill>
                          <a:effectLst/>
                          <a:latin typeface="+mn-lt"/>
                          <a:ea typeface="+mn-ea"/>
                          <a:cs typeface="Arial"/>
                        </a:rPr>
                        <a:t>3</a:t>
                      </a:r>
                      <a:r>
                        <a:rPr lang="en-US" sz="1400" kern="1200" dirty="0">
                          <a:solidFill>
                            <a:schemeClr val="tx1"/>
                          </a:solidFill>
                          <a:effectLst/>
                          <a:latin typeface="Arial"/>
                          <a:ea typeface="+mn-ea"/>
                          <a:cs typeface="Arial"/>
                        </a:rPr>
                        <a:t>), median (range), </a:t>
                      </a:r>
                      <a:endParaRPr kumimoji="0" lang="en-US" sz="1400" b="0" i="0" u="none" strike="noStrike" cap="none" normalizeH="0" baseline="30000" dirty="0">
                        <a:ln>
                          <a:noFill/>
                        </a:ln>
                        <a:solidFill>
                          <a:schemeClr val="tx1"/>
                        </a:solidFill>
                        <a:effectLst/>
                        <a:latin typeface="Arial"/>
                        <a:ea typeface="ＭＳ Ｐゴシック" pitchFamily="-106" charset="-128"/>
                        <a:cs typeface="Arial"/>
                      </a:endParaRPr>
                    </a:p>
                  </a:txBody>
                  <a:tcPr marL="68580" marR="6858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algn="ctr">
                        <a:lnSpc>
                          <a:spcPct val="80000"/>
                        </a:lnSpc>
                        <a:spcBef>
                          <a:spcPts val="0"/>
                        </a:spcBef>
                        <a:buFont typeface="Symbol" charset="0"/>
                        <a:buNone/>
                        <a:defRPr/>
                      </a:pPr>
                      <a:r>
                        <a:rPr lang="en-US" sz="1400" b="0" kern="1200" dirty="0">
                          <a:solidFill>
                            <a:schemeClr val="tx1"/>
                          </a:solidFill>
                          <a:effectLst/>
                          <a:latin typeface="Arial"/>
                          <a:ea typeface="+mn-ea"/>
                          <a:cs typeface="Arial"/>
                        </a:rPr>
                        <a:t>633 (82-1,928)</a:t>
                      </a:r>
                      <a:endParaRPr lang="en-US" sz="14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15000"/>
                      </a:srgbClr>
                    </a:solidFill>
                  </a:tcPr>
                </a:tc>
                <a:tc>
                  <a:txBody>
                    <a:bodyPr/>
                    <a:lstStyle/>
                    <a:p>
                      <a:pPr algn="ctr">
                        <a:lnSpc>
                          <a:spcPct val="80000"/>
                        </a:lnSpc>
                        <a:spcBef>
                          <a:spcPts val="0"/>
                        </a:spcBef>
                        <a:buFont typeface="Symbol" charset="0"/>
                        <a:buNone/>
                        <a:defRPr/>
                      </a:pPr>
                      <a:r>
                        <a:rPr lang="en-US" sz="1400" b="0" kern="1200" dirty="0">
                          <a:solidFill>
                            <a:schemeClr val="tx1"/>
                          </a:solidFill>
                          <a:effectLst/>
                          <a:latin typeface="Arial"/>
                          <a:ea typeface="+mn-ea"/>
                          <a:cs typeface="Arial"/>
                        </a:rPr>
                        <a:t>625 (140-1,687)</a:t>
                      </a:r>
                      <a:endParaRPr lang="en-US" sz="1400" b="0" dirty="0">
                        <a:solidFill>
                          <a:schemeClr val="tx1"/>
                        </a:solidFill>
                        <a:latin typeface="Arial"/>
                        <a:cs typeface="Arial"/>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15000"/>
                      </a:srgbClr>
                    </a:solidFill>
                  </a:tcPr>
                </a:tc>
                <a:extLst>
                  <a:ext uri="{0D108BD9-81ED-4DB2-BD59-A6C34878D82A}">
                    <a16:rowId xmlns:a16="http://schemas.microsoft.com/office/drawing/2014/main" val="10007"/>
                  </a:ext>
                </a:extLst>
              </a:tr>
              <a:tr h="317424">
                <a:tc>
                  <a:txBody>
                    <a:bodyPr/>
                    <a:lstStyle/>
                    <a:p>
                      <a:pPr marL="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a:ea typeface="ＭＳ Ｐゴシック" pitchFamily="-106" charset="-128"/>
                          <a:cs typeface="Arial"/>
                        </a:rPr>
                        <a:t>CD4 count &lt;200 cells/mm</a:t>
                      </a:r>
                      <a:r>
                        <a:rPr kumimoji="0" lang="en-US" sz="1400" b="0" i="0" u="none" strike="noStrike" cap="none" normalizeH="0" baseline="30000" dirty="0">
                          <a:ln>
                            <a:noFill/>
                          </a:ln>
                          <a:solidFill>
                            <a:schemeClr val="tx1"/>
                          </a:solidFill>
                          <a:effectLst/>
                          <a:latin typeface="Arial"/>
                          <a:ea typeface="ＭＳ Ｐゴシック" pitchFamily="-106" charset="-128"/>
                          <a:cs typeface="Arial"/>
                        </a:rPr>
                        <a:t>3</a:t>
                      </a:r>
                      <a:r>
                        <a:rPr kumimoji="0" lang="en-US" sz="1400" b="0" i="0" u="none" strike="noStrike" cap="none" normalizeH="0" baseline="0" dirty="0">
                          <a:ln>
                            <a:noFill/>
                          </a:ln>
                          <a:solidFill>
                            <a:schemeClr val="tx1"/>
                          </a:solidFill>
                          <a:effectLst/>
                          <a:latin typeface="Arial"/>
                          <a:ea typeface="ＭＳ Ｐゴシック" pitchFamily="-106" charset="-128"/>
                          <a:cs typeface="Arial"/>
                        </a:rPr>
                        <a:t>, n (%)</a:t>
                      </a:r>
                    </a:p>
                  </a:txBody>
                  <a:tcPr marL="68580" marR="6858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30000"/>
                      </a:schemeClr>
                    </a:solidFill>
                  </a:tcPr>
                </a:tc>
                <a:tc>
                  <a:txBody>
                    <a:bodyPr/>
                    <a:lstStyle/>
                    <a:p>
                      <a:pPr algn="ctr">
                        <a:lnSpc>
                          <a:spcPct val="80000"/>
                        </a:lnSpc>
                        <a:spcBef>
                          <a:spcPts val="0"/>
                        </a:spcBef>
                        <a:buFont typeface="Symbol" charset="0"/>
                        <a:buNone/>
                        <a:defRPr/>
                      </a:pPr>
                      <a:r>
                        <a:rPr lang="en-US" sz="1400" b="0" dirty="0">
                          <a:solidFill>
                            <a:schemeClr val="tx1"/>
                          </a:solidFill>
                          <a:latin typeface="Arial"/>
                          <a:cs typeface="Arial"/>
                        </a:rPr>
                        <a:t>13 (2.9)</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30000"/>
                      </a:srgbClr>
                    </a:solidFill>
                  </a:tcPr>
                </a:tc>
                <a:tc>
                  <a:txBody>
                    <a:bodyPr/>
                    <a:lstStyle/>
                    <a:p>
                      <a:pPr algn="ctr">
                        <a:lnSpc>
                          <a:spcPct val="80000"/>
                        </a:lnSpc>
                        <a:spcBef>
                          <a:spcPts val="0"/>
                        </a:spcBef>
                        <a:buFont typeface="Symbol" charset="0"/>
                        <a:buNone/>
                        <a:defRPr/>
                      </a:pPr>
                      <a:r>
                        <a:rPr lang="en-US" sz="1400" b="0" dirty="0">
                          <a:solidFill>
                            <a:schemeClr val="tx1"/>
                          </a:solidFill>
                          <a:latin typeface="Arial"/>
                          <a:cs typeface="Arial"/>
                        </a:rPr>
                        <a:t>4 (1.8)</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30000"/>
                      </a:srgbClr>
                    </a:solidFill>
                  </a:tcPr>
                </a:tc>
                <a:extLst>
                  <a:ext uri="{0D108BD9-81ED-4DB2-BD59-A6C34878D82A}">
                    <a16:rowId xmlns:a16="http://schemas.microsoft.com/office/drawing/2014/main" val="1539961200"/>
                  </a:ext>
                </a:extLst>
              </a:tr>
              <a:tr h="317424">
                <a:tc>
                  <a:txBody>
                    <a:bodyPr/>
                    <a:lstStyle/>
                    <a:p>
                      <a:pPr marL="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a:ea typeface="ＭＳ Ｐゴシック" pitchFamily="-106" charset="-128"/>
                          <a:cs typeface="Arial"/>
                        </a:rPr>
                        <a:t>Median months on prior regimen (range)</a:t>
                      </a:r>
                    </a:p>
                  </a:txBody>
                  <a:tcPr marL="68580" marR="6858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algn="ctr">
                        <a:lnSpc>
                          <a:spcPct val="80000"/>
                        </a:lnSpc>
                        <a:spcBef>
                          <a:spcPts val="0"/>
                        </a:spcBef>
                        <a:buFont typeface="Symbol" charset="0"/>
                        <a:buNone/>
                        <a:defRPr/>
                      </a:pPr>
                      <a:r>
                        <a:rPr lang="en-US" sz="1400" b="0" dirty="0">
                          <a:solidFill>
                            <a:schemeClr val="tx1"/>
                          </a:solidFill>
                          <a:latin typeface="Arial"/>
                          <a:cs typeface="Arial"/>
                        </a:rPr>
                        <a:t>48.4 (7-265)</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15000"/>
                      </a:srgbClr>
                    </a:solidFill>
                  </a:tcPr>
                </a:tc>
                <a:tc>
                  <a:txBody>
                    <a:bodyPr/>
                    <a:lstStyle/>
                    <a:p>
                      <a:pPr algn="ctr">
                        <a:lnSpc>
                          <a:spcPct val="80000"/>
                        </a:lnSpc>
                        <a:spcBef>
                          <a:spcPts val="0"/>
                        </a:spcBef>
                        <a:buFont typeface="Symbol" charset="0"/>
                        <a:buNone/>
                        <a:defRPr/>
                      </a:pPr>
                      <a:r>
                        <a:rPr lang="en-US" sz="1400" b="0" dirty="0">
                          <a:solidFill>
                            <a:schemeClr val="tx1"/>
                          </a:solidFill>
                          <a:latin typeface="Arial"/>
                          <a:cs typeface="Arial"/>
                        </a:rPr>
                        <a:t>50.5 (7-181)</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15000"/>
                      </a:srgbClr>
                    </a:solidFill>
                  </a:tcPr>
                </a:tc>
                <a:extLst>
                  <a:ext uri="{0D108BD9-81ED-4DB2-BD59-A6C34878D82A}">
                    <a16:rowId xmlns:a16="http://schemas.microsoft.com/office/drawing/2014/main" val="3979619591"/>
                  </a:ext>
                </a:extLst>
              </a:tr>
              <a:tr h="317424">
                <a:tc>
                  <a:txBody>
                    <a:bodyPr/>
                    <a:lstStyle/>
                    <a:p>
                      <a:pPr marL="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a:ea typeface="ＭＳ Ｐゴシック" pitchFamily="-106" charset="-128"/>
                          <a:cs typeface="Arial"/>
                        </a:rPr>
                        <a:t>Baseline mutations: K103N, Y181C, +/- G190A, n (%)</a:t>
                      </a:r>
                    </a:p>
                  </a:txBody>
                  <a:tcPr marL="68580" marR="6858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30000"/>
                      </a:schemeClr>
                    </a:solidFill>
                  </a:tcPr>
                </a:tc>
                <a:tc>
                  <a:txBody>
                    <a:bodyPr/>
                    <a:lstStyle/>
                    <a:p>
                      <a:pPr algn="ctr">
                        <a:lnSpc>
                          <a:spcPct val="80000"/>
                        </a:lnSpc>
                        <a:spcBef>
                          <a:spcPts val="0"/>
                        </a:spcBef>
                        <a:buFont typeface="Symbol" charset="0"/>
                        <a:buNone/>
                        <a:defRPr/>
                      </a:pPr>
                      <a:r>
                        <a:rPr lang="en-US" sz="1400" b="0" dirty="0">
                          <a:solidFill>
                            <a:schemeClr val="tx1"/>
                          </a:solidFill>
                          <a:latin typeface="Arial"/>
                          <a:cs typeface="Arial"/>
                        </a:rPr>
                        <a:t>11 (2.5)</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30000"/>
                      </a:srgbClr>
                    </a:solidFill>
                  </a:tcPr>
                </a:tc>
                <a:tc>
                  <a:txBody>
                    <a:bodyPr/>
                    <a:lstStyle/>
                    <a:p>
                      <a:pPr algn="ctr">
                        <a:lnSpc>
                          <a:spcPct val="80000"/>
                        </a:lnSpc>
                        <a:spcBef>
                          <a:spcPts val="0"/>
                        </a:spcBef>
                        <a:buFont typeface="Symbol" charset="0"/>
                        <a:buNone/>
                        <a:defRPr/>
                      </a:pPr>
                      <a:r>
                        <a:rPr lang="en-US" sz="1400" b="0" dirty="0">
                          <a:solidFill>
                            <a:schemeClr val="tx1"/>
                          </a:solidFill>
                          <a:latin typeface="Arial"/>
                          <a:cs typeface="Arial"/>
                        </a:rPr>
                        <a:t>13 (5.8)</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30000"/>
                      </a:srgbClr>
                    </a:solidFill>
                  </a:tcPr>
                </a:tc>
                <a:extLst>
                  <a:ext uri="{0D108BD9-81ED-4DB2-BD59-A6C34878D82A}">
                    <a16:rowId xmlns:a16="http://schemas.microsoft.com/office/drawing/2014/main" val="703692590"/>
                  </a:ext>
                </a:extLst>
              </a:tr>
              <a:tr h="317424">
                <a:tc>
                  <a:txBody>
                    <a:bodyPr/>
                    <a:lstStyle/>
                    <a:p>
                      <a:pPr marL="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a:ea typeface="ＭＳ Ｐゴシック" pitchFamily="-106" charset="-128"/>
                          <a:cs typeface="Arial"/>
                        </a:rPr>
                        <a:t>HBV and/or HCV coinfection, n (%)</a:t>
                      </a:r>
                    </a:p>
                  </a:txBody>
                  <a:tcPr marL="68580" marR="6858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algn="ctr">
                        <a:lnSpc>
                          <a:spcPct val="80000"/>
                        </a:lnSpc>
                        <a:spcBef>
                          <a:spcPts val="0"/>
                        </a:spcBef>
                        <a:buFont typeface="Symbol" charset="0"/>
                        <a:buNone/>
                        <a:defRPr/>
                      </a:pPr>
                      <a:r>
                        <a:rPr lang="en-US" sz="1400" b="0" dirty="0">
                          <a:solidFill>
                            <a:schemeClr val="tx1"/>
                          </a:solidFill>
                          <a:latin typeface="Arial"/>
                          <a:cs typeface="Arial"/>
                        </a:rPr>
                        <a:t>14 (3.1)</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15000"/>
                      </a:srgbClr>
                    </a:solidFill>
                  </a:tcPr>
                </a:tc>
                <a:tc>
                  <a:txBody>
                    <a:bodyPr/>
                    <a:lstStyle/>
                    <a:p>
                      <a:pPr algn="ctr">
                        <a:lnSpc>
                          <a:spcPct val="80000"/>
                        </a:lnSpc>
                        <a:spcBef>
                          <a:spcPts val="0"/>
                        </a:spcBef>
                        <a:buFont typeface="Symbol" charset="0"/>
                        <a:buNone/>
                        <a:defRPr/>
                      </a:pPr>
                      <a:r>
                        <a:rPr lang="en-US" sz="1400" b="0" dirty="0">
                          <a:solidFill>
                            <a:schemeClr val="tx1"/>
                          </a:solidFill>
                          <a:latin typeface="Arial"/>
                          <a:cs typeface="Arial"/>
                        </a:rPr>
                        <a:t>9 (4.0)</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15000"/>
                      </a:srgbClr>
                    </a:solidFill>
                  </a:tcPr>
                </a:tc>
                <a:extLst>
                  <a:ext uri="{0D108BD9-81ED-4DB2-BD59-A6C34878D82A}">
                    <a16:rowId xmlns:a16="http://schemas.microsoft.com/office/drawing/2014/main" val="3055267361"/>
                  </a:ext>
                </a:extLst>
              </a:tr>
            </a:tbl>
          </a:graphicData>
        </a:graphic>
      </p:graphicFrame>
    </p:spTree>
    <p:extLst>
      <p:ext uri="{BB962C8B-B14F-4D97-AF65-F5344CB8AC3E}">
        <p14:creationId xmlns:p14="http://schemas.microsoft.com/office/powerpoint/2010/main" val="790153022"/>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BF5BB-9EDC-1842-8A55-CEDFBDD6B846}"/>
              </a:ext>
            </a:extLst>
          </p:cNvPr>
          <p:cNvSpPr>
            <a:spLocks noGrp="1"/>
          </p:cNvSpPr>
          <p:nvPr>
            <p:ph type="title"/>
          </p:nvPr>
        </p:nvSpPr>
        <p:spPr/>
        <p:txBody>
          <a:bodyPr>
            <a:normAutofit/>
          </a:bodyPr>
          <a:lstStyle/>
          <a:p>
            <a:r>
              <a:rPr lang="en-US" sz="2000" dirty="0"/>
              <a:t>Switch to Doravirine-TDF-3TC versus Continued Baseline Regimen</a:t>
            </a:r>
            <a:br>
              <a:rPr lang="en-US" sz="2000" dirty="0"/>
            </a:br>
            <a:r>
              <a:rPr lang="en-US" sz="2000" dirty="0"/>
              <a:t>DRIVE SHIFT: Baseline Antiretroviral Regimens</a:t>
            </a:r>
          </a:p>
        </p:txBody>
      </p:sp>
      <p:sp>
        <p:nvSpPr>
          <p:cNvPr id="6" name="Text Placeholder 5">
            <a:extLst>
              <a:ext uri="{FF2B5EF4-FFF2-40B4-BE49-F238E27FC236}">
                <a16:creationId xmlns:a16="http://schemas.microsoft.com/office/drawing/2014/main" id="{AD70263A-CE36-9649-9537-255216ED07B3}"/>
              </a:ext>
            </a:extLst>
          </p:cNvPr>
          <p:cNvSpPr>
            <a:spLocks noGrp="1"/>
          </p:cNvSpPr>
          <p:nvPr>
            <p:ph type="body" sz="quarter" idx="14"/>
          </p:nvPr>
        </p:nvSpPr>
        <p:spPr/>
        <p:txBody>
          <a:bodyPr/>
          <a:lstStyle/>
          <a:p>
            <a:r>
              <a:rPr lang="en-US" dirty="0"/>
              <a:t>Source: Johnson M, et al. J </a:t>
            </a:r>
            <a:r>
              <a:rPr lang="en-US" dirty="0" err="1"/>
              <a:t>Acquir</a:t>
            </a:r>
            <a:r>
              <a:rPr lang="en-US" dirty="0"/>
              <a:t> </a:t>
            </a:r>
            <a:r>
              <a:rPr lang="en-US" dirty="0" err="1"/>
              <a:t>Immun</a:t>
            </a:r>
            <a:r>
              <a:rPr lang="en-US" dirty="0"/>
              <a:t> </a:t>
            </a:r>
            <a:r>
              <a:rPr lang="en-US" dirty="0" err="1"/>
              <a:t>Defic</a:t>
            </a:r>
            <a:r>
              <a:rPr lang="en-US" dirty="0"/>
              <a:t> </a:t>
            </a:r>
            <a:r>
              <a:rPr lang="en-US" dirty="0" err="1"/>
              <a:t>Syndr</a:t>
            </a:r>
            <a:r>
              <a:rPr lang="en-US" dirty="0"/>
              <a:t>. 2019;81:463-72.</a:t>
            </a:r>
            <a:endParaRPr lang="en-US" sz="800" dirty="0"/>
          </a:p>
        </p:txBody>
      </p:sp>
      <p:graphicFrame>
        <p:nvGraphicFramePr>
          <p:cNvPr id="21" name="Group 45">
            <a:extLst>
              <a:ext uri="{FF2B5EF4-FFF2-40B4-BE49-F238E27FC236}">
                <a16:creationId xmlns:a16="http://schemas.microsoft.com/office/drawing/2014/main" id="{9F8E5D4D-EF80-C34D-A27D-ACB4A5A912B0}"/>
              </a:ext>
            </a:extLst>
          </p:cNvPr>
          <p:cNvGraphicFramePr>
            <a:graphicFrameLocks noGrp="1"/>
          </p:cNvGraphicFramePr>
          <p:nvPr>
            <p:extLst>
              <p:ext uri="{D42A27DB-BD31-4B8C-83A1-F6EECF244321}">
                <p14:modId xmlns:p14="http://schemas.microsoft.com/office/powerpoint/2010/main" val="4189434613"/>
              </p:ext>
            </p:extLst>
          </p:nvPr>
        </p:nvGraphicFramePr>
        <p:xfrm>
          <a:off x="455602" y="977274"/>
          <a:ext cx="8229601" cy="3538730"/>
        </p:xfrm>
        <a:graphic>
          <a:graphicData uri="http://schemas.openxmlformats.org/drawingml/2006/table">
            <a:tbl>
              <a:tblPr>
                <a:effectLst/>
              </a:tblPr>
              <a:tblGrid>
                <a:gridCol w="2892829">
                  <a:extLst>
                    <a:ext uri="{9D8B030D-6E8A-4147-A177-3AD203B41FA5}">
                      <a16:colId xmlns:a16="http://schemas.microsoft.com/office/drawing/2014/main" val="20000"/>
                    </a:ext>
                  </a:extLst>
                </a:gridCol>
                <a:gridCol w="2668386">
                  <a:extLst>
                    <a:ext uri="{9D8B030D-6E8A-4147-A177-3AD203B41FA5}">
                      <a16:colId xmlns:a16="http://schemas.microsoft.com/office/drawing/2014/main" val="20001"/>
                    </a:ext>
                  </a:extLst>
                </a:gridCol>
                <a:gridCol w="2668386">
                  <a:extLst>
                    <a:ext uri="{9D8B030D-6E8A-4147-A177-3AD203B41FA5}">
                      <a16:colId xmlns:a16="http://schemas.microsoft.com/office/drawing/2014/main" val="20002"/>
                    </a:ext>
                  </a:extLst>
                </a:gridCol>
              </a:tblGrid>
              <a:tr h="305063">
                <a:tc gridSpan="3">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a:ea typeface="ＭＳ Ｐゴシック" pitchFamily="-106" charset="-128"/>
                          <a:cs typeface="Arial"/>
                        </a:rPr>
                        <a:t>DRIVE SHIFT Baseline Antiretroviral Regimens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lumOff val="5000"/>
                      </a:schemeClr>
                    </a:solidFill>
                  </a:tcPr>
                </a:tc>
                <a:tc hMerge="1">
                  <a:txBody>
                    <a:bodyPr/>
                    <a:lstStyle/>
                    <a:p>
                      <a:endParaRPr lang="en-US"/>
                    </a:p>
                  </a:txBody>
                  <a:tcPr/>
                </a:tc>
                <a:tc hMerge="1">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endParaRPr kumimoji="0" lang="en-US" sz="1800" b="1" i="0" u="none" strike="noStrike" cap="none" normalizeH="0" baseline="0" dirty="0">
                        <a:ln>
                          <a:noFill/>
                        </a:ln>
                        <a:solidFill>
                          <a:schemeClr val="bg1"/>
                        </a:solidFill>
                        <a:effectLst/>
                        <a:latin typeface="Arial" pitchFamily="-106" charset="0"/>
                        <a:ea typeface="ＭＳ Ｐゴシック" pitchFamily="-106" charset="-128"/>
                        <a:cs typeface="ＭＳ Ｐゴシック" pitchFamily="-106" charset="-128"/>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88100">
                <a:tc>
                  <a:txBody>
                    <a:bodyPr/>
                    <a:lstStyle/>
                    <a:p>
                      <a:pPr marL="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a:ea typeface="ＭＳ Ｐゴシック" pitchFamily="-106" charset="-128"/>
                          <a:cs typeface="Arial"/>
                        </a:rPr>
                        <a:t>Anchor Agent, n (%)</a:t>
                      </a: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algn="ctr">
                        <a:spcBef>
                          <a:spcPts val="0"/>
                        </a:spcBef>
                      </a:pPr>
                      <a:r>
                        <a:rPr kumimoji="0" lang="en-US" sz="1400" b="1" i="0" u="none" strike="noStrike" cap="none" normalizeH="0" baseline="0" dirty="0">
                          <a:ln>
                            <a:noFill/>
                          </a:ln>
                          <a:solidFill>
                            <a:schemeClr val="bg1"/>
                          </a:solidFill>
                          <a:effectLst/>
                          <a:latin typeface="Arial"/>
                          <a:ea typeface="ＭＳ Ｐゴシック" pitchFamily="-106" charset="-128"/>
                          <a:cs typeface="Arial"/>
                        </a:rPr>
                        <a:t>Immediate Switch</a:t>
                      </a:r>
                      <a:br>
                        <a:rPr kumimoji="0" lang="en-US" sz="1400" b="1" i="0" u="none" strike="noStrike" cap="none" normalizeH="0" baseline="0" dirty="0">
                          <a:ln>
                            <a:noFill/>
                          </a:ln>
                          <a:solidFill>
                            <a:schemeClr val="bg1"/>
                          </a:solidFill>
                          <a:effectLst/>
                          <a:latin typeface="Arial"/>
                          <a:ea typeface="ＭＳ Ｐゴシック" pitchFamily="-106" charset="-128"/>
                          <a:cs typeface="Arial"/>
                        </a:rPr>
                      </a:br>
                      <a:r>
                        <a:rPr kumimoji="0" lang="en-US" sz="1200" b="0" i="0" u="none" strike="noStrike" cap="none" normalizeH="0" baseline="0" dirty="0">
                          <a:ln>
                            <a:noFill/>
                          </a:ln>
                          <a:solidFill>
                            <a:schemeClr val="bg1"/>
                          </a:solidFill>
                          <a:effectLst/>
                          <a:latin typeface="Arial"/>
                          <a:ea typeface="ＭＳ Ｐゴシック" pitchFamily="-106" charset="-128"/>
                          <a:cs typeface="Arial"/>
                        </a:rPr>
                        <a:t>(n = 447)</a:t>
                      </a:r>
                      <a:endParaRPr lang="en-US" sz="1200" b="0" dirty="0">
                        <a:solidFill>
                          <a:schemeClr val="bg1"/>
                        </a:solidFill>
                        <a:latin typeface="Arial"/>
                        <a:cs typeface="Arial"/>
                      </a:endParaRPr>
                    </a:p>
                  </a:txBody>
                  <a:tcPr marL="182880" marR="182880"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66426F"/>
                    </a:solidFill>
                  </a:tcPr>
                </a:tc>
                <a:tc>
                  <a:txBody>
                    <a:bodyPr/>
                    <a:lstStyle/>
                    <a:p>
                      <a:pPr marL="0" marR="0" lvl="0" indent="0" algn="ctr"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a:ea typeface="ＭＳ Ｐゴシック" pitchFamily="-106" charset="-128"/>
                          <a:cs typeface="Arial"/>
                        </a:rPr>
                        <a:t>Delayed Switch</a:t>
                      </a:r>
                      <a:br>
                        <a:rPr kumimoji="0" lang="en-US" sz="1400" b="1" i="0" u="none" strike="noStrike" cap="none" normalizeH="0" baseline="0" dirty="0">
                          <a:ln>
                            <a:noFill/>
                          </a:ln>
                          <a:solidFill>
                            <a:schemeClr val="bg1"/>
                          </a:solidFill>
                          <a:effectLst/>
                          <a:latin typeface="Arial"/>
                          <a:ea typeface="ＭＳ Ｐゴシック" pitchFamily="-106" charset="-128"/>
                          <a:cs typeface="Arial"/>
                        </a:rPr>
                      </a:br>
                      <a:r>
                        <a:rPr kumimoji="0" lang="en-US" sz="1200" b="0" i="0" u="none" strike="noStrike" cap="none" normalizeH="0" baseline="0" dirty="0">
                          <a:ln>
                            <a:noFill/>
                          </a:ln>
                          <a:solidFill>
                            <a:schemeClr val="bg1"/>
                          </a:solidFill>
                          <a:effectLst/>
                          <a:latin typeface="Arial"/>
                          <a:ea typeface="ＭＳ Ｐゴシック" pitchFamily="-106" charset="-128"/>
                          <a:cs typeface="Arial"/>
                        </a:rPr>
                        <a:t>(n = 223)</a:t>
                      </a:r>
                    </a:p>
                  </a:txBody>
                  <a:tcPr marL="182880" marR="18288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54737F"/>
                    </a:solidFill>
                  </a:tcPr>
                </a:tc>
                <a:extLst>
                  <a:ext uri="{0D108BD9-81ED-4DB2-BD59-A6C34878D82A}">
                    <a16:rowId xmlns:a16="http://schemas.microsoft.com/office/drawing/2014/main" val="10001"/>
                  </a:ext>
                </a:extLst>
              </a:tr>
              <a:tr h="305063">
                <a:tc>
                  <a:txBody>
                    <a:bodyPr/>
                    <a:lstStyle/>
                    <a:p>
                      <a:pPr marL="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lang="en-US" sz="1400" kern="1200" dirty="0">
                          <a:solidFill>
                            <a:schemeClr val="tx1"/>
                          </a:solidFill>
                          <a:effectLst/>
                          <a:latin typeface="Arial"/>
                          <a:ea typeface="+mn-ea"/>
                          <a:cs typeface="Arial"/>
                        </a:rPr>
                        <a:t>Boosted PI</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algn="ctr">
                        <a:lnSpc>
                          <a:spcPct val="80000"/>
                        </a:lnSpc>
                        <a:spcBef>
                          <a:spcPts val="0"/>
                        </a:spcBef>
                        <a:buFont typeface="Symbol" charset="0"/>
                        <a:buNone/>
                        <a:defRPr/>
                      </a:pPr>
                      <a:r>
                        <a:rPr lang="en-US" sz="1400" b="0" kern="1200" dirty="0">
                          <a:solidFill>
                            <a:schemeClr val="tx1"/>
                          </a:solidFill>
                          <a:effectLst/>
                          <a:latin typeface="Arial"/>
                          <a:ea typeface="+mn-ea"/>
                          <a:cs typeface="Arial"/>
                        </a:rPr>
                        <a:t>316 (70.7)</a:t>
                      </a:r>
                      <a:endParaRPr lang="en-US" sz="1400" b="0" dirty="0">
                        <a:solidFill>
                          <a:schemeClr val="tx1"/>
                        </a:solidFill>
                        <a:latin typeface="Arial"/>
                        <a:cs typeface="Arial"/>
                      </a:endParaRPr>
                    </a:p>
                  </a:txBody>
                  <a:tcPr marL="182880" marR="18288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15000"/>
                      </a:srgbClr>
                    </a:solidFill>
                  </a:tcPr>
                </a:tc>
                <a:tc>
                  <a:txBody>
                    <a:bodyPr/>
                    <a:lstStyle/>
                    <a:p>
                      <a:pPr algn="ctr">
                        <a:lnSpc>
                          <a:spcPct val="80000"/>
                        </a:lnSpc>
                        <a:spcBef>
                          <a:spcPts val="0"/>
                        </a:spcBef>
                        <a:buFont typeface="Symbol" charset="0"/>
                        <a:buNone/>
                        <a:defRPr/>
                      </a:pPr>
                      <a:r>
                        <a:rPr lang="en-US" sz="1400" b="0" kern="1200" dirty="0">
                          <a:solidFill>
                            <a:schemeClr val="tx1"/>
                          </a:solidFill>
                          <a:effectLst/>
                          <a:latin typeface="Arial"/>
                          <a:ea typeface="+mn-ea"/>
                          <a:cs typeface="Arial"/>
                        </a:rPr>
                        <a:t>156 (70.0)</a:t>
                      </a:r>
                      <a:endParaRPr lang="en-US" sz="1400" b="0" dirty="0">
                        <a:solidFill>
                          <a:schemeClr val="tx1"/>
                        </a:solidFill>
                        <a:latin typeface="Arial"/>
                        <a:cs typeface="Arial"/>
                      </a:endParaRPr>
                    </a:p>
                  </a:txBody>
                  <a:tcPr marL="18288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15000"/>
                      </a:srgbClr>
                    </a:solidFill>
                  </a:tcPr>
                </a:tc>
                <a:extLst>
                  <a:ext uri="{0D108BD9-81ED-4DB2-BD59-A6C34878D82A}">
                    <a16:rowId xmlns:a16="http://schemas.microsoft.com/office/drawing/2014/main" val="10002"/>
                  </a:ext>
                </a:extLst>
              </a:tr>
              <a:tr h="305063">
                <a:tc>
                  <a:txBody>
                    <a:bodyPr/>
                    <a:lstStyle/>
                    <a:p>
                      <a:pPr marL="18288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lang="en-US" sz="1400" kern="1200" dirty="0">
                          <a:solidFill>
                            <a:schemeClr val="tx1"/>
                          </a:solidFill>
                          <a:effectLst/>
                          <a:latin typeface="Arial"/>
                          <a:ea typeface="+mn-ea"/>
                          <a:cs typeface="Arial"/>
                        </a:rPr>
                        <a:t>Darunavir</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30000"/>
                      </a:schemeClr>
                    </a:solidFill>
                  </a:tcPr>
                </a:tc>
                <a:tc>
                  <a:txBody>
                    <a:bodyPr/>
                    <a:lstStyle/>
                    <a:p>
                      <a:pPr algn="ctr">
                        <a:lnSpc>
                          <a:spcPct val="80000"/>
                        </a:lnSpc>
                        <a:spcBef>
                          <a:spcPts val="0"/>
                        </a:spcBef>
                        <a:buFont typeface="Symbol" charset="0"/>
                        <a:buNone/>
                        <a:defRPr/>
                      </a:pPr>
                      <a:r>
                        <a:rPr lang="en-US" sz="1400" b="0" kern="1200" dirty="0">
                          <a:solidFill>
                            <a:schemeClr val="tx1"/>
                          </a:solidFill>
                          <a:effectLst/>
                          <a:latin typeface="Arial"/>
                          <a:ea typeface="+mn-ea"/>
                          <a:cs typeface="Arial"/>
                        </a:rPr>
                        <a:t>166 (37.1)</a:t>
                      </a:r>
                      <a:endParaRPr lang="en-US" sz="1400" b="0" dirty="0">
                        <a:solidFill>
                          <a:schemeClr val="tx1"/>
                        </a:solidFill>
                        <a:latin typeface="Arial"/>
                        <a:cs typeface="Arial"/>
                      </a:endParaRPr>
                    </a:p>
                  </a:txBody>
                  <a:tcPr marL="182880" marR="18288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30000"/>
                      </a:srgbClr>
                    </a:solidFill>
                  </a:tcPr>
                </a:tc>
                <a:tc>
                  <a:txBody>
                    <a:bodyPr/>
                    <a:lstStyle/>
                    <a:p>
                      <a:pPr algn="ctr">
                        <a:lnSpc>
                          <a:spcPct val="80000"/>
                        </a:lnSpc>
                        <a:spcBef>
                          <a:spcPts val="0"/>
                        </a:spcBef>
                        <a:buFont typeface="Symbol" charset="0"/>
                        <a:buNone/>
                        <a:defRPr/>
                      </a:pPr>
                      <a:r>
                        <a:rPr lang="en-US" sz="1400" b="0" kern="1200" dirty="0">
                          <a:solidFill>
                            <a:schemeClr val="tx1"/>
                          </a:solidFill>
                          <a:effectLst/>
                          <a:latin typeface="Arial"/>
                          <a:ea typeface="+mn-ea"/>
                          <a:cs typeface="Arial"/>
                        </a:rPr>
                        <a:t>82 (36.8)</a:t>
                      </a:r>
                      <a:endParaRPr lang="en-US" sz="1400" b="0" dirty="0">
                        <a:solidFill>
                          <a:schemeClr val="tx1"/>
                        </a:solidFill>
                        <a:latin typeface="Arial"/>
                        <a:cs typeface="Arial"/>
                      </a:endParaRPr>
                    </a:p>
                  </a:txBody>
                  <a:tcPr marL="18288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30000"/>
                      </a:srgbClr>
                    </a:solidFill>
                  </a:tcPr>
                </a:tc>
                <a:extLst>
                  <a:ext uri="{0D108BD9-81ED-4DB2-BD59-A6C34878D82A}">
                    <a16:rowId xmlns:a16="http://schemas.microsoft.com/office/drawing/2014/main" val="10003"/>
                  </a:ext>
                </a:extLst>
              </a:tr>
              <a:tr h="305063">
                <a:tc>
                  <a:txBody>
                    <a:bodyPr/>
                    <a:lstStyle/>
                    <a:p>
                      <a:pPr marL="18288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lang="en-US" sz="1400" kern="1200" dirty="0">
                          <a:solidFill>
                            <a:schemeClr val="tx1"/>
                          </a:solidFill>
                          <a:effectLst/>
                          <a:latin typeface="Arial"/>
                          <a:ea typeface="+mn-ea"/>
                          <a:cs typeface="Arial"/>
                        </a:rPr>
                        <a:t>Atazanavir</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algn="ctr">
                        <a:lnSpc>
                          <a:spcPct val="80000"/>
                        </a:lnSpc>
                        <a:spcBef>
                          <a:spcPts val="0"/>
                        </a:spcBef>
                        <a:buFont typeface="Symbol" charset="0"/>
                        <a:buNone/>
                        <a:defRPr/>
                      </a:pPr>
                      <a:r>
                        <a:rPr lang="en-US" sz="1400" b="0" kern="1200" dirty="0">
                          <a:solidFill>
                            <a:schemeClr val="tx1"/>
                          </a:solidFill>
                          <a:effectLst/>
                          <a:latin typeface="Arial"/>
                          <a:ea typeface="+mn-ea"/>
                          <a:cs typeface="Arial"/>
                        </a:rPr>
                        <a:t>96 (21.5)</a:t>
                      </a:r>
                      <a:endParaRPr lang="en-US" sz="1400" b="0" dirty="0">
                        <a:solidFill>
                          <a:schemeClr val="tx1"/>
                        </a:solidFill>
                        <a:latin typeface="Arial"/>
                        <a:cs typeface="Arial"/>
                      </a:endParaRPr>
                    </a:p>
                  </a:txBody>
                  <a:tcPr marL="182880" marR="18288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15000"/>
                      </a:srgbClr>
                    </a:solidFill>
                  </a:tcPr>
                </a:tc>
                <a:tc>
                  <a:txBody>
                    <a:bodyPr/>
                    <a:lstStyle/>
                    <a:p>
                      <a:pPr algn="ctr">
                        <a:lnSpc>
                          <a:spcPct val="80000"/>
                        </a:lnSpc>
                        <a:spcBef>
                          <a:spcPts val="0"/>
                        </a:spcBef>
                        <a:buFont typeface="Symbol" charset="0"/>
                        <a:buNone/>
                        <a:defRPr/>
                      </a:pPr>
                      <a:r>
                        <a:rPr lang="en-US" sz="1400" b="0" kern="1200" dirty="0">
                          <a:solidFill>
                            <a:schemeClr val="tx1"/>
                          </a:solidFill>
                          <a:effectLst/>
                          <a:latin typeface="Arial"/>
                          <a:ea typeface="+mn-ea"/>
                          <a:cs typeface="Arial"/>
                        </a:rPr>
                        <a:t>43 (19.3)</a:t>
                      </a:r>
                      <a:endParaRPr lang="en-US" sz="1400" b="0" dirty="0">
                        <a:solidFill>
                          <a:schemeClr val="tx1"/>
                        </a:solidFill>
                        <a:latin typeface="Arial"/>
                        <a:cs typeface="Arial"/>
                      </a:endParaRPr>
                    </a:p>
                  </a:txBody>
                  <a:tcPr marL="18288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15000"/>
                      </a:srgbClr>
                    </a:solidFill>
                  </a:tcPr>
                </a:tc>
                <a:extLst>
                  <a:ext uri="{0D108BD9-81ED-4DB2-BD59-A6C34878D82A}">
                    <a16:rowId xmlns:a16="http://schemas.microsoft.com/office/drawing/2014/main" val="10005"/>
                  </a:ext>
                </a:extLst>
              </a:tr>
              <a:tr h="305063">
                <a:tc>
                  <a:txBody>
                    <a:bodyPr/>
                    <a:lstStyle/>
                    <a:p>
                      <a:pPr marL="18288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lang="en-US" sz="1400" kern="1200" dirty="0">
                          <a:solidFill>
                            <a:schemeClr val="tx1"/>
                          </a:solidFill>
                          <a:effectLst/>
                          <a:latin typeface="Arial"/>
                          <a:ea typeface="+mn-ea"/>
                          <a:cs typeface="Arial"/>
                        </a:rPr>
                        <a:t>Lopinavir</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30000"/>
                      </a:schemeClr>
                    </a:solidFill>
                  </a:tcPr>
                </a:tc>
                <a:tc>
                  <a:txBody>
                    <a:bodyPr/>
                    <a:lstStyle/>
                    <a:p>
                      <a:pPr algn="ctr">
                        <a:lnSpc>
                          <a:spcPct val="80000"/>
                        </a:lnSpc>
                        <a:spcBef>
                          <a:spcPts val="0"/>
                        </a:spcBef>
                        <a:buFont typeface="Symbol" charset="0"/>
                        <a:buNone/>
                        <a:defRPr/>
                      </a:pPr>
                      <a:r>
                        <a:rPr lang="en-US" sz="1400" b="0" kern="1200" dirty="0">
                          <a:solidFill>
                            <a:schemeClr val="tx1"/>
                          </a:solidFill>
                          <a:effectLst/>
                          <a:latin typeface="Arial"/>
                          <a:ea typeface="+mn-ea"/>
                          <a:cs typeface="Arial"/>
                        </a:rPr>
                        <a:t>54 (12.1)</a:t>
                      </a:r>
                      <a:endParaRPr lang="en-US" sz="1400" b="0" dirty="0">
                        <a:solidFill>
                          <a:schemeClr val="tx1"/>
                        </a:solidFill>
                        <a:latin typeface="Arial"/>
                        <a:cs typeface="Arial"/>
                      </a:endParaRPr>
                    </a:p>
                  </a:txBody>
                  <a:tcPr marL="182880" marR="18288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30000"/>
                      </a:srgbClr>
                    </a:solidFill>
                  </a:tcPr>
                </a:tc>
                <a:tc>
                  <a:txBody>
                    <a:bodyPr/>
                    <a:lstStyle/>
                    <a:p>
                      <a:pPr algn="ctr">
                        <a:lnSpc>
                          <a:spcPct val="80000"/>
                        </a:lnSpc>
                        <a:spcBef>
                          <a:spcPts val="0"/>
                        </a:spcBef>
                        <a:buFont typeface="Symbol" charset="0"/>
                        <a:buNone/>
                        <a:defRPr/>
                      </a:pPr>
                      <a:r>
                        <a:rPr lang="en-US" sz="1400" b="0" kern="1200" dirty="0">
                          <a:solidFill>
                            <a:schemeClr val="tx1"/>
                          </a:solidFill>
                          <a:effectLst/>
                          <a:latin typeface="Arial"/>
                          <a:ea typeface="+mn-ea"/>
                          <a:cs typeface="Arial"/>
                        </a:rPr>
                        <a:t>31 (13.9)</a:t>
                      </a:r>
                      <a:endParaRPr lang="en-US" sz="1400" b="0" dirty="0">
                        <a:solidFill>
                          <a:schemeClr val="tx1"/>
                        </a:solidFill>
                        <a:latin typeface="Arial"/>
                        <a:cs typeface="Arial"/>
                      </a:endParaRPr>
                    </a:p>
                  </a:txBody>
                  <a:tcPr marL="18288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30000"/>
                      </a:srgbClr>
                    </a:solidFill>
                  </a:tcPr>
                </a:tc>
                <a:extLst>
                  <a:ext uri="{0D108BD9-81ED-4DB2-BD59-A6C34878D82A}">
                    <a16:rowId xmlns:a16="http://schemas.microsoft.com/office/drawing/2014/main" val="10006"/>
                  </a:ext>
                </a:extLst>
              </a:tr>
              <a:tr h="305063">
                <a:tc>
                  <a:txBody>
                    <a:bodyPr/>
                    <a:lstStyle/>
                    <a:p>
                      <a:pPr marL="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lang="en-US" sz="1400" kern="1200" dirty="0" err="1">
                          <a:solidFill>
                            <a:schemeClr val="tx1"/>
                          </a:solidFill>
                          <a:effectLst/>
                          <a:latin typeface="Arial"/>
                          <a:ea typeface="+mn-ea"/>
                          <a:cs typeface="Arial"/>
                        </a:rPr>
                        <a:t>Elvitegravir-cobicistat</a:t>
                      </a:r>
                      <a:endParaRPr kumimoji="0" lang="en-US" sz="1400" b="0" i="0" u="none" strike="noStrike" cap="none" normalizeH="0" baseline="30000" dirty="0">
                        <a:ln>
                          <a:noFill/>
                        </a:ln>
                        <a:solidFill>
                          <a:schemeClr val="tx1"/>
                        </a:solidFill>
                        <a:effectLst/>
                        <a:latin typeface="Arial"/>
                        <a:ea typeface="ＭＳ Ｐゴシック" pitchFamily="-106" charset="-128"/>
                        <a:cs typeface="Arial"/>
                      </a:endParaRP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algn="ctr">
                        <a:lnSpc>
                          <a:spcPct val="80000"/>
                        </a:lnSpc>
                        <a:spcBef>
                          <a:spcPts val="0"/>
                        </a:spcBef>
                        <a:buFont typeface="Symbol" charset="0"/>
                        <a:buNone/>
                        <a:defRPr/>
                      </a:pPr>
                      <a:r>
                        <a:rPr lang="en-US" sz="1400" b="0" kern="1200" dirty="0">
                          <a:solidFill>
                            <a:schemeClr val="tx1"/>
                          </a:solidFill>
                          <a:effectLst/>
                          <a:latin typeface="Arial"/>
                          <a:ea typeface="+mn-ea"/>
                          <a:cs typeface="Arial"/>
                        </a:rPr>
                        <a:t>25 (5.6)</a:t>
                      </a:r>
                      <a:endParaRPr lang="en-US" sz="1400" b="0" dirty="0">
                        <a:solidFill>
                          <a:schemeClr val="tx1"/>
                        </a:solidFill>
                        <a:latin typeface="Arial"/>
                        <a:cs typeface="Arial"/>
                      </a:endParaRPr>
                    </a:p>
                  </a:txBody>
                  <a:tcPr marL="182880" marR="18288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15000"/>
                      </a:srgbClr>
                    </a:solidFill>
                  </a:tcPr>
                </a:tc>
                <a:tc>
                  <a:txBody>
                    <a:bodyPr/>
                    <a:lstStyle/>
                    <a:p>
                      <a:pPr algn="ctr">
                        <a:lnSpc>
                          <a:spcPct val="80000"/>
                        </a:lnSpc>
                        <a:spcBef>
                          <a:spcPts val="0"/>
                        </a:spcBef>
                        <a:buFont typeface="Symbol" charset="0"/>
                        <a:buNone/>
                        <a:defRPr/>
                      </a:pPr>
                      <a:r>
                        <a:rPr lang="en-US" sz="1400" b="0" kern="1200" dirty="0">
                          <a:solidFill>
                            <a:schemeClr val="tx1"/>
                          </a:solidFill>
                          <a:effectLst/>
                          <a:latin typeface="Arial"/>
                          <a:ea typeface="+mn-ea"/>
                          <a:cs typeface="Arial"/>
                        </a:rPr>
                        <a:t>12 (5.4)</a:t>
                      </a:r>
                      <a:endParaRPr lang="en-US" sz="1400" b="0" dirty="0">
                        <a:solidFill>
                          <a:schemeClr val="tx1"/>
                        </a:solidFill>
                        <a:latin typeface="Arial"/>
                        <a:cs typeface="Arial"/>
                      </a:endParaRPr>
                    </a:p>
                  </a:txBody>
                  <a:tcPr marL="18288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15000"/>
                      </a:srgbClr>
                    </a:solidFill>
                  </a:tcPr>
                </a:tc>
                <a:extLst>
                  <a:ext uri="{0D108BD9-81ED-4DB2-BD59-A6C34878D82A}">
                    <a16:rowId xmlns:a16="http://schemas.microsoft.com/office/drawing/2014/main" val="10007"/>
                  </a:ext>
                </a:extLst>
              </a:tr>
              <a:tr h="305063">
                <a:tc>
                  <a:txBody>
                    <a:bodyPr/>
                    <a:lstStyle/>
                    <a:p>
                      <a:pPr marL="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a:ea typeface="ＭＳ Ｐゴシック" pitchFamily="-106" charset="-128"/>
                          <a:cs typeface="Arial"/>
                        </a:rPr>
                        <a:t>NNRTI</a:t>
                      </a: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30000"/>
                      </a:schemeClr>
                    </a:solidFill>
                  </a:tcPr>
                </a:tc>
                <a:tc>
                  <a:txBody>
                    <a:bodyPr/>
                    <a:lstStyle/>
                    <a:p>
                      <a:pPr algn="ctr">
                        <a:lnSpc>
                          <a:spcPct val="80000"/>
                        </a:lnSpc>
                        <a:spcBef>
                          <a:spcPts val="0"/>
                        </a:spcBef>
                        <a:buFont typeface="Symbol" charset="0"/>
                        <a:buNone/>
                        <a:defRPr/>
                      </a:pPr>
                      <a:r>
                        <a:rPr lang="en-US" sz="1400" b="0" dirty="0">
                          <a:solidFill>
                            <a:schemeClr val="tx1"/>
                          </a:solidFill>
                          <a:latin typeface="Arial"/>
                          <a:cs typeface="Arial"/>
                        </a:rPr>
                        <a:t>106 (23.7)</a:t>
                      </a:r>
                    </a:p>
                  </a:txBody>
                  <a:tcPr marL="182880" marR="18288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30000"/>
                      </a:srgbClr>
                    </a:solidFill>
                  </a:tcPr>
                </a:tc>
                <a:tc>
                  <a:txBody>
                    <a:bodyPr/>
                    <a:lstStyle/>
                    <a:p>
                      <a:pPr algn="ctr">
                        <a:lnSpc>
                          <a:spcPct val="80000"/>
                        </a:lnSpc>
                        <a:spcBef>
                          <a:spcPts val="0"/>
                        </a:spcBef>
                        <a:buFont typeface="Symbol" charset="0"/>
                        <a:buNone/>
                        <a:defRPr/>
                      </a:pPr>
                      <a:r>
                        <a:rPr lang="en-US" sz="1400" b="0" dirty="0">
                          <a:solidFill>
                            <a:schemeClr val="tx1"/>
                          </a:solidFill>
                          <a:latin typeface="Arial"/>
                          <a:cs typeface="Arial"/>
                        </a:rPr>
                        <a:t>55 (24.7)</a:t>
                      </a:r>
                    </a:p>
                  </a:txBody>
                  <a:tcPr marL="18288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30000"/>
                      </a:srgbClr>
                    </a:solidFill>
                  </a:tcPr>
                </a:tc>
                <a:extLst>
                  <a:ext uri="{0D108BD9-81ED-4DB2-BD59-A6C34878D82A}">
                    <a16:rowId xmlns:a16="http://schemas.microsoft.com/office/drawing/2014/main" val="1539961200"/>
                  </a:ext>
                </a:extLst>
              </a:tr>
              <a:tr h="305063">
                <a:tc>
                  <a:txBody>
                    <a:bodyPr/>
                    <a:lstStyle/>
                    <a:p>
                      <a:pPr marL="18288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a:ea typeface="ＭＳ Ｐゴシック" pitchFamily="-106" charset="-128"/>
                          <a:cs typeface="Arial"/>
                        </a:rPr>
                        <a:t>Efavirenz</a:t>
                      </a: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algn="ctr">
                        <a:lnSpc>
                          <a:spcPct val="80000"/>
                        </a:lnSpc>
                        <a:spcBef>
                          <a:spcPts val="0"/>
                        </a:spcBef>
                        <a:buFont typeface="Symbol" charset="0"/>
                        <a:buNone/>
                        <a:defRPr/>
                      </a:pPr>
                      <a:r>
                        <a:rPr lang="en-US" sz="1400" b="0" dirty="0">
                          <a:solidFill>
                            <a:schemeClr val="tx1"/>
                          </a:solidFill>
                          <a:latin typeface="Arial"/>
                          <a:cs typeface="Arial"/>
                        </a:rPr>
                        <a:t>78 (17.4)</a:t>
                      </a:r>
                    </a:p>
                  </a:txBody>
                  <a:tcPr marL="182880" marR="18288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15000"/>
                      </a:srgbClr>
                    </a:solidFill>
                  </a:tcPr>
                </a:tc>
                <a:tc>
                  <a:txBody>
                    <a:bodyPr/>
                    <a:lstStyle/>
                    <a:p>
                      <a:pPr algn="ctr">
                        <a:lnSpc>
                          <a:spcPct val="80000"/>
                        </a:lnSpc>
                        <a:spcBef>
                          <a:spcPts val="0"/>
                        </a:spcBef>
                        <a:buFont typeface="Symbol" charset="0"/>
                        <a:buNone/>
                        <a:defRPr/>
                      </a:pPr>
                      <a:r>
                        <a:rPr lang="en-US" sz="1400" b="0" dirty="0">
                          <a:solidFill>
                            <a:schemeClr val="tx1"/>
                          </a:solidFill>
                          <a:latin typeface="Arial"/>
                          <a:cs typeface="Arial"/>
                        </a:rPr>
                        <a:t>36 (16.1)</a:t>
                      </a:r>
                    </a:p>
                  </a:txBody>
                  <a:tcPr marL="18288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15000"/>
                      </a:srgbClr>
                    </a:solidFill>
                  </a:tcPr>
                </a:tc>
                <a:extLst>
                  <a:ext uri="{0D108BD9-81ED-4DB2-BD59-A6C34878D82A}">
                    <a16:rowId xmlns:a16="http://schemas.microsoft.com/office/drawing/2014/main" val="3979619591"/>
                  </a:ext>
                </a:extLst>
              </a:tr>
              <a:tr h="305063">
                <a:tc>
                  <a:txBody>
                    <a:bodyPr/>
                    <a:lstStyle/>
                    <a:p>
                      <a:pPr marL="18288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a:ea typeface="ＭＳ Ｐゴシック" pitchFamily="-106" charset="-128"/>
                          <a:cs typeface="Arial"/>
                        </a:rPr>
                        <a:t>Nevirapine</a:t>
                      </a: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30000"/>
                      </a:schemeClr>
                    </a:solidFill>
                  </a:tcPr>
                </a:tc>
                <a:tc>
                  <a:txBody>
                    <a:bodyPr/>
                    <a:lstStyle/>
                    <a:p>
                      <a:pPr algn="ctr">
                        <a:lnSpc>
                          <a:spcPct val="80000"/>
                        </a:lnSpc>
                        <a:spcBef>
                          <a:spcPts val="0"/>
                        </a:spcBef>
                        <a:buFont typeface="Symbol" charset="0"/>
                        <a:buNone/>
                        <a:defRPr/>
                      </a:pPr>
                      <a:r>
                        <a:rPr lang="en-US" sz="1400" b="0" dirty="0">
                          <a:solidFill>
                            <a:schemeClr val="tx1"/>
                          </a:solidFill>
                          <a:latin typeface="Arial"/>
                          <a:cs typeface="Arial"/>
                        </a:rPr>
                        <a:t>17 (3.8)</a:t>
                      </a:r>
                    </a:p>
                  </a:txBody>
                  <a:tcPr marL="182880" marR="18288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30000"/>
                      </a:srgbClr>
                    </a:solidFill>
                  </a:tcPr>
                </a:tc>
                <a:tc>
                  <a:txBody>
                    <a:bodyPr/>
                    <a:lstStyle/>
                    <a:p>
                      <a:pPr algn="ctr">
                        <a:lnSpc>
                          <a:spcPct val="80000"/>
                        </a:lnSpc>
                        <a:spcBef>
                          <a:spcPts val="0"/>
                        </a:spcBef>
                        <a:buFont typeface="Symbol" charset="0"/>
                        <a:buNone/>
                        <a:defRPr/>
                      </a:pPr>
                      <a:r>
                        <a:rPr lang="en-US" sz="1400" b="0" dirty="0">
                          <a:solidFill>
                            <a:schemeClr val="tx1"/>
                          </a:solidFill>
                          <a:latin typeface="Arial"/>
                          <a:cs typeface="Arial"/>
                        </a:rPr>
                        <a:t>12 (5.4)</a:t>
                      </a:r>
                    </a:p>
                  </a:txBody>
                  <a:tcPr marL="18288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30000"/>
                      </a:srgbClr>
                    </a:solidFill>
                  </a:tcPr>
                </a:tc>
                <a:extLst>
                  <a:ext uri="{0D108BD9-81ED-4DB2-BD59-A6C34878D82A}">
                    <a16:rowId xmlns:a16="http://schemas.microsoft.com/office/drawing/2014/main" val="703692590"/>
                  </a:ext>
                </a:extLst>
              </a:tr>
              <a:tr h="305063">
                <a:tc>
                  <a:txBody>
                    <a:bodyPr/>
                    <a:lstStyle/>
                    <a:p>
                      <a:pPr marL="18288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a:ea typeface="ＭＳ Ｐゴシック" pitchFamily="-106" charset="-128"/>
                          <a:cs typeface="Arial"/>
                        </a:rPr>
                        <a:t>Rilpivirine</a:t>
                      </a: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algn="ctr">
                        <a:lnSpc>
                          <a:spcPct val="80000"/>
                        </a:lnSpc>
                        <a:spcBef>
                          <a:spcPts val="0"/>
                        </a:spcBef>
                        <a:buFont typeface="Symbol" charset="0"/>
                        <a:buNone/>
                        <a:defRPr/>
                      </a:pPr>
                      <a:r>
                        <a:rPr lang="en-US" sz="1400" b="0" dirty="0">
                          <a:solidFill>
                            <a:schemeClr val="tx1"/>
                          </a:solidFill>
                          <a:latin typeface="Arial"/>
                          <a:cs typeface="Arial"/>
                        </a:rPr>
                        <a:t>11 (2.5)</a:t>
                      </a:r>
                    </a:p>
                  </a:txBody>
                  <a:tcPr marL="182880" marR="18288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6426F">
                        <a:alpha val="15000"/>
                      </a:srgbClr>
                    </a:solidFill>
                  </a:tcPr>
                </a:tc>
                <a:tc>
                  <a:txBody>
                    <a:bodyPr/>
                    <a:lstStyle/>
                    <a:p>
                      <a:pPr algn="ctr">
                        <a:lnSpc>
                          <a:spcPct val="80000"/>
                        </a:lnSpc>
                        <a:spcBef>
                          <a:spcPts val="0"/>
                        </a:spcBef>
                        <a:buFont typeface="Symbol" charset="0"/>
                        <a:buNone/>
                        <a:defRPr/>
                      </a:pPr>
                      <a:r>
                        <a:rPr lang="en-US" sz="1400" b="0" dirty="0">
                          <a:solidFill>
                            <a:schemeClr val="tx1"/>
                          </a:solidFill>
                          <a:latin typeface="Arial"/>
                          <a:cs typeface="Arial"/>
                        </a:rPr>
                        <a:t>7 (3.1)</a:t>
                      </a:r>
                    </a:p>
                  </a:txBody>
                  <a:tcPr marL="18288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4737F">
                        <a:alpha val="15000"/>
                      </a:srgbClr>
                    </a:solidFill>
                  </a:tcPr>
                </a:tc>
                <a:extLst>
                  <a:ext uri="{0D108BD9-81ED-4DB2-BD59-A6C34878D82A}">
                    <a16:rowId xmlns:a16="http://schemas.microsoft.com/office/drawing/2014/main" val="3055267361"/>
                  </a:ext>
                </a:extLst>
              </a:tr>
            </a:tbl>
          </a:graphicData>
        </a:graphic>
      </p:graphicFrame>
      <p:sp>
        <p:nvSpPr>
          <p:cNvPr id="22" name="TextBox 21">
            <a:extLst>
              <a:ext uri="{FF2B5EF4-FFF2-40B4-BE49-F238E27FC236}">
                <a16:creationId xmlns:a16="http://schemas.microsoft.com/office/drawing/2014/main" id="{FDF6BEAC-E473-884B-92C0-52C564DA712E}"/>
              </a:ext>
            </a:extLst>
          </p:cNvPr>
          <p:cNvSpPr txBox="1"/>
          <p:nvPr/>
        </p:nvSpPr>
        <p:spPr>
          <a:xfrm>
            <a:off x="423325" y="4550228"/>
            <a:ext cx="8321039" cy="259110"/>
          </a:xfrm>
          <a:prstGeom prst="rect">
            <a:avLst/>
          </a:prstGeom>
          <a:solidFill>
            <a:schemeClr val="bg1">
              <a:lumMod val="95000"/>
            </a:schemeClr>
          </a:solidFill>
        </p:spPr>
        <p:txBody>
          <a:bodyPr wrap="square" rtlCol="0">
            <a:spAutoFit/>
          </a:bodyPr>
          <a:lstStyle/>
          <a:p>
            <a:pPr>
              <a:lnSpc>
                <a:spcPts val="1400"/>
              </a:lnSpc>
            </a:pPr>
            <a:r>
              <a:rPr lang="en-US" sz="1100" dirty="0">
                <a:latin typeface="Arial"/>
              </a:rPr>
              <a:t>*Most common NRTI backbone in both arms: TDF/FTC (73.8% in immediate switch, 69.1% in delayed switch)</a:t>
            </a:r>
          </a:p>
        </p:txBody>
      </p:sp>
    </p:spTree>
    <p:extLst>
      <p:ext uri="{BB962C8B-B14F-4D97-AF65-F5344CB8AC3E}">
        <p14:creationId xmlns:p14="http://schemas.microsoft.com/office/powerpoint/2010/main" val="1238046521"/>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BF5BB-9EDC-1842-8A55-CEDFBDD6B846}"/>
              </a:ext>
            </a:extLst>
          </p:cNvPr>
          <p:cNvSpPr>
            <a:spLocks noGrp="1"/>
          </p:cNvSpPr>
          <p:nvPr>
            <p:ph type="title"/>
          </p:nvPr>
        </p:nvSpPr>
        <p:spPr/>
        <p:txBody>
          <a:bodyPr>
            <a:normAutofit/>
          </a:bodyPr>
          <a:lstStyle/>
          <a:p>
            <a:r>
              <a:rPr lang="en-US" sz="2000" dirty="0"/>
              <a:t>Switch to Doravirine-TDF-3TC versus Continued Baseline Regimen </a:t>
            </a:r>
            <a:br>
              <a:rPr lang="en-US" sz="2000" dirty="0"/>
            </a:br>
            <a:r>
              <a:rPr lang="en-US" sz="2000" dirty="0"/>
              <a:t>DRIVE SHIFT: Results</a:t>
            </a:r>
          </a:p>
        </p:txBody>
      </p:sp>
      <p:sp>
        <p:nvSpPr>
          <p:cNvPr id="6" name="Text Placeholder 5">
            <a:extLst>
              <a:ext uri="{FF2B5EF4-FFF2-40B4-BE49-F238E27FC236}">
                <a16:creationId xmlns:a16="http://schemas.microsoft.com/office/drawing/2014/main" id="{AD70263A-CE36-9649-9537-255216ED07B3}"/>
              </a:ext>
            </a:extLst>
          </p:cNvPr>
          <p:cNvSpPr>
            <a:spLocks noGrp="1"/>
          </p:cNvSpPr>
          <p:nvPr>
            <p:ph type="body" sz="quarter" idx="15"/>
          </p:nvPr>
        </p:nvSpPr>
        <p:spPr/>
        <p:txBody>
          <a:bodyPr/>
          <a:lstStyle/>
          <a:p>
            <a:r>
              <a:rPr lang="en-US" sz="1400" dirty="0"/>
              <a:t>Week 48 Doravirine-TDF-3TC vs Week 24 Baseline Regimen (FDA snapshot)</a:t>
            </a:r>
          </a:p>
        </p:txBody>
      </p:sp>
      <p:sp>
        <p:nvSpPr>
          <p:cNvPr id="3" name="Text Placeholder 2">
            <a:extLst>
              <a:ext uri="{FF2B5EF4-FFF2-40B4-BE49-F238E27FC236}">
                <a16:creationId xmlns:a16="http://schemas.microsoft.com/office/drawing/2014/main" id="{22864715-10F2-A34F-8863-7D5844447667}"/>
              </a:ext>
            </a:extLst>
          </p:cNvPr>
          <p:cNvSpPr>
            <a:spLocks noGrp="1"/>
          </p:cNvSpPr>
          <p:nvPr>
            <p:ph type="body" sz="quarter" idx="16"/>
          </p:nvPr>
        </p:nvSpPr>
        <p:spPr/>
        <p:txBody>
          <a:bodyPr/>
          <a:lstStyle/>
          <a:p>
            <a:r>
              <a:rPr lang="en-US" dirty="0"/>
              <a:t>Source: Johnson M, et al. J </a:t>
            </a:r>
            <a:r>
              <a:rPr lang="en-US" dirty="0" err="1"/>
              <a:t>Acquir</a:t>
            </a:r>
            <a:r>
              <a:rPr lang="en-US" dirty="0"/>
              <a:t> </a:t>
            </a:r>
            <a:r>
              <a:rPr lang="en-US" dirty="0" err="1"/>
              <a:t>Immun</a:t>
            </a:r>
            <a:r>
              <a:rPr lang="en-US" dirty="0"/>
              <a:t> </a:t>
            </a:r>
            <a:r>
              <a:rPr lang="en-US" dirty="0" err="1"/>
              <a:t>Defic</a:t>
            </a:r>
            <a:r>
              <a:rPr lang="en-US" dirty="0"/>
              <a:t> </a:t>
            </a:r>
            <a:r>
              <a:rPr lang="en-US" dirty="0" err="1"/>
              <a:t>Syndr</a:t>
            </a:r>
            <a:r>
              <a:rPr lang="en-US" dirty="0"/>
              <a:t>. 2019;81:463-72.</a:t>
            </a:r>
            <a:endParaRPr lang="en-US" sz="400" dirty="0"/>
          </a:p>
        </p:txBody>
      </p:sp>
      <p:graphicFrame>
        <p:nvGraphicFramePr>
          <p:cNvPr id="7" name="Chart 6">
            <a:extLst>
              <a:ext uri="{FF2B5EF4-FFF2-40B4-BE49-F238E27FC236}">
                <a16:creationId xmlns:a16="http://schemas.microsoft.com/office/drawing/2014/main" id="{0ED8DFE1-4253-D749-8806-BCBCCD677800}"/>
              </a:ext>
            </a:extLst>
          </p:cNvPr>
          <p:cNvGraphicFramePr>
            <a:graphicFrameLocks/>
          </p:cNvGraphicFramePr>
          <p:nvPr>
            <p:extLst>
              <p:ext uri="{D42A27DB-BD31-4B8C-83A1-F6EECF244321}">
                <p14:modId xmlns:p14="http://schemas.microsoft.com/office/powerpoint/2010/main" val="4083357654"/>
              </p:ext>
            </p:extLst>
          </p:nvPr>
        </p:nvGraphicFramePr>
        <p:xfrm>
          <a:off x="342900" y="1398184"/>
          <a:ext cx="8458200" cy="33405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045868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err="1"/>
              <a:t>Doravirine</a:t>
            </a:r>
            <a:r>
              <a:rPr lang="en-US" sz="2000" dirty="0"/>
              <a:t>-Tenofovir DF-Lamivudine</a:t>
            </a:r>
            <a:br>
              <a:rPr lang="en-US" sz="2000" i="1" dirty="0">
                <a:ea typeface="ＭＳ Ｐゴシック" pitchFamily="-108" charset="-128"/>
              </a:rPr>
            </a:br>
            <a:r>
              <a:rPr lang="en-US" sz="2000" dirty="0">
                <a:ea typeface="ＭＳ Ｐゴシック" pitchFamily="-108" charset="-128"/>
              </a:rPr>
              <a:t>Single-Tablet Regimen</a:t>
            </a:r>
            <a:endParaRPr lang="en-US" sz="2000" dirty="0"/>
          </a:p>
        </p:txBody>
      </p:sp>
      <p:sp>
        <p:nvSpPr>
          <p:cNvPr id="3" name="Text Placeholder 2"/>
          <p:cNvSpPr>
            <a:spLocks noGrp="1"/>
          </p:cNvSpPr>
          <p:nvPr>
            <p:ph type="body" sz="quarter" idx="14"/>
          </p:nvPr>
        </p:nvSpPr>
        <p:spPr/>
        <p:txBody>
          <a:bodyPr/>
          <a:lstStyle/>
          <a:p>
            <a:r>
              <a:rPr lang="en-US" dirty="0"/>
              <a:t>Source: Photograph of </a:t>
            </a:r>
            <a:r>
              <a:rPr lang="en-US" dirty="0" err="1"/>
              <a:t>Delstrigo</a:t>
            </a:r>
            <a:r>
              <a:rPr lang="en-US" dirty="0"/>
              <a:t> tablet courtesy of Merck</a:t>
            </a:r>
          </a:p>
        </p:txBody>
      </p:sp>
      <p:sp>
        <p:nvSpPr>
          <p:cNvPr id="8" name="Bent Arrow 7"/>
          <p:cNvSpPr/>
          <p:nvPr/>
        </p:nvSpPr>
        <p:spPr>
          <a:xfrm flipV="1">
            <a:off x="3020633" y="3265356"/>
            <a:ext cx="342900" cy="347472"/>
          </a:xfrm>
          <a:prstGeom prst="bentArrow">
            <a:avLst/>
          </a:prstGeom>
          <a:solidFill>
            <a:srgbClr val="D09F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endParaRPr>
          </a:p>
        </p:txBody>
      </p:sp>
      <p:sp>
        <p:nvSpPr>
          <p:cNvPr id="9" name="Rounded Rectangle 8"/>
          <p:cNvSpPr/>
          <p:nvPr/>
        </p:nvSpPr>
        <p:spPr>
          <a:xfrm>
            <a:off x="3331261" y="3410516"/>
            <a:ext cx="914400" cy="22402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rgbClr val="000000"/>
                </a:solidFill>
                <a:latin typeface="Arial" panose="020B0604020202020204" pitchFamily="34" charset="0"/>
                <a:cs typeface="Arial" panose="020B0604020202020204" pitchFamily="34" charset="0"/>
              </a:rPr>
              <a:t>NNRTI</a:t>
            </a:r>
          </a:p>
        </p:txBody>
      </p:sp>
      <p:sp>
        <p:nvSpPr>
          <p:cNvPr id="12" name="Rounded Rectangle 11"/>
          <p:cNvSpPr/>
          <p:nvPr/>
        </p:nvSpPr>
        <p:spPr>
          <a:xfrm>
            <a:off x="4679801" y="3410516"/>
            <a:ext cx="914400" cy="22402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rgbClr val="000000"/>
                </a:solidFill>
                <a:latin typeface="Arial" panose="020B0604020202020204" pitchFamily="34" charset="0"/>
                <a:cs typeface="Arial" panose="020B0604020202020204" pitchFamily="34" charset="0"/>
              </a:rPr>
              <a:t>NRTI</a:t>
            </a:r>
          </a:p>
        </p:txBody>
      </p:sp>
      <p:sp>
        <p:nvSpPr>
          <p:cNvPr id="13" name="Bent Arrow 12"/>
          <p:cNvSpPr/>
          <p:nvPr/>
        </p:nvSpPr>
        <p:spPr>
          <a:xfrm flipV="1">
            <a:off x="4393331" y="3265356"/>
            <a:ext cx="342900" cy="347472"/>
          </a:xfrm>
          <a:prstGeom prst="bentArrow">
            <a:avLst/>
          </a:prstGeom>
          <a:solidFill>
            <a:srgbClr val="D09F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endParaRPr>
          </a:p>
        </p:txBody>
      </p:sp>
      <p:sp>
        <p:nvSpPr>
          <p:cNvPr id="14" name="Rounded Rectangle 13"/>
          <p:cNvSpPr/>
          <p:nvPr/>
        </p:nvSpPr>
        <p:spPr>
          <a:xfrm>
            <a:off x="6019317" y="3410516"/>
            <a:ext cx="914400" cy="22402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rgbClr val="000000"/>
                </a:solidFill>
                <a:latin typeface="Arial" panose="020B0604020202020204" pitchFamily="34" charset="0"/>
                <a:cs typeface="Arial" panose="020B0604020202020204" pitchFamily="34" charset="0"/>
              </a:rPr>
              <a:t>NRTI</a:t>
            </a:r>
          </a:p>
        </p:txBody>
      </p:sp>
      <p:sp>
        <p:nvSpPr>
          <p:cNvPr id="15" name="Bent Arrow 14"/>
          <p:cNvSpPr/>
          <p:nvPr/>
        </p:nvSpPr>
        <p:spPr>
          <a:xfrm flipV="1">
            <a:off x="5724021" y="3265356"/>
            <a:ext cx="342900" cy="347472"/>
          </a:xfrm>
          <a:prstGeom prst="bentArrow">
            <a:avLst/>
          </a:prstGeom>
          <a:solidFill>
            <a:srgbClr val="D09F6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endParaRPr>
          </a:p>
        </p:txBody>
      </p:sp>
      <p:sp>
        <p:nvSpPr>
          <p:cNvPr id="27" name="Rectangle 3"/>
          <p:cNvSpPr>
            <a:spLocks noChangeArrowheads="1"/>
          </p:cNvSpPr>
          <p:nvPr/>
        </p:nvSpPr>
        <p:spPr bwMode="auto">
          <a:xfrm>
            <a:off x="1566381" y="2484332"/>
            <a:ext cx="6030358" cy="532167"/>
          </a:xfrm>
          <a:prstGeom prst="rect">
            <a:avLst/>
          </a:prstGeom>
          <a:noFill/>
          <a:ln w="19050">
            <a:noFill/>
            <a:miter lim="800000"/>
            <a:headEnd/>
            <a:tailEnd/>
          </a:ln>
          <a:scene3d>
            <a:camera prst="orthographicFront"/>
            <a:lightRig rig="threePt" dir="t"/>
          </a:scene3d>
          <a:sp3d>
            <a:bevelT/>
          </a:sp3d>
        </p:spPr>
        <p:txBody>
          <a:bodyPr wrap="square" anchor="ctr">
            <a:prstTxWarp prst="textNoShape">
              <a:avLst/>
            </a:prstTxWarp>
          </a:bodyPr>
          <a:lstStyle/>
          <a:p>
            <a:pPr algn="ctr" eaLnBrk="1" hangingPunct="1">
              <a:lnSpc>
                <a:spcPts val="1500"/>
              </a:lnSpc>
            </a:pPr>
            <a:r>
              <a:rPr lang="en-US" sz="2000" dirty="0" err="1">
                <a:solidFill>
                  <a:srgbClr val="000000"/>
                </a:solidFill>
                <a:latin typeface="Arial" pitchFamily="-107" charset="0"/>
                <a:ea typeface="Arial" pitchFamily="-107" charset="0"/>
                <a:cs typeface="Arial" pitchFamily="-107" charset="0"/>
              </a:rPr>
              <a:t>Doravirine</a:t>
            </a:r>
            <a:r>
              <a:rPr lang="en-US" sz="2000" dirty="0">
                <a:solidFill>
                  <a:srgbClr val="000000"/>
                </a:solidFill>
                <a:latin typeface="Arial" pitchFamily="-107" charset="0"/>
                <a:ea typeface="Arial" pitchFamily="-107" charset="0"/>
                <a:cs typeface="Arial" pitchFamily="-107" charset="0"/>
              </a:rPr>
              <a:t>-Tenofovir DF-Lamivudine</a:t>
            </a:r>
          </a:p>
        </p:txBody>
      </p:sp>
      <p:sp>
        <p:nvSpPr>
          <p:cNvPr id="18" name="Rectangle 3"/>
          <p:cNvSpPr>
            <a:spLocks noChangeArrowheads="1"/>
          </p:cNvSpPr>
          <p:nvPr/>
        </p:nvSpPr>
        <p:spPr bwMode="auto">
          <a:xfrm>
            <a:off x="0" y="4253781"/>
            <a:ext cx="9144000" cy="457200"/>
          </a:xfrm>
          <a:prstGeom prst="rect">
            <a:avLst/>
          </a:prstGeom>
          <a:solidFill>
            <a:schemeClr val="bg1">
              <a:lumMod val="85000"/>
            </a:schemeClr>
          </a:solidFill>
          <a:ln w="19050">
            <a:noFill/>
            <a:miter lim="800000"/>
            <a:headEnd/>
            <a:tailEnd/>
          </a:ln>
          <a:scene3d>
            <a:camera prst="orthographicFront"/>
            <a:lightRig rig="threePt" dir="t"/>
          </a:scene3d>
          <a:sp3d>
            <a:bevelT w="0" h="0"/>
          </a:sp3d>
        </p:spPr>
        <p:txBody>
          <a:bodyPr wrap="square" anchor="ctr">
            <a:prstTxWarp prst="textNoShape">
              <a:avLst/>
            </a:prstTxWarp>
          </a:bodyPr>
          <a:lstStyle/>
          <a:p>
            <a:pPr algn="ctr" eaLnBrk="1" hangingPunct="1">
              <a:lnSpc>
                <a:spcPts val="1800"/>
              </a:lnSpc>
            </a:pPr>
            <a:r>
              <a:rPr lang="en-US" sz="1500" dirty="0">
                <a:solidFill>
                  <a:srgbClr val="000000"/>
                </a:solidFill>
                <a:latin typeface="Arial" pitchFamily="-107" charset="0"/>
                <a:ea typeface="Arial" pitchFamily="-107" charset="0"/>
                <a:cs typeface="Arial" pitchFamily="-107" charset="0"/>
              </a:rPr>
              <a:t>Dose: 1 tablet once daily with or without food</a:t>
            </a:r>
          </a:p>
        </p:txBody>
      </p:sp>
      <p:pic>
        <p:nvPicPr>
          <p:cNvPr id="4" name="Picture 3" descr="DELSTRIGO_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5234" y="1351333"/>
            <a:ext cx="1632651" cy="1010610"/>
          </a:xfrm>
          <a:prstGeom prst="rect">
            <a:avLst/>
          </a:prstGeom>
        </p:spPr>
      </p:pic>
      <p:sp>
        <p:nvSpPr>
          <p:cNvPr id="16" name="Rounded Rectangle 15">
            <a:extLst>
              <a:ext uri="{FF2B5EF4-FFF2-40B4-BE49-F238E27FC236}">
                <a16:creationId xmlns:a16="http://schemas.microsoft.com/office/drawing/2014/main" id="{219FE830-8720-BD43-8C02-7DB5F16B6C74}"/>
              </a:ext>
            </a:extLst>
          </p:cNvPr>
          <p:cNvSpPr/>
          <p:nvPr/>
        </p:nvSpPr>
        <p:spPr>
          <a:xfrm>
            <a:off x="2625902" y="2922903"/>
            <a:ext cx="1181440" cy="29946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rgbClr val="856642"/>
                </a:solidFill>
                <a:latin typeface="Arial" panose="020B0604020202020204" pitchFamily="34" charset="0"/>
                <a:cs typeface="Arial" panose="020B0604020202020204" pitchFamily="34" charset="0"/>
              </a:rPr>
              <a:t>100 mg</a:t>
            </a:r>
          </a:p>
        </p:txBody>
      </p:sp>
      <p:sp>
        <p:nvSpPr>
          <p:cNvPr id="19" name="Rounded Rectangle 18">
            <a:extLst>
              <a:ext uri="{FF2B5EF4-FFF2-40B4-BE49-F238E27FC236}">
                <a16:creationId xmlns:a16="http://schemas.microsoft.com/office/drawing/2014/main" id="{A3BA3D82-C32B-1641-A2DF-CFFF61EF73E7}"/>
              </a:ext>
            </a:extLst>
          </p:cNvPr>
          <p:cNvSpPr/>
          <p:nvPr/>
        </p:nvSpPr>
        <p:spPr>
          <a:xfrm>
            <a:off x="4008198" y="2922903"/>
            <a:ext cx="1181440" cy="29946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rgbClr val="856642"/>
                </a:solidFill>
                <a:latin typeface="Arial" panose="020B0604020202020204" pitchFamily="34" charset="0"/>
                <a:cs typeface="Arial" panose="020B0604020202020204" pitchFamily="34" charset="0"/>
              </a:rPr>
              <a:t>300 mg</a:t>
            </a:r>
          </a:p>
        </p:txBody>
      </p:sp>
      <p:sp>
        <p:nvSpPr>
          <p:cNvPr id="20" name="Rounded Rectangle 19">
            <a:extLst>
              <a:ext uri="{FF2B5EF4-FFF2-40B4-BE49-F238E27FC236}">
                <a16:creationId xmlns:a16="http://schemas.microsoft.com/office/drawing/2014/main" id="{23208A94-EA16-714A-92C0-32539CE929DE}"/>
              </a:ext>
            </a:extLst>
          </p:cNvPr>
          <p:cNvSpPr/>
          <p:nvPr/>
        </p:nvSpPr>
        <p:spPr>
          <a:xfrm>
            <a:off x="5348452" y="2922903"/>
            <a:ext cx="1181440" cy="29946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rgbClr val="856642"/>
                </a:solidFill>
                <a:latin typeface="Arial" panose="020B0604020202020204" pitchFamily="34" charset="0"/>
                <a:cs typeface="Arial" panose="020B0604020202020204" pitchFamily="34" charset="0"/>
              </a:rPr>
              <a:t>300 mg</a:t>
            </a:r>
          </a:p>
        </p:txBody>
      </p:sp>
    </p:spTree>
    <p:extLst>
      <p:ext uri="{BB962C8B-B14F-4D97-AF65-F5344CB8AC3E}">
        <p14:creationId xmlns:p14="http://schemas.microsoft.com/office/powerpoint/2010/main" val="2538409132"/>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Switch to Doravirine-TDF-3TC versus Continued Baseline Regimen</a:t>
            </a:r>
            <a:br>
              <a:rPr lang="en-US" sz="2000" dirty="0"/>
            </a:br>
            <a:r>
              <a:rPr lang="en-US" sz="2000" dirty="0"/>
              <a:t>DRIVE SHIFT: Adverse Effects</a:t>
            </a:r>
          </a:p>
        </p:txBody>
      </p:sp>
      <p:sp>
        <p:nvSpPr>
          <p:cNvPr id="6" name="Content Placeholder 5"/>
          <p:cNvSpPr>
            <a:spLocks noGrp="1"/>
          </p:cNvSpPr>
          <p:nvPr>
            <p:ph type="body" sz="quarter" idx="15"/>
          </p:nvPr>
        </p:nvSpPr>
        <p:spPr/>
        <p:txBody>
          <a:bodyPr/>
          <a:lstStyle/>
          <a:p>
            <a:r>
              <a:rPr lang="en-US" dirty="0"/>
              <a:t>Change in Fasting Lipids in Participants Taking a Boosted PI at Baseline</a:t>
            </a:r>
          </a:p>
        </p:txBody>
      </p:sp>
      <p:sp>
        <p:nvSpPr>
          <p:cNvPr id="4" name="Text Placeholder 3">
            <a:extLst>
              <a:ext uri="{FF2B5EF4-FFF2-40B4-BE49-F238E27FC236}">
                <a16:creationId xmlns:a16="http://schemas.microsoft.com/office/drawing/2014/main" id="{EBF28EAE-4242-0748-8AD1-28566E1E1FB5}"/>
              </a:ext>
            </a:extLst>
          </p:cNvPr>
          <p:cNvSpPr>
            <a:spLocks noGrp="1"/>
          </p:cNvSpPr>
          <p:nvPr>
            <p:ph type="body" sz="quarter" idx="16"/>
          </p:nvPr>
        </p:nvSpPr>
        <p:spPr/>
        <p:txBody>
          <a:bodyPr/>
          <a:lstStyle/>
          <a:p>
            <a:r>
              <a:rPr lang="en-US" dirty="0"/>
              <a:t>Source: Johnson M, et al. J </a:t>
            </a:r>
            <a:r>
              <a:rPr lang="en-US" dirty="0" err="1"/>
              <a:t>Acquir</a:t>
            </a:r>
            <a:r>
              <a:rPr lang="en-US" dirty="0"/>
              <a:t> </a:t>
            </a:r>
            <a:r>
              <a:rPr lang="en-US" dirty="0" err="1"/>
              <a:t>Immun</a:t>
            </a:r>
            <a:r>
              <a:rPr lang="en-US" dirty="0"/>
              <a:t> </a:t>
            </a:r>
            <a:r>
              <a:rPr lang="en-US" dirty="0" err="1"/>
              <a:t>Defic</a:t>
            </a:r>
            <a:r>
              <a:rPr lang="en-US" dirty="0"/>
              <a:t> </a:t>
            </a:r>
            <a:r>
              <a:rPr lang="en-US" dirty="0" err="1"/>
              <a:t>Syndr</a:t>
            </a:r>
            <a:r>
              <a:rPr lang="en-US" dirty="0"/>
              <a:t>. 2019;81:463-72.</a:t>
            </a:r>
            <a:endParaRPr lang="en-US" sz="750" dirty="0"/>
          </a:p>
        </p:txBody>
      </p:sp>
      <p:graphicFrame>
        <p:nvGraphicFramePr>
          <p:cNvPr id="7" name="Chart 6">
            <a:extLst>
              <a:ext uri="{FF2B5EF4-FFF2-40B4-BE49-F238E27FC236}">
                <a16:creationId xmlns:a16="http://schemas.microsoft.com/office/drawing/2014/main" id="{B11B68D3-75F3-624B-995E-97801B106E70}"/>
              </a:ext>
            </a:extLst>
          </p:cNvPr>
          <p:cNvGraphicFramePr>
            <a:graphicFrameLocks/>
          </p:cNvGraphicFramePr>
          <p:nvPr>
            <p:extLst>
              <p:ext uri="{D42A27DB-BD31-4B8C-83A1-F6EECF244321}">
                <p14:modId xmlns:p14="http://schemas.microsoft.com/office/powerpoint/2010/main" val="1412157785"/>
              </p:ext>
            </p:extLst>
          </p:nvPr>
        </p:nvGraphicFramePr>
        <p:xfrm>
          <a:off x="464257" y="1425389"/>
          <a:ext cx="8229600" cy="32918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45003060"/>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33CC0-82C3-C406-405E-4B216900A000}"/>
              </a:ext>
            </a:extLst>
          </p:cNvPr>
          <p:cNvSpPr>
            <a:spLocks noGrp="1"/>
          </p:cNvSpPr>
          <p:nvPr>
            <p:ph type="title"/>
          </p:nvPr>
        </p:nvSpPr>
        <p:spPr/>
        <p:txBody>
          <a:bodyPr>
            <a:normAutofit/>
          </a:bodyPr>
          <a:lstStyle/>
          <a:p>
            <a:r>
              <a:rPr lang="en-US" sz="2000" dirty="0"/>
              <a:t>Switch to Doravirine-TDF-3TC versus Continued Baseline Regimen</a:t>
            </a:r>
            <a:br>
              <a:rPr lang="en-US" sz="2000" dirty="0"/>
            </a:br>
            <a:r>
              <a:rPr lang="en-US" sz="2000" dirty="0"/>
              <a:t>DRIVE SHIFT: Summary</a:t>
            </a:r>
          </a:p>
        </p:txBody>
      </p:sp>
      <p:sp>
        <p:nvSpPr>
          <p:cNvPr id="3" name="Text Placeholder 2">
            <a:extLst>
              <a:ext uri="{FF2B5EF4-FFF2-40B4-BE49-F238E27FC236}">
                <a16:creationId xmlns:a16="http://schemas.microsoft.com/office/drawing/2014/main" id="{73B35043-C040-BC03-74D5-A911C32F03E6}"/>
              </a:ext>
            </a:extLst>
          </p:cNvPr>
          <p:cNvSpPr>
            <a:spLocks noGrp="1"/>
          </p:cNvSpPr>
          <p:nvPr>
            <p:ph type="body" sz="quarter" idx="16"/>
          </p:nvPr>
        </p:nvSpPr>
        <p:spPr/>
        <p:txBody>
          <a:bodyPr/>
          <a:lstStyle/>
          <a:p>
            <a:r>
              <a:rPr lang="en-US" dirty="0"/>
              <a:t>Source: Johnson M, et al. J </a:t>
            </a:r>
            <a:r>
              <a:rPr lang="en-US" dirty="0" err="1"/>
              <a:t>Acquir</a:t>
            </a:r>
            <a:r>
              <a:rPr lang="en-US" dirty="0"/>
              <a:t> </a:t>
            </a:r>
            <a:r>
              <a:rPr lang="en-US" dirty="0" err="1"/>
              <a:t>Immun</a:t>
            </a:r>
            <a:r>
              <a:rPr lang="en-US" dirty="0"/>
              <a:t> </a:t>
            </a:r>
            <a:r>
              <a:rPr lang="en-US" dirty="0" err="1"/>
              <a:t>Defic</a:t>
            </a:r>
            <a:r>
              <a:rPr lang="en-US" dirty="0"/>
              <a:t> </a:t>
            </a:r>
            <a:r>
              <a:rPr lang="en-US" dirty="0" err="1"/>
              <a:t>Syndr</a:t>
            </a:r>
            <a:r>
              <a:rPr lang="en-US" dirty="0"/>
              <a:t>. 2019;81:463-72.</a:t>
            </a:r>
            <a:endParaRPr lang="en-US" sz="750" dirty="0"/>
          </a:p>
        </p:txBody>
      </p:sp>
      <p:sp>
        <p:nvSpPr>
          <p:cNvPr id="4" name="Content Placeholder 3">
            <a:extLst>
              <a:ext uri="{FF2B5EF4-FFF2-40B4-BE49-F238E27FC236}">
                <a16:creationId xmlns:a16="http://schemas.microsoft.com/office/drawing/2014/main" id="{762C837E-AFC0-FE3B-E5E6-C55F5EB7B42A}"/>
              </a:ext>
            </a:extLst>
          </p:cNvPr>
          <p:cNvSpPr>
            <a:spLocks noGrp="1"/>
          </p:cNvSpPr>
          <p:nvPr>
            <p:ph sz="half" idx="2"/>
          </p:nvPr>
        </p:nvSpPr>
        <p:spPr/>
        <p:txBody>
          <a:bodyPr>
            <a:normAutofit/>
          </a:bodyPr>
          <a:lstStyle/>
          <a:p>
            <a:pPr>
              <a:lnSpc>
                <a:spcPts val="2800"/>
              </a:lnSpc>
            </a:pPr>
            <a:r>
              <a:rPr lang="en-US" sz="1800" b="1" i="0" dirty="0">
                <a:solidFill>
                  <a:srgbClr val="C00000"/>
                </a:solidFill>
              </a:rPr>
              <a:t>Conclusions</a:t>
            </a:r>
            <a:r>
              <a:rPr lang="en-US" sz="1800" b="0" i="0" dirty="0">
                <a:solidFill>
                  <a:schemeClr val="tx1"/>
                </a:solidFill>
              </a:rPr>
              <a:t>: “</a:t>
            </a:r>
            <a:r>
              <a:rPr lang="en-US" sz="1800" b="0" kern="1200" dirty="0">
                <a:solidFill>
                  <a:schemeClr val="tx1"/>
                </a:solidFill>
                <a:effectLst/>
              </a:rPr>
              <a:t>Switching to once-daily </a:t>
            </a:r>
            <a:r>
              <a:rPr lang="en-US" sz="1800" b="0" kern="1200" dirty="0" err="1">
                <a:solidFill>
                  <a:schemeClr val="tx1"/>
                </a:solidFill>
                <a:effectLst/>
              </a:rPr>
              <a:t>doravirine</a:t>
            </a:r>
            <a:r>
              <a:rPr lang="en-US" sz="1800" b="0" kern="1200" dirty="0">
                <a:solidFill>
                  <a:schemeClr val="tx1"/>
                </a:solidFill>
                <a:effectLst/>
              </a:rPr>
              <a:t>-lamivudine-tenofovir</a:t>
            </a:r>
            <a:r>
              <a:rPr lang="en-US" sz="1800" b="0" kern="1200" baseline="0" dirty="0">
                <a:solidFill>
                  <a:schemeClr val="tx1"/>
                </a:solidFill>
                <a:effectLst/>
              </a:rPr>
              <a:t> disoproxil fumarate </a:t>
            </a:r>
            <a:r>
              <a:rPr lang="en-US" sz="1800" b="0" kern="1200" dirty="0">
                <a:solidFill>
                  <a:schemeClr val="tx1"/>
                </a:solidFill>
                <a:effectLst/>
              </a:rPr>
              <a:t>is a generally well-tolerated option for maintaining viral suppression in patients considering a change in therapy.”</a:t>
            </a:r>
          </a:p>
        </p:txBody>
      </p:sp>
    </p:spTree>
    <p:extLst>
      <p:ext uri="{BB962C8B-B14F-4D97-AF65-F5344CB8AC3E}">
        <p14:creationId xmlns:p14="http://schemas.microsoft.com/office/powerpoint/2010/main" val="693564164"/>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079842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Doravirine</a:t>
            </a:r>
            <a:r>
              <a:rPr lang="en-US" dirty="0"/>
              <a:t>-Tenofovir DF-Lamivudine (DOR-TDF-3TC)</a:t>
            </a:r>
          </a:p>
        </p:txBody>
      </p:sp>
      <p:sp>
        <p:nvSpPr>
          <p:cNvPr id="5" name="Text Placeholder 4">
            <a:extLst>
              <a:ext uri="{FF2B5EF4-FFF2-40B4-BE49-F238E27FC236}">
                <a16:creationId xmlns:a16="http://schemas.microsoft.com/office/drawing/2014/main" id="{B4373712-7665-4A7C-3497-9D59DDE15CDD}"/>
              </a:ext>
            </a:extLst>
          </p:cNvPr>
          <p:cNvSpPr>
            <a:spLocks noGrp="1"/>
          </p:cNvSpPr>
          <p:nvPr>
            <p:ph type="body" sz="quarter" idx="14"/>
          </p:nvPr>
        </p:nvSpPr>
        <p:spPr/>
        <p:txBody>
          <a:bodyPr/>
          <a:lstStyle/>
          <a:p>
            <a:endParaRPr lang="en-US"/>
          </a:p>
        </p:txBody>
      </p:sp>
      <p:sp>
        <p:nvSpPr>
          <p:cNvPr id="4" name="Content Placeholder 3"/>
          <p:cNvSpPr>
            <a:spLocks noGrp="1"/>
          </p:cNvSpPr>
          <p:nvPr>
            <p:ph sz="half" idx="2"/>
          </p:nvPr>
        </p:nvSpPr>
        <p:spPr>
          <a:xfrm>
            <a:off x="323850" y="1135603"/>
            <a:ext cx="8515350" cy="3710717"/>
          </a:xfrm>
        </p:spPr>
        <p:txBody>
          <a:bodyPr>
            <a:noAutofit/>
          </a:bodyPr>
          <a:lstStyle/>
          <a:p>
            <a:pPr>
              <a:lnSpc>
                <a:spcPts val="1600"/>
              </a:lnSpc>
            </a:pPr>
            <a:r>
              <a:rPr lang="en-US" sz="1500" b="1" dirty="0"/>
              <a:t>Indications for Adults and Pediatric (weight ≥35 kg)</a:t>
            </a:r>
          </a:p>
          <a:p>
            <a:pPr lvl="1">
              <a:lnSpc>
                <a:spcPts val="1600"/>
              </a:lnSpc>
            </a:pPr>
            <a:r>
              <a:rPr lang="en-US" sz="1500" dirty="0"/>
              <a:t>Treatment-naïve</a:t>
            </a:r>
          </a:p>
          <a:p>
            <a:pPr lvl="1">
              <a:lnSpc>
                <a:spcPts val="1600"/>
              </a:lnSpc>
            </a:pPr>
            <a:r>
              <a:rPr lang="en-US" sz="1500" dirty="0"/>
              <a:t>Replace regimen in virologically suppressed and no failure or resistance to DRV, TDF, or 3TC</a:t>
            </a:r>
          </a:p>
          <a:p>
            <a:pPr>
              <a:lnSpc>
                <a:spcPts val="1600"/>
              </a:lnSpc>
            </a:pPr>
            <a:r>
              <a:rPr lang="en-US" sz="1500" b="1" dirty="0"/>
              <a:t>Dosing</a:t>
            </a:r>
          </a:p>
          <a:p>
            <a:pPr lvl="1">
              <a:lnSpc>
                <a:spcPts val="1600"/>
              </a:lnSpc>
            </a:pPr>
            <a:r>
              <a:rPr lang="en-US" sz="1500" dirty="0"/>
              <a:t>1 tablet daily with or without food </a:t>
            </a:r>
          </a:p>
          <a:p>
            <a:pPr>
              <a:lnSpc>
                <a:spcPts val="1600"/>
              </a:lnSpc>
            </a:pPr>
            <a:r>
              <a:rPr lang="en-US" sz="1500" b="1" dirty="0"/>
              <a:t>With Renal Impairment</a:t>
            </a:r>
          </a:p>
          <a:p>
            <a:pPr lvl="1">
              <a:lnSpc>
                <a:spcPts val="1600"/>
              </a:lnSpc>
            </a:pPr>
            <a:r>
              <a:rPr lang="en-US" sz="1500" dirty="0"/>
              <a:t>Not recommended if </a:t>
            </a:r>
            <a:r>
              <a:rPr lang="en-US" sz="1500" dirty="0" err="1"/>
              <a:t>CrCl</a:t>
            </a:r>
            <a:r>
              <a:rPr lang="en-US" sz="1500" dirty="0"/>
              <a:t> less than 50 mL/min</a:t>
            </a:r>
          </a:p>
          <a:p>
            <a:pPr>
              <a:lnSpc>
                <a:spcPts val="1600"/>
              </a:lnSpc>
            </a:pPr>
            <a:r>
              <a:rPr lang="en-US" sz="1500" b="1" dirty="0"/>
              <a:t>With Hepatic Impairmen</a:t>
            </a:r>
            <a:r>
              <a:rPr lang="en-US" sz="1500" dirty="0"/>
              <a:t>t</a:t>
            </a:r>
          </a:p>
          <a:p>
            <a:pPr lvl="1">
              <a:lnSpc>
                <a:spcPts val="1600"/>
              </a:lnSpc>
            </a:pPr>
            <a:r>
              <a:rPr lang="en-US" sz="1500" dirty="0"/>
              <a:t>No dose adjustment for Child-Pugh A or B; insufficient data for Child-Pugh C</a:t>
            </a:r>
          </a:p>
          <a:p>
            <a:pPr>
              <a:lnSpc>
                <a:spcPts val="1600"/>
              </a:lnSpc>
            </a:pPr>
            <a:r>
              <a:rPr lang="en-US" sz="1500" b="1" dirty="0"/>
              <a:t>Pregnancy</a:t>
            </a:r>
          </a:p>
          <a:p>
            <a:pPr lvl="1">
              <a:lnSpc>
                <a:spcPts val="1600"/>
              </a:lnSpc>
            </a:pPr>
            <a:r>
              <a:rPr lang="en-US" sz="1500" dirty="0"/>
              <a:t>Inadequate data</a:t>
            </a:r>
          </a:p>
          <a:p>
            <a:pPr>
              <a:lnSpc>
                <a:spcPts val="1600"/>
              </a:lnSpc>
            </a:pPr>
            <a:r>
              <a:rPr lang="en-US" sz="1500" b="1" dirty="0"/>
              <a:t>Common Adverse Effects (≥5%)</a:t>
            </a:r>
          </a:p>
          <a:p>
            <a:pPr lvl="1">
              <a:lnSpc>
                <a:spcPts val="1600"/>
              </a:lnSpc>
            </a:pPr>
            <a:r>
              <a:rPr lang="en-US" sz="1500" dirty="0"/>
              <a:t>Dizziness, nausea, and abnormal dreams </a:t>
            </a:r>
          </a:p>
          <a:p>
            <a:pPr>
              <a:lnSpc>
                <a:spcPts val="1600"/>
              </a:lnSpc>
            </a:pPr>
            <a:endParaRPr lang="en-US" sz="1500" dirty="0"/>
          </a:p>
        </p:txBody>
      </p:sp>
    </p:spTree>
    <p:extLst>
      <p:ext uri="{BB962C8B-B14F-4D97-AF65-F5344CB8AC3E}">
        <p14:creationId xmlns:p14="http://schemas.microsoft.com/office/powerpoint/2010/main" val="51133607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0181" y="208889"/>
            <a:ext cx="8229600" cy="769440"/>
          </a:xfrm>
          <a:prstGeom prst="rect">
            <a:avLst/>
          </a:prstGeom>
          <a:solidFill>
            <a:schemeClr val="tx1">
              <a:alpha val="30000"/>
            </a:schemeClr>
          </a:solidFill>
          <a:ln>
            <a:solidFill>
              <a:schemeClr val="bg1"/>
            </a:solidFill>
          </a:ln>
        </p:spPr>
        <p:txBody>
          <a:bodyPr anchor="ctr" anchorCtr="0">
            <a:noAutofit/>
          </a:bodyPr>
          <a:lstStyle>
            <a:lvl1pPr algn="l" defTabSz="914400" rtl="0" eaLnBrk="1" latinLnBrk="0" hangingPunct="1">
              <a:spcBef>
                <a:spcPct val="0"/>
              </a:spcBef>
              <a:buNone/>
              <a:defRPr sz="3200" kern="1200" baseline="0">
                <a:solidFill>
                  <a:schemeClr val="bg1"/>
                </a:solidFill>
                <a:latin typeface="Arial"/>
                <a:ea typeface="+mj-ea"/>
                <a:cs typeface="Arial"/>
              </a:defRPr>
            </a:lvl1pPr>
          </a:lstStyle>
          <a:p>
            <a:pPr marL="91440"/>
            <a:r>
              <a:rPr lang="en-US" sz="2000" dirty="0" err="1"/>
              <a:t>Doravirine</a:t>
            </a:r>
            <a:r>
              <a:rPr lang="en-US" sz="2000" dirty="0"/>
              <a:t>-Tenofovir DF-Lamivudine</a:t>
            </a:r>
            <a:br>
              <a:rPr lang="en-US" sz="2000" dirty="0"/>
            </a:br>
            <a:r>
              <a:rPr lang="en-US" sz="2000" dirty="0"/>
              <a:t>Summary of Key Phase 3 Studies</a:t>
            </a:r>
          </a:p>
        </p:txBody>
      </p:sp>
      <p:sp>
        <p:nvSpPr>
          <p:cNvPr id="6" name="Content Placeholder 3">
            <a:extLst>
              <a:ext uri="{FF2B5EF4-FFF2-40B4-BE49-F238E27FC236}">
                <a16:creationId xmlns:a16="http://schemas.microsoft.com/office/drawing/2014/main" id="{4FB9E05E-58F7-034B-B224-D410EAC7AE55}"/>
              </a:ext>
            </a:extLst>
          </p:cNvPr>
          <p:cNvSpPr txBox="1">
            <a:spLocks/>
          </p:cNvSpPr>
          <p:nvPr/>
        </p:nvSpPr>
        <p:spPr>
          <a:xfrm>
            <a:off x="450181" y="978329"/>
            <a:ext cx="8229600" cy="3320956"/>
          </a:xfrm>
          <a:prstGeom prst="rect">
            <a:avLst/>
          </a:prstGeom>
          <a:solidFill>
            <a:schemeClr val="tx1">
              <a:alpha val="18000"/>
            </a:schemeClr>
          </a:solidFill>
          <a:ln>
            <a:solidFill>
              <a:schemeClr val="bg1"/>
            </a:solidFill>
          </a:ln>
          <a:effectLst/>
        </p:spPr>
        <p:txBody>
          <a:bodyPr tIns="182880" bIns="9144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3464" indent="-192024">
              <a:lnSpc>
                <a:spcPts val="1600"/>
              </a:lnSpc>
              <a:spcBef>
                <a:spcPts val="1600"/>
              </a:spcBef>
              <a:buClr>
                <a:srgbClr val="00B0F0"/>
              </a:buClr>
            </a:pPr>
            <a:r>
              <a:rPr lang="en-US" sz="1800" b="1" dirty="0">
                <a:solidFill>
                  <a:schemeClr val="bg1"/>
                </a:solidFill>
                <a:latin typeface="Arial" panose="020B0604020202020204" pitchFamily="34" charset="0"/>
                <a:cs typeface="Arial" panose="020B0604020202020204" pitchFamily="34" charset="0"/>
              </a:rPr>
              <a:t>Trials in in Treatment-Naïve Adults</a:t>
            </a:r>
          </a:p>
          <a:p>
            <a:pPr marL="683514" lvl="1" indent="-192024">
              <a:lnSpc>
                <a:spcPts val="1600"/>
              </a:lnSpc>
              <a:spcBef>
                <a:spcPts val="1000"/>
              </a:spcBef>
              <a:buClr>
                <a:srgbClr val="00B0F0"/>
              </a:buClr>
            </a:pPr>
            <a:r>
              <a:rPr lang="en-US" sz="1800" dirty="0">
                <a:solidFill>
                  <a:schemeClr val="bg1"/>
                </a:solidFill>
              </a:rPr>
              <a:t>DRIVE AHEAD: DOR-TDF-3TC vs. EFV-TDF-FTC as Initial Therapy</a:t>
            </a:r>
          </a:p>
          <a:p>
            <a:pPr marL="283464" indent="-192024">
              <a:lnSpc>
                <a:spcPts val="1600"/>
              </a:lnSpc>
              <a:spcBef>
                <a:spcPts val="2200"/>
              </a:spcBef>
              <a:buClr>
                <a:srgbClr val="00B0F0"/>
              </a:buClr>
            </a:pPr>
            <a:r>
              <a:rPr lang="en-US" sz="1800" b="1" dirty="0">
                <a:solidFill>
                  <a:schemeClr val="bg1"/>
                </a:solidFill>
                <a:latin typeface="Arial" panose="020B0604020202020204" pitchFamily="34" charset="0"/>
                <a:cs typeface="Arial" panose="020B0604020202020204" pitchFamily="34" charset="0"/>
              </a:rPr>
              <a:t>Trials in Adults with Virologic Suppression</a:t>
            </a:r>
          </a:p>
          <a:p>
            <a:pPr marL="683514" lvl="1" indent="-192024">
              <a:lnSpc>
                <a:spcPts val="1600"/>
              </a:lnSpc>
              <a:spcBef>
                <a:spcPts val="1000"/>
              </a:spcBef>
              <a:buClr>
                <a:srgbClr val="00B0F0"/>
              </a:buClr>
            </a:pPr>
            <a:r>
              <a:rPr lang="en-US" sz="1800" dirty="0">
                <a:solidFill>
                  <a:schemeClr val="bg1"/>
                </a:solidFill>
              </a:rPr>
              <a:t>DRIVE SHIFT: Switch to DOR-TDF-3TC vs. Maintenance Regimen</a:t>
            </a:r>
            <a:endParaRPr lang="en-US" sz="1800" dirty="0">
              <a:solidFill>
                <a:schemeClr val="bg1"/>
              </a:solidFill>
              <a:latin typeface="Arial" panose="020B0604020202020204" pitchFamily="34" charset="0"/>
              <a:cs typeface="Arial" panose="020B0604020202020204" pitchFamily="34" charset="0"/>
            </a:endParaRPr>
          </a:p>
        </p:txBody>
      </p:sp>
      <p:sp>
        <p:nvSpPr>
          <p:cNvPr id="8" name="Rectangle 25">
            <a:extLst>
              <a:ext uri="{FF2B5EF4-FFF2-40B4-BE49-F238E27FC236}">
                <a16:creationId xmlns:a16="http://schemas.microsoft.com/office/drawing/2014/main" id="{209AC3B8-D3DF-3A44-A952-C2C627330820}"/>
              </a:ext>
            </a:extLst>
          </p:cNvPr>
          <p:cNvSpPr>
            <a:spLocks noChangeArrowheads="1"/>
          </p:cNvSpPr>
          <p:nvPr/>
        </p:nvSpPr>
        <p:spPr bwMode="auto">
          <a:xfrm>
            <a:off x="450181" y="4355832"/>
            <a:ext cx="8229600" cy="424716"/>
          </a:xfrm>
          <a:prstGeom prst="rect">
            <a:avLst/>
          </a:prstGeom>
          <a:solidFill>
            <a:schemeClr val="bg1">
              <a:lumMod val="95000"/>
              <a:alpha val="80000"/>
            </a:schemeClr>
          </a:solidFill>
          <a:ln w="9525" cap="flat" cmpd="sng" algn="ctr">
            <a:solidFill>
              <a:schemeClr val="bg1"/>
            </a:solidFill>
            <a:prstDash val="solid"/>
            <a:miter lim="800000"/>
            <a:headEnd type="none" w="med" len="med"/>
            <a:tailEnd type="none" w="med" len="med"/>
          </a:ln>
          <a:effectLst/>
        </p:spPr>
        <p:txBody>
          <a:bodyPr lIns="0" tIns="34073" rIns="0" bIns="68580" anchor="ctr">
            <a:prstTxWarp prst="textNoShape">
              <a:avLst/>
            </a:prstTxWarp>
          </a:bodyPr>
          <a:lstStyle/>
          <a:p>
            <a:pPr marL="182880" defTabSz="701279">
              <a:lnSpc>
                <a:spcPts val="1600"/>
              </a:lnSpc>
              <a:spcBef>
                <a:spcPts val="600"/>
              </a:spcBef>
            </a:pPr>
            <a:r>
              <a:rPr lang="en-US" sz="1000" b="1" dirty="0">
                <a:solidFill>
                  <a:srgbClr val="000000"/>
                </a:solidFill>
                <a:latin typeface="Arial" pitchFamily="22" charset="0"/>
              </a:rPr>
              <a:t>Abbreviations</a:t>
            </a:r>
            <a:r>
              <a:rPr lang="en-US" sz="1000" dirty="0">
                <a:solidFill>
                  <a:srgbClr val="000000"/>
                </a:solidFill>
                <a:latin typeface="Arial" pitchFamily="22" charset="0"/>
              </a:rPr>
              <a:t>: DOR-TDF-FTC = </a:t>
            </a:r>
            <a:r>
              <a:rPr lang="en-US" sz="1000" dirty="0" err="1">
                <a:solidFill>
                  <a:srgbClr val="000000"/>
                </a:solidFill>
                <a:latin typeface="Arial" pitchFamily="22" charset="0"/>
              </a:rPr>
              <a:t>doravirine</a:t>
            </a:r>
            <a:r>
              <a:rPr lang="en-US" sz="1000" dirty="0">
                <a:solidFill>
                  <a:srgbClr val="000000"/>
                </a:solidFill>
                <a:latin typeface="Arial" pitchFamily="22" charset="0"/>
              </a:rPr>
              <a:t>-tenofovir DF-lamivudine; EFV-TDF-FTC = efavirenz-tenofovir DF-emtricitabine</a:t>
            </a:r>
          </a:p>
        </p:txBody>
      </p:sp>
    </p:spTree>
    <p:extLst>
      <p:ext uri="{BB962C8B-B14F-4D97-AF65-F5344CB8AC3E}">
        <p14:creationId xmlns:p14="http://schemas.microsoft.com/office/powerpoint/2010/main" val="346020106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AC164-2559-F3A5-D0DA-649FD327B39D}"/>
              </a:ext>
            </a:extLst>
          </p:cNvPr>
          <p:cNvSpPr>
            <a:spLocks noGrp="1"/>
          </p:cNvSpPr>
          <p:nvPr>
            <p:ph type="title"/>
          </p:nvPr>
        </p:nvSpPr>
        <p:spPr/>
        <p:txBody>
          <a:bodyPr>
            <a:normAutofit fontScale="90000"/>
          </a:bodyPr>
          <a:lstStyle/>
          <a:p>
            <a:pPr>
              <a:lnSpc>
                <a:spcPts val="3200"/>
              </a:lnSpc>
            </a:pPr>
            <a:r>
              <a:rPr lang="en-US" sz="1800" dirty="0" err="1"/>
              <a:t>Doravirine</a:t>
            </a:r>
            <a:r>
              <a:rPr lang="en-US" sz="1800" dirty="0"/>
              <a:t>-Tenofovir DF-Lamivudine</a:t>
            </a:r>
            <a:br>
              <a:rPr lang="en-US" sz="2400" dirty="0"/>
            </a:br>
            <a:r>
              <a:rPr lang="en-US" dirty="0"/>
              <a:t>Trials in Treatment </a:t>
            </a:r>
            <a:r>
              <a:rPr lang="en-US" sz="2400" b="1" dirty="0">
                <a:latin typeface="Arial" panose="020B0604020202020204" pitchFamily="34" charset="0"/>
                <a:cs typeface="Arial" panose="020B0604020202020204" pitchFamily="34" charset="0"/>
              </a:rPr>
              <a:t>Treatment-Naïve Adults</a:t>
            </a:r>
            <a:endParaRPr lang="en-US" dirty="0"/>
          </a:p>
        </p:txBody>
      </p:sp>
    </p:spTree>
    <p:extLst>
      <p:ext uri="{BB962C8B-B14F-4D97-AF65-F5344CB8AC3E}">
        <p14:creationId xmlns:p14="http://schemas.microsoft.com/office/powerpoint/2010/main" val="174686969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1800" b="0" dirty="0"/>
              <a:t>DOR-TDF-3TC vs. EFV-TDF-FTC as Initial Therapy</a:t>
            </a:r>
            <a:br>
              <a:rPr lang="en-US" sz="1800" b="0" dirty="0"/>
            </a:br>
            <a:r>
              <a:rPr lang="en-US" dirty="0"/>
              <a:t>DRIVE AHEAD</a:t>
            </a:r>
          </a:p>
        </p:txBody>
      </p:sp>
    </p:spTree>
    <p:extLst>
      <p:ext uri="{BB962C8B-B14F-4D97-AF65-F5344CB8AC3E}">
        <p14:creationId xmlns:p14="http://schemas.microsoft.com/office/powerpoint/2010/main" val="4203030059"/>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11">
            <a:extLst>
              <a:ext uri="{FF2B5EF4-FFF2-40B4-BE49-F238E27FC236}">
                <a16:creationId xmlns:a16="http://schemas.microsoft.com/office/drawing/2014/main" id="{2D389583-A2E2-9F41-A762-7619F530B0DF}"/>
              </a:ext>
            </a:extLst>
          </p:cNvPr>
          <p:cNvSpPr>
            <a:spLocks noChangeShapeType="1"/>
          </p:cNvSpPr>
          <p:nvPr/>
        </p:nvSpPr>
        <p:spPr bwMode="auto">
          <a:xfrm rot="1169337" flipV="1">
            <a:off x="5072255" y="2182029"/>
            <a:ext cx="413833" cy="657303"/>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8" name="Line 11">
            <a:extLst>
              <a:ext uri="{FF2B5EF4-FFF2-40B4-BE49-F238E27FC236}">
                <a16:creationId xmlns:a16="http://schemas.microsoft.com/office/drawing/2014/main" id="{4B7ECC49-B178-C24A-8F8F-73224E7E1270}"/>
              </a:ext>
            </a:extLst>
          </p:cNvPr>
          <p:cNvSpPr>
            <a:spLocks noChangeShapeType="1"/>
          </p:cNvSpPr>
          <p:nvPr/>
        </p:nvSpPr>
        <p:spPr bwMode="auto">
          <a:xfrm rot="20430663">
            <a:off x="5072255" y="2952372"/>
            <a:ext cx="413833" cy="657303"/>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a:latin typeface="Arial"/>
              <a:cs typeface="Arial"/>
            </a:endParaRPr>
          </a:p>
        </p:txBody>
      </p:sp>
      <p:sp>
        <p:nvSpPr>
          <p:cNvPr id="11" name="Title 10">
            <a:extLst>
              <a:ext uri="{FF2B5EF4-FFF2-40B4-BE49-F238E27FC236}">
                <a16:creationId xmlns:a16="http://schemas.microsoft.com/office/drawing/2014/main" id="{EA2AF385-AE8F-EC44-BAF1-ECFFD1BA21C0}"/>
              </a:ext>
            </a:extLst>
          </p:cNvPr>
          <p:cNvSpPr>
            <a:spLocks noGrp="1"/>
          </p:cNvSpPr>
          <p:nvPr>
            <p:ph type="title"/>
          </p:nvPr>
        </p:nvSpPr>
        <p:spPr/>
        <p:txBody>
          <a:bodyPr>
            <a:normAutofit/>
          </a:bodyPr>
          <a:lstStyle/>
          <a:p>
            <a:r>
              <a:rPr lang="en-US" sz="2000" dirty="0"/>
              <a:t>Doravirine-TDF-3TC versus Efavirenz-TDF-FTC as Initial Therapy</a:t>
            </a:r>
            <a:br>
              <a:rPr lang="en-US" sz="2000" dirty="0"/>
            </a:br>
            <a:r>
              <a:rPr lang="en-US" sz="2000" dirty="0"/>
              <a:t>DRIVE AHEAD: Design</a:t>
            </a:r>
          </a:p>
        </p:txBody>
      </p:sp>
      <p:sp>
        <p:nvSpPr>
          <p:cNvPr id="12" name="Text Placeholder 11">
            <a:extLst>
              <a:ext uri="{FF2B5EF4-FFF2-40B4-BE49-F238E27FC236}">
                <a16:creationId xmlns:a16="http://schemas.microsoft.com/office/drawing/2014/main" id="{AB651C66-B6B2-444B-96EC-142462752F8C}"/>
              </a:ext>
            </a:extLst>
          </p:cNvPr>
          <p:cNvSpPr>
            <a:spLocks noGrp="1"/>
          </p:cNvSpPr>
          <p:nvPr>
            <p:ph type="body" sz="quarter" idx="16"/>
          </p:nvPr>
        </p:nvSpPr>
        <p:spPr/>
        <p:txBody>
          <a:bodyPr/>
          <a:lstStyle/>
          <a:p>
            <a:r>
              <a:rPr lang="en-US" dirty="0"/>
              <a:t>Source: Orkin C, et al. Clin Infect Dis. 2019;68:535-44.</a:t>
            </a:r>
          </a:p>
        </p:txBody>
      </p:sp>
      <p:sp>
        <p:nvSpPr>
          <p:cNvPr id="4" name="Content Placeholder 3">
            <a:extLst>
              <a:ext uri="{FF2B5EF4-FFF2-40B4-BE49-F238E27FC236}">
                <a16:creationId xmlns:a16="http://schemas.microsoft.com/office/drawing/2014/main" id="{3BB615FD-0878-8A47-819B-B4B51A5E1872}"/>
              </a:ext>
            </a:extLst>
          </p:cNvPr>
          <p:cNvSpPr>
            <a:spLocks noGrp="1"/>
          </p:cNvSpPr>
          <p:nvPr>
            <p:ph sz="half" idx="2"/>
          </p:nvPr>
        </p:nvSpPr>
        <p:spPr>
          <a:xfrm>
            <a:off x="323850" y="1184224"/>
            <a:ext cx="4739037" cy="3504315"/>
          </a:xfrm>
        </p:spPr>
        <p:txBody>
          <a:bodyPr>
            <a:noAutofit/>
          </a:bodyPr>
          <a:lstStyle/>
          <a:p>
            <a:pPr>
              <a:lnSpc>
                <a:spcPts val="1700"/>
              </a:lnSpc>
            </a:pPr>
            <a:r>
              <a:rPr lang="en-US" sz="1500" b="1" dirty="0"/>
              <a:t>Design</a:t>
            </a:r>
          </a:p>
          <a:p>
            <a:pPr lvl="1">
              <a:lnSpc>
                <a:spcPts val="1700"/>
              </a:lnSpc>
              <a:spcBef>
                <a:spcPts val="300"/>
              </a:spcBef>
            </a:pPr>
            <a:r>
              <a:rPr lang="en-US" sz="1500" dirty="0"/>
              <a:t>Randomized, double-blind, phase 3 study comparing fixed dose </a:t>
            </a:r>
            <a:r>
              <a:rPr lang="en-US" sz="1500" dirty="0" err="1"/>
              <a:t>doravirine</a:t>
            </a:r>
            <a:r>
              <a:rPr lang="en-US" sz="1500" dirty="0"/>
              <a:t>-tenofovir DF-lamivudine with fixed dose efavirenz-tenofovir DF-emtricitabine as initial antiretroviral therapy</a:t>
            </a:r>
            <a:endParaRPr lang="en-US" sz="1500" b="1" dirty="0"/>
          </a:p>
          <a:p>
            <a:pPr>
              <a:lnSpc>
                <a:spcPts val="1700"/>
              </a:lnSpc>
              <a:spcBef>
                <a:spcPts val="1200"/>
              </a:spcBef>
            </a:pPr>
            <a:r>
              <a:rPr lang="en-US" sz="1500" b="1" dirty="0"/>
              <a:t>Inclusion Criteria</a:t>
            </a:r>
            <a:endParaRPr lang="en-US" sz="1500" b="1" u="sng" dirty="0"/>
          </a:p>
          <a:p>
            <a:pPr lvl="1">
              <a:lnSpc>
                <a:spcPts val="1700"/>
              </a:lnSpc>
              <a:spcBef>
                <a:spcPts val="300"/>
              </a:spcBef>
            </a:pPr>
            <a:r>
              <a:rPr lang="en-US" sz="1500" dirty="0"/>
              <a:t>Antiretroviral-naïve</a:t>
            </a:r>
          </a:p>
          <a:p>
            <a:pPr lvl="1">
              <a:lnSpc>
                <a:spcPts val="1700"/>
              </a:lnSpc>
              <a:spcBef>
                <a:spcPts val="300"/>
              </a:spcBef>
            </a:pPr>
            <a:r>
              <a:rPr lang="en-US" sz="1500" dirty="0"/>
              <a:t>Age ≥18 years</a:t>
            </a:r>
          </a:p>
          <a:p>
            <a:pPr lvl="1">
              <a:lnSpc>
                <a:spcPts val="1700"/>
              </a:lnSpc>
              <a:spcBef>
                <a:spcPts val="300"/>
              </a:spcBef>
            </a:pPr>
            <a:r>
              <a:rPr lang="en-US" sz="1500" dirty="0"/>
              <a:t>HIV RNA ≥1,000 copies/mL</a:t>
            </a:r>
          </a:p>
          <a:p>
            <a:pPr lvl="1">
              <a:lnSpc>
                <a:spcPts val="1700"/>
              </a:lnSpc>
              <a:spcBef>
                <a:spcPts val="300"/>
              </a:spcBef>
            </a:pPr>
            <a:r>
              <a:rPr lang="en-US" sz="1500" dirty="0"/>
              <a:t>No resistance to any study drug</a:t>
            </a:r>
          </a:p>
          <a:p>
            <a:pPr>
              <a:lnSpc>
                <a:spcPts val="1700"/>
              </a:lnSpc>
              <a:spcBef>
                <a:spcPts val="1200"/>
              </a:spcBef>
            </a:pPr>
            <a:r>
              <a:rPr lang="en-US" sz="1500" b="1" dirty="0"/>
              <a:t>Regimens</a:t>
            </a:r>
          </a:p>
          <a:p>
            <a:pPr lvl="1">
              <a:lnSpc>
                <a:spcPts val="1700"/>
              </a:lnSpc>
              <a:spcBef>
                <a:spcPts val="300"/>
              </a:spcBef>
            </a:pPr>
            <a:r>
              <a:rPr lang="en-US" sz="1500" dirty="0"/>
              <a:t>Doravirine-TDF-3TC (100/300/300 mg) daily</a:t>
            </a:r>
          </a:p>
          <a:p>
            <a:pPr lvl="1">
              <a:lnSpc>
                <a:spcPts val="1700"/>
              </a:lnSpc>
              <a:spcBef>
                <a:spcPts val="300"/>
              </a:spcBef>
            </a:pPr>
            <a:r>
              <a:rPr lang="en-US" sz="1500" dirty="0"/>
              <a:t>Efavirenz-TDF-FTC (600/300/200 mg) daily</a:t>
            </a:r>
          </a:p>
        </p:txBody>
      </p:sp>
      <p:sp>
        <p:nvSpPr>
          <p:cNvPr id="9" name="Rectangle 8">
            <a:extLst>
              <a:ext uri="{FF2B5EF4-FFF2-40B4-BE49-F238E27FC236}">
                <a16:creationId xmlns:a16="http://schemas.microsoft.com/office/drawing/2014/main" id="{C2431456-74C7-1143-8897-5E11EB3A9522}"/>
              </a:ext>
            </a:extLst>
          </p:cNvPr>
          <p:cNvSpPr>
            <a:spLocks noChangeArrowheads="1"/>
          </p:cNvSpPr>
          <p:nvPr/>
        </p:nvSpPr>
        <p:spPr bwMode="ltGray">
          <a:xfrm>
            <a:off x="5684650" y="1546846"/>
            <a:ext cx="2931811" cy="1091179"/>
          </a:xfrm>
          <a:prstGeom prst="rect">
            <a:avLst/>
          </a:prstGeom>
          <a:solidFill>
            <a:srgbClr val="0070C0">
              <a:alpha val="20000"/>
            </a:srgbClr>
          </a:solidFill>
          <a:ln w="9525" cap="flat" cmpd="sng" algn="ctr">
            <a:solidFill>
              <a:srgbClr val="000000"/>
            </a:solidFill>
            <a:prstDash val="solid"/>
            <a:miter lim="800000"/>
            <a:headEnd type="none" w="med" len="med"/>
            <a:tailEnd type="none" w="med" len="med"/>
          </a:ln>
          <a:effectLst/>
        </p:spPr>
        <p:txBody>
          <a:bodyPr wrap="square" lIns="91430" tIns="45714" rIns="91430" bIns="45714" anchor="ctr">
            <a:prstTxWarp prst="textNoShape">
              <a:avLst/>
            </a:prstTxWarp>
          </a:bodyPr>
          <a:lstStyle/>
          <a:p>
            <a:pPr algn="ctr"/>
            <a:r>
              <a:rPr lang="en-US" sz="1800" b="1" dirty="0">
                <a:solidFill>
                  <a:srgbClr val="000000"/>
                </a:solidFill>
                <a:latin typeface="Arial"/>
                <a:cs typeface="Arial"/>
              </a:rPr>
              <a:t>Doravirine-TDF-3TC</a:t>
            </a:r>
          </a:p>
          <a:p>
            <a:pPr algn="ctr"/>
            <a:r>
              <a:rPr lang="en-US" sz="1400" dirty="0">
                <a:solidFill>
                  <a:srgbClr val="000000"/>
                </a:solidFill>
                <a:latin typeface="Arial"/>
                <a:cs typeface="Arial"/>
              </a:rPr>
              <a:t>(n = 364)</a:t>
            </a:r>
          </a:p>
        </p:txBody>
      </p:sp>
      <p:sp>
        <p:nvSpPr>
          <p:cNvPr id="10" name="Rectangle 7">
            <a:extLst>
              <a:ext uri="{FF2B5EF4-FFF2-40B4-BE49-F238E27FC236}">
                <a16:creationId xmlns:a16="http://schemas.microsoft.com/office/drawing/2014/main" id="{BC4DB1BA-D78D-2D4C-8E47-6D15E12B73DA}"/>
              </a:ext>
            </a:extLst>
          </p:cNvPr>
          <p:cNvSpPr>
            <a:spLocks noChangeArrowheads="1"/>
          </p:cNvSpPr>
          <p:nvPr/>
        </p:nvSpPr>
        <p:spPr bwMode="ltGray">
          <a:xfrm>
            <a:off x="5684650" y="3181240"/>
            <a:ext cx="2931811" cy="1091179"/>
          </a:xfrm>
          <a:prstGeom prst="rect">
            <a:avLst/>
          </a:prstGeom>
          <a:solidFill>
            <a:srgbClr val="92D050">
              <a:alpha val="20000"/>
            </a:srgbClr>
          </a:solidFill>
          <a:ln w="9525" cap="flat" cmpd="sng" algn="ctr">
            <a:solidFill>
              <a:srgbClr val="000000"/>
            </a:solidFill>
            <a:prstDash val="solid"/>
            <a:miter lim="800000"/>
            <a:headEnd type="none" w="med" len="med"/>
            <a:tailEnd type="none" w="med" len="med"/>
          </a:ln>
          <a:effectLst/>
        </p:spPr>
        <p:txBody>
          <a:bodyPr wrap="square" lIns="91430" tIns="45714" rIns="91430" bIns="45714" anchor="ctr" anchorCtr="1">
            <a:prstTxWarp prst="textNoShape">
              <a:avLst/>
            </a:prstTxWarp>
          </a:bodyPr>
          <a:lstStyle/>
          <a:p>
            <a:pPr algn="ctr"/>
            <a:r>
              <a:rPr lang="en-US" sz="1800" b="1" dirty="0">
                <a:solidFill>
                  <a:srgbClr val="000000"/>
                </a:solidFill>
                <a:latin typeface="Arial"/>
                <a:cs typeface="Arial"/>
              </a:rPr>
              <a:t>Efavirenz-TDF-FTC</a:t>
            </a:r>
          </a:p>
          <a:p>
            <a:pPr algn="ctr"/>
            <a:r>
              <a:rPr lang="en-US" sz="1400" dirty="0">
                <a:solidFill>
                  <a:srgbClr val="000000"/>
                </a:solidFill>
                <a:latin typeface="Arial"/>
                <a:cs typeface="Arial"/>
              </a:rPr>
              <a:t>(n = 364)</a:t>
            </a:r>
          </a:p>
        </p:txBody>
      </p:sp>
    </p:spTree>
    <p:extLst>
      <p:ext uri="{BB962C8B-B14F-4D97-AF65-F5344CB8AC3E}">
        <p14:creationId xmlns:p14="http://schemas.microsoft.com/office/powerpoint/2010/main" val="878209519"/>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BF5BB-9EDC-1842-8A55-CEDFBDD6B846}"/>
              </a:ext>
            </a:extLst>
          </p:cNvPr>
          <p:cNvSpPr>
            <a:spLocks noGrp="1"/>
          </p:cNvSpPr>
          <p:nvPr>
            <p:ph type="title"/>
          </p:nvPr>
        </p:nvSpPr>
        <p:spPr/>
        <p:txBody>
          <a:bodyPr>
            <a:normAutofit/>
          </a:bodyPr>
          <a:lstStyle/>
          <a:p>
            <a:r>
              <a:rPr lang="en-US" sz="2000" dirty="0"/>
              <a:t>Doravirine-TDF-3TC versus Efavirenz-TDF-FTC as Initial Therapy</a:t>
            </a:r>
            <a:br>
              <a:rPr lang="en-US" sz="2000" dirty="0"/>
            </a:br>
            <a:r>
              <a:rPr lang="en-US" sz="2000" dirty="0"/>
              <a:t>DRIVE AHEAD: 48 Week Results</a:t>
            </a:r>
          </a:p>
        </p:txBody>
      </p:sp>
      <p:sp>
        <p:nvSpPr>
          <p:cNvPr id="6" name="Text Placeholder 5">
            <a:extLst>
              <a:ext uri="{FF2B5EF4-FFF2-40B4-BE49-F238E27FC236}">
                <a16:creationId xmlns:a16="http://schemas.microsoft.com/office/drawing/2014/main" id="{AD70263A-CE36-9649-9537-255216ED07B3}"/>
              </a:ext>
            </a:extLst>
          </p:cNvPr>
          <p:cNvSpPr>
            <a:spLocks noGrp="1"/>
          </p:cNvSpPr>
          <p:nvPr>
            <p:ph type="body" sz="quarter" idx="15"/>
          </p:nvPr>
        </p:nvSpPr>
        <p:spPr/>
        <p:txBody>
          <a:bodyPr/>
          <a:lstStyle/>
          <a:p>
            <a:r>
              <a:rPr lang="en-US" sz="1600" dirty="0"/>
              <a:t>Week 48 Virologic Response (Observed Failure)</a:t>
            </a:r>
          </a:p>
        </p:txBody>
      </p:sp>
      <p:sp>
        <p:nvSpPr>
          <p:cNvPr id="3" name="Text Placeholder 2">
            <a:extLst>
              <a:ext uri="{FF2B5EF4-FFF2-40B4-BE49-F238E27FC236}">
                <a16:creationId xmlns:a16="http://schemas.microsoft.com/office/drawing/2014/main" id="{0A1F6608-A17F-034D-94D7-9371AEEE734A}"/>
              </a:ext>
            </a:extLst>
          </p:cNvPr>
          <p:cNvSpPr>
            <a:spLocks noGrp="1"/>
          </p:cNvSpPr>
          <p:nvPr>
            <p:ph type="body" sz="quarter" idx="16"/>
          </p:nvPr>
        </p:nvSpPr>
        <p:spPr/>
        <p:txBody>
          <a:bodyPr/>
          <a:lstStyle/>
          <a:p>
            <a:r>
              <a:rPr lang="en-US" dirty="0"/>
              <a:t>Source: Orkin C, et al. Clin Infect Dis. 2019;68:535-44.</a:t>
            </a:r>
          </a:p>
        </p:txBody>
      </p:sp>
      <p:graphicFrame>
        <p:nvGraphicFramePr>
          <p:cNvPr id="10" name="Chart 9">
            <a:extLst>
              <a:ext uri="{FF2B5EF4-FFF2-40B4-BE49-F238E27FC236}">
                <a16:creationId xmlns:a16="http://schemas.microsoft.com/office/drawing/2014/main" id="{FE7DE1F1-36C5-2C47-A5DC-F9AF156D4252}"/>
              </a:ext>
            </a:extLst>
          </p:cNvPr>
          <p:cNvGraphicFramePr>
            <a:graphicFrameLocks/>
          </p:cNvGraphicFramePr>
          <p:nvPr>
            <p:extLst>
              <p:ext uri="{D42A27DB-BD31-4B8C-83A1-F6EECF244321}">
                <p14:modId xmlns:p14="http://schemas.microsoft.com/office/powerpoint/2010/main" val="2878072445"/>
              </p:ext>
            </p:extLst>
          </p:nvPr>
        </p:nvGraphicFramePr>
        <p:xfrm>
          <a:off x="297180" y="1402753"/>
          <a:ext cx="8549640" cy="3383280"/>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a:extLst>
              <a:ext uri="{FF2B5EF4-FFF2-40B4-BE49-F238E27FC236}">
                <a16:creationId xmlns:a16="http://schemas.microsoft.com/office/drawing/2014/main" id="{069AE91C-24CB-4A4B-BD27-F6D08F6AFEEC}"/>
              </a:ext>
            </a:extLst>
          </p:cNvPr>
          <p:cNvCxnSpPr/>
          <p:nvPr/>
        </p:nvCxnSpPr>
        <p:spPr>
          <a:xfrm>
            <a:off x="4215142" y="4513384"/>
            <a:ext cx="41148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1C31E97-27A9-113F-5B61-81A265790AAA}"/>
              </a:ext>
            </a:extLst>
          </p:cNvPr>
          <p:cNvSpPr txBox="1"/>
          <p:nvPr/>
        </p:nvSpPr>
        <p:spPr>
          <a:xfrm>
            <a:off x="1737638" y="3958879"/>
            <a:ext cx="731520" cy="207749"/>
          </a:xfrm>
          <a:prstGeom prst="rect">
            <a:avLst/>
          </a:prstGeom>
          <a:noFill/>
        </p:spPr>
        <p:txBody>
          <a:bodyPr wrap="square" rtlCol="0" anchor="ctr" anchorCtr="1">
            <a:spAutoFit/>
          </a:bodyPr>
          <a:lstStyle/>
          <a:p>
            <a:pPr>
              <a:lnSpc>
                <a:spcPts val="900"/>
              </a:lnSpc>
            </a:pPr>
            <a:r>
              <a:rPr lang="en-US" sz="975" dirty="0">
                <a:solidFill>
                  <a:srgbClr val="FFFFFF"/>
                </a:solidFill>
                <a:latin typeface="Arial"/>
              </a:rPr>
              <a:t>307/346                      </a:t>
            </a:r>
          </a:p>
        </p:txBody>
      </p:sp>
      <p:sp>
        <p:nvSpPr>
          <p:cNvPr id="7" name="TextBox 6">
            <a:extLst>
              <a:ext uri="{FF2B5EF4-FFF2-40B4-BE49-F238E27FC236}">
                <a16:creationId xmlns:a16="http://schemas.microsoft.com/office/drawing/2014/main" id="{0723BDD1-9AC0-53E2-3451-8A083206FF2C}"/>
              </a:ext>
            </a:extLst>
          </p:cNvPr>
          <p:cNvSpPr txBox="1"/>
          <p:nvPr/>
        </p:nvSpPr>
        <p:spPr>
          <a:xfrm>
            <a:off x="2562795" y="3958879"/>
            <a:ext cx="731520" cy="207749"/>
          </a:xfrm>
          <a:prstGeom prst="rect">
            <a:avLst/>
          </a:prstGeom>
          <a:noFill/>
        </p:spPr>
        <p:txBody>
          <a:bodyPr wrap="square" rtlCol="0" anchor="ctr" anchorCtr="1">
            <a:spAutoFit/>
          </a:bodyPr>
          <a:lstStyle/>
          <a:p>
            <a:pPr>
              <a:lnSpc>
                <a:spcPts val="900"/>
              </a:lnSpc>
            </a:pPr>
            <a:r>
              <a:rPr lang="en-US" sz="975" dirty="0">
                <a:solidFill>
                  <a:srgbClr val="FFFFFF"/>
                </a:solidFill>
                <a:latin typeface="Arial"/>
              </a:rPr>
              <a:t>294/331                      </a:t>
            </a:r>
          </a:p>
        </p:txBody>
      </p:sp>
      <p:sp>
        <p:nvSpPr>
          <p:cNvPr id="8" name="TextBox 7">
            <a:extLst>
              <a:ext uri="{FF2B5EF4-FFF2-40B4-BE49-F238E27FC236}">
                <a16:creationId xmlns:a16="http://schemas.microsoft.com/office/drawing/2014/main" id="{9243022E-9138-27FB-CCF7-6F96DD30096A}"/>
              </a:ext>
            </a:extLst>
          </p:cNvPr>
          <p:cNvSpPr txBox="1"/>
          <p:nvPr/>
        </p:nvSpPr>
        <p:spPr>
          <a:xfrm>
            <a:off x="6720909" y="3958879"/>
            <a:ext cx="731520" cy="207749"/>
          </a:xfrm>
          <a:prstGeom prst="rect">
            <a:avLst/>
          </a:prstGeom>
          <a:noFill/>
        </p:spPr>
        <p:txBody>
          <a:bodyPr wrap="square" rtlCol="0" anchor="ctr" anchorCtr="1">
            <a:spAutoFit/>
          </a:bodyPr>
          <a:lstStyle/>
          <a:p>
            <a:pPr>
              <a:lnSpc>
                <a:spcPts val="900"/>
              </a:lnSpc>
            </a:pPr>
            <a:r>
              <a:rPr lang="en-US" sz="975" dirty="0">
                <a:solidFill>
                  <a:srgbClr val="FFFFFF"/>
                </a:solidFill>
                <a:latin typeface="Arial"/>
              </a:rPr>
              <a:t>56/69                    </a:t>
            </a:r>
          </a:p>
        </p:txBody>
      </p:sp>
      <p:sp>
        <p:nvSpPr>
          <p:cNvPr id="9" name="TextBox 8">
            <a:extLst>
              <a:ext uri="{FF2B5EF4-FFF2-40B4-BE49-F238E27FC236}">
                <a16:creationId xmlns:a16="http://schemas.microsoft.com/office/drawing/2014/main" id="{F2221D1E-EBA0-36CC-8AD0-7D1DB3FC0BBE}"/>
              </a:ext>
            </a:extLst>
          </p:cNvPr>
          <p:cNvSpPr txBox="1"/>
          <p:nvPr/>
        </p:nvSpPr>
        <p:spPr>
          <a:xfrm>
            <a:off x="7539057" y="3958879"/>
            <a:ext cx="731520" cy="207749"/>
          </a:xfrm>
          <a:prstGeom prst="rect">
            <a:avLst/>
          </a:prstGeom>
          <a:noFill/>
        </p:spPr>
        <p:txBody>
          <a:bodyPr wrap="square" rtlCol="0" anchor="ctr" anchorCtr="1">
            <a:spAutoFit/>
          </a:bodyPr>
          <a:lstStyle/>
          <a:p>
            <a:pPr>
              <a:lnSpc>
                <a:spcPts val="900"/>
              </a:lnSpc>
            </a:pPr>
            <a:r>
              <a:rPr lang="en-US" sz="975" dirty="0">
                <a:solidFill>
                  <a:srgbClr val="FFFFFF"/>
                </a:solidFill>
                <a:latin typeface="Arial"/>
              </a:rPr>
              <a:t>59/73                    </a:t>
            </a:r>
          </a:p>
        </p:txBody>
      </p:sp>
      <p:sp>
        <p:nvSpPr>
          <p:cNvPr id="11" name="TextBox 10">
            <a:extLst>
              <a:ext uri="{FF2B5EF4-FFF2-40B4-BE49-F238E27FC236}">
                <a16:creationId xmlns:a16="http://schemas.microsoft.com/office/drawing/2014/main" id="{895787C6-A7CB-7BD7-FDB3-76EEC3AD9734}"/>
              </a:ext>
            </a:extLst>
          </p:cNvPr>
          <p:cNvSpPr txBox="1"/>
          <p:nvPr/>
        </p:nvSpPr>
        <p:spPr>
          <a:xfrm>
            <a:off x="4226838" y="3958879"/>
            <a:ext cx="731520" cy="207749"/>
          </a:xfrm>
          <a:prstGeom prst="rect">
            <a:avLst/>
          </a:prstGeom>
          <a:noFill/>
        </p:spPr>
        <p:txBody>
          <a:bodyPr wrap="square" rtlCol="0" anchor="ctr" anchorCtr="1">
            <a:spAutoFit/>
          </a:bodyPr>
          <a:lstStyle/>
          <a:p>
            <a:pPr>
              <a:lnSpc>
                <a:spcPts val="900"/>
              </a:lnSpc>
            </a:pPr>
            <a:r>
              <a:rPr lang="en-US" sz="975" dirty="0">
                <a:solidFill>
                  <a:srgbClr val="FFFFFF"/>
                </a:solidFill>
                <a:latin typeface="Arial"/>
              </a:rPr>
              <a:t>251/277                      </a:t>
            </a:r>
          </a:p>
        </p:txBody>
      </p:sp>
      <p:sp>
        <p:nvSpPr>
          <p:cNvPr id="12" name="TextBox 11">
            <a:extLst>
              <a:ext uri="{FF2B5EF4-FFF2-40B4-BE49-F238E27FC236}">
                <a16:creationId xmlns:a16="http://schemas.microsoft.com/office/drawing/2014/main" id="{77D618B2-431D-B302-759D-F9DDC864EB20}"/>
              </a:ext>
            </a:extLst>
          </p:cNvPr>
          <p:cNvSpPr txBox="1"/>
          <p:nvPr/>
        </p:nvSpPr>
        <p:spPr>
          <a:xfrm>
            <a:off x="5051995" y="3958879"/>
            <a:ext cx="731520" cy="207749"/>
          </a:xfrm>
          <a:prstGeom prst="rect">
            <a:avLst/>
          </a:prstGeom>
          <a:noFill/>
        </p:spPr>
        <p:txBody>
          <a:bodyPr wrap="square" rtlCol="0" anchor="ctr" anchorCtr="1">
            <a:spAutoFit/>
          </a:bodyPr>
          <a:lstStyle/>
          <a:p>
            <a:pPr>
              <a:lnSpc>
                <a:spcPts val="900"/>
              </a:lnSpc>
            </a:pPr>
            <a:r>
              <a:rPr lang="en-US" sz="975" dirty="0">
                <a:solidFill>
                  <a:srgbClr val="FFFFFF"/>
                </a:solidFill>
                <a:latin typeface="Arial"/>
              </a:rPr>
              <a:t>235/258                      </a:t>
            </a:r>
          </a:p>
        </p:txBody>
      </p:sp>
    </p:spTree>
    <p:extLst>
      <p:ext uri="{BB962C8B-B14F-4D97-AF65-F5344CB8AC3E}">
        <p14:creationId xmlns:p14="http://schemas.microsoft.com/office/powerpoint/2010/main" val="802751941"/>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Doravirine-TDF-3TC versus Efavirenz-TDF-FTC as Initial Therapy</a:t>
            </a:r>
            <a:br>
              <a:rPr lang="en-US" sz="2000" dirty="0"/>
            </a:br>
            <a:r>
              <a:rPr lang="en-US" sz="2000" dirty="0"/>
              <a:t>DRIVE AHEAD: Results</a:t>
            </a:r>
          </a:p>
        </p:txBody>
      </p:sp>
      <p:sp>
        <p:nvSpPr>
          <p:cNvPr id="6" name="Content Placeholder 5"/>
          <p:cNvSpPr>
            <a:spLocks noGrp="1"/>
          </p:cNvSpPr>
          <p:nvPr>
            <p:ph type="body" sz="quarter" idx="15"/>
          </p:nvPr>
        </p:nvSpPr>
        <p:spPr/>
        <p:txBody>
          <a:bodyPr/>
          <a:lstStyle/>
          <a:p>
            <a:r>
              <a:rPr lang="en-US" dirty="0"/>
              <a:t>Week 48 Virologic Response (FDA Snapshot: All missing data = Failure)</a:t>
            </a:r>
          </a:p>
        </p:txBody>
      </p:sp>
      <p:sp>
        <p:nvSpPr>
          <p:cNvPr id="3" name="Text Placeholder 2"/>
          <p:cNvSpPr>
            <a:spLocks noGrp="1"/>
          </p:cNvSpPr>
          <p:nvPr>
            <p:ph type="body" sz="quarter" idx="16"/>
          </p:nvPr>
        </p:nvSpPr>
        <p:spPr/>
        <p:txBody>
          <a:bodyPr/>
          <a:lstStyle/>
          <a:p>
            <a:r>
              <a:rPr lang="en-US" dirty="0"/>
              <a:t>Source: </a:t>
            </a:r>
            <a:r>
              <a:rPr lang="en-US" dirty="0" err="1"/>
              <a:t>Orkin</a:t>
            </a:r>
            <a:r>
              <a:rPr lang="en-US" dirty="0"/>
              <a:t> C, et al. </a:t>
            </a:r>
            <a:r>
              <a:rPr lang="en-US" dirty="0" err="1"/>
              <a:t>Clin</a:t>
            </a:r>
            <a:r>
              <a:rPr lang="en-US" dirty="0"/>
              <a:t> Infect Dis. 2019:68:535-44.</a:t>
            </a:r>
          </a:p>
        </p:txBody>
      </p:sp>
      <p:graphicFrame>
        <p:nvGraphicFramePr>
          <p:cNvPr id="8" name="Chart 7"/>
          <p:cNvGraphicFramePr>
            <a:graphicFrameLocks/>
          </p:cNvGraphicFramePr>
          <p:nvPr>
            <p:extLst>
              <p:ext uri="{D42A27DB-BD31-4B8C-83A1-F6EECF244321}">
                <p14:modId xmlns:p14="http://schemas.microsoft.com/office/powerpoint/2010/main" val="3013775775"/>
              </p:ext>
            </p:extLst>
          </p:nvPr>
        </p:nvGraphicFramePr>
        <p:xfrm>
          <a:off x="500234" y="1371600"/>
          <a:ext cx="8229600" cy="325755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2093774" y="4031471"/>
            <a:ext cx="914400" cy="274320"/>
          </a:xfrm>
          <a:prstGeom prst="rect">
            <a:avLst/>
          </a:prstGeom>
          <a:noFill/>
        </p:spPr>
        <p:txBody>
          <a:bodyPr wrap="square" rtlCol="0" anchor="ctr" anchorCtr="1">
            <a:spAutoFit/>
          </a:bodyPr>
          <a:lstStyle/>
          <a:p>
            <a:pPr>
              <a:lnSpc>
                <a:spcPts val="900"/>
              </a:lnSpc>
            </a:pPr>
            <a:r>
              <a:rPr lang="en-US" sz="975" dirty="0">
                <a:solidFill>
                  <a:srgbClr val="FFFFFF"/>
                </a:solidFill>
                <a:latin typeface="Arial"/>
              </a:rPr>
              <a:t>307/364                      </a:t>
            </a:r>
          </a:p>
        </p:txBody>
      </p:sp>
      <p:sp>
        <p:nvSpPr>
          <p:cNvPr id="17" name="TextBox 16"/>
          <p:cNvSpPr txBox="1"/>
          <p:nvPr/>
        </p:nvSpPr>
        <p:spPr>
          <a:xfrm>
            <a:off x="3265440" y="4031471"/>
            <a:ext cx="914400" cy="274320"/>
          </a:xfrm>
          <a:prstGeom prst="rect">
            <a:avLst/>
          </a:prstGeom>
          <a:noFill/>
        </p:spPr>
        <p:txBody>
          <a:bodyPr wrap="square" rtlCol="0" anchor="ctr" anchorCtr="1">
            <a:spAutoFit/>
          </a:bodyPr>
          <a:lstStyle/>
          <a:p>
            <a:pPr>
              <a:lnSpc>
                <a:spcPts val="900"/>
              </a:lnSpc>
            </a:pPr>
            <a:r>
              <a:rPr lang="en-US" sz="975" dirty="0">
                <a:solidFill>
                  <a:srgbClr val="FFFFFF"/>
                </a:solidFill>
                <a:latin typeface="Arial"/>
              </a:rPr>
              <a:t>294/364                      </a:t>
            </a:r>
          </a:p>
        </p:txBody>
      </p:sp>
      <p:sp>
        <p:nvSpPr>
          <p:cNvPr id="18" name="TextBox 17"/>
          <p:cNvSpPr txBox="1"/>
          <p:nvPr/>
        </p:nvSpPr>
        <p:spPr>
          <a:xfrm>
            <a:off x="5705675" y="4031471"/>
            <a:ext cx="914400" cy="274320"/>
          </a:xfrm>
          <a:prstGeom prst="rect">
            <a:avLst/>
          </a:prstGeom>
          <a:noFill/>
        </p:spPr>
        <p:txBody>
          <a:bodyPr wrap="square" rtlCol="0" anchor="ctr" anchorCtr="1">
            <a:spAutoFit/>
          </a:bodyPr>
          <a:lstStyle/>
          <a:p>
            <a:pPr>
              <a:lnSpc>
                <a:spcPts val="900"/>
              </a:lnSpc>
            </a:pPr>
            <a:r>
              <a:rPr lang="en-US" sz="975" dirty="0">
                <a:solidFill>
                  <a:srgbClr val="FFFFFF"/>
                </a:solidFill>
                <a:latin typeface="Arial"/>
              </a:rPr>
              <a:t>39/364                      </a:t>
            </a:r>
          </a:p>
        </p:txBody>
      </p:sp>
      <p:sp>
        <p:nvSpPr>
          <p:cNvPr id="19" name="TextBox 18"/>
          <p:cNvSpPr txBox="1"/>
          <p:nvPr/>
        </p:nvSpPr>
        <p:spPr>
          <a:xfrm>
            <a:off x="6871500" y="4031471"/>
            <a:ext cx="914400" cy="274320"/>
          </a:xfrm>
          <a:prstGeom prst="rect">
            <a:avLst/>
          </a:prstGeom>
          <a:noFill/>
        </p:spPr>
        <p:txBody>
          <a:bodyPr wrap="square" rtlCol="0" anchor="ctr" anchorCtr="1">
            <a:spAutoFit/>
          </a:bodyPr>
          <a:lstStyle/>
          <a:p>
            <a:pPr>
              <a:lnSpc>
                <a:spcPts val="900"/>
              </a:lnSpc>
            </a:pPr>
            <a:r>
              <a:rPr lang="en-US" sz="975" dirty="0">
                <a:solidFill>
                  <a:srgbClr val="FFFFFF"/>
                </a:solidFill>
                <a:latin typeface="Arial"/>
              </a:rPr>
              <a:t>37/364                      </a:t>
            </a:r>
          </a:p>
        </p:txBody>
      </p:sp>
    </p:spTree>
    <p:extLst>
      <p:ext uri="{BB962C8B-B14F-4D97-AF65-F5344CB8AC3E}">
        <p14:creationId xmlns:p14="http://schemas.microsoft.com/office/powerpoint/2010/main" val="849027107"/>
      </p:ext>
    </p:extLst>
  </p:cSld>
  <p:clrMapOvr>
    <a:masterClrMapping/>
  </p:clrMapOvr>
  <p:transition spd="slow"/>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NCRC.thmx</Template>
  <TotalTime>54180</TotalTime>
  <Words>1337</Words>
  <Application>Microsoft Macintosh PowerPoint</Application>
  <PresentationFormat>On-screen Show (16:9)</PresentationFormat>
  <Paragraphs>213</Paragraphs>
  <Slides>22</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Corbel</vt:lpstr>
      <vt:lpstr>Geneva</vt:lpstr>
      <vt:lpstr>Lucida Grande</vt:lpstr>
      <vt:lpstr>Symbol</vt:lpstr>
      <vt:lpstr>Times New Roman</vt:lpstr>
      <vt:lpstr>NCRC</vt:lpstr>
      <vt:lpstr>Doravirine-Tenofovir DF-Lamivudine (Delstrigo)</vt:lpstr>
      <vt:lpstr>Doravirine-Tenofovir DF-Lamivudine Single-Tablet Regimen</vt:lpstr>
      <vt:lpstr>Doravirine-Tenofovir DF-Lamivudine (DOR-TDF-3TC)</vt:lpstr>
      <vt:lpstr>PowerPoint Presentation</vt:lpstr>
      <vt:lpstr>Doravirine-Tenofovir DF-Lamivudine Trials in Treatment Treatment-Naïve Adults</vt:lpstr>
      <vt:lpstr>DOR-TDF-3TC vs. EFV-TDF-FTC as Initial Therapy DRIVE AHEAD</vt:lpstr>
      <vt:lpstr>Doravirine-TDF-3TC versus Efavirenz-TDF-FTC as Initial Therapy DRIVE AHEAD: Design</vt:lpstr>
      <vt:lpstr>Doravirine-TDF-3TC versus Efavirenz-TDF-FTC as Initial Therapy DRIVE AHEAD: 48 Week Results</vt:lpstr>
      <vt:lpstr>Doravirine-TDF-3TC versus Efavirenz-TDF-FTC as Initial Therapy DRIVE AHEAD: Results</vt:lpstr>
      <vt:lpstr>Doravirine-TDF-3TC versus Efavirenz-TDF-FTC as Initial Therapy DRIVE AHEAD: Adverse Effects</vt:lpstr>
      <vt:lpstr>Doravirine-TDF-3TC versus Efavirenz-TDF-FTC as Initial Therapy DRIVE AHEAD: Adverse Effects</vt:lpstr>
      <vt:lpstr>Doravirine-TDF-3TC versus Efavirenz-TDF-FTC as Initial Therapy DRIVE AHEAD: Adverse Effects</vt:lpstr>
      <vt:lpstr>DOR-TDF-3TC vs. EFV-TDF-FTC as Initial Therapy DRIVE AHEAD: Summary</vt:lpstr>
      <vt:lpstr>Doravirine-Tenofovir DF-Lamivudine Switch Studies in Adults with Virologic Suppression</vt:lpstr>
      <vt:lpstr>Switch to DOR-TDF-3TC vs. Continued Baseline Regimen DRIVE SHIFT</vt:lpstr>
      <vt:lpstr>Switch to Doravirine-TDF-3TC versus Continued Baseline Regimen DRIVE SHIFT: Design</vt:lpstr>
      <vt:lpstr>Switch to Doravirine-TDF-3TC versus Continued Baseline Regimen DRIVE SHIFT: Baseline Characteristics</vt:lpstr>
      <vt:lpstr>Switch to Doravirine-TDF-3TC versus Continued Baseline Regimen DRIVE SHIFT: Baseline Antiretroviral Regimens</vt:lpstr>
      <vt:lpstr>Switch to Doravirine-TDF-3TC versus Continued Baseline Regimen  DRIVE SHIFT: Results</vt:lpstr>
      <vt:lpstr>Switch to Doravirine-TDF-3TC versus Continued Baseline Regimen DRIVE SHIFT: Adverse Effects</vt:lpstr>
      <vt:lpstr>Switch to Doravirine-TDF-3TC versus Continued Baseline Regimen DRIVE SHIFT: Summary</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H. Spach</cp:lastModifiedBy>
  <cp:revision>2313</cp:revision>
  <cp:lastPrinted>2008-02-05T14:34:24Z</cp:lastPrinted>
  <dcterms:created xsi:type="dcterms:W3CDTF">2010-11-28T05:36:22Z</dcterms:created>
  <dcterms:modified xsi:type="dcterms:W3CDTF">2022-12-19T20:02:23Z</dcterms:modified>
</cp:coreProperties>
</file>