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4.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2" r:id="rId1"/>
  </p:sldMasterIdLst>
  <p:notesMasterIdLst>
    <p:notesMasterId r:id="rId10"/>
  </p:notesMasterIdLst>
  <p:handoutMasterIdLst>
    <p:handoutMasterId r:id="rId11"/>
  </p:handoutMasterIdLst>
  <p:sldIdLst>
    <p:sldId id="969" r:id="rId2"/>
    <p:sldId id="1149" r:id="rId3"/>
    <p:sldId id="979" r:id="rId4"/>
    <p:sldId id="1157" r:id="rId5"/>
    <p:sldId id="1158" r:id="rId6"/>
    <p:sldId id="983" r:id="rId7"/>
    <p:sldId id="1604" r:id="rId8"/>
    <p:sldId id="948" r:id="rId9"/>
  </p:sldIdLst>
  <p:sldSz cx="9144000" cy="5143500" type="screen16x9"/>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1620">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02A"/>
    <a:srgbClr val="73A0B0"/>
    <a:srgbClr val="7DACBE"/>
    <a:srgbClr val="4C6873"/>
    <a:srgbClr val="54737F"/>
    <a:srgbClr val="A576AF"/>
    <a:srgbClr val="59267F"/>
    <a:srgbClr val="6E4B7D"/>
    <a:srgbClr val="0084E1"/>
    <a:srgbClr val="004B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335" autoAdjust="0"/>
    <p:restoredTop sz="94940" autoAdjust="0"/>
  </p:normalViewPr>
  <p:slideViewPr>
    <p:cSldViewPr snapToGrid="0" showGuides="1">
      <p:cViewPr varScale="1">
        <p:scale>
          <a:sx n="152" d="100"/>
          <a:sy n="152" d="100"/>
        </p:scale>
        <p:origin x="176" y="304"/>
      </p:cViewPr>
      <p:guideLst>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5952"/>
    </p:cViewPr>
  </p:sorterViewPr>
  <p:notesViewPr>
    <p:cSldViewPr snapToGrid="0" showGuides="1">
      <p:cViewPr varScale="1">
        <p:scale>
          <a:sx n="136" d="100"/>
          <a:sy n="136" d="100"/>
        </p:scale>
        <p:origin x="2496" y="23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1449645183241"/>
          <c:y val="0.10748853112295501"/>
          <c:w val="0.87982147501832497"/>
          <c:h val="0.78604411290693899"/>
        </c:manualLayout>
      </c:layout>
      <c:barChart>
        <c:barDir val="col"/>
        <c:grouping val="clustered"/>
        <c:varyColors val="0"/>
        <c:ser>
          <c:idx val="0"/>
          <c:order val="0"/>
          <c:tx>
            <c:strRef>
              <c:f>Sheet1!$B$1</c:f>
              <c:strCache>
                <c:ptCount val="1"/>
                <c:pt idx="0">
                  <c:v>Doravirine-Tenofovir DF-Lamivudine</c:v>
                </c:pt>
              </c:strCache>
            </c:strRef>
          </c:tx>
          <c:spPr>
            <a:gradFill>
              <a:gsLst>
                <a:gs pos="0">
                  <a:srgbClr val="59267F"/>
                </a:gs>
                <a:gs pos="97000">
                  <a:srgbClr val="A576AF"/>
                </a:gs>
              </a:gsLst>
              <a:lin ang="0" scaled="1"/>
            </a:gradFill>
            <a:ln w="12700">
              <a:noFill/>
            </a:ln>
            <a:effectLst/>
            <a:scene3d>
              <a:camera prst="orthographicFront"/>
              <a:lightRig rig="threePt" dir="t"/>
            </a:scene3d>
            <a:sp3d>
              <a:bevelT w="38100" h="38100"/>
            </a:sp3d>
          </c:spPr>
          <c:invertIfNegative val="0"/>
          <c:dPt>
            <c:idx val="0"/>
            <c:invertIfNegative val="0"/>
            <c:bubble3D val="0"/>
            <c:extLst>
              <c:ext xmlns:c16="http://schemas.microsoft.com/office/drawing/2014/chart" uri="{C3380CC4-5D6E-409C-BE32-E72D297353CC}">
                <c16:uniqueId val="{00000000-5653-1040-98DD-652CDB9DB5E6}"/>
              </c:ext>
            </c:extLst>
          </c:dPt>
          <c:dPt>
            <c:idx val="1"/>
            <c:invertIfNegative val="0"/>
            <c:bubble3D val="0"/>
            <c:extLst>
              <c:ext xmlns:c16="http://schemas.microsoft.com/office/drawing/2014/chart" uri="{C3380CC4-5D6E-409C-BE32-E72D297353CC}">
                <c16:uniqueId val="{00000001-5653-1040-98DD-652CDB9DB5E6}"/>
              </c:ext>
            </c:extLst>
          </c:dPt>
          <c:dPt>
            <c:idx val="2"/>
            <c:invertIfNegative val="0"/>
            <c:bubble3D val="0"/>
            <c:extLst>
              <c:ext xmlns:c16="http://schemas.microsoft.com/office/drawing/2014/chart" uri="{C3380CC4-5D6E-409C-BE32-E72D297353CC}">
                <c16:uniqueId val="{00000002-5653-1040-98DD-652CDB9DB5E6}"/>
              </c:ext>
            </c:extLst>
          </c:dPt>
          <c:dLbls>
            <c:dLbl>
              <c:idx val="0"/>
              <c:layout>
                <c:manualLayout>
                  <c:x val="0"/>
                  <c:y val="0.10233918128654999"/>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653-1040-98DD-652CDB9DB5E6}"/>
                </c:ext>
              </c:extLst>
            </c:dLbl>
            <c:spPr>
              <a:solidFill>
                <a:sysClr val="window" lastClr="FFFFFF">
                  <a:alpha val="50000"/>
                </a:sysClr>
              </a:solidFill>
            </c:spPr>
            <c:txPr>
              <a:bodyPr/>
              <a:lstStyle/>
              <a:p>
                <a:pPr>
                  <a:defRPr sz="12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HIV RNA &lt;50 copies/mL</c:v>
                </c:pt>
                <c:pt idx="1">
                  <c:v>HIV RNA ≥50 copies/mL</c:v>
                </c:pt>
              </c:strCache>
            </c:strRef>
          </c:cat>
          <c:val>
            <c:numRef>
              <c:f>Sheet1!$B$2:$B$3</c:f>
              <c:numCache>
                <c:formatCode>0.0</c:formatCode>
                <c:ptCount val="2"/>
                <c:pt idx="0">
                  <c:v>90.8</c:v>
                </c:pt>
                <c:pt idx="1">
                  <c:v>1.6</c:v>
                </c:pt>
              </c:numCache>
            </c:numRef>
          </c:val>
          <c:extLst>
            <c:ext xmlns:c16="http://schemas.microsoft.com/office/drawing/2014/chart" uri="{C3380CC4-5D6E-409C-BE32-E72D297353CC}">
              <c16:uniqueId val="{00000003-5653-1040-98DD-652CDB9DB5E6}"/>
            </c:ext>
          </c:extLst>
        </c:ser>
        <c:ser>
          <c:idx val="1"/>
          <c:order val="1"/>
          <c:tx>
            <c:strRef>
              <c:f>Sheet1!$C$1</c:f>
              <c:strCache>
                <c:ptCount val="1"/>
                <c:pt idx="0">
                  <c:v>Baseline Regimen</c:v>
                </c:pt>
              </c:strCache>
            </c:strRef>
          </c:tx>
          <c:spPr>
            <a:gradFill>
              <a:gsLst>
                <a:gs pos="0">
                  <a:srgbClr val="4C6873"/>
                </a:gs>
                <a:gs pos="97000">
                  <a:srgbClr val="73A0B0"/>
                </a:gs>
              </a:gsLst>
              <a:lin ang="0" scaled="1"/>
            </a:gradFill>
            <a:ln w="12700">
              <a:noFill/>
            </a:ln>
            <a:effectLst/>
            <a:scene3d>
              <a:camera prst="orthographicFront"/>
              <a:lightRig rig="threePt" dir="t"/>
            </a:scene3d>
            <a:sp3d>
              <a:bevelT w="38100" h="38100"/>
            </a:sp3d>
          </c:spPr>
          <c:invertIfNegative val="0"/>
          <c:dPt>
            <c:idx val="0"/>
            <c:invertIfNegative val="0"/>
            <c:bubble3D val="0"/>
            <c:extLst>
              <c:ext xmlns:c16="http://schemas.microsoft.com/office/drawing/2014/chart" uri="{C3380CC4-5D6E-409C-BE32-E72D297353CC}">
                <c16:uniqueId val="{00000004-5653-1040-98DD-652CDB9DB5E6}"/>
              </c:ext>
            </c:extLst>
          </c:dPt>
          <c:dLbls>
            <c:dLbl>
              <c:idx val="0"/>
              <c:layout>
                <c:manualLayout>
                  <c:x val="0"/>
                  <c:y val="0.108187134502924"/>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653-1040-98DD-652CDB9DB5E6}"/>
                </c:ext>
              </c:extLst>
            </c:dLbl>
            <c:spPr>
              <a:solidFill>
                <a:sysClr val="window" lastClr="FFFFFF">
                  <a:alpha val="50000"/>
                </a:sysClr>
              </a:solidFill>
            </c:spPr>
            <c:txPr>
              <a:bodyPr/>
              <a:lstStyle/>
              <a:p>
                <a:pPr>
                  <a:defRPr sz="12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HIV RNA &lt;50 copies/mL</c:v>
                </c:pt>
                <c:pt idx="1">
                  <c:v>HIV RNA ≥50 copies/mL</c:v>
                </c:pt>
              </c:strCache>
            </c:strRef>
          </c:cat>
          <c:val>
            <c:numRef>
              <c:f>Sheet1!$C$2:$C$3</c:f>
              <c:numCache>
                <c:formatCode>0.0</c:formatCode>
                <c:ptCount val="2"/>
                <c:pt idx="0">
                  <c:v>94.6</c:v>
                </c:pt>
                <c:pt idx="1">
                  <c:v>1.8</c:v>
                </c:pt>
              </c:numCache>
            </c:numRef>
          </c:val>
          <c:extLst>
            <c:ext xmlns:c16="http://schemas.microsoft.com/office/drawing/2014/chart" uri="{C3380CC4-5D6E-409C-BE32-E72D297353CC}">
              <c16:uniqueId val="{00000005-5653-1040-98DD-652CDB9DB5E6}"/>
            </c:ext>
          </c:extLst>
        </c:ser>
        <c:dLbls>
          <c:showLegendKey val="0"/>
          <c:showVal val="1"/>
          <c:showCatName val="0"/>
          <c:showSerName val="0"/>
          <c:showPercent val="0"/>
          <c:showBubbleSize val="0"/>
        </c:dLbls>
        <c:gapWidth val="110"/>
        <c:axId val="-2083811848"/>
        <c:axId val="-2083819496"/>
      </c:barChart>
      <c:catAx>
        <c:axId val="-2083811848"/>
        <c:scaling>
          <c:orientation val="minMax"/>
        </c:scaling>
        <c:delete val="0"/>
        <c:axPos val="b"/>
        <c:numFmt formatCode="General" sourceLinked="0"/>
        <c:majorTickMark val="out"/>
        <c:minorTickMark val="none"/>
        <c:tickLblPos val="nextTo"/>
        <c:spPr>
          <a:ln w="6350" cmpd="sng">
            <a:solidFill>
              <a:srgbClr val="000000"/>
            </a:solidFill>
          </a:ln>
        </c:spPr>
        <c:crossAx val="-2083819496"/>
        <c:crosses val="autoZero"/>
        <c:auto val="1"/>
        <c:lblAlgn val="ctr"/>
        <c:lblOffset val="1"/>
        <c:tickLblSkip val="1"/>
        <c:tickMarkSkip val="1"/>
        <c:noMultiLvlLbl val="0"/>
      </c:catAx>
      <c:valAx>
        <c:axId val="-2083819496"/>
        <c:scaling>
          <c:orientation val="minMax"/>
          <c:max val="100"/>
          <c:min val="0"/>
        </c:scaling>
        <c:delete val="0"/>
        <c:axPos val="l"/>
        <c:title>
          <c:tx>
            <c:rich>
              <a:bodyPr/>
              <a:lstStyle/>
              <a:p>
                <a:pPr>
                  <a:defRPr/>
                </a:pPr>
                <a:r>
                  <a:rPr lang="en-US"/>
                  <a:t>Response (%)</a:t>
                </a:r>
              </a:p>
            </c:rich>
          </c:tx>
          <c:layout>
            <c:manualLayout>
              <c:xMode val="edge"/>
              <c:yMode val="edge"/>
              <c:x val="3.3366437303445177E-3"/>
              <c:y val="0.27017436407717438"/>
            </c:manualLayout>
          </c:layout>
          <c:overlay val="0"/>
        </c:title>
        <c:numFmt formatCode="0" sourceLinked="0"/>
        <c:majorTickMark val="out"/>
        <c:minorTickMark val="none"/>
        <c:tickLblPos val="nextTo"/>
        <c:spPr>
          <a:ln w="6350" cmpd="sng">
            <a:solidFill>
              <a:srgbClr val="000000"/>
            </a:solidFill>
          </a:ln>
        </c:spPr>
        <c:crossAx val="-2083811848"/>
        <c:crosses val="autoZero"/>
        <c:crossBetween val="between"/>
        <c:majorUnit val="20"/>
        <c:minorUnit val="20"/>
      </c:valAx>
      <c:spPr>
        <a:solidFill>
          <a:srgbClr val="E6EBF2"/>
        </a:solidFill>
        <a:ln w="6350" cap="flat" cmpd="sng" algn="ctr">
          <a:solidFill>
            <a:srgbClr val="000000"/>
          </a:solidFill>
          <a:prstDash val="solid"/>
          <a:round/>
          <a:headEnd type="none" w="med" len="med"/>
          <a:tailEnd type="none" w="med" len="med"/>
        </a:ln>
        <a:effectLst/>
      </c:spPr>
    </c:plotArea>
    <c:legend>
      <c:legendPos val="t"/>
      <c:layout>
        <c:manualLayout>
          <c:xMode val="edge"/>
          <c:yMode val="edge"/>
          <c:x val="0.366950060296517"/>
          <c:y val="0"/>
          <c:w val="0.60241611690430585"/>
          <c:h val="8.94854261638348E-2"/>
        </c:manualLayout>
      </c:layout>
      <c:overlay val="0"/>
      <c:spPr>
        <a:noFill/>
      </c:spPr>
    </c:legend>
    <c:plotVisOnly val="1"/>
    <c:dispBlanksAs val="gap"/>
    <c:showDLblsOverMax val="0"/>
  </c:chart>
  <c:spPr>
    <a:noFill/>
    <a:ln w="25400" cap="flat" cmpd="sng" algn="ctr">
      <a:noFill/>
      <a:prstDash val="solid"/>
      <a:round/>
      <a:headEnd type="none" w="med" len="med"/>
      <a:tailEnd type="none" w="med" len="med"/>
    </a:ln>
    <a:effectLst/>
  </c:spPr>
  <c:txPr>
    <a:bodyPr/>
    <a:lstStyle/>
    <a:p>
      <a:pPr>
        <a:defRPr sz="1400">
          <a:solidFill>
            <a:srgbClr val="000000"/>
          </a:solidFill>
          <a:latin typeface="Arial" panose="020B0604020202020204" pitchFamily="34" charset="0"/>
          <a:cs typeface="Arial" panose="020B0604020202020204" pitchFamily="34" charset="0"/>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302286866919413"/>
          <c:y val="0.10748853112295501"/>
          <c:w val="0.84074074074074079"/>
          <c:h val="0.78901984944438497"/>
        </c:manualLayout>
      </c:layout>
      <c:barChart>
        <c:barDir val="col"/>
        <c:grouping val="clustered"/>
        <c:varyColors val="0"/>
        <c:ser>
          <c:idx val="0"/>
          <c:order val="0"/>
          <c:tx>
            <c:strRef>
              <c:f>Sheet1!$B$1</c:f>
              <c:strCache>
                <c:ptCount val="1"/>
                <c:pt idx="0">
                  <c:v>Doravirine-Tenofovir DF-Lamivudine</c:v>
                </c:pt>
              </c:strCache>
            </c:strRef>
          </c:tx>
          <c:spPr>
            <a:gradFill>
              <a:gsLst>
                <a:gs pos="0">
                  <a:srgbClr val="59267F"/>
                </a:gs>
                <a:gs pos="97000">
                  <a:srgbClr val="A576AF"/>
                </a:gs>
              </a:gsLst>
              <a:lin ang="0" scaled="1"/>
            </a:gradFill>
            <a:ln w="12700">
              <a:noFill/>
            </a:ln>
            <a:effectLst/>
            <a:scene3d>
              <a:camera prst="orthographicFront"/>
              <a:lightRig rig="threePt" dir="t"/>
            </a:scene3d>
            <a:sp3d>
              <a:bevelT w="38100" h="38100"/>
            </a:sp3d>
          </c:spPr>
          <c:invertIfNegative val="0"/>
          <c:dLbls>
            <c:spPr>
              <a:noFill/>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Cholesterol</c:v>
                </c:pt>
                <c:pt idx="1">
                  <c:v>LDL Cholesterol</c:v>
                </c:pt>
                <c:pt idx="2">
                  <c:v>HDL Cholesterol</c:v>
                </c:pt>
                <c:pt idx="3">
                  <c:v>Triglycerides</c:v>
                </c:pt>
              </c:strCache>
            </c:strRef>
          </c:cat>
          <c:val>
            <c:numRef>
              <c:f>Sheet1!$B$2:$B$5</c:f>
              <c:numCache>
                <c:formatCode>0.0</c:formatCode>
                <c:ptCount val="4"/>
                <c:pt idx="0">
                  <c:v>-26.2</c:v>
                </c:pt>
                <c:pt idx="1">
                  <c:v>-16.5</c:v>
                </c:pt>
                <c:pt idx="2">
                  <c:v>-1.5</c:v>
                </c:pt>
                <c:pt idx="3">
                  <c:v>-43.2</c:v>
                </c:pt>
              </c:numCache>
            </c:numRef>
          </c:val>
          <c:extLst>
            <c:ext xmlns:c16="http://schemas.microsoft.com/office/drawing/2014/chart" uri="{C3380CC4-5D6E-409C-BE32-E72D297353CC}">
              <c16:uniqueId val="{00000000-80A3-FB42-9412-F0B63A8CBA43}"/>
            </c:ext>
          </c:extLst>
        </c:ser>
        <c:ser>
          <c:idx val="1"/>
          <c:order val="1"/>
          <c:tx>
            <c:strRef>
              <c:f>Sheet1!$C$1</c:f>
              <c:strCache>
                <c:ptCount val="1"/>
                <c:pt idx="0">
                  <c:v>Baseline Regimen</c:v>
                </c:pt>
              </c:strCache>
            </c:strRef>
          </c:tx>
          <c:spPr>
            <a:gradFill>
              <a:gsLst>
                <a:gs pos="0">
                  <a:srgbClr val="4C6873"/>
                </a:gs>
                <a:gs pos="97000">
                  <a:srgbClr val="73A0B0"/>
                </a:gs>
              </a:gsLst>
              <a:lin ang="0" scaled="1"/>
            </a:gradFill>
            <a:ln w="12700">
              <a:noFill/>
            </a:ln>
            <a:effectLst/>
            <a:scene3d>
              <a:camera prst="orthographicFront"/>
              <a:lightRig rig="threePt" dir="t"/>
            </a:scene3d>
            <a:sp3d>
              <a:bevelT w="38100" h="38100"/>
            </a:sp3d>
          </c:spPr>
          <c:invertIfNegative val="0"/>
          <c:dPt>
            <c:idx val="0"/>
            <c:invertIfNegative val="0"/>
            <c:bubble3D val="0"/>
            <c:extLst>
              <c:ext xmlns:c16="http://schemas.microsoft.com/office/drawing/2014/chart" uri="{C3380CC4-5D6E-409C-BE32-E72D297353CC}">
                <c16:uniqueId val="{00000001-80A3-FB42-9412-F0B63A8CBA43}"/>
              </c:ext>
            </c:extLst>
          </c:dPt>
          <c:dLbls>
            <c:spPr>
              <a:noFill/>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Cholesterol</c:v>
                </c:pt>
                <c:pt idx="1">
                  <c:v>LDL Cholesterol</c:v>
                </c:pt>
                <c:pt idx="2">
                  <c:v>HDL Cholesterol</c:v>
                </c:pt>
                <c:pt idx="3">
                  <c:v>Triglycerides</c:v>
                </c:pt>
              </c:strCache>
            </c:strRef>
          </c:cat>
          <c:val>
            <c:numRef>
              <c:f>Sheet1!$C$2:$C$5</c:f>
              <c:numCache>
                <c:formatCode>0.0</c:formatCode>
                <c:ptCount val="4"/>
                <c:pt idx="0">
                  <c:v>0.5</c:v>
                </c:pt>
                <c:pt idx="1">
                  <c:v>-1.9</c:v>
                </c:pt>
                <c:pt idx="2">
                  <c:v>1.8</c:v>
                </c:pt>
                <c:pt idx="3">
                  <c:v>0.9</c:v>
                </c:pt>
              </c:numCache>
            </c:numRef>
          </c:val>
          <c:extLst>
            <c:ext xmlns:c16="http://schemas.microsoft.com/office/drawing/2014/chart" uri="{C3380CC4-5D6E-409C-BE32-E72D297353CC}">
              <c16:uniqueId val="{00000002-80A3-FB42-9412-F0B63A8CBA43}"/>
            </c:ext>
          </c:extLst>
        </c:ser>
        <c:dLbls>
          <c:showLegendKey val="0"/>
          <c:showVal val="1"/>
          <c:showCatName val="0"/>
          <c:showSerName val="0"/>
          <c:showPercent val="0"/>
          <c:showBubbleSize val="0"/>
        </c:dLbls>
        <c:gapWidth val="110"/>
        <c:axId val="-2086935784"/>
        <c:axId val="-2084093832"/>
      </c:barChart>
      <c:catAx>
        <c:axId val="-2086935784"/>
        <c:scaling>
          <c:orientation val="minMax"/>
        </c:scaling>
        <c:delete val="0"/>
        <c:axPos val="b"/>
        <c:numFmt formatCode="General" sourceLinked="1"/>
        <c:majorTickMark val="out"/>
        <c:minorTickMark val="none"/>
        <c:tickLblPos val="low"/>
        <c:spPr>
          <a:ln w="6350" cmpd="sng">
            <a:solidFill>
              <a:srgbClr val="000000"/>
            </a:solidFill>
          </a:ln>
        </c:spPr>
        <c:txPr>
          <a:bodyPr rot="0" vert="horz"/>
          <a:lstStyle/>
          <a:p>
            <a:pPr>
              <a:defRPr/>
            </a:pPr>
            <a:endParaRPr lang="en-US"/>
          </a:p>
        </c:txPr>
        <c:crossAx val="-2084093832"/>
        <c:crosses val="autoZero"/>
        <c:auto val="1"/>
        <c:lblAlgn val="ctr"/>
        <c:lblOffset val="1"/>
        <c:tickLblSkip val="1"/>
        <c:tickMarkSkip val="1"/>
        <c:noMultiLvlLbl val="0"/>
      </c:catAx>
      <c:valAx>
        <c:axId val="-2084093832"/>
        <c:scaling>
          <c:orientation val="minMax"/>
          <c:max val="10"/>
          <c:min val="-50"/>
        </c:scaling>
        <c:delete val="0"/>
        <c:axPos val="l"/>
        <c:title>
          <c:tx>
            <c:rich>
              <a:bodyPr/>
              <a:lstStyle/>
              <a:p>
                <a:pPr>
                  <a:defRPr sz="1400"/>
                </a:pPr>
                <a:r>
                  <a:rPr lang="en-US" sz="1400" dirty="0"/>
                  <a:t>Mean change from </a:t>
                </a:r>
                <a:br>
                  <a:rPr lang="en-US" sz="1400" dirty="0"/>
                </a:br>
                <a:r>
                  <a:rPr lang="en-US" sz="1400" dirty="0"/>
                  <a:t>baseline</a:t>
                </a:r>
                <a:r>
                  <a:rPr lang="en-US" sz="1400" baseline="0" dirty="0"/>
                  <a:t> </a:t>
                </a:r>
                <a:r>
                  <a:rPr lang="en-US" sz="1400" dirty="0"/>
                  <a:t>(mg/dL)</a:t>
                </a:r>
              </a:p>
            </c:rich>
          </c:tx>
          <c:layout>
            <c:manualLayout>
              <c:xMode val="edge"/>
              <c:yMode val="edge"/>
              <c:x val="3.3367356858170509E-4"/>
              <c:y val="0.20805749975697482"/>
            </c:manualLayout>
          </c:layout>
          <c:overlay val="0"/>
        </c:title>
        <c:numFmt formatCode="0" sourceLinked="0"/>
        <c:majorTickMark val="out"/>
        <c:minorTickMark val="none"/>
        <c:tickLblPos val="nextTo"/>
        <c:spPr>
          <a:ln w="6350" cmpd="sng">
            <a:solidFill>
              <a:srgbClr val="000000"/>
            </a:solidFill>
          </a:ln>
        </c:spPr>
        <c:crossAx val="-2086935784"/>
        <c:crosses val="autoZero"/>
        <c:crossBetween val="between"/>
        <c:majorUnit val="10"/>
      </c:valAx>
      <c:spPr>
        <a:solidFill>
          <a:srgbClr val="E6EBF2"/>
        </a:solidFill>
        <a:ln w="6350" cap="flat" cmpd="sng" algn="ctr">
          <a:solidFill>
            <a:srgbClr val="000000"/>
          </a:solidFill>
          <a:prstDash val="solid"/>
          <a:round/>
          <a:headEnd type="none" w="med" len="med"/>
          <a:tailEnd type="none" w="med" len="med"/>
        </a:ln>
        <a:effectLst/>
      </c:spPr>
    </c:plotArea>
    <c:legend>
      <c:legendPos val="t"/>
      <c:layout>
        <c:manualLayout>
          <c:xMode val="edge"/>
          <c:yMode val="edge"/>
          <c:x val="0.33767072518712937"/>
          <c:y val="1.02909011373578E-3"/>
          <c:w val="0.62719087197433643"/>
          <c:h val="9.6941601049868695E-2"/>
        </c:manualLayout>
      </c:layout>
      <c:overlay val="0"/>
      <c:spPr>
        <a:noFill/>
      </c:spPr>
    </c:legend>
    <c:plotVisOnly val="1"/>
    <c:dispBlanksAs val="gap"/>
    <c:showDLblsOverMax val="0"/>
  </c:chart>
  <c:spPr>
    <a:noFill/>
    <a:ln w="25400" cap="flat" cmpd="sng" algn="ctr">
      <a:noFill/>
      <a:prstDash val="solid"/>
      <a:round/>
      <a:headEnd type="none" w="med" len="med"/>
      <a:tailEnd type="none" w="med" len="med"/>
    </a:ln>
    <a:effectLst/>
  </c:spPr>
  <c:txPr>
    <a:bodyPr/>
    <a:lstStyle/>
    <a:p>
      <a:pPr>
        <a:defRPr sz="1400">
          <a:solidFill>
            <a:srgbClr val="000000"/>
          </a:solidFill>
          <a:latin typeface="Arial" panose="020B0604020202020204" pitchFamily="34" charset="0"/>
          <a:cs typeface="Arial" panose="020B0604020202020204" pitchFamily="34" charset="0"/>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80963" y="857250"/>
            <a:ext cx="6697662"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53334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96173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130609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832285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855732"/>
            <a:ext cx="9154751" cy="3474720"/>
          </a:xfrm>
          <a:prstGeom prst="rect">
            <a:avLst/>
          </a:prstGeom>
          <a:noFill/>
          <a:ln>
            <a:noFill/>
          </a:ln>
          <a:effectLst/>
        </p:spPr>
      </p:pic>
      <p:sp>
        <p:nvSpPr>
          <p:cNvPr id="282" name="Title 1"/>
          <p:cNvSpPr>
            <a:spLocks noGrp="1"/>
          </p:cNvSpPr>
          <p:nvPr>
            <p:ph type="ctrTitle" hasCustomPrompt="1"/>
          </p:nvPr>
        </p:nvSpPr>
        <p:spPr>
          <a:xfrm>
            <a:off x="438219" y="931641"/>
            <a:ext cx="8229600"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7" y="3967450"/>
            <a:ext cx="8229600"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96219"/>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8229600" cy="1463040"/>
          </a:xfrm>
          <a:prstGeom prst="rect">
            <a:avLst/>
          </a:prstGeom>
        </p:spPr>
        <p:txBody>
          <a:bodyPr lIns="91440" tIns="91440" rIns="91440" bIns="91440" anchor="ctr" anchorCtr="0">
            <a:noAutofit/>
          </a:bodyPr>
          <a:lstStyle>
            <a:lvl1pPr marL="0" indent="0" algn="l">
              <a:lnSpc>
                <a:spcPct val="100000"/>
              </a:lnSpc>
              <a:spcBef>
                <a:spcPts val="0"/>
              </a:spcBef>
              <a:spcAft>
                <a:spcPts val="0"/>
              </a:spcAft>
              <a:buNone/>
              <a:defRPr sz="17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pic>
        <p:nvPicPr>
          <p:cNvPr id="36" name="Picture 35" descr="AETC_Program-color-outline-01.png">
            <a:extLst>
              <a:ext uri="{FF2B5EF4-FFF2-40B4-BE49-F238E27FC236}">
                <a16:creationId xmlns:a16="http://schemas.microsoft.com/office/drawing/2014/main" id="{A03B4C79-6BA2-1844-BA38-7B00F609DFE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98547" y="4535473"/>
            <a:ext cx="1092764" cy="419187"/>
          </a:xfrm>
          <a:prstGeom prst="rect">
            <a:avLst/>
          </a:prstGeom>
        </p:spPr>
      </p:pic>
      <p:sp>
        <p:nvSpPr>
          <p:cNvPr id="37" name="TextBox 36">
            <a:extLst>
              <a:ext uri="{FF2B5EF4-FFF2-40B4-BE49-F238E27FC236}">
                <a16:creationId xmlns:a16="http://schemas.microsoft.com/office/drawing/2014/main" id="{477ED0BA-CD2E-4D48-9675-BF88D51DAD74}"/>
              </a:ext>
            </a:extLst>
          </p:cNvPr>
          <p:cNvSpPr txBox="1"/>
          <p:nvPr userDrawn="1"/>
        </p:nvSpPr>
        <p:spPr>
          <a:xfrm>
            <a:off x="453927" y="4493910"/>
            <a:ext cx="2280879" cy="446276"/>
          </a:xfrm>
          <a:prstGeom prst="rect">
            <a:avLst/>
          </a:prstGeom>
          <a:noFill/>
        </p:spPr>
        <p:txBody>
          <a:bodyPr wrap="square" rtlCol="0">
            <a:spAutoFit/>
          </a:bodyPr>
          <a:lstStyle/>
          <a:p>
            <a:r>
              <a:rPr lang="en-US" sz="1200" dirty="0">
                <a:solidFill>
                  <a:srgbClr val="002060"/>
                </a:solidFill>
                <a:latin typeface="Corbel" panose="020B0503020204020204" pitchFamily="34" charset="0"/>
              </a:rPr>
              <a:t>National </a:t>
            </a:r>
            <a:r>
              <a:rPr lang="en-US" sz="1200" dirty="0">
                <a:solidFill>
                  <a:srgbClr val="C00000"/>
                </a:solidFill>
                <a:latin typeface="Corbel" panose="020B0503020204020204" pitchFamily="34" charset="0"/>
              </a:rPr>
              <a:t>HIV</a:t>
            </a:r>
            <a:r>
              <a:rPr lang="en-US" sz="1200" dirty="0">
                <a:solidFill>
                  <a:srgbClr val="002060"/>
                </a:solidFill>
                <a:latin typeface="Corbel" panose="020B0503020204020204" pitchFamily="34" charset="0"/>
              </a:rPr>
              <a:t> Curriculum</a:t>
            </a:r>
            <a:br>
              <a:rPr lang="en-US" sz="1400" dirty="0">
                <a:solidFill>
                  <a:srgbClr val="002060"/>
                </a:solidFill>
                <a:latin typeface="Arial"/>
              </a:rPr>
            </a:br>
            <a:r>
              <a:rPr lang="en-US" sz="1100" dirty="0" err="1">
                <a:solidFill>
                  <a:srgbClr val="002060"/>
                </a:solidFill>
                <a:latin typeface="Arial"/>
              </a:rPr>
              <a:t>www.hiv.uw.edu</a:t>
            </a:r>
            <a:endParaRPr lang="en-US" sz="1100" dirty="0">
              <a:solidFill>
                <a:srgbClr val="002060"/>
              </a:solidFill>
              <a:latin typeface="Arial"/>
            </a:endParaRPr>
          </a:p>
        </p:txBody>
      </p:sp>
      <p:cxnSp>
        <p:nvCxnSpPr>
          <p:cNvPr id="30" name="Straight Connector 29"/>
          <p:cNvCxnSpPr>
            <a:cxnSpLocks/>
          </p:cNvCxnSpPr>
          <p:nvPr userDrawn="1"/>
        </p:nvCxnSpPr>
        <p:spPr>
          <a:xfrm>
            <a:off x="-14989" y="858320"/>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a:cxnSpLocks/>
          </p:cNvCxnSpPr>
          <p:nvPr userDrawn="1"/>
        </p:nvCxnSpPr>
        <p:spPr>
          <a:xfrm>
            <a:off x="-14989" y="4330452"/>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C3ADE2D6-1B69-A94D-B8B0-AF0AFEBE20E8}"/>
              </a:ext>
            </a:extLst>
          </p:cNvPr>
          <p:cNvCxnSpPr/>
          <p:nvPr userDrawn="1"/>
        </p:nvCxnSpPr>
        <p:spPr>
          <a:xfrm>
            <a:off x="531020" y="4724855"/>
            <a:ext cx="1536192" cy="0"/>
          </a:xfrm>
          <a:prstGeom prst="line">
            <a:avLst/>
          </a:prstGeom>
          <a:ln w="9525">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86988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Medium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0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endParaRPr lang="en-US" dirty="0"/>
          </a:p>
          <a:p>
            <a:pPr lvl="1"/>
            <a:endParaRPr lang="en-US" dirty="0"/>
          </a:p>
        </p:txBody>
      </p:sp>
      <p:cxnSp>
        <p:nvCxnSpPr>
          <p:cNvPr id="32" name="Straight Connector 31"/>
          <p:cNvCxnSpPr/>
          <p:nvPr/>
        </p:nvCxnSpPr>
        <p:spPr>
          <a:xfrm>
            <a:off x="-5643"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355211904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Small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7" name="Straight Connector 56">
            <a:extLst>
              <a:ext uri="{FF2B5EF4-FFF2-40B4-BE49-F238E27FC236}">
                <a16:creationId xmlns:a16="http://schemas.microsoft.com/office/drawing/2014/main" id="{917F5B24-4D4A-E542-ABEE-FD2D7AA9F5FC}"/>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2771947"/>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 Fig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323850"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4BB7240E-DE5E-3849-BEB9-99D67EADE565}"/>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7622040"/>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udy-Slide-Fulll">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5C846B29-A238-BF4D-880A-E5BB982C3DC0}"/>
              </a:ext>
            </a:extLst>
          </p:cNvPr>
          <p:cNvSpPr>
            <a:spLocks noGrp="1"/>
          </p:cNvSpPr>
          <p:nvPr>
            <p:ph sz="half" idx="2" hasCustomPrompt="1"/>
          </p:nvPr>
        </p:nvSpPr>
        <p:spPr>
          <a:xfrm>
            <a:off x="323850" y="1184224"/>
            <a:ext cx="8515350" cy="3504315"/>
          </a:xfrm>
          <a:prstGeom prst="rect">
            <a:avLst/>
          </a:prstGeom>
          <a:solidFill>
            <a:schemeClr val="bg1">
              <a:lumMod val="95000"/>
            </a:schemeClr>
          </a:solidFill>
          <a:ln>
            <a:solidFill>
              <a:schemeClr val="tx1"/>
            </a:solidFill>
          </a:ln>
        </p:spPr>
        <p:txBody>
          <a:bodyPr tIns="91440" rIns="18288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776353640"/>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udy-Slide-Half">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1" name="Content Placeholder 3">
            <a:extLst>
              <a:ext uri="{FF2B5EF4-FFF2-40B4-BE49-F238E27FC236}">
                <a16:creationId xmlns:a16="http://schemas.microsoft.com/office/drawing/2014/main" id="{E20ACA9C-07B0-5E4B-BB50-DA2C0E065772}"/>
              </a:ext>
            </a:extLst>
          </p:cNvPr>
          <p:cNvSpPr>
            <a:spLocks noGrp="1"/>
          </p:cNvSpPr>
          <p:nvPr>
            <p:ph sz="half" idx="2" hasCustomPrompt="1"/>
          </p:nvPr>
        </p:nvSpPr>
        <p:spPr>
          <a:xfrm>
            <a:off x="323851" y="1184224"/>
            <a:ext cx="4622222" cy="350431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12063624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udy-Slide-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0C76EBAF-5143-D347-BB19-ADDF227686FB}"/>
              </a:ext>
            </a:extLst>
          </p:cNvPr>
          <p:cNvSpPr>
            <a:spLocks noGrp="1"/>
          </p:cNvSpPr>
          <p:nvPr>
            <p:ph sz="half" idx="2" hasCustomPrompt="1"/>
          </p:nvPr>
        </p:nvSpPr>
        <p:spPr>
          <a:xfrm>
            <a:off x="323850" y="1428596"/>
            <a:ext cx="4206240" cy="327787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
        <p:nvSpPr>
          <p:cNvPr id="34" name="Rectangle 3">
            <a:extLst>
              <a:ext uri="{FF2B5EF4-FFF2-40B4-BE49-F238E27FC236}">
                <a16:creationId xmlns:a16="http://schemas.microsoft.com/office/drawing/2014/main" id="{FB407CE3-2672-BB49-8D79-3A14BE4F7EDF}"/>
              </a:ext>
            </a:extLst>
          </p:cNvPr>
          <p:cNvSpPr>
            <a:spLocks noChangeArrowheads="1"/>
          </p:cNvSpPr>
          <p:nvPr userDrawn="1"/>
        </p:nvSpPr>
        <p:spPr bwMode="invGray">
          <a:xfrm>
            <a:off x="323850" y="1035386"/>
            <a:ext cx="4206240" cy="365760"/>
          </a:xfrm>
          <a:prstGeom prst="rect">
            <a:avLst/>
          </a:prstGeom>
          <a:solidFill>
            <a:srgbClr val="5A646E"/>
          </a:solidFill>
          <a:ln>
            <a:solidFill>
              <a:schemeClr val="tx1"/>
            </a:solid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342900">
              <a:lnSpc>
                <a:spcPct val="85000"/>
              </a:lnSpc>
            </a:pPr>
            <a:endParaRPr lang="en-US" sz="1500" dirty="0">
              <a:solidFill>
                <a:schemeClr val="bg1"/>
              </a:solidFill>
              <a:latin typeface="Arial" pitchFamily="-110" charset="0"/>
              <a:ea typeface="ＭＳ Ｐゴシック" pitchFamily="-110" charset="-128"/>
              <a:cs typeface="ＭＳ Ｐゴシック" pitchFamily="-110" charset="-128"/>
            </a:endParaRPr>
          </a:p>
        </p:txBody>
      </p:sp>
      <p:sp>
        <p:nvSpPr>
          <p:cNvPr id="60" name="Text Placeholder 2">
            <a:extLst>
              <a:ext uri="{FF2B5EF4-FFF2-40B4-BE49-F238E27FC236}">
                <a16:creationId xmlns:a16="http://schemas.microsoft.com/office/drawing/2014/main" id="{A8045330-6BFE-EC46-81C0-E05AD7F57EBC}"/>
              </a:ext>
            </a:extLst>
          </p:cNvPr>
          <p:cNvSpPr>
            <a:spLocks noGrp="1"/>
          </p:cNvSpPr>
          <p:nvPr>
            <p:ph type="body" idx="10" hasCustomPrompt="1"/>
          </p:nvPr>
        </p:nvSpPr>
        <p:spPr>
          <a:xfrm>
            <a:off x="358693" y="1046741"/>
            <a:ext cx="4092536" cy="342900"/>
          </a:xfrm>
          <a:prstGeom prst="rect">
            <a:avLst/>
          </a:prstGeom>
        </p:spPr>
        <p:txBody>
          <a:bodyPr anchor="b">
            <a:noAutofit/>
          </a:bodyPr>
          <a:lstStyle>
            <a:lvl1pPr marL="0" indent="0" algn="l">
              <a:buNone/>
              <a:defRPr sz="1600" b="0">
                <a:solidFill>
                  <a:srgbClr val="FFFFFF"/>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text</a:t>
            </a:r>
          </a:p>
        </p:txBody>
      </p:sp>
    </p:spTree>
    <p:extLst>
      <p:ext uri="{BB962C8B-B14F-4D97-AF65-F5344CB8AC3E}">
        <p14:creationId xmlns:p14="http://schemas.microsoft.com/office/powerpoint/2010/main" val="1661800473"/>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udy-Conclusion">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61" name="Content Placeholder 3">
            <a:extLst>
              <a:ext uri="{FF2B5EF4-FFF2-40B4-BE49-F238E27FC236}">
                <a16:creationId xmlns:a16="http://schemas.microsoft.com/office/drawing/2014/main" id="{A978C15C-6FB2-4448-ABEF-9C47E22C5469}"/>
              </a:ext>
            </a:extLst>
          </p:cNvPr>
          <p:cNvSpPr>
            <a:spLocks noGrp="1"/>
          </p:cNvSpPr>
          <p:nvPr>
            <p:ph sz="half" idx="2" hasCustomPrompt="1"/>
          </p:nvPr>
        </p:nvSpPr>
        <p:spPr>
          <a:xfrm>
            <a:off x="-18168" y="1786409"/>
            <a:ext cx="9180576" cy="1574460"/>
          </a:xfrm>
          <a:prstGeom prst="rect">
            <a:avLst/>
          </a:prstGeom>
          <a:solidFill>
            <a:schemeClr val="bg1">
              <a:lumMod val="95000"/>
            </a:schemeClr>
          </a:solidFill>
          <a:ln w="19050">
            <a:solidFill>
              <a:srgbClr val="0070C0"/>
            </a:solidFill>
          </a:ln>
        </p:spPr>
        <p:txBody>
          <a:bodyPr lIns="457200" tIns="91440" rIns="457200" bIns="182880" anchor="ctr" anchorCtr="0">
            <a:normAutofit/>
          </a:bodyPr>
          <a:lstStyle>
            <a:lvl1pPr marL="0" marR="0" indent="0" algn="l" defTabSz="685800" rtl="0" eaLnBrk="1" fontAlgn="auto" latinLnBrk="0" hangingPunct="1">
              <a:lnSpc>
                <a:spcPts val="2200"/>
              </a:lnSpc>
              <a:spcBef>
                <a:spcPts val="0"/>
              </a:spcBef>
              <a:spcAft>
                <a:spcPts val="0"/>
              </a:spcAft>
              <a:buClr>
                <a:srgbClr val="0070C0"/>
              </a:buClr>
              <a:buSzPct val="100000"/>
              <a:buFont typeface="Arial"/>
              <a:buNone/>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0"/>
            <a:endParaRPr lang="en-US" dirty="0"/>
          </a:p>
        </p:txBody>
      </p:sp>
    </p:spTree>
    <p:extLst>
      <p:ext uri="{BB962C8B-B14F-4D97-AF65-F5344CB8AC3E}">
        <p14:creationId xmlns:p14="http://schemas.microsoft.com/office/powerpoint/2010/main" val="876442254"/>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Figure + Text ">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4607983"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92563A08-5D7F-254B-89A7-CE76C5F8AD1B}"/>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143918"/>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Figures-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DDE3BB8-71A2-3C40-AAE9-17A142B71D44}"/>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12" name="Picture 11" descr="NatHIVcurriculum_logo_white_thik.png">
            <a:extLst>
              <a:ext uri="{FF2B5EF4-FFF2-40B4-BE49-F238E27FC236}">
                <a16:creationId xmlns:a16="http://schemas.microsoft.com/office/drawing/2014/main" id="{89B6C09C-845C-D240-91CE-9C8D5DA3597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4" name="Straight Connector 13">
            <a:extLst>
              <a:ext uri="{FF2B5EF4-FFF2-40B4-BE49-F238E27FC236}">
                <a16:creationId xmlns:a16="http://schemas.microsoft.com/office/drawing/2014/main" id="{81D5ED23-FFA0-C948-9A90-9A5A636E47F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6548074"/>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Figures-Black">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66" name="Rectangle 65"/>
          <p:cNvSpPr/>
          <p:nvPr/>
        </p:nvSpPr>
        <p:spPr>
          <a:xfrm>
            <a:off x="-7495" y="914399"/>
            <a:ext cx="9162288" cy="425196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9" name="Picture 8" descr="NatHIVcurriculum_logo_white_thik.png">
            <a:extLst>
              <a:ext uri="{FF2B5EF4-FFF2-40B4-BE49-F238E27FC236}">
                <a16:creationId xmlns:a16="http://schemas.microsoft.com/office/drawing/2014/main" id="{ECE1B190-E5DF-014E-8922-6D165E21D3A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2" name="Straight Connector 11">
            <a:extLst>
              <a:ext uri="{FF2B5EF4-FFF2-40B4-BE49-F238E27FC236}">
                <a16:creationId xmlns:a16="http://schemas.microsoft.com/office/drawing/2014/main" id="{C163A70B-7482-9F46-9D97-89D7085688F2}"/>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1415243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Slide-Old">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699239"/>
            <a:ext cx="9154751" cy="3736555"/>
          </a:xfrm>
          <a:prstGeom prst="rect">
            <a:avLst/>
          </a:prstGeom>
          <a:noFill/>
          <a:ln>
            <a:noFill/>
          </a:ln>
          <a:effectLst/>
        </p:spPr>
      </p:pic>
      <p:sp>
        <p:nvSpPr>
          <p:cNvPr id="282" name="Title 1"/>
          <p:cNvSpPr>
            <a:spLocks noGrp="1"/>
          </p:cNvSpPr>
          <p:nvPr>
            <p:ph type="ctrTitle" hasCustomPrompt="1"/>
          </p:nvPr>
        </p:nvSpPr>
        <p:spPr>
          <a:xfrm>
            <a:off x="438219" y="931641"/>
            <a:ext cx="8222726"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9" y="4011411"/>
            <a:ext cx="7115526"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4989" y="693842"/>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4989" y="4428995"/>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23067"/>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pic>
        <p:nvPicPr>
          <p:cNvPr id="32" name="Picture 31" descr="AETC_Program-color-outline-01.png">
            <a:extLst>
              <a:ext uri="{FF2B5EF4-FFF2-40B4-BE49-F238E27FC236}">
                <a16:creationId xmlns:a16="http://schemas.microsoft.com/office/drawing/2014/main" id="{400B0881-8D63-A24F-AB7E-31C0F39579C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30684" y="4585350"/>
            <a:ext cx="1092764" cy="419187"/>
          </a:xfrm>
          <a:prstGeom prst="rect">
            <a:avLst/>
          </a:prstGeom>
        </p:spPr>
      </p:pic>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7108856" cy="1554480"/>
          </a:xfrm>
          <a:prstGeom prst="rect">
            <a:avLst/>
          </a:prstGeom>
        </p:spPr>
        <p:txBody>
          <a:bodyPr lIns="91440" tIns="91440" rIns="91440" bIns="91440" anchor="ctr" anchorCtr="0">
            <a:noAutofit/>
          </a:bodyPr>
          <a:lstStyle>
            <a:lvl1pPr marL="0" indent="0" algn="l">
              <a:lnSpc>
                <a:spcPts val="2000"/>
              </a:lnSpc>
              <a:spcBef>
                <a:spcPts val="0"/>
              </a:spcBef>
              <a:spcAft>
                <a:spcPts val="0"/>
              </a:spcAft>
              <a:buNone/>
              <a:defRPr sz="18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spTree>
    <p:extLst>
      <p:ext uri="{BB962C8B-B14F-4D97-AF65-F5344CB8AC3E}">
        <p14:creationId xmlns:p14="http://schemas.microsoft.com/office/powerpoint/2010/main" val="2231026301"/>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pen Blue_No_Title">
    <p:spTree>
      <p:nvGrpSpPr>
        <p:cNvPr id="1" name=""/>
        <p:cNvGrpSpPr/>
        <p:nvPr/>
      </p:nvGrpSpPr>
      <p:grpSpPr>
        <a:xfrm>
          <a:off x="0" y="0"/>
          <a:ext cx="0" cy="0"/>
          <a:chOff x="0" y="0"/>
          <a:chExt cx="0" cy="0"/>
        </a:xfrm>
      </p:grpSpPr>
      <p:pic>
        <p:nvPicPr>
          <p:cNvPr id="12" name="Picture 11" descr="Blue_Background.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3606" y="2"/>
            <a:ext cx="9155137" cy="5160516"/>
          </a:xfrm>
          <a:prstGeom prst="rect">
            <a:avLst/>
          </a:prstGeom>
        </p:spPr>
      </p:pic>
      <p:pic>
        <p:nvPicPr>
          <p:cNvPr id="5" name="Picture 4" descr="NatHIVcurriculum_logo_white_thik.png">
            <a:extLst>
              <a:ext uri="{FF2B5EF4-FFF2-40B4-BE49-F238E27FC236}">
                <a16:creationId xmlns:a16="http://schemas.microsoft.com/office/drawing/2014/main" id="{4417462E-BA3E-4849-AC3A-387A995D31C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spTree>
    <p:extLst>
      <p:ext uri="{BB962C8B-B14F-4D97-AF65-F5344CB8AC3E}">
        <p14:creationId xmlns:p14="http://schemas.microsoft.com/office/powerpoint/2010/main" val="375961709"/>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isclosur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509BA65-A34C-F344-8542-C4A4DC949BD8}"/>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57" name="Rectangle 56"/>
          <p:cNvSpPr/>
          <p:nvPr/>
        </p:nvSpPr>
        <p:spPr>
          <a:xfrm>
            <a:off x="323850" y="269271"/>
            <a:ext cx="8503918" cy="461665"/>
          </a:xfrm>
          <a:prstGeom prst="rect">
            <a:avLst/>
          </a:prstGeom>
        </p:spPr>
        <p:txBody>
          <a:bodyPr wrap="square" lIns="68580" anchor="ctr">
            <a:spAutoFit/>
          </a:bodyPr>
          <a:lstStyle/>
          <a:p>
            <a:pPr defTabSz="342900">
              <a:spcAft>
                <a:spcPts val="0"/>
              </a:spcAft>
            </a:pPr>
            <a:r>
              <a:rPr lang="en-US" sz="2400" cap="none" baseline="0" dirty="0">
                <a:solidFill>
                  <a:schemeClr val="bg1"/>
                </a:solidFill>
                <a:latin typeface="Arial" pitchFamily="-108" charset="0"/>
                <a:ea typeface="ＭＳ Ｐゴシック" pitchFamily="-108" charset="-128"/>
                <a:cs typeface="ＭＳ Ｐゴシック" pitchFamily="-108" charset="-128"/>
              </a:rPr>
              <a:t>Disclosures</a:t>
            </a:r>
          </a:p>
        </p:txBody>
      </p:sp>
      <p:sp>
        <p:nvSpPr>
          <p:cNvPr id="2" name="Title 1"/>
          <p:cNvSpPr>
            <a:spLocks noGrp="1"/>
          </p:cNvSpPr>
          <p:nvPr>
            <p:ph type="title" hasCustomPrompt="1"/>
          </p:nvPr>
        </p:nvSpPr>
        <p:spPr>
          <a:xfrm>
            <a:off x="323850" y="1266332"/>
            <a:ext cx="8515350" cy="2804922"/>
          </a:xfrm>
          <a:prstGeom prst="rect">
            <a:avLst/>
          </a:prstGeom>
        </p:spPr>
        <p:txBody>
          <a:bodyPr anchor="t" anchorCtr="0">
            <a:normAutofit/>
          </a:bodyPr>
          <a:lstStyle>
            <a:lvl1pPr algn="l">
              <a:defRPr sz="2000" baseline="0">
                <a:solidFill>
                  <a:schemeClr val="bg1"/>
                </a:solidFill>
                <a:latin typeface="Arial"/>
                <a:cs typeface="Arial"/>
              </a:defRPr>
            </a:lvl1pPr>
          </a:lstStyle>
          <a:p>
            <a:r>
              <a:rPr lang="en-US" dirty="0"/>
              <a:t>Type in Speaker name, disclosure information</a:t>
            </a:r>
          </a:p>
        </p:txBody>
      </p:sp>
      <p:cxnSp>
        <p:nvCxnSpPr>
          <p:cNvPr id="9" name="Straight Connector 8"/>
          <p:cNvCxnSpPr/>
          <p:nvPr/>
        </p:nvCxnSpPr>
        <p:spPr>
          <a:xfrm>
            <a:off x="1"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427498"/>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Open Whit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23850" y="97263"/>
            <a:ext cx="8497062" cy="818388"/>
          </a:xfrm>
          <a:prstGeom prst="rect">
            <a:avLst/>
          </a:prstGeom>
        </p:spPr>
        <p:txBody>
          <a:bodyPr anchor="ctr" anchorCtr="0">
            <a:normAutofit/>
          </a:bodyPr>
          <a:lstStyle>
            <a:lvl1pPr algn="l">
              <a:defRPr sz="2400" baseline="0">
                <a:solidFill>
                  <a:schemeClr val="tx1"/>
                </a:solidFill>
                <a:latin typeface="Arial"/>
                <a:cs typeface="Arial"/>
              </a:defRPr>
            </a:lvl1pPr>
          </a:lstStyle>
          <a:p>
            <a:r>
              <a:rPr lang="en-US" dirty="0"/>
              <a:t>Open White Layout: click to add title</a:t>
            </a:r>
          </a:p>
        </p:txBody>
      </p:sp>
      <p:sp>
        <p:nvSpPr>
          <p:cNvPr id="52"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53" name="Logo Stacked V2">
            <a:extLst>
              <a:ext uri="{FF2B5EF4-FFF2-40B4-BE49-F238E27FC236}">
                <a16:creationId xmlns:a16="http://schemas.microsoft.com/office/drawing/2014/main" id="{9EBAE904-6B14-1B48-83A6-BBB10B6B166D}"/>
              </a:ext>
            </a:extLst>
          </p:cNvPr>
          <p:cNvGrpSpPr>
            <a:grpSpLocks noChangeAspect="1"/>
          </p:cNvGrpSpPr>
          <p:nvPr userDrawn="1"/>
        </p:nvGrpSpPr>
        <p:grpSpPr>
          <a:xfrm>
            <a:off x="8071600" y="4860986"/>
            <a:ext cx="993262" cy="226314"/>
            <a:chOff x="680865" y="3439338"/>
            <a:chExt cx="4686473" cy="1068091"/>
          </a:xfrm>
        </p:grpSpPr>
        <p:pic>
          <p:nvPicPr>
            <p:cNvPr id="54" name="Logomark V2">
              <a:extLst>
                <a:ext uri="{FF2B5EF4-FFF2-40B4-BE49-F238E27FC236}">
                  <a16:creationId xmlns:a16="http://schemas.microsoft.com/office/drawing/2014/main" id="{C461C26B-1458-204F-BE5C-3AB328773B0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55" name="Nat HIV Cur logo type stacked">
              <a:extLst>
                <a:ext uri="{FF2B5EF4-FFF2-40B4-BE49-F238E27FC236}">
                  <a16:creationId xmlns:a16="http://schemas.microsoft.com/office/drawing/2014/main" id="{51D397EA-35B7-3441-A55C-06ED32AA7A92}"/>
                </a:ext>
              </a:extLst>
            </p:cNvPr>
            <p:cNvGrpSpPr>
              <a:grpSpLocks noChangeAspect="1"/>
            </p:cNvGrpSpPr>
            <p:nvPr/>
          </p:nvGrpSpPr>
          <p:grpSpPr bwMode="auto">
            <a:xfrm>
              <a:off x="1898650" y="3455065"/>
              <a:ext cx="3468688" cy="1036638"/>
              <a:chOff x="1196" y="1585"/>
              <a:chExt cx="2185" cy="653"/>
            </a:xfrm>
          </p:grpSpPr>
          <p:sp>
            <p:nvSpPr>
              <p:cNvPr id="56" name="Freeform 5">
                <a:extLst>
                  <a:ext uri="{FF2B5EF4-FFF2-40B4-BE49-F238E27FC236}">
                    <a16:creationId xmlns:a16="http://schemas.microsoft.com/office/drawing/2014/main" id="{4A59C6AF-A84B-234D-B668-6A55C53F2425}"/>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6">
                <a:extLst>
                  <a:ext uri="{FF2B5EF4-FFF2-40B4-BE49-F238E27FC236}">
                    <a16:creationId xmlns:a16="http://schemas.microsoft.com/office/drawing/2014/main" id="{9AAFF09C-53A7-E040-8D61-60CDC19732B7}"/>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7">
                <a:extLst>
                  <a:ext uri="{FF2B5EF4-FFF2-40B4-BE49-F238E27FC236}">
                    <a16:creationId xmlns:a16="http://schemas.microsoft.com/office/drawing/2014/main" id="{4D666CC3-245B-9B41-9FA0-31D76202512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8">
                <a:extLst>
                  <a:ext uri="{FF2B5EF4-FFF2-40B4-BE49-F238E27FC236}">
                    <a16:creationId xmlns:a16="http://schemas.microsoft.com/office/drawing/2014/main" id="{BEF789A9-FFBD-7E45-B2EF-E8616256CBC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9">
                <a:extLst>
                  <a:ext uri="{FF2B5EF4-FFF2-40B4-BE49-F238E27FC236}">
                    <a16:creationId xmlns:a16="http://schemas.microsoft.com/office/drawing/2014/main" id="{8E3837A3-FC59-9E47-8447-47DAFFFDB8B8}"/>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1" name="Freeform 10">
                <a:extLst>
                  <a:ext uri="{FF2B5EF4-FFF2-40B4-BE49-F238E27FC236}">
                    <a16:creationId xmlns:a16="http://schemas.microsoft.com/office/drawing/2014/main" id="{2577CF09-76A8-8E40-A352-482446F601BF}"/>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2" name="Freeform 11">
                <a:extLst>
                  <a:ext uri="{FF2B5EF4-FFF2-40B4-BE49-F238E27FC236}">
                    <a16:creationId xmlns:a16="http://schemas.microsoft.com/office/drawing/2014/main" id="{F03383E1-C861-B24E-A6CD-14C82258BFF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3" name="Freeform 12">
                <a:extLst>
                  <a:ext uri="{FF2B5EF4-FFF2-40B4-BE49-F238E27FC236}">
                    <a16:creationId xmlns:a16="http://schemas.microsoft.com/office/drawing/2014/main" id="{A73CCD6E-EFBC-DC4C-986E-78059667158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4" name="Freeform 13">
                <a:extLst>
                  <a:ext uri="{FF2B5EF4-FFF2-40B4-BE49-F238E27FC236}">
                    <a16:creationId xmlns:a16="http://schemas.microsoft.com/office/drawing/2014/main" id="{3418AF55-7EDF-F24C-BE52-B409F8A6B8F6}"/>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5" name="Freeform 14">
                <a:extLst>
                  <a:ext uri="{FF2B5EF4-FFF2-40B4-BE49-F238E27FC236}">
                    <a16:creationId xmlns:a16="http://schemas.microsoft.com/office/drawing/2014/main" id="{87790804-A0D0-164B-87AB-DC0652C0C2BF}"/>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6" name="Freeform 15">
                <a:extLst>
                  <a:ext uri="{FF2B5EF4-FFF2-40B4-BE49-F238E27FC236}">
                    <a16:creationId xmlns:a16="http://schemas.microsoft.com/office/drawing/2014/main" id="{06AB5723-92F3-DA40-BDE0-F09908F1898E}"/>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7" name="Freeform 16">
                <a:extLst>
                  <a:ext uri="{FF2B5EF4-FFF2-40B4-BE49-F238E27FC236}">
                    <a16:creationId xmlns:a16="http://schemas.microsoft.com/office/drawing/2014/main" id="{25FEB00F-A3CD-894A-BA1D-70DA7F66598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8" name="Freeform 17">
                <a:extLst>
                  <a:ext uri="{FF2B5EF4-FFF2-40B4-BE49-F238E27FC236}">
                    <a16:creationId xmlns:a16="http://schemas.microsoft.com/office/drawing/2014/main" id="{5F7402C8-594E-1548-BAE0-7D4603FA91EE}"/>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9" name="Freeform 18">
                <a:extLst>
                  <a:ext uri="{FF2B5EF4-FFF2-40B4-BE49-F238E27FC236}">
                    <a16:creationId xmlns:a16="http://schemas.microsoft.com/office/drawing/2014/main" id="{82F0F2A1-5C5C-D84E-B5C2-70E5BA1D3D7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0" name="Freeform 19">
                <a:extLst>
                  <a:ext uri="{FF2B5EF4-FFF2-40B4-BE49-F238E27FC236}">
                    <a16:creationId xmlns:a16="http://schemas.microsoft.com/office/drawing/2014/main" id="{6E2DD568-78A3-F940-8FD6-5990C7005AC9}"/>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1" name="Freeform 20">
                <a:extLst>
                  <a:ext uri="{FF2B5EF4-FFF2-40B4-BE49-F238E27FC236}">
                    <a16:creationId xmlns:a16="http://schemas.microsoft.com/office/drawing/2014/main" id="{A5C8CAAC-9DE7-7849-923A-9C2011237E9C}"/>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2" name="Freeform 21">
                <a:extLst>
                  <a:ext uri="{FF2B5EF4-FFF2-40B4-BE49-F238E27FC236}">
                    <a16:creationId xmlns:a16="http://schemas.microsoft.com/office/drawing/2014/main" id="{FF7CBDAF-9D87-EF4D-84C8-D431F56659F0}"/>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3" name="Freeform 22">
                <a:extLst>
                  <a:ext uri="{FF2B5EF4-FFF2-40B4-BE49-F238E27FC236}">
                    <a16:creationId xmlns:a16="http://schemas.microsoft.com/office/drawing/2014/main" id="{B6C49B7C-414B-8F41-BE88-E5603544033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4" name="Freeform 23">
                <a:extLst>
                  <a:ext uri="{FF2B5EF4-FFF2-40B4-BE49-F238E27FC236}">
                    <a16:creationId xmlns:a16="http://schemas.microsoft.com/office/drawing/2014/main" id="{C4643A58-C5D9-9040-86A2-6BAB2B217DB4}"/>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5" name="Freeform 24">
                <a:extLst>
                  <a:ext uri="{FF2B5EF4-FFF2-40B4-BE49-F238E27FC236}">
                    <a16:creationId xmlns:a16="http://schemas.microsoft.com/office/drawing/2014/main" id="{36AA4B85-D40D-6940-AB35-C63F27367226}"/>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6" name="Freeform 25">
                <a:extLst>
                  <a:ext uri="{FF2B5EF4-FFF2-40B4-BE49-F238E27FC236}">
                    <a16:creationId xmlns:a16="http://schemas.microsoft.com/office/drawing/2014/main" id="{579A644D-1D25-C746-BBA2-72FD6F12D30E}"/>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2110182743"/>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cknowledge_HRSA">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35" name="Rectangle 34"/>
          <p:cNvSpPr/>
          <p:nvPr userDrawn="1"/>
        </p:nvSpPr>
        <p:spPr>
          <a:xfrm>
            <a:off x="295189" y="89397"/>
            <a:ext cx="8503918" cy="822624"/>
          </a:xfrm>
          <a:prstGeom prst="rect">
            <a:avLst/>
          </a:prstGeom>
        </p:spPr>
        <p:txBody>
          <a:bodyPr wrap="square" lIns="68580" anchor="ctr">
            <a:normAutofit/>
          </a:bodyPr>
          <a:lstStyle/>
          <a:p>
            <a:pPr defTabSz="342900">
              <a:spcAft>
                <a:spcPts val="0"/>
              </a:spcAft>
            </a:pPr>
            <a:r>
              <a:rPr lang="en-US" sz="2400" cap="none" baseline="0">
                <a:solidFill>
                  <a:schemeClr val="bg1"/>
                </a:solidFill>
                <a:latin typeface="Arial" pitchFamily="-108" charset="0"/>
                <a:ea typeface="ＭＳ Ｐゴシック" pitchFamily="-108" charset="-128"/>
                <a:cs typeface="ＭＳ Ｐゴシック" pitchFamily="-108" charset="-128"/>
              </a:rPr>
              <a:t>Acknowledgments</a:t>
            </a:r>
            <a:endParaRPr lang="en-US" sz="2400" cap="none" baseline="0" dirty="0">
              <a:solidFill>
                <a:schemeClr val="bg1"/>
              </a:solidFill>
              <a:latin typeface="Arial" pitchFamily="-108" charset="0"/>
              <a:ea typeface="ＭＳ Ｐゴシック" pitchFamily="-108" charset="-128"/>
              <a:cs typeface="ＭＳ Ｐゴシック" pitchFamily="-108" charset="-128"/>
            </a:endParaRPr>
          </a:p>
        </p:txBody>
      </p:sp>
      <p:sp>
        <p:nvSpPr>
          <p:cNvPr id="36" name="TextBox 35"/>
          <p:cNvSpPr txBox="1"/>
          <p:nvPr userDrawn="1"/>
        </p:nvSpPr>
        <p:spPr>
          <a:xfrm>
            <a:off x="462066" y="1206396"/>
            <a:ext cx="8221581" cy="2837893"/>
          </a:xfrm>
          <a:prstGeom prst="rect">
            <a:avLst/>
          </a:prstGeom>
          <a:noFill/>
        </p:spPr>
        <p:txBody>
          <a:bodyPr wrap="square" rtlCol="0">
            <a:spAutoFit/>
          </a:bodyPr>
          <a:lstStyle/>
          <a:p>
            <a:pPr>
              <a:lnSpc>
                <a:spcPts val="2400"/>
              </a:lnSpc>
            </a:pPr>
            <a:r>
              <a:rPr lang="en-US" sz="1800" dirty="0">
                <a:solidFill>
                  <a:schemeClr val="tx1"/>
                </a:solidFill>
                <a:latin typeface="Arial"/>
              </a:rPr>
              <a:t>The </a:t>
            </a:r>
            <a:r>
              <a:rPr lang="en-US" sz="1800" b="1" dirty="0">
                <a:solidFill>
                  <a:srgbClr val="222869"/>
                </a:solidFill>
                <a:latin typeface="Arial"/>
              </a:rPr>
              <a:t>National </a:t>
            </a:r>
            <a:r>
              <a:rPr lang="en-US" sz="1800" b="1" dirty="0">
                <a:solidFill>
                  <a:srgbClr val="C1171E"/>
                </a:solidFill>
                <a:latin typeface="Arial"/>
              </a:rPr>
              <a:t>HIV </a:t>
            </a:r>
            <a:r>
              <a:rPr lang="en-US" sz="1800" b="1" dirty="0">
                <a:solidFill>
                  <a:srgbClr val="222869"/>
                </a:solidFill>
                <a:latin typeface="Arial"/>
              </a:rPr>
              <a:t>Curriculum </a:t>
            </a:r>
            <a:r>
              <a:rPr lang="en-US" sz="1800" dirty="0">
                <a:solidFill>
                  <a:schemeClr val="tx1"/>
                </a:solidFill>
                <a:latin typeface="Arial"/>
              </a:rPr>
              <a:t>is supported by the Health Resources and Services Administration (HRSA) of the U.S. Department of Health and Human Services (HHS) as part of a financial assistance award totaling $1,021,448 with 0% financed with non-governmental sources. The contents are those of the author(s) and do not necessarily represent the official views of, nor an endorsement, by HRSA, HHS, or the U.S. Government. For more information, please visit </a:t>
            </a:r>
            <a:r>
              <a:rPr lang="en-US" sz="1800" dirty="0" err="1">
                <a:solidFill>
                  <a:schemeClr val="tx1"/>
                </a:solidFill>
                <a:latin typeface="Arial"/>
              </a:rPr>
              <a:t>HRSA.gov</a:t>
            </a:r>
            <a:r>
              <a:rPr lang="en-US" sz="1500" dirty="0">
                <a:solidFill>
                  <a:schemeClr val="tx1"/>
                </a:solidFill>
                <a:latin typeface="Arial"/>
              </a:rPr>
              <a:t>. </a:t>
            </a:r>
            <a:r>
              <a:rPr lang="en-US" sz="1800" dirty="0">
                <a:solidFill>
                  <a:schemeClr val="tx1"/>
                </a:solidFill>
                <a:latin typeface="Arial"/>
              </a:rPr>
              <a:t>This project is led by the University of Washington’s Infectious Diseases Education and Assessment (IDEA) Program</a:t>
            </a:r>
            <a:r>
              <a:rPr lang="en-US" sz="1800" i="0" dirty="0">
                <a:solidFill>
                  <a:schemeClr val="tx1"/>
                </a:solidFill>
                <a:latin typeface="Arial"/>
              </a:rPr>
              <a:t>.</a:t>
            </a:r>
          </a:p>
          <a:p>
            <a:pPr>
              <a:lnSpc>
                <a:spcPts val="2400"/>
              </a:lnSpc>
            </a:pPr>
            <a:endParaRPr lang="en-US" sz="1800" dirty="0">
              <a:solidFill>
                <a:schemeClr val="tx1"/>
              </a:solidFill>
              <a:latin typeface="Arial"/>
            </a:endParaRPr>
          </a:p>
        </p:txBody>
      </p:sp>
      <p:cxnSp>
        <p:nvCxnSpPr>
          <p:cNvPr id="32" name="Straight Connector 31">
            <a:extLst>
              <a:ext uri="{FF2B5EF4-FFF2-40B4-BE49-F238E27FC236}">
                <a16:creationId xmlns:a16="http://schemas.microsoft.com/office/drawing/2014/main" id="{BDC6986E-3A3F-0247-8FD0-66D5A81FDF2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92" name="Picture 91" descr="AETC_Program-color-outline-01.png">
            <a:extLst>
              <a:ext uri="{FF2B5EF4-FFF2-40B4-BE49-F238E27FC236}">
                <a16:creationId xmlns:a16="http://schemas.microsoft.com/office/drawing/2014/main" id="{FAA83704-F788-C14F-9614-086A9E4705F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7652" y="4058779"/>
            <a:ext cx="1672681" cy="548640"/>
          </a:xfrm>
          <a:prstGeom prst="rect">
            <a:avLst/>
          </a:prstGeom>
        </p:spPr>
      </p:pic>
      <p:grpSp>
        <p:nvGrpSpPr>
          <p:cNvPr id="94" name="Logo Stacked V2">
            <a:extLst>
              <a:ext uri="{FF2B5EF4-FFF2-40B4-BE49-F238E27FC236}">
                <a16:creationId xmlns:a16="http://schemas.microsoft.com/office/drawing/2014/main" id="{8C96646A-1AB6-9D43-BE3C-078E71EFDD7D}"/>
              </a:ext>
            </a:extLst>
          </p:cNvPr>
          <p:cNvGrpSpPr>
            <a:grpSpLocks noChangeAspect="1"/>
          </p:cNvGrpSpPr>
          <p:nvPr userDrawn="1"/>
        </p:nvGrpSpPr>
        <p:grpSpPr>
          <a:xfrm>
            <a:off x="3528189" y="4069043"/>
            <a:ext cx="2105418" cy="493776"/>
            <a:chOff x="680865" y="3439338"/>
            <a:chExt cx="4686473" cy="1068091"/>
          </a:xfrm>
        </p:grpSpPr>
        <p:pic>
          <p:nvPicPr>
            <p:cNvPr id="95" name="Logomark V2">
              <a:extLst>
                <a:ext uri="{FF2B5EF4-FFF2-40B4-BE49-F238E27FC236}">
                  <a16:creationId xmlns:a16="http://schemas.microsoft.com/office/drawing/2014/main" id="{D4336D0C-7EE3-9E49-9E18-43F732C60207}"/>
                </a:ext>
              </a:extLst>
            </p:cNvPr>
            <p:cNvPicPr>
              <a:picLocks noChangeAspect="1"/>
            </p:cNvPicPr>
            <p:nvPr/>
          </p:nvPicPr>
          <p:blipFill>
            <a:blip r:embed="rId4"/>
            <a:stretch>
              <a:fillRect/>
            </a:stretch>
          </p:blipFill>
          <p:spPr>
            <a:xfrm>
              <a:off x="680865" y="3439338"/>
              <a:ext cx="1088136" cy="1068091"/>
            </a:xfrm>
            <a:prstGeom prst="rect">
              <a:avLst/>
            </a:prstGeom>
          </p:spPr>
        </p:pic>
        <p:grpSp>
          <p:nvGrpSpPr>
            <p:cNvPr id="96" name="Nat HIV Cur logo type stacked">
              <a:extLst>
                <a:ext uri="{FF2B5EF4-FFF2-40B4-BE49-F238E27FC236}">
                  <a16:creationId xmlns:a16="http://schemas.microsoft.com/office/drawing/2014/main" id="{09074128-A129-0F47-9E86-37B8978BADA6}"/>
                </a:ext>
              </a:extLst>
            </p:cNvPr>
            <p:cNvGrpSpPr>
              <a:grpSpLocks noChangeAspect="1"/>
            </p:cNvGrpSpPr>
            <p:nvPr/>
          </p:nvGrpSpPr>
          <p:grpSpPr bwMode="auto">
            <a:xfrm>
              <a:off x="1898650" y="3455065"/>
              <a:ext cx="3468688" cy="1036638"/>
              <a:chOff x="1196" y="1585"/>
              <a:chExt cx="2185" cy="653"/>
            </a:xfrm>
          </p:grpSpPr>
          <p:sp>
            <p:nvSpPr>
              <p:cNvPr id="97" name="Freeform 5">
                <a:extLst>
                  <a:ext uri="{FF2B5EF4-FFF2-40B4-BE49-F238E27FC236}">
                    <a16:creationId xmlns:a16="http://schemas.microsoft.com/office/drawing/2014/main" id="{F4267FAD-9949-CE4F-9C49-5084029AC6BE}"/>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8" name="Freeform 6">
                <a:extLst>
                  <a:ext uri="{FF2B5EF4-FFF2-40B4-BE49-F238E27FC236}">
                    <a16:creationId xmlns:a16="http://schemas.microsoft.com/office/drawing/2014/main" id="{BE677EC1-66CE-1C49-B21A-0D58F54DD54C}"/>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9" name="Freeform 7">
                <a:extLst>
                  <a:ext uri="{FF2B5EF4-FFF2-40B4-BE49-F238E27FC236}">
                    <a16:creationId xmlns:a16="http://schemas.microsoft.com/office/drawing/2014/main" id="{9B082CF2-F159-C640-A339-F4680096800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0" name="Freeform 8">
                <a:extLst>
                  <a:ext uri="{FF2B5EF4-FFF2-40B4-BE49-F238E27FC236}">
                    <a16:creationId xmlns:a16="http://schemas.microsoft.com/office/drawing/2014/main" id="{8F103939-D002-A245-84AA-B4DA8A1D7BA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1" name="Freeform 9">
                <a:extLst>
                  <a:ext uri="{FF2B5EF4-FFF2-40B4-BE49-F238E27FC236}">
                    <a16:creationId xmlns:a16="http://schemas.microsoft.com/office/drawing/2014/main" id="{3AD48E4C-DDB5-AD4C-BD83-2044D480A44A}"/>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2" name="Freeform 10">
                <a:extLst>
                  <a:ext uri="{FF2B5EF4-FFF2-40B4-BE49-F238E27FC236}">
                    <a16:creationId xmlns:a16="http://schemas.microsoft.com/office/drawing/2014/main" id="{981CEB90-24E7-854B-98D5-FFACDD991E77}"/>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3" name="Freeform 11">
                <a:extLst>
                  <a:ext uri="{FF2B5EF4-FFF2-40B4-BE49-F238E27FC236}">
                    <a16:creationId xmlns:a16="http://schemas.microsoft.com/office/drawing/2014/main" id="{86E828CF-7F26-8D4E-8608-E7A54418450A}"/>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4" name="Freeform 12">
                <a:extLst>
                  <a:ext uri="{FF2B5EF4-FFF2-40B4-BE49-F238E27FC236}">
                    <a16:creationId xmlns:a16="http://schemas.microsoft.com/office/drawing/2014/main" id="{CF1D4AB7-ADBF-434E-BDB5-623306BE5BE8}"/>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5" name="Freeform 13">
                <a:extLst>
                  <a:ext uri="{FF2B5EF4-FFF2-40B4-BE49-F238E27FC236}">
                    <a16:creationId xmlns:a16="http://schemas.microsoft.com/office/drawing/2014/main" id="{3F71DA38-5718-A64F-B21D-48103E122D64}"/>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6" name="Freeform 14">
                <a:extLst>
                  <a:ext uri="{FF2B5EF4-FFF2-40B4-BE49-F238E27FC236}">
                    <a16:creationId xmlns:a16="http://schemas.microsoft.com/office/drawing/2014/main" id="{F2597063-7267-B04B-B38E-81489A6CDF87}"/>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7" name="Freeform 15">
                <a:extLst>
                  <a:ext uri="{FF2B5EF4-FFF2-40B4-BE49-F238E27FC236}">
                    <a16:creationId xmlns:a16="http://schemas.microsoft.com/office/drawing/2014/main" id="{3FE856D3-EA32-394C-AA44-338B2E27211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8" name="Freeform 16">
                <a:extLst>
                  <a:ext uri="{FF2B5EF4-FFF2-40B4-BE49-F238E27FC236}">
                    <a16:creationId xmlns:a16="http://schemas.microsoft.com/office/drawing/2014/main" id="{0ECFCD0F-1337-954D-B07F-BC96AF0B199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9" name="Freeform 17">
                <a:extLst>
                  <a:ext uri="{FF2B5EF4-FFF2-40B4-BE49-F238E27FC236}">
                    <a16:creationId xmlns:a16="http://schemas.microsoft.com/office/drawing/2014/main" id="{B8C7ACF4-9465-9149-914E-2F15D6006473}"/>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0" name="Freeform 18">
                <a:extLst>
                  <a:ext uri="{FF2B5EF4-FFF2-40B4-BE49-F238E27FC236}">
                    <a16:creationId xmlns:a16="http://schemas.microsoft.com/office/drawing/2014/main" id="{E1D88046-D170-5944-9A3D-D4DCB29134A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1" name="Freeform 19">
                <a:extLst>
                  <a:ext uri="{FF2B5EF4-FFF2-40B4-BE49-F238E27FC236}">
                    <a16:creationId xmlns:a16="http://schemas.microsoft.com/office/drawing/2014/main" id="{C36507B0-D640-B84B-B416-BE888E381562}"/>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2" name="Freeform 20">
                <a:extLst>
                  <a:ext uri="{FF2B5EF4-FFF2-40B4-BE49-F238E27FC236}">
                    <a16:creationId xmlns:a16="http://schemas.microsoft.com/office/drawing/2014/main" id="{DCDA74F3-181A-864F-AC96-07DF4600C4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3" name="Freeform 21">
                <a:extLst>
                  <a:ext uri="{FF2B5EF4-FFF2-40B4-BE49-F238E27FC236}">
                    <a16:creationId xmlns:a16="http://schemas.microsoft.com/office/drawing/2014/main" id="{5676E55D-64DB-624E-829D-87D51D6782A7}"/>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4" name="Freeform 22">
                <a:extLst>
                  <a:ext uri="{FF2B5EF4-FFF2-40B4-BE49-F238E27FC236}">
                    <a16:creationId xmlns:a16="http://schemas.microsoft.com/office/drawing/2014/main" id="{F5ED151E-8302-F440-9A4D-3C76DE43B78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5" name="Freeform 23">
                <a:extLst>
                  <a:ext uri="{FF2B5EF4-FFF2-40B4-BE49-F238E27FC236}">
                    <a16:creationId xmlns:a16="http://schemas.microsoft.com/office/drawing/2014/main" id="{BD72C76F-69C9-F943-9DC7-B1E8EDAE7E8C}"/>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6" name="Freeform 24">
                <a:extLst>
                  <a:ext uri="{FF2B5EF4-FFF2-40B4-BE49-F238E27FC236}">
                    <a16:creationId xmlns:a16="http://schemas.microsoft.com/office/drawing/2014/main" id="{A2397D23-186E-0943-918E-35CC87306E0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7" name="Freeform 25">
                <a:extLst>
                  <a:ext uri="{FF2B5EF4-FFF2-40B4-BE49-F238E27FC236}">
                    <a16:creationId xmlns:a16="http://schemas.microsoft.com/office/drawing/2014/main" id="{7547FEE8-47BF-FD41-8919-A145C2A7CBDB}"/>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grpSp>
      </p:grpSp>
      <p:pic>
        <p:nvPicPr>
          <p:cNvPr id="41" name="Picture 40">
            <a:extLst>
              <a:ext uri="{FF2B5EF4-FFF2-40B4-BE49-F238E27FC236}">
                <a16:creationId xmlns:a16="http://schemas.microsoft.com/office/drawing/2014/main" id="{EA8BA448-6524-C843-8240-CCF952044068}"/>
              </a:ext>
            </a:extLst>
          </p:cNvPr>
          <p:cNvPicPr>
            <a:picLocks noChangeAspect="1"/>
          </p:cNvPicPr>
          <p:nvPr userDrawn="1"/>
        </p:nvPicPr>
        <p:blipFill>
          <a:blip r:embed="rId5"/>
          <a:stretch>
            <a:fillRect/>
          </a:stretch>
        </p:blipFill>
        <p:spPr>
          <a:xfrm>
            <a:off x="6554364" y="4044226"/>
            <a:ext cx="2099685" cy="548640"/>
          </a:xfrm>
          <a:prstGeom prst="rect">
            <a:avLst/>
          </a:prstGeom>
        </p:spPr>
      </p:pic>
    </p:spTree>
    <p:extLst>
      <p:ext uri="{BB962C8B-B14F-4D97-AF65-F5344CB8AC3E}">
        <p14:creationId xmlns:p14="http://schemas.microsoft.com/office/powerpoint/2010/main" val="2916106333"/>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Whit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7496"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7496" y="-1"/>
            <a:ext cx="9162289" cy="1374344"/>
          </a:xfrm>
          <a:prstGeom prst="rect">
            <a:avLst/>
          </a:prstGeom>
        </p:spPr>
      </p:pic>
      <p:cxnSp>
        <p:nvCxnSpPr>
          <p:cNvPr id="9" name="Straight Connector 8"/>
          <p:cNvCxnSpPr/>
          <p:nvPr/>
        </p:nvCxnSpPr>
        <p:spPr>
          <a:xfrm>
            <a:off x="-9345" y="137581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9345" y="3778214"/>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NatHIVcurriculum_logo_white_thik.png">
            <a:extLst>
              <a:ext uri="{FF2B5EF4-FFF2-40B4-BE49-F238E27FC236}">
                <a16:creationId xmlns:a16="http://schemas.microsoft.com/office/drawing/2014/main" id="{AB8A0B6B-B538-9F4F-9B5E-6F68F44C4DF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11E5BFF4-B9AA-1C49-924A-3D81579F6BCD}"/>
              </a:ext>
            </a:extLst>
          </p:cNvPr>
          <p:cNvSpPr>
            <a:spLocks noGrp="1"/>
          </p:cNvSpPr>
          <p:nvPr>
            <p:ph type="title" hasCustomPrompt="1"/>
          </p:nvPr>
        </p:nvSpPr>
        <p:spPr>
          <a:xfrm>
            <a:off x="452333" y="2141759"/>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09633904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53144" cy="1372972"/>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53144" cy="1372972"/>
          </a:xfrm>
          <a:prstGeom prst="rect">
            <a:avLst/>
          </a:prstGeom>
        </p:spPr>
      </p:pic>
      <p:cxnSp>
        <p:nvCxnSpPr>
          <p:cNvPr id="14" name="Straight Connector 13"/>
          <p:cNvCxnSpPr/>
          <p:nvPr/>
        </p:nvCxnSpPr>
        <p:spPr>
          <a:xfrm>
            <a:off x="-5643" y="1375816"/>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643" y="3778231"/>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0" name="Picture 9" descr="NatHIVcurriculum_logo_white_thik.png">
            <a:extLst>
              <a:ext uri="{FF2B5EF4-FFF2-40B4-BE49-F238E27FC236}">
                <a16:creationId xmlns:a16="http://schemas.microsoft.com/office/drawing/2014/main" id="{3E581CB9-9A7F-9C49-B30C-B8C41541F504}"/>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1" name="Title 4">
            <a:extLst>
              <a:ext uri="{FF2B5EF4-FFF2-40B4-BE49-F238E27FC236}">
                <a16:creationId xmlns:a16="http://schemas.microsoft.com/office/drawing/2014/main" id="{0337FAAB-7324-A445-8B9B-43EB1A6CE6DE}"/>
              </a:ext>
            </a:extLst>
          </p:cNvPr>
          <p:cNvSpPr txBox="1">
            <a:spLocks/>
          </p:cNvSpPr>
          <p:nvPr userDrawn="1"/>
        </p:nvSpPr>
        <p:spPr>
          <a:xfrm>
            <a:off x="1" y="2077916"/>
            <a:ext cx="9143999" cy="971550"/>
          </a:xfrm>
          <a:prstGeom prst="rect">
            <a:avLst/>
          </a:prstGeom>
          <a:solidFill>
            <a:srgbClr val="0070C0">
              <a:alpha val="15000"/>
            </a:srgbClr>
          </a:solidFill>
        </p:spPr>
        <p:txBody>
          <a:bodyPr tIns="0" anchor="ctr">
            <a:normAutofit/>
          </a:bodyPr>
          <a:lstStyle/>
          <a:p>
            <a:pPr marL="0" marR="0" lvl="0" indent="0" algn="ctr" defTabSz="685800" rtl="0" eaLnBrk="1" fontAlgn="auto" latinLnBrk="0" hangingPunct="1">
              <a:lnSpc>
                <a:spcPts val="28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sp>
        <p:nvSpPr>
          <p:cNvPr id="13" name="Title 1">
            <a:extLst>
              <a:ext uri="{FF2B5EF4-FFF2-40B4-BE49-F238E27FC236}">
                <a16:creationId xmlns:a16="http://schemas.microsoft.com/office/drawing/2014/main" id="{A7E5160C-85AC-7248-84C1-AB4B33AAEE8B}"/>
              </a:ext>
            </a:extLst>
          </p:cNvPr>
          <p:cNvSpPr>
            <a:spLocks noGrp="1"/>
          </p:cNvSpPr>
          <p:nvPr>
            <p:ph type="title" hasCustomPrompt="1"/>
          </p:nvPr>
        </p:nvSpPr>
        <p:spPr>
          <a:xfrm>
            <a:off x="459306" y="2078649"/>
            <a:ext cx="8229568" cy="956120"/>
          </a:xfrm>
          <a:prstGeom prst="rect">
            <a:avLst/>
          </a:prstGeom>
        </p:spPr>
        <p:txBody>
          <a:bodyPr tIns="0" anchor="ctr">
            <a:normAutofit/>
          </a:bodyPr>
          <a:lstStyle>
            <a:lvl1pPr algn="ctr">
              <a:lnSpc>
                <a:spcPts val="3000"/>
              </a:lnSpc>
              <a:defRPr sz="2400" b="1" cap="none">
                <a:solidFill>
                  <a:schemeClr val="tx2"/>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29051779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Thick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374344"/>
          </a:xfrm>
          <a:prstGeom prst="rect">
            <a:avLst/>
          </a:prstGeom>
        </p:spPr>
      </p:pic>
      <p:sp>
        <p:nvSpPr>
          <p:cNvPr id="10" name="Rectangle 9"/>
          <p:cNvSpPr/>
          <p:nvPr userDrawn="1"/>
        </p:nvSpPr>
        <p:spPr>
          <a:xfrm>
            <a:off x="-876" y="1371601"/>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sp>
        <p:nvSpPr>
          <p:cNvPr id="11" name="Rectangle 10"/>
          <p:cNvSpPr/>
          <p:nvPr userDrawn="1"/>
        </p:nvSpPr>
        <p:spPr>
          <a:xfrm>
            <a:off x="-876" y="3499324"/>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pic>
        <p:nvPicPr>
          <p:cNvPr id="9" name="Picture 8" descr="NatHIVcurriculum_logo_white_thik.png">
            <a:extLst>
              <a:ext uri="{FF2B5EF4-FFF2-40B4-BE49-F238E27FC236}">
                <a16:creationId xmlns:a16="http://schemas.microsoft.com/office/drawing/2014/main" id="{0FB6F301-DD77-994D-B54D-D52912FE0A5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D924EF78-34F7-6D46-B816-91F0D3BB5989}"/>
              </a:ext>
            </a:extLst>
          </p:cNvPr>
          <p:cNvSpPr>
            <a:spLocks noGrp="1"/>
          </p:cNvSpPr>
          <p:nvPr>
            <p:ph type="title" hasCustomPrompt="1"/>
          </p:nvPr>
        </p:nvSpPr>
        <p:spPr>
          <a:xfrm>
            <a:off x="452333" y="2146855"/>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191244808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Figures_Images">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3A162183-E1A8-A14F-931A-7A8769D9E144}"/>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igures_Image_Credi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60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E8C9B552-E002-5C48-BB85-CEC9317C756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684962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igures + 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 name="Rectangle 2"/>
          <p:cNvSpPr/>
          <p:nvPr/>
        </p:nvSpPr>
        <p:spPr>
          <a:xfrm>
            <a:off x="0" y="920751"/>
            <a:ext cx="9162288" cy="377190"/>
          </a:xfrm>
          <a:prstGeom prst="rect">
            <a:avLst/>
          </a:prstGeom>
          <a:solidFill>
            <a:srgbClr val="68686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bg1"/>
              </a:solidFill>
            </a:endParaRPr>
          </a:p>
        </p:txBody>
      </p:sp>
      <p:sp>
        <p:nvSpPr>
          <p:cNvPr id="34" name="Text Placeholder 5"/>
          <p:cNvSpPr>
            <a:spLocks noGrp="1"/>
          </p:cNvSpPr>
          <p:nvPr>
            <p:ph type="body" sz="quarter" idx="15" hasCustomPrompt="1"/>
          </p:nvPr>
        </p:nvSpPr>
        <p:spPr>
          <a:xfrm>
            <a:off x="318914" y="941069"/>
            <a:ext cx="8503916" cy="342896"/>
          </a:xfrm>
          <a:prstGeom prst="rect">
            <a:avLst/>
          </a:prstGeom>
        </p:spPr>
        <p:txBody>
          <a:bodyPr vert="horz" anchor="ctr"/>
          <a:lstStyle>
            <a:lvl1pPr marL="0" indent="0" algn="l">
              <a:spcBef>
                <a:spcPts val="0"/>
              </a:spcBef>
              <a:buNone/>
              <a:defRPr sz="1500" b="0" baseline="0">
                <a:solidFill>
                  <a:schemeClr val="bg1"/>
                </a:solidFill>
                <a:latin typeface="Arial"/>
                <a:cs typeface="Arial"/>
              </a:defRPr>
            </a:lvl1pPr>
          </a:lstStyle>
          <a:p>
            <a:pPr lvl="0"/>
            <a:r>
              <a:rPr lang="en-US" dirty="0"/>
              <a:t>Click to Add Title </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485266"/>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Large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4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400"/>
              </a:spcBef>
              <a:spcAft>
                <a:spcPts val="0"/>
              </a:spcAft>
              <a:buClr>
                <a:srgbClr val="0070C0"/>
              </a:buClr>
              <a:buSzPct val="100000"/>
              <a:buFont typeface="Lucida Grande"/>
              <a:buChar char="-"/>
              <a:tabLst/>
              <a:defRPr sz="20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cxnSp>
        <p:nvCxnSpPr>
          <p:cNvPr id="32" name="Straight Connector 31"/>
          <p:cNvCxnSpPr/>
          <p:nvPr/>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103123092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1"/>
    <p:sldLayoutId id="2147483753" r:id="rId2"/>
    <p:sldLayoutId id="2147483695" r:id="rId3"/>
    <p:sldLayoutId id="2147483696" r:id="rId4"/>
    <p:sldLayoutId id="2147483714" r:id="rId5"/>
    <p:sldLayoutId id="2147483699" r:id="rId6"/>
    <p:sldLayoutId id="2147483733" r:id="rId7"/>
    <p:sldLayoutId id="2147483700" r:id="rId8"/>
    <p:sldLayoutId id="2147483738" r:id="rId9"/>
    <p:sldLayoutId id="2147483740" r:id="rId10"/>
    <p:sldLayoutId id="2147483739" r:id="rId11"/>
    <p:sldLayoutId id="2147483698" r:id="rId12"/>
    <p:sldLayoutId id="2147483752" r:id="rId13"/>
    <p:sldLayoutId id="2147483755" r:id="rId14"/>
    <p:sldLayoutId id="2147483754" r:id="rId15"/>
    <p:sldLayoutId id="2147483756" r:id="rId16"/>
    <p:sldLayoutId id="2147483735" r:id="rId17"/>
    <p:sldLayoutId id="2147483707" r:id="rId18"/>
    <p:sldLayoutId id="2147483732" r:id="rId19"/>
    <p:sldLayoutId id="2147483727" r:id="rId20"/>
    <p:sldLayoutId id="2147483694" r:id="rId21"/>
    <p:sldLayoutId id="2147483703" r:id="rId22"/>
    <p:sldLayoutId id="2147483706" r:id="rId23"/>
  </p:sldLayoutIdLst>
  <p:transition spd="slow"/>
  <p:hf sldNum="0"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1800" b="0" dirty="0"/>
              <a:t>Switch to DOR-TDF-3TC vs. Continued Baseline Regimen</a:t>
            </a:r>
            <a:br>
              <a:rPr lang="en-US" sz="1800" b="0" dirty="0"/>
            </a:br>
            <a:r>
              <a:rPr lang="en-US" dirty="0"/>
              <a:t>DRIVE SHIFT</a:t>
            </a:r>
          </a:p>
        </p:txBody>
      </p:sp>
    </p:spTree>
    <p:extLst>
      <p:ext uri="{BB962C8B-B14F-4D97-AF65-F5344CB8AC3E}">
        <p14:creationId xmlns:p14="http://schemas.microsoft.com/office/powerpoint/2010/main" val="3131115435"/>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Line 11">
            <a:extLst>
              <a:ext uri="{FF2B5EF4-FFF2-40B4-BE49-F238E27FC236}">
                <a16:creationId xmlns:a16="http://schemas.microsoft.com/office/drawing/2014/main" id="{C4160808-45EE-2942-A0C1-F60EEBF67451}"/>
              </a:ext>
            </a:extLst>
          </p:cNvPr>
          <p:cNvSpPr>
            <a:spLocks noChangeShapeType="1"/>
          </p:cNvSpPr>
          <p:nvPr/>
        </p:nvSpPr>
        <p:spPr bwMode="auto">
          <a:xfrm rot="1169337" flipV="1">
            <a:off x="5122529" y="2266762"/>
            <a:ext cx="454469" cy="721846"/>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a:latin typeface="Arial"/>
              <a:cs typeface="Arial"/>
            </a:endParaRPr>
          </a:p>
        </p:txBody>
      </p:sp>
      <p:sp>
        <p:nvSpPr>
          <p:cNvPr id="7" name="Line 11">
            <a:extLst>
              <a:ext uri="{FF2B5EF4-FFF2-40B4-BE49-F238E27FC236}">
                <a16:creationId xmlns:a16="http://schemas.microsoft.com/office/drawing/2014/main" id="{36FC5E6E-4686-744F-982F-A355B0443165}"/>
              </a:ext>
            </a:extLst>
          </p:cNvPr>
          <p:cNvSpPr>
            <a:spLocks noChangeShapeType="1"/>
          </p:cNvSpPr>
          <p:nvPr/>
        </p:nvSpPr>
        <p:spPr bwMode="auto">
          <a:xfrm rot="20430663">
            <a:off x="5111913" y="2890347"/>
            <a:ext cx="463056" cy="735485"/>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a:latin typeface="Arial"/>
              <a:cs typeface="Arial"/>
            </a:endParaRPr>
          </a:p>
        </p:txBody>
      </p:sp>
      <p:sp>
        <p:nvSpPr>
          <p:cNvPr id="2" name="Title 1">
            <a:extLst>
              <a:ext uri="{FF2B5EF4-FFF2-40B4-BE49-F238E27FC236}">
                <a16:creationId xmlns:a16="http://schemas.microsoft.com/office/drawing/2014/main" id="{496BF5BB-9EDC-1842-8A55-CEDFBDD6B846}"/>
              </a:ext>
            </a:extLst>
          </p:cNvPr>
          <p:cNvSpPr>
            <a:spLocks noGrp="1"/>
          </p:cNvSpPr>
          <p:nvPr>
            <p:ph type="title"/>
          </p:nvPr>
        </p:nvSpPr>
        <p:spPr/>
        <p:txBody>
          <a:bodyPr>
            <a:normAutofit/>
          </a:bodyPr>
          <a:lstStyle/>
          <a:p>
            <a:r>
              <a:rPr lang="en-US" sz="2000" dirty="0"/>
              <a:t>Switch to Doravirine-TDF-3TC versus Continued Baseline Regimen</a:t>
            </a:r>
            <a:br>
              <a:rPr lang="en-US" sz="2000" dirty="0"/>
            </a:br>
            <a:r>
              <a:rPr lang="en-US" sz="2000" dirty="0"/>
              <a:t>DRIVE SHIFT: Design</a:t>
            </a:r>
          </a:p>
        </p:txBody>
      </p:sp>
      <p:sp>
        <p:nvSpPr>
          <p:cNvPr id="6" name="Text Placeholder 5">
            <a:extLst>
              <a:ext uri="{FF2B5EF4-FFF2-40B4-BE49-F238E27FC236}">
                <a16:creationId xmlns:a16="http://schemas.microsoft.com/office/drawing/2014/main" id="{AD70263A-CE36-9649-9537-255216ED07B3}"/>
              </a:ext>
            </a:extLst>
          </p:cNvPr>
          <p:cNvSpPr>
            <a:spLocks noGrp="1"/>
          </p:cNvSpPr>
          <p:nvPr>
            <p:ph type="body" sz="quarter" idx="16"/>
          </p:nvPr>
        </p:nvSpPr>
        <p:spPr/>
        <p:txBody>
          <a:bodyPr/>
          <a:lstStyle/>
          <a:p>
            <a:r>
              <a:rPr lang="en-US" dirty="0"/>
              <a:t>Source: Johnson M, et al. J </a:t>
            </a:r>
            <a:r>
              <a:rPr lang="en-US" dirty="0" err="1"/>
              <a:t>Acquir</a:t>
            </a:r>
            <a:r>
              <a:rPr lang="en-US" dirty="0"/>
              <a:t> </a:t>
            </a:r>
            <a:r>
              <a:rPr lang="en-US" dirty="0" err="1"/>
              <a:t>Immun</a:t>
            </a:r>
            <a:r>
              <a:rPr lang="en-US" dirty="0"/>
              <a:t> </a:t>
            </a:r>
            <a:r>
              <a:rPr lang="en-US" dirty="0" err="1"/>
              <a:t>Defic</a:t>
            </a:r>
            <a:r>
              <a:rPr lang="en-US" dirty="0"/>
              <a:t> </a:t>
            </a:r>
            <a:r>
              <a:rPr lang="en-US" dirty="0" err="1"/>
              <a:t>Syndr</a:t>
            </a:r>
            <a:r>
              <a:rPr lang="en-US" dirty="0"/>
              <a:t>. 2019;81:463-72.</a:t>
            </a:r>
            <a:endParaRPr lang="en-US" sz="800" dirty="0"/>
          </a:p>
        </p:txBody>
      </p:sp>
      <p:sp>
        <p:nvSpPr>
          <p:cNvPr id="3" name="Content Placeholder 2">
            <a:extLst>
              <a:ext uri="{FF2B5EF4-FFF2-40B4-BE49-F238E27FC236}">
                <a16:creationId xmlns:a16="http://schemas.microsoft.com/office/drawing/2014/main" id="{4FD67C1F-FBF1-6243-BA67-0453E4C3CDFA}"/>
              </a:ext>
            </a:extLst>
          </p:cNvPr>
          <p:cNvSpPr>
            <a:spLocks noGrp="1"/>
          </p:cNvSpPr>
          <p:nvPr>
            <p:ph sz="half" idx="2"/>
          </p:nvPr>
        </p:nvSpPr>
        <p:spPr>
          <a:xfrm>
            <a:off x="323851" y="1184224"/>
            <a:ext cx="4691284" cy="3504315"/>
          </a:xfrm>
        </p:spPr>
        <p:txBody>
          <a:bodyPr>
            <a:noAutofit/>
          </a:bodyPr>
          <a:lstStyle/>
          <a:p>
            <a:r>
              <a:rPr lang="en-US" sz="1500" b="1" dirty="0"/>
              <a:t>Design: </a:t>
            </a:r>
            <a:r>
              <a:rPr lang="en-US" sz="1500" dirty="0"/>
              <a:t>Open-label, non-inferiority trial in adults with suppressed HIV RNA while taking 2 NRTIs plus anchor drug, randomized (2:1) to immediately switch to fixed-dose </a:t>
            </a:r>
            <a:r>
              <a:rPr lang="en-US" sz="1500" dirty="0" err="1"/>
              <a:t>doravirine</a:t>
            </a:r>
            <a:r>
              <a:rPr lang="en-US" sz="1500" dirty="0"/>
              <a:t>-tenofovir-DF-lamivudine or continue the baseline regimen with delayed switch at 24 weeks</a:t>
            </a:r>
          </a:p>
          <a:p>
            <a:pPr>
              <a:spcBef>
                <a:spcPts val="600"/>
              </a:spcBef>
            </a:pPr>
            <a:r>
              <a:rPr lang="en-US" sz="1500" b="1" dirty="0"/>
              <a:t>Inclusion Criteria</a:t>
            </a:r>
            <a:endParaRPr lang="en-US" sz="1500" b="1" u="sng" dirty="0"/>
          </a:p>
          <a:p>
            <a:pPr lvl="1">
              <a:spcBef>
                <a:spcPts val="300"/>
              </a:spcBef>
            </a:pPr>
            <a:r>
              <a:rPr lang="en-US" sz="1500" dirty="0"/>
              <a:t>Age ≥18 years</a:t>
            </a:r>
          </a:p>
          <a:p>
            <a:pPr lvl="1">
              <a:spcBef>
                <a:spcPts val="300"/>
              </a:spcBef>
            </a:pPr>
            <a:r>
              <a:rPr lang="en-US" sz="1500" dirty="0"/>
              <a:t>Suppressed HIV RNA ≥6 months</a:t>
            </a:r>
          </a:p>
          <a:p>
            <a:pPr lvl="1">
              <a:spcBef>
                <a:spcPts val="300"/>
              </a:spcBef>
            </a:pPr>
            <a:r>
              <a:rPr lang="en-US" sz="1500" dirty="0"/>
              <a:t>No history of virologic failure</a:t>
            </a:r>
          </a:p>
          <a:p>
            <a:pPr>
              <a:spcBef>
                <a:spcPts val="600"/>
              </a:spcBef>
            </a:pPr>
            <a:r>
              <a:rPr lang="en-US" sz="1500" b="1" dirty="0"/>
              <a:t>Baseline Regimen</a:t>
            </a:r>
          </a:p>
          <a:p>
            <a:pPr lvl="1">
              <a:spcBef>
                <a:spcPts val="300"/>
              </a:spcBef>
            </a:pPr>
            <a:r>
              <a:rPr lang="en-US" sz="1500" dirty="0"/>
              <a:t>2 NRTIs + (boosted protease inhibitor, boosted elvitegravir, or NNRTI)</a:t>
            </a:r>
          </a:p>
        </p:txBody>
      </p:sp>
      <p:sp>
        <p:nvSpPr>
          <p:cNvPr id="8" name="Rectangle 7">
            <a:extLst>
              <a:ext uri="{FF2B5EF4-FFF2-40B4-BE49-F238E27FC236}">
                <a16:creationId xmlns:a16="http://schemas.microsoft.com/office/drawing/2014/main" id="{8E862CD9-12BB-984B-AC08-9E4C53FC6906}"/>
              </a:ext>
            </a:extLst>
          </p:cNvPr>
          <p:cNvSpPr>
            <a:spLocks noChangeArrowheads="1"/>
          </p:cNvSpPr>
          <p:nvPr/>
        </p:nvSpPr>
        <p:spPr bwMode="ltGray">
          <a:xfrm>
            <a:off x="5710422" y="1598417"/>
            <a:ext cx="3265135" cy="1188720"/>
          </a:xfrm>
          <a:prstGeom prst="rect">
            <a:avLst/>
          </a:prstGeom>
          <a:solidFill>
            <a:srgbClr val="7030A0">
              <a:alpha val="15000"/>
            </a:srgbClr>
          </a:solidFill>
          <a:ln w="9525" cap="flat" cmpd="sng" algn="ctr">
            <a:solidFill>
              <a:srgbClr val="000000"/>
            </a:solidFill>
            <a:prstDash val="solid"/>
            <a:miter lim="800000"/>
            <a:headEnd type="none" w="med" len="med"/>
            <a:tailEnd type="none" w="med" len="med"/>
          </a:ln>
          <a:effectLst/>
        </p:spPr>
        <p:txBody>
          <a:bodyPr wrap="none" lIns="91430" tIns="45714" rIns="91430" bIns="45714" anchor="ctr">
            <a:prstTxWarp prst="textNoShape">
              <a:avLst/>
            </a:prstTxWarp>
          </a:bodyPr>
          <a:lstStyle/>
          <a:p>
            <a:pPr algn="ctr"/>
            <a:r>
              <a:rPr lang="en-US" sz="1600" i="1" dirty="0">
                <a:solidFill>
                  <a:srgbClr val="000000"/>
                </a:solidFill>
                <a:latin typeface="Arial"/>
                <a:cs typeface="Arial"/>
              </a:rPr>
              <a:t>Immediate Switch</a:t>
            </a:r>
            <a:endParaRPr lang="en-US" sz="1600" b="1" i="1" dirty="0">
              <a:solidFill>
                <a:srgbClr val="000000"/>
              </a:solidFill>
              <a:latin typeface="Arial"/>
              <a:cs typeface="Arial"/>
            </a:endParaRPr>
          </a:p>
          <a:p>
            <a:pPr algn="ctr">
              <a:spcBef>
                <a:spcPts val="600"/>
              </a:spcBef>
            </a:pPr>
            <a:r>
              <a:rPr lang="en-US" sz="1600" b="1" dirty="0">
                <a:solidFill>
                  <a:srgbClr val="000000"/>
                </a:solidFill>
                <a:latin typeface="Arial"/>
                <a:cs typeface="Arial"/>
              </a:rPr>
              <a:t>Doravirine-TDF-3TC</a:t>
            </a:r>
            <a:br>
              <a:rPr lang="en-US" sz="1800" b="1" dirty="0">
                <a:solidFill>
                  <a:srgbClr val="000000"/>
                </a:solidFill>
                <a:latin typeface="Arial"/>
                <a:cs typeface="Arial"/>
              </a:rPr>
            </a:br>
            <a:r>
              <a:rPr lang="en-US" sz="1400" dirty="0">
                <a:solidFill>
                  <a:srgbClr val="000000"/>
                </a:solidFill>
                <a:latin typeface="Arial"/>
                <a:cs typeface="Arial"/>
              </a:rPr>
              <a:t>(n = 447)</a:t>
            </a:r>
          </a:p>
        </p:txBody>
      </p:sp>
      <p:sp>
        <p:nvSpPr>
          <p:cNvPr id="9" name="Rectangle 7">
            <a:extLst>
              <a:ext uri="{FF2B5EF4-FFF2-40B4-BE49-F238E27FC236}">
                <a16:creationId xmlns:a16="http://schemas.microsoft.com/office/drawing/2014/main" id="{55EF0054-7B72-1249-B85F-072AE56AA16E}"/>
              </a:ext>
            </a:extLst>
          </p:cNvPr>
          <p:cNvSpPr>
            <a:spLocks noChangeArrowheads="1"/>
          </p:cNvSpPr>
          <p:nvPr/>
        </p:nvSpPr>
        <p:spPr bwMode="ltGray">
          <a:xfrm>
            <a:off x="5710422" y="3153171"/>
            <a:ext cx="3265135" cy="1188720"/>
          </a:xfrm>
          <a:prstGeom prst="rect">
            <a:avLst/>
          </a:prstGeom>
          <a:solidFill>
            <a:srgbClr val="54737F">
              <a:alpha val="20000"/>
            </a:srgbClr>
          </a:solidFill>
          <a:ln w="9525" cap="flat" cmpd="sng" algn="ctr">
            <a:solidFill>
              <a:srgbClr val="000000"/>
            </a:solidFill>
            <a:prstDash val="solid"/>
            <a:miter lim="800000"/>
            <a:headEnd type="none" w="med" len="med"/>
            <a:tailEnd type="none" w="med" len="med"/>
          </a:ln>
          <a:effectLst/>
        </p:spPr>
        <p:txBody>
          <a:bodyPr wrap="none" lIns="91440" tIns="45714" rIns="91440" bIns="45714" anchor="ctr" anchorCtr="1">
            <a:prstTxWarp prst="textNoShape">
              <a:avLst/>
            </a:prstTxWarp>
          </a:bodyPr>
          <a:lstStyle/>
          <a:p>
            <a:pPr algn="ctr"/>
            <a:r>
              <a:rPr lang="en-US" sz="1600" i="1" dirty="0">
                <a:solidFill>
                  <a:srgbClr val="000000"/>
                </a:solidFill>
                <a:latin typeface="Arial"/>
                <a:cs typeface="Arial"/>
              </a:rPr>
              <a:t>Delayed Switch</a:t>
            </a:r>
          </a:p>
          <a:p>
            <a:pPr algn="ctr">
              <a:spcBef>
                <a:spcPts val="600"/>
              </a:spcBef>
            </a:pPr>
            <a:r>
              <a:rPr lang="en-US" sz="1600" b="1" dirty="0">
                <a:solidFill>
                  <a:srgbClr val="000000"/>
                </a:solidFill>
                <a:latin typeface="Arial"/>
                <a:cs typeface="Arial"/>
              </a:rPr>
              <a:t>Baseline Regimen to Week 24, </a:t>
            </a:r>
            <a:br>
              <a:rPr lang="en-US" sz="1600" b="1" dirty="0">
                <a:solidFill>
                  <a:srgbClr val="000000"/>
                </a:solidFill>
                <a:latin typeface="Arial"/>
                <a:cs typeface="Arial"/>
              </a:rPr>
            </a:br>
            <a:r>
              <a:rPr lang="en-US" sz="1600" b="1" dirty="0">
                <a:solidFill>
                  <a:srgbClr val="000000"/>
                </a:solidFill>
                <a:latin typeface="Arial"/>
                <a:cs typeface="Arial"/>
              </a:rPr>
              <a:t>then Doravirine-TDF-3TC</a:t>
            </a:r>
          </a:p>
          <a:p>
            <a:pPr algn="ctr"/>
            <a:r>
              <a:rPr lang="en-US" sz="1400" dirty="0">
                <a:solidFill>
                  <a:srgbClr val="000000"/>
                </a:solidFill>
                <a:latin typeface="Arial"/>
                <a:cs typeface="Arial"/>
              </a:rPr>
              <a:t>(n = 223)</a:t>
            </a:r>
          </a:p>
        </p:txBody>
      </p:sp>
      <p:sp>
        <p:nvSpPr>
          <p:cNvPr id="10" name="Oval 9">
            <a:extLst>
              <a:ext uri="{FF2B5EF4-FFF2-40B4-BE49-F238E27FC236}">
                <a16:creationId xmlns:a16="http://schemas.microsoft.com/office/drawing/2014/main" id="{DAF48B90-57E8-6041-BAB6-957A2C818574}"/>
              </a:ext>
            </a:extLst>
          </p:cNvPr>
          <p:cNvSpPr>
            <a:spLocks noChangeAspect="1"/>
          </p:cNvSpPr>
          <p:nvPr/>
        </p:nvSpPr>
        <p:spPr>
          <a:xfrm>
            <a:off x="5207796" y="3126454"/>
            <a:ext cx="274320" cy="27432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lnSpc>
                <a:spcPts val="1400"/>
              </a:lnSpc>
            </a:pPr>
            <a:r>
              <a:rPr lang="en-US" sz="1200" b="1" dirty="0">
                <a:latin typeface="Arial"/>
                <a:cs typeface="Arial"/>
              </a:rPr>
              <a:t>1x</a:t>
            </a:r>
          </a:p>
        </p:txBody>
      </p:sp>
      <p:sp>
        <p:nvSpPr>
          <p:cNvPr id="11" name="Oval 10">
            <a:extLst>
              <a:ext uri="{FF2B5EF4-FFF2-40B4-BE49-F238E27FC236}">
                <a16:creationId xmlns:a16="http://schemas.microsoft.com/office/drawing/2014/main" id="{1D2E21D2-94B6-2B4F-AABF-36FEDB03C2A6}"/>
              </a:ext>
            </a:extLst>
          </p:cNvPr>
          <p:cNvSpPr>
            <a:spLocks noChangeAspect="1"/>
          </p:cNvSpPr>
          <p:nvPr/>
        </p:nvSpPr>
        <p:spPr>
          <a:xfrm>
            <a:off x="5207796" y="2486936"/>
            <a:ext cx="274319" cy="274319"/>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lnSpc>
                <a:spcPts val="1400"/>
              </a:lnSpc>
            </a:pPr>
            <a:r>
              <a:rPr lang="en-US" sz="1200" b="1" dirty="0">
                <a:latin typeface="Arial"/>
                <a:cs typeface="Arial"/>
              </a:rPr>
              <a:t>2x</a:t>
            </a:r>
          </a:p>
        </p:txBody>
      </p:sp>
    </p:spTree>
    <p:extLst>
      <p:ext uri="{BB962C8B-B14F-4D97-AF65-F5344CB8AC3E}">
        <p14:creationId xmlns:p14="http://schemas.microsoft.com/office/powerpoint/2010/main" val="4015195931"/>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Switch to Doravirine-TDF-3TC versus Continued Baseline Regimen</a:t>
            </a:r>
            <a:br>
              <a:rPr lang="en-US" sz="2000" dirty="0"/>
            </a:br>
            <a:r>
              <a:rPr lang="en-US" sz="2000" dirty="0"/>
              <a:t>DRIVE SHIFT: Baseline Characteristics</a:t>
            </a:r>
          </a:p>
        </p:txBody>
      </p:sp>
      <p:sp>
        <p:nvSpPr>
          <p:cNvPr id="6" name="Content Placeholder 5"/>
          <p:cNvSpPr>
            <a:spLocks noGrp="1"/>
          </p:cNvSpPr>
          <p:nvPr>
            <p:ph type="body" sz="quarter" idx="14"/>
          </p:nvPr>
        </p:nvSpPr>
        <p:spPr/>
        <p:txBody>
          <a:bodyPr/>
          <a:lstStyle/>
          <a:p>
            <a:r>
              <a:rPr lang="en-US" dirty="0"/>
              <a:t>Source: Johnson M, et al. J </a:t>
            </a:r>
            <a:r>
              <a:rPr lang="en-US" dirty="0" err="1"/>
              <a:t>Acquir</a:t>
            </a:r>
            <a:r>
              <a:rPr lang="en-US" dirty="0"/>
              <a:t> </a:t>
            </a:r>
            <a:r>
              <a:rPr lang="en-US" dirty="0" err="1"/>
              <a:t>Immun</a:t>
            </a:r>
            <a:r>
              <a:rPr lang="en-US" dirty="0"/>
              <a:t> </a:t>
            </a:r>
            <a:r>
              <a:rPr lang="en-US" dirty="0" err="1"/>
              <a:t>Defic</a:t>
            </a:r>
            <a:r>
              <a:rPr lang="en-US" dirty="0"/>
              <a:t> </a:t>
            </a:r>
            <a:r>
              <a:rPr lang="en-US" dirty="0" err="1"/>
              <a:t>Syndr</a:t>
            </a:r>
            <a:r>
              <a:rPr lang="en-US" dirty="0"/>
              <a:t>. 2019;81:463-72.</a:t>
            </a:r>
            <a:endParaRPr lang="en-US" sz="750" dirty="0"/>
          </a:p>
        </p:txBody>
      </p:sp>
      <p:graphicFrame>
        <p:nvGraphicFramePr>
          <p:cNvPr id="3" name="Group 45">
            <a:extLst>
              <a:ext uri="{FF2B5EF4-FFF2-40B4-BE49-F238E27FC236}">
                <a16:creationId xmlns:a16="http://schemas.microsoft.com/office/drawing/2014/main" id="{B3011375-BA5D-92C0-4DB0-ABC27AC235A1}"/>
              </a:ext>
            </a:extLst>
          </p:cNvPr>
          <p:cNvGraphicFramePr>
            <a:graphicFrameLocks noGrp="1"/>
          </p:cNvGraphicFramePr>
          <p:nvPr>
            <p:extLst>
              <p:ext uri="{D42A27DB-BD31-4B8C-83A1-F6EECF244321}">
                <p14:modId xmlns:p14="http://schemas.microsoft.com/office/powerpoint/2010/main" val="2414307656"/>
              </p:ext>
            </p:extLst>
          </p:nvPr>
        </p:nvGraphicFramePr>
        <p:xfrm>
          <a:off x="315750" y="988032"/>
          <a:ext cx="8503921" cy="3749038"/>
        </p:xfrm>
        <a:graphic>
          <a:graphicData uri="http://schemas.openxmlformats.org/drawingml/2006/table">
            <a:tbl>
              <a:tblPr>
                <a:effectLst/>
              </a:tblPr>
              <a:tblGrid>
                <a:gridCol w="4530877">
                  <a:extLst>
                    <a:ext uri="{9D8B030D-6E8A-4147-A177-3AD203B41FA5}">
                      <a16:colId xmlns:a16="http://schemas.microsoft.com/office/drawing/2014/main" val="20000"/>
                    </a:ext>
                  </a:extLst>
                </a:gridCol>
                <a:gridCol w="1986522">
                  <a:extLst>
                    <a:ext uri="{9D8B030D-6E8A-4147-A177-3AD203B41FA5}">
                      <a16:colId xmlns:a16="http://schemas.microsoft.com/office/drawing/2014/main" val="20001"/>
                    </a:ext>
                  </a:extLst>
                </a:gridCol>
                <a:gridCol w="1986522">
                  <a:extLst>
                    <a:ext uri="{9D8B030D-6E8A-4147-A177-3AD203B41FA5}">
                      <a16:colId xmlns:a16="http://schemas.microsoft.com/office/drawing/2014/main" val="20002"/>
                    </a:ext>
                  </a:extLst>
                </a:gridCol>
              </a:tblGrid>
              <a:tr h="343162">
                <a:tc gridSpan="3">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400" b="1" i="0" u="none" strike="noStrike" cap="none" normalizeH="0" baseline="0" dirty="0">
                          <a:ln>
                            <a:noFill/>
                          </a:ln>
                          <a:solidFill>
                            <a:schemeClr val="bg1"/>
                          </a:solidFill>
                          <a:effectLst/>
                          <a:latin typeface="Arial"/>
                          <a:ea typeface="ＭＳ Ｐゴシック" pitchFamily="-106" charset="-128"/>
                          <a:cs typeface="Arial"/>
                        </a:rPr>
                        <a:t>DRIVE SHIFT: </a:t>
                      </a:r>
                      <a:r>
                        <a:rPr kumimoji="0" lang="en-US" sz="1400" b="1" i="0" u="none" strike="noStrike" cap="none" normalizeH="0" baseline="0" dirty="0">
                          <a:ln>
                            <a:noFill/>
                          </a:ln>
                          <a:solidFill>
                            <a:schemeClr val="bg1"/>
                          </a:solidFill>
                          <a:effectLst/>
                          <a:latin typeface="+mn-lt"/>
                          <a:ea typeface="ＭＳ Ｐゴシック" pitchFamily="-106" charset="-128"/>
                          <a:cs typeface="Arial"/>
                        </a:rPr>
                        <a:t>Baseline Characteristics</a:t>
                      </a:r>
                      <a:endParaRPr kumimoji="0" lang="en-US" sz="1400" b="1" i="0" u="none" strike="noStrike" cap="none" normalizeH="0" baseline="0" dirty="0">
                        <a:ln>
                          <a:noFill/>
                        </a:ln>
                        <a:solidFill>
                          <a:schemeClr val="bg1"/>
                        </a:solidFill>
                        <a:effectLst/>
                        <a:latin typeface="Arial"/>
                        <a:ea typeface="ＭＳ Ｐゴシック" pitchFamily="-106" charset="-128"/>
                        <a:cs typeface="Arial"/>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lumOff val="5000"/>
                      </a:schemeClr>
                    </a:solidFill>
                  </a:tcPr>
                </a:tc>
                <a:tc hMerge="1">
                  <a:txBody>
                    <a:bodyPr/>
                    <a:lstStyle/>
                    <a:p>
                      <a:endParaRPr lang="en-US"/>
                    </a:p>
                  </a:txBody>
                  <a:tcPr/>
                </a:tc>
                <a:tc hMerge="1">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endParaRPr kumimoji="0" lang="en-US" sz="1800" b="1" i="0" u="none" strike="noStrike" cap="none" normalizeH="0" baseline="0" dirty="0">
                        <a:ln>
                          <a:noFill/>
                        </a:ln>
                        <a:solidFill>
                          <a:schemeClr val="bg1"/>
                        </a:solidFill>
                        <a:effectLst/>
                        <a:latin typeface="Arial" pitchFamily="-106" charset="0"/>
                        <a:ea typeface="ＭＳ Ｐゴシック" pitchFamily="-106" charset="-128"/>
                        <a:cs typeface="ＭＳ Ｐゴシック" pitchFamily="-106" charset="-128"/>
                      </a:endParaRP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549060">
                <a:tc>
                  <a:txBody>
                    <a:bodyPr/>
                    <a:lstStyle/>
                    <a:p>
                      <a:pPr marL="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kumimoji="0" lang="en-US" sz="1400" b="1" i="0" u="none" strike="noStrike" cap="none" normalizeH="0" baseline="0" dirty="0">
                          <a:ln>
                            <a:noFill/>
                          </a:ln>
                          <a:solidFill>
                            <a:schemeClr val="bg1"/>
                          </a:solidFill>
                          <a:effectLst/>
                          <a:latin typeface="+mn-lt"/>
                          <a:ea typeface="ＭＳ Ｐゴシック" pitchFamily="-106" charset="-128"/>
                          <a:cs typeface="Arial"/>
                        </a:rPr>
                        <a:t>Characteristic</a:t>
                      </a:r>
                      <a:endParaRPr kumimoji="0" lang="en-US" sz="1400" b="1" i="0" u="none" strike="noStrike" cap="none" normalizeH="0" baseline="0" dirty="0">
                        <a:ln>
                          <a:noFill/>
                        </a:ln>
                        <a:solidFill>
                          <a:schemeClr val="bg1"/>
                        </a:solidFill>
                        <a:effectLst/>
                        <a:latin typeface="Arial"/>
                        <a:ea typeface="ＭＳ Ｐゴシック" pitchFamily="-106" charset="-128"/>
                        <a:cs typeface="Arial"/>
                      </a:endParaRPr>
                    </a:p>
                  </a:txBody>
                  <a:tcPr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chemeClr val="tx1">
                        <a:lumMod val="65000"/>
                        <a:lumOff val="35000"/>
                      </a:schemeClr>
                    </a:solidFill>
                  </a:tcPr>
                </a:tc>
                <a:tc>
                  <a:txBody>
                    <a:bodyPr/>
                    <a:lstStyle/>
                    <a:p>
                      <a:pPr algn="ctr">
                        <a:spcBef>
                          <a:spcPts val="0"/>
                        </a:spcBef>
                      </a:pPr>
                      <a:r>
                        <a:rPr kumimoji="0" lang="en-US" sz="1400" b="1" i="0" u="none" strike="noStrike" cap="none" normalizeH="0" baseline="0" dirty="0">
                          <a:ln>
                            <a:noFill/>
                          </a:ln>
                          <a:solidFill>
                            <a:schemeClr val="bg1"/>
                          </a:solidFill>
                          <a:effectLst/>
                          <a:latin typeface="Arial"/>
                          <a:ea typeface="ＭＳ Ｐゴシック" pitchFamily="-106" charset="-128"/>
                          <a:cs typeface="Arial"/>
                        </a:rPr>
                        <a:t>Immediate Switch</a:t>
                      </a:r>
                      <a:br>
                        <a:rPr kumimoji="0" lang="en-US" sz="1400" b="1" i="0" u="none" strike="noStrike" cap="none" normalizeH="0" baseline="0" dirty="0">
                          <a:ln>
                            <a:noFill/>
                          </a:ln>
                          <a:solidFill>
                            <a:schemeClr val="bg1"/>
                          </a:solidFill>
                          <a:effectLst/>
                          <a:latin typeface="Arial"/>
                          <a:ea typeface="ＭＳ Ｐゴシック" pitchFamily="-106" charset="-128"/>
                          <a:cs typeface="Arial"/>
                        </a:rPr>
                      </a:br>
                      <a:r>
                        <a:rPr kumimoji="0" lang="en-US" sz="1200" b="0" i="0" u="none" strike="noStrike" cap="none" normalizeH="0" baseline="0" dirty="0">
                          <a:ln>
                            <a:noFill/>
                          </a:ln>
                          <a:solidFill>
                            <a:schemeClr val="bg1"/>
                          </a:solidFill>
                          <a:effectLst/>
                          <a:latin typeface="Arial"/>
                          <a:ea typeface="ＭＳ Ｐゴシック" pitchFamily="-106" charset="-128"/>
                          <a:cs typeface="Arial"/>
                        </a:rPr>
                        <a:t>(n = 447)</a:t>
                      </a:r>
                      <a:endParaRPr lang="en-US" sz="1200" b="0" dirty="0">
                        <a:solidFill>
                          <a:schemeClr val="bg1"/>
                        </a:solidFill>
                        <a:latin typeface="Arial"/>
                        <a:cs typeface="Arial"/>
                      </a:endParaRPr>
                    </a:p>
                  </a:txBody>
                  <a:tcPr marL="182880" marR="18288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rgbClr val="66426F"/>
                    </a:solidFill>
                  </a:tcPr>
                </a:tc>
                <a:tc>
                  <a:txBody>
                    <a:bodyPr/>
                    <a:lstStyle/>
                    <a:p>
                      <a:pPr marL="0" marR="0" lvl="0" indent="0" algn="ctr" defTabSz="457200" rtl="0" eaLnBrk="0" fontAlgn="base" latinLnBrk="0" hangingPunct="0">
                        <a:lnSpc>
                          <a:spcPct val="100000"/>
                        </a:lnSpc>
                        <a:spcBef>
                          <a:spcPts val="0"/>
                        </a:spcBef>
                        <a:spcAft>
                          <a:spcPct val="0"/>
                        </a:spcAft>
                        <a:buClr>
                          <a:srgbClr val="7592A4"/>
                        </a:buClr>
                        <a:buSzTx/>
                        <a:buFont typeface="Arial" pitchFamily="-106" charset="0"/>
                        <a:buNone/>
                        <a:tabLst/>
                      </a:pPr>
                      <a:r>
                        <a:rPr kumimoji="0" lang="en-US" sz="1400" b="1" i="0" u="none" strike="noStrike" cap="none" normalizeH="0" baseline="0" dirty="0">
                          <a:ln>
                            <a:noFill/>
                          </a:ln>
                          <a:solidFill>
                            <a:schemeClr val="bg1"/>
                          </a:solidFill>
                          <a:effectLst/>
                          <a:latin typeface="Arial"/>
                          <a:ea typeface="ＭＳ Ｐゴシック" pitchFamily="-106" charset="-128"/>
                          <a:cs typeface="Arial"/>
                        </a:rPr>
                        <a:t>Delayed Switch</a:t>
                      </a:r>
                      <a:br>
                        <a:rPr kumimoji="0" lang="en-US" sz="1400" b="1" i="0" u="none" strike="noStrike" cap="none" normalizeH="0" baseline="0" dirty="0">
                          <a:ln>
                            <a:noFill/>
                          </a:ln>
                          <a:solidFill>
                            <a:schemeClr val="bg1"/>
                          </a:solidFill>
                          <a:effectLst/>
                          <a:latin typeface="Arial"/>
                          <a:ea typeface="ＭＳ Ｐゴシック" pitchFamily="-106" charset="-128"/>
                          <a:cs typeface="Arial"/>
                        </a:rPr>
                      </a:br>
                      <a:r>
                        <a:rPr kumimoji="0" lang="en-US" sz="1200" b="0" i="0" u="none" strike="noStrike" cap="none" normalizeH="0" baseline="0" dirty="0">
                          <a:ln>
                            <a:noFill/>
                          </a:ln>
                          <a:solidFill>
                            <a:schemeClr val="bg1"/>
                          </a:solidFill>
                          <a:effectLst/>
                          <a:latin typeface="Arial"/>
                          <a:ea typeface="ＭＳ Ｐゴシック" pitchFamily="-106" charset="-128"/>
                          <a:cs typeface="Arial"/>
                        </a:rPr>
                        <a:t>(n = 223)</a:t>
                      </a:r>
                    </a:p>
                  </a:txBody>
                  <a:tcPr marL="182880" marR="18288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rgbClr val="54737F"/>
                    </a:solidFill>
                  </a:tcPr>
                </a:tc>
                <a:extLst>
                  <a:ext uri="{0D108BD9-81ED-4DB2-BD59-A6C34878D82A}">
                    <a16:rowId xmlns:a16="http://schemas.microsoft.com/office/drawing/2014/main" val="10001"/>
                  </a:ext>
                </a:extLst>
              </a:tr>
              <a:tr h="317424">
                <a:tc>
                  <a:txBody>
                    <a:bodyPr/>
                    <a:lstStyle/>
                    <a:p>
                      <a:pPr marL="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lang="en-US" sz="1400" kern="1200" dirty="0">
                          <a:solidFill>
                            <a:schemeClr val="tx1"/>
                          </a:solidFill>
                          <a:effectLst/>
                          <a:latin typeface="Arial"/>
                          <a:ea typeface="+mn-ea"/>
                          <a:cs typeface="Arial"/>
                        </a:rPr>
                        <a:t>Age in years, median (range)</a:t>
                      </a:r>
                      <a:endParaRPr kumimoji="0" lang="en-US" sz="1400" b="0" i="0" u="none" strike="noStrike" cap="none" normalizeH="0" baseline="0" dirty="0">
                        <a:ln>
                          <a:noFill/>
                        </a:ln>
                        <a:solidFill>
                          <a:schemeClr val="tx1"/>
                        </a:solidFill>
                        <a:effectLst/>
                        <a:latin typeface="Arial"/>
                        <a:ea typeface="ＭＳ Ｐゴシック" pitchFamily="-106" charset="-128"/>
                        <a:cs typeface="Arial"/>
                      </a:endParaRPr>
                    </a:p>
                  </a:txBody>
                  <a:tcPr marL="68580" marR="6858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algn="ctr">
                        <a:lnSpc>
                          <a:spcPct val="80000"/>
                        </a:lnSpc>
                        <a:spcBef>
                          <a:spcPts val="0"/>
                        </a:spcBef>
                        <a:buFont typeface="Symbol" charset="0"/>
                        <a:buNone/>
                        <a:defRPr/>
                      </a:pPr>
                      <a:r>
                        <a:rPr lang="en-US" sz="1400" b="0" kern="1200" dirty="0">
                          <a:solidFill>
                            <a:schemeClr val="tx1"/>
                          </a:solidFill>
                          <a:effectLst/>
                          <a:latin typeface="Arial"/>
                          <a:ea typeface="+mn-ea"/>
                          <a:cs typeface="Arial"/>
                        </a:rPr>
                        <a:t>43 (21-71)</a:t>
                      </a:r>
                      <a:endParaRPr lang="en-US" sz="1400" b="0" dirty="0">
                        <a:solidFill>
                          <a:schemeClr val="tx1"/>
                        </a:solidFill>
                        <a:latin typeface="Arial"/>
                        <a:cs typeface="Arial"/>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15000"/>
                      </a:srgbClr>
                    </a:solidFill>
                  </a:tcPr>
                </a:tc>
                <a:tc>
                  <a:txBody>
                    <a:bodyPr/>
                    <a:lstStyle/>
                    <a:p>
                      <a:pPr algn="ctr">
                        <a:lnSpc>
                          <a:spcPct val="80000"/>
                        </a:lnSpc>
                        <a:spcBef>
                          <a:spcPts val="0"/>
                        </a:spcBef>
                        <a:buFont typeface="Symbol" charset="0"/>
                        <a:buNone/>
                        <a:defRPr/>
                      </a:pPr>
                      <a:r>
                        <a:rPr lang="en-US" sz="1400" b="0" kern="1200" dirty="0">
                          <a:solidFill>
                            <a:schemeClr val="tx1"/>
                          </a:solidFill>
                          <a:effectLst/>
                          <a:latin typeface="Arial"/>
                          <a:ea typeface="+mn-ea"/>
                          <a:cs typeface="Arial"/>
                        </a:rPr>
                        <a:t>42 (22-71)</a:t>
                      </a:r>
                      <a:endParaRPr lang="en-US" sz="1400" b="0" dirty="0">
                        <a:solidFill>
                          <a:schemeClr val="tx1"/>
                        </a:solidFill>
                        <a:latin typeface="Arial"/>
                        <a:cs typeface="Arial"/>
                      </a:endParaRP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5000"/>
                      </a:srgbClr>
                    </a:solidFill>
                  </a:tcPr>
                </a:tc>
                <a:extLst>
                  <a:ext uri="{0D108BD9-81ED-4DB2-BD59-A6C34878D82A}">
                    <a16:rowId xmlns:a16="http://schemas.microsoft.com/office/drawing/2014/main" val="10002"/>
                  </a:ext>
                </a:extLst>
              </a:tr>
              <a:tr h="317424">
                <a:tc>
                  <a:txBody>
                    <a:bodyPr/>
                    <a:lstStyle/>
                    <a:p>
                      <a:pPr marL="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lang="en-US" sz="1400" kern="1200" dirty="0">
                          <a:solidFill>
                            <a:schemeClr val="tx1"/>
                          </a:solidFill>
                          <a:effectLst/>
                          <a:latin typeface="Arial"/>
                          <a:ea typeface="+mn-ea"/>
                          <a:cs typeface="Arial"/>
                        </a:rPr>
                        <a:t>Male, n (%)</a:t>
                      </a:r>
                      <a:endParaRPr kumimoji="0" lang="en-US" sz="1400" b="0" i="0" u="none" strike="noStrike" cap="none" normalizeH="0" baseline="0" dirty="0">
                        <a:ln>
                          <a:noFill/>
                        </a:ln>
                        <a:solidFill>
                          <a:schemeClr val="tx1"/>
                        </a:solidFill>
                        <a:effectLst/>
                        <a:latin typeface="Arial"/>
                        <a:ea typeface="ＭＳ Ｐゴシック" pitchFamily="-106" charset="-128"/>
                        <a:cs typeface="Arial"/>
                      </a:endParaRPr>
                    </a:p>
                  </a:txBody>
                  <a:tcPr marL="68580" marR="6858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30000"/>
                      </a:schemeClr>
                    </a:solidFill>
                  </a:tcPr>
                </a:tc>
                <a:tc>
                  <a:txBody>
                    <a:bodyPr/>
                    <a:lstStyle/>
                    <a:p>
                      <a:pPr algn="ctr">
                        <a:lnSpc>
                          <a:spcPct val="80000"/>
                        </a:lnSpc>
                        <a:spcBef>
                          <a:spcPts val="0"/>
                        </a:spcBef>
                        <a:buFont typeface="Symbol" charset="0"/>
                        <a:buNone/>
                        <a:defRPr/>
                      </a:pPr>
                      <a:r>
                        <a:rPr lang="en-US" sz="1400" b="0" kern="1200" dirty="0">
                          <a:solidFill>
                            <a:schemeClr val="tx1"/>
                          </a:solidFill>
                          <a:effectLst/>
                          <a:latin typeface="Arial"/>
                          <a:ea typeface="+mn-ea"/>
                          <a:cs typeface="Arial"/>
                        </a:rPr>
                        <a:t>372 (83.2)</a:t>
                      </a:r>
                      <a:endParaRPr lang="en-US" sz="1400" b="0" dirty="0">
                        <a:solidFill>
                          <a:schemeClr val="tx1"/>
                        </a:solidFill>
                        <a:latin typeface="Arial"/>
                        <a:cs typeface="Arial"/>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30000"/>
                      </a:srgbClr>
                    </a:solidFill>
                  </a:tcPr>
                </a:tc>
                <a:tc>
                  <a:txBody>
                    <a:bodyPr/>
                    <a:lstStyle/>
                    <a:p>
                      <a:pPr algn="ctr">
                        <a:lnSpc>
                          <a:spcPct val="80000"/>
                        </a:lnSpc>
                        <a:spcBef>
                          <a:spcPts val="0"/>
                        </a:spcBef>
                        <a:buFont typeface="Symbol" charset="0"/>
                        <a:buNone/>
                        <a:defRPr/>
                      </a:pPr>
                      <a:r>
                        <a:rPr lang="en-US" sz="1400" b="0" kern="1200" dirty="0">
                          <a:solidFill>
                            <a:schemeClr val="tx1"/>
                          </a:solidFill>
                          <a:effectLst/>
                          <a:latin typeface="Arial"/>
                          <a:ea typeface="+mn-ea"/>
                          <a:cs typeface="Arial"/>
                        </a:rPr>
                        <a:t>194 (87.0)</a:t>
                      </a:r>
                      <a:endParaRPr lang="en-US" sz="1400" b="0" dirty="0">
                        <a:solidFill>
                          <a:schemeClr val="tx1"/>
                        </a:solidFill>
                        <a:latin typeface="Arial"/>
                        <a:cs typeface="Arial"/>
                      </a:endParaRP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30000"/>
                      </a:srgbClr>
                    </a:solidFill>
                  </a:tcPr>
                </a:tc>
                <a:extLst>
                  <a:ext uri="{0D108BD9-81ED-4DB2-BD59-A6C34878D82A}">
                    <a16:rowId xmlns:a16="http://schemas.microsoft.com/office/drawing/2014/main" val="10003"/>
                  </a:ext>
                </a:extLst>
              </a:tr>
              <a:tr h="317424">
                <a:tc>
                  <a:txBody>
                    <a:bodyPr/>
                    <a:lstStyle/>
                    <a:p>
                      <a:pPr marL="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lang="en-US" sz="1400" kern="1200" dirty="0">
                          <a:solidFill>
                            <a:schemeClr val="tx1"/>
                          </a:solidFill>
                          <a:effectLst/>
                          <a:latin typeface="Arial"/>
                          <a:ea typeface="+mn-ea"/>
                          <a:cs typeface="Arial"/>
                        </a:rPr>
                        <a:t>White, n (%)</a:t>
                      </a:r>
                      <a:endParaRPr kumimoji="0" lang="en-US" sz="1400" b="0" i="0" u="none" strike="noStrike" cap="none" normalizeH="0" baseline="0" dirty="0">
                        <a:ln>
                          <a:noFill/>
                        </a:ln>
                        <a:solidFill>
                          <a:schemeClr val="tx1"/>
                        </a:solidFill>
                        <a:effectLst/>
                        <a:latin typeface="Arial"/>
                        <a:ea typeface="ＭＳ Ｐゴシック" pitchFamily="-106" charset="-128"/>
                        <a:cs typeface="Arial"/>
                      </a:endParaRPr>
                    </a:p>
                  </a:txBody>
                  <a:tcPr marL="68580" marR="6858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algn="ctr">
                        <a:lnSpc>
                          <a:spcPct val="80000"/>
                        </a:lnSpc>
                        <a:spcBef>
                          <a:spcPts val="0"/>
                        </a:spcBef>
                        <a:buFont typeface="Symbol" charset="0"/>
                        <a:buNone/>
                        <a:defRPr/>
                      </a:pPr>
                      <a:r>
                        <a:rPr lang="en-US" sz="1400" b="0" kern="1200" dirty="0">
                          <a:solidFill>
                            <a:schemeClr val="tx1"/>
                          </a:solidFill>
                          <a:effectLst/>
                          <a:latin typeface="Arial"/>
                          <a:ea typeface="+mn-ea"/>
                          <a:cs typeface="Arial"/>
                        </a:rPr>
                        <a:t>344 (77.0)</a:t>
                      </a:r>
                      <a:endParaRPr lang="en-US" sz="1400" b="0" dirty="0">
                        <a:solidFill>
                          <a:schemeClr val="tx1"/>
                        </a:solidFill>
                        <a:latin typeface="Arial"/>
                        <a:cs typeface="Arial"/>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15000"/>
                      </a:srgbClr>
                    </a:solidFill>
                  </a:tcPr>
                </a:tc>
                <a:tc>
                  <a:txBody>
                    <a:bodyPr/>
                    <a:lstStyle/>
                    <a:p>
                      <a:pPr algn="ctr">
                        <a:lnSpc>
                          <a:spcPct val="80000"/>
                        </a:lnSpc>
                        <a:spcBef>
                          <a:spcPts val="0"/>
                        </a:spcBef>
                        <a:buFont typeface="Symbol" charset="0"/>
                        <a:buNone/>
                        <a:defRPr/>
                      </a:pPr>
                      <a:r>
                        <a:rPr lang="en-US" sz="1400" b="0" kern="1200" dirty="0">
                          <a:solidFill>
                            <a:schemeClr val="tx1"/>
                          </a:solidFill>
                          <a:effectLst/>
                          <a:latin typeface="Arial"/>
                          <a:ea typeface="+mn-ea"/>
                          <a:cs typeface="Arial"/>
                        </a:rPr>
                        <a:t>168 (75.3)</a:t>
                      </a:r>
                      <a:endParaRPr lang="en-US" sz="1400" b="0" dirty="0">
                        <a:solidFill>
                          <a:schemeClr val="tx1"/>
                        </a:solidFill>
                        <a:latin typeface="Arial"/>
                        <a:cs typeface="Arial"/>
                      </a:endParaRP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5000"/>
                      </a:srgbClr>
                    </a:solidFill>
                  </a:tcPr>
                </a:tc>
                <a:extLst>
                  <a:ext uri="{0D108BD9-81ED-4DB2-BD59-A6C34878D82A}">
                    <a16:rowId xmlns:a16="http://schemas.microsoft.com/office/drawing/2014/main" val="10005"/>
                  </a:ext>
                </a:extLst>
              </a:tr>
              <a:tr h="317424">
                <a:tc>
                  <a:txBody>
                    <a:bodyPr/>
                    <a:lstStyle/>
                    <a:p>
                      <a:pPr marL="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lang="en-US" sz="1400" kern="1200" dirty="0">
                          <a:solidFill>
                            <a:schemeClr val="tx1"/>
                          </a:solidFill>
                          <a:effectLst/>
                          <a:latin typeface="Arial"/>
                          <a:ea typeface="+mn-ea"/>
                          <a:cs typeface="Arial"/>
                        </a:rPr>
                        <a:t>Black or African American, n (%)</a:t>
                      </a:r>
                      <a:endParaRPr kumimoji="0" lang="en-US" sz="1400" b="0" i="0" u="none" strike="noStrike" cap="none" normalizeH="0" baseline="0" dirty="0">
                        <a:ln>
                          <a:noFill/>
                        </a:ln>
                        <a:solidFill>
                          <a:schemeClr val="tx1"/>
                        </a:solidFill>
                        <a:effectLst/>
                        <a:latin typeface="Arial"/>
                        <a:ea typeface="ＭＳ Ｐゴシック" pitchFamily="-106" charset="-128"/>
                        <a:cs typeface="Arial"/>
                      </a:endParaRPr>
                    </a:p>
                  </a:txBody>
                  <a:tcPr marL="68580" marR="6858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30000"/>
                      </a:schemeClr>
                    </a:solidFill>
                  </a:tcPr>
                </a:tc>
                <a:tc>
                  <a:txBody>
                    <a:bodyPr/>
                    <a:lstStyle/>
                    <a:p>
                      <a:pPr algn="ctr">
                        <a:lnSpc>
                          <a:spcPct val="80000"/>
                        </a:lnSpc>
                        <a:spcBef>
                          <a:spcPts val="0"/>
                        </a:spcBef>
                        <a:buFont typeface="Symbol" charset="0"/>
                        <a:buNone/>
                        <a:defRPr/>
                      </a:pPr>
                      <a:r>
                        <a:rPr lang="en-US" sz="1400" b="0" kern="1200" dirty="0">
                          <a:solidFill>
                            <a:schemeClr val="tx1"/>
                          </a:solidFill>
                          <a:effectLst/>
                          <a:latin typeface="Arial"/>
                          <a:ea typeface="+mn-ea"/>
                          <a:cs typeface="Arial"/>
                        </a:rPr>
                        <a:t>56 (12.5)</a:t>
                      </a:r>
                      <a:endParaRPr lang="en-US" sz="1400" b="0" dirty="0">
                        <a:solidFill>
                          <a:schemeClr val="tx1"/>
                        </a:solidFill>
                        <a:latin typeface="Arial"/>
                        <a:cs typeface="Arial"/>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30000"/>
                      </a:srgbClr>
                    </a:solidFill>
                  </a:tcPr>
                </a:tc>
                <a:tc>
                  <a:txBody>
                    <a:bodyPr/>
                    <a:lstStyle/>
                    <a:p>
                      <a:pPr algn="ctr">
                        <a:lnSpc>
                          <a:spcPct val="80000"/>
                        </a:lnSpc>
                        <a:spcBef>
                          <a:spcPts val="0"/>
                        </a:spcBef>
                        <a:buFont typeface="Symbol" charset="0"/>
                        <a:buNone/>
                        <a:defRPr/>
                      </a:pPr>
                      <a:r>
                        <a:rPr lang="en-US" sz="1400" b="0" kern="1200" dirty="0">
                          <a:solidFill>
                            <a:schemeClr val="tx1"/>
                          </a:solidFill>
                          <a:effectLst/>
                          <a:latin typeface="Arial"/>
                          <a:ea typeface="+mn-ea"/>
                          <a:cs typeface="Arial"/>
                        </a:rPr>
                        <a:t>34 (15.2)</a:t>
                      </a:r>
                      <a:endParaRPr lang="en-US" sz="1400" b="0" dirty="0">
                        <a:solidFill>
                          <a:schemeClr val="tx1"/>
                        </a:solidFill>
                        <a:latin typeface="Arial"/>
                        <a:cs typeface="Arial"/>
                      </a:endParaRP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30000"/>
                      </a:srgbClr>
                    </a:solidFill>
                  </a:tcPr>
                </a:tc>
                <a:extLst>
                  <a:ext uri="{0D108BD9-81ED-4DB2-BD59-A6C34878D82A}">
                    <a16:rowId xmlns:a16="http://schemas.microsoft.com/office/drawing/2014/main" val="10006"/>
                  </a:ext>
                </a:extLst>
              </a:tr>
              <a:tr h="317424">
                <a:tc>
                  <a:txBody>
                    <a:bodyPr/>
                    <a:lstStyle/>
                    <a:p>
                      <a:pPr marL="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defRPr/>
                      </a:pPr>
                      <a:r>
                        <a:rPr lang="en-US" sz="1400" kern="1200" dirty="0">
                          <a:solidFill>
                            <a:schemeClr val="tx1"/>
                          </a:solidFill>
                          <a:effectLst/>
                          <a:latin typeface="Arial"/>
                          <a:ea typeface="+mn-ea"/>
                          <a:cs typeface="Arial"/>
                        </a:rPr>
                        <a:t>CD4 </a:t>
                      </a:r>
                      <a:r>
                        <a:rPr lang="en-US" sz="1400" kern="1200" dirty="0">
                          <a:solidFill>
                            <a:schemeClr val="tx1"/>
                          </a:solidFill>
                          <a:effectLst/>
                          <a:latin typeface="+mn-lt"/>
                          <a:ea typeface="+mn-ea"/>
                          <a:cs typeface="Arial"/>
                        </a:rPr>
                        <a:t>count (cells/mm</a:t>
                      </a:r>
                      <a:r>
                        <a:rPr lang="en-US" sz="1400" kern="1200" baseline="30000" dirty="0">
                          <a:solidFill>
                            <a:schemeClr val="tx1"/>
                          </a:solidFill>
                          <a:effectLst/>
                          <a:latin typeface="+mn-lt"/>
                          <a:ea typeface="+mn-ea"/>
                          <a:cs typeface="Arial"/>
                        </a:rPr>
                        <a:t>3</a:t>
                      </a:r>
                      <a:r>
                        <a:rPr lang="en-US" sz="1400" kern="1200" dirty="0">
                          <a:solidFill>
                            <a:schemeClr val="tx1"/>
                          </a:solidFill>
                          <a:effectLst/>
                          <a:latin typeface="Arial"/>
                          <a:ea typeface="+mn-ea"/>
                          <a:cs typeface="Arial"/>
                        </a:rPr>
                        <a:t>), median (range), </a:t>
                      </a:r>
                      <a:endParaRPr kumimoji="0" lang="en-US" sz="1400" b="0" i="0" u="none" strike="noStrike" cap="none" normalizeH="0" baseline="30000" dirty="0">
                        <a:ln>
                          <a:noFill/>
                        </a:ln>
                        <a:solidFill>
                          <a:schemeClr val="tx1"/>
                        </a:solidFill>
                        <a:effectLst/>
                        <a:latin typeface="Arial"/>
                        <a:ea typeface="ＭＳ Ｐゴシック" pitchFamily="-106" charset="-128"/>
                        <a:cs typeface="Arial"/>
                      </a:endParaRPr>
                    </a:p>
                  </a:txBody>
                  <a:tcPr marL="68580" marR="6858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algn="ctr">
                        <a:lnSpc>
                          <a:spcPct val="80000"/>
                        </a:lnSpc>
                        <a:spcBef>
                          <a:spcPts val="0"/>
                        </a:spcBef>
                        <a:buFont typeface="Symbol" charset="0"/>
                        <a:buNone/>
                        <a:defRPr/>
                      </a:pPr>
                      <a:r>
                        <a:rPr lang="en-US" sz="1400" b="0" kern="1200" dirty="0">
                          <a:solidFill>
                            <a:schemeClr val="tx1"/>
                          </a:solidFill>
                          <a:effectLst/>
                          <a:latin typeface="Arial"/>
                          <a:ea typeface="+mn-ea"/>
                          <a:cs typeface="Arial"/>
                        </a:rPr>
                        <a:t>633 (82-1,928)</a:t>
                      </a:r>
                      <a:endParaRPr lang="en-US" sz="1400" b="0" dirty="0">
                        <a:solidFill>
                          <a:schemeClr val="tx1"/>
                        </a:solidFill>
                        <a:latin typeface="Arial"/>
                        <a:cs typeface="Arial"/>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15000"/>
                      </a:srgbClr>
                    </a:solidFill>
                  </a:tcPr>
                </a:tc>
                <a:tc>
                  <a:txBody>
                    <a:bodyPr/>
                    <a:lstStyle/>
                    <a:p>
                      <a:pPr algn="ctr">
                        <a:lnSpc>
                          <a:spcPct val="80000"/>
                        </a:lnSpc>
                        <a:spcBef>
                          <a:spcPts val="0"/>
                        </a:spcBef>
                        <a:buFont typeface="Symbol" charset="0"/>
                        <a:buNone/>
                        <a:defRPr/>
                      </a:pPr>
                      <a:r>
                        <a:rPr lang="en-US" sz="1400" b="0" kern="1200" dirty="0">
                          <a:solidFill>
                            <a:schemeClr val="tx1"/>
                          </a:solidFill>
                          <a:effectLst/>
                          <a:latin typeface="Arial"/>
                          <a:ea typeface="+mn-ea"/>
                          <a:cs typeface="Arial"/>
                        </a:rPr>
                        <a:t>625 (140-1,687)</a:t>
                      </a:r>
                      <a:endParaRPr lang="en-US" sz="1400" b="0" dirty="0">
                        <a:solidFill>
                          <a:schemeClr val="tx1"/>
                        </a:solidFill>
                        <a:latin typeface="Arial"/>
                        <a:cs typeface="Arial"/>
                      </a:endParaRP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5000"/>
                      </a:srgbClr>
                    </a:solidFill>
                  </a:tcPr>
                </a:tc>
                <a:extLst>
                  <a:ext uri="{0D108BD9-81ED-4DB2-BD59-A6C34878D82A}">
                    <a16:rowId xmlns:a16="http://schemas.microsoft.com/office/drawing/2014/main" val="10007"/>
                  </a:ext>
                </a:extLst>
              </a:tr>
              <a:tr h="317424">
                <a:tc>
                  <a:txBody>
                    <a:bodyPr/>
                    <a:lstStyle/>
                    <a:p>
                      <a:pPr marL="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kumimoji="0" lang="en-US" sz="1400" b="0" i="0" u="none" strike="noStrike" cap="none" normalizeH="0" baseline="0" dirty="0">
                          <a:ln>
                            <a:noFill/>
                          </a:ln>
                          <a:solidFill>
                            <a:schemeClr val="tx1"/>
                          </a:solidFill>
                          <a:effectLst/>
                          <a:latin typeface="Arial"/>
                          <a:ea typeface="ＭＳ Ｐゴシック" pitchFamily="-106" charset="-128"/>
                          <a:cs typeface="Arial"/>
                        </a:rPr>
                        <a:t>CD4 count &lt;200 cells/mm</a:t>
                      </a:r>
                      <a:r>
                        <a:rPr kumimoji="0" lang="en-US" sz="1400" b="0" i="0" u="none" strike="noStrike" cap="none" normalizeH="0" baseline="30000" dirty="0">
                          <a:ln>
                            <a:noFill/>
                          </a:ln>
                          <a:solidFill>
                            <a:schemeClr val="tx1"/>
                          </a:solidFill>
                          <a:effectLst/>
                          <a:latin typeface="Arial"/>
                          <a:ea typeface="ＭＳ Ｐゴシック" pitchFamily="-106" charset="-128"/>
                          <a:cs typeface="Arial"/>
                        </a:rPr>
                        <a:t>3</a:t>
                      </a:r>
                      <a:r>
                        <a:rPr kumimoji="0" lang="en-US" sz="1400" b="0" i="0" u="none" strike="noStrike" cap="none" normalizeH="0" baseline="0" dirty="0">
                          <a:ln>
                            <a:noFill/>
                          </a:ln>
                          <a:solidFill>
                            <a:schemeClr val="tx1"/>
                          </a:solidFill>
                          <a:effectLst/>
                          <a:latin typeface="Arial"/>
                          <a:ea typeface="ＭＳ Ｐゴシック" pitchFamily="-106" charset="-128"/>
                          <a:cs typeface="Arial"/>
                        </a:rPr>
                        <a:t>, n (%)</a:t>
                      </a:r>
                    </a:p>
                  </a:txBody>
                  <a:tcPr marL="68580" marR="6858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30000"/>
                      </a:schemeClr>
                    </a:solidFill>
                  </a:tcPr>
                </a:tc>
                <a:tc>
                  <a:txBody>
                    <a:bodyPr/>
                    <a:lstStyle/>
                    <a:p>
                      <a:pPr algn="ctr">
                        <a:lnSpc>
                          <a:spcPct val="80000"/>
                        </a:lnSpc>
                        <a:spcBef>
                          <a:spcPts val="0"/>
                        </a:spcBef>
                        <a:buFont typeface="Symbol" charset="0"/>
                        <a:buNone/>
                        <a:defRPr/>
                      </a:pPr>
                      <a:r>
                        <a:rPr lang="en-US" sz="1400" b="0" dirty="0">
                          <a:solidFill>
                            <a:schemeClr val="tx1"/>
                          </a:solidFill>
                          <a:latin typeface="Arial"/>
                          <a:cs typeface="Arial"/>
                        </a:rPr>
                        <a:t>13 (2.9)</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30000"/>
                      </a:srgbClr>
                    </a:solidFill>
                  </a:tcPr>
                </a:tc>
                <a:tc>
                  <a:txBody>
                    <a:bodyPr/>
                    <a:lstStyle/>
                    <a:p>
                      <a:pPr algn="ctr">
                        <a:lnSpc>
                          <a:spcPct val="80000"/>
                        </a:lnSpc>
                        <a:spcBef>
                          <a:spcPts val="0"/>
                        </a:spcBef>
                        <a:buFont typeface="Symbol" charset="0"/>
                        <a:buNone/>
                        <a:defRPr/>
                      </a:pPr>
                      <a:r>
                        <a:rPr lang="en-US" sz="1400" b="0" dirty="0">
                          <a:solidFill>
                            <a:schemeClr val="tx1"/>
                          </a:solidFill>
                          <a:latin typeface="Arial"/>
                          <a:cs typeface="Arial"/>
                        </a:rPr>
                        <a:t>4 (1.8)</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30000"/>
                      </a:srgbClr>
                    </a:solidFill>
                  </a:tcPr>
                </a:tc>
                <a:extLst>
                  <a:ext uri="{0D108BD9-81ED-4DB2-BD59-A6C34878D82A}">
                    <a16:rowId xmlns:a16="http://schemas.microsoft.com/office/drawing/2014/main" val="1539961200"/>
                  </a:ext>
                </a:extLst>
              </a:tr>
              <a:tr h="317424">
                <a:tc>
                  <a:txBody>
                    <a:bodyPr/>
                    <a:lstStyle/>
                    <a:p>
                      <a:pPr marL="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kumimoji="0" lang="en-US" sz="1400" b="0" i="0" u="none" strike="noStrike" cap="none" normalizeH="0" baseline="0" dirty="0">
                          <a:ln>
                            <a:noFill/>
                          </a:ln>
                          <a:solidFill>
                            <a:schemeClr val="tx1"/>
                          </a:solidFill>
                          <a:effectLst/>
                          <a:latin typeface="Arial"/>
                          <a:ea typeface="ＭＳ Ｐゴシック" pitchFamily="-106" charset="-128"/>
                          <a:cs typeface="Arial"/>
                        </a:rPr>
                        <a:t>Median months on prior regimen (range)</a:t>
                      </a:r>
                    </a:p>
                  </a:txBody>
                  <a:tcPr marL="68580" marR="6858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algn="ctr">
                        <a:lnSpc>
                          <a:spcPct val="80000"/>
                        </a:lnSpc>
                        <a:spcBef>
                          <a:spcPts val="0"/>
                        </a:spcBef>
                        <a:buFont typeface="Symbol" charset="0"/>
                        <a:buNone/>
                        <a:defRPr/>
                      </a:pPr>
                      <a:r>
                        <a:rPr lang="en-US" sz="1400" b="0" dirty="0">
                          <a:solidFill>
                            <a:schemeClr val="tx1"/>
                          </a:solidFill>
                          <a:latin typeface="Arial"/>
                          <a:cs typeface="Arial"/>
                        </a:rPr>
                        <a:t>48.4 (7-265)</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15000"/>
                      </a:srgbClr>
                    </a:solidFill>
                  </a:tcPr>
                </a:tc>
                <a:tc>
                  <a:txBody>
                    <a:bodyPr/>
                    <a:lstStyle/>
                    <a:p>
                      <a:pPr algn="ctr">
                        <a:lnSpc>
                          <a:spcPct val="80000"/>
                        </a:lnSpc>
                        <a:spcBef>
                          <a:spcPts val="0"/>
                        </a:spcBef>
                        <a:buFont typeface="Symbol" charset="0"/>
                        <a:buNone/>
                        <a:defRPr/>
                      </a:pPr>
                      <a:r>
                        <a:rPr lang="en-US" sz="1400" b="0" dirty="0">
                          <a:solidFill>
                            <a:schemeClr val="tx1"/>
                          </a:solidFill>
                          <a:latin typeface="Arial"/>
                          <a:cs typeface="Arial"/>
                        </a:rPr>
                        <a:t>50.5 (7-181)</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5000"/>
                      </a:srgbClr>
                    </a:solidFill>
                  </a:tcPr>
                </a:tc>
                <a:extLst>
                  <a:ext uri="{0D108BD9-81ED-4DB2-BD59-A6C34878D82A}">
                    <a16:rowId xmlns:a16="http://schemas.microsoft.com/office/drawing/2014/main" val="3979619591"/>
                  </a:ext>
                </a:extLst>
              </a:tr>
              <a:tr h="317424">
                <a:tc>
                  <a:txBody>
                    <a:bodyPr/>
                    <a:lstStyle/>
                    <a:p>
                      <a:pPr marL="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kumimoji="0" lang="en-US" sz="1400" b="0" i="0" u="none" strike="noStrike" cap="none" normalizeH="0" baseline="0" dirty="0">
                          <a:ln>
                            <a:noFill/>
                          </a:ln>
                          <a:solidFill>
                            <a:schemeClr val="tx1"/>
                          </a:solidFill>
                          <a:effectLst/>
                          <a:latin typeface="Arial"/>
                          <a:ea typeface="ＭＳ Ｐゴシック" pitchFamily="-106" charset="-128"/>
                          <a:cs typeface="Arial"/>
                        </a:rPr>
                        <a:t>Baseline mutations: K103N, Y181C, +/- G190A, n (%)</a:t>
                      </a:r>
                    </a:p>
                  </a:txBody>
                  <a:tcPr marL="68580" marR="6858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30000"/>
                      </a:schemeClr>
                    </a:solidFill>
                  </a:tcPr>
                </a:tc>
                <a:tc>
                  <a:txBody>
                    <a:bodyPr/>
                    <a:lstStyle/>
                    <a:p>
                      <a:pPr algn="ctr">
                        <a:lnSpc>
                          <a:spcPct val="80000"/>
                        </a:lnSpc>
                        <a:spcBef>
                          <a:spcPts val="0"/>
                        </a:spcBef>
                        <a:buFont typeface="Symbol" charset="0"/>
                        <a:buNone/>
                        <a:defRPr/>
                      </a:pPr>
                      <a:r>
                        <a:rPr lang="en-US" sz="1400" b="0" dirty="0">
                          <a:solidFill>
                            <a:schemeClr val="tx1"/>
                          </a:solidFill>
                          <a:latin typeface="Arial"/>
                          <a:cs typeface="Arial"/>
                        </a:rPr>
                        <a:t>11 (2.5)</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30000"/>
                      </a:srgbClr>
                    </a:solidFill>
                  </a:tcPr>
                </a:tc>
                <a:tc>
                  <a:txBody>
                    <a:bodyPr/>
                    <a:lstStyle/>
                    <a:p>
                      <a:pPr algn="ctr">
                        <a:lnSpc>
                          <a:spcPct val="80000"/>
                        </a:lnSpc>
                        <a:spcBef>
                          <a:spcPts val="0"/>
                        </a:spcBef>
                        <a:buFont typeface="Symbol" charset="0"/>
                        <a:buNone/>
                        <a:defRPr/>
                      </a:pPr>
                      <a:r>
                        <a:rPr lang="en-US" sz="1400" b="0" dirty="0">
                          <a:solidFill>
                            <a:schemeClr val="tx1"/>
                          </a:solidFill>
                          <a:latin typeface="Arial"/>
                          <a:cs typeface="Arial"/>
                        </a:rPr>
                        <a:t>13 (5.8)</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30000"/>
                      </a:srgbClr>
                    </a:solidFill>
                  </a:tcPr>
                </a:tc>
                <a:extLst>
                  <a:ext uri="{0D108BD9-81ED-4DB2-BD59-A6C34878D82A}">
                    <a16:rowId xmlns:a16="http://schemas.microsoft.com/office/drawing/2014/main" val="703692590"/>
                  </a:ext>
                </a:extLst>
              </a:tr>
              <a:tr h="317424">
                <a:tc>
                  <a:txBody>
                    <a:bodyPr/>
                    <a:lstStyle/>
                    <a:p>
                      <a:pPr marL="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kumimoji="0" lang="en-US" sz="1400" b="0" i="0" u="none" strike="noStrike" cap="none" normalizeH="0" baseline="0" dirty="0">
                          <a:ln>
                            <a:noFill/>
                          </a:ln>
                          <a:solidFill>
                            <a:schemeClr val="tx1"/>
                          </a:solidFill>
                          <a:effectLst/>
                          <a:latin typeface="Arial"/>
                          <a:ea typeface="ＭＳ Ｐゴシック" pitchFamily="-106" charset="-128"/>
                          <a:cs typeface="Arial"/>
                        </a:rPr>
                        <a:t>HBV and/or HCV coinfection, n (%)</a:t>
                      </a:r>
                    </a:p>
                  </a:txBody>
                  <a:tcPr marL="68580" marR="6858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algn="ctr">
                        <a:lnSpc>
                          <a:spcPct val="80000"/>
                        </a:lnSpc>
                        <a:spcBef>
                          <a:spcPts val="0"/>
                        </a:spcBef>
                        <a:buFont typeface="Symbol" charset="0"/>
                        <a:buNone/>
                        <a:defRPr/>
                      </a:pPr>
                      <a:r>
                        <a:rPr lang="en-US" sz="1400" b="0" dirty="0">
                          <a:solidFill>
                            <a:schemeClr val="tx1"/>
                          </a:solidFill>
                          <a:latin typeface="Arial"/>
                          <a:cs typeface="Arial"/>
                        </a:rPr>
                        <a:t>14 (3.1)</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15000"/>
                      </a:srgbClr>
                    </a:solidFill>
                  </a:tcPr>
                </a:tc>
                <a:tc>
                  <a:txBody>
                    <a:bodyPr/>
                    <a:lstStyle/>
                    <a:p>
                      <a:pPr algn="ctr">
                        <a:lnSpc>
                          <a:spcPct val="80000"/>
                        </a:lnSpc>
                        <a:spcBef>
                          <a:spcPts val="0"/>
                        </a:spcBef>
                        <a:buFont typeface="Symbol" charset="0"/>
                        <a:buNone/>
                        <a:defRPr/>
                      </a:pPr>
                      <a:r>
                        <a:rPr lang="en-US" sz="1400" b="0" dirty="0">
                          <a:solidFill>
                            <a:schemeClr val="tx1"/>
                          </a:solidFill>
                          <a:latin typeface="Arial"/>
                          <a:cs typeface="Arial"/>
                        </a:rPr>
                        <a:t>9 (4.0)</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5000"/>
                      </a:srgbClr>
                    </a:solidFill>
                  </a:tcPr>
                </a:tc>
                <a:extLst>
                  <a:ext uri="{0D108BD9-81ED-4DB2-BD59-A6C34878D82A}">
                    <a16:rowId xmlns:a16="http://schemas.microsoft.com/office/drawing/2014/main" val="3055267361"/>
                  </a:ext>
                </a:extLst>
              </a:tr>
            </a:tbl>
          </a:graphicData>
        </a:graphic>
      </p:graphicFrame>
    </p:spTree>
    <p:extLst>
      <p:ext uri="{BB962C8B-B14F-4D97-AF65-F5344CB8AC3E}">
        <p14:creationId xmlns:p14="http://schemas.microsoft.com/office/powerpoint/2010/main" val="790153022"/>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BF5BB-9EDC-1842-8A55-CEDFBDD6B846}"/>
              </a:ext>
            </a:extLst>
          </p:cNvPr>
          <p:cNvSpPr>
            <a:spLocks noGrp="1"/>
          </p:cNvSpPr>
          <p:nvPr>
            <p:ph type="title"/>
          </p:nvPr>
        </p:nvSpPr>
        <p:spPr/>
        <p:txBody>
          <a:bodyPr>
            <a:normAutofit/>
          </a:bodyPr>
          <a:lstStyle/>
          <a:p>
            <a:r>
              <a:rPr lang="en-US" sz="2000" dirty="0"/>
              <a:t>Switch to Doravirine-TDF-3TC versus Continued Baseline Regimen</a:t>
            </a:r>
            <a:br>
              <a:rPr lang="en-US" sz="2000" dirty="0"/>
            </a:br>
            <a:r>
              <a:rPr lang="en-US" sz="2000" dirty="0"/>
              <a:t>DRIVE SHIFT: Baseline Antiretroviral Regimens</a:t>
            </a:r>
          </a:p>
        </p:txBody>
      </p:sp>
      <p:sp>
        <p:nvSpPr>
          <p:cNvPr id="6" name="Text Placeholder 5">
            <a:extLst>
              <a:ext uri="{FF2B5EF4-FFF2-40B4-BE49-F238E27FC236}">
                <a16:creationId xmlns:a16="http://schemas.microsoft.com/office/drawing/2014/main" id="{AD70263A-CE36-9649-9537-255216ED07B3}"/>
              </a:ext>
            </a:extLst>
          </p:cNvPr>
          <p:cNvSpPr>
            <a:spLocks noGrp="1"/>
          </p:cNvSpPr>
          <p:nvPr>
            <p:ph type="body" sz="quarter" idx="14"/>
          </p:nvPr>
        </p:nvSpPr>
        <p:spPr/>
        <p:txBody>
          <a:bodyPr/>
          <a:lstStyle/>
          <a:p>
            <a:r>
              <a:rPr lang="en-US" dirty="0"/>
              <a:t>Source: Johnson M, et al. J </a:t>
            </a:r>
            <a:r>
              <a:rPr lang="en-US" dirty="0" err="1"/>
              <a:t>Acquir</a:t>
            </a:r>
            <a:r>
              <a:rPr lang="en-US" dirty="0"/>
              <a:t> </a:t>
            </a:r>
            <a:r>
              <a:rPr lang="en-US" dirty="0" err="1"/>
              <a:t>Immun</a:t>
            </a:r>
            <a:r>
              <a:rPr lang="en-US" dirty="0"/>
              <a:t> </a:t>
            </a:r>
            <a:r>
              <a:rPr lang="en-US" dirty="0" err="1"/>
              <a:t>Defic</a:t>
            </a:r>
            <a:r>
              <a:rPr lang="en-US" dirty="0"/>
              <a:t> </a:t>
            </a:r>
            <a:r>
              <a:rPr lang="en-US" dirty="0" err="1"/>
              <a:t>Syndr</a:t>
            </a:r>
            <a:r>
              <a:rPr lang="en-US" dirty="0"/>
              <a:t>. 2019;81:463-72.</a:t>
            </a:r>
            <a:endParaRPr lang="en-US" sz="800" dirty="0"/>
          </a:p>
        </p:txBody>
      </p:sp>
      <p:graphicFrame>
        <p:nvGraphicFramePr>
          <p:cNvPr id="21" name="Group 45">
            <a:extLst>
              <a:ext uri="{FF2B5EF4-FFF2-40B4-BE49-F238E27FC236}">
                <a16:creationId xmlns:a16="http://schemas.microsoft.com/office/drawing/2014/main" id="{9F8E5D4D-EF80-C34D-A27D-ACB4A5A912B0}"/>
              </a:ext>
            </a:extLst>
          </p:cNvPr>
          <p:cNvGraphicFramePr>
            <a:graphicFrameLocks noGrp="1"/>
          </p:cNvGraphicFramePr>
          <p:nvPr>
            <p:extLst>
              <p:ext uri="{D42A27DB-BD31-4B8C-83A1-F6EECF244321}">
                <p14:modId xmlns:p14="http://schemas.microsoft.com/office/powerpoint/2010/main" val="4189434613"/>
              </p:ext>
            </p:extLst>
          </p:nvPr>
        </p:nvGraphicFramePr>
        <p:xfrm>
          <a:off x="455602" y="977274"/>
          <a:ext cx="8229601" cy="3538730"/>
        </p:xfrm>
        <a:graphic>
          <a:graphicData uri="http://schemas.openxmlformats.org/drawingml/2006/table">
            <a:tbl>
              <a:tblPr>
                <a:effectLst/>
              </a:tblPr>
              <a:tblGrid>
                <a:gridCol w="2892829">
                  <a:extLst>
                    <a:ext uri="{9D8B030D-6E8A-4147-A177-3AD203B41FA5}">
                      <a16:colId xmlns:a16="http://schemas.microsoft.com/office/drawing/2014/main" val="20000"/>
                    </a:ext>
                  </a:extLst>
                </a:gridCol>
                <a:gridCol w="2668386">
                  <a:extLst>
                    <a:ext uri="{9D8B030D-6E8A-4147-A177-3AD203B41FA5}">
                      <a16:colId xmlns:a16="http://schemas.microsoft.com/office/drawing/2014/main" val="20001"/>
                    </a:ext>
                  </a:extLst>
                </a:gridCol>
                <a:gridCol w="2668386">
                  <a:extLst>
                    <a:ext uri="{9D8B030D-6E8A-4147-A177-3AD203B41FA5}">
                      <a16:colId xmlns:a16="http://schemas.microsoft.com/office/drawing/2014/main" val="20002"/>
                    </a:ext>
                  </a:extLst>
                </a:gridCol>
              </a:tblGrid>
              <a:tr h="305063">
                <a:tc gridSpan="3">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400" b="1" i="0" u="none" strike="noStrike" cap="none" normalizeH="0" baseline="0" dirty="0">
                          <a:ln>
                            <a:noFill/>
                          </a:ln>
                          <a:solidFill>
                            <a:schemeClr val="bg1"/>
                          </a:solidFill>
                          <a:effectLst/>
                          <a:latin typeface="Arial"/>
                          <a:ea typeface="ＭＳ Ｐゴシック" pitchFamily="-106" charset="-128"/>
                          <a:cs typeface="Arial"/>
                        </a:rPr>
                        <a:t>DRIVE SHIFT Baseline Antiretroviral Regimens</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lumOff val="5000"/>
                      </a:schemeClr>
                    </a:solidFill>
                  </a:tcPr>
                </a:tc>
                <a:tc hMerge="1">
                  <a:txBody>
                    <a:bodyPr/>
                    <a:lstStyle/>
                    <a:p>
                      <a:endParaRPr lang="en-US"/>
                    </a:p>
                  </a:txBody>
                  <a:tcPr/>
                </a:tc>
                <a:tc hMerge="1">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endParaRPr kumimoji="0" lang="en-US" sz="1800" b="1" i="0" u="none" strike="noStrike" cap="none" normalizeH="0" baseline="0" dirty="0">
                        <a:ln>
                          <a:noFill/>
                        </a:ln>
                        <a:solidFill>
                          <a:schemeClr val="bg1"/>
                        </a:solidFill>
                        <a:effectLst/>
                        <a:latin typeface="Arial" pitchFamily="-106" charset="0"/>
                        <a:ea typeface="ＭＳ Ｐゴシック" pitchFamily="-106" charset="-128"/>
                        <a:cs typeface="ＭＳ Ｐゴシック" pitchFamily="-106" charset="-128"/>
                      </a:endParaRP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488100">
                <a:tc>
                  <a:txBody>
                    <a:bodyPr/>
                    <a:lstStyle/>
                    <a:p>
                      <a:pPr marL="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kumimoji="0" lang="en-US" sz="1400" b="1" i="0" u="none" strike="noStrike" cap="none" normalizeH="0" baseline="0" dirty="0">
                          <a:ln>
                            <a:noFill/>
                          </a:ln>
                          <a:solidFill>
                            <a:schemeClr val="bg1"/>
                          </a:solidFill>
                          <a:effectLst/>
                          <a:latin typeface="Arial"/>
                          <a:ea typeface="ＭＳ Ｐゴシック" pitchFamily="-106" charset="-128"/>
                          <a:cs typeface="Arial"/>
                        </a:rPr>
                        <a:t>Anchor Agent, n (%)</a:t>
                      </a:r>
                    </a:p>
                  </a:txBody>
                  <a:tcPr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chemeClr val="tx1">
                        <a:lumMod val="65000"/>
                        <a:lumOff val="35000"/>
                      </a:schemeClr>
                    </a:solidFill>
                  </a:tcPr>
                </a:tc>
                <a:tc>
                  <a:txBody>
                    <a:bodyPr/>
                    <a:lstStyle/>
                    <a:p>
                      <a:pPr algn="ctr">
                        <a:spcBef>
                          <a:spcPts val="0"/>
                        </a:spcBef>
                      </a:pPr>
                      <a:r>
                        <a:rPr kumimoji="0" lang="en-US" sz="1400" b="1" i="0" u="none" strike="noStrike" cap="none" normalizeH="0" baseline="0" dirty="0">
                          <a:ln>
                            <a:noFill/>
                          </a:ln>
                          <a:solidFill>
                            <a:schemeClr val="bg1"/>
                          </a:solidFill>
                          <a:effectLst/>
                          <a:latin typeface="Arial"/>
                          <a:ea typeface="ＭＳ Ｐゴシック" pitchFamily="-106" charset="-128"/>
                          <a:cs typeface="Arial"/>
                        </a:rPr>
                        <a:t>Immediate Switch</a:t>
                      </a:r>
                      <a:br>
                        <a:rPr kumimoji="0" lang="en-US" sz="1400" b="1" i="0" u="none" strike="noStrike" cap="none" normalizeH="0" baseline="0" dirty="0">
                          <a:ln>
                            <a:noFill/>
                          </a:ln>
                          <a:solidFill>
                            <a:schemeClr val="bg1"/>
                          </a:solidFill>
                          <a:effectLst/>
                          <a:latin typeface="Arial"/>
                          <a:ea typeface="ＭＳ Ｐゴシック" pitchFamily="-106" charset="-128"/>
                          <a:cs typeface="Arial"/>
                        </a:rPr>
                      </a:br>
                      <a:r>
                        <a:rPr kumimoji="0" lang="en-US" sz="1200" b="0" i="0" u="none" strike="noStrike" cap="none" normalizeH="0" baseline="0" dirty="0">
                          <a:ln>
                            <a:noFill/>
                          </a:ln>
                          <a:solidFill>
                            <a:schemeClr val="bg1"/>
                          </a:solidFill>
                          <a:effectLst/>
                          <a:latin typeface="Arial"/>
                          <a:ea typeface="ＭＳ Ｐゴシック" pitchFamily="-106" charset="-128"/>
                          <a:cs typeface="Arial"/>
                        </a:rPr>
                        <a:t>(n = 447)</a:t>
                      </a:r>
                      <a:endParaRPr lang="en-US" sz="1200" b="0" dirty="0">
                        <a:solidFill>
                          <a:schemeClr val="bg1"/>
                        </a:solidFill>
                        <a:latin typeface="Arial"/>
                        <a:cs typeface="Arial"/>
                      </a:endParaRPr>
                    </a:p>
                  </a:txBody>
                  <a:tcPr marL="182880" marR="18288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rgbClr val="66426F"/>
                    </a:solidFill>
                  </a:tcPr>
                </a:tc>
                <a:tc>
                  <a:txBody>
                    <a:bodyPr/>
                    <a:lstStyle/>
                    <a:p>
                      <a:pPr marL="0" marR="0" lvl="0" indent="0" algn="ctr" defTabSz="457200" rtl="0" eaLnBrk="0" fontAlgn="base" latinLnBrk="0" hangingPunct="0">
                        <a:lnSpc>
                          <a:spcPct val="100000"/>
                        </a:lnSpc>
                        <a:spcBef>
                          <a:spcPts val="0"/>
                        </a:spcBef>
                        <a:spcAft>
                          <a:spcPct val="0"/>
                        </a:spcAft>
                        <a:buClr>
                          <a:srgbClr val="7592A4"/>
                        </a:buClr>
                        <a:buSzTx/>
                        <a:buFont typeface="Arial" pitchFamily="-106" charset="0"/>
                        <a:buNone/>
                        <a:tabLst/>
                      </a:pPr>
                      <a:r>
                        <a:rPr kumimoji="0" lang="en-US" sz="1400" b="1" i="0" u="none" strike="noStrike" cap="none" normalizeH="0" baseline="0" dirty="0">
                          <a:ln>
                            <a:noFill/>
                          </a:ln>
                          <a:solidFill>
                            <a:schemeClr val="bg1"/>
                          </a:solidFill>
                          <a:effectLst/>
                          <a:latin typeface="Arial"/>
                          <a:ea typeface="ＭＳ Ｐゴシック" pitchFamily="-106" charset="-128"/>
                          <a:cs typeface="Arial"/>
                        </a:rPr>
                        <a:t>Delayed Switch</a:t>
                      </a:r>
                      <a:br>
                        <a:rPr kumimoji="0" lang="en-US" sz="1400" b="1" i="0" u="none" strike="noStrike" cap="none" normalizeH="0" baseline="0" dirty="0">
                          <a:ln>
                            <a:noFill/>
                          </a:ln>
                          <a:solidFill>
                            <a:schemeClr val="bg1"/>
                          </a:solidFill>
                          <a:effectLst/>
                          <a:latin typeface="Arial"/>
                          <a:ea typeface="ＭＳ Ｐゴシック" pitchFamily="-106" charset="-128"/>
                          <a:cs typeface="Arial"/>
                        </a:rPr>
                      </a:br>
                      <a:r>
                        <a:rPr kumimoji="0" lang="en-US" sz="1200" b="0" i="0" u="none" strike="noStrike" cap="none" normalizeH="0" baseline="0" dirty="0">
                          <a:ln>
                            <a:noFill/>
                          </a:ln>
                          <a:solidFill>
                            <a:schemeClr val="bg1"/>
                          </a:solidFill>
                          <a:effectLst/>
                          <a:latin typeface="Arial"/>
                          <a:ea typeface="ＭＳ Ｐゴシック" pitchFamily="-106" charset="-128"/>
                          <a:cs typeface="Arial"/>
                        </a:rPr>
                        <a:t>(n = 223)</a:t>
                      </a:r>
                    </a:p>
                  </a:txBody>
                  <a:tcPr marL="182880" marR="18288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rgbClr val="54737F"/>
                    </a:solidFill>
                  </a:tcPr>
                </a:tc>
                <a:extLst>
                  <a:ext uri="{0D108BD9-81ED-4DB2-BD59-A6C34878D82A}">
                    <a16:rowId xmlns:a16="http://schemas.microsoft.com/office/drawing/2014/main" val="10001"/>
                  </a:ext>
                </a:extLst>
              </a:tr>
              <a:tr h="305063">
                <a:tc>
                  <a:txBody>
                    <a:bodyPr/>
                    <a:lstStyle/>
                    <a:p>
                      <a:pPr marL="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lang="en-US" sz="1400" kern="1200" dirty="0">
                          <a:solidFill>
                            <a:schemeClr val="tx1"/>
                          </a:solidFill>
                          <a:effectLst/>
                          <a:latin typeface="Arial"/>
                          <a:ea typeface="+mn-ea"/>
                          <a:cs typeface="Arial"/>
                        </a:rPr>
                        <a:t>Boosted PI</a:t>
                      </a:r>
                      <a:endParaRPr kumimoji="0" lang="en-US" sz="1400" b="0" i="0" u="none" strike="noStrike" cap="none" normalizeH="0" baseline="0" dirty="0">
                        <a:ln>
                          <a:noFill/>
                        </a:ln>
                        <a:solidFill>
                          <a:schemeClr val="tx1"/>
                        </a:solidFill>
                        <a:effectLst/>
                        <a:latin typeface="Arial"/>
                        <a:ea typeface="ＭＳ Ｐゴシック" pitchFamily="-106" charset="-128"/>
                        <a:cs typeface="Arial"/>
                      </a:endParaRPr>
                    </a:p>
                  </a:txBody>
                  <a:tcPr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algn="ctr">
                        <a:lnSpc>
                          <a:spcPct val="80000"/>
                        </a:lnSpc>
                        <a:spcBef>
                          <a:spcPts val="0"/>
                        </a:spcBef>
                        <a:buFont typeface="Symbol" charset="0"/>
                        <a:buNone/>
                        <a:defRPr/>
                      </a:pPr>
                      <a:r>
                        <a:rPr lang="en-US" sz="1400" b="0" kern="1200" dirty="0">
                          <a:solidFill>
                            <a:schemeClr val="tx1"/>
                          </a:solidFill>
                          <a:effectLst/>
                          <a:latin typeface="Arial"/>
                          <a:ea typeface="+mn-ea"/>
                          <a:cs typeface="Arial"/>
                        </a:rPr>
                        <a:t>316 (70.7)</a:t>
                      </a:r>
                      <a:endParaRPr lang="en-US" sz="1400" b="0" dirty="0">
                        <a:solidFill>
                          <a:schemeClr val="tx1"/>
                        </a:solidFill>
                        <a:latin typeface="Arial"/>
                        <a:cs typeface="Arial"/>
                      </a:endParaRPr>
                    </a:p>
                  </a:txBody>
                  <a:tcPr marL="182880" marR="18288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15000"/>
                      </a:srgbClr>
                    </a:solidFill>
                  </a:tcPr>
                </a:tc>
                <a:tc>
                  <a:txBody>
                    <a:bodyPr/>
                    <a:lstStyle/>
                    <a:p>
                      <a:pPr algn="ctr">
                        <a:lnSpc>
                          <a:spcPct val="80000"/>
                        </a:lnSpc>
                        <a:spcBef>
                          <a:spcPts val="0"/>
                        </a:spcBef>
                        <a:buFont typeface="Symbol" charset="0"/>
                        <a:buNone/>
                        <a:defRPr/>
                      </a:pPr>
                      <a:r>
                        <a:rPr lang="en-US" sz="1400" b="0" kern="1200" dirty="0">
                          <a:solidFill>
                            <a:schemeClr val="tx1"/>
                          </a:solidFill>
                          <a:effectLst/>
                          <a:latin typeface="Arial"/>
                          <a:ea typeface="+mn-ea"/>
                          <a:cs typeface="Arial"/>
                        </a:rPr>
                        <a:t>156 (70.0)</a:t>
                      </a:r>
                      <a:endParaRPr lang="en-US" sz="1400" b="0" dirty="0">
                        <a:solidFill>
                          <a:schemeClr val="tx1"/>
                        </a:solidFill>
                        <a:latin typeface="Arial"/>
                        <a:cs typeface="Arial"/>
                      </a:endParaRPr>
                    </a:p>
                  </a:txBody>
                  <a:tcPr marL="182880" marR="1828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5000"/>
                      </a:srgbClr>
                    </a:solidFill>
                  </a:tcPr>
                </a:tc>
                <a:extLst>
                  <a:ext uri="{0D108BD9-81ED-4DB2-BD59-A6C34878D82A}">
                    <a16:rowId xmlns:a16="http://schemas.microsoft.com/office/drawing/2014/main" val="10002"/>
                  </a:ext>
                </a:extLst>
              </a:tr>
              <a:tr h="305063">
                <a:tc>
                  <a:txBody>
                    <a:bodyPr/>
                    <a:lstStyle/>
                    <a:p>
                      <a:pPr marL="18288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lang="en-US" sz="1400" kern="1200" dirty="0">
                          <a:solidFill>
                            <a:schemeClr val="tx1"/>
                          </a:solidFill>
                          <a:effectLst/>
                          <a:latin typeface="Arial"/>
                          <a:ea typeface="+mn-ea"/>
                          <a:cs typeface="Arial"/>
                        </a:rPr>
                        <a:t>Darunavir</a:t>
                      </a:r>
                      <a:endParaRPr kumimoji="0" lang="en-US" sz="1400" b="0" i="0" u="none" strike="noStrike" cap="none" normalizeH="0" baseline="0" dirty="0">
                        <a:ln>
                          <a:noFill/>
                        </a:ln>
                        <a:solidFill>
                          <a:schemeClr val="tx1"/>
                        </a:solidFill>
                        <a:effectLst/>
                        <a:latin typeface="Arial"/>
                        <a:ea typeface="ＭＳ Ｐゴシック" pitchFamily="-106" charset="-128"/>
                        <a:cs typeface="Arial"/>
                      </a:endParaRPr>
                    </a:p>
                  </a:txBody>
                  <a:tcPr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30000"/>
                      </a:schemeClr>
                    </a:solidFill>
                  </a:tcPr>
                </a:tc>
                <a:tc>
                  <a:txBody>
                    <a:bodyPr/>
                    <a:lstStyle/>
                    <a:p>
                      <a:pPr algn="ctr">
                        <a:lnSpc>
                          <a:spcPct val="80000"/>
                        </a:lnSpc>
                        <a:spcBef>
                          <a:spcPts val="0"/>
                        </a:spcBef>
                        <a:buFont typeface="Symbol" charset="0"/>
                        <a:buNone/>
                        <a:defRPr/>
                      </a:pPr>
                      <a:r>
                        <a:rPr lang="en-US" sz="1400" b="0" kern="1200" dirty="0">
                          <a:solidFill>
                            <a:schemeClr val="tx1"/>
                          </a:solidFill>
                          <a:effectLst/>
                          <a:latin typeface="Arial"/>
                          <a:ea typeface="+mn-ea"/>
                          <a:cs typeface="Arial"/>
                        </a:rPr>
                        <a:t>166 (37.1)</a:t>
                      </a:r>
                      <a:endParaRPr lang="en-US" sz="1400" b="0" dirty="0">
                        <a:solidFill>
                          <a:schemeClr val="tx1"/>
                        </a:solidFill>
                        <a:latin typeface="Arial"/>
                        <a:cs typeface="Arial"/>
                      </a:endParaRPr>
                    </a:p>
                  </a:txBody>
                  <a:tcPr marL="182880" marR="18288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30000"/>
                      </a:srgbClr>
                    </a:solidFill>
                  </a:tcPr>
                </a:tc>
                <a:tc>
                  <a:txBody>
                    <a:bodyPr/>
                    <a:lstStyle/>
                    <a:p>
                      <a:pPr algn="ctr">
                        <a:lnSpc>
                          <a:spcPct val="80000"/>
                        </a:lnSpc>
                        <a:spcBef>
                          <a:spcPts val="0"/>
                        </a:spcBef>
                        <a:buFont typeface="Symbol" charset="0"/>
                        <a:buNone/>
                        <a:defRPr/>
                      </a:pPr>
                      <a:r>
                        <a:rPr lang="en-US" sz="1400" b="0" kern="1200" dirty="0">
                          <a:solidFill>
                            <a:schemeClr val="tx1"/>
                          </a:solidFill>
                          <a:effectLst/>
                          <a:latin typeface="Arial"/>
                          <a:ea typeface="+mn-ea"/>
                          <a:cs typeface="Arial"/>
                        </a:rPr>
                        <a:t>82 (36.8)</a:t>
                      </a:r>
                      <a:endParaRPr lang="en-US" sz="1400" b="0" dirty="0">
                        <a:solidFill>
                          <a:schemeClr val="tx1"/>
                        </a:solidFill>
                        <a:latin typeface="Arial"/>
                        <a:cs typeface="Arial"/>
                      </a:endParaRPr>
                    </a:p>
                  </a:txBody>
                  <a:tcPr marL="182880" marR="1828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30000"/>
                      </a:srgbClr>
                    </a:solidFill>
                  </a:tcPr>
                </a:tc>
                <a:extLst>
                  <a:ext uri="{0D108BD9-81ED-4DB2-BD59-A6C34878D82A}">
                    <a16:rowId xmlns:a16="http://schemas.microsoft.com/office/drawing/2014/main" val="10003"/>
                  </a:ext>
                </a:extLst>
              </a:tr>
              <a:tr h="305063">
                <a:tc>
                  <a:txBody>
                    <a:bodyPr/>
                    <a:lstStyle/>
                    <a:p>
                      <a:pPr marL="18288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lang="en-US" sz="1400" kern="1200" dirty="0">
                          <a:solidFill>
                            <a:schemeClr val="tx1"/>
                          </a:solidFill>
                          <a:effectLst/>
                          <a:latin typeface="Arial"/>
                          <a:ea typeface="+mn-ea"/>
                          <a:cs typeface="Arial"/>
                        </a:rPr>
                        <a:t>Atazanavir</a:t>
                      </a:r>
                      <a:endParaRPr kumimoji="0" lang="en-US" sz="1400" b="0" i="0" u="none" strike="noStrike" cap="none" normalizeH="0" baseline="0" dirty="0">
                        <a:ln>
                          <a:noFill/>
                        </a:ln>
                        <a:solidFill>
                          <a:schemeClr val="tx1"/>
                        </a:solidFill>
                        <a:effectLst/>
                        <a:latin typeface="Arial"/>
                        <a:ea typeface="ＭＳ Ｐゴシック" pitchFamily="-106" charset="-128"/>
                        <a:cs typeface="Arial"/>
                      </a:endParaRPr>
                    </a:p>
                  </a:txBody>
                  <a:tcPr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algn="ctr">
                        <a:lnSpc>
                          <a:spcPct val="80000"/>
                        </a:lnSpc>
                        <a:spcBef>
                          <a:spcPts val="0"/>
                        </a:spcBef>
                        <a:buFont typeface="Symbol" charset="0"/>
                        <a:buNone/>
                        <a:defRPr/>
                      </a:pPr>
                      <a:r>
                        <a:rPr lang="en-US" sz="1400" b="0" kern="1200" dirty="0">
                          <a:solidFill>
                            <a:schemeClr val="tx1"/>
                          </a:solidFill>
                          <a:effectLst/>
                          <a:latin typeface="Arial"/>
                          <a:ea typeface="+mn-ea"/>
                          <a:cs typeface="Arial"/>
                        </a:rPr>
                        <a:t>96 (21.5)</a:t>
                      </a:r>
                      <a:endParaRPr lang="en-US" sz="1400" b="0" dirty="0">
                        <a:solidFill>
                          <a:schemeClr val="tx1"/>
                        </a:solidFill>
                        <a:latin typeface="Arial"/>
                        <a:cs typeface="Arial"/>
                      </a:endParaRPr>
                    </a:p>
                  </a:txBody>
                  <a:tcPr marL="182880" marR="18288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15000"/>
                      </a:srgbClr>
                    </a:solidFill>
                  </a:tcPr>
                </a:tc>
                <a:tc>
                  <a:txBody>
                    <a:bodyPr/>
                    <a:lstStyle/>
                    <a:p>
                      <a:pPr algn="ctr">
                        <a:lnSpc>
                          <a:spcPct val="80000"/>
                        </a:lnSpc>
                        <a:spcBef>
                          <a:spcPts val="0"/>
                        </a:spcBef>
                        <a:buFont typeface="Symbol" charset="0"/>
                        <a:buNone/>
                        <a:defRPr/>
                      </a:pPr>
                      <a:r>
                        <a:rPr lang="en-US" sz="1400" b="0" kern="1200" dirty="0">
                          <a:solidFill>
                            <a:schemeClr val="tx1"/>
                          </a:solidFill>
                          <a:effectLst/>
                          <a:latin typeface="Arial"/>
                          <a:ea typeface="+mn-ea"/>
                          <a:cs typeface="Arial"/>
                        </a:rPr>
                        <a:t>43 (19.3)</a:t>
                      </a:r>
                      <a:endParaRPr lang="en-US" sz="1400" b="0" dirty="0">
                        <a:solidFill>
                          <a:schemeClr val="tx1"/>
                        </a:solidFill>
                        <a:latin typeface="Arial"/>
                        <a:cs typeface="Arial"/>
                      </a:endParaRPr>
                    </a:p>
                  </a:txBody>
                  <a:tcPr marL="182880" marR="1828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5000"/>
                      </a:srgbClr>
                    </a:solidFill>
                  </a:tcPr>
                </a:tc>
                <a:extLst>
                  <a:ext uri="{0D108BD9-81ED-4DB2-BD59-A6C34878D82A}">
                    <a16:rowId xmlns:a16="http://schemas.microsoft.com/office/drawing/2014/main" val="10005"/>
                  </a:ext>
                </a:extLst>
              </a:tr>
              <a:tr h="305063">
                <a:tc>
                  <a:txBody>
                    <a:bodyPr/>
                    <a:lstStyle/>
                    <a:p>
                      <a:pPr marL="18288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lang="en-US" sz="1400" kern="1200" dirty="0">
                          <a:solidFill>
                            <a:schemeClr val="tx1"/>
                          </a:solidFill>
                          <a:effectLst/>
                          <a:latin typeface="Arial"/>
                          <a:ea typeface="+mn-ea"/>
                          <a:cs typeface="Arial"/>
                        </a:rPr>
                        <a:t>Lopinavir</a:t>
                      </a:r>
                      <a:endParaRPr kumimoji="0" lang="en-US" sz="1400" b="0" i="0" u="none" strike="noStrike" cap="none" normalizeH="0" baseline="0" dirty="0">
                        <a:ln>
                          <a:noFill/>
                        </a:ln>
                        <a:solidFill>
                          <a:schemeClr val="tx1"/>
                        </a:solidFill>
                        <a:effectLst/>
                        <a:latin typeface="Arial"/>
                        <a:ea typeface="ＭＳ Ｐゴシック" pitchFamily="-106" charset="-128"/>
                        <a:cs typeface="Arial"/>
                      </a:endParaRPr>
                    </a:p>
                  </a:txBody>
                  <a:tcPr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30000"/>
                      </a:schemeClr>
                    </a:solidFill>
                  </a:tcPr>
                </a:tc>
                <a:tc>
                  <a:txBody>
                    <a:bodyPr/>
                    <a:lstStyle/>
                    <a:p>
                      <a:pPr algn="ctr">
                        <a:lnSpc>
                          <a:spcPct val="80000"/>
                        </a:lnSpc>
                        <a:spcBef>
                          <a:spcPts val="0"/>
                        </a:spcBef>
                        <a:buFont typeface="Symbol" charset="0"/>
                        <a:buNone/>
                        <a:defRPr/>
                      </a:pPr>
                      <a:r>
                        <a:rPr lang="en-US" sz="1400" b="0" kern="1200" dirty="0">
                          <a:solidFill>
                            <a:schemeClr val="tx1"/>
                          </a:solidFill>
                          <a:effectLst/>
                          <a:latin typeface="Arial"/>
                          <a:ea typeface="+mn-ea"/>
                          <a:cs typeface="Arial"/>
                        </a:rPr>
                        <a:t>54 (12.1)</a:t>
                      </a:r>
                      <a:endParaRPr lang="en-US" sz="1400" b="0" dirty="0">
                        <a:solidFill>
                          <a:schemeClr val="tx1"/>
                        </a:solidFill>
                        <a:latin typeface="Arial"/>
                        <a:cs typeface="Arial"/>
                      </a:endParaRPr>
                    </a:p>
                  </a:txBody>
                  <a:tcPr marL="182880" marR="18288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30000"/>
                      </a:srgbClr>
                    </a:solidFill>
                  </a:tcPr>
                </a:tc>
                <a:tc>
                  <a:txBody>
                    <a:bodyPr/>
                    <a:lstStyle/>
                    <a:p>
                      <a:pPr algn="ctr">
                        <a:lnSpc>
                          <a:spcPct val="80000"/>
                        </a:lnSpc>
                        <a:spcBef>
                          <a:spcPts val="0"/>
                        </a:spcBef>
                        <a:buFont typeface="Symbol" charset="0"/>
                        <a:buNone/>
                        <a:defRPr/>
                      </a:pPr>
                      <a:r>
                        <a:rPr lang="en-US" sz="1400" b="0" kern="1200" dirty="0">
                          <a:solidFill>
                            <a:schemeClr val="tx1"/>
                          </a:solidFill>
                          <a:effectLst/>
                          <a:latin typeface="Arial"/>
                          <a:ea typeface="+mn-ea"/>
                          <a:cs typeface="Arial"/>
                        </a:rPr>
                        <a:t>31 (13.9)</a:t>
                      </a:r>
                      <a:endParaRPr lang="en-US" sz="1400" b="0" dirty="0">
                        <a:solidFill>
                          <a:schemeClr val="tx1"/>
                        </a:solidFill>
                        <a:latin typeface="Arial"/>
                        <a:cs typeface="Arial"/>
                      </a:endParaRPr>
                    </a:p>
                  </a:txBody>
                  <a:tcPr marL="182880" marR="1828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30000"/>
                      </a:srgbClr>
                    </a:solidFill>
                  </a:tcPr>
                </a:tc>
                <a:extLst>
                  <a:ext uri="{0D108BD9-81ED-4DB2-BD59-A6C34878D82A}">
                    <a16:rowId xmlns:a16="http://schemas.microsoft.com/office/drawing/2014/main" val="10006"/>
                  </a:ext>
                </a:extLst>
              </a:tr>
              <a:tr h="305063">
                <a:tc>
                  <a:txBody>
                    <a:bodyPr/>
                    <a:lstStyle/>
                    <a:p>
                      <a:pPr marL="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lang="en-US" sz="1400" kern="1200" dirty="0" err="1">
                          <a:solidFill>
                            <a:schemeClr val="tx1"/>
                          </a:solidFill>
                          <a:effectLst/>
                          <a:latin typeface="Arial"/>
                          <a:ea typeface="+mn-ea"/>
                          <a:cs typeface="Arial"/>
                        </a:rPr>
                        <a:t>Elvitegravir-cobicistat</a:t>
                      </a:r>
                      <a:endParaRPr kumimoji="0" lang="en-US" sz="1400" b="0" i="0" u="none" strike="noStrike" cap="none" normalizeH="0" baseline="30000" dirty="0">
                        <a:ln>
                          <a:noFill/>
                        </a:ln>
                        <a:solidFill>
                          <a:schemeClr val="tx1"/>
                        </a:solidFill>
                        <a:effectLst/>
                        <a:latin typeface="Arial"/>
                        <a:ea typeface="ＭＳ Ｐゴシック" pitchFamily="-106" charset="-128"/>
                        <a:cs typeface="Arial"/>
                      </a:endParaRPr>
                    </a:p>
                  </a:txBody>
                  <a:tcPr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algn="ctr">
                        <a:lnSpc>
                          <a:spcPct val="80000"/>
                        </a:lnSpc>
                        <a:spcBef>
                          <a:spcPts val="0"/>
                        </a:spcBef>
                        <a:buFont typeface="Symbol" charset="0"/>
                        <a:buNone/>
                        <a:defRPr/>
                      </a:pPr>
                      <a:r>
                        <a:rPr lang="en-US" sz="1400" b="0" kern="1200" dirty="0">
                          <a:solidFill>
                            <a:schemeClr val="tx1"/>
                          </a:solidFill>
                          <a:effectLst/>
                          <a:latin typeface="Arial"/>
                          <a:ea typeface="+mn-ea"/>
                          <a:cs typeface="Arial"/>
                        </a:rPr>
                        <a:t>25 (5.6)</a:t>
                      </a:r>
                      <a:endParaRPr lang="en-US" sz="1400" b="0" dirty="0">
                        <a:solidFill>
                          <a:schemeClr val="tx1"/>
                        </a:solidFill>
                        <a:latin typeface="Arial"/>
                        <a:cs typeface="Arial"/>
                      </a:endParaRPr>
                    </a:p>
                  </a:txBody>
                  <a:tcPr marL="182880" marR="18288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15000"/>
                      </a:srgbClr>
                    </a:solidFill>
                  </a:tcPr>
                </a:tc>
                <a:tc>
                  <a:txBody>
                    <a:bodyPr/>
                    <a:lstStyle/>
                    <a:p>
                      <a:pPr algn="ctr">
                        <a:lnSpc>
                          <a:spcPct val="80000"/>
                        </a:lnSpc>
                        <a:spcBef>
                          <a:spcPts val="0"/>
                        </a:spcBef>
                        <a:buFont typeface="Symbol" charset="0"/>
                        <a:buNone/>
                        <a:defRPr/>
                      </a:pPr>
                      <a:r>
                        <a:rPr lang="en-US" sz="1400" b="0" kern="1200" dirty="0">
                          <a:solidFill>
                            <a:schemeClr val="tx1"/>
                          </a:solidFill>
                          <a:effectLst/>
                          <a:latin typeface="Arial"/>
                          <a:ea typeface="+mn-ea"/>
                          <a:cs typeface="Arial"/>
                        </a:rPr>
                        <a:t>12 (5.4)</a:t>
                      </a:r>
                      <a:endParaRPr lang="en-US" sz="1400" b="0" dirty="0">
                        <a:solidFill>
                          <a:schemeClr val="tx1"/>
                        </a:solidFill>
                        <a:latin typeface="Arial"/>
                        <a:cs typeface="Arial"/>
                      </a:endParaRPr>
                    </a:p>
                  </a:txBody>
                  <a:tcPr marL="182880" marR="1828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5000"/>
                      </a:srgbClr>
                    </a:solidFill>
                  </a:tcPr>
                </a:tc>
                <a:extLst>
                  <a:ext uri="{0D108BD9-81ED-4DB2-BD59-A6C34878D82A}">
                    <a16:rowId xmlns:a16="http://schemas.microsoft.com/office/drawing/2014/main" val="10007"/>
                  </a:ext>
                </a:extLst>
              </a:tr>
              <a:tr h="305063">
                <a:tc>
                  <a:txBody>
                    <a:bodyPr/>
                    <a:lstStyle/>
                    <a:p>
                      <a:pPr marL="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kumimoji="0" lang="en-US" sz="1400" b="0" i="0" u="none" strike="noStrike" cap="none" normalizeH="0" baseline="0" dirty="0">
                          <a:ln>
                            <a:noFill/>
                          </a:ln>
                          <a:solidFill>
                            <a:schemeClr val="tx1"/>
                          </a:solidFill>
                          <a:effectLst/>
                          <a:latin typeface="Arial"/>
                          <a:ea typeface="ＭＳ Ｐゴシック" pitchFamily="-106" charset="-128"/>
                          <a:cs typeface="Arial"/>
                        </a:rPr>
                        <a:t>NNRTI</a:t>
                      </a:r>
                    </a:p>
                  </a:txBody>
                  <a:tcPr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30000"/>
                      </a:schemeClr>
                    </a:solidFill>
                  </a:tcPr>
                </a:tc>
                <a:tc>
                  <a:txBody>
                    <a:bodyPr/>
                    <a:lstStyle/>
                    <a:p>
                      <a:pPr algn="ctr">
                        <a:lnSpc>
                          <a:spcPct val="80000"/>
                        </a:lnSpc>
                        <a:spcBef>
                          <a:spcPts val="0"/>
                        </a:spcBef>
                        <a:buFont typeface="Symbol" charset="0"/>
                        <a:buNone/>
                        <a:defRPr/>
                      </a:pPr>
                      <a:r>
                        <a:rPr lang="en-US" sz="1400" b="0" dirty="0">
                          <a:solidFill>
                            <a:schemeClr val="tx1"/>
                          </a:solidFill>
                          <a:latin typeface="Arial"/>
                          <a:cs typeface="Arial"/>
                        </a:rPr>
                        <a:t>106 (23.7)</a:t>
                      </a:r>
                    </a:p>
                  </a:txBody>
                  <a:tcPr marL="182880" marR="18288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30000"/>
                      </a:srgbClr>
                    </a:solidFill>
                  </a:tcPr>
                </a:tc>
                <a:tc>
                  <a:txBody>
                    <a:bodyPr/>
                    <a:lstStyle/>
                    <a:p>
                      <a:pPr algn="ctr">
                        <a:lnSpc>
                          <a:spcPct val="80000"/>
                        </a:lnSpc>
                        <a:spcBef>
                          <a:spcPts val="0"/>
                        </a:spcBef>
                        <a:buFont typeface="Symbol" charset="0"/>
                        <a:buNone/>
                        <a:defRPr/>
                      </a:pPr>
                      <a:r>
                        <a:rPr lang="en-US" sz="1400" b="0" dirty="0">
                          <a:solidFill>
                            <a:schemeClr val="tx1"/>
                          </a:solidFill>
                          <a:latin typeface="Arial"/>
                          <a:cs typeface="Arial"/>
                        </a:rPr>
                        <a:t>55 (24.7)</a:t>
                      </a:r>
                    </a:p>
                  </a:txBody>
                  <a:tcPr marL="182880" marR="1828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30000"/>
                      </a:srgbClr>
                    </a:solidFill>
                  </a:tcPr>
                </a:tc>
                <a:extLst>
                  <a:ext uri="{0D108BD9-81ED-4DB2-BD59-A6C34878D82A}">
                    <a16:rowId xmlns:a16="http://schemas.microsoft.com/office/drawing/2014/main" val="1539961200"/>
                  </a:ext>
                </a:extLst>
              </a:tr>
              <a:tr h="305063">
                <a:tc>
                  <a:txBody>
                    <a:bodyPr/>
                    <a:lstStyle/>
                    <a:p>
                      <a:pPr marL="18288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kumimoji="0" lang="en-US" sz="1400" b="0" i="0" u="none" strike="noStrike" cap="none" normalizeH="0" baseline="0" dirty="0">
                          <a:ln>
                            <a:noFill/>
                          </a:ln>
                          <a:solidFill>
                            <a:schemeClr val="tx1"/>
                          </a:solidFill>
                          <a:effectLst/>
                          <a:latin typeface="Arial"/>
                          <a:ea typeface="ＭＳ Ｐゴシック" pitchFamily="-106" charset="-128"/>
                          <a:cs typeface="Arial"/>
                        </a:rPr>
                        <a:t>Efavirenz</a:t>
                      </a:r>
                    </a:p>
                  </a:txBody>
                  <a:tcPr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algn="ctr">
                        <a:lnSpc>
                          <a:spcPct val="80000"/>
                        </a:lnSpc>
                        <a:spcBef>
                          <a:spcPts val="0"/>
                        </a:spcBef>
                        <a:buFont typeface="Symbol" charset="0"/>
                        <a:buNone/>
                        <a:defRPr/>
                      </a:pPr>
                      <a:r>
                        <a:rPr lang="en-US" sz="1400" b="0" dirty="0">
                          <a:solidFill>
                            <a:schemeClr val="tx1"/>
                          </a:solidFill>
                          <a:latin typeface="Arial"/>
                          <a:cs typeface="Arial"/>
                        </a:rPr>
                        <a:t>78 (17.4)</a:t>
                      </a:r>
                    </a:p>
                  </a:txBody>
                  <a:tcPr marL="182880" marR="18288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15000"/>
                      </a:srgbClr>
                    </a:solidFill>
                  </a:tcPr>
                </a:tc>
                <a:tc>
                  <a:txBody>
                    <a:bodyPr/>
                    <a:lstStyle/>
                    <a:p>
                      <a:pPr algn="ctr">
                        <a:lnSpc>
                          <a:spcPct val="80000"/>
                        </a:lnSpc>
                        <a:spcBef>
                          <a:spcPts val="0"/>
                        </a:spcBef>
                        <a:buFont typeface="Symbol" charset="0"/>
                        <a:buNone/>
                        <a:defRPr/>
                      </a:pPr>
                      <a:r>
                        <a:rPr lang="en-US" sz="1400" b="0" dirty="0">
                          <a:solidFill>
                            <a:schemeClr val="tx1"/>
                          </a:solidFill>
                          <a:latin typeface="Arial"/>
                          <a:cs typeface="Arial"/>
                        </a:rPr>
                        <a:t>36 (16.1)</a:t>
                      </a:r>
                    </a:p>
                  </a:txBody>
                  <a:tcPr marL="182880" marR="1828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5000"/>
                      </a:srgbClr>
                    </a:solidFill>
                  </a:tcPr>
                </a:tc>
                <a:extLst>
                  <a:ext uri="{0D108BD9-81ED-4DB2-BD59-A6C34878D82A}">
                    <a16:rowId xmlns:a16="http://schemas.microsoft.com/office/drawing/2014/main" val="3979619591"/>
                  </a:ext>
                </a:extLst>
              </a:tr>
              <a:tr h="305063">
                <a:tc>
                  <a:txBody>
                    <a:bodyPr/>
                    <a:lstStyle/>
                    <a:p>
                      <a:pPr marL="18288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kumimoji="0" lang="en-US" sz="1400" b="0" i="0" u="none" strike="noStrike" cap="none" normalizeH="0" baseline="0" dirty="0">
                          <a:ln>
                            <a:noFill/>
                          </a:ln>
                          <a:solidFill>
                            <a:schemeClr val="tx1"/>
                          </a:solidFill>
                          <a:effectLst/>
                          <a:latin typeface="Arial"/>
                          <a:ea typeface="ＭＳ Ｐゴシック" pitchFamily="-106" charset="-128"/>
                          <a:cs typeface="Arial"/>
                        </a:rPr>
                        <a:t>Nevirapine</a:t>
                      </a:r>
                    </a:p>
                  </a:txBody>
                  <a:tcPr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30000"/>
                      </a:schemeClr>
                    </a:solidFill>
                  </a:tcPr>
                </a:tc>
                <a:tc>
                  <a:txBody>
                    <a:bodyPr/>
                    <a:lstStyle/>
                    <a:p>
                      <a:pPr algn="ctr">
                        <a:lnSpc>
                          <a:spcPct val="80000"/>
                        </a:lnSpc>
                        <a:spcBef>
                          <a:spcPts val="0"/>
                        </a:spcBef>
                        <a:buFont typeface="Symbol" charset="0"/>
                        <a:buNone/>
                        <a:defRPr/>
                      </a:pPr>
                      <a:r>
                        <a:rPr lang="en-US" sz="1400" b="0" dirty="0">
                          <a:solidFill>
                            <a:schemeClr val="tx1"/>
                          </a:solidFill>
                          <a:latin typeface="Arial"/>
                          <a:cs typeface="Arial"/>
                        </a:rPr>
                        <a:t>17 (3.8)</a:t>
                      </a:r>
                    </a:p>
                  </a:txBody>
                  <a:tcPr marL="182880" marR="18288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30000"/>
                      </a:srgbClr>
                    </a:solidFill>
                  </a:tcPr>
                </a:tc>
                <a:tc>
                  <a:txBody>
                    <a:bodyPr/>
                    <a:lstStyle/>
                    <a:p>
                      <a:pPr algn="ctr">
                        <a:lnSpc>
                          <a:spcPct val="80000"/>
                        </a:lnSpc>
                        <a:spcBef>
                          <a:spcPts val="0"/>
                        </a:spcBef>
                        <a:buFont typeface="Symbol" charset="0"/>
                        <a:buNone/>
                        <a:defRPr/>
                      </a:pPr>
                      <a:r>
                        <a:rPr lang="en-US" sz="1400" b="0" dirty="0">
                          <a:solidFill>
                            <a:schemeClr val="tx1"/>
                          </a:solidFill>
                          <a:latin typeface="Arial"/>
                          <a:cs typeface="Arial"/>
                        </a:rPr>
                        <a:t>12 (5.4)</a:t>
                      </a:r>
                    </a:p>
                  </a:txBody>
                  <a:tcPr marL="182880" marR="1828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30000"/>
                      </a:srgbClr>
                    </a:solidFill>
                  </a:tcPr>
                </a:tc>
                <a:extLst>
                  <a:ext uri="{0D108BD9-81ED-4DB2-BD59-A6C34878D82A}">
                    <a16:rowId xmlns:a16="http://schemas.microsoft.com/office/drawing/2014/main" val="703692590"/>
                  </a:ext>
                </a:extLst>
              </a:tr>
              <a:tr h="305063">
                <a:tc>
                  <a:txBody>
                    <a:bodyPr/>
                    <a:lstStyle/>
                    <a:p>
                      <a:pPr marL="18288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kumimoji="0" lang="en-US" sz="1400" b="0" i="0" u="none" strike="noStrike" cap="none" normalizeH="0" baseline="0" dirty="0">
                          <a:ln>
                            <a:noFill/>
                          </a:ln>
                          <a:solidFill>
                            <a:schemeClr val="tx1"/>
                          </a:solidFill>
                          <a:effectLst/>
                          <a:latin typeface="Arial"/>
                          <a:ea typeface="ＭＳ Ｐゴシック" pitchFamily="-106" charset="-128"/>
                          <a:cs typeface="Arial"/>
                        </a:rPr>
                        <a:t>Rilpivirine</a:t>
                      </a:r>
                    </a:p>
                  </a:txBody>
                  <a:tcPr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algn="ctr">
                        <a:lnSpc>
                          <a:spcPct val="80000"/>
                        </a:lnSpc>
                        <a:spcBef>
                          <a:spcPts val="0"/>
                        </a:spcBef>
                        <a:buFont typeface="Symbol" charset="0"/>
                        <a:buNone/>
                        <a:defRPr/>
                      </a:pPr>
                      <a:r>
                        <a:rPr lang="en-US" sz="1400" b="0" dirty="0">
                          <a:solidFill>
                            <a:schemeClr val="tx1"/>
                          </a:solidFill>
                          <a:latin typeface="Arial"/>
                          <a:cs typeface="Arial"/>
                        </a:rPr>
                        <a:t>11 (2.5)</a:t>
                      </a:r>
                    </a:p>
                  </a:txBody>
                  <a:tcPr marL="182880" marR="18288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15000"/>
                      </a:srgbClr>
                    </a:solidFill>
                  </a:tcPr>
                </a:tc>
                <a:tc>
                  <a:txBody>
                    <a:bodyPr/>
                    <a:lstStyle/>
                    <a:p>
                      <a:pPr algn="ctr">
                        <a:lnSpc>
                          <a:spcPct val="80000"/>
                        </a:lnSpc>
                        <a:spcBef>
                          <a:spcPts val="0"/>
                        </a:spcBef>
                        <a:buFont typeface="Symbol" charset="0"/>
                        <a:buNone/>
                        <a:defRPr/>
                      </a:pPr>
                      <a:r>
                        <a:rPr lang="en-US" sz="1400" b="0" dirty="0">
                          <a:solidFill>
                            <a:schemeClr val="tx1"/>
                          </a:solidFill>
                          <a:latin typeface="Arial"/>
                          <a:cs typeface="Arial"/>
                        </a:rPr>
                        <a:t>7 (3.1)</a:t>
                      </a:r>
                    </a:p>
                  </a:txBody>
                  <a:tcPr marL="182880" marR="1828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5000"/>
                      </a:srgbClr>
                    </a:solidFill>
                  </a:tcPr>
                </a:tc>
                <a:extLst>
                  <a:ext uri="{0D108BD9-81ED-4DB2-BD59-A6C34878D82A}">
                    <a16:rowId xmlns:a16="http://schemas.microsoft.com/office/drawing/2014/main" val="3055267361"/>
                  </a:ext>
                </a:extLst>
              </a:tr>
            </a:tbl>
          </a:graphicData>
        </a:graphic>
      </p:graphicFrame>
      <p:sp>
        <p:nvSpPr>
          <p:cNvPr id="22" name="TextBox 21">
            <a:extLst>
              <a:ext uri="{FF2B5EF4-FFF2-40B4-BE49-F238E27FC236}">
                <a16:creationId xmlns:a16="http://schemas.microsoft.com/office/drawing/2014/main" id="{FDF6BEAC-E473-884B-92C0-52C564DA712E}"/>
              </a:ext>
            </a:extLst>
          </p:cNvPr>
          <p:cNvSpPr txBox="1"/>
          <p:nvPr/>
        </p:nvSpPr>
        <p:spPr>
          <a:xfrm>
            <a:off x="423325" y="4550228"/>
            <a:ext cx="8321039" cy="259110"/>
          </a:xfrm>
          <a:prstGeom prst="rect">
            <a:avLst/>
          </a:prstGeom>
          <a:solidFill>
            <a:schemeClr val="bg1">
              <a:lumMod val="95000"/>
            </a:schemeClr>
          </a:solidFill>
        </p:spPr>
        <p:txBody>
          <a:bodyPr wrap="square" rtlCol="0">
            <a:spAutoFit/>
          </a:bodyPr>
          <a:lstStyle/>
          <a:p>
            <a:pPr>
              <a:lnSpc>
                <a:spcPts val="1400"/>
              </a:lnSpc>
            </a:pPr>
            <a:r>
              <a:rPr lang="en-US" sz="1100" dirty="0">
                <a:latin typeface="Arial"/>
              </a:rPr>
              <a:t>*Most common NRTI backbone in both arms: TDF/FTC (73.8% in immediate switch, 69.1% in delayed switch)</a:t>
            </a:r>
          </a:p>
        </p:txBody>
      </p:sp>
    </p:spTree>
    <p:extLst>
      <p:ext uri="{BB962C8B-B14F-4D97-AF65-F5344CB8AC3E}">
        <p14:creationId xmlns:p14="http://schemas.microsoft.com/office/powerpoint/2010/main" val="1238046521"/>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BF5BB-9EDC-1842-8A55-CEDFBDD6B846}"/>
              </a:ext>
            </a:extLst>
          </p:cNvPr>
          <p:cNvSpPr>
            <a:spLocks noGrp="1"/>
          </p:cNvSpPr>
          <p:nvPr>
            <p:ph type="title"/>
          </p:nvPr>
        </p:nvSpPr>
        <p:spPr/>
        <p:txBody>
          <a:bodyPr>
            <a:normAutofit/>
          </a:bodyPr>
          <a:lstStyle/>
          <a:p>
            <a:r>
              <a:rPr lang="en-US" sz="2000" dirty="0"/>
              <a:t>Switch to Doravirine-TDF-3TC versus Continued Baseline Regimen </a:t>
            </a:r>
            <a:br>
              <a:rPr lang="en-US" sz="2000" dirty="0"/>
            </a:br>
            <a:r>
              <a:rPr lang="en-US" sz="2000" dirty="0"/>
              <a:t>DRIVE SHIFT: Results</a:t>
            </a:r>
          </a:p>
        </p:txBody>
      </p:sp>
      <p:sp>
        <p:nvSpPr>
          <p:cNvPr id="6" name="Text Placeholder 5">
            <a:extLst>
              <a:ext uri="{FF2B5EF4-FFF2-40B4-BE49-F238E27FC236}">
                <a16:creationId xmlns:a16="http://schemas.microsoft.com/office/drawing/2014/main" id="{AD70263A-CE36-9649-9537-255216ED07B3}"/>
              </a:ext>
            </a:extLst>
          </p:cNvPr>
          <p:cNvSpPr>
            <a:spLocks noGrp="1"/>
          </p:cNvSpPr>
          <p:nvPr>
            <p:ph type="body" sz="quarter" idx="15"/>
          </p:nvPr>
        </p:nvSpPr>
        <p:spPr/>
        <p:txBody>
          <a:bodyPr/>
          <a:lstStyle/>
          <a:p>
            <a:r>
              <a:rPr lang="en-US" sz="1400" dirty="0"/>
              <a:t>Week 48 Doravirine-TDF-3TC vs Week 24 Baseline Regimen (FDA snapshot)</a:t>
            </a:r>
          </a:p>
        </p:txBody>
      </p:sp>
      <p:sp>
        <p:nvSpPr>
          <p:cNvPr id="3" name="Text Placeholder 2">
            <a:extLst>
              <a:ext uri="{FF2B5EF4-FFF2-40B4-BE49-F238E27FC236}">
                <a16:creationId xmlns:a16="http://schemas.microsoft.com/office/drawing/2014/main" id="{22864715-10F2-A34F-8863-7D5844447667}"/>
              </a:ext>
            </a:extLst>
          </p:cNvPr>
          <p:cNvSpPr>
            <a:spLocks noGrp="1"/>
          </p:cNvSpPr>
          <p:nvPr>
            <p:ph type="body" sz="quarter" idx="16"/>
          </p:nvPr>
        </p:nvSpPr>
        <p:spPr/>
        <p:txBody>
          <a:bodyPr/>
          <a:lstStyle/>
          <a:p>
            <a:r>
              <a:rPr lang="en-US" dirty="0"/>
              <a:t>Source: Johnson M, et al. J </a:t>
            </a:r>
            <a:r>
              <a:rPr lang="en-US" dirty="0" err="1"/>
              <a:t>Acquir</a:t>
            </a:r>
            <a:r>
              <a:rPr lang="en-US" dirty="0"/>
              <a:t> </a:t>
            </a:r>
            <a:r>
              <a:rPr lang="en-US" dirty="0" err="1"/>
              <a:t>Immun</a:t>
            </a:r>
            <a:r>
              <a:rPr lang="en-US" dirty="0"/>
              <a:t> </a:t>
            </a:r>
            <a:r>
              <a:rPr lang="en-US" dirty="0" err="1"/>
              <a:t>Defic</a:t>
            </a:r>
            <a:r>
              <a:rPr lang="en-US" dirty="0"/>
              <a:t> </a:t>
            </a:r>
            <a:r>
              <a:rPr lang="en-US" dirty="0" err="1"/>
              <a:t>Syndr</a:t>
            </a:r>
            <a:r>
              <a:rPr lang="en-US" dirty="0"/>
              <a:t>. 2019;81:463-72.</a:t>
            </a:r>
            <a:endParaRPr lang="en-US" sz="400" dirty="0"/>
          </a:p>
        </p:txBody>
      </p:sp>
      <p:graphicFrame>
        <p:nvGraphicFramePr>
          <p:cNvPr id="7" name="Chart 6">
            <a:extLst>
              <a:ext uri="{FF2B5EF4-FFF2-40B4-BE49-F238E27FC236}">
                <a16:creationId xmlns:a16="http://schemas.microsoft.com/office/drawing/2014/main" id="{0ED8DFE1-4253-D749-8806-BCBCCD677800}"/>
              </a:ext>
            </a:extLst>
          </p:cNvPr>
          <p:cNvGraphicFramePr>
            <a:graphicFrameLocks/>
          </p:cNvGraphicFramePr>
          <p:nvPr>
            <p:extLst>
              <p:ext uri="{D42A27DB-BD31-4B8C-83A1-F6EECF244321}">
                <p14:modId xmlns:p14="http://schemas.microsoft.com/office/powerpoint/2010/main" val="4083357654"/>
              </p:ext>
            </p:extLst>
          </p:nvPr>
        </p:nvGraphicFramePr>
        <p:xfrm>
          <a:off x="342900" y="1398184"/>
          <a:ext cx="8458200" cy="334053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90458685"/>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Switch to Doravirine-TDF-3TC versus Continued Baseline Regimen</a:t>
            </a:r>
            <a:br>
              <a:rPr lang="en-US" sz="2000" dirty="0"/>
            </a:br>
            <a:r>
              <a:rPr lang="en-US" sz="2000" dirty="0"/>
              <a:t>DRIVE SHIFT: Adverse Effects</a:t>
            </a:r>
          </a:p>
        </p:txBody>
      </p:sp>
      <p:sp>
        <p:nvSpPr>
          <p:cNvPr id="6" name="Content Placeholder 5"/>
          <p:cNvSpPr>
            <a:spLocks noGrp="1"/>
          </p:cNvSpPr>
          <p:nvPr>
            <p:ph type="body" sz="quarter" idx="15"/>
          </p:nvPr>
        </p:nvSpPr>
        <p:spPr/>
        <p:txBody>
          <a:bodyPr/>
          <a:lstStyle/>
          <a:p>
            <a:r>
              <a:rPr lang="en-US" dirty="0"/>
              <a:t>Change in Fasting Lipids in Participants Taking a Boosted PI at Baseline</a:t>
            </a:r>
          </a:p>
        </p:txBody>
      </p:sp>
      <p:sp>
        <p:nvSpPr>
          <p:cNvPr id="4" name="Text Placeholder 3">
            <a:extLst>
              <a:ext uri="{FF2B5EF4-FFF2-40B4-BE49-F238E27FC236}">
                <a16:creationId xmlns:a16="http://schemas.microsoft.com/office/drawing/2014/main" id="{EBF28EAE-4242-0748-8AD1-28566E1E1FB5}"/>
              </a:ext>
            </a:extLst>
          </p:cNvPr>
          <p:cNvSpPr>
            <a:spLocks noGrp="1"/>
          </p:cNvSpPr>
          <p:nvPr>
            <p:ph type="body" sz="quarter" idx="16"/>
          </p:nvPr>
        </p:nvSpPr>
        <p:spPr/>
        <p:txBody>
          <a:bodyPr/>
          <a:lstStyle/>
          <a:p>
            <a:r>
              <a:rPr lang="en-US" dirty="0"/>
              <a:t>Source: Johnson M, et al. J </a:t>
            </a:r>
            <a:r>
              <a:rPr lang="en-US" dirty="0" err="1"/>
              <a:t>Acquir</a:t>
            </a:r>
            <a:r>
              <a:rPr lang="en-US" dirty="0"/>
              <a:t> </a:t>
            </a:r>
            <a:r>
              <a:rPr lang="en-US" dirty="0" err="1"/>
              <a:t>Immun</a:t>
            </a:r>
            <a:r>
              <a:rPr lang="en-US" dirty="0"/>
              <a:t> </a:t>
            </a:r>
            <a:r>
              <a:rPr lang="en-US" dirty="0" err="1"/>
              <a:t>Defic</a:t>
            </a:r>
            <a:r>
              <a:rPr lang="en-US" dirty="0"/>
              <a:t> </a:t>
            </a:r>
            <a:r>
              <a:rPr lang="en-US" dirty="0" err="1"/>
              <a:t>Syndr</a:t>
            </a:r>
            <a:r>
              <a:rPr lang="en-US" dirty="0"/>
              <a:t>. 2019;81:463-72.</a:t>
            </a:r>
            <a:endParaRPr lang="en-US" sz="750" dirty="0"/>
          </a:p>
        </p:txBody>
      </p:sp>
      <p:graphicFrame>
        <p:nvGraphicFramePr>
          <p:cNvPr id="7" name="Chart 6">
            <a:extLst>
              <a:ext uri="{FF2B5EF4-FFF2-40B4-BE49-F238E27FC236}">
                <a16:creationId xmlns:a16="http://schemas.microsoft.com/office/drawing/2014/main" id="{B11B68D3-75F3-624B-995E-97801B106E70}"/>
              </a:ext>
            </a:extLst>
          </p:cNvPr>
          <p:cNvGraphicFramePr>
            <a:graphicFrameLocks/>
          </p:cNvGraphicFramePr>
          <p:nvPr>
            <p:extLst>
              <p:ext uri="{D42A27DB-BD31-4B8C-83A1-F6EECF244321}">
                <p14:modId xmlns:p14="http://schemas.microsoft.com/office/powerpoint/2010/main" val="1412157785"/>
              </p:ext>
            </p:extLst>
          </p:nvPr>
        </p:nvGraphicFramePr>
        <p:xfrm>
          <a:off x="464257" y="1425389"/>
          <a:ext cx="8229600" cy="32918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45003060"/>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33CC0-82C3-C406-405E-4B216900A000}"/>
              </a:ext>
            </a:extLst>
          </p:cNvPr>
          <p:cNvSpPr>
            <a:spLocks noGrp="1"/>
          </p:cNvSpPr>
          <p:nvPr>
            <p:ph type="title"/>
          </p:nvPr>
        </p:nvSpPr>
        <p:spPr/>
        <p:txBody>
          <a:bodyPr>
            <a:normAutofit/>
          </a:bodyPr>
          <a:lstStyle/>
          <a:p>
            <a:r>
              <a:rPr lang="en-US" sz="2000" dirty="0"/>
              <a:t>Switch to Doravirine-TDF-3TC versus Continued Baseline Regimen</a:t>
            </a:r>
            <a:br>
              <a:rPr lang="en-US" sz="2000" dirty="0"/>
            </a:br>
            <a:r>
              <a:rPr lang="en-US" sz="2000" dirty="0"/>
              <a:t>DRIVE SHIFT: Summary</a:t>
            </a:r>
          </a:p>
        </p:txBody>
      </p:sp>
      <p:sp>
        <p:nvSpPr>
          <p:cNvPr id="3" name="Text Placeholder 2">
            <a:extLst>
              <a:ext uri="{FF2B5EF4-FFF2-40B4-BE49-F238E27FC236}">
                <a16:creationId xmlns:a16="http://schemas.microsoft.com/office/drawing/2014/main" id="{73B35043-C040-BC03-74D5-A911C32F03E6}"/>
              </a:ext>
            </a:extLst>
          </p:cNvPr>
          <p:cNvSpPr>
            <a:spLocks noGrp="1"/>
          </p:cNvSpPr>
          <p:nvPr>
            <p:ph type="body" sz="quarter" idx="16"/>
          </p:nvPr>
        </p:nvSpPr>
        <p:spPr/>
        <p:txBody>
          <a:bodyPr/>
          <a:lstStyle/>
          <a:p>
            <a:r>
              <a:rPr lang="en-US" dirty="0"/>
              <a:t>Source: Johnson M, et al. J </a:t>
            </a:r>
            <a:r>
              <a:rPr lang="en-US" dirty="0" err="1"/>
              <a:t>Acquir</a:t>
            </a:r>
            <a:r>
              <a:rPr lang="en-US" dirty="0"/>
              <a:t> </a:t>
            </a:r>
            <a:r>
              <a:rPr lang="en-US" dirty="0" err="1"/>
              <a:t>Immun</a:t>
            </a:r>
            <a:r>
              <a:rPr lang="en-US" dirty="0"/>
              <a:t> </a:t>
            </a:r>
            <a:r>
              <a:rPr lang="en-US" dirty="0" err="1"/>
              <a:t>Defic</a:t>
            </a:r>
            <a:r>
              <a:rPr lang="en-US" dirty="0"/>
              <a:t> </a:t>
            </a:r>
            <a:r>
              <a:rPr lang="en-US" dirty="0" err="1"/>
              <a:t>Syndr</a:t>
            </a:r>
            <a:r>
              <a:rPr lang="en-US" dirty="0"/>
              <a:t>. 2019;81:463-72.</a:t>
            </a:r>
            <a:endParaRPr lang="en-US" sz="750" dirty="0"/>
          </a:p>
        </p:txBody>
      </p:sp>
      <p:sp>
        <p:nvSpPr>
          <p:cNvPr id="4" name="Content Placeholder 3">
            <a:extLst>
              <a:ext uri="{FF2B5EF4-FFF2-40B4-BE49-F238E27FC236}">
                <a16:creationId xmlns:a16="http://schemas.microsoft.com/office/drawing/2014/main" id="{762C837E-AFC0-FE3B-E5E6-C55F5EB7B42A}"/>
              </a:ext>
            </a:extLst>
          </p:cNvPr>
          <p:cNvSpPr>
            <a:spLocks noGrp="1"/>
          </p:cNvSpPr>
          <p:nvPr>
            <p:ph sz="half" idx="2"/>
          </p:nvPr>
        </p:nvSpPr>
        <p:spPr/>
        <p:txBody>
          <a:bodyPr>
            <a:normAutofit/>
          </a:bodyPr>
          <a:lstStyle/>
          <a:p>
            <a:pPr>
              <a:lnSpc>
                <a:spcPts val="2800"/>
              </a:lnSpc>
            </a:pPr>
            <a:r>
              <a:rPr lang="en-US" sz="1800" b="1" i="0" dirty="0">
                <a:solidFill>
                  <a:srgbClr val="C00000"/>
                </a:solidFill>
              </a:rPr>
              <a:t>Conclusions</a:t>
            </a:r>
            <a:r>
              <a:rPr lang="en-US" sz="1800" b="0" i="0" dirty="0">
                <a:solidFill>
                  <a:schemeClr val="tx1"/>
                </a:solidFill>
              </a:rPr>
              <a:t>: “</a:t>
            </a:r>
            <a:r>
              <a:rPr lang="en-US" sz="1800" b="0" kern="1200" dirty="0">
                <a:solidFill>
                  <a:schemeClr val="tx1"/>
                </a:solidFill>
                <a:effectLst/>
              </a:rPr>
              <a:t>Switching to once-daily </a:t>
            </a:r>
            <a:r>
              <a:rPr lang="en-US" sz="1800" b="0" kern="1200" dirty="0" err="1">
                <a:solidFill>
                  <a:schemeClr val="tx1"/>
                </a:solidFill>
                <a:effectLst/>
              </a:rPr>
              <a:t>doravirine</a:t>
            </a:r>
            <a:r>
              <a:rPr lang="en-US" sz="1800" b="0" kern="1200" dirty="0">
                <a:solidFill>
                  <a:schemeClr val="tx1"/>
                </a:solidFill>
                <a:effectLst/>
              </a:rPr>
              <a:t>-lamivudine-tenofovir</a:t>
            </a:r>
            <a:r>
              <a:rPr lang="en-US" sz="1800" b="0" kern="1200" baseline="0" dirty="0">
                <a:solidFill>
                  <a:schemeClr val="tx1"/>
                </a:solidFill>
                <a:effectLst/>
              </a:rPr>
              <a:t> disoproxil fumarate </a:t>
            </a:r>
            <a:r>
              <a:rPr lang="en-US" sz="1800" b="0" kern="1200" dirty="0">
                <a:solidFill>
                  <a:schemeClr val="tx1"/>
                </a:solidFill>
                <a:effectLst/>
              </a:rPr>
              <a:t>is a generally well-tolerated option for maintaining viral suppression in patients considering a change in therapy.”</a:t>
            </a:r>
          </a:p>
        </p:txBody>
      </p:sp>
    </p:spTree>
    <p:extLst>
      <p:ext uri="{BB962C8B-B14F-4D97-AF65-F5344CB8AC3E}">
        <p14:creationId xmlns:p14="http://schemas.microsoft.com/office/powerpoint/2010/main" val="693564164"/>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0798428"/>
      </p:ext>
    </p:extLst>
  </p:cSld>
  <p:clrMapOvr>
    <a:masterClrMapping/>
  </p:clrMapOvr>
  <p:transition spd="slow"/>
</p:sld>
</file>

<file path=ppt/theme/theme1.xml><?xml version="1.0" encoding="utf-8"?>
<a:theme xmlns:a="http://schemas.openxmlformats.org/drawingml/2006/main" name="NCRC">
  <a:themeElements>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Arial"/>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NWAETC Final">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B59452"/>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NWAETC Final">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B59452"/>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NCRC.thmx</Template>
  <TotalTime>54179</TotalTime>
  <Words>646</Words>
  <Application>Microsoft Macintosh PowerPoint</Application>
  <PresentationFormat>On-screen Show (16:9)</PresentationFormat>
  <Paragraphs>95</Paragraphs>
  <Slides>8</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Corbel</vt:lpstr>
      <vt:lpstr>Geneva</vt:lpstr>
      <vt:lpstr>Lucida Grande</vt:lpstr>
      <vt:lpstr>Symbol</vt:lpstr>
      <vt:lpstr>Times New Roman</vt:lpstr>
      <vt:lpstr>NCRC</vt:lpstr>
      <vt:lpstr>Switch to DOR-TDF-3TC vs. Continued Baseline Regimen DRIVE SHIFT</vt:lpstr>
      <vt:lpstr>Switch to Doravirine-TDF-3TC versus Continued Baseline Regimen DRIVE SHIFT: Design</vt:lpstr>
      <vt:lpstr>Switch to Doravirine-TDF-3TC versus Continued Baseline Regimen DRIVE SHIFT: Baseline Characteristics</vt:lpstr>
      <vt:lpstr>Switch to Doravirine-TDF-3TC versus Continued Baseline Regimen DRIVE SHIFT: Baseline Antiretroviral Regimens</vt:lpstr>
      <vt:lpstr>Switch to Doravirine-TDF-3TC versus Continued Baseline Regimen  DRIVE SHIFT: Results</vt:lpstr>
      <vt:lpstr>Switch to Doravirine-TDF-3TC versus Continued Baseline Regimen DRIVE SHIFT: Adverse Effects</vt:lpstr>
      <vt:lpstr>Switch to Doravirine-TDF-3TC versus Continued Baseline Regimen DRIVE SHIFT: Summary</vt:lpstr>
      <vt:lpstr>PowerPoint Presentation</vt:lpstr>
    </vt:vector>
  </TitlesOfParts>
  <Company>HMC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David H. Spach</cp:lastModifiedBy>
  <cp:revision>2313</cp:revision>
  <cp:lastPrinted>2008-02-05T14:34:24Z</cp:lastPrinted>
  <dcterms:created xsi:type="dcterms:W3CDTF">2010-11-28T05:36:22Z</dcterms:created>
  <dcterms:modified xsi:type="dcterms:W3CDTF">2022-11-25T16:27:13Z</dcterms:modified>
</cp:coreProperties>
</file>