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81" r:id="rId2"/>
    <p:sldId id="1167" r:id="rId3"/>
    <p:sldId id="1183" r:id="rId4"/>
    <p:sldId id="1184" r:id="rId5"/>
    <p:sldId id="1625" r:id="rId6"/>
    <p:sldId id="1109"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6080"/>
    <a:srgbClr val="648896"/>
    <a:srgbClr val="8F779E"/>
    <a:srgbClr val="967DA5"/>
    <a:srgbClr val="6A4878"/>
    <a:srgbClr val="89A25D"/>
    <a:srgbClr val="778D51"/>
    <a:srgbClr val="4A7DA7"/>
    <a:srgbClr val="5289B7"/>
    <a:srgbClr val="579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962" autoAdjust="0"/>
    <p:restoredTop sz="94807" autoAdjust="0"/>
  </p:normalViewPr>
  <p:slideViewPr>
    <p:cSldViewPr snapToGrid="0" showGuides="1">
      <p:cViewPr varScale="1">
        <p:scale>
          <a:sx n="154" d="100"/>
          <a:sy n="154" d="100"/>
        </p:scale>
        <p:origin x="192" y="3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71586865484054096"/>
        </c:manualLayout>
      </c:layout>
      <c:barChart>
        <c:barDir val="col"/>
        <c:grouping val="clustered"/>
        <c:varyColors val="0"/>
        <c:ser>
          <c:idx val="0"/>
          <c:order val="0"/>
          <c:tx>
            <c:strRef>
              <c:f>Sheet1!$B$1</c:f>
              <c:strCache>
                <c:ptCount val="1"/>
                <c:pt idx="0">
                  <c:v>Dolutegravir + Lamivudine</c:v>
                </c:pt>
              </c:strCache>
            </c:strRef>
          </c:tx>
          <c:spPr>
            <a:solidFill>
              <a:srgbClr val="6E4B7D"/>
            </a:soli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0-3F7A-9B45-94CC-9F9CE449FE97}"/>
              </c:ext>
            </c:extLst>
          </c:dPt>
          <c:dPt>
            <c:idx val="1"/>
            <c:invertIfNegative val="0"/>
            <c:bubble3D val="0"/>
            <c:extLst>
              <c:ext xmlns:c16="http://schemas.microsoft.com/office/drawing/2014/chart" uri="{C3380CC4-5D6E-409C-BE32-E72D297353CC}">
                <c16:uniqueId val="{00000001-3F7A-9B45-94CC-9F9CE449FE97}"/>
              </c:ext>
            </c:extLst>
          </c:dPt>
          <c:dPt>
            <c:idx val="2"/>
            <c:invertIfNegative val="0"/>
            <c:bubble3D val="0"/>
            <c:extLst>
              <c:ext xmlns:c16="http://schemas.microsoft.com/office/drawing/2014/chart" uri="{C3380CC4-5D6E-409C-BE32-E72D297353CC}">
                <c16:uniqueId val="{00000002-3F7A-9B45-94CC-9F9CE449FE97}"/>
              </c:ext>
            </c:extLst>
          </c:dPt>
          <c:dLbls>
            <c:numFmt formatCode="#,##0" sourceLinked="0"/>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24 weeks</c:v>
                </c:pt>
                <c:pt idx="1">
                  <c:v>48 weeks</c:v>
                </c:pt>
              </c:strCache>
            </c:strRef>
          </c:cat>
          <c:val>
            <c:numRef>
              <c:f>Sheet1!$B$2:$B$3</c:f>
              <c:numCache>
                <c:formatCode>0.0</c:formatCode>
                <c:ptCount val="2"/>
                <c:pt idx="0">
                  <c:v>93.2</c:v>
                </c:pt>
                <c:pt idx="1">
                  <c:v>90.9</c:v>
                </c:pt>
              </c:numCache>
            </c:numRef>
          </c:val>
          <c:extLst>
            <c:ext xmlns:c16="http://schemas.microsoft.com/office/drawing/2014/chart" uri="{C3380CC4-5D6E-409C-BE32-E72D297353CC}">
              <c16:uniqueId val="{00000003-3F7A-9B45-94CC-9F9CE449FE97}"/>
            </c:ext>
          </c:extLst>
        </c:ser>
        <c:ser>
          <c:idx val="1"/>
          <c:order val="1"/>
          <c:tx>
            <c:strRef>
              <c:f>Sheet1!$C$1</c:f>
              <c:strCache>
                <c:ptCount val="1"/>
                <c:pt idx="0">
                  <c:v>3-Drug Antiretroviral Therapy</c:v>
                </c:pt>
              </c:strCache>
            </c:strRef>
          </c:tx>
          <c:spPr>
            <a:solidFill>
              <a:srgbClr val="54737F"/>
            </a:soli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4-3F7A-9B45-94CC-9F9CE449FE97}"/>
              </c:ext>
            </c:extLst>
          </c:dPt>
          <c:dLbls>
            <c:numFmt formatCode="#,##0" sourceLinked="0"/>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24 weeks</c:v>
                </c:pt>
                <c:pt idx="1">
                  <c:v>48 weeks</c:v>
                </c:pt>
              </c:strCache>
            </c:strRef>
          </c:cat>
          <c:val>
            <c:numRef>
              <c:f>Sheet1!$C$2:$C$3</c:f>
              <c:numCache>
                <c:formatCode>0.0</c:formatCode>
                <c:ptCount val="2"/>
                <c:pt idx="0">
                  <c:v>91.1</c:v>
                </c:pt>
                <c:pt idx="1">
                  <c:v>88.9</c:v>
                </c:pt>
              </c:numCache>
            </c:numRef>
          </c:val>
          <c:extLst>
            <c:ext xmlns:c16="http://schemas.microsoft.com/office/drawing/2014/chart" uri="{C3380CC4-5D6E-409C-BE32-E72D297353CC}">
              <c16:uniqueId val="{00000005-3F7A-9B45-94CC-9F9CE449FE97}"/>
            </c:ext>
          </c:extLst>
        </c:ser>
        <c:dLbls>
          <c:showLegendKey val="0"/>
          <c:showVal val="1"/>
          <c:showCatName val="0"/>
          <c:showSerName val="0"/>
          <c:showPercent val="0"/>
          <c:showBubbleSize val="0"/>
        </c:dLbls>
        <c:gapWidth val="110"/>
        <c:axId val="-1990651208"/>
        <c:axId val="-1990661912"/>
      </c:barChart>
      <c:catAx>
        <c:axId val="-1990651208"/>
        <c:scaling>
          <c:orientation val="minMax"/>
        </c:scaling>
        <c:delete val="0"/>
        <c:axPos val="b"/>
        <c:numFmt formatCode="General" sourceLinked="0"/>
        <c:majorTickMark val="out"/>
        <c:minorTickMark val="none"/>
        <c:tickLblPos val="nextTo"/>
        <c:spPr>
          <a:ln w="12700">
            <a:solidFill>
              <a:srgbClr val="000000"/>
            </a:solidFill>
          </a:ln>
        </c:spPr>
        <c:crossAx val="-1990661912"/>
        <c:crosses val="autoZero"/>
        <c:auto val="1"/>
        <c:lblAlgn val="ctr"/>
        <c:lblOffset val="1"/>
        <c:tickLblSkip val="1"/>
        <c:tickMarkSkip val="1"/>
        <c:noMultiLvlLbl val="0"/>
      </c:catAx>
      <c:valAx>
        <c:axId val="-1990661912"/>
        <c:scaling>
          <c:orientation val="minMax"/>
          <c:max val="100"/>
          <c:min val="0"/>
        </c:scaling>
        <c:delete val="0"/>
        <c:axPos val="l"/>
        <c:title>
          <c:tx>
            <c:rich>
              <a:bodyPr/>
              <a:lstStyle/>
              <a:p>
                <a:pPr>
                  <a:defRPr/>
                </a:pPr>
                <a:r>
                  <a:rPr lang="en-US"/>
                  <a:t>HIV RNA &lt;50 copies/mL (%)</a:t>
                </a:r>
              </a:p>
            </c:rich>
          </c:tx>
          <c:layout>
            <c:manualLayout>
              <c:xMode val="edge"/>
              <c:yMode val="edge"/>
              <c:x val="2.0061728395061727E-2"/>
              <c:y val="9.6631974822591615E-2"/>
            </c:manualLayout>
          </c:layout>
          <c:overlay val="0"/>
        </c:title>
        <c:numFmt formatCode="0" sourceLinked="0"/>
        <c:majorTickMark val="out"/>
        <c:minorTickMark val="none"/>
        <c:tickLblPos val="nextTo"/>
        <c:spPr>
          <a:ln w="12700">
            <a:solidFill>
              <a:srgbClr val="000000"/>
            </a:solidFill>
          </a:ln>
        </c:spPr>
        <c:crossAx val="-1990651208"/>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14622934285992001"/>
          <c:y val="1.49179233951688E-2"/>
          <c:w val="0.82463837853601596"/>
          <c:h val="7.194160104986879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85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070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9740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_1_No_URL">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2" y="690303"/>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371600"/>
          </a:xfrm>
          <a:prstGeom prst="rect">
            <a:avLst/>
          </a:prstGeom>
        </p:spPr>
        <p:txBody>
          <a:bodyPr lIns="91440" anchor="ctr" anchorCtr="0">
            <a:normAutofit/>
          </a:bodyPr>
          <a:lstStyle>
            <a:lvl1pPr algn="l">
              <a:lnSpc>
                <a:spcPts val="3000"/>
              </a:lnSpc>
              <a:defRPr sz="24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2395531"/>
            <a:ext cx="8221886" cy="1234440"/>
          </a:xfrm>
          <a:prstGeom prst="rect">
            <a:avLst/>
          </a:prstGeom>
        </p:spPr>
        <p:txBody>
          <a:bodyPr lIns="91440" tIns="91440" rIns="91440" bIns="91440" anchor="ctr" anchorCtr="0">
            <a:noAutofit/>
          </a:bodyPr>
          <a:lstStyle>
            <a:lvl1pPr marL="0" indent="0" algn="l">
              <a:lnSpc>
                <a:spcPts val="21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69384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4428995"/>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4" y="217634"/>
            <a:ext cx="3858507" cy="27432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5" y="4578474"/>
            <a:ext cx="1575509" cy="453277"/>
          </a:xfrm>
          <a:prstGeom prst="rect">
            <a:avLst/>
          </a:prstGeom>
        </p:spPr>
      </p:pic>
    </p:spTree>
    <p:extLst>
      <p:ext uri="{BB962C8B-B14F-4D97-AF65-F5344CB8AC3E}">
        <p14:creationId xmlns:p14="http://schemas.microsoft.com/office/powerpoint/2010/main" val="3271225603"/>
      </p:ext>
    </p:extLst>
  </p:cSld>
  <p:clrMapOvr>
    <a:masterClrMapping/>
  </p:clrMapOvr>
  <p:transition spd="slow"/>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Divider Red">
    <p:spTree>
      <p:nvGrpSpPr>
        <p:cNvPr id="1" name=""/>
        <p:cNvGrpSpPr/>
        <p:nvPr/>
      </p:nvGrpSpPr>
      <p:grpSpPr>
        <a:xfrm>
          <a:off x="0" y="0"/>
          <a:ext cx="0" cy="0"/>
          <a:chOff x="0" y="0"/>
          <a:chExt cx="0" cy="0"/>
        </a:xfrm>
      </p:grpSpPr>
      <p:sp>
        <p:nvSpPr>
          <p:cNvPr id="12" name="Title 4"/>
          <p:cNvSpPr txBox="1">
            <a:spLocks/>
          </p:cNvSpPr>
          <p:nvPr/>
        </p:nvSpPr>
        <p:spPr>
          <a:xfrm>
            <a:off x="1" y="2095500"/>
            <a:ext cx="9143999" cy="971550"/>
          </a:xfrm>
          <a:prstGeom prst="rect">
            <a:avLst/>
          </a:prstGeom>
          <a:solidFill>
            <a:srgbClr val="E5DBDE"/>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2" name="Title 1"/>
          <p:cNvSpPr>
            <a:spLocks noGrp="1"/>
          </p:cNvSpPr>
          <p:nvPr>
            <p:ph type="title" hasCustomPrompt="1"/>
          </p:nvPr>
        </p:nvSpPr>
        <p:spPr>
          <a:xfrm>
            <a:off x="459306" y="2105025"/>
            <a:ext cx="8229568" cy="956120"/>
          </a:xfrm>
          <a:prstGeom prst="rect">
            <a:avLst/>
          </a:prstGeom>
        </p:spPr>
        <p:txBody>
          <a:bodyPr tIns="0" anchor="ctr">
            <a:normAutofit/>
          </a:bodyPr>
          <a:lstStyle>
            <a:lvl1pPr algn="ctr">
              <a:defRPr sz="24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1687324"/>
            <a:ext cx="8229600" cy="407766"/>
          </a:xfrm>
          <a:prstGeom prst="rect">
            <a:avLst/>
          </a:prstGeom>
        </p:spPr>
        <p:txBody>
          <a:bodyPr bIns="0" anchor="ctr"/>
          <a:lstStyle>
            <a:lvl1pPr marL="0" indent="0" algn="ctr">
              <a:lnSpc>
                <a:spcPct val="100000"/>
              </a:lnSpc>
              <a:buNone/>
              <a:defRPr sz="1350" cap="all" baseline="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6" y="4803477"/>
            <a:ext cx="1414549" cy="344269"/>
          </a:xfrm>
          <a:prstGeom prst="rect">
            <a:avLst/>
          </a:prstGeom>
        </p:spPr>
      </p:pic>
      <p:cxnSp>
        <p:nvCxnSpPr>
          <p:cNvPr id="14" name="Straight Connector 13"/>
          <p:cNvCxnSpPr/>
          <p:nvPr/>
        </p:nvCxnSpPr>
        <p:spPr>
          <a:xfrm>
            <a:off x="1" y="1375816"/>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377823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5835453"/>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 id="2147483757" r:id="rId24"/>
    <p:sldLayoutId id="2147483760" r:id="rId25"/>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100" b="0" dirty="0"/>
              <a:t>Switch to DTG + 3TC versus Continued 3-Drug ART</a:t>
            </a:r>
            <a:br>
              <a:rPr lang="en-US" sz="2025" b="0" dirty="0"/>
            </a:br>
            <a:r>
              <a:rPr lang="en-US" sz="2700" dirty="0"/>
              <a:t>ASPIRE</a:t>
            </a:r>
          </a:p>
        </p:txBody>
      </p:sp>
    </p:spTree>
    <p:extLst>
      <p:ext uri="{BB962C8B-B14F-4D97-AF65-F5344CB8AC3E}">
        <p14:creationId xmlns:p14="http://schemas.microsoft.com/office/powerpoint/2010/main" val="332938829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1">
            <a:extLst>
              <a:ext uri="{FF2B5EF4-FFF2-40B4-BE49-F238E27FC236}">
                <a16:creationId xmlns:a16="http://schemas.microsoft.com/office/drawing/2014/main" id="{A90E34F6-D64B-4C46-B69D-37C8892F8556}"/>
              </a:ext>
            </a:extLst>
          </p:cNvPr>
          <p:cNvSpPr>
            <a:spLocks noChangeShapeType="1"/>
          </p:cNvSpPr>
          <p:nvPr/>
        </p:nvSpPr>
        <p:spPr bwMode="auto">
          <a:xfrm rot="1169337" flipV="1">
            <a:off x="5563904" y="2371978"/>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3" name="Line 11">
            <a:extLst>
              <a:ext uri="{FF2B5EF4-FFF2-40B4-BE49-F238E27FC236}">
                <a16:creationId xmlns:a16="http://schemas.microsoft.com/office/drawing/2014/main" id="{1CFEA5AB-8A84-044C-8F07-57AB954AA481}"/>
              </a:ext>
            </a:extLst>
          </p:cNvPr>
          <p:cNvSpPr>
            <a:spLocks noChangeShapeType="1"/>
          </p:cNvSpPr>
          <p:nvPr/>
        </p:nvSpPr>
        <p:spPr bwMode="auto">
          <a:xfrm rot="20430663">
            <a:off x="5563904" y="3045997"/>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pPr algn="l"/>
            <a:r>
              <a:rPr lang="en-US" sz="2000" dirty="0">
                <a:ea typeface="ＭＳ Ｐゴシック" pitchFamily="22" charset="-128"/>
                <a:cs typeface="ＭＳ Ｐゴシック" pitchFamily="22" charset="-128"/>
              </a:rPr>
              <a:t>Switch to DTG + 3TC versus Continued 3-Drug Antiretroviral Therapy</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ASPIRE: Background</a:t>
            </a:r>
            <a:endParaRPr lang="en-US" sz="2000" dirty="0"/>
          </a:p>
        </p:txBody>
      </p:sp>
      <p:sp>
        <p:nvSpPr>
          <p:cNvPr id="5" name="Content Placeholder 4"/>
          <p:cNvSpPr>
            <a:spLocks noGrp="1"/>
          </p:cNvSpPr>
          <p:nvPr>
            <p:ph type="body" sz="quarter" idx="16"/>
          </p:nvPr>
        </p:nvSpPr>
        <p:spPr/>
        <p:txBody>
          <a:bodyPr/>
          <a:lstStyle/>
          <a:p>
            <a:r>
              <a:rPr lang="en-US" dirty="0"/>
              <a:t>Source: Taiwo B, et al. </a:t>
            </a:r>
            <a:r>
              <a:rPr lang="en-US" dirty="0" err="1"/>
              <a:t>Clin</a:t>
            </a:r>
            <a:r>
              <a:rPr lang="en-US" dirty="0"/>
              <a:t> Infect Dis. 2018;66:1794-7.</a:t>
            </a:r>
          </a:p>
        </p:txBody>
      </p:sp>
      <p:sp>
        <p:nvSpPr>
          <p:cNvPr id="3" name="Content Placeholder 2">
            <a:extLst>
              <a:ext uri="{FF2B5EF4-FFF2-40B4-BE49-F238E27FC236}">
                <a16:creationId xmlns:a16="http://schemas.microsoft.com/office/drawing/2014/main" id="{6FDE59B6-BF0E-2987-3FA2-04A3B2B3FCB7}"/>
              </a:ext>
            </a:extLst>
          </p:cNvPr>
          <p:cNvSpPr>
            <a:spLocks noGrp="1"/>
          </p:cNvSpPr>
          <p:nvPr>
            <p:ph sz="half" idx="2"/>
          </p:nvPr>
        </p:nvSpPr>
        <p:spPr>
          <a:xfrm>
            <a:off x="323850" y="1184224"/>
            <a:ext cx="5190829" cy="3504315"/>
          </a:xfrm>
        </p:spPr>
        <p:txBody>
          <a:bodyPr>
            <a:normAutofit/>
          </a:bodyPr>
          <a:lstStyle/>
          <a:p>
            <a:pPr>
              <a:lnSpc>
                <a:spcPts val="1900"/>
              </a:lnSpc>
            </a:pPr>
            <a:r>
              <a:rPr lang="en-US" sz="1500" b="1" u="none" dirty="0">
                <a:solidFill>
                  <a:srgbClr val="000000"/>
                </a:solidFill>
              </a:rPr>
              <a:t>Background</a:t>
            </a:r>
            <a:r>
              <a:rPr lang="en-US" sz="1500" u="none" dirty="0">
                <a:solidFill>
                  <a:srgbClr val="000000"/>
                </a:solidFill>
              </a:rPr>
              <a:t>: Open-label, multicenter, pilot randomized trial that enrolled persons with suppressed HIV RNA levels and compared switch to 2-drug regimen versus continuing standard 3-drug antiretroviral therapy</a:t>
            </a:r>
          </a:p>
          <a:p>
            <a:pPr>
              <a:lnSpc>
                <a:spcPts val="1900"/>
              </a:lnSpc>
            </a:pPr>
            <a:r>
              <a:rPr lang="en-US" sz="1500" b="1" dirty="0"/>
              <a:t>Inclusion Criteria:</a:t>
            </a:r>
          </a:p>
          <a:p>
            <a:pPr lvl="1">
              <a:lnSpc>
                <a:spcPts val="1900"/>
              </a:lnSpc>
            </a:pPr>
            <a:r>
              <a:rPr lang="en-US" sz="1500" dirty="0"/>
              <a:t>Adults (age &gt;18 years) with HIV</a:t>
            </a:r>
          </a:p>
          <a:p>
            <a:pPr lvl="1">
              <a:lnSpc>
                <a:spcPts val="1900"/>
              </a:lnSpc>
            </a:pPr>
            <a:r>
              <a:rPr lang="en-US" sz="1500" dirty="0"/>
              <a:t>HIV RNA &lt;50 copies/mL at least twice over 48 weeks</a:t>
            </a:r>
          </a:p>
          <a:p>
            <a:pPr lvl="1">
              <a:lnSpc>
                <a:spcPts val="1900"/>
              </a:lnSpc>
            </a:pPr>
            <a:r>
              <a:rPr lang="en-US" sz="1500" dirty="0"/>
              <a:t>Screening HIV RNA &lt;20 copies/mL</a:t>
            </a:r>
          </a:p>
          <a:p>
            <a:pPr lvl="1">
              <a:lnSpc>
                <a:spcPts val="1900"/>
              </a:lnSpc>
            </a:pPr>
            <a:r>
              <a:rPr lang="en-US" sz="1500" dirty="0"/>
              <a:t>Taking any 3-drug ART regimen</a:t>
            </a:r>
          </a:p>
          <a:p>
            <a:pPr lvl="1">
              <a:lnSpc>
                <a:spcPts val="1900"/>
              </a:lnSpc>
            </a:pPr>
            <a:r>
              <a:rPr lang="en-US" sz="1500" dirty="0"/>
              <a:t>No history of virologic failure</a:t>
            </a:r>
          </a:p>
          <a:p>
            <a:pPr lvl="1">
              <a:lnSpc>
                <a:spcPts val="1900"/>
              </a:lnSpc>
            </a:pPr>
            <a:r>
              <a:rPr lang="en-US" sz="1500" dirty="0"/>
              <a:t>No known NRTI or INSTI resistance mutations</a:t>
            </a:r>
          </a:p>
          <a:p>
            <a:pPr lvl="1">
              <a:lnSpc>
                <a:spcPts val="1900"/>
              </a:lnSpc>
            </a:pPr>
            <a:r>
              <a:rPr lang="en-US" sz="1500" dirty="0"/>
              <a:t>No chronic HBV</a:t>
            </a:r>
          </a:p>
          <a:p>
            <a:pPr lvl="1">
              <a:lnSpc>
                <a:spcPts val="1900"/>
              </a:lnSpc>
            </a:pPr>
            <a:r>
              <a:rPr lang="en-US" sz="1500" dirty="0" err="1"/>
              <a:t>CrCl</a:t>
            </a:r>
            <a:r>
              <a:rPr lang="en-US" sz="1500" dirty="0"/>
              <a:t> ≥50 mL/min</a:t>
            </a:r>
            <a:r>
              <a:rPr lang="en-US" sz="1500" u="none" dirty="0">
                <a:solidFill>
                  <a:srgbClr val="000000"/>
                </a:solidFill>
              </a:rPr>
              <a:t> </a:t>
            </a:r>
            <a:endParaRPr lang="en-US" sz="1500" dirty="0"/>
          </a:p>
        </p:txBody>
      </p:sp>
      <p:sp>
        <p:nvSpPr>
          <p:cNvPr id="24" name="Rectangle 7">
            <a:extLst>
              <a:ext uri="{FF2B5EF4-FFF2-40B4-BE49-F238E27FC236}">
                <a16:creationId xmlns:a16="http://schemas.microsoft.com/office/drawing/2014/main" id="{A7CB1923-8E95-434A-8C17-7F0067B43566}"/>
              </a:ext>
            </a:extLst>
          </p:cNvPr>
          <p:cNvSpPr>
            <a:spLocks noChangeArrowheads="1"/>
          </p:cNvSpPr>
          <p:nvPr/>
        </p:nvSpPr>
        <p:spPr bwMode="ltGray">
          <a:xfrm>
            <a:off x="6023033" y="1869247"/>
            <a:ext cx="2809879" cy="818384"/>
          </a:xfrm>
          <a:prstGeom prst="rect">
            <a:avLst/>
          </a:prstGeom>
          <a:solidFill>
            <a:srgbClr val="7030A0">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i="1" dirty="0">
                <a:solidFill>
                  <a:srgbClr val="000000"/>
                </a:solidFill>
                <a:latin typeface="Arial" panose="020B0604020202020204" pitchFamily="34" charset="0"/>
                <a:cs typeface="Arial" panose="020B0604020202020204" pitchFamily="34" charset="0"/>
              </a:rPr>
              <a:t>Switch Group</a:t>
            </a:r>
          </a:p>
          <a:p>
            <a:pPr algn="ctr"/>
            <a:r>
              <a:rPr lang="en-US" sz="1600" b="1" dirty="0">
                <a:solidFill>
                  <a:srgbClr val="000000"/>
                </a:solidFill>
                <a:latin typeface="Arial" panose="020B0604020202020204" pitchFamily="34" charset="0"/>
                <a:cs typeface="Arial" panose="020B0604020202020204" pitchFamily="34" charset="0"/>
              </a:rPr>
              <a:t>Dolutegravir + Lamivudine</a:t>
            </a:r>
          </a:p>
          <a:p>
            <a:pPr algn="ctr"/>
            <a:r>
              <a:rPr lang="en-US" sz="1050" dirty="0">
                <a:solidFill>
                  <a:srgbClr val="000000"/>
                </a:solidFill>
                <a:latin typeface="Arial" panose="020B0604020202020204" pitchFamily="34" charset="0"/>
                <a:cs typeface="Arial" panose="020B0604020202020204" pitchFamily="34" charset="0"/>
              </a:rPr>
              <a:t>(n = 44)</a:t>
            </a:r>
          </a:p>
        </p:txBody>
      </p:sp>
      <p:sp>
        <p:nvSpPr>
          <p:cNvPr id="25" name="Rectangle 7">
            <a:extLst>
              <a:ext uri="{FF2B5EF4-FFF2-40B4-BE49-F238E27FC236}">
                <a16:creationId xmlns:a16="http://schemas.microsoft.com/office/drawing/2014/main" id="{EB2296C9-41CE-C84C-9AE2-04D5BC6D8020}"/>
              </a:ext>
            </a:extLst>
          </p:cNvPr>
          <p:cNvSpPr>
            <a:spLocks noChangeArrowheads="1"/>
          </p:cNvSpPr>
          <p:nvPr/>
        </p:nvSpPr>
        <p:spPr bwMode="ltGray">
          <a:xfrm>
            <a:off x="6023033" y="3198432"/>
            <a:ext cx="2809879" cy="818384"/>
          </a:xfrm>
          <a:prstGeom prst="rect">
            <a:avLst/>
          </a:prstGeom>
          <a:solidFill>
            <a:srgbClr val="648896">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200" i="1" dirty="0">
                <a:solidFill>
                  <a:srgbClr val="000000"/>
                </a:solidFill>
                <a:latin typeface="Arial"/>
                <a:cs typeface="Arial"/>
              </a:rPr>
              <a:t>Continue Group </a:t>
            </a:r>
            <a:endParaRPr lang="en-US" sz="1200" b="1" i="1" dirty="0">
              <a:solidFill>
                <a:srgbClr val="000000"/>
              </a:solidFill>
              <a:latin typeface="Arial"/>
              <a:cs typeface="Arial"/>
            </a:endParaRPr>
          </a:p>
          <a:p>
            <a:pPr algn="ctr"/>
            <a:r>
              <a:rPr lang="en-US" sz="1600" b="1" dirty="0">
                <a:solidFill>
                  <a:srgbClr val="000000"/>
                </a:solidFill>
                <a:latin typeface="Arial"/>
                <a:cs typeface="Arial"/>
              </a:rPr>
              <a:t>Continue 3-drug ART</a:t>
            </a:r>
            <a:br>
              <a:rPr lang="en-US" sz="1350" b="1" dirty="0">
                <a:solidFill>
                  <a:srgbClr val="000000"/>
                </a:solidFill>
                <a:latin typeface="Arial"/>
                <a:cs typeface="Arial"/>
              </a:rPr>
            </a:br>
            <a:r>
              <a:rPr lang="en-US" sz="1050" dirty="0">
                <a:solidFill>
                  <a:srgbClr val="000000"/>
                </a:solidFill>
                <a:latin typeface="Arial"/>
                <a:cs typeface="Arial"/>
              </a:rPr>
              <a:t>(n = 45)</a:t>
            </a:r>
          </a:p>
        </p:txBody>
      </p:sp>
    </p:spTree>
    <p:extLst>
      <p:ext uri="{BB962C8B-B14F-4D97-AF65-F5344CB8AC3E}">
        <p14:creationId xmlns:p14="http://schemas.microsoft.com/office/powerpoint/2010/main" val="181134307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55BF9D0-9AAE-7940-B00E-9748E5164CDD}"/>
              </a:ext>
            </a:extLst>
          </p:cNvPr>
          <p:cNvSpPr>
            <a:spLocks noGrp="1"/>
          </p:cNvSpPr>
          <p:nvPr>
            <p:ph type="title"/>
          </p:nvPr>
        </p:nvSpPr>
        <p:spPr/>
        <p:txBody>
          <a:bodyPr>
            <a:normAutofit/>
          </a:bodyPr>
          <a:lstStyle/>
          <a:p>
            <a:pPr algn="l"/>
            <a:r>
              <a:rPr lang="en-US" sz="2000" dirty="0">
                <a:ea typeface="ＭＳ Ｐゴシック" pitchFamily="22" charset="-128"/>
                <a:cs typeface="ＭＳ Ｐゴシック" pitchFamily="22" charset="-128"/>
              </a:rPr>
              <a:t>Switch to DTG + 3TC versus Continued 3-Drug Antiretroviral Therapy</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ASPIRE: Baseline Characteristics</a:t>
            </a:r>
            <a:endParaRPr lang="en-US" sz="2000" dirty="0"/>
          </a:p>
        </p:txBody>
      </p:sp>
      <p:sp>
        <p:nvSpPr>
          <p:cNvPr id="5" name="Content Placeholder 4"/>
          <p:cNvSpPr>
            <a:spLocks noGrp="1"/>
          </p:cNvSpPr>
          <p:nvPr>
            <p:ph type="body" sz="quarter" idx="14"/>
          </p:nvPr>
        </p:nvSpPr>
        <p:spPr/>
        <p:txBody>
          <a:bodyPr/>
          <a:lstStyle/>
          <a:p>
            <a:r>
              <a:rPr lang="en-US" dirty="0"/>
              <a:t>Source: </a:t>
            </a:r>
            <a:r>
              <a:rPr lang="en-US" dirty="0" err="1"/>
              <a:t>Taiwo</a:t>
            </a:r>
            <a:r>
              <a:rPr lang="en-US" dirty="0"/>
              <a:t> B, et al. </a:t>
            </a:r>
            <a:r>
              <a:rPr lang="en-US" dirty="0" err="1"/>
              <a:t>Clin</a:t>
            </a:r>
            <a:r>
              <a:rPr lang="en-US" dirty="0"/>
              <a:t> Infect Dis. 2018;66:1794-7.</a:t>
            </a:r>
          </a:p>
        </p:txBody>
      </p:sp>
      <p:graphicFrame>
        <p:nvGraphicFramePr>
          <p:cNvPr id="6" name="Group 45">
            <a:extLst>
              <a:ext uri="{FF2B5EF4-FFF2-40B4-BE49-F238E27FC236}">
                <a16:creationId xmlns:a16="http://schemas.microsoft.com/office/drawing/2014/main" id="{6FBEFDA9-C5A5-964E-8CC7-B9871290CCB3}"/>
              </a:ext>
            </a:extLst>
          </p:cNvPr>
          <p:cNvGraphicFramePr>
            <a:graphicFrameLocks noGrp="1"/>
          </p:cNvGraphicFramePr>
          <p:nvPr>
            <p:extLst>
              <p:ext uri="{D42A27DB-BD31-4B8C-83A1-F6EECF244321}">
                <p14:modId xmlns:p14="http://schemas.microsoft.com/office/powerpoint/2010/main" val="688251430"/>
              </p:ext>
            </p:extLst>
          </p:nvPr>
        </p:nvGraphicFramePr>
        <p:xfrm>
          <a:off x="1005130" y="1027521"/>
          <a:ext cx="7132320" cy="3749038"/>
        </p:xfrm>
        <a:graphic>
          <a:graphicData uri="http://schemas.openxmlformats.org/drawingml/2006/table">
            <a:tbl>
              <a:tblPr>
                <a:effectLst/>
              </a:tblPr>
              <a:tblGrid>
                <a:gridCol w="3566160">
                  <a:extLst>
                    <a:ext uri="{9D8B030D-6E8A-4147-A177-3AD203B41FA5}">
                      <a16:colId xmlns:a16="http://schemas.microsoft.com/office/drawing/2014/main" val="20000"/>
                    </a:ext>
                  </a:extLst>
                </a:gridCol>
                <a:gridCol w="3566160">
                  <a:extLst>
                    <a:ext uri="{9D8B030D-6E8A-4147-A177-3AD203B41FA5}">
                      <a16:colId xmlns:a16="http://schemas.microsoft.com/office/drawing/2014/main" val="20001"/>
                    </a:ext>
                  </a:extLst>
                </a:gridCol>
              </a:tblGrid>
              <a:tr h="353534">
                <a:tc gridSpan="2">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ASPIRE: Baseline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a:ea typeface="ＭＳ Ｐゴシック" pitchFamily="-106" charset="-128"/>
                        <a:cs typeface="Arial"/>
                      </a:endParaRPr>
                    </a:p>
                  </a:txBody>
                  <a:tcPr marL="182880" marR="18288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tx1">
                        <a:lumMod val="95000"/>
                        <a:lumOff val="5000"/>
                      </a:schemeClr>
                    </a:solidFill>
                  </a:tcPr>
                </a:tc>
                <a:extLst>
                  <a:ext uri="{0D108BD9-81ED-4DB2-BD59-A6C34878D82A}">
                    <a16:rowId xmlns:a16="http://schemas.microsoft.com/office/drawing/2014/main" val="10000"/>
                  </a:ext>
                </a:extLst>
              </a:tr>
              <a:tr h="50737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Combined Group Study Population </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1" i="0" u="none" strike="noStrike" cap="none" normalizeH="0" baseline="0" dirty="0">
                          <a:ln>
                            <a:noFill/>
                          </a:ln>
                          <a:solidFill>
                            <a:schemeClr val="bg1"/>
                          </a:solidFill>
                          <a:effectLst/>
                          <a:latin typeface="Arial"/>
                          <a:ea typeface="ＭＳ Ｐゴシック" pitchFamily="-106" charset="-128"/>
                          <a:cs typeface="Arial"/>
                        </a:rPr>
                        <a:t>(n = 89)</a:t>
                      </a:r>
                      <a:endParaRPr lang="en-US" sz="1200" b="1"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1"/>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Age, years, median (IQR)</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1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47 (38-54)</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15000"/>
                      </a:srgbClr>
                    </a:solidFill>
                  </a:tcPr>
                </a:tc>
                <a:extLst>
                  <a:ext uri="{0D108BD9-81ED-4DB2-BD59-A6C34878D82A}">
                    <a16:rowId xmlns:a16="http://schemas.microsoft.com/office/drawing/2014/main" val="10002"/>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Male,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88</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25000"/>
                      </a:srgbClr>
                    </a:solidFill>
                  </a:tcPr>
                </a:tc>
                <a:extLst>
                  <a:ext uri="{0D108BD9-81ED-4DB2-BD59-A6C34878D82A}">
                    <a16:rowId xmlns:a16="http://schemas.microsoft.com/office/drawing/2014/main" val="10003"/>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White,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1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60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15000"/>
                      </a:srgbClr>
                    </a:solidFill>
                  </a:tcPr>
                </a:tc>
                <a:extLst>
                  <a:ext uri="{0D108BD9-81ED-4DB2-BD59-A6C34878D82A}">
                    <a16:rowId xmlns:a16="http://schemas.microsoft.com/office/drawing/2014/main" val="1950097210"/>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Black or African American,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38</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25000"/>
                      </a:srgbClr>
                    </a:solidFill>
                  </a:tcPr>
                </a:tc>
                <a:extLst>
                  <a:ext uri="{0D108BD9-81ED-4DB2-BD59-A6C34878D82A}">
                    <a16:rowId xmlns:a16="http://schemas.microsoft.com/office/drawing/2014/main" val="10004"/>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Hispanic ethnicity,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1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15</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15000"/>
                      </a:srgbClr>
                    </a:solidFill>
                  </a:tcPr>
                </a:tc>
                <a:extLst>
                  <a:ext uri="{0D108BD9-81ED-4DB2-BD59-A6C34878D82A}">
                    <a16:rowId xmlns:a16="http://schemas.microsoft.com/office/drawing/2014/main" val="10005"/>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CD4 count, cells/mm</a:t>
                      </a:r>
                      <a:r>
                        <a:rPr kumimoji="0" lang="en-US" sz="1400" b="0" i="0" u="none" strike="noStrike" cap="none" normalizeH="0" baseline="30000" dirty="0">
                          <a:ln>
                            <a:noFill/>
                          </a:ln>
                          <a:solidFill>
                            <a:schemeClr val="tx1"/>
                          </a:solidFill>
                          <a:effectLst/>
                          <a:latin typeface="Arial"/>
                          <a:ea typeface="ＭＳ Ｐゴシック" pitchFamily="-106" charset="-128"/>
                          <a:cs typeface="Arial"/>
                        </a:rPr>
                        <a:t>3</a:t>
                      </a:r>
                      <a:r>
                        <a:rPr kumimoji="0" lang="en-US" sz="1400" b="0" i="0" u="none" strike="noStrike" cap="none" normalizeH="0" baseline="0" dirty="0">
                          <a:ln>
                            <a:noFill/>
                          </a:ln>
                          <a:solidFill>
                            <a:schemeClr val="tx1"/>
                          </a:solidFill>
                          <a:effectLst/>
                          <a:latin typeface="Arial"/>
                          <a:ea typeface="ＭＳ Ｐゴシック" pitchFamily="-106" charset="-128"/>
                          <a:cs typeface="Arial"/>
                        </a:rPr>
                        <a:t>, median (IQR)</a:t>
                      </a:r>
                      <a:endParaRPr kumimoji="0" lang="en-US" sz="14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2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680 (498-927)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25000"/>
                      </a:srgbClr>
                    </a:solidFill>
                  </a:tcPr>
                </a:tc>
                <a:extLst>
                  <a:ext uri="{0D108BD9-81ED-4DB2-BD59-A6C34878D82A}">
                    <a16:rowId xmlns:a16="http://schemas.microsoft.com/office/drawing/2014/main" val="10006"/>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Time on ART, years, median (IQR)</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1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5.7 (3.7-7.5)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15000"/>
                      </a:srgbClr>
                    </a:solidFill>
                  </a:tcPr>
                </a:tc>
                <a:extLst>
                  <a:ext uri="{0D108BD9-81ED-4DB2-BD59-A6C34878D82A}">
                    <a16:rowId xmlns:a16="http://schemas.microsoft.com/office/drawing/2014/main" val="3772059697"/>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Pre-randomization INSTI,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2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37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25000"/>
                      </a:srgbClr>
                    </a:solidFill>
                  </a:tcPr>
                </a:tc>
                <a:extLst>
                  <a:ext uri="{0D108BD9-81ED-4DB2-BD59-A6C34878D82A}">
                    <a16:rowId xmlns:a16="http://schemas.microsoft.com/office/drawing/2014/main" val="1749247406"/>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Pre-randomization PI,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1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33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15000"/>
                      </a:srgbClr>
                    </a:solidFill>
                  </a:tcPr>
                </a:tc>
                <a:extLst>
                  <a:ext uri="{0D108BD9-81ED-4DB2-BD59-A6C34878D82A}">
                    <a16:rowId xmlns:a16="http://schemas.microsoft.com/office/drawing/2014/main" val="1170629257"/>
                  </a:ext>
                </a:extLst>
              </a:tr>
              <a:tr h="28881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Pre-randomization NNRTI,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alpha val="2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30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2060">
                        <a:alpha val="25000"/>
                      </a:srgbClr>
                    </a:solidFill>
                  </a:tcPr>
                </a:tc>
                <a:extLst>
                  <a:ext uri="{0D108BD9-81ED-4DB2-BD59-A6C34878D82A}">
                    <a16:rowId xmlns:a16="http://schemas.microsoft.com/office/drawing/2014/main" val="1798107960"/>
                  </a:ext>
                </a:extLst>
              </a:tr>
            </a:tbl>
          </a:graphicData>
        </a:graphic>
      </p:graphicFrame>
    </p:spTree>
    <p:extLst>
      <p:ext uri="{BB962C8B-B14F-4D97-AF65-F5344CB8AC3E}">
        <p14:creationId xmlns:p14="http://schemas.microsoft.com/office/powerpoint/2010/main" val="39221107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423020627"/>
              </p:ext>
            </p:extLst>
          </p:nvPr>
        </p:nvGraphicFramePr>
        <p:xfrm>
          <a:off x="459334" y="1428750"/>
          <a:ext cx="8229600" cy="329184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DTG + 3TC versus Continued 3-Drug Antiretroviral Therapy</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ASPIRE: Results at 24 &amp; 48 Weeks</a:t>
            </a:r>
            <a:endParaRPr lang="en-US" sz="2000" dirty="0"/>
          </a:p>
        </p:txBody>
      </p:sp>
      <p:sp>
        <p:nvSpPr>
          <p:cNvPr id="4" name="Text Placeholder 3"/>
          <p:cNvSpPr>
            <a:spLocks noGrp="1"/>
          </p:cNvSpPr>
          <p:nvPr>
            <p:ph type="body" sz="quarter" idx="15"/>
          </p:nvPr>
        </p:nvSpPr>
        <p:spPr/>
        <p:txBody>
          <a:bodyPr/>
          <a:lstStyle/>
          <a:p>
            <a:r>
              <a:rPr lang="en-US" dirty="0"/>
              <a:t>Week 24 &amp; 48 </a:t>
            </a:r>
            <a:r>
              <a:rPr lang="en-US" dirty="0" err="1"/>
              <a:t>Virologic</a:t>
            </a:r>
            <a:r>
              <a:rPr lang="en-US" dirty="0"/>
              <a:t> Responses (Intention-to-Treat Analysis)</a:t>
            </a:r>
          </a:p>
        </p:txBody>
      </p:sp>
      <p:sp>
        <p:nvSpPr>
          <p:cNvPr id="7" name="Content Placeholder 6"/>
          <p:cNvSpPr>
            <a:spLocks noGrp="1"/>
          </p:cNvSpPr>
          <p:nvPr>
            <p:ph type="body" sz="quarter" idx="16"/>
          </p:nvPr>
        </p:nvSpPr>
        <p:spPr/>
        <p:txBody>
          <a:bodyPr/>
          <a:lstStyle/>
          <a:p>
            <a:r>
              <a:rPr lang="en-US" dirty="0"/>
              <a:t>Source: </a:t>
            </a:r>
            <a:r>
              <a:rPr lang="en-US" dirty="0" err="1"/>
              <a:t>Taiwo</a:t>
            </a:r>
            <a:r>
              <a:rPr lang="en-US" dirty="0"/>
              <a:t> B, et al. </a:t>
            </a:r>
            <a:r>
              <a:rPr lang="en-US" dirty="0" err="1"/>
              <a:t>Clin</a:t>
            </a:r>
            <a:r>
              <a:rPr lang="en-US" dirty="0"/>
              <a:t> Infect Dis. 2018;66:1794-7.</a:t>
            </a:r>
          </a:p>
        </p:txBody>
      </p:sp>
      <p:sp>
        <p:nvSpPr>
          <p:cNvPr id="5" name="TextBox 4"/>
          <p:cNvSpPr txBox="1"/>
          <p:nvPr/>
        </p:nvSpPr>
        <p:spPr>
          <a:xfrm>
            <a:off x="1277541" y="4443927"/>
            <a:ext cx="6585457" cy="265457"/>
          </a:xfrm>
          <a:prstGeom prst="rect">
            <a:avLst/>
          </a:prstGeom>
          <a:solidFill>
            <a:schemeClr val="bg1">
              <a:lumMod val="85000"/>
              <a:alpha val="50000"/>
            </a:schemeClr>
          </a:solidFill>
        </p:spPr>
        <p:txBody>
          <a:bodyPr wrap="none" rtlCol="0">
            <a:spAutoFit/>
          </a:bodyPr>
          <a:lstStyle/>
          <a:p>
            <a:pPr algn="ctr"/>
            <a:r>
              <a:rPr lang="en-US" sz="1125" dirty="0">
                <a:latin typeface="+mn-lt"/>
              </a:rPr>
              <a:t>One virologic failure occurred in the dolutegravir + lamivudine arm; no resistance mutations detected</a:t>
            </a:r>
          </a:p>
        </p:txBody>
      </p:sp>
      <p:sp>
        <p:nvSpPr>
          <p:cNvPr id="9" name="Rectangle 8">
            <a:extLst>
              <a:ext uri="{FF2B5EF4-FFF2-40B4-BE49-F238E27FC236}">
                <a16:creationId xmlns:a16="http://schemas.microsoft.com/office/drawing/2014/main" id="{7F4A09E4-31CD-DA4A-A5E0-856B5B0547AA}"/>
              </a:ext>
            </a:extLst>
          </p:cNvPr>
          <p:cNvSpPr/>
          <p:nvPr/>
        </p:nvSpPr>
        <p:spPr>
          <a:xfrm>
            <a:off x="2452144" y="3788855"/>
            <a:ext cx="800100"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bg1"/>
                </a:solidFill>
              </a:rPr>
              <a:t>41/44</a:t>
            </a:r>
          </a:p>
        </p:txBody>
      </p:sp>
      <p:sp>
        <p:nvSpPr>
          <p:cNvPr id="10" name="Rectangle 9">
            <a:extLst>
              <a:ext uri="{FF2B5EF4-FFF2-40B4-BE49-F238E27FC236}">
                <a16:creationId xmlns:a16="http://schemas.microsoft.com/office/drawing/2014/main" id="{AC78ADD1-634F-A04E-B33C-0006FF19B9D9}"/>
              </a:ext>
            </a:extLst>
          </p:cNvPr>
          <p:cNvSpPr/>
          <p:nvPr/>
        </p:nvSpPr>
        <p:spPr>
          <a:xfrm>
            <a:off x="3507532" y="3788855"/>
            <a:ext cx="800100"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bg1"/>
                </a:solidFill>
              </a:rPr>
              <a:t>41/45</a:t>
            </a:r>
          </a:p>
        </p:txBody>
      </p:sp>
      <p:sp>
        <p:nvSpPr>
          <p:cNvPr id="11" name="Rectangle 10">
            <a:extLst>
              <a:ext uri="{FF2B5EF4-FFF2-40B4-BE49-F238E27FC236}">
                <a16:creationId xmlns:a16="http://schemas.microsoft.com/office/drawing/2014/main" id="{DE188A66-27AC-064D-A7DC-BE4E47B64985}"/>
              </a:ext>
            </a:extLst>
          </p:cNvPr>
          <p:cNvSpPr/>
          <p:nvPr/>
        </p:nvSpPr>
        <p:spPr>
          <a:xfrm>
            <a:off x="5824356" y="3788855"/>
            <a:ext cx="800100"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bg1"/>
                </a:solidFill>
              </a:rPr>
              <a:t>40/44</a:t>
            </a:r>
          </a:p>
        </p:txBody>
      </p:sp>
      <p:sp>
        <p:nvSpPr>
          <p:cNvPr id="12" name="Rectangle 11">
            <a:extLst>
              <a:ext uri="{FF2B5EF4-FFF2-40B4-BE49-F238E27FC236}">
                <a16:creationId xmlns:a16="http://schemas.microsoft.com/office/drawing/2014/main" id="{DF79980A-7D2B-904E-85F4-4E76C20EF51F}"/>
              </a:ext>
            </a:extLst>
          </p:cNvPr>
          <p:cNvSpPr/>
          <p:nvPr/>
        </p:nvSpPr>
        <p:spPr>
          <a:xfrm>
            <a:off x="6945730" y="3788855"/>
            <a:ext cx="800100"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bg1"/>
                </a:solidFill>
              </a:rPr>
              <a:t>40/45</a:t>
            </a:r>
          </a:p>
        </p:txBody>
      </p:sp>
    </p:spTree>
    <p:extLst>
      <p:ext uri="{BB962C8B-B14F-4D97-AF65-F5344CB8AC3E}">
        <p14:creationId xmlns:p14="http://schemas.microsoft.com/office/powerpoint/2010/main" val="157741562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B56A6-A2C1-8060-8ED4-7E4867D284D5}"/>
              </a:ext>
            </a:extLst>
          </p:cNvPr>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DTG + 3TC versus Continued 3-Drug Antiretroviral Therapy</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ASPIRE: Conclusion</a:t>
            </a:r>
            <a:endParaRPr lang="en-US" sz="2000" dirty="0"/>
          </a:p>
        </p:txBody>
      </p:sp>
      <p:sp>
        <p:nvSpPr>
          <p:cNvPr id="3" name="Text Placeholder 2">
            <a:extLst>
              <a:ext uri="{FF2B5EF4-FFF2-40B4-BE49-F238E27FC236}">
                <a16:creationId xmlns:a16="http://schemas.microsoft.com/office/drawing/2014/main" id="{FC95E8FA-11DB-0684-F2CC-2B20B61D84F7}"/>
              </a:ext>
            </a:extLst>
          </p:cNvPr>
          <p:cNvSpPr>
            <a:spLocks noGrp="1"/>
          </p:cNvSpPr>
          <p:nvPr>
            <p:ph type="body" sz="quarter" idx="16"/>
          </p:nvPr>
        </p:nvSpPr>
        <p:spPr/>
        <p:txBody>
          <a:bodyPr/>
          <a:lstStyle/>
          <a:p>
            <a:r>
              <a:rPr lang="en-US" dirty="0"/>
              <a:t>Source: Taiwo B, et al. Clin Infect Dis. 2018;66:1794-7.</a:t>
            </a:r>
          </a:p>
        </p:txBody>
      </p:sp>
      <p:sp>
        <p:nvSpPr>
          <p:cNvPr id="4" name="Content Placeholder 3">
            <a:extLst>
              <a:ext uri="{FF2B5EF4-FFF2-40B4-BE49-F238E27FC236}">
                <a16:creationId xmlns:a16="http://schemas.microsoft.com/office/drawing/2014/main" id="{214BD02D-29C0-836A-DE9F-8E0F30FAE6A8}"/>
              </a:ext>
            </a:extLst>
          </p:cNvPr>
          <p:cNvSpPr>
            <a:spLocks noGrp="1"/>
          </p:cNvSpPr>
          <p:nvPr>
            <p:ph sz="half" idx="2"/>
          </p:nvPr>
        </p:nvSpPr>
        <p:spPr>
          <a:xfrm>
            <a:off x="-18168" y="2022083"/>
            <a:ext cx="9180576" cy="1574460"/>
          </a:xfrm>
        </p:spPr>
        <p:txBody>
          <a:bodyPr/>
          <a:lstStyle/>
          <a:p>
            <a:pPr>
              <a:lnSpc>
                <a:spcPts val="2400"/>
              </a:lnSpc>
            </a:pPr>
            <a:r>
              <a:rPr lang="en-US" dirty="0">
                <a:solidFill>
                  <a:srgbClr val="C00000"/>
                </a:solidFill>
              </a:rPr>
              <a:t>Conclusion</a:t>
            </a:r>
            <a:r>
              <a:rPr lang="en-US" dirty="0"/>
              <a:t>: “In this randomized pilot clinical trial, dolutegravir plus lamivudine was noninferior to continuation of standard 3-drug maintenance antiretroviral therapy. There was no emergence of drug resistance in the participant who experienced virologic failure while receiving dolutegravir plus lamivudine.”</a:t>
            </a:r>
          </a:p>
        </p:txBody>
      </p:sp>
    </p:spTree>
    <p:extLst>
      <p:ext uri="{BB962C8B-B14F-4D97-AF65-F5344CB8AC3E}">
        <p14:creationId xmlns:p14="http://schemas.microsoft.com/office/powerpoint/2010/main" val="303981739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174604"/>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55638</TotalTime>
  <Words>410</Words>
  <Application>Microsoft Macintosh PowerPoint</Application>
  <PresentationFormat>On-screen Show (16:9)</PresentationFormat>
  <Paragraphs>55</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Corbel</vt:lpstr>
      <vt:lpstr>Geneva</vt:lpstr>
      <vt:lpstr>Lucida Grande</vt:lpstr>
      <vt:lpstr>Symbol</vt:lpstr>
      <vt:lpstr>Times New Roman</vt:lpstr>
      <vt:lpstr>NCRC</vt:lpstr>
      <vt:lpstr>Switch to DTG + 3TC versus Continued 3-Drug ART ASPIRE</vt:lpstr>
      <vt:lpstr>Switch to DTG + 3TC versus Continued 3-Drug Antiretroviral Therapy ASPIRE: Background</vt:lpstr>
      <vt:lpstr>Switch to DTG + 3TC versus Continued 3-Drug Antiretroviral Therapy ASPIRE: Baseline Characteristics</vt:lpstr>
      <vt:lpstr>Switch to DTG + 3TC versus Continued 3-Drug Antiretroviral Therapy ASPIRE: Results at 24 &amp; 48 Weeks</vt:lpstr>
      <vt:lpstr>Switch to DTG + 3TC versus Continued 3-Drug Antiretroviral Therapy ASPIRE: Conclusion</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2322</cp:revision>
  <cp:lastPrinted>2008-02-05T14:34:24Z</cp:lastPrinted>
  <dcterms:created xsi:type="dcterms:W3CDTF">2010-11-28T05:36:22Z</dcterms:created>
  <dcterms:modified xsi:type="dcterms:W3CDTF">2022-11-29T19:34:20Z</dcterms:modified>
</cp:coreProperties>
</file>