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181" r:id="rId2"/>
    <p:sldId id="1167" r:id="rId3"/>
    <p:sldId id="1183" r:id="rId4"/>
    <p:sldId id="1184" r:id="rId5"/>
    <p:sldId id="1185" r:id="rId6"/>
    <p:sldId id="1109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3EE"/>
    <a:srgbClr val="E3E3E3"/>
    <a:srgbClr val="C7D6D8"/>
    <a:srgbClr val="E2EAEF"/>
    <a:srgbClr val="54737F"/>
    <a:srgbClr val="326496"/>
    <a:srgbClr val="676767"/>
    <a:srgbClr val="6C6C6C"/>
    <a:srgbClr val="757575"/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2" autoAdjust="0"/>
    <p:restoredTop sz="94751" autoAdjust="0"/>
  </p:normalViewPr>
  <p:slideViewPr>
    <p:cSldViewPr snapToGrid="0" showGuides="1">
      <p:cViewPr varScale="1">
        <p:scale>
          <a:sx n="85" d="100"/>
          <a:sy n="85" d="100"/>
        </p:scale>
        <p:origin x="1296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31600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0748853112295501"/>
          <c:w val="0.82601761556664899"/>
          <c:h val="0.71586865484054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Lamivudine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F7A-9B45-94CC-9F9CE449FE9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F7A-9B45-94CC-9F9CE449FE9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F7A-9B45-94CC-9F9CE449FE97}"/>
              </c:ext>
            </c:extLst>
          </c:dPt>
          <c:dLbls>
            <c:numFmt formatCode="#,##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24 weeks</c:v>
                </c:pt>
                <c:pt idx="1">
                  <c:v>48 weeks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93.2</c:v>
                </c:pt>
                <c:pt idx="1">
                  <c:v>90.9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7A-9B45-94CC-9F9CE449FE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3-Drug Antiretroviral Therapy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F7A-9B45-94CC-9F9CE449FE97}"/>
              </c:ext>
            </c:extLst>
          </c:dPt>
          <c:dLbls>
            <c:numFmt formatCode="#,##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24 weeks</c:v>
                </c:pt>
                <c:pt idx="1">
                  <c:v>48 weeks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91.1</c:v>
                </c:pt>
                <c:pt idx="1">
                  <c:v>88.9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7A-9B45-94CC-9F9CE449FE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-1990651208"/>
        <c:axId val="-1990661912"/>
      </c:barChart>
      <c:catAx>
        <c:axId val="-1990651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906619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9066191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2.00617283950617E-2"/>
              <c:y val="0.14678615830915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199065120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622934285992001"/>
          <c:y val="1.49179233951688E-2"/>
          <c:w val="0.82463837853601596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52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05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74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209739212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5237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33" r:id="rId13"/>
    <p:sldLayoutId id="2147483734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0" dirty="0"/>
              <a:t>DTG + 3TC Maintenance ART vs. Continued 3-Drug ART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sz="3600" dirty="0"/>
              <a:t>ASPIRE</a:t>
            </a:r>
          </a:p>
        </p:txBody>
      </p:sp>
    </p:spTree>
    <p:extLst>
      <p:ext uri="{BB962C8B-B14F-4D97-AF65-F5344CB8AC3E}">
        <p14:creationId xmlns:p14="http://schemas.microsoft.com/office/powerpoint/2010/main" val="332938829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ine 11">
            <a:extLst>
              <a:ext uri="{FF2B5EF4-FFF2-40B4-BE49-F238E27FC236}">
                <a16:creationId xmlns:a16="http://schemas.microsoft.com/office/drawing/2014/main" id="{A90E34F6-D64B-4C46-B69D-37C8892F8556}"/>
              </a:ext>
            </a:extLst>
          </p:cNvPr>
          <p:cNvSpPr>
            <a:spLocks noChangeShapeType="1"/>
          </p:cNvSpPr>
          <p:nvPr/>
        </p:nvSpPr>
        <p:spPr bwMode="auto">
          <a:xfrm rot="1169337" flipV="1">
            <a:off x="5077547" y="32624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" name="Line 11">
            <a:extLst>
              <a:ext uri="{FF2B5EF4-FFF2-40B4-BE49-F238E27FC236}">
                <a16:creationId xmlns:a16="http://schemas.microsoft.com/office/drawing/2014/main" id="{1CFEA5AB-8A84-044C-8F07-57AB954AA481}"/>
              </a:ext>
            </a:extLst>
          </p:cNvPr>
          <p:cNvSpPr>
            <a:spLocks noChangeShapeType="1"/>
          </p:cNvSpPr>
          <p:nvPr/>
        </p:nvSpPr>
        <p:spPr bwMode="auto">
          <a:xfrm rot="20430663">
            <a:off x="5077547" y="38720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DTG + 3TC Maintenance ART vs Continued 3-Drug ART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ASPIRE: Background</a:t>
            </a: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Taiwo B, et al. </a:t>
            </a:r>
            <a:r>
              <a:rPr lang="en-US" dirty="0" err="1"/>
              <a:t>Clin</a:t>
            </a:r>
            <a:r>
              <a:rPr lang="en-US" dirty="0"/>
              <a:t> Infect Dis. 2018;66:1794-7.</a:t>
            </a:r>
          </a:p>
        </p:txBody>
      </p:sp>
      <p:graphicFrame>
        <p:nvGraphicFramePr>
          <p:cNvPr id="8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765611"/>
              </p:ext>
            </p:extLst>
          </p:nvPr>
        </p:nvGraphicFramePr>
        <p:xfrm>
          <a:off x="228600" y="1447800"/>
          <a:ext cx="4953000" cy="488963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4792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ASPIRE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508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8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b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Open-label, multicenter, pilot randomized trial that enrolled persons with suppressed HIV RNA levels and compared switch to 2-drug regimen versus continuing standard 3-drug antiretroviral therapy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8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Criteria:</a:t>
                      </a:r>
                      <a:r>
                        <a:rPr lang="en-US" sz="18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8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Adults living with HIV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HIV RNA &lt;50 copies/mL ≥2x over 48 weeks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Screening HIV RNA &lt;20 copies/mL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Taking any 3-drug ART regimen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No history of virologic failure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No known NRTI or INSTI mutations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No chronic HBV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</a:t>
                      </a:r>
                      <a:r>
                        <a:rPr lang="en-US" sz="1800" b="0" u="none" baseline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CrCl</a:t>
                      </a: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≥50 mL/min</a:t>
                      </a:r>
                      <a:endParaRPr lang="en-US" sz="18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7">
            <a:extLst>
              <a:ext uri="{FF2B5EF4-FFF2-40B4-BE49-F238E27FC236}">
                <a16:creationId xmlns:a16="http://schemas.microsoft.com/office/drawing/2014/main" id="{A7CB1923-8E95-434A-8C17-7F0067B4356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589172" y="2717789"/>
            <a:ext cx="3173828" cy="10911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Dolutegravir + Lamivudine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44)</a:t>
            </a:r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id="{EB2296C9-41CE-C84C-9AE2-04D5BC6D802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589172" y="3936989"/>
            <a:ext cx="3173828" cy="1091179"/>
          </a:xfrm>
          <a:prstGeom prst="rect">
            <a:avLst/>
          </a:prstGeom>
          <a:solidFill>
            <a:srgbClr val="E2EAEF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Continue 3-drug ART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45)</a:t>
            </a:r>
          </a:p>
        </p:txBody>
      </p:sp>
    </p:spTree>
    <p:extLst>
      <p:ext uri="{BB962C8B-B14F-4D97-AF65-F5344CB8AC3E}">
        <p14:creationId xmlns:p14="http://schemas.microsoft.com/office/powerpoint/2010/main" val="181134307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55BF9D0-9AAE-7940-B00E-9748E516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DTG + 3TC Maintenance ART vs Continued 3-Drug ART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ASPIRE: Baseline Characteristics</a:t>
            </a: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Taiwo</a:t>
            </a:r>
            <a:r>
              <a:rPr lang="en-US" dirty="0"/>
              <a:t> B, et al. </a:t>
            </a:r>
            <a:r>
              <a:rPr lang="en-US" dirty="0" err="1"/>
              <a:t>Clin</a:t>
            </a:r>
            <a:r>
              <a:rPr lang="en-US" dirty="0"/>
              <a:t> Infect Dis. 2018;66:1794-7.</a:t>
            </a:r>
          </a:p>
        </p:txBody>
      </p:sp>
      <p:graphicFrame>
        <p:nvGraphicFramePr>
          <p:cNvPr id="6" name="Group 45">
            <a:extLst>
              <a:ext uri="{FF2B5EF4-FFF2-40B4-BE49-F238E27FC236}">
                <a16:creationId xmlns:a16="http://schemas.microsoft.com/office/drawing/2014/main" id="{6FBEFDA9-C5A5-964E-8CC7-B9871290C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66761"/>
              </p:ext>
            </p:extLst>
          </p:nvPr>
        </p:nvGraphicFramePr>
        <p:xfrm>
          <a:off x="457200" y="1447800"/>
          <a:ext cx="8229600" cy="472152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07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1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416">
                <a:tc gridSpan="2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ASPIRE: Baseline Characteristics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16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Characteristic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Overall Study Population</a:t>
                      </a:r>
                      <a:b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</a:b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(n = 89)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89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Age, years, median (IQR)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47 (38-54)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89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Male, %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88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89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White, %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60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097210"/>
                  </a:ext>
                </a:extLst>
              </a:tr>
              <a:tr h="35889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Black or African American, %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38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89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Hispanic ethnicity, %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15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89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CD4 count, cells/mm</a:t>
                      </a:r>
                      <a:r>
                        <a:rPr kumimoji="0" lang="en-US" sz="17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3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, median (IQR)</a:t>
                      </a:r>
                      <a:endParaRPr kumimoji="0" lang="en-US" sz="17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680 (498-927)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89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Time on ART, years, median (IQR)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5.7 (3.7-7.5)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059697"/>
                  </a:ext>
                </a:extLst>
              </a:tr>
              <a:tr h="35889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Pre-randomization INSTI, %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37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247406"/>
                  </a:ext>
                </a:extLst>
              </a:tr>
              <a:tr h="35889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Pre-randomization PI, %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33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629257"/>
                  </a:ext>
                </a:extLst>
              </a:tr>
              <a:tr h="35889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Pre-randomization NNRTI, %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30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7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11072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616480"/>
              </p:ext>
            </p:extLst>
          </p:nvPr>
        </p:nvGraphicFramePr>
        <p:xfrm>
          <a:off x="457200" y="19050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DTG + 3TC Maintenance ART vs Continued 3-Drug ART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ASPIRE: Results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24 &amp; 48 </a:t>
            </a:r>
            <a:r>
              <a:rPr lang="en-US" dirty="0" err="1"/>
              <a:t>Virologic</a:t>
            </a:r>
            <a:r>
              <a:rPr lang="en-US" dirty="0"/>
              <a:t> Responses (Intention-to-Treat Analysis)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Taiwo</a:t>
            </a:r>
            <a:r>
              <a:rPr lang="en-US" dirty="0"/>
              <a:t> B, et al. </a:t>
            </a:r>
            <a:r>
              <a:rPr lang="en-US" dirty="0" err="1"/>
              <a:t>Clin</a:t>
            </a:r>
            <a:r>
              <a:rPr lang="en-US" dirty="0"/>
              <a:t> Infect Dis. 2018;66:1794-7.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5925235"/>
            <a:ext cx="8682185" cy="323165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500" dirty="0">
                <a:latin typeface="+mn-lt"/>
              </a:rPr>
              <a:t>One virologic failure occurred in the dolutegravir + lamivudine arm; no resistance mutations detected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4A09E4-31CD-DA4A-A5E0-856B5B0547AA}"/>
              </a:ext>
            </a:extLst>
          </p:cNvPr>
          <p:cNvSpPr/>
          <p:nvPr/>
        </p:nvSpPr>
        <p:spPr>
          <a:xfrm>
            <a:off x="2286000" y="5051807"/>
            <a:ext cx="10668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</a:rPr>
              <a:t>41/44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78ADD1-634F-A04E-B33C-0006FF19B9D9}"/>
              </a:ext>
            </a:extLst>
          </p:cNvPr>
          <p:cNvSpPr/>
          <p:nvPr/>
        </p:nvSpPr>
        <p:spPr>
          <a:xfrm>
            <a:off x="3391525" y="5051807"/>
            <a:ext cx="10668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</a:rPr>
              <a:t>41/45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188A66-27AC-064D-A7DC-BE4E47B64985}"/>
              </a:ext>
            </a:extLst>
          </p:cNvPr>
          <p:cNvSpPr/>
          <p:nvPr/>
        </p:nvSpPr>
        <p:spPr>
          <a:xfrm>
            <a:off x="5688767" y="5051807"/>
            <a:ext cx="10668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</a:rPr>
              <a:t>40/44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79980A-7D2B-904E-85F4-4E76C20EF51F}"/>
              </a:ext>
            </a:extLst>
          </p:cNvPr>
          <p:cNvSpPr/>
          <p:nvPr/>
        </p:nvSpPr>
        <p:spPr>
          <a:xfrm>
            <a:off x="6794292" y="5051807"/>
            <a:ext cx="10668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</a:rPr>
              <a:t>40/45</a:t>
            </a:r>
          </a:p>
        </p:txBody>
      </p:sp>
    </p:spTree>
    <p:extLst>
      <p:ext uri="{BB962C8B-B14F-4D97-AF65-F5344CB8AC3E}">
        <p14:creationId xmlns:p14="http://schemas.microsoft.com/office/powerpoint/2010/main" val="157741562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DTG + 3TC Maintenance ART vs Continued 3-Drug ART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ASPIRE: Conclusion</a:t>
            </a:r>
            <a:endParaRPr lang="en-US" sz="28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Taiwo</a:t>
            </a:r>
            <a:r>
              <a:rPr lang="en-US" dirty="0"/>
              <a:t> B, et al. </a:t>
            </a:r>
            <a:r>
              <a:rPr lang="en-US" dirty="0" err="1"/>
              <a:t>Clin</a:t>
            </a:r>
            <a:r>
              <a:rPr lang="en-US" dirty="0"/>
              <a:t> Infect Dis. 2018;66:1794-7.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610384"/>
              </p:ext>
            </p:extLst>
          </p:nvPr>
        </p:nvGraphicFramePr>
        <p:xfrm>
          <a:off x="0" y="2753995"/>
          <a:ext cx="9144000" cy="21031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this randomized pilot clinical trial, dolutegravir plus lamivudine was noninferior to continuation of standard 3-drug maintenance antiretroviral therapy. There was no emergence of drug resistance in the participant who experienced virologic failure while receiving dolutegravir plus lamivudine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88055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17460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46518</TotalTime>
  <Words>280</Words>
  <Application>Microsoft Office PowerPoint</Application>
  <PresentationFormat>On-screen Show (4:3)</PresentationFormat>
  <Paragraphs>46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Symbol</vt:lpstr>
      <vt:lpstr>Times New Roman</vt:lpstr>
      <vt:lpstr>NCRC</vt:lpstr>
      <vt:lpstr>DTG + 3TC Maintenance ART vs. Continued 3-Drug ART ASPIRE</vt:lpstr>
      <vt:lpstr>DTG + 3TC Maintenance ART vs Continued 3-Drug ART ASPIRE: Background</vt:lpstr>
      <vt:lpstr>DTG + 3TC Maintenance ART vs Continued 3-Drug ART ASPIRE: Baseline Characteristics</vt:lpstr>
      <vt:lpstr>DTG + 3TC Maintenance ART vs Continued 3-Drug ART ASPIRE: Results</vt:lpstr>
      <vt:lpstr>DTG + 3TC Maintenance ART vs Continued 3-Drug ART ASPIRE: Conclusion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2097</cp:revision>
  <cp:lastPrinted>2008-02-05T14:34:24Z</cp:lastPrinted>
  <dcterms:created xsi:type="dcterms:W3CDTF">2010-11-28T05:36:22Z</dcterms:created>
  <dcterms:modified xsi:type="dcterms:W3CDTF">2020-01-08T16:38:13Z</dcterms:modified>
</cp:coreProperties>
</file>