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4.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5.xml" ContentType="application/vnd.openxmlformats-officedocument.presentationml.notesSlide+xml"/>
  <Override PartName="/ppt/charts/chart3.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4.xml" ContentType="application/vnd.openxmlformats-officedocument.drawingml.chart+xml"/>
  <Override PartName="/ppt/theme/themeOverride3.xml" ContentType="application/vnd.openxmlformats-officedocument.themeOverride+xml"/>
  <Override PartName="/ppt/notesSlides/notesSlide8.xml" ContentType="application/vnd.openxmlformats-officedocument.presentationml.notesSlide+xml"/>
  <Override PartName="/ppt/charts/chart5.xml" ContentType="application/vnd.openxmlformats-officedocument.drawingml.chart+xml"/>
  <Override PartName="/ppt/theme/themeOverride4.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theme/themeOverride5.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7.xml" ContentType="application/vnd.openxmlformats-officedocument.drawingml.chart+xml"/>
  <Override PartName="/ppt/theme/themeOverride6.xml" ContentType="application/vnd.openxmlformats-officedocument.themeOverride+xml"/>
  <Override PartName="/ppt/notesSlides/notesSlide12.xml" ContentType="application/vnd.openxmlformats-officedocument.presentationml.notesSlide+xml"/>
  <Override PartName="/ppt/charts/chart8.xml" ContentType="application/vnd.openxmlformats-officedocument.drawingml.chart+xml"/>
  <Override PartName="/ppt/theme/themeOverride7.xml" ContentType="application/vnd.openxmlformats-officedocument.themeOverride+xml"/>
  <Override PartName="/ppt/notesSlides/notesSlide13.xml" ContentType="application/vnd.openxmlformats-officedocument.presentationml.notesSlide+xml"/>
  <Override PartName="/ppt/charts/chart9.xml" ContentType="application/vnd.openxmlformats-officedocument.drawingml.chart+xml"/>
  <Override PartName="/ppt/theme/themeOverride8.xml" ContentType="application/vnd.openxmlformats-officedocument.themeOverride+xml"/>
  <Override PartName="/ppt/notesSlides/notesSlide14.xml" ContentType="application/vnd.openxmlformats-officedocument.presentationml.notesSlide+xml"/>
  <Override PartName="/ppt/charts/chart10.xml" ContentType="application/vnd.openxmlformats-officedocument.drawingml.chart+xml"/>
  <Override PartName="/ppt/theme/themeOverride9.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92" r:id="rId1"/>
  </p:sldMasterIdLst>
  <p:notesMasterIdLst>
    <p:notesMasterId r:id="rId19"/>
  </p:notesMasterIdLst>
  <p:handoutMasterIdLst>
    <p:handoutMasterId r:id="rId20"/>
  </p:handoutMasterIdLst>
  <p:sldIdLst>
    <p:sldId id="1171" r:id="rId2"/>
    <p:sldId id="1603" r:id="rId3"/>
    <p:sldId id="1604" r:id="rId4"/>
    <p:sldId id="1619" r:id="rId5"/>
    <p:sldId id="1159" r:id="rId6"/>
    <p:sldId id="1158" r:id="rId7"/>
    <p:sldId id="1160" r:id="rId8"/>
    <p:sldId id="1161" r:id="rId9"/>
    <p:sldId id="1162" r:id="rId10"/>
    <p:sldId id="1620" r:id="rId11"/>
    <p:sldId id="1621" r:id="rId12"/>
    <p:sldId id="1191" r:id="rId13"/>
    <p:sldId id="1190" r:id="rId14"/>
    <p:sldId id="1195" r:id="rId15"/>
    <p:sldId id="1192" r:id="rId16"/>
    <p:sldId id="1622" r:id="rId17"/>
    <p:sldId id="1109" r:id="rId18"/>
  </p:sldIdLst>
  <p:sldSz cx="9144000" cy="5143500" type="screen16x9"/>
  <p:notesSz cx="6858000" cy="10287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Geneva" pitchFamily="31" charset="0"/>
        <a:ea typeface="+mn-ea"/>
        <a:cs typeface="+mn-cs"/>
      </a:defRPr>
    </a:lvl1pPr>
    <a:lvl2pPr marL="457200" algn="l" rtl="0" eaLnBrk="0" fontAlgn="base" hangingPunct="0">
      <a:spcBef>
        <a:spcPct val="0"/>
      </a:spcBef>
      <a:spcAft>
        <a:spcPct val="0"/>
      </a:spcAft>
      <a:defRPr sz="2400" kern="1200">
        <a:solidFill>
          <a:schemeClr val="tx1"/>
        </a:solidFill>
        <a:latin typeface="Geneva" pitchFamily="31" charset="0"/>
        <a:ea typeface="+mn-ea"/>
        <a:cs typeface="+mn-cs"/>
      </a:defRPr>
    </a:lvl2pPr>
    <a:lvl3pPr marL="914400" algn="l" rtl="0" eaLnBrk="0" fontAlgn="base" hangingPunct="0">
      <a:spcBef>
        <a:spcPct val="0"/>
      </a:spcBef>
      <a:spcAft>
        <a:spcPct val="0"/>
      </a:spcAft>
      <a:defRPr sz="2400" kern="1200">
        <a:solidFill>
          <a:schemeClr val="tx1"/>
        </a:solidFill>
        <a:latin typeface="Geneva" pitchFamily="31" charset="0"/>
        <a:ea typeface="+mn-ea"/>
        <a:cs typeface="+mn-cs"/>
      </a:defRPr>
    </a:lvl3pPr>
    <a:lvl4pPr marL="1371600" algn="l" rtl="0" eaLnBrk="0" fontAlgn="base" hangingPunct="0">
      <a:spcBef>
        <a:spcPct val="0"/>
      </a:spcBef>
      <a:spcAft>
        <a:spcPct val="0"/>
      </a:spcAft>
      <a:defRPr sz="2400" kern="1200">
        <a:solidFill>
          <a:schemeClr val="tx1"/>
        </a:solidFill>
        <a:latin typeface="Geneva" pitchFamily="31" charset="0"/>
        <a:ea typeface="+mn-ea"/>
        <a:cs typeface="+mn-cs"/>
      </a:defRPr>
    </a:lvl4pPr>
    <a:lvl5pPr marL="1828800" algn="l" rtl="0" eaLnBrk="0" fontAlgn="base" hangingPunct="0">
      <a:spcBef>
        <a:spcPct val="0"/>
      </a:spcBef>
      <a:spcAft>
        <a:spcPct val="0"/>
      </a:spcAft>
      <a:defRPr sz="2400" kern="1200">
        <a:solidFill>
          <a:schemeClr val="tx1"/>
        </a:solidFill>
        <a:latin typeface="Geneva" pitchFamily="31" charset="0"/>
        <a:ea typeface="+mn-ea"/>
        <a:cs typeface="+mn-cs"/>
      </a:defRPr>
    </a:lvl5pPr>
    <a:lvl6pPr marL="2286000" algn="l" defTabSz="457200" rtl="0" eaLnBrk="1" latinLnBrk="0" hangingPunct="1">
      <a:defRPr sz="2400" kern="1200">
        <a:solidFill>
          <a:schemeClr val="tx1"/>
        </a:solidFill>
        <a:latin typeface="Geneva" pitchFamily="31" charset="0"/>
        <a:ea typeface="+mn-ea"/>
        <a:cs typeface="+mn-cs"/>
      </a:defRPr>
    </a:lvl6pPr>
    <a:lvl7pPr marL="2743200" algn="l" defTabSz="457200" rtl="0" eaLnBrk="1" latinLnBrk="0" hangingPunct="1">
      <a:defRPr sz="2400" kern="1200">
        <a:solidFill>
          <a:schemeClr val="tx1"/>
        </a:solidFill>
        <a:latin typeface="Geneva" pitchFamily="31" charset="0"/>
        <a:ea typeface="+mn-ea"/>
        <a:cs typeface="+mn-cs"/>
      </a:defRPr>
    </a:lvl7pPr>
    <a:lvl8pPr marL="3200400" algn="l" defTabSz="457200" rtl="0" eaLnBrk="1" latinLnBrk="0" hangingPunct="1">
      <a:defRPr sz="2400" kern="1200">
        <a:solidFill>
          <a:schemeClr val="tx1"/>
        </a:solidFill>
        <a:latin typeface="Geneva" pitchFamily="31" charset="0"/>
        <a:ea typeface="+mn-ea"/>
        <a:cs typeface="+mn-cs"/>
      </a:defRPr>
    </a:lvl8pPr>
    <a:lvl9pPr marL="3657600" algn="l" defTabSz="457200" rtl="0" eaLnBrk="1" latinLnBrk="0" hangingPunct="1">
      <a:defRPr sz="2400" kern="1200">
        <a:solidFill>
          <a:schemeClr val="tx1"/>
        </a:solidFill>
        <a:latin typeface="Geneva" pitchFamily="31" charset="0"/>
        <a:ea typeface="+mn-ea"/>
        <a:cs typeface="+mn-cs"/>
      </a:defRPr>
    </a:lvl9pPr>
  </p:defaultTextStyle>
  <p:extLst>
    <p:ext uri="{EFAFB233-063F-42B5-8137-9DF3F51BA10A}">
      <p15:sldGuideLst xmlns:p15="http://schemas.microsoft.com/office/powerpoint/2012/main">
        <p15:guide id="2" pos="2880" userDrawn="1">
          <p15:clr>
            <a:srgbClr val="A4A3A4"/>
          </p15:clr>
        </p15:guide>
        <p15:guide id="3" orient="horz" pos="1620">
          <p15:clr>
            <a:srgbClr val="A4A3A4"/>
          </p15:clr>
        </p15:guide>
      </p15:sldGuideLst>
    </p:ext>
    <p:ext uri="{2D200454-40CA-4A62-9FC3-DE9A4176ACB9}">
      <p15:notesGuideLst xmlns:p15="http://schemas.microsoft.com/office/powerpoint/2012/main">
        <p15:guide id="1" orient="horz" pos="324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6080"/>
    <a:srgbClr val="648896"/>
    <a:srgbClr val="8F779E"/>
    <a:srgbClr val="967DA5"/>
    <a:srgbClr val="6A4878"/>
    <a:srgbClr val="89A25D"/>
    <a:srgbClr val="778D51"/>
    <a:srgbClr val="4A7DA7"/>
    <a:srgbClr val="5289B7"/>
    <a:srgbClr val="5792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7962" autoAdjust="0"/>
    <p:restoredTop sz="94807" autoAdjust="0"/>
  </p:normalViewPr>
  <p:slideViewPr>
    <p:cSldViewPr snapToGrid="0" showGuides="1">
      <p:cViewPr varScale="1">
        <p:scale>
          <a:sx n="154" d="100"/>
          <a:sy n="154" d="100"/>
        </p:scale>
        <p:origin x="192" y="376"/>
      </p:cViewPr>
      <p:guideLst>
        <p:guide pos="2880"/>
        <p:guide orient="horz" pos="16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0" d="100"/>
        <a:sy n="130" d="100"/>
      </p:scale>
      <p:origin x="0" y="5952"/>
    </p:cViewPr>
  </p:sorterViewPr>
  <p:notesViewPr>
    <p:cSldViewPr snapToGrid="0" showGuides="1">
      <p:cViewPr varScale="1">
        <p:scale>
          <a:sx n="136" d="100"/>
          <a:sy n="136" d="100"/>
        </p:scale>
        <p:origin x="2496" y="232"/>
      </p:cViewPr>
      <p:guideLst>
        <p:guide orient="horz" pos="324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9.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5.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6.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7.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089688441722562"/>
          <c:y val="0.11943591426071699"/>
          <c:w val="0.872866846505298"/>
          <c:h val="0.67984067307336904"/>
        </c:manualLayout>
      </c:layout>
      <c:barChart>
        <c:barDir val="col"/>
        <c:grouping val="clustered"/>
        <c:varyColors val="0"/>
        <c:ser>
          <c:idx val="0"/>
          <c:order val="0"/>
          <c:tx>
            <c:strRef>
              <c:f>Sheet1!$B$1</c:f>
              <c:strCache>
                <c:ptCount val="1"/>
                <c:pt idx="0">
                  <c:v>Dolutegravir + Lamivudine</c:v>
                </c:pt>
              </c:strCache>
            </c:strRef>
          </c:tx>
          <c:spPr>
            <a:solidFill>
              <a:srgbClr val="5289B7"/>
            </a:solidFill>
            <a:ln w="12700" cmpd="sng">
              <a:noFill/>
            </a:ln>
            <a:effectLst/>
            <a:scene3d>
              <a:camera prst="orthographicFront"/>
              <a:lightRig rig="threePt" dir="t"/>
            </a:scene3d>
            <a:sp3d>
              <a:bevelT w="38100"/>
            </a:sp3d>
          </c:spPr>
          <c:invertIfNegative val="0"/>
          <c:dPt>
            <c:idx val="0"/>
            <c:invertIfNegative val="0"/>
            <c:bubble3D val="0"/>
            <c:spPr>
              <a:solidFill>
                <a:srgbClr val="5289B7"/>
              </a:solidFill>
              <a:ln w="12700" cmpd="sng">
                <a:noFill/>
              </a:ln>
              <a:effectLst/>
              <a:scene3d>
                <a:camera prst="orthographicFront"/>
                <a:lightRig rig="threePt" dir="t"/>
              </a:scene3d>
              <a:sp3d>
                <a:bevelT w="38100" h="38100"/>
              </a:sp3d>
            </c:spPr>
            <c:extLst>
              <c:ext xmlns:c16="http://schemas.microsoft.com/office/drawing/2014/chart" uri="{C3380CC4-5D6E-409C-BE32-E72D297353CC}">
                <c16:uniqueId val="{00000000-D2E0-724E-B431-482E466B11AD}"/>
              </c:ext>
            </c:extLst>
          </c:dPt>
          <c:dLbls>
            <c:numFmt formatCode="0" sourceLinked="0"/>
            <c:spPr>
              <a:solidFill>
                <a:schemeClr val="bg1">
                  <a:alpha val="50000"/>
                </a:schemeClr>
              </a:solidFill>
            </c:spPr>
            <c:txPr>
              <a:bodyPr wrap="square" lIns="38100" tIns="19050" rIns="38100" bIns="19050" anchor="ctr">
                <a:spAutoFit/>
              </a:bodyPr>
              <a:lstStyle/>
              <a:p>
                <a:pPr>
                  <a:defRPr sz="12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Pooled Data </c:v>
                </c:pt>
                <c:pt idx="1">
                  <c:v>≤100,000</c:v>
                </c:pt>
                <c:pt idx="2">
                  <c:v>&gt;100,000</c:v>
                </c:pt>
              </c:strCache>
            </c:strRef>
          </c:cat>
          <c:val>
            <c:numRef>
              <c:f>Sheet1!$B$2:$B$4</c:f>
              <c:numCache>
                <c:formatCode>0</c:formatCode>
                <c:ptCount val="3"/>
                <c:pt idx="0" formatCode="0.00">
                  <c:v>91.48</c:v>
                </c:pt>
                <c:pt idx="1">
                  <c:v>91</c:v>
                </c:pt>
                <c:pt idx="2">
                  <c:v>92</c:v>
                </c:pt>
              </c:numCache>
            </c:numRef>
          </c:val>
          <c:extLst>
            <c:ext xmlns:c16="http://schemas.microsoft.com/office/drawing/2014/chart" uri="{C3380CC4-5D6E-409C-BE32-E72D297353CC}">
              <c16:uniqueId val="{00000002-C2D8-AD4C-AA27-7067E7986AD9}"/>
            </c:ext>
          </c:extLst>
        </c:ser>
        <c:ser>
          <c:idx val="1"/>
          <c:order val="1"/>
          <c:tx>
            <c:strRef>
              <c:f>Sheet1!$C$1</c:f>
              <c:strCache>
                <c:ptCount val="1"/>
                <c:pt idx="0">
                  <c:v>Dolutegravir + Tenofovir DF-Emtricitabine</c:v>
                </c:pt>
              </c:strCache>
            </c:strRef>
          </c:tx>
          <c:spPr>
            <a:solidFill>
              <a:srgbClr val="89A25D"/>
            </a:solidFill>
            <a:ln w="12700">
              <a:noFill/>
            </a:ln>
            <a:effectLst/>
            <a:scene3d>
              <a:camera prst="orthographicFront"/>
              <a:lightRig rig="threePt" dir="t"/>
            </a:scene3d>
            <a:sp3d>
              <a:bevelT w="38100" h="38100"/>
            </a:sp3d>
          </c:spPr>
          <c:invertIfNegative val="0"/>
          <c:dLbls>
            <c:numFmt formatCode="0" sourceLinked="0"/>
            <c:spPr>
              <a:solidFill>
                <a:schemeClr val="bg1">
                  <a:alpha val="50000"/>
                </a:schemeClr>
              </a:solidFill>
            </c:spPr>
            <c:txPr>
              <a:bodyPr wrap="square" lIns="38100" tIns="19050" rIns="38100" bIns="19050" anchor="ctr">
                <a:spAutoFit/>
              </a:bodyPr>
              <a:lstStyle/>
              <a:p>
                <a:pPr>
                  <a:defRPr sz="12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Pooled Data </c:v>
                </c:pt>
                <c:pt idx="1">
                  <c:v>≤100,000</c:v>
                </c:pt>
                <c:pt idx="2">
                  <c:v>&gt;100,000</c:v>
                </c:pt>
              </c:strCache>
            </c:strRef>
          </c:cat>
          <c:val>
            <c:numRef>
              <c:f>Sheet1!$C$2:$C$4</c:f>
              <c:numCache>
                <c:formatCode>0</c:formatCode>
                <c:ptCount val="3"/>
                <c:pt idx="0" formatCode="0.0">
                  <c:v>93.3</c:v>
                </c:pt>
                <c:pt idx="1">
                  <c:v>94</c:v>
                </c:pt>
                <c:pt idx="2">
                  <c:v>90</c:v>
                </c:pt>
              </c:numCache>
            </c:numRef>
          </c:val>
          <c:extLst>
            <c:ext xmlns:c16="http://schemas.microsoft.com/office/drawing/2014/chart" uri="{C3380CC4-5D6E-409C-BE32-E72D297353CC}">
              <c16:uniqueId val="{00000005-C2D8-AD4C-AA27-7067E7986AD9}"/>
            </c:ext>
          </c:extLst>
        </c:ser>
        <c:dLbls>
          <c:showLegendKey val="0"/>
          <c:showVal val="1"/>
          <c:showCatName val="0"/>
          <c:showSerName val="0"/>
          <c:showPercent val="0"/>
          <c:showBubbleSize val="0"/>
        </c:dLbls>
        <c:gapWidth val="100"/>
        <c:axId val="275749888"/>
        <c:axId val="275759872"/>
      </c:barChart>
      <c:catAx>
        <c:axId val="275749888"/>
        <c:scaling>
          <c:orientation val="minMax"/>
        </c:scaling>
        <c:delete val="0"/>
        <c:axPos val="b"/>
        <c:numFmt formatCode="General" sourceLinked="0"/>
        <c:majorTickMark val="out"/>
        <c:minorTickMark val="none"/>
        <c:tickLblPos val="nextTo"/>
        <c:spPr>
          <a:ln w="6350" cap="flat" cmpd="sng" algn="ctr">
            <a:solidFill>
              <a:srgbClr val="000000"/>
            </a:solidFill>
            <a:prstDash val="solid"/>
            <a:round/>
            <a:headEnd type="none" w="med" len="med"/>
            <a:tailEnd type="none" w="med" len="med"/>
          </a:ln>
        </c:spPr>
        <c:crossAx val="275759872"/>
        <c:crosses val="autoZero"/>
        <c:auto val="1"/>
        <c:lblAlgn val="ctr"/>
        <c:lblOffset val="1"/>
        <c:tickLblSkip val="1"/>
        <c:tickMarkSkip val="1"/>
        <c:noMultiLvlLbl val="0"/>
      </c:catAx>
      <c:valAx>
        <c:axId val="275759872"/>
        <c:scaling>
          <c:orientation val="minMax"/>
          <c:max val="100"/>
          <c:min val="0"/>
        </c:scaling>
        <c:delete val="0"/>
        <c:axPos val="l"/>
        <c:title>
          <c:tx>
            <c:rich>
              <a:bodyPr/>
              <a:lstStyle/>
              <a:p>
                <a:pPr>
                  <a:defRPr/>
                </a:pPr>
                <a:r>
                  <a:rPr lang="en-US"/>
                  <a:t>HIV RNA &lt;50 copies/mL (%)</a:t>
                </a:r>
              </a:p>
            </c:rich>
          </c:tx>
          <c:layout>
            <c:manualLayout>
              <c:xMode val="edge"/>
              <c:yMode val="edge"/>
              <c:x val="3.0863163381173093E-4"/>
              <c:y val="7.5175476374255978E-2"/>
            </c:manualLayout>
          </c:layout>
          <c:overlay val="0"/>
        </c:title>
        <c:numFmt formatCode="0" sourceLinked="0"/>
        <c:majorTickMark val="out"/>
        <c:minorTickMark val="none"/>
        <c:tickLblPos val="nextTo"/>
        <c:spPr>
          <a:ln w="6350" cmpd="sng">
            <a:solidFill>
              <a:srgbClr val="000000"/>
            </a:solidFill>
          </a:ln>
        </c:spPr>
        <c:crossAx val="275749888"/>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10490069060516374"/>
          <c:y val="0"/>
          <c:w val="0.86701420301185761"/>
          <c:h val="0.11586162327241253"/>
        </c:manualLayout>
      </c:layout>
      <c:overlay val="0"/>
      <c:spPr>
        <a:noFill/>
      </c:spPr>
      <c:txPr>
        <a:bodyPr/>
        <a:lstStyle/>
        <a:p>
          <a:pPr>
            <a:defRPr sz="1400"/>
          </a:pPr>
          <a:endParaRPr lang="en-US"/>
        </a:p>
      </c:tx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4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060528308860301"/>
          <c:y val="0.10470641455726"/>
          <c:w val="0.84588075883011804"/>
          <c:h val="0.73954567867566701"/>
        </c:manualLayout>
      </c:layout>
      <c:barChart>
        <c:barDir val="col"/>
        <c:grouping val="clustered"/>
        <c:varyColors val="0"/>
        <c:ser>
          <c:idx val="0"/>
          <c:order val="0"/>
          <c:tx>
            <c:strRef>
              <c:f>Sheet1!$B$1</c:f>
              <c:strCache>
                <c:ptCount val="1"/>
                <c:pt idx="0">
                  <c:v>Dolutegravir + Lamivudine</c:v>
                </c:pt>
              </c:strCache>
            </c:strRef>
          </c:tx>
          <c:spPr>
            <a:solidFill>
              <a:srgbClr val="4A7DA7"/>
            </a:solidFill>
            <a:ln w="12700">
              <a:noFill/>
            </a:ln>
            <a:effectLst/>
            <a:scene3d>
              <a:camera prst="orthographicFront"/>
              <a:lightRig rig="threePt" dir="t"/>
            </a:scene3d>
            <a:sp3d>
              <a:bevelT w="38100" h="38100"/>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Bone-specific alkaline phosphatase</c:v>
                </c:pt>
                <c:pt idx="1">
                  <c:v>Osteocalcin</c:v>
                </c:pt>
                <c:pt idx="2">
                  <c:v>Procollagen 1 N-terminal propeptide</c:v>
                </c:pt>
                <c:pt idx="3">
                  <c:v>Type 1 collagen C-telopeptide</c:v>
                </c:pt>
              </c:strCache>
            </c:strRef>
          </c:cat>
          <c:val>
            <c:numRef>
              <c:f>Sheet1!$B$2:$B$5</c:f>
              <c:numCache>
                <c:formatCode>0.00</c:formatCode>
                <c:ptCount val="4"/>
                <c:pt idx="0">
                  <c:v>0.28999999999999998</c:v>
                </c:pt>
                <c:pt idx="1">
                  <c:v>0.27</c:v>
                </c:pt>
                <c:pt idx="2">
                  <c:v>11</c:v>
                </c:pt>
                <c:pt idx="3">
                  <c:v>0.1</c:v>
                </c:pt>
              </c:numCache>
            </c:numRef>
          </c:val>
          <c:extLst>
            <c:ext xmlns:c16="http://schemas.microsoft.com/office/drawing/2014/chart" uri="{C3380CC4-5D6E-409C-BE32-E72D297353CC}">
              <c16:uniqueId val="{00000000-884B-834B-B6D9-4875F5980387}"/>
            </c:ext>
          </c:extLst>
        </c:ser>
        <c:ser>
          <c:idx val="1"/>
          <c:order val="1"/>
          <c:tx>
            <c:strRef>
              <c:f>Sheet1!$C$1</c:f>
              <c:strCache>
                <c:ptCount val="1"/>
                <c:pt idx="0">
                  <c:v>Dolutegravir + Tenofovir DF-Emtricitabine</c:v>
                </c:pt>
              </c:strCache>
            </c:strRef>
          </c:tx>
          <c:spPr>
            <a:solidFill>
              <a:srgbClr val="778D51"/>
            </a:solidFill>
            <a:ln w="12700">
              <a:noFill/>
            </a:ln>
            <a:effectLst/>
            <a:scene3d>
              <a:camera prst="orthographicFront"/>
              <a:lightRig rig="threePt" dir="t"/>
            </a:scene3d>
            <a:sp3d>
              <a:bevelT w="38100" h="38100"/>
            </a:sp3d>
          </c:spPr>
          <c:invertIfNegative val="0"/>
          <c:dPt>
            <c:idx val="2"/>
            <c:invertIfNegative val="0"/>
            <c:bubble3D val="0"/>
            <c:spPr>
              <a:solidFill>
                <a:srgbClr val="89A25D"/>
              </a:solidFill>
              <a:ln w="12700">
                <a:noFill/>
              </a:ln>
              <a:effectLst/>
              <a:scene3d>
                <a:camera prst="orthographicFront"/>
                <a:lightRig rig="threePt" dir="t"/>
              </a:scene3d>
              <a:sp3d>
                <a:bevelT w="38100" h="38100"/>
              </a:sp3d>
            </c:spPr>
            <c:extLst>
              <c:ext xmlns:c16="http://schemas.microsoft.com/office/drawing/2014/chart" uri="{C3380CC4-5D6E-409C-BE32-E72D297353CC}">
                <c16:uniqueId val="{00000000-8A8A-454A-9F49-467F1CF01F9D}"/>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Bone-specific alkaline phosphatase</c:v>
                </c:pt>
                <c:pt idx="1">
                  <c:v>Osteocalcin</c:v>
                </c:pt>
                <c:pt idx="2">
                  <c:v>Procollagen 1 N-terminal propeptide</c:v>
                </c:pt>
                <c:pt idx="3">
                  <c:v>Type 1 collagen C-telopeptide</c:v>
                </c:pt>
              </c:strCache>
            </c:strRef>
          </c:cat>
          <c:val>
            <c:numRef>
              <c:f>Sheet1!$C$2:$C$5</c:f>
              <c:numCache>
                <c:formatCode>0.00</c:formatCode>
                <c:ptCount val="4"/>
                <c:pt idx="0">
                  <c:v>2.36</c:v>
                </c:pt>
                <c:pt idx="1">
                  <c:v>4.21</c:v>
                </c:pt>
                <c:pt idx="2">
                  <c:v>23.7</c:v>
                </c:pt>
                <c:pt idx="3">
                  <c:v>0.24</c:v>
                </c:pt>
              </c:numCache>
            </c:numRef>
          </c:val>
          <c:extLst>
            <c:ext xmlns:c16="http://schemas.microsoft.com/office/drawing/2014/chart" uri="{C3380CC4-5D6E-409C-BE32-E72D297353CC}">
              <c16:uniqueId val="{00000001-884B-834B-B6D9-4875F5980387}"/>
            </c:ext>
          </c:extLst>
        </c:ser>
        <c:dLbls>
          <c:showLegendKey val="0"/>
          <c:showVal val="1"/>
          <c:showCatName val="0"/>
          <c:showSerName val="0"/>
          <c:showPercent val="0"/>
          <c:showBubbleSize val="0"/>
        </c:dLbls>
        <c:gapWidth val="100"/>
        <c:axId val="-2015239560"/>
        <c:axId val="-2040590136"/>
      </c:barChart>
      <c:catAx>
        <c:axId val="-2015239560"/>
        <c:scaling>
          <c:orientation val="minMax"/>
        </c:scaling>
        <c:delete val="0"/>
        <c:axPos val="b"/>
        <c:numFmt formatCode="General" sourceLinked="0"/>
        <c:majorTickMark val="out"/>
        <c:minorTickMark val="none"/>
        <c:tickLblPos val="low"/>
        <c:spPr>
          <a:ln w="6350" cap="flat" cmpd="sng" algn="ctr">
            <a:solidFill>
              <a:prstClr val="black"/>
            </a:solidFill>
            <a:prstDash val="solid"/>
            <a:round/>
            <a:headEnd type="none" w="med" len="med"/>
            <a:tailEnd type="none" w="med" len="med"/>
          </a:ln>
        </c:spPr>
        <c:crossAx val="-2040590136"/>
        <c:crosses val="autoZero"/>
        <c:auto val="1"/>
        <c:lblAlgn val="ctr"/>
        <c:lblOffset val="1"/>
        <c:tickLblSkip val="1"/>
        <c:tickMarkSkip val="1"/>
        <c:noMultiLvlLbl val="0"/>
      </c:catAx>
      <c:valAx>
        <c:axId val="-2040590136"/>
        <c:scaling>
          <c:orientation val="minMax"/>
          <c:max val="30"/>
          <c:min val="0"/>
        </c:scaling>
        <c:delete val="0"/>
        <c:axPos val="l"/>
        <c:title>
          <c:tx>
            <c:rich>
              <a:bodyPr/>
              <a:lstStyle/>
              <a:p>
                <a:pPr>
                  <a:defRPr/>
                </a:pPr>
                <a:r>
                  <a:rPr lang="en-US"/>
                  <a:t>Adjusted Mean Change from Baseline (μg/L)</a:t>
                </a:r>
              </a:p>
            </c:rich>
          </c:tx>
          <c:layout>
            <c:manualLayout>
              <c:xMode val="edge"/>
              <c:yMode val="edge"/>
              <c:x val="0"/>
              <c:y val="0.13984015515748599"/>
            </c:manualLayout>
          </c:layout>
          <c:overlay val="0"/>
        </c:title>
        <c:numFmt formatCode="0" sourceLinked="0"/>
        <c:majorTickMark val="out"/>
        <c:minorTickMark val="none"/>
        <c:tickLblPos val="nextTo"/>
        <c:spPr>
          <a:ln w="6350" cmpd="sng">
            <a:solidFill>
              <a:srgbClr val="000000"/>
            </a:solidFill>
          </a:ln>
        </c:spPr>
        <c:crossAx val="-2015239560"/>
        <c:crosses val="autoZero"/>
        <c:crossBetween val="between"/>
        <c:majorUnit val="5"/>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13812712434178701"/>
          <c:y val="9.1463458547848299E-3"/>
          <c:w val="0.86027500602437501"/>
          <c:h val="7.7236929118762399E-2"/>
        </c:manualLayout>
      </c:layout>
      <c:overlay val="0"/>
      <c:spPr>
        <a:solidFill>
          <a:srgbClr val="FFFFFF"/>
        </a:solidFill>
        <a:ln w="25400" cap="flat" cmpd="sng" algn="ctr">
          <a:noFill/>
          <a:prstDash val="solid"/>
          <a:round/>
          <a:headEnd type="none" w="med" len="med"/>
          <a:tailEnd type="none" w="med" len="med"/>
        </a:ln>
        <a:effectLst/>
      </c:spPr>
      <c:txPr>
        <a:bodyPr/>
        <a:lstStyle/>
        <a:p>
          <a:pPr algn="l">
            <a:defRPr/>
          </a:pPr>
          <a:endParaRPr lang="en-US"/>
        </a:p>
      </c:txPr>
    </c:legend>
    <c:plotVisOnly val="1"/>
    <c:dispBlanksAs val="gap"/>
    <c:showDLblsOverMax val="0"/>
  </c:chart>
  <c:spPr>
    <a:ln w="25400" cap="flat" cmpd="sng" algn="ctr">
      <a:noFill/>
      <a:prstDash val="solid"/>
      <a:round/>
      <a:headEnd type="none" w="med" len="med"/>
      <a:tailEnd type="none" w="med" len="med"/>
    </a:ln>
    <a:effectLst/>
  </c:spPr>
  <c:txPr>
    <a:bodyPr/>
    <a:lstStyle/>
    <a:p>
      <a:pPr>
        <a:defRPr sz="14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573399440400899"/>
          <c:y val="0.11943591426071699"/>
          <c:w val="0.83802968433701797"/>
          <c:h val="0.67984067307336904"/>
        </c:manualLayout>
      </c:layout>
      <c:barChart>
        <c:barDir val="col"/>
        <c:grouping val="clustered"/>
        <c:varyColors val="0"/>
        <c:ser>
          <c:idx val="0"/>
          <c:order val="0"/>
          <c:tx>
            <c:strRef>
              <c:f>Sheet1!$B$1</c:f>
              <c:strCache>
                <c:ptCount val="1"/>
                <c:pt idx="0">
                  <c:v>Dolutegravir + Lamivudine</c:v>
                </c:pt>
              </c:strCache>
            </c:strRef>
          </c:tx>
          <c:spPr>
            <a:solidFill>
              <a:srgbClr val="5289B7"/>
            </a:solidFill>
            <a:ln w="12700" cmpd="sng">
              <a:noFill/>
            </a:ln>
            <a:effectLst/>
            <a:scene3d>
              <a:camera prst="orthographicFront"/>
              <a:lightRig rig="threePt" dir="t"/>
            </a:scene3d>
            <a:sp3d>
              <a:bevelT w="38100" h="38100"/>
            </a:sp3d>
          </c:spPr>
          <c:invertIfNegative val="0"/>
          <c:dLbls>
            <c:numFmt formatCode="0" sourceLinked="0"/>
            <c:spPr>
              <a:solidFill>
                <a:schemeClr val="bg1">
                  <a:alpha val="50000"/>
                </a:schemeClr>
              </a:solidFill>
            </c:spPr>
            <c:txPr>
              <a:bodyPr/>
              <a:lstStyle/>
              <a:p>
                <a:pPr>
                  <a:defRPr sz="12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Pooled Data </c:v>
                </c:pt>
                <c:pt idx="1">
                  <c:v>&gt;200</c:v>
                </c:pt>
                <c:pt idx="2">
                  <c:v>≤200</c:v>
                </c:pt>
              </c:strCache>
            </c:strRef>
          </c:cat>
          <c:val>
            <c:numRef>
              <c:f>Sheet1!$B$2:$B$4</c:f>
              <c:numCache>
                <c:formatCode>0</c:formatCode>
                <c:ptCount val="3"/>
                <c:pt idx="0" formatCode="0.00">
                  <c:v>91.48</c:v>
                </c:pt>
                <c:pt idx="1">
                  <c:v>93</c:v>
                </c:pt>
                <c:pt idx="2">
                  <c:v>79</c:v>
                </c:pt>
              </c:numCache>
            </c:numRef>
          </c:val>
          <c:extLst>
            <c:ext xmlns:c16="http://schemas.microsoft.com/office/drawing/2014/chart" uri="{C3380CC4-5D6E-409C-BE32-E72D297353CC}">
              <c16:uniqueId val="{00000000-8371-A54C-9A93-993F4C0056CB}"/>
            </c:ext>
          </c:extLst>
        </c:ser>
        <c:ser>
          <c:idx val="1"/>
          <c:order val="1"/>
          <c:tx>
            <c:strRef>
              <c:f>Sheet1!$C$1</c:f>
              <c:strCache>
                <c:ptCount val="1"/>
                <c:pt idx="0">
                  <c:v>Dolutegravir + Tenofovir DF-Emtricitabine</c:v>
                </c:pt>
              </c:strCache>
            </c:strRef>
          </c:tx>
          <c:spPr>
            <a:solidFill>
              <a:srgbClr val="89A25D"/>
            </a:solidFill>
            <a:ln w="12700">
              <a:noFill/>
            </a:ln>
            <a:effectLst/>
            <a:scene3d>
              <a:camera prst="orthographicFront"/>
              <a:lightRig rig="threePt" dir="t"/>
            </a:scene3d>
            <a:sp3d>
              <a:bevelT w="38100" h="38100"/>
            </a:sp3d>
          </c:spPr>
          <c:invertIfNegative val="0"/>
          <c:dLbls>
            <c:numFmt formatCode="0" sourceLinked="0"/>
            <c:spPr>
              <a:solidFill>
                <a:schemeClr val="bg1">
                  <a:alpha val="50000"/>
                </a:schemeClr>
              </a:solidFill>
            </c:spPr>
            <c:txPr>
              <a:bodyPr/>
              <a:lstStyle/>
              <a:p>
                <a:pPr>
                  <a:defRPr sz="12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Pooled Data </c:v>
                </c:pt>
                <c:pt idx="1">
                  <c:v>&gt;200</c:v>
                </c:pt>
                <c:pt idx="2">
                  <c:v>≤200</c:v>
                </c:pt>
              </c:strCache>
            </c:strRef>
          </c:cat>
          <c:val>
            <c:numRef>
              <c:f>Sheet1!$C$2:$C$4</c:f>
              <c:numCache>
                <c:formatCode>0</c:formatCode>
                <c:ptCount val="3"/>
                <c:pt idx="0" formatCode="0.0">
                  <c:v>93.3</c:v>
                </c:pt>
                <c:pt idx="1">
                  <c:v>93</c:v>
                </c:pt>
                <c:pt idx="2">
                  <c:v>93</c:v>
                </c:pt>
              </c:numCache>
            </c:numRef>
          </c:val>
          <c:extLst>
            <c:ext xmlns:c16="http://schemas.microsoft.com/office/drawing/2014/chart" uri="{C3380CC4-5D6E-409C-BE32-E72D297353CC}">
              <c16:uniqueId val="{00000001-8371-A54C-9A93-993F4C0056CB}"/>
            </c:ext>
          </c:extLst>
        </c:ser>
        <c:dLbls>
          <c:showLegendKey val="0"/>
          <c:showVal val="1"/>
          <c:showCatName val="0"/>
          <c:showSerName val="0"/>
          <c:showPercent val="0"/>
          <c:showBubbleSize val="0"/>
        </c:dLbls>
        <c:gapWidth val="85"/>
        <c:axId val="-1977983176"/>
        <c:axId val="-1977656568"/>
      </c:barChart>
      <c:catAx>
        <c:axId val="-1977983176"/>
        <c:scaling>
          <c:orientation val="minMax"/>
        </c:scaling>
        <c:delete val="0"/>
        <c:axPos val="b"/>
        <c:numFmt formatCode="General" sourceLinked="0"/>
        <c:majorTickMark val="out"/>
        <c:minorTickMark val="none"/>
        <c:tickLblPos val="nextTo"/>
        <c:spPr>
          <a:ln w="6350" cap="flat" cmpd="sng" algn="ctr">
            <a:solidFill>
              <a:srgbClr val="000000"/>
            </a:solidFill>
            <a:prstDash val="solid"/>
            <a:round/>
            <a:headEnd type="none" w="med" len="med"/>
            <a:tailEnd type="none" w="med" len="med"/>
          </a:ln>
        </c:spPr>
        <c:crossAx val="-1977656568"/>
        <c:crosses val="autoZero"/>
        <c:auto val="1"/>
        <c:lblAlgn val="ctr"/>
        <c:lblOffset val="1"/>
        <c:tickLblSkip val="1"/>
        <c:tickMarkSkip val="1"/>
        <c:noMultiLvlLbl val="0"/>
      </c:catAx>
      <c:valAx>
        <c:axId val="-1977656568"/>
        <c:scaling>
          <c:orientation val="minMax"/>
          <c:max val="100"/>
          <c:min val="0"/>
        </c:scaling>
        <c:delete val="0"/>
        <c:axPos val="l"/>
        <c:title>
          <c:tx>
            <c:rich>
              <a:bodyPr/>
              <a:lstStyle/>
              <a:p>
                <a:pPr>
                  <a:defRPr/>
                </a:pPr>
                <a:r>
                  <a:rPr lang="en-US"/>
                  <a:t>HIV RNA &lt;50 copies/mL (%)</a:t>
                </a:r>
              </a:p>
            </c:rich>
          </c:tx>
          <c:layout>
            <c:manualLayout>
              <c:xMode val="edge"/>
              <c:yMode val="edge"/>
              <c:x val="4.410177894429863E-3"/>
              <c:y val="8.798453144745795E-2"/>
            </c:manualLayout>
          </c:layout>
          <c:overlay val="0"/>
        </c:title>
        <c:numFmt formatCode="0" sourceLinked="0"/>
        <c:majorTickMark val="out"/>
        <c:minorTickMark val="none"/>
        <c:tickLblPos val="nextTo"/>
        <c:spPr>
          <a:ln w="6350" cmpd="sng">
            <a:solidFill>
              <a:srgbClr val="000000"/>
            </a:solidFill>
          </a:ln>
        </c:spPr>
        <c:crossAx val="-1977983176"/>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14272579100181901"/>
          <c:y val="3.3163302314110597E-2"/>
          <c:w val="0.82918914879978001"/>
          <c:h val="7.5120850359212704E-2"/>
        </c:manualLayout>
      </c:layout>
      <c:overlay val="0"/>
      <c:spPr>
        <a:noFill/>
      </c:sp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4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3573399440400899"/>
          <c:y val="0.11943591426071699"/>
          <c:w val="0.83802968433701797"/>
          <c:h val="0.77428541958489605"/>
        </c:manualLayout>
      </c:layout>
      <c:barChart>
        <c:barDir val="col"/>
        <c:grouping val="clustered"/>
        <c:varyColors val="0"/>
        <c:ser>
          <c:idx val="0"/>
          <c:order val="0"/>
          <c:tx>
            <c:strRef>
              <c:f>Sheet1!$B$1</c:f>
              <c:strCache>
                <c:ptCount val="1"/>
                <c:pt idx="0">
                  <c:v>Dolutegravir + Lamivudine</c:v>
                </c:pt>
              </c:strCache>
            </c:strRef>
          </c:tx>
          <c:spPr>
            <a:solidFill>
              <a:srgbClr val="5289B7"/>
            </a:solidFill>
            <a:ln w="12700" cmpd="sng">
              <a:noFill/>
            </a:ln>
            <a:effectLst/>
            <a:scene3d>
              <a:camera prst="orthographicFront"/>
              <a:lightRig rig="threePt" dir="t"/>
            </a:scene3d>
            <a:sp3d>
              <a:bevelT w="38100" h="38100"/>
            </a:sp3d>
          </c:spPr>
          <c:invertIfNegative val="0"/>
          <c:dLbls>
            <c:numFmt formatCode="0" sourceLinked="0"/>
            <c:spPr>
              <a:solidFill>
                <a:schemeClr val="bg1">
                  <a:alpha val="50000"/>
                </a:schemeClr>
              </a:solidFill>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Pooled Data </c:v>
                </c:pt>
                <c:pt idx="1">
                  <c:v>GEMINI-1</c:v>
                </c:pt>
                <c:pt idx="2">
                  <c:v>GEMINI-2</c:v>
                </c:pt>
              </c:strCache>
            </c:strRef>
          </c:cat>
          <c:val>
            <c:numRef>
              <c:f>Sheet1!$B$2:$B$4</c:f>
              <c:numCache>
                <c:formatCode>0.0</c:formatCode>
                <c:ptCount val="3"/>
                <c:pt idx="0" formatCode="0.00">
                  <c:v>91.48</c:v>
                </c:pt>
                <c:pt idx="1">
                  <c:v>89.9</c:v>
                </c:pt>
                <c:pt idx="2">
                  <c:v>93.1</c:v>
                </c:pt>
              </c:numCache>
            </c:numRef>
          </c:val>
          <c:extLst>
            <c:ext xmlns:c16="http://schemas.microsoft.com/office/drawing/2014/chart" uri="{C3380CC4-5D6E-409C-BE32-E72D297353CC}">
              <c16:uniqueId val="{00000002-C2D8-AD4C-AA27-7067E7986AD9}"/>
            </c:ext>
          </c:extLst>
        </c:ser>
        <c:ser>
          <c:idx val="1"/>
          <c:order val="1"/>
          <c:tx>
            <c:strRef>
              <c:f>Sheet1!$C$1</c:f>
              <c:strCache>
                <c:ptCount val="1"/>
                <c:pt idx="0">
                  <c:v>Dolutegravir + Tenofovir DF-Emtricitabine</c:v>
                </c:pt>
              </c:strCache>
            </c:strRef>
          </c:tx>
          <c:spPr>
            <a:solidFill>
              <a:srgbClr val="89A25D"/>
            </a:solidFill>
            <a:ln w="12700">
              <a:noFill/>
            </a:ln>
            <a:effectLst/>
            <a:scene3d>
              <a:camera prst="orthographicFront"/>
              <a:lightRig rig="threePt" dir="t"/>
            </a:scene3d>
            <a:sp3d>
              <a:bevelT w="38100" h="38100"/>
            </a:sp3d>
          </c:spPr>
          <c:invertIfNegative val="0"/>
          <c:dLbls>
            <c:numFmt formatCode="0" sourceLinked="0"/>
            <c:spPr>
              <a:solidFill>
                <a:schemeClr val="bg1">
                  <a:alpha val="50000"/>
                </a:schemeClr>
              </a:solidFill>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Pooled Data </c:v>
                </c:pt>
                <c:pt idx="1">
                  <c:v>GEMINI-1</c:v>
                </c:pt>
                <c:pt idx="2">
                  <c:v>GEMINI-2</c:v>
                </c:pt>
              </c:strCache>
            </c:strRef>
          </c:cat>
          <c:val>
            <c:numRef>
              <c:f>Sheet1!$C$2:$C$4</c:f>
              <c:numCache>
                <c:formatCode>0.0</c:formatCode>
                <c:ptCount val="3"/>
                <c:pt idx="0">
                  <c:v>93.3</c:v>
                </c:pt>
                <c:pt idx="1">
                  <c:v>92.7</c:v>
                </c:pt>
                <c:pt idx="2">
                  <c:v>93.9</c:v>
                </c:pt>
              </c:numCache>
            </c:numRef>
          </c:val>
          <c:extLst>
            <c:ext xmlns:c16="http://schemas.microsoft.com/office/drawing/2014/chart" uri="{C3380CC4-5D6E-409C-BE32-E72D297353CC}">
              <c16:uniqueId val="{00000005-C2D8-AD4C-AA27-7067E7986AD9}"/>
            </c:ext>
          </c:extLst>
        </c:ser>
        <c:dLbls>
          <c:showLegendKey val="0"/>
          <c:showVal val="1"/>
          <c:showCatName val="0"/>
          <c:showSerName val="0"/>
          <c:showPercent val="0"/>
          <c:showBubbleSize val="0"/>
        </c:dLbls>
        <c:gapWidth val="85"/>
        <c:axId val="-2017515800"/>
        <c:axId val="2071842040"/>
      </c:barChart>
      <c:catAx>
        <c:axId val="-2017515800"/>
        <c:scaling>
          <c:orientation val="minMax"/>
        </c:scaling>
        <c:delete val="0"/>
        <c:axPos val="b"/>
        <c:numFmt formatCode="General" sourceLinked="0"/>
        <c:majorTickMark val="out"/>
        <c:minorTickMark val="none"/>
        <c:tickLblPos val="nextTo"/>
        <c:spPr>
          <a:ln w="6350" cap="flat" cmpd="sng" algn="ctr">
            <a:solidFill>
              <a:srgbClr val="000000"/>
            </a:solidFill>
            <a:prstDash val="solid"/>
            <a:round/>
            <a:headEnd type="none" w="med" len="med"/>
            <a:tailEnd type="none" w="med" len="med"/>
          </a:ln>
        </c:spPr>
        <c:crossAx val="2071842040"/>
        <c:crosses val="autoZero"/>
        <c:auto val="1"/>
        <c:lblAlgn val="ctr"/>
        <c:lblOffset val="1"/>
        <c:tickLblSkip val="1"/>
        <c:tickMarkSkip val="1"/>
        <c:noMultiLvlLbl val="0"/>
      </c:catAx>
      <c:valAx>
        <c:axId val="2071842040"/>
        <c:scaling>
          <c:orientation val="minMax"/>
          <c:max val="100"/>
          <c:min val="0"/>
        </c:scaling>
        <c:delete val="0"/>
        <c:axPos val="l"/>
        <c:title>
          <c:tx>
            <c:rich>
              <a:bodyPr/>
              <a:lstStyle/>
              <a:p>
                <a:pPr>
                  <a:defRPr/>
                </a:pPr>
                <a:r>
                  <a:rPr lang="en-US"/>
                  <a:t>HIV RNA &lt;50 copies/mL (%)</a:t>
                </a:r>
              </a:p>
            </c:rich>
          </c:tx>
          <c:layout>
            <c:manualLayout>
              <c:xMode val="edge"/>
              <c:yMode val="edge"/>
              <c:x val="4.4936570428696417E-3"/>
              <c:y val="0.14924990966719909"/>
            </c:manualLayout>
          </c:layout>
          <c:overlay val="0"/>
        </c:title>
        <c:numFmt formatCode="0" sourceLinked="0"/>
        <c:majorTickMark val="out"/>
        <c:minorTickMark val="none"/>
        <c:tickLblPos val="nextTo"/>
        <c:spPr>
          <a:ln w="6350" cmpd="sng">
            <a:solidFill>
              <a:srgbClr val="000000"/>
            </a:solidFill>
          </a:ln>
        </c:spPr>
        <c:crossAx val="-2017515800"/>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14272579100181901"/>
          <c:y val="3.3163302314110597E-2"/>
          <c:w val="0.82918914879978001"/>
          <c:h val="7.5120850359212704E-2"/>
        </c:manualLayout>
      </c:layout>
      <c:overlay val="0"/>
      <c:spPr>
        <a:noFill/>
      </c:sp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400">
          <a:solidFill>
            <a:srgbClr val="000000"/>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120649849324389"/>
          <c:y val="0.13954171527170214"/>
          <c:w val="0.86527960046660835"/>
          <c:h val="0.65254082822980464"/>
        </c:manualLayout>
      </c:layout>
      <c:barChart>
        <c:barDir val="col"/>
        <c:grouping val="clustered"/>
        <c:varyColors val="0"/>
        <c:ser>
          <c:idx val="0"/>
          <c:order val="0"/>
          <c:tx>
            <c:strRef>
              <c:f>Sheet1!$B$1</c:f>
              <c:strCache>
                <c:ptCount val="1"/>
                <c:pt idx="0">
                  <c:v>Dolutegravir + Lamivudine</c:v>
                </c:pt>
              </c:strCache>
            </c:strRef>
          </c:tx>
          <c:spPr>
            <a:solidFill>
              <a:srgbClr val="5289B7"/>
            </a:solidFill>
            <a:ln w="12700">
              <a:noFill/>
            </a:ln>
            <a:effectLst/>
            <a:scene3d>
              <a:camera prst="orthographicFront"/>
              <a:lightRig rig="threePt" dir="t"/>
            </a:scene3d>
            <a:sp3d>
              <a:bevelT w="38100" h="38100"/>
            </a:sp3d>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Creatinine
μmol/L</c:v>
                </c:pt>
                <c:pt idx="1">
                  <c:v>GFR by creatinine (mL/min/1.73 m2)</c:v>
                </c:pt>
                <c:pt idx="2">
                  <c:v>Cystatin C
(mg/L)</c:v>
                </c:pt>
                <c:pt idx="3">
                  <c:v>GFR by cystatin C
CKD-EPI (mL/min per 1.73 m2)</c:v>
                </c:pt>
              </c:strCache>
            </c:strRef>
          </c:cat>
          <c:val>
            <c:numRef>
              <c:f>Sheet1!$B$2:$B$5</c:f>
              <c:numCache>
                <c:formatCode>General</c:formatCode>
                <c:ptCount val="4"/>
                <c:pt idx="0">
                  <c:v>10.4</c:v>
                </c:pt>
                <c:pt idx="1">
                  <c:v>-12.1</c:v>
                </c:pt>
                <c:pt idx="2">
                  <c:v>-0.1</c:v>
                </c:pt>
                <c:pt idx="3">
                  <c:v>6.3</c:v>
                </c:pt>
              </c:numCache>
            </c:numRef>
          </c:val>
          <c:extLst>
            <c:ext xmlns:c16="http://schemas.microsoft.com/office/drawing/2014/chart" uri="{C3380CC4-5D6E-409C-BE32-E72D297353CC}">
              <c16:uniqueId val="{00000000-884B-834B-B6D9-4875F5980387}"/>
            </c:ext>
          </c:extLst>
        </c:ser>
        <c:ser>
          <c:idx val="1"/>
          <c:order val="1"/>
          <c:tx>
            <c:strRef>
              <c:f>Sheet1!$C$1</c:f>
              <c:strCache>
                <c:ptCount val="1"/>
                <c:pt idx="0">
                  <c:v>Dolutegravir + Tenofovir DF-Emtricitabine</c:v>
                </c:pt>
              </c:strCache>
            </c:strRef>
          </c:tx>
          <c:spPr>
            <a:solidFill>
              <a:srgbClr val="89A25D"/>
            </a:solidFill>
            <a:ln w="12700">
              <a:noFill/>
            </a:ln>
            <a:effectLst/>
            <a:scene3d>
              <a:camera prst="orthographicFront"/>
              <a:lightRig rig="threePt" dir="t"/>
            </a:scene3d>
            <a:sp3d>
              <a:bevelT w="38100" h="38100"/>
            </a:sp3d>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Creatinine
μmol/L</c:v>
                </c:pt>
                <c:pt idx="1">
                  <c:v>GFR by creatinine (mL/min/1.73 m2)</c:v>
                </c:pt>
                <c:pt idx="2">
                  <c:v>Cystatin C
(mg/L)</c:v>
                </c:pt>
                <c:pt idx="3">
                  <c:v>GFR by cystatin C
CKD-EPI (mL/min per 1.73 m2)</c:v>
                </c:pt>
              </c:strCache>
            </c:strRef>
          </c:cat>
          <c:val>
            <c:numRef>
              <c:f>Sheet1!$C$2:$C$5</c:f>
              <c:numCache>
                <c:formatCode>General</c:formatCode>
                <c:ptCount val="4"/>
                <c:pt idx="0">
                  <c:v>13.5</c:v>
                </c:pt>
                <c:pt idx="1">
                  <c:v>-15.5</c:v>
                </c:pt>
                <c:pt idx="2">
                  <c:v>0</c:v>
                </c:pt>
                <c:pt idx="3">
                  <c:v>4.0999999999999996</c:v>
                </c:pt>
              </c:numCache>
            </c:numRef>
          </c:val>
          <c:extLst>
            <c:ext xmlns:c16="http://schemas.microsoft.com/office/drawing/2014/chart" uri="{C3380CC4-5D6E-409C-BE32-E72D297353CC}">
              <c16:uniqueId val="{00000001-884B-834B-B6D9-4875F5980387}"/>
            </c:ext>
          </c:extLst>
        </c:ser>
        <c:dLbls>
          <c:showLegendKey val="0"/>
          <c:showVal val="1"/>
          <c:showCatName val="0"/>
          <c:showSerName val="0"/>
          <c:showPercent val="0"/>
          <c:showBubbleSize val="0"/>
        </c:dLbls>
        <c:gapWidth val="100"/>
        <c:axId val="-1977801688"/>
        <c:axId val="-1977798648"/>
      </c:barChart>
      <c:catAx>
        <c:axId val="-1977801688"/>
        <c:scaling>
          <c:orientation val="minMax"/>
        </c:scaling>
        <c:delete val="0"/>
        <c:axPos val="b"/>
        <c:numFmt formatCode="General" sourceLinked="0"/>
        <c:majorTickMark val="out"/>
        <c:minorTickMark val="none"/>
        <c:tickLblPos val="low"/>
        <c:spPr>
          <a:ln w="6350" cap="flat" cmpd="sng" algn="ctr">
            <a:solidFill>
              <a:prstClr val="black"/>
            </a:solidFill>
            <a:prstDash val="solid"/>
            <a:round/>
            <a:headEnd type="none" w="med" len="med"/>
            <a:tailEnd type="none" w="med" len="med"/>
          </a:ln>
        </c:spPr>
        <c:txPr>
          <a:bodyPr/>
          <a:lstStyle/>
          <a:p>
            <a:pPr>
              <a:defRPr sz="1400"/>
            </a:pPr>
            <a:endParaRPr lang="en-US"/>
          </a:p>
        </c:txPr>
        <c:crossAx val="-1977798648"/>
        <c:crosses val="autoZero"/>
        <c:auto val="1"/>
        <c:lblAlgn val="ctr"/>
        <c:lblOffset val="1"/>
        <c:tickLblSkip val="1"/>
        <c:tickMarkSkip val="1"/>
        <c:noMultiLvlLbl val="0"/>
      </c:catAx>
      <c:valAx>
        <c:axId val="-1977798648"/>
        <c:scaling>
          <c:orientation val="minMax"/>
          <c:max val="20"/>
          <c:min val="-20"/>
        </c:scaling>
        <c:delete val="0"/>
        <c:axPos val="l"/>
        <c:title>
          <c:tx>
            <c:rich>
              <a:bodyPr/>
              <a:lstStyle/>
              <a:p>
                <a:pPr>
                  <a:defRPr/>
                </a:pPr>
                <a:r>
                  <a:rPr lang="en-US"/>
                  <a:t>Adjusted Median Change from Baseline</a:t>
                </a:r>
              </a:p>
            </c:rich>
          </c:tx>
          <c:layout>
            <c:manualLayout>
              <c:xMode val="edge"/>
              <c:yMode val="edge"/>
              <c:x val="0"/>
              <c:y val="8.1748201613687177E-2"/>
            </c:manualLayout>
          </c:layout>
          <c:overlay val="0"/>
        </c:title>
        <c:numFmt formatCode="0" sourceLinked="0"/>
        <c:majorTickMark val="out"/>
        <c:minorTickMark val="none"/>
        <c:tickLblPos val="nextTo"/>
        <c:spPr>
          <a:ln w="6350" cmpd="sng">
            <a:solidFill>
              <a:srgbClr val="000000"/>
            </a:solidFill>
          </a:ln>
        </c:spPr>
        <c:crossAx val="-1977801688"/>
        <c:crosses val="autoZero"/>
        <c:crossBetween val="between"/>
        <c:majorUnit val="5"/>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19158440264411394"/>
          <c:y val="9.1463458547848299E-3"/>
          <c:w val="0.79324280645474865"/>
          <c:h val="0.11581729367162438"/>
        </c:manualLayout>
      </c:layout>
      <c:overlay val="0"/>
      <c:spPr>
        <a:solidFill>
          <a:srgbClr val="FFFFFF"/>
        </a:solidFill>
        <a:ln w="25400" cap="flat" cmpd="sng" algn="ctr">
          <a:noFill/>
          <a:prstDash val="solid"/>
          <a:round/>
          <a:headEnd type="none" w="med" len="med"/>
          <a:tailEnd type="none" w="med" len="med"/>
        </a:ln>
        <a:effectLst/>
      </c:spPr>
      <c:txPr>
        <a:bodyPr/>
        <a:lstStyle/>
        <a:p>
          <a:pPr algn="l">
            <a:defRPr/>
          </a:pPr>
          <a:endParaRPr lang="en-US"/>
        </a:p>
      </c:txPr>
    </c:legend>
    <c:plotVisOnly val="1"/>
    <c:dispBlanksAs val="gap"/>
    <c:showDLblsOverMax val="0"/>
  </c:chart>
  <c:spPr>
    <a:ln w="25400" cap="flat" cmpd="sng" algn="ctr">
      <a:noFill/>
      <a:prstDash val="solid"/>
      <a:round/>
      <a:headEnd type="none" w="med" len="med"/>
      <a:tailEnd type="none" w="med" len="med"/>
    </a:ln>
    <a:effectLst/>
  </c:spPr>
  <c:txPr>
    <a:bodyPr/>
    <a:lstStyle/>
    <a:p>
      <a:pPr>
        <a:defRPr sz="14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782747642655779"/>
          <c:y val="0.12013858510741712"/>
          <c:w val="0.85956656459609215"/>
          <c:h val="0.73159023524837163"/>
        </c:manualLayout>
      </c:layout>
      <c:barChart>
        <c:barDir val="col"/>
        <c:grouping val="clustered"/>
        <c:varyColors val="0"/>
        <c:ser>
          <c:idx val="0"/>
          <c:order val="0"/>
          <c:tx>
            <c:strRef>
              <c:f>Sheet1!$B$1</c:f>
              <c:strCache>
                <c:ptCount val="1"/>
                <c:pt idx="0">
                  <c:v>Dolutegravir + Lamivudine</c:v>
                </c:pt>
              </c:strCache>
            </c:strRef>
          </c:tx>
          <c:spPr>
            <a:solidFill>
              <a:srgbClr val="5289B7"/>
            </a:solidFill>
            <a:ln w="12700">
              <a:noFill/>
            </a:ln>
            <a:effectLst/>
            <a:scene3d>
              <a:camera prst="orthographicFront"/>
              <a:lightRig rig="threePt" dir="t"/>
            </a:scene3d>
            <a:sp3d>
              <a:bevelT w="38100" h="38100"/>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Protein to creatinine (g/moL)</c:v>
                </c:pt>
                <c:pt idx="1">
                  <c:v>Retinol-binding protein creatinine  (μg/mmoL)</c:v>
                </c:pt>
                <c:pt idx="2">
                  <c:v>β-2 microglobulin creatinine (μg/mmoL)</c:v>
                </c:pt>
              </c:strCache>
            </c:strRef>
          </c:cat>
          <c:val>
            <c:numRef>
              <c:f>Sheet1!$B$2:$B$4</c:f>
              <c:numCache>
                <c:formatCode>0.00</c:formatCode>
                <c:ptCount val="3"/>
                <c:pt idx="0">
                  <c:v>0.87</c:v>
                </c:pt>
                <c:pt idx="1">
                  <c:v>0.93</c:v>
                </c:pt>
                <c:pt idx="2">
                  <c:v>0.92</c:v>
                </c:pt>
              </c:numCache>
            </c:numRef>
          </c:val>
          <c:extLst>
            <c:ext xmlns:c16="http://schemas.microsoft.com/office/drawing/2014/chart" uri="{C3380CC4-5D6E-409C-BE32-E72D297353CC}">
              <c16:uniqueId val="{00000000-884B-834B-B6D9-4875F5980387}"/>
            </c:ext>
          </c:extLst>
        </c:ser>
        <c:ser>
          <c:idx val="1"/>
          <c:order val="1"/>
          <c:tx>
            <c:strRef>
              <c:f>Sheet1!$C$1</c:f>
              <c:strCache>
                <c:ptCount val="1"/>
                <c:pt idx="0">
                  <c:v>Dolutegravir + Tenofovir DF-Emtricitabine</c:v>
                </c:pt>
              </c:strCache>
            </c:strRef>
          </c:tx>
          <c:spPr>
            <a:solidFill>
              <a:srgbClr val="89A25D"/>
            </a:solidFill>
            <a:ln w="12700">
              <a:noFill/>
            </a:ln>
            <a:effectLst/>
            <a:scene3d>
              <a:camera prst="orthographicFront"/>
              <a:lightRig rig="threePt" dir="t"/>
            </a:scene3d>
            <a:sp3d>
              <a:bevelT w="38100" h="38100"/>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Protein to creatinine (g/moL)</c:v>
                </c:pt>
                <c:pt idx="1">
                  <c:v>Retinol-binding protein creatinine  (μg/mmoL)</c:v>
                </c:pt>
                <c:pt idx="2">
                  <c:v>β-2 microglobulin creatinine (μg/mmoL)</c:v>
                </c:pt>
              </c:strCache>
            </c:strRef>
          </c:cat>
          <c:val>
            <c:numRef>
              <c:f>Sheet1!$C$2:$C$4</c:f>
              <c:numCache>
                <c:formatCode>0.00</c:formatCode>
                <c:ptCount val="3"/>
                <c:pt idx="0">
                  <c:v>1.03</c:v>
                </c:pt>
                <c:pt idx="1">
                  <c:v>1.1100000000000001</c:v>
                </c:pt>
                <c:pt idx="2">
                  <c:v>1.31</c:v>
                </c:pt>
              </c:numCache>
            </c:numRef>
          </c:val>
          <c:extLst>
            <c:ext xmlns:c16="http://schemas.microsoft.com/office/drawing/2014/chart" uri="{C3380CC4-5D6E-409C-BE32-E72D297353CC}">
              <c16:uniqueId val="{00000001-884B-834B-B6D9-4875F5980387}"/>
            </c:ext>
          </c:extLst>
        </c:ser>
        <c:dLbls>
          <c:showLegendKey val="0"/>
          <c:showVal val="1"/>
          <c:showCatName val="0"/>
          <c:showSerName val="0"/>
          <c:showPercent val="0"/>
          <c:showBubbleSize val="0"/>
        </c:dLbls>
        <c:gapWidth val="100"/>
        <c:axId val="-2093138024"/>
        <c:axId val="-1978253656"/>
      </c:barChart>
      <c:catAx>
        <c:axId val="-2093138024"/>
        <c:scaling>
          <c:orientation val="minMax"/>
        </c:scaling>
        <c:delete val="0"/>
        <c:axPos val="b"/>
        <c:numFmt formatCode="General" sourceLinked="0"/>
        <c:majorTickMark val="out"/>
        <c:minorTickMark val="none"/>
        <c:tickLblPos val="low"/>
        <c:spPr>
          <a:ln w="6350" cap="flat" cmpd="sng" algn="ctr">
            <a:solidFill>
              <a:prstClr val="black"/>
            </a:solidFill>
            <a:prstDash val="solid"/>
            <a:round/>
            <a:headEnd type="none" w="med" len="med"/>
            <a:tailEnd type="none" w="med" len="med"/>
          </a:ln>
        </c:spPr>
        <c:crossAx val="-1978253656"/>
        <c:crosses val="autoZero"/>
        <c:auto val="1"/>
        <c:lblAlgn val="ctr"/>
        <c:lblOffset val="1"/>
        <c:tickLblSkip val="1"/>
        <c:tickMarkSkip val="1"/>
        <c:noMultiLvlLbl val="0"/>
      </c:catAx>
      <c:valAx>
        <c:axId val="-1978253656"/>
        <c:scaling>
          <c:orientation val="minMax"/>
          <c:max val="2"/>
          <c:min val="0"/>
        </c:scaling>
        <c:delete val="0"/>
        <c:axPos val="l"/>
        <c:title>
          <c:tx>
            <c:rich>
              <a:bodyPr/>
              <a:lstStyle/>
              <a:p>
                <a:pPr>
                  <a:defRPr/>
                </a:pPr>
                <a:r>
                  <a:rPr lang="en-US" dirty="0"/>
                  <a:t>Ratio of Week 48 to Baseline</a:t>
                </a:r>
              </a:p>
            </c:rich>
          </c:tx>
          <c:layout>
            <c:manualLayout>
              <c:xMode val="edge"/>
              <c:yMode val="edge"/>
              <c:x val="1.4814814814814814E-3"/>
              <c:y val="8.6892133275007291E-2"/>
            </c:manualLayout>
          </c:layout>
          <c:overlay val="0"/>
        </c:title>
        <c:numFmt formatCode="0.0" sourceLinked="0"/>
        <c:majorTickMark val="out"/>
        <c:minorTickMark val="none"/>
        <c:tickLblPos val="nextTo"/>
        <c:spPr>
          <a:ln w="6350" cmpd="sng">
            <a:solidFill>
              <a:srgbClr val="000000"/>
            </a:solidFill>
          </a:ln>
        </c:spPr>
        <c:crossAx val="-2093138024"/>
        <c:crosses val="autoZero"/>
        <c:crossBetween val="between"/>
        <c:majorUnit val="0.5"/>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17246378924856615"/>
          <c:y val="9.1463458547848299E-3"/>
          <c:w val="0.80335411198600171"/>
          <c:h val="0.10424321959755031"/>
        </c:manualLayout>
      </c:layout>
      <c:overlay val="0"/>
      <c:spPr>
        <a:solidFill>
          <a:srgbClr val="FFFFFF"/>
        </a:solidFill>
        <a:ln w="25400" cap="flat" cmpd="sng" algn="ctr">
          <a:noFill/>
          <a:prstDash val="solid"/>
          <a:round/>
          <a:headEnd type="none" w="med" len="med"/>
          <a:tailEnd type="none" w="med" len="med"/>
        </a:ln>
        <a:effectLst/>
      </c:spPr>
      <c:txPr>
        <a:bodyPr/>
        <a:lstStyle/>
        <a:p>
          <a:pPr algn="l">
            <a:defRPr/>
          </a:pPr>
          <a:endParaRPr lang="en-US"/>
        </a:p>
      </c:txPr>
    </c:legend>
    <c:plotVisOnly val="1"/>
    <c:dispBlanksAs val="gap"/>
    <c:showDLblsOverMax val="0"/>
  </c:chart>
  <c:spPr>
    <a:ln w="25400" cap="flat" cmpd="sng" algn="ctr">
      <a:noFill/>
      <a:prstDash val="solid"/>
      <a:round/>
      <a:headEnd type="none" w="med" len="med"/>
      <a:tailEnd type="none" w="med" len="med"/>
    </a:ln>
    <a:effectLst/>
  </c:spPr>
  <c:txPr>
    <a:bodyPr/>
    <a:lstStyle/>
    <a:p>
      <a:pPr>
        <a:defRPr sz="14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060528308860301"/>
          <c:y val="0.12013858510741712"/>
          <c:w val="0.84588075883011804"/>
          <c:h val="0.72411356566540275"/>
        </c:manualLayout>
      </c:layout>
      <c:barChart>
        <c:barDir val="col"/>
        <c:grouping val="clustered"/>
        <c:varyColors val="0"/>
        <c:ser>
          <c:idx val="0"/>
          <c:order val="0"/>
          <c:tx>
            <c:strRef>
              <c:f>Sheet1!$B$1</c:f>
              <c:strCache>
                <c:ptCount val="1"/>
                <c:pt idx="0">
                  <c:v>Dolutegravir + Lamivudine</c:v>
                </c:pt>
              </c:strCache>
            </c:strRef>
          </c:tx>
          <c:spPr>
            <a:solidFill>
              <a:srgbClr val="5289B7"/>
            </a:solidFill>
            <a:ln w="12700">
              <a:noFill/>
            </a:ln>
            <a:effectLst/>
            <a:scene3d>
              <a:camera prst="orthographicFront"/>
              <a:lightRig rig="threePt" dir="t"/>
            </a:scene3d>
            <a:sp3d>
              <a:bevelT w="38100" h="38100"/>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Bone-specific alkaline phosphatase</c:v>
                </c:pt>
                <c:pt idx="1">
                  <c:v>Osteocalcin</c:v>
                </c:pt>
                <c:pt idx="2">
                  <c:v>Procollagen 1 N-terminal propeptide</c:v>
                </c:pt>
                <c:pt idx="3">
                  <c:v>Type 1 collagen C-telopeptide</c:v>
                </c:pt>
              </c:strCache>
            </c:strRef>
          </c:cat>
          <c:val>
            <c:numRef>
              <c:f>Sheet1!$B$2:$B$5</c:f>
              <c:numCache>
                <c:formatCode>0.00</c:formatCode>
                <c:ptCount val="4"/>
                <c:pt idx="0">
                  <c:v>1.22</c:v>
                </c:pt>
                <c:pt idx="1">
                  <c:v>0.6</c:v>
                </c:pt>
                <c:pt idx="2">
                  <c:v>0.4</c:v>
                </c:pt>
                <c:pt idx="3">
                  <c:v>0.14000000000000001</c:v>
                </c:pt>
              </c:numCache>
            </c:numRef>
          </c:val>
          <c:extLst>
            <c:ext xmlns:c16="http://schemas.microsoft.com/office/drawing/2014/chart" uri="{C3380CC4-5D6E-409C-BE32-E72D297353CC}">
              <c16:uniqueId val="{00000000-884B-834B-B6D9-4875F5980387}"/>
            </c:ext>
          </c:extLst>
        </c:ser>
        <c:ser>
          <c:idx val="1"/>
          <c:order val="1"/>
          <c:tx>
            <c:strRef>
              <c:f>Sheet1!$C$1</c:f>
              <c:strCache>
                <c:ptCount val="1"/>
                <c:pt idx="0">
                  <c:v>Dolutegravir + Tenofovir DF-Emtricitabine</c:v>
                </c:pt>
              </c:strCache>
            </c:strRef>
          </c:tx>
          <c:spPr>
            <a:solidFill>
              <a:srgbClr val="89A25D"/>
            </a:solidFill>
            <a:ln w="12700">
              <a:noFill/>
            </a:ln>
            <a:effectLst/>
            <a:scene3d>
              <a:camera prst="orthographicFront"/>
              <a:lightRig rig="threePt" dir="t"/>
            </a:scene3d>
            <a:sp3d>
              <a:bevelT w="38100" h="38100"/>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Bone-specific alkaline phosphatase</c:v>
                </c:pt>
                <c:pt idx="1">
                  <c:v>Osteocalcin</c:v>
                </c:pt>
                <c:pt idx="2">
                  <c:v>Procollagen 1 N-terminal propeptide</c:v>
                </c:pt>
                <c:pt idx="3">
                  <c:v>Type 1 collagen C-telopeptide</c:v>
                </c:pt>
              </c:strCache>
            </c:strRef>
          </c:cat>
          <c:val>
            <c:numRef>
              <c:f>Sheet1!$C$2:$C$5</c:f>
              <c:numCache>
                <c:formatCode>0.00</c:formatCode>
                <c:ptCount val="4"/>
                <c:pt idx="0">
                  <c:v>4.07</c:v>
                </c:pt>
                <c:pt idx="1">
                  <c:v>6.17</c:v>
                </c:pt>
                <c:pt idx="2">
                  <c:v>13.1</c:v>
                </c:pt>
                <c:pt idx="3">
                  <c:v>0.33</c:v>
                </c:pt>
              </c:numCache>
            </c:numRef>
          </c:val>
          <c:extLst>
            <c:ext xmlns:c16="http://schemas.microsoft.com/office/drawing/2014/chart" uri="{C3380CC4-5D6E-409C-BE32-E72D297353CC}">
              <c16:uniqueId val="{00000001-884B-834B-B6D9-4875F5980387}"/>
            </c:ext>
          </c:extLst>
        </c:ser>
        <c:dLbls>
          <c:showLegendKey val="0"/>
          <c:showVal val="1"/>
          <c:showCatName val="0"/>
          <c:showSerName val="0"/>
          <c:showPercent val="0"/>
          <c:showBubbleSize val="0"/>
        </c:dLbls>
        <c:gapWidth val="100"/>
        <c:axId val="-1977644872"/>
        <c:axId val="-2093294856"/>
      </c:barChart>
      <c:catAx>
        <c:axId val="-1977644872"/>
        <c:scaling>
          <c:orientation val="minMax"/>
        </c:scaling>
        <c:delete val="0"/>
        <c:axPos val="b"/>
        <c:numFmt formatCode="General" sourceLinked="0"/>
        <c:majorTickMark val="out"/>
        <c:minorTickMark val="none"/>
        <c:tickLblPos val="low"/>
        <c:spPr>
          <a:ln w="6350" cap="flat" cmpd="sng" algn="ctr">
            <a:solidFill>
              <a:prstClr val="black"/>
            </a:solidFill>
            <a:prstDash val="solid"/>
            <a:round/>
            <a:headEnd type="none" w="med" len="med"/>
            <a:tailEnd type="none" w="med" len="med"/>
          </a:ln>
        </c:spPr>
        <c:txPr>
          <a:bodyPr/>
          <a:lstStyle/>
          <a:p>
            <a:pPr>
              <a:defRPr sz="1300"/>
            </a:pPr>
            <a:endParaRPr lang="en-US"/>
          </a:p>
        </c:txPr>
        <c:crossAx val="-2093294856"/>
        <c:crosses val="autoZero"/>
        <c:auto val="1"/>
        <c:lblAlgn val="ctr"/>
        <c:lblOffset val="1"/>
        <c:tickLblSkip val="1"/>
        <c:tickMarkSkip val="1"/>
        <c:noMultiLvlLbl val="0"/>
      </c:catAx>
      <c:valAx>
        <c:axId val="-2093294856"/>
        <c:scaling>
          <c:orientation val="minMax"/>
          <c:max val="15"/>
          <c:min val="0"/>
        </c:scaling>
        <c:delete val="0"/>
        <c:axPos val="l"/>
        <c:title>
          <c:tx>
            <c:rich>
              <a:bodyPr/>
              <a:lstStyle/>
              <a:p>
                <a:pPr>
                  <a:defRPr/>
                </a:pPr>
                <a:r>
                  <a:rPr lang="en-US"/>
                  <a:t>Adjusted Mean Change from Baseline (μg/L)</a:t>
                </a:r>
              </a:p>
            </c:rich>
          </c:tx>
          <c:layout>
            <c:manualLayout>
              <c:xMode val="edge"/>
              <c:yMode val="edge"/>
              <c:x val="0"/>
              <c:y val="0.11283385583746476"/>
            </c:manualLayout>
          </c:layout>
          <c:overlay val="0"/>
        </c:title>
        <c:numFmt formatCode="0.0" sourceLinked="0"/>
        <c:majorTickMark val="out"/>
        <c:minorTickMark val="none"/>
        <c:tickLblPos val="nextTo"/>
        <c:spPr>
          <a:ln w="6350" cmpd="sng">
            <a:solidFill>
              <a:srgbClr val="000000"/>
            </a:solidFill>
          </a:ln>
        </c:spPr>
        <c:txPr>
          <a:bodyPr/>
          <a:lstStyle/>
          <a:p>
            <a:pPr>
              <a:defRPr sz="1200"/>
            </a:pPr>
            <a:endParaRPr lang="en-US"/>
          </a:p>
        </c:txPr>
        <c:crossAx val="-1977644872"/>
        <c:crosses val="autoZero"/>
        <c:crossBetween val="between"/>
        <c:majorUnit val="2.5"/>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16744811412462332"/>
          <c:y val="9.1462525517643622E-3"/>
          <c:w val="0.81552189656848451"/>
          <c:h val="0.10424321959755031"/>
        </c:manualLayout>
      </c:layout>
      <c:overlay val="0"/>
      <c:spPr>
        <a:solidFill>
          <a:srgbClr val="FFFFFF"/>
        </a:solidFill>
        <a:ln w="25400" cap="flat" cmpd="sng" algn="ctr">
          <a:noFill/>
          <a:prstDash val="solid"/>
          <a:round/>
          <a:headEnd type="none" w="med" len="med"/>
          <a:tailEnd type="none" w="med" len="med"/>
        </a:ln>
        <a:effectLst/>
      </c:spPr>
      <c:txPr>
        <a:bodyPr/>
        <a:lstStyle/>
        <a:p>
          <a:pPr algn="l">
            <a:defRPr/>
          </a:pPr>
          <a:endParaRPr lang="en-US"/>
        </a:p>
      </c:txPr>
    </c:legend>
    <c:plotVisOnly val="1"/>
    <c:dispBlanksAs val="gap"/>
    <c:showDLblsOverMax val="0"/>
  </c:chart>
  <c:spPr>
    <a:ln w="25400" cap="flat" cmpd="sng" algn="ctr">
      <a:noFill/>
      <a:prstDash val="solid"/>
      <a:round/>
      <a:headEnd type="none" w="med" len="med"/>
      <a:tailEnd type="none" w="med" len="med"/>
    </a:ln>
    <a:effectLst/>
  </c:spPr>
  <c:txPr>
    <a:bodyPr/>
    <a:lstStyle/>
    <a:p>
      <a:pPr>
        <a:defRPr sz="14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573399440400899"/>
          <c:y val="0.11943591426071699"/>
          <c:w val="0.83802968433701797"/>
          <c:h val="0.67984067307336904"/>
        </c:manualLayout>
      </c:layout>
      <c:barChart>
        <c:barDir val="col"/>
        <c:grouping val="clustered"/>
        <c:varyColors val="0"/>
        <c:ser>
          <c:idx val="0"/>
          <c:order val="0"/>
          <c:tx>
            <c:strRef>
              <c:f>Sheet1!$B$1</c:f>
              <c:strCache>
                <c:ptCount val="1"/>
                <c:pt idx="0">
                  <c:v>Dolutegravir + Lamivudine</c:v>
                </c:pt>
              </c:strCache>
            </c:strRef>
          </c:tx>
          <c:spPr>
            <a:solidFill>
              <a:srgbClr val="4A7DA7"/>
            </a:solidFill>
            <a:ln w="12700" cmpd="sng">
              <a:noFill/>
            </a:ln>
            <a:effectLst/>
            <a:scene3d>
              <a:camera prst="orthographicFront"/>
              <a:lightRig rig="threePt" dir="t"/>
            </a:scene3d>
            <a:sp3d>
              <a:bevelT w="38100" h="38100"/>
            </a:sp3d>
          </c:spPr>
          <c:invertIfNegative val="0"/>
          <c:dLbls>
            <c:numFmt formatCode="0" sourceLinked="0"/>
            <c:spPr>
              <a:solidFill>
                <a:schemeClr val="bg1">
                  <a:alpha val="50000"/>
                </a:schemeClr>
              </a:solidFill>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Pooled Data </c:v>
                </c:pt>
                <c:pt idx="1">
                  <c:v>≤100,000</c:v>
                </c:pt>
                <c:pt idx="2">
                  <c:v>&gt;100,000</c:v>
                </c:pt>
              </c:strCache>
            </c:strRef>
          </c:cat>
          <c:val>
            <c:numRef>
              <c:f>Sheet1!$B$2:$B$4</c:f>
              <c:numCache>
                <c:formatCode>0.0</c:formatCode>
                <c:ptCount val="3"/>
                <c:pt idx="0">
                  <c:v>86</c:v>
                </c:pt>
                <c:pt idx="1">
                  <c:v>86.6</c:v>
                </c:pt>
                <c:pt idx="2">
                  <c:v>83.6</c:v>
                </c:pt>
              </c:numCache>
            </c:numRef>
          </c:val>
          <c:extLst>
            <c:ext xmlns:c16="http://schemas.microsoft.com/office/drawing/2014/chart" uri="{C3380CC4-5D6E-409C-BE32-E72D297353CC}">
              <c16:uniqueId val="{00000002-C2D8-AD4C-AA27-7067E7986AD9}"/>
            </c:ext>
          </c:extLst>
        </c:ser>
        <c:ser>
          <c:idx val="1"/>
          <c:order val="1"/>
          <c:tx>
            <c:strRef>
              <c:f>Sheet1!$C$1</c:f>
              <c:strCache>
                <c:ptCount val="1"/>
                <c:pt idx="0">
                  <c:v>Dolutegravir + Tenofovir DF-Emtricitabine</c:v>
                </c:pt>
              </c:strCache>
            </c:strRef>
          </c:tx>
          <c:spPr>
            <a:solidFill>
              <a:srgbClr val="89A25D"/>
            </a:solidFill>
            <a:ln w="12700">
              <a:noFill/>
            </a:ln>
            <a:effectLst/>
            <a:scene3d>
              <a:camera prst="orthographicFront"/>
              <a:lightRig rig="threePt" dir="t"/>
            </a:scene3d>
            <a:sp3d>
              <a:bevelT w="38100" h="38100"/>
            </a:sp3d>
          </c:spPr>
          <c:invertIfNegative val="0"/>
          <c:dLbls>
            <c:numFmt formatCode="0" sourceLinked="0"/>
            <c:spPr>
              <a:solidFill>
                <a:schemeClr val="bg1">
                  <a:alpha val="50000"/>
                </a:schemeClr>
              </a:solidFill>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Pooled Data </c:v>
                </c:pt>
                <c:pt idx="1">
                  <c:v>≤100,000</c:v>
                </c:pt>
                <c:pt idx="2">
                  <c:v>&gt;100,000</c:v>
                </c:pt>
              </c:strCache>
            </c:strRef>
          </c:cat>
          <c:val>
            <c:numRef>
              <c:f>Sheet1!$C$2:$C$4</c:f>
              <c:numCache>
                <c:formatCode>0.0</c:formatCode>
                <c:ptCount val="3"/>
                <c:pt idx="0">
                  <c:v>89.5</c:v>
                </c:pt>
                <c:pt idx="1">
                  <c:v>90.4</c:v>
                </c:pt>
                <c:pt idx="2">
                  <c:v>86.3</c:v>
                </c:pt>
              </c:numCache>
            </c:numRef>
          </c:val>
          <c:extLst>
            <c:ext xmlns:c16="http://schemas.microsoft.com/office/drawing/2014/chart" uri="{C3380CC4-5D6E-409C-BE32-E72D297353CC}">
              <c16:uniqueId val="{00000005-C2D8-AD4C-AA27-7067E7986AD9}"/>
            </c:ext>
          </c:extLst>
        </c:ser>
        <c:dLbls>
          <c:showLegendKey val="0"/>
          <c:showVal val="1"/>
          <c:showCatName val="0"/>
          <c:showSerName val="0"/>
          <c:showPercent val="0"/>
          <c:showBubbleSize val="0"/>
        </c:dLbls>
        <c:gapWidth val="85"/>
        <c:axId val="-1978680520"/>
        <c:axId val="2090599080"/>
      </c:barChart>
      <c:catAx>
        <c:axId val="-1978680520"/>
        <c:scaling>
          <c:orientation val="minMax"/>
        </c:scaling>
        <c:delete val="0"/>
        <c:axPos val="b"/>
        <c:numFmt formatCode="General" sourceLinked="0"/>
        <c:majorTickMark val="out"/>
        <c:minorTickMark val="none"/>
        <c:tickLblPos val="nextTo"/>
        <c:spPr>
          <a:ln w="6350" cap="flat" cmpd="sng" algn="ctr">
            <a:solidFill>
              <a:srgbClr val="000000"/>
            </a:solidFill>
            <a:prstDash val="solid"/>
            <a:round/>
            <a:headEnd type="none" w="med" len="med"/>
            <a:tailEnd type="none" w="med" len="med"/>
          </a:ln>
        </c:spPr>
        <c:crossAx val="2090599080"/>
        <c:crosses val="autoZero"/>
        <c:auto val="1"/>
        <c:lblAlgn val="ctr"/>
        <c:lblOffset val="1"/>
        <c:tickLblSkip val="1"/>
        <c:tickMarkSkip val="1"/>
        <c:noMultiLvlLbl val="0"/>
      </c:catAx>
      <c:valAx>
        <c:axId val="2090599080"/>
        <c:scaling>
          <c:orientation val="minMax"/>
          <c:max val="100"/>
          <c:min val="0"/>
        </c:scaling>
        <c:delete val="0"/>
        <c:axPos val="l"/>
        <c:title>
          <c:tx>
            <c:rich>
              <a:bodyPr/>
              <a:lstStyle/>
              <a:p>
                <a:pPr>
                  <a:defRPr/>
                </a:pPr>
                <a:r>
                  <a:rPr lang="en-US"/>
                  <a:t>HIV RNA &lt;50 copies/mL (%)</a:t>
                </a:r>
              </a:p>
            </c:rich>
          </c:tx>
          <c:layout>
            <c:manualLayout>
              <c:xMode val="edge"/>
              <c:yMode val="edge"/>
              <c:x val="1.0749854184893555E-2"/>
              <c:y val="0.11221292650918635"/>
            </c:manualLayout>
          </c:layout>
          <c:overlay val="0"/>
        </c:title>
        <c:numFmt formatCode="0" sourceLinked="0"/>
        <c:majorTickMark val="out"/>
        <c:minorTickMark val="none"/>
        <c:tickLblPos val="nextTo"/>
        <c:spPr>
          <a:ln w="6350" cmpd="sng">
            <a:solidFill>
              <a:srgbClr val="000000"/>
            </a:solidFill>
          </a:ln>
        </c:spPr>
        <c:crossAx val="-1978680520"/>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18439243705647906"/>
          <c:y val="3.3163302314110597E-2"/>
          <c:w val="0.78752247982891033"/>
          <c:h val="7.5120850359212704E-2"/>
        </c:manualLayout>
      </c:layout>
      <c:overlay val="0"/>
      <c:spPr>
        <a:noFill/>
      </c:sp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4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573399440400899"/>
          <c:y val="0.11943591426071699"/>
          <c:w val="0.83802968433701797"/>
          <c:h val="0.67984067307336904"/>
        </c:manualLayout>
      </c:layout>
      <c:barChart>
        <c:barDir val="col"/>
        <c:grouping val="clustered"/>
        <c:varyColors val="0"/>
        <c:ser>
          <c:idx val="0"/>
          <c:order val="0"/>
          <c:tx>
            <c:strRef>
              <c:f>Sheet1!$B$1</c:f>
              <c:strCache>
                <c:ptCount val="1"/>
                <c:pt idx="0">
                  <c:v>Dolutegravir + Lamivudine</c:v>
                </c:pt>
              </c:strCache>
            </c:strRef>
          </c:tx>
          <c:spPr>
            <a:solidFill>
              <a:srgbClr val="4A7DA7"/>
            </a:solidFill>
            <a:ln w="12700" cmpd="sng">
              <a:noFill/>
            </a:ln>
            <a:effectLst/>
            <a:scene3d>
              <a:camera prst="orthographicFront"/>
              <a:lightRig rig="threePt" dir="t"/>
            </a:scene3d>
            <a:sp3d>
              <a:bevelT w="38100" h="38100"/>
            </a:sp3d>
          </c:spPr>
          <c:invertIfNegative val="0"/>
          <c:dLbls>
            <c:numFmt formatCode="0" sourceLinked="0"/>
            <c:spPr>
              <a:solidFill>
                <a:schemeClr val="bg1">
                  <a:alpha val="50000"/>
                </a:schemeClr>
              </a:solidFill>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Pooled Data </c:v>
                </c:pt>
                <c:pt idx="1">
                  <c:v>&gt;200</c:v>
                </c:pt>
                <c:pt idx="2">
                  <c:v>≤200</c:v>
                </c:pt>
              </c:strCache>
            </c:strRef>
          </c:cat>
          <c:val>
            <c:numRef>
              <c:f>Sheet1!$B$2:$B$4</c:f>
              <c:numCache>
                <c:formatCode>0.0</c:formatCode>
                <c:ptCount val="3"/>
                <c:pt idx="0">
                  <c:v>86</c:v>
                </c:pt>
                <c:pt idx="1">
                  <c:v>87.7</c:v>
                </c:pt>
                <c:pt idx="2">
                  <c:v>68.3</c:v>
                </c:pt>
              </c:numCache>
            </c:numRef>
          </c:val>
          <c:extLst>
            <c:ext xmlns:c16="http://schemas.microsoft.com/office/drawing/2014/chart" uri="{C3380CC4-5D6E-409C-BE32-E72D297353CC}">
              <c16:uniqueId val="{00000002-C2D8-AD4C-AA27-7067E7986AD9}"/>
            </c:ext>
          </c:extLst>
        </c:ser>
        <c:ser>
          <c:idx val="1"/>
          <c:order val="1"/>
          <c:tx>
            <c:strRef>
              <c:f>Sheet1!$C$1</c:f>
              <c:strCache>
                <c:ptCount val="1"/>
                <c:pt idx="0">
                  <c:v>Dolutegravir + Tenofovir DF-Emtricitabine</c:v>
                </c:pt>
              </c:strCache>
            </c:strRef>
          </c:tx>
          <c:spPr>
            <a:solidFill>
              <a:srgbClr val="89A25D"/>
            </a:solidFill>
            <a:ln w="12700">
              <a:noFill/>
            </a:ln>
            <a:effectLst/>
            <a:scene3d>
              <a:camera prst="orthographicFront"/>
              <a:lightRig rig="threePt" dir="t"/>
            </a:scene3d>
            <a:sp3d>
              <a:bevelT w="38100" h="38100"/>
            </a:sp3d>
          </c:spPr>
          <c:invertIfNegative val="0"/>
          <c:dLbls>
            <c:numFmt formatCode="0" sourceLinked="0"/>
            <c:spPr>
              <a:solidFill>
                <a:schemeClr val="bg1">
                  <a:alpha val="50000"/>
                </a:schemeClr>
              </a:solidFill>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Pooled Data </c:v>
                </c:pt>
                <c:pt idx="1">
                  <c:v>&gt;200</c:v>
                </c:pt>
                <c:pt idx="2">
                  <c:v>≤200</c:v>
                </c:pt>
              </c:strCache>
            </c:strRef>
          </c:cat>
          <c:val>
            <c:numRef>
              <c:f>Sheet1!$C$2:$C$4</c:f>
              <c:numCache>
                <c:formatCode>0.0</c:formatCode>
                <c:ptCount val="3"/>
                <c:pt idx="0">
                  <c:v>89.5</c:v>
                </c:pt>
                <c:pt idx="1">
                  <c:v>89.7</c:v>
                </c:pt>
                <c:pt idx="2">
                  <c:v>87.3</c:v>
                </c:pt>
              </c:numCache>
            </c:numRef>
          </c:val>
          <c:extLst>
            <c:ext xmlns:c16="http://schemas.microsoft.com/office/drawing/2014/chart" uri="{C3380CC4-5D6E-409C-BE32-E72D297353CC}">
              <c16:uniqueId val="{00000005-C2D8-AD4C-AA27-7067E7986AD9}"/>
            </c:ext>
          </c:extLst>
        </c:ser>
        <c:dLbls>
          <c:showLegendKey val="0"/>
          <c:showVal val="1"/>
          <c:showCatName val="0"/>
          <c:showSerName val="0"/>
          <c:showPercent val="0"/>
          <c:showBubbleSize val="0"/>
        </c:dLbls>
        <c:gapWidth val="85"/>
        <c:axId val="-2087089160"/>
        <c:axId val="-2087602552"/>
      </c:barChart>
      <c:catAx>
        <c:axId val="-2087089160"/>
        <c:scaling>
          <c:orientation val="minMax"/>
        </c:scaling>
        <c:delete val="0"/>
        <c:axPos val="b"/>
        <c:numFmt formatCode="General" sourceLinked="0"/>
        <c:majorTickMark val="out"/>
        <c:minorTickMark val="none"/>
        <c:tickLblPos val="nextTo"/>
        <c:spPr>
          <a:ln w="6350" cap="flat" cmpd="sng" algn="ctr">
            <a:solidFill>
              <a:srgbClr val="000000"/>
            </a:solidFill>
            <a:prstDash val="solid"/>
            <a:round/>
            <a:headEnd type="none" w="med" len="med"/>
            <a:tailEnd type="none" w="med" len="med"/>
          </a:ln>
        </c:spPr>
        <c:crossAx val="-2087602552"/>
        <c:crosses val="autoZero"/>
        <c:auto val="1"/>
        <c:lblAlgn val="ctr"/>
        <c:lblOffset val="1"/>
        <c:tickLblSkip val="1"/>
        <c:tickMarkSkip val="1"/>
        <c:noMultiLvlLbl val="0"/>
      </c:catAx>
      <c:valAx>
        <c:axId val="-2087602552"/>
        <c:scaling>
          <c:orientation val="minMax"/>
          <c:max val="100"/>
          <c:min val="0"/>
        </c:scaling>
        <c:delete val="0"/>
        <c:axPos val="l"/>
        <c:title>
          <c:tx>
            <c:rich>
              <a:bodyPr/>
              <a:lstStyle/>
              <a:p>
                <a:pPr>
                  <a:defRPr/>
                </a:pPr>
                <a:r>
                  <a:rPr lang="en-US"/>
                  <a:t>HIV RNA &lt;50 copies/mL (%)</a:t>
                </a:r>
              </a:p>
            </c:rich>
          </c:tx>
          <c:layout>
            <c:manualLayout>
              <c:xMode val="edge"/>
              <c:yMode val="edge"/>
              <c:x val="2.1385486536405172E-2"/>
              <c:y val="0.11499070428696413"/>
            </c:manualLayout>
          </c:layout>
          <c:overlay val="0"/>
        </c:title>
        <c:numFmt formatCode="0" sourceLinked="0"/>
        <c:majorTickMark val="out"/>
        <c:minorTickMark val="none"/>
        <c:tickLblPos val="nextTo"/>
        <c:spPr>
          <a:ln w="6350" cmpd="sng">
            <a:solidFill>
              <a:srgbClr val="000000"/>
            </a:solidFill>
          </a:ln>
        </c:spPr>
        <c:crossAx val="-2087089160"/>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15815786915524449"/>
          <c:y val="2.2990181782832717E-3"/>
          <c:w val="0.81375704773014501"/>
          <c:h val="0.10598510255662487"/>
        </c:manualLayout>
      </c:layout>
      <c:overlay val="0"/>
      <c:spPr>
        <a:noFill/>
      </c:sp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4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696274569569199"/>
          <c:y val="0.11357447506561678"/>
          <c:w val="0.859523296620612"/>
          <c:h val="0.67850806843588995"/>
        </c:manualLayout>
      </c:layout>
      <c:barChart>
        <c:barDir val="col"/>
        <c:grouping val="clustered"/>
        <c:varyColors val="0"/>
        <c:ser>
          <c:idx val="0"/>
          <c:order val="0"/>
          <c:tx>
            <c:strRef>
              <c:f>Sheet1!$B$1</c:f>
              <c:strCache>
                <c:ptCount val="1"/>
                <c:pt idx="0">
                  <c:v>Dolutegravir + Lamivudine</c:v>
                </c:pt>
              </c:strCache>
            </c:strRef>
          </c:tx>
          <c:spPr>
            <a:solidFill>
              <a:srgbClr val="4A7DA7"/>
            </a:solidFill>
            <a:ln w="12700">
              <a:noFill/>
            </a:ln>
            <a:effectLst/>
            <a:scene3d>
              <a:camera prst="orthographicFront"/>
              <a:lightRig rig="threePt" dir="t"/>
            </a:scene3d>
            <a:sp3d>
              <a:bevelT w="38100" h="38100"/>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Creatinine
(μmol/L)</c:v>
                </c:pt>
                <c:pt idx="1">
                  <c:v>GFR from creatinine, CKD-EPI (mL/min/1.73 m2)</c:v>
                </c:pt>
                <c:pt idx="2">
                  <c:v>GFR from cystatin C
CKD-EPI (mL/min/1.73 m2)</c:v>
                </c:pt>
              </c:strCache>
            </c:strRef>
          </c:cat>
          <c:val>
            <c:numRef>
              <c:f>Sheet1!$B$2:$B$4</c:f>
              <c:numCache>
                <c:formatCode>General</c:formatCode>
                <c:ptCount val="3"/>
                <c:pt idx="0">
                  <c:v>12.3</c:v>
                </c:pt>
                <c:pt idx="1">
                  <c:v>-14.6</c:v>
                </c:pt>
                <c:pt idx="2">
                  <c:v>10.7</c:v>
                </c:pt>
              </c:numCache>
            </c:numRef>
          </c:val>
          <c:extLst>
            <c:ext xmlns:c16="http://schemas.microsoft.com/office/drawing/2014/chart" uri="{C3380CC4-5D6E-409C-BE32-E72D297353CC}">
              <c16:uniqueId val="{00000000-884B-834B-B6D9-4875F5980387}"/>
            </c:ext>
          </c:extLst>
        </c:ser>
        <c:ser>
          <c:idx val="1"/>
          <c:order val="1"/>
          <c:tx>
            <c:strRef>
              <c:f>Sheet1!$C$1</c:f>
              <c:strCache>
                <c:ptCount val="1"/>
                <c:pt idx="0">
                  <c:v>Dolutegravir + Tenofovir DF-Emtricitabine</c:v>
                </c:pt>
              </c:strCache>
            </c:strRef>
          </c:tx>
          <c:spPr>
            <a:solidFill>
              <a:srgbClr val="89A25D"/>
            </a:solidFill>
            <a:ln w="12700">
              <a:noFill/>
            </a:ln>
            <a:effectLst/>
            <a:scene3d>
              <a:camera prst="orthographicFront"/>
              <a:lightRig rig="threePt" dir="t"/>
            </a:scene3d>
            <a:sp3d>
              <a:bevelT w="38100" h="38100"/>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Creatinine
(μmol/L)</c:v>
                </c:pt>
                <c:pt idx="1">
                  <c:v>GFR from creatinine, CKD-EPI (mL/min/1.73 m2)</c:v>
                </c:pt>
                <c:pt idx="2">
                  <c:v>GFR from cystatin C
CKD-EPI (mL/min/1.73 m2)</c:v>
                </c:pt>
              </c:strCache>
            </c:strRef>
          </c:cat>
          <c:val>
            <c:numRef>
              <c:f>Sheet1!$C$2:$C$4</c:f>
              <c:numCache>
                <c:formatCode>General</c:formatCode>
                <c:ptCount val="3"/>
                <c:pt idx="0">
                  <c:v>15.4</c:v>
                </c:pt>
                <c:pt idx="1">
                  <c:v>-18.2</c:v>
                </c:pt>
                <c:pt idx="2">
                  <c:v>8.8000000000000007</c:v>
                </c:pt>
              </c:numCache>
            </c:numRef>
          </c:val>
          <c:extLst>
            <c:ext xmlns:c16="http://schemas.microsoft.com/office/drawing/2014/chart" uri="{C3380CC4-5D6E-409C-BE32-E72D297353CC}">
              <c16:uniqueId val="{00000001-884B-834B-B6D9-4875F5980387}"/>
            </c:ext>
          </c:extLst>
        </c:ser>
        <c:dLbls>
          <c:showLegendKey val="0"/>
          <c:showVal val="1"/>
          <c:showCatName val="0"/>
          <c:showSerName val="0"/>
          <c:showPercent val="0"/>
          <c:showBubbleSize val="0"/>
        </c:dLbls>
        <c:gapWidth val="100"/>
        <c:axId val="-2016370280"/>
        <c:axId val="-2087232984"/>
      </c:barChart>
      <c:catAx>
        <c:axId val="-2016370280"/>
        <c:scaling>
          <c:orientation val="minMax"/>
        </c:scaling>
        <c:delete val="0"/>
        <c:axPos val="b"/>
        <c:numFmt formatCode="General" sourceLinked="0"/>
        <c:majorTickMark val="out"/>
        <c:minorTickMark val="none"/>
        <c:tickLblPos val="low"/>
        <c:spPr>
          <a:ln w="6350" cap="flat" cmpd="sng" algn="ctr">
            <a:solidFill>
              <a:prstClr val="black"/>
            </a:solidFill>
            <a:prstDash val="solid"/>
            <a:round/>
            <a:headEnd type="none" w="med" len="med"/>
            <a:tailEnd type="none" w="med" len="med"/>
          </a:ln>
        </c:spPr>
        <c:crossAx val="-2087232984"/>
        <c:crosses val="autoZero"/>
        <c:auto val="1"/>
        <c:lblAlgn val="ctr"/>
        <c:lblOffset val="1"/>
        <c:tickLblSkip val="1"/>
        <c:tickMarkSkip val="1"/>
        <c:noMultiLvlLbl val="0"/>
      </c:catAx>
      <c:valAx>
        <c:axId val="-2087232984"/>
        <c:scaling>
          <c:orientation val="minMax"/>
          <c:max val="30"/>
          <c:min val="-30"/>
        </c:scaling>
        <c:delete val="0"/>
        <c:axPos val="l"/>
        <c:title>
          <c:tx>
            <c:rich>
              <a:bodyPr/>
              <a:lstStyle/>
              <a:p>
                <a:pPr>
                  <a:defRPr/>
                </a:pPr>
                <a:r>
                  <a:rPr lang="en-US"/>
                  <a:t>Adjusted Median Change from Baseline</a:t>
                </a:r>
              </a:p>
            </c:rich>
          </c:tx>
          <c:layout>
            <c:manualLayout>
              <c:xMode val="edge"/>
              <c:yMode val="edge"/>
              <c:x val="0"/>
              <c:y val="6.2457933156561E-2"/>
            </c:manualLayout>
          </c:layout>
          <c:overlay val="0"/>
        </c:title>
        <c:numFmt formatCode="0" sourceLinked="0"/>
        <c:majorTickMark val="out"/>
        <c:minorTickMark val="none"/>
        <c:tickLblPos val="nextTo"/>
        <c:spPr>
          <a:ln w="6350" cmpd="sng">
            <a:solidFill>
              <a:srgbClr val="000000"/>
            </a:solidFill>
          </a:ln>
        </c:spPr>
        <c:crossAx val="-2016370280"/>
        <c:crosses val="autoZero"/>
        <c:crossBetween val="between"/>
        <c:majorUnit val="1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11133748906386701"/>
          <c:y val="5.2882278604063377E-3"/>
          <c:w val="0.87348972951039305"/>
          <c:h val="0.10424321959755031"/>
        </c:manualLayout>
      </c:layout>
      <c:overlay val="0"/>
      <c:spPr>
        <a:solidFill>
          <a:srgbClr val="FFFFFF"/>
        </a:solidFill>
        <a:ln w="25400" cap="flat" cmpd="sng" algn="ctr">
          <a:noFill/>
          <a:prstDash val="solid"/>
          <a:round/>
          <a:headEnd type="none" w="med" len="med"/>
          <a:tailEnd type="none" w="med" len="med"/>
        </a:ln>
        <a:effectLst/>
      </c:spPr>
      <c:txPr>
        <a:bodyPr/>
        <a:lstStyle/>
        <a:p>
          <a:pPr algn="l">
            <a:defRPr/>
          </a:pPr>
          <a:endParaRPr lang="en-US"/>
        </a:p>
      </c:txPr>
    </c:legend>
    <c:plotVisOnly val="1"/>
    <c:dispBlanksAs val="gap"/>
    <c:showDLblsOverMax val="0"/>
  </c:chart>
  <c:spPr>
    <a:ln w="25400" cap="flat" cmpd="sng" algn="ctr">
      <a:noFill/>
      <a:prstDash val="solid"/>
      <a:round/>
      <a:headEnd type="none" w="med" len="med"/>
      <a:tailEnd type="none" w="med" len="med"/>
    </a:ln>
    <a:effectLst/>
  </c:spPr>
  <c:txPr>
    <a:bodyPr/>
    <a:lstStyle/>
    <a:p>
      <a:pPr>
        <a:defRPr sz="14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5715000" y="533400"/>
            <a:ext cx="375104" cy="274434"/>
          </a:xfrm>
          <a:prstGeom prst="rect">
            <a:avLst/>
          </a:prstGeom>
          <a:noFill/>
          <a:ln w="12700">
            <a:noFill/>
            <a:miter lim="800000"/>
            <a:headEnd/>
            <a:tailEnd/>
          </a:ln>
          <a:effectLst/>
        </p:spPr>
        <p:txBody>
          <a:bodyPr wrap="none" lIns="90488" tIns="44450" rIns="90488" bIns="44450">
            <a:prstTxWarp prst="textNoShape">
              <a:avLst/>
            </a:prstTxWarp>
            <a:spAutoFit/>
          </a:bodyPr>
          <a:lstStyle/>
          <a:p>
            <a:pPr>
              <a:defRPr/>
            </a:pPr>
            <a:fld id="{AFADDE07-A3B2-714E-914F-4081EC661B9E}" type="slidenum">
              <a:rPr lang="en-US" sz="1200">
                <a:latin typeface="Arial"/>
                <a:cs typeface="Arial"/>
              </a:rPr>
              <a:pPr>
                <a:defRPr/>
              </a:pPr>
              <a:t>‹#›</a:t>
            </a:fld>
            <a:endParaRPr lang="en-US" sz="1200" dirty="0">
              <a:latin typeface="Arial"/>
              <a:cs typeface="Arial"/>
            </a:endParaRPr>
          </a:p>
        </p:txBody>
      </p:sp>
      <p:sp>
        <p:nvSpPr>
          <p:cNvPr id="3083" name="Rectangle 11"/>
          <p:cNvSpPr>
            <a:spLocks noChangeArrowheads="1"/>
          </p:cNvSpPr>
          <p:nvPr/>
        </p:nvSpPr>
        <p:spPr bwMode="auto">
          <a:xfrm>
            <a:off x="390525" y="282575"/>
            <a:ext cx="915988" cy="307975"/>
          </a:xfrm>
          <a:prstGeom prst="rect">
            <a:avLst/>
          </a:prstGeom>
          <a:noFill/>
          <a:ln w="12700">
            <a:noFill/>
            <a:miter lim="800000"/>
            <a:headEnd/>
            <a:tailEnd/>
          </a:ln>
          <a:effectLst/>
        </p:spPr>
        <p:txBody>
          <a:bodyPr>
            <a:prstTxWarp prst="textNoShape">
              <a:avLst/>
            </a:prstTxWarp>
          </a:bodyPr>
          <a:lstStyle/>
          <a:p>
            <a:pPr>
              <a:defRPr/>
            </a:pPr>
            <a:endParaRPr lang="en-US" dirty="0">
              <a:latin typeface="Arial"/>
            </a:endParaRPr>
          </a:p>
        </p:txBody>
      </p:sp>
    </p:spTree>
    <p:extLst>
      <p:ext uri="{BB962C8B-B14F-4D97-AF65-F5344CB8AC3E}">
        <p14:creationId xmlns:p14="http://schemas.microsoft.com/office/powerpoint/2010/main" val="16118730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idx="2"/>
          </p:nvPr>
        </p:nvSpPr>
        <p:spPr bwMode="auto">
          <a:xfrm>
            <a:off x="80963" y="857250"/>
            <a:ext cx="6697662" cy="3768725"/>
          </a:xfrm>
          <a:prstGeom prst="rect">
            <a:avLst/>
          </a:prstGeom>
          <a:noFill/>
          <a:ln w="12700">
            <a:solidFill>
              <a:srgbClr val="000000"/>
            </a:solidFill>
            <a:miter lim="800000"/>
            <a:headEnd/>
            <a:tailEnd/>
          </a:ln>
        </p:spPr>
      </p:sp>
      <p:sp>
        <p:nvSpPr>
          <p:cNvPr id="2051" name="Rectangle 3"/>
          <p:cNvSpPr>
            <a:spLocks noGrp="1" noChangeArrowheads="1"/>
          </p:cNvSpPr>
          <p:nvPr>
            <p:ph type="body" sz="quarter" idx="3"/>
          </p:nvPr>
        </p:nvSpPr>
        <p:spPr bwMode="auto">
          <a:xfrm>
            <a:off x="966788" y="4897438"/>
            <a:ext cx="5013325" cy="4645025"/>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1798078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08" charset="0"/>
        <a:ea typeface="ＭＳ Ｐゴシック" pitchFamily="-105"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670696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409471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877820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604373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626850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41349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776"/>
              </a:spcBef>
            </a:pPr>
            <a:endParaRPr lang="en-US" dirty="0"/>
          </a:p>
        </p:txBody>
      </p:sp>
    </p:spTree>
    <p:extLst>
      <p:ext uri="{BB962C8B-B14F-4D97-AF65-F5344CB8AC3E}">
        <p14:creationId xmlns:p14="http://schemas.microsoft.com/office/powerpoint/2010/main" val="1052794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20068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44298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01511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905150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298923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675832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586784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Slide">
    <p:spTree>
      <p:nvGrpSpPr>
        <p:cNvPr id="1" name=""/>
        <p:cNvGrpSpPr/>
        <p:nvPr/>
      </p:nvGrpSpPr>
      <p:grpSpPr>
        <a:xfrm>
          <a:off x="0" y="0"/>
          <a:ext cx="0" cy="0"/>
          <a:chOff x="0" y="0"/>
          <a:chExt cx="0" cy="0"/>
        </a:xfrm>
      </p:grpSpPr>
      <p:pic>
        <p:nvPicPr>
          <p:cNvPr id="280" name="Picture 27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0751" y="855732"/>
            <a:ext cx="9154751" cy="3474720"/>
          </a:xfrm>
          <a:prstGeom prst="rect">
            <a:avLst/>
          </a:prstGeom>
          <a:noFill/>
          <a:ln>
            <a:noFill/>
          </a:ln>
          <a:effectLst/>
        </p:spPr>
      </p:pic>
      <p:sp>
        <p:nvSpPr>
          <p:cNvPr id="282" name="Title 1"/>
          <p:cNvSpPr>
            <a:spLocks noGrp="1"/>
          </p:cNvSpPr>
          <p:nvPr>
            <p:ph type="ctrTitle" hasCustomPrompt="1"/>
          </p:nvPr>
        </p:nvSpPr>
        <p:spPr>
          <a:xfrm>
            <a:off x="438219" y="931641"/>
            <a:ext cx="8229600" cy="1280160"/>
          </a:xfrm>
          <a:prstGeom prst="rect">
            <a:avLst/>
          </a:prstGeom>
        </p:spPr>
        <p:txBody>
          <a:bodyPr lIns="91440" anchor="ctr" anchorCtr="0">
            <a:normAutofit/>
          </a:bodyPr>
          <a:lstStyle>
            <a:lvl1pPr algn="l">
              <a:lnSpc>
                <a:spcPts val="3000"/>
              </a:lnSpc>
              <a:defRPr sz="2800" b="0">
                <a:solidFill>
                  <a:schemeClr val="bg1"/>
                </a:solidFill>
                <a:latin typeface="Arial" panose="020B0604020202020204" pitchFamily="34" charset="0"/>
                <a:cs typeface="Arial" panose="020B0604020202020204" pitchFamily="34" charset="0"/>
              </a:defRPr>
            </a:lvl1pPr>
          </a:lstStyle>
          <a:p>
            <a:r>
              <a:rPr lang="en-US" dirty="0"/>
              <a:t>Click and Add Title of Talk</a:t>
            </a:r>
          </a:p>
        </p:txBody>
      </p:sp>
      <p:sp>
        <p:nvSpPr>
          <p:cNvPr id="273" name="Date"/>
          <p:cNvSpPr>
            <a:spLocks noGrp="1"/>
          </p:cNvSpPr>
          <p:nvPr>
            <p:ph type="body" sz="quarter" idx="14" hasCustomPrompt="1"/>
          </p:nvPr>
        </p:nvSpPr>
        <p:spPr>
          <a:xfrm>
            <a:off x="438217" y="3967450"/>
            <a:ext cx="8229600" cy="219455"/>
          </a:xfrm>
          <a:prstGeom prst="rect">
            <a:avLst/>
          </a:prstGeom>
        </p:spPr>
        <p:txBody>
          <a:bodyPr anchor="ctr">
            <a:noAutofit/>
          </a:bodyPr>
          <a:lstStyle>
            <a:lvl1pPr marL="0" indent="0" algn="l">
              <a:lnSpc>
                <a:spcPts val="1200"/>
              </a:lnSpc>
              <a:buNone/>
              <a:defRPr sz="1050" b="0" baseline="0">
                <a:solidFill>
                  <a:srgbClr val="6FC5FF"/>
                </a:solidFill>
                <a:latin typeface="Arial"/>
              </a:defRPr>
            </a:lvl1pPr>
          </a:lstStyle>
          <a:p>
            <a:pPr lvl="0"/>
            <a:r>
              <a:rPr lang="en-US" dirty="0"/>
              <a:t>Click and Add Last Updated Info</a:t>
            </a:r>
          </a:p>
        </p:txBody>
      </p:sp>
      <p:grpSp>
        <p:nvGrpSpPr>
          <p:cNvPr id="34" name="Logo Horizontal V2">
            <a:extLst>
              <a:ext uri="{FF2B5EF4-FFF2-40B4-BE49-F238E27FC236}">
                <a16:creationId xmlns:a16="http://schemas.microsoft.com/office/drawing/2014/main" id="{36276770-D6C1-3340-A54F-851A6FEB1936}"/>
              </a:ext>
            </a:extLst>
          </p:cNvPr>
          <p:cNvGrpSpPr>
            <a:grpSpLocks noChangeAspect="1"/>
          </p:cNvGrpSpPr>
          <p:nvPr userDrawn="1"/>
        </p:nvGrpSpPr>
        <p:grpSpPr>
          <a:xfrm>
            <a:off x="534702" y="296219"/>
            <a:ext cx="3372064" cy="320040"/>
            <a:chOff x="960861" y="1655928"/>
            <a:chExt cx="4437220" cy="420624"/>
          </a:xfrm>
        </p:grpSpPr>
        <p:pic>
          <p:nvPicPr>
            <p:cNvPr id="35" name="Logomark V2">
              <a:extLst>
                <a:ext uri="{FF2B5EF4-FFF2-40B4-BE49-F238E27FC236}">
                  <a16:creationId xmlns:a16="http://schemas.microsoft.com/office/drawing/2014/main" id="{81839592-238C-D84C-B9A8-F93EC9CAD75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0861" y="1655928"/>
              <a:ext cx="428518" cy="420624"/>
            </a:xfrm>
            <a:prstGeom prst="rect">
              <a:avLst/>
            </a:prstGeom>
          </p:spPr>
        </p:pic>
        <p:grpSp>
          <p:nvGrpSpPr>
            <p:cNvPr id="60" name="Nat HIV Cur logo type horiz">
              <a:extLst>
                <a:ext uri="{FF2B5EF4-FFF2-40B4-BE49-F238E27FC236}">
                  <a16:creationId xmlns:a16="http://schemas.microsoft.com/office/drawing/2014/main" id="{C1E2FEF3-56D7-1447-AE74-4A8D4C99EB96}"/>
                </a:ext>
              </a:extLst>
            </p:cNvPr>
            <p:cNvGrpSpPr>
              <a:grpSpLocks noChangeAspect="1"/>
            </p:cNvGrpSpPr>
            <p:nvPr/>
          </p:nvGrpSpPr>
          <p:grpSpPr bwMode="auto">
            <a:xfrm>
              <a:off x="1476074" y="1719322"/>
              <a:ext cx="3922007" cy="292608"/>
              <a:chOff x="918" y="1071"/>
              <a:chExt cx="2989" cy="223"/>
            </a:xfrm>
          </p:grpSpPr>
          <p:sp>
            <p:nvSpPr>
              <p:cNvPr id="61" name="Freeform 29">
                <a:extLst>
                  <a:ext uri="{FF2B5EF4-FFF2-40B4-BE49-F238E27FC236}">
                    <a16:creationId xmlns:a16="http://schemas.microsoft.com/office/drawing/2014/main" id="{2D82EC55-D9F3-334B-ABD1-4980F106712A}"/>
                  </a:ext>
                </a:extLst>
              </p:cNvPr>
              <p:cNvSpPr>
                <a:spLocks/>
              </p:cNvSpPr>
              <p:nvPr/>
            </p:nvSpPr>
            <p:spPr bwMode="auto">
              <a:xfrm>
                <a:off x="918" y="1076"/>
                <a:ext cx="173" cy="212"/>
              </a:xfrm>
              <a:custGeom>
                <a:avLst/>
                <a:gdLst>
                  <a:gd name="T0" fmla="*/ 248 w 288"/>
                  <a:gd name="T1" fmla="*/ 0 h 340"/>
                  <a:gd name="T2" fmla="*/ 248 w 288"/>
                  <a:gd name="T3" fmla="*/ 0 h 340"/>
                  <a:gd name="T4" fmla="*/ 248 w 288"/>
                  <a:gd name="T5" fmla="*/ 282 h 340"/>
                  <a:gd name="T6" fmla="*/ 247 w 288"/>
                  <a:gd name="T7" fmla="*/ 282 h 340"/>
                  <a:gd name="T8" fmla="*/ 50 w 288"/>
                  <a:gd name="T9" fmla="*/ 0 h 340"/>
                  <a:gd name="T10" fmla="*/ 0 w 288"/>
                  <a:gd name="T11" fmla="*/ 0 h 340"/>
                  <a:gd name="T12" fmla="*/ 0 w 288"/>
                  <a:gd name="T13" fmla="*/ 340 h 340"/>
                  <a:gd name="T14" fmla="*/ 40 w 288"/>
                  <a:gd name="T15" fmla="*/ 340 h 340"/>
                  <a:gd name="T16" fmla="*/ 40 w 288"/>
                  <a:gd name="T17" fmla="*/ 58 h 340"/>
                  <a:gd name="T18" fmla="*/ 41 w 288"/>
                  <a:gd name="T19" fmla="*/ 58 h 340"/>
                  <a:gd name="T20" fmla="*/ 238 w 288"/>
                  <a:gd name="T21" fmla="*/ 340 h 340"/>
                  <a:gd name="T22" fmla="*/ 288 w 288"/>
                  <a:gd name="T23" fmla="*/ 340 h 340"/>
                  <a:gd name="T24" fmla="*/ 288 w 288"/>
                  <a:gd name="T25" fmla="*/ 0 h 340"/>
                  <a:gd name="T26" fmla="*/ 248 w 288"/>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340">
                    <a:moveTo>
                      <a:pt x="248" y="0"/>
                    </a:moveTo>
                    <a:lnTo>
                      <a:pt x="248" y="0"/>
                    </a:lnTo>
                    <a:lnTo>
                      <a:pt x="248" y="282"/>
                    </a:lnTo>
                    <a:lnTo>
                      <a:pt x="247" y="282"/>
                    </a:lnTo>
                    <a:lnTo>
                      <a:pt x="50" y="0"/>
                    </a:lnTo>
                    <a:lnTo>
                      <a:pt x="0" y="0"/>
                    </a:lnTo>
                    <a:lnTo>
                      <a:pt x="0" y="340"/>
                    </a:lnTo>
                    <a:lnTo>
                      <a:pt x="40" y="340"/>
                    </a:lnTo>
                    <a:lnTo>
                      <a:pt x="40" y="58"/>
                    </a:lnTo>
                    <a:lnTo>
                      <a:pt x="41" y="58"/>
                    </a:lnTo>
                    <a:lnTo>
                      <a:pt x="238" y="340"/>
                    </a:lnTo>
                    <a:lnTo>
                      <a:pt x="288" y="340"/>
                    </a:lnTo>
                    <a:lnTo>
                      <a:pt x="288" y="0"/>
                    </a:lnTo>
                    <a:lnTo>
                      <a:pt x="248"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2" name="Freeform 30">
                <a:extLst>
                  <a:ext uri="{FF2B5EF4-FFF2-40B4-BE49-F238E27FC236}">
                    <a16:creationId xmlns:a16="http://schemas.microsoft.com/office/drawing/2014/main" id="{15A116DC-1D93-A94B-997A-1F8C8D806212}"/>
                  </a:ext>
                </a:extLst>
              </p:cNvPr>
              <p:cNvSpPr>
                <a:spLocks noEditPoints="1"/>
              </p:cNvSpPr>
              <p:nvPr/>
            </p:nvSpPr>
            <p:spPr bwMode="auto">
              <a:xfrm>
                <a:off x="1127" y="1144"/>
                <a:ext cx="119" cy="148"/>
              </a:xfrm>
              <a:custGeom>
                <a:avLst/>
                <a:gdLst>
                  <a:gd name="T0" fmla="*/ 11 w 197"/>
                  <a:gd name="T1" fmla="*/ 35 h 237"/>
                  <a:gd name="T2" fmla="*/ 11 w 197"/>
                  <a:gd name="T3" fmla="*/ 35 h 237"/>
                  <a:gd name="T4" fmla="*/ 100 w 197"/>
                  <a:gd name="T5" fmla="*/ 0 h 237"/>
                  <a:gd name="T6" fmla="*/ 194 w 197"/>
                  <a:gd name="T7" fmla="*/ 96 h 237"/>
                  <a:gd name="T8" fmla="*/ 194 w 197"/>
                  <a:gd name="T9" fmla="*/ 192 h 237"/>
                  <a:gd name="T10" fmla="*/ 197 w 197"/>
                  <a:gd name="T11" fmla="*/ 231 h 237"/>
                  <a:gd name="T12" fmla="*/ 161 w 197"/>
                  <a:gd name="T13" fmla="*/ 231 h 237"/>
                  <a:gd name="T14" fmla="*/ 159 w 197"/>
                  <a:gd name="T15" fmla="*/ 197 h 237"/>
                  <a:gd name="T16" fmla="*/ 158 w 197"/>
                  <a:gd name="T17" fmla="*/ 197 h 237"/>
                  <a:gd name="T18" fmla="*/ 84 w 197"/>
                  <a:gd name="T19" fmla="*/ 237 h 237"/>
                  <a:gd name="T20" fmla="*/ 0 w 197"/>
                  <a:gd name="T21" fmla="*/ 170 h 237"/>
                  <a:gd name="T22" fmla="*/ 142 w 197"/>
                  <a:gd name="T23" fmla="*/ 91 h 237"/>
                  <a:gd name="T24" fmla="*/ 156 w 197"/>
                  <a:gd name="T25" fmla="*/ 91 h 237"/>
                  <a:gd name="T26" fmla="*/ 156 w 197"/>
                  <a:gd name="T27" fmla="*/ 84 h 237"/>
                  <a:gd name="T28" fmla="*/ 101 w 197"/>
                  <a:gd name="T29" fmla="*/ 35 h 237"/>
                  <a:gd name="T30" fmla="*/ 34 w 197"/>
                  <a:gd name="T31" fmla="*/ 60 h 237"/>
                  <a:gd name="T32" fmla="*/ 11 w 197"/>
                  <a:gd name="T33" fmla="*/ 35 h 237"/>
                  <a:gd name="T34" fmla="*/ 119 w 197"/>
                  <a:gd name="T35" fmla="*/ 123 h 237"/>
                  <a:gd name="T36" fmla="*/ 119 w 197"/>
                  <a:gd name="T37" fmla="*/ 123 h 237"/>
                  <a:gd name="T38" fmla="*/ 41 w 197"/>
                  <a:gd name="T39" fmla="*/ 166 h 237"/>
                  <a:gd name="T40" fmla="*/ 90 w 197"/>
                  <a:gd name="T41" fmla="*/ 205 h 237"/>
                  <a:gd name="T42" fmla="*/ 156 w 197"/>
                  <a:gd name="T43" fmla="*/ 137 h 237"/>
                  <a:gd name="T44" fmla="*/ 156 w 197"/>
                  <a:gd name="T45" fmla="*/ 123 h 237"/>
                  <a:gd name="T46" fmla="*/ 119 w 197"/>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7" h="237">
                    <a:moveTo>
                      <a:pt x="11" y="35"/>
                    </a:moveTo>
                    <a:lnTo>
                      <a:pt x="11" y="35"/>
                    </a:lnTo>
                    <a:cubicBezTo>
                      <a:pt x="34" y="12"/>
                      <a:pt x="67" y="0"/>
                      <a:pt x="100" y="0"/>
                    </a:cubicBezTo>
                    <a:cubicBezTo>
                      <a:pt x="166" y="0"/>
                      <a:pt x="194" y="32"/>
                      <a:pt x="194" y="96"/>
                    </a:cubicBezTo>
                    <a:lnTo>
                      <a:pt x="194" y="192"/>
                    </a:lnTo>
                    <a:cubicBezTo>
                      <a:pt x="194" y="205"/>
                      <a:pt x="195" y="219"/>
                      <a:pt x="197" y="231"/>
                    </a:cubicBezTo>
                    <a:lnTo>
                      <a:pt x="161" y="231"/>
                    </a:lnTo>
                    <a:cubicBezTo>
                      <a:pt x="159" y="221"/>
                      <a:pt x="159" y="207"/>
                      <a:pt x="159" y="197"/>
                    </a:cubicBezTo>
                    <a:lnTo>
                      <a:pt x="158" y="197"/>
                    </a:lnTo>
                    <a:cubicBezTo>
                      <a:pt x="143" y="220"/>
                      <a:pt x="118" y="237"/>
                      <a:pt x="84" y="237"/>
                    </a:cubicBezTo>
                    <a:cubicBezTo>
                      <a:pt x="38" y="237"/>
                      <a:pt x="0" y="214"/>
                      <a:pt x="0" y="170"/>
                    </a:cubicBezTo>
                    <a:cubicBezTo>
                      <a:pt x="0" y="96"/>
                      <a:pt x="87" y="91"/>
                      <a:pt x="142" y="91"/>
                    </a:cubicBezTo>
                    <a:lnTo>
                      <a:pt x="156" y="91"/>
                    </a:lnTo>
                    <a:lnTo>
                      <a:pt x="156" y="84"/>
                    </a:lnTo>
                    <a:cubicBezTo>
                      <a:pt x="156" y="52"/>
                      <a:pt x="136" y="35"/>
                      <a:pt x="101" y="35"/>
                    </a:cubicBezTo>
                    <a:cubicBezTo>
                      <a:pt x="77" y="35"/>
                      <a:pt x="52" y="43"/>
                      <a:pt x="34" y="60"/>
                    </a:cubicBezTo>
                    <a:lnTo>
                      <a:pt x="11" y="35"/>
                    </a:lnTo>
                    <a:close/>
                    <a:moveTo>
                      <a:pt x="119" y="123"/>
                    </a:moveTo>
                    <a:lnTo>
                      <a:pt x="119" y="123"/>
                    </a:lnTo>
                    <a:cubicBezTo>
                      <a:pt x="71" y="123"/>
                      <a:pt x="41" y="136"/>
                      <a:pt x="41" y="166"/>
                    </a:cubicBezTo>
                    <a:cubicBezTo>
                      <a:pt x="41" y="194"/>
                      <a:pt x="62" y="205"/>
                      <a:pt x="90" y="205"/>
                    </a:cubicBezTo>
                    <a:cubicBezTo>
                      <a:pt x="133" y="205"/>
                      <a:pt x="155" y="174"/>
                      <a:pt x="156" y="137"/>
                    </a:cubicBezTo>
                    <a:lnTo>
                      <a:pt x="156" y="123"/>
                    </a:lnTo>
                    <a:lnTo>
                      <a:pt x="119"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3" name="Freeform 31">
                <a:extLst>
                  <a:ext uri="{FF2B5EF4-FFF2-40B4-BE49-F238E27FC236}">
                    <a16:creationId xmlns:a16="http://schemas.microsoft.com/office/drawing/2014/main" id="{8E6BFF9A-AE41-4C4B-98E4-D732660B99BA}"/>
                  </a:ext>
                </a:extLst>
              </p:cNvPr>
              <p:cNvSpPr>
                <a:spLocks/>
              </p:cNvSpPr>
              <p:nvPr/>
            </p:nvSpPr>
            <p:spPr bwMode="auto">
              <a:xfrm>
                <a:off x="1264" y="1108"/>
                <a:ext cx="93" cy="184"/>
              </a:xfrm>
              <a:custGeom>
                <a:avLst/>
                <a:gdLst>
                  <a:gd name="T0" fmla="*/ 152 w 154"/>
                  <a:gd name="T1" fmla="*/ 96 h 295"/>
                  <a:gd name="T2" fmla="*/ 152 w 154"/>
                  <a:gd name="T3" fmla="*/ 96 h 295"/>
                  <a:gd name="T4" fmla="*/ 86 w 154"/>
                  <a:gd name="T5" fmla="*/ 96 h 295"/>
                  <a:gd name="T6" fmla="*/ 86 w 154"/>
                  <a:gd name="T7" fmla="*/ 208 h 295"/>
                  <a:gd name="T8" fmla="*/ 120 w 154"/>
                  <a:gd name="T9" fmla="*/ 260 h 295"/>
                  <a:gd name="T10" fmla="*/ 153 w 154"/>
                  <a:gd name="T11" fmla="*/ 252 h 295"/>
                  <a:gd name="T12" fmla="*/ 154 w 154"/>
                  <a:gd name="T13" fmla="*/ 286 h 295"/>
                  <a:gd name="T14" fmla="*/ 111 w 154"/>
                  <a:gd name="T15" fmla="*/ 295 h 295"/>
                  <a:gd name="T16" fmla="*/ 49 w 154"/>
                  <a:gd name="T17" fmla="*/ 219 h 295"/>
                  <a:gd name="T18" fmla="*/ 49 w 154"/>
                  <a:gd name="T19" fmla="*/ 96 h 295"/>
                  <a:gd name="T20" fmla="*/ 0 w 154"/>
                  <a:gd name="T21" fmla="*/ 96 h 295"/>
                  <a:gd name="T22" fmla="*/ 0 w 154"/>
                  <a:gd name="T23" fmla="*/ 64 h 295"/>
                  <a:gd name="T24" fmla="*/ 49 w 154"/>
                  <a:gd name="T25" fmla="*/ 64 h 295"/>
                  <a:gd name="T26" fmla="*/ 49 w 154"/>
                  <a:gd name="T27" fmla="*/ 0 h 295"/>
                  <a:gd name="T28" fmla="*/ 86 w 154"/>
                  <a:gd name="T29" fmla="*/ 0 h 295"/>
                  <a:gd name="T30" fmla="*/ 86 w 154"/>
                  <a:gd name="T31" fmla="*/ 64 h 295"/>
                  <a:gd name="T32" fmla="*/ 152 w 154"/>
                  <a:gd name="T33" fmla="*/ 64 h 295"/>
                  <a:gd name="T34" fmla="*/ 152 w 154"/>
                  <a:gd name="T35" fmla="*/ 9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295">
                    <a:moveTo>
                      <a:pt x="152" y="96"/>
                    </a:moveTo>
                    <a:lnTo>
                      <a:pt x="152" y="96"/>
                    </a:lnTo>
                    <a:lnTo>
                      <a:pt x="86" y="96"/>
                    </a:lnTo>
                    <a:lnTo>
                      <a:pt x="86" y="208"/>
                    </a:lnTo>
                    <a:cubicBezTo>
                      <a:pt x="86" y="237"/>
                      <a:pt x="87" y="260"/>
                      <a:pt x="120" y="260"/>
                    </a:cubicBezTo>
                    <a:cubicBezTo>
                      <a:pt x="131" y="260"/>
                      <a:pt x="143" y="258"/>
                      <a:pt x="153" y="252"/>
                    </a:cubicBezTo>
                    <a:lnTo>
                      <a:pt x="154" y="286"/>
                    </a:lnTo>
                    <a:cubicBezTo>
                      <a:pt x="141" y="292"/>
                      <a:pt x="125" y="295"/>
                      <a:pt x="111" y="295"/>
                    </a:cubicBezTo>
                    <a:cubicBezTo>
                      <a:pt x="57" y="295"/>
                      <a:pt x="49" y="266"/>
                      <a:pt x="49" y="219"/>
                    </a:cubicBezTo>
                    <a:lnTo>
                      <a:pt x="49" y="96"/>
                    </a:lnTo>
                    <a:lnTo>
                      <a:pt x="0" y="96"/>
                    </a:lnTo>
                    <a:lnTo>
                      <a:pt x="0" y="64"/>
                    </a:lnTo>
                    <a:lnTo>
                      <a:pt x="49" y="64"/>
                    </a:lnTo>
                    <a:lnTo>
                      <a:pt x="49" y="0"/>
                    </a:lnTo>
                    <a:lnTo>
                      <a:pt x="86" y="0"/>
                    </a:lnTo>
                    <a:lnTo>
                      <a:pt x="86" y="64"/>
                    </a:lnTo>
                    <a:lnTo>
                      <a:pt x="152" y="64"/>
                    </a:lnTo>
                    <a:lnTo>
                      <a:pt x="152" y="96"/>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4" name="Freeform 32">
                <a:extLst>
                  <a:ext uri="{FF2B5EF4-FFF2-40B4-BE49-F238E27FC236}">
                    <a16:creationId xmlns:a16="http://schemas.microsoft.com/office/drawing/2014/main" id="{C6CA712E-CDC3-CB4E-A87C-D4084B6303AB}"/>
                  </a:ext>
                </a:extLst>
              </p:cNvPr>
              <p:cNvSpPr>
                <a:spLocks noEditPoints="1"/>
              </p:cNvSpPr>
              <p:nvPr/>
            </p:nvSpPr>
            <p:spPr bwMode="auto">
              <a:xfrm>
                <a:off x="1377" y="1076"/>
                <a:ext cx="34"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1"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5" name="Freeform 33">
                <a:extLst>
                  <a:ext uri="{FF2B5EF4-FFF2-40B4-BE49-F238E27FC236}">
                    <a16:creationId xmlns:a16="http://schemas.microsoft.com/office/drawing/2014/main" id="{F4E1210F-D833-3649-AD46-8162D23C3F8A}"/>
                  </a:ext>
                </a:extLst>
              </p:cNvPr>
              <p:cNvSpPr>
                <a:spLocks noEditPoints="1"/>
              </p:cNvSpPr>
              <p:nvPr/>
            </p:nvSpPr>
            <p:spPr bwMode="auto">
              <a:xfrm>
                <a:off x="1438" y="1144"/>
                <a:ext cx="144" cy="148"/>
              </a:xfrm>
              <a:custGeom>
                <a:avLst/>
                <a:gdLst>
                  <a:gd name="T0" fmla="*/ 120 w 240"/>
                  <a:gd name="T1" fmla="*/ 0 h 237"/>
                  <a:gd name="T2" fmla="*/ 120 w 240"/>
                  <a:gd name="T3" fmla="*/ 0 h 237"/>
                  <a:gd name="T4" fmla="*/ 240 w 240"/>
                  <a:gd name="T5" fmla="*/ 119 h 237"/>
                  <a:gd name="T6" fmla="*/ 120 w 240"/>
                  <a:gd name="T7" fmla="*/ 237 h 237"/>
                  <a:gd name="T8" fmla="*/ 0 w 240"/>
                  <a:gd name="T9" fmla="*/ 119 h 237"/>
                  <a:gd name="T10" fmla="*/ 120 w 240"/>
                  <a:gd name="T11" fmla="*/ 0 h 237"/>
                  <a:gd name="T12" fmla="*/ 120 w 240"/>
                  <a:gd name="T13" fmla="*/ 202 h 237"/>
                  <a:gd name="T14" fmla="*/ 120 w 240"/>
                  <a:gd name="T15" fmla="*/ 202 h 237"/>
                  <a:gd name="T16" fmla="*/ 200 w 240"/>
                  <a:gd name="T17" fmla="*/ 119 h 237"/>
                  <a:gd name="T18" fmla="*/ 120 w 240"/>
                  <a:gd name="T19" fmla="*/ 35 h 237"/>
                  <a:gd name="T20" fmla="*/ 41 w 240"/>
                  <a:gd name="T21" fmla="*/ 119 h 237"/>
                  <a:gd name="T22" fmla="*/ 120 w 240"/>
                  <a:gd name="T23" fmla="*/ 20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37">
                    <a:moveTo>
                      <a:pt x="120" y="0"/>
                    </a:moveTo>
                    <a:lnTo>
                      <a:pt x="120" y="0"/>
                    </a:lnTo>
                    <a:cubicBezTo>
                      <a:pt x="189" y="0"/>
                      <a:pt x="240" y="48"/>
                      <a:pt x="240" y="119"/>
                    </a:cubicBezTo>
                    <a:cubicBezTo>
                      <a:pt x="240" y="189"/>
                      <a:pt x="189" y="237"/>
                      <a:pt x="120" y="237"/>
                    </a:cubicBezTo>
                    <a:cubicBezTo>
                      <a:pt x="51" y="237"/>
                      <a:pt x="0" y="189"/>
                      <a:pt x="0" y="119"/>
                    </a:cubicBezTo>
                    <a:cubicBezTo>
                      <a:pt x="0" y="48"/>
                      <a:pt x="51" y="0"/>
                      <a:pt x="120" y="0"/>
                    </a:cubicBezTo>
                    <a:close/>
                    <a:moveTo>
                      <a:pt x="120" y="202"/>
                    </a:moveTo>
                    <a:lnTo>
                      <a:pt x="120" y="202"/>
                    </a:lnTo>
                    <a:cubicBezTo>
                      <a:pt x="169" y="202"/>
                      <a:pt x="200" y="166"/>
                      <a:pt x="200" y="119"/>
                    </a:cubicBezTo>
                    <a:cubicBezTo>
                      <a:pt x="200" y="72"/>
                      <a:pt x="169" y="35"/>
                      <a:pt x="120" y="35"/>
                    </a:cubicBezTo>
                    <a:cubicBezTo>
                      <a:pt x="72" y="35"/>
                      <a:pt x="41" y="72"/>
                      <a:pt x="41" y="119"/>
                    </a:cubicBezTo>
                    <a:cubicBezTo>
                      <a:pt x="41" y="166"/>
                      <a:pt x="72" y="202"/>
                      <a:pt x="120" y="202"/>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6" name="Freeform 34">
                <a:extLst>
                  <a:ext uri="{FF2B5EF4-FFF2-40B4-BE49-F238E27FC236}">
                    <a16:creationId xmlns:a16="http://schemas.microsoft.com/office/drawing/2014/main" id="{0BA393B1-A90E-954A-9D8D-2FBFF2234421}"/>
                  </a:ext>
                </a:extLst>
              </p:cNvPr>
              <p:cNvSpPr>
                <a:spLocks/>
              </p:cNvSpPr>
              <p:nvPr/>
            </p:nvSpPr>
            <p:spPr bwMode="auto">
              <a:xfrm>
                <a:off x="1613" y="1144"/>
                <a:ext cx="119" cy="144"/>
              </a:xfrm>
              <a:custGeom>
                <a:avLst/>
                <a:gdLst>
                  <a:gd name="T0" fmla="*/ 2 w 198"/>
                  <a:gd name="T1" fmla="*/ 60 h 231"/>
                  <a:gd name="T2" fmla="*/ 2 w 198"/>
                  <a:gd name="T3" fmla="*/ 60 h 231"/>
                  <a:gd name="T4" fmla="*/ 0 w 198"/>
                  <a:gd name="T5" fmla="*/ 6 h 231"/>
                  <a:gd name="T6" fmla="*/ 36 w 198"/>
                  <a:gd name="T7" fmla="*/ 6 h 231"/>
                  <a:gd name="T8" fmla="*/ 37 w 198"/>
                  <a:gd name="T9" fmla="*/ 43 h 231"/>
                  <a:gd name="T10" fmla="*/ 38 w 198"/>
                  <a:gd name="T11" fmla="*/ 43 h 231"/>
                  <a:gd name="T12" fmla="*/ 112 w 198"/>
                  <a:gd name="T13" fmla="*/ 0 h 231"/>
                  <a:gd name="T14" fmla="*/ 198 w 198"/>
                  <a:gd name="T15" fmla="*/ 92 h 231"/>
                  <a:gd name="T16" fmla="*/ 198 w 198"/>
                  <a:gd name="T17" fmla="*/ 231 h 231"/>
                  <a:gd name="T18" fmla="*/ 160 w 198"/>
                  <a:gd name="T19" fmla="*/ 231 h 231"/>
                  <a:gd name="T20" fmla="*/ 160 w 198"/>
                  <a:gd name="T21" fmla="*/ 96 h 231"/>
                  <a:gd name="T22" fmla="*/ 109 w 198"/>
                  <a:gd name="T23" fmla="*/ 35 h 231"/>
                  <a:gd name="T24" fmla="*/ 39 w 198"/>
                  <a:gd name="T25" fmla="*/ 121 h 231"/>
                  <a:gd name="T26" fmla="*/ 39 w 198"/>
                  <a:gd name="T27" fmla="*/ 231 h 231"/>
                  <a:gd name="T28" fmla="*/ 2 w 198"/>
                  <a:gd name="T29" fmla="*/ 231 h 231"/>
                  <a:gd name="T30" fmla="*/ 2 w 198"/>
                  <a:gd name="T31"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2" y="60"/>
                    </a:moveTo>
                    <a:lnTo>
                      <a:pt x="2" y="60"/>
                    </a:lnTo>
                    <a:cubicBezTo>
                      <a:pt x="2" y="39"/>
                      <a:pt x="0" y="21"/>
                      <a:pt x="0" y="6"/>
                    </a:cubicBezTo>
                    <a:lnTo>
                      <a:pt x="36" y="6"/>
                    </a:lnTo>
                    <a:cubicBezTo>
                      <a:pt x="36" y="18"/>
                      <a:pt x="37" y="31"/>
                      <a:pt x="37" y="43"/>
                    </a:cubicBezTo>
                    <a:lnTo>
                      <a:pt x="38" y="43"/>
                    </a:lnTo>
                    <a:cubicBezTo>
                      <a:pt x="48" y="21"/>
                      <a:pt x="75" y="0"/>
                      <a:pt x="112" y="0"/>
                    </a:cubicBezTo>
                    <a:cubicBezTo>
                      <a:pt x="171" y="0"/>
                      <a:pt x="198" y="38"/>
                      <a:pt x="198" y="92"/>
                    </a:cubicBezTo>
                    <a:lnTo>
                      <a:pt x="198" y="231"/>
                    </a:lnTo>
                    <a:lnTo>
                      <a:pt x="160" y="231"/>
                    </a:lnTo>
                    <a:lnTo>
                      <a:pt x="160" y="96"/>
                    </a:lnTo>
                    <a:cubicBezTo>
                      <a:pt x="160" y="59"/>
                      <a:pt x="144"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7" name="Freeform 35">
                <a:extLst>
                  <a:ext uri="{FF2B5EF4-FFF2-40B4-BE49-F238E27FC236}">
                    <a16:creationId xmlns:a16="http://schemas.microsoft.com/office/drawing/2014/main" id="{0275D4C4-B425-9A47-820C-FF178CC7F90C}"/>
                  </a:ext>
                </a:extLst>
              </p:cNvPr>
              <p:cNvSpPr>
                <a:spLocks noEditPoints="1"/>
              </p:cNvSpPr>
              <p:nvPr/>
            </p:nvSpPr>
            <p:spPr bwMode="auto">
              <a:xfrm>
                <a:off x="1764" y="1144"/>
                <a:ext cx="117" cy="148"/>
              </a:xfrm>
              <a:custGeom>
                <a:avLst/>
                <a:gdLst>
                  <a:gd name="T0" fmla="*/ 10 w 196"/>
                  <a:gd name="T1" fmla="*/ 35 h 237"/>
                  <a:gd name="T2" fmla="*/ 10 w 196"/>
                  <a:gd name="T3" fmla="*/ 35 h 237"/>
                  <a:gd name="T4" fmla="*/ 99 w 196"/>
                  <a:gd name="T5" fmla="*/ 0 h 237"/>
                  <a:gd name="T6" fmla="*/ 193 w 196"/>
                  <a:gd name="T7" fmla="*/ 96 h 237"/>
                  <a:gd name="T8" fmla="*/ 193 w 196"/>
                  <a:gd name="T9" fmla="*/ 192 h 237"/>
                  <a:gd name="T10" fmla="*/ 196 w 196"/>
                  <a:gd name="T11" fmla="*/ 231 h 237"/>
                  <a:gd name="T12" fmla="*/ 160 w 196"/>
                  <a:gd name="T13" fmla="*/ 231 h 237"/>
                  <a:gd name="T14" fmla="*/ 158 w 196"/>
                  <a:gd name="T15" fmla="*/ 197 h 237"/>
                  <a:gd name="T16" fmla="*/ 157 w 196"/>
                  <a:gd name="T17" fmla="*/ 197 h 237"/>
                  <a:gd name="T18" fmla="*/ 83 w 196"/>
                  <a:gd name="T19" fmla="*/ 237 h 237"/>
                  <a:gd name="T20" fmla="*/ 0 w 196"/>
                  <a:gd name="T21" fmla="*/ 170 h 237"/>
                  <a:gd name="T22" fmla="*/ 141 w 196"/>
                  <a:gd name="T23" fmla="*/ 91 h 237"/>
                  <a:gd name="T24" fmla="*/ 156 w 196"/>
                  <a:gd name="T25" fmla="*/ 91 h 237"/>
                  <a:gd name="T26" fmla="*/ 156 w 196"/>
                  <a:gd name="T27" fmla="*/ 84 h 237"/>
                  <a:gd name="T28" fmla="*/ 100 w 196"/>
                  <a:gd name="T29" fmla="*/ 35 h 237"/>
                  <a:gd name="T30" fmla="*/ 33 w 196"/>
                  <a:gd name="T31" fmla="*/ 60 h 237"/>
                  <a:gd name="T32" fmla="*/ 10 w 196"/>
                  <a:gd name="T33" fmla="*/ 35 h 237"/>
                  <a:gd name="T34" fmla="*/ 118 w 196"/>
                  <a:gd name="T35" fmla="*/ 123 h 237"/>
                  <a:gd name="T36" fmla="*/ 118 w 196"/>
                  <a:gd name="T37" fmla="*/ 123 h 237"/>
                  <a:gd name="T38" fmla="*/ 40 w 196"/>
                  <a:gd name="T39" fmla="*/ 166 h 237"/>
                  <a:gd name="T40" fmla="*/ 89 w 196"/>
                  <a:gd name="T41" fmla="*/ 205 h 237"/>
                  <a:gd name="T42" fmla="*/ 156 w 196"/>
                  <a:gd name="T43" fmla="*/ 137 h 237"/>
                  <a:gd name="T44" fmla="*/ 156 w 196"/>
                  <a:gd name="T45" fmla="*/ 123 h 237"/>
                  <a:gd name="T46" fmla="*/ 118 w 196"/>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237">
                    <a:moveTo>
                      <a:pt x="10" y="35"/>
                    </a:moveTo>
                    <a:lnTo>
                      <a:pt x="10" y="35"/>
                    </a:lnTo>
                    <a:cubicBezTo>
                      <a:pt x="33" y="12"/>
                      <a:pt x="66" y="0"/>
                      <a:pt x="99" y="0"/>
                    </a:cubicBezTo>
                    <a:cubicBezTo>
                      <a:pt x="165" y="0"/>
                      <a:pt x="193" y="32"/>
                      <a:pt x="193" y="96"/>
                    </a:cubicBezTo>
                    <a:lnTo>
                      <a:pt x="193" y="192"/>
                    </a:lnTo>
                    <a:cubicBezTo>
                      <a:pt x="193" y="205"/>
                      <a:pt x="194" y="219"/>
                      <a:pt x="196" y="231"/>
                    </a:cubicBezTo>
                    <a:lnTo>
                      <a:pt x="160" y="231"/>
                    </a:lnTo>
                    <a:cubicBezTo>
                      <a:pt x="158" y="221"/>
                      <a:pt x="158" y="207"/>
                      <a:pt x="158" y="197"/>
                    </a:cubicBezTo>
                    <a:lnTo>
                      <a:pt x="157" y="197"/>
                    </a:lnTo>
                    <a:cubicBezTo>
                      <a:pt x="142" y="220"/>
                      <a:pt x="117" y="237"/>
                      <a:pt x="83" y="237"/>
                    </a:cubicBezTo>
                    <a:cubicBezTo>
                      <a:pt x="38" y="237"/>
                      <a:pt x="0" y="214"/>
                      <a:pt x="0" y="170"/>
                    </a:cubicBezTo>
                    <a:cubicBezTo>
                      <a:pt x="0" y="96"/>
                      <a:pt x="86" y="91"/>
                      <a:pt x="141" y="91"/>
                    </a:cubicBezTo>
                    <a:lnTo>
                      <a:pt x="156" y="91"/>
                    </a:lnTo>
                    <a:lnTo>
                      <a:pt x="156" y="84"/>
                    </a:lnTo>
                    <a:cubicBezTo>
                      <a:pt x="156" y="52"/>
                      <a:pt x="135" y="35"/>
                      <a:pt x="100" y="35"/>
                    </a:cubicBezTo>
                    <a:cubicBezTo>
                      <a:pt x="76" y="35"/>
                      <a:pt x="51" y="43"/>
                      <a:pt x="33" y="60"/>
                    </a:cubicBezTo>
                    <a:lnTo>
                      <a:pt x="10" y="35"/>
                    </a:lnTo>
                    <a:close/>
                    <a:moveTo>
                      <a:pt x="118" y="123"/>
                    </a:moveTo>
                    <a:lnTo>
                      <a:pt x="118" y="123"/>
                    </a:lnTo>
                    <a:cubicBezTo>
                      <a:pt x="71" y="123"/>
                      <a:pt x="40" y="136"/>
                      <a:pt x="40" y="166"/>
                    </a:cubicBezTo>
                    <a:cubicBezTo>
                      <a:pt x="40" y="194"/>
                      <a:pt x="61" y="205"/>
                      <a:pt x="89" y="205"/>
                    </a:cubicBezTo>
                    <a:cubicBezTo>
                      <a:pt x="133" y="205"/>
                      <a:pt x="155" y="174"/>
                      <a:pt x="156" y="137"/>
                    </a:cubicBezTo>
                    <a:lnTo>
                      <a:pt x="156" y="123"/>
                    </a:lnTo>
                    <a:lnTo>
                      <a:pt x="118"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8" name="Freeform 36">
                <a:extLst>
                  <a:ext uri="{FF2B5EF4-FFF2-40B4-BE49-F238E27FC236}">
                    <a16:creationId xmlns:a16="http://schemas.microsoft.com/office/drawing/2014/main" id="{25A2CA33-6296-A243-9A04-02746CB4D384}"/>
                  </a:ext>
                </a:extLst>
              </p:cNvPr>
              <p:cNvSpPr>
                <a:spLocks/>
              </p:cNvSpPr>
              <p:nvPr/>
            </p:nvSpPr>
            <p:spPr bwMode="auto">
              <a:xfrm>
                <a:off x="1920" y="1075"/>
                <a:ext cx="22" cy="213"/>
              </a:xfrm>
              <a:custGeom>
                <a:avLst/>
                <a:gdLst>
                  <a:gd name="T0" fmla="*/ 0 w 37"/>
                  <a:gd name="T1" fmla="*/ 341 h 341"/>
                  <a:gd name="T2" fmla="*/ 0 w 37"/>
                  <a:gd name="T3" fmla="*/ 341 h 341"/>
                  <a:gd name="T4" fmla="*/ 37 w 37"/>
                  <a:gd name="T5" fmla="*/ 341 h 341"/>
                  <a:gd name="T6" fmla="*/ 37 w 37"/>
                  <a:gd name="T7" fmla="*/ 0 h 341"/>
                  <a:gd name="T8" fmla="*/ 0 w 37"/>
                  <a:gd name="T9" fmla="*/ 0 h 341"/>
                  <a:gd name="T10" fmla="*/ 0 w 37"/>
                  <a:gd name="T11" fmla="*/ 341 h 341"/>
                </a:gdLst>
                <a:ahLst/>
                <a:cxnLst>
                  <a:cxn ang="0">
                    <a:pos x="T0" y="T1"/>
                  </a:cxn>
                  <a:cxn ang="0">
                    <a:pos x="T2" y="T3"/>
                  </a:cxn>
                  <a:cxn ang="0">
                    <a:pos x="T4" y="T5"/>
                  </a:cxn>
                  <a:cxn ang="0">
                    <a:pos x="T6" y="T7"/>
                  </a:cxn>
                  <a:cxn ang="0">
                    <a:pos x="T8" y="T9"/>
                  </a:cxn>
                  <a:cxn ang="0">
                    <a:pos x="T10" y="T11"/>
                  </a:cxn>
                </a:cxnLst>
                <a:rect l="0" t="0" r="r" b="b"/>
                <a:pathLst>
                  <a:path w="37" h="341">
                    <a:moveTo>
                      <a:pt x="0" y="341"/>
                    </a:moveTo>
                    <a:lnTo>
                      <a:pt x="0" y="341"/>
                    </a:lnTo>
                    <a:lnTo>
                      <a:pt x="37" y="341"/>
                    </a:lnTo>
                    <a:lnTo>
                      <a:pt x="37"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9" name="Freeform 37">
                <a:extLst>
                  <a:ext uri="{FF2B5EF4-FFF2-40B4-BE49-F238E27FC236}">
                    <a16:creationId xmlns:a16="http://schemas.microsoft.com/office/drawing/2014/main" id="{5D4782A4-84D1-894A-9F0B-816F11B191FF}"/>
                  </a:ext>
                </a:extLst>
              </p:cNvPr>
              <p:cNvSpPr>
                <a:spLocks/>
              </p:cNvSpPr>
              <p:nvPr/>
            </p:nvSpPr>
            <p:spPr bwMode="auto">
              <a:xfrm>
                <a:off x="2051" y="1076"/>
                <a:ext cx="158" cy="212"/>
              </a:xfrm>
              <a:custGeom>
                <a:avLst/>
                <a:gdLst>
                  <a:gd name="T0" fmla="*/ 222 w 262"/>
                  <a:gd name="T1" fmla="*/ 0 h 340"/>
                  <a:gd name="T2" fmla="*/ 222 w 262"/>
                  <a:gd name="T3" fmla="*/ 0 h 340"/>
                  <a:gd name="T4" fmla="*/ 222 w 262"/>
                  <a:gd name="T5" fmla="*/ 144 h 340"/>
                  <a:gd name="T6" fmla="*/ 41 w 262"/>
                  <a:gd name="T7" fmla="*/ 144 h 340"/>
                  <a:gd name="T8" fmla="*/ 41 w 262"/>
                  <a:gd name="T9" fmla="*/ 0 h 340"/>
                  <a:gd name="T10" fmla="*/ 0 w 262"/>
                  <a:gd name="T11" fmla="*/ 0 h 340"/>
                  <a:gd name="T12" fmla="*/ 0 w 262"/>
                  <a:gd name="T13" fmla="*/ 340 h 340"/>
                  <a:gd name="T14" fmla="*/ 41 w 262"/>
                  <a:gd name="T15" fmla="*/ 340 h 340"/>
                  <a:gd name="T16" fmla="*/ 41 w 262"/>
                  <a:gd name="T17" fmla="*/ 181 h 340"/>
                  <a:gd name="T18" fmla="*/ 222 w 262"/>
                  <a:gd name="T19" fmla="*/ 181 h 340"/>
                  <a:gd name="T20" fmla="*/ 222 w 262"/>
                  <a:gd name="T21" fmla="*/ 340 h 340"/>
                  <a:gd name="T22" fmla="*/ 262 w 262"/>
                  <a:gd name="T23" fmla="*/ 340 h 340"/>
                  <a:gd name="T24" fmla="*/ 262 w 262"/>
                  <a:gd name="T25" fmla="*/ 0 h 340"/>
                  <a:gd name="T26" fmla="*/ 222 w 262"/>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2" h="340">
                    <a:moveTo>
                      <a:pt x="222" y="0"/>
                    </a:moveTo>
                    <a:lnTo>
                      <a:pt x="222" y="0"/>
                    </a:lnTo>
                    <a:lnTo>
                      <a:pt x="222" y="144"/>
                    </a:lnTo>
                    <a:lnTo>
                      <a:pt x="41" y="144"/>
                    </a:lnTo>
                    <a:lnTo>
                      <a:pt x="41" y="0"/>
                    </a:lnTo>
                    <a:lnTo>
                      <a:pt x="0" y="0"/>
                    </a:lnTo>
                    <a:lnTo>
                      <a:pt x="0" y="340"/>
                    </a:lnTo>
                    <a:lnTo>
                      <a:pt x="41" y="340"/>
                    </a:lnTo>
                    <a:lnTo>
                      <a:pt x="41" y="181"/>
                    </a:lnTo>
                    <a:lnTo>
                      <a:pt x="222" y="181"/>
                    </a:lnTo>
                    <a:lnTo>
                      <a:pt x="222" y="340"/>
                    </a:lnTo>
                    <a:lnTo>
                      <a:pt x="262" y="340"/>
                    </a:lnTo>
                    <a:lnTo>
                      <a:pt x="262" y="0"/>
                    </a:lnTo>
                    <a:lnTo>
                      <a:pt x="222"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0" name="Freeform 38">
                <a:extLst>
                  <a:ext uri="{FF2B5EF4-FFF2-40B4-BE49-F238E27FC236}">
                    <a16:creationId xmlns:a16="http://schemas.microsoft.com/office/drawing/2014/main" id="{89E9310D-6ED7-7643-911A-08AA490704D8}"/>
                  </a:ext>
                </a:extLst>
              </p:cNvPr>
              <p:cNvSpPr>
                <a:spLocks/>
              </p:cNvSpPr>
              <p:nvPr/>
            </p:nvSpPr>
            <p:spPr bwMode="auto">
              <a:xfrm>
                <a:off x="2257" y="1076"/>
                <a:ext cx="24" cy="212"/>
              </a:xfrm>
              <a:custGeom>
                <a:avLst/>
                <a:gdLst>
                  <a:gd name="T0" fmla="*/ 0 w 40"/>
                  <a:gd name="T1" fmla="*/ 340 h 340"/>
                  <a:gd name="T2" fmla="*/ 0 w 40"/>
                  <a:gd name="T3" fmla="*/ 340 h 340"/>
                  <a:gd name="T4" fmla="*/ 40 w 40"/>
                  <a:gd name="T5" fmla="*/ 340 h 340"/>
                  <a:gd name="T6" fmla="*/ 40 w 40"/>
                  <a:gd name="T7" fmla="*/ 0 h 340"/>
                  <a:gd name="T8" fmla="*/ 0 w 40"/>
                  <a:gd name="T9" fmla="*/ 0 h 340"/>
                  <a:gd name="T10" fmla="*/ 0 w 40"/>
                  <a:gd name="T11" fmla="*/ 340 h 340"/>
                </a:gdLst>
                <a:ahLst/>
                <a:cxnLst>
                  <a:cxn ang="0">
                    <a:pos x="T0" y="T1"/>
                  </a:cxn>
                  <a:cxn ang="0">
                    <a:pos x="T2" y="T3"/>
                  </a:cxn>
                  <a:cxn ang="0">
                    <a:pos x="T4" y="T5"/>
                  </a:cxn>
                  <a:cxn ang="0">
                    <a:pos x="T6" y="T7"/>
                  </a:cxn>
                  <a:cxn ang="0">
                    <a:pos x="T8" y="T9"/>
                  </a:cxn>
                  <a:cxn ang="0">
                    <a:pos x="T10" y="T11"/>
                  </a:cxn>
                </a:cxnLst>
                <a:rect l="0" t="0" r="r" b="b"/>
                <a:pathLst>
                  <a:path w="40" h="340">
                    <a:moveTo>
                      <a:pt x="0" y="340"/>
                    </a:moveTo>
                    <a:lnTo>
                      <a:pt x="0" y="340"/>
                    </a:lnTo>
                    <a:lnTo>
                      <a:pt x="40" y="340"/>
                    </a:lnTo>
                    <a:lnTo>
                      <a:pt x="40" y="0"/>
                    </a:lnTo>
                    <a:lnTo>
                      <a:pt x="0" y="0"/>
                    </a:lnTo>
                    <a:lnTo>
                      <a:pt x="0" y="34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1" name="Freeform 39">
                <a:extLst>
                  <a:ext uri="{FF2B5EF4-FFF2-40B4-BE49-F238E27FC236}">
                    <a16:creationId xmlns:a16="http://schemas.microsoft.com/office/drawing/2014/main" id="{E661FBB3-90AF-B24A-8B93-FA6EF9539975}"/>
                  </a:ext>
                </a:extLst>
              </p:cNvPr>
              <p:cNvSpPr>
                <a:spLocks/>
              </p:cNvSpPr>
              <p:nvPr/>
            </p:nvSpPr>
            <p:spPr bwMode="auto">
              <a:xfrm>
                <a:off x="2303" y="1076"/>
                <a:ext cx="182" cy="212"/>
              </a:xfrm>
              <a:custGeom>
                <a:avLst/>
                <a:gdLst>
                  <a:gd name="T0" fmla="*/ 260 w 302"/>
                  <a:gd name="T1" fmla="*/ 0 h 340"/>
                  <a:gd name="T2" fmla="*/ 260 w 302"/>
                  <a:gd name="T3" fmla="*/ 0 h 340"/>
                  <a:gd name="T4" fmla="*/ 152 w 302"/>
                  <a:gd name="T5" fmla="*/ 279 h 340"/>
                  <a:gd name="T6" fmla="*/ 151 w 302"/>
                  <a:gd name="T7" fmla="*/ 279 h 340"/>
                  <a:gd name="T8" fmla="*/ 46 w 302"/>
                  <a:gd name="T9" fmla="*/ 0 h 340"/>
                  <a:gd name="T10" fmla="*/ 0 w 302"/>
                  <a:gd name="T11" fmla="*/ 0 h 340"/>
                  <a:gd name="T12" fmla="*/ 131 w 302"/>
                  <a:gd name="T13" fmla="*/ 340 h 340"/>
                  <a:gd name="T14" fmla="*/ 169 w 302"/>
                  <a:gd name="T15" fmla="*/ 340 h 340"/>
                  <a:gd name="T16" fmla="*/ 302 w 302"/>
                  <a:gd name="T17" fmla="*/ 0 h 340"/>
                  <a:gd name="T18" fmla="*/ 260 w 302"/>
                  <a:gd name="T19"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340">
                    <a:moveTo>
                      <a:pt x="260" y="0"/>
                    </a:moveTo>
                    <a:lnTo>
                      <a:pt x="260" y="0"/>
                    </a:lnTo>
                    <a:lnTo>
                      <a:pt x="152" y="279"/>
                    </a:lnTo>
                    <a:lnTo>
                      <a:pt x="151" y="279"/>
                    </a:lnTo>
                    <a:lnTo>
                      <a:pt x="46" y="0"/>
                    </a:lnTo>
                    <a:lnTo>
                      <a:pt x="0" y="0"/>
                    </a:lnTo>
                    <a:lnTo>
                      <a:pt x="131" y="340"/>
                    </a:lnTo>
                    <a:lnTo>
                      <a:pt x="169" y="340"/>
                    </a:lnTo>
                    <a:lnTo>
                      <a:pt x="302" y="0"/>
                    </a:lnTo>
                    <a:lnTo>
                      <a:pt x="26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2" name="Freeform 40">
                <a:extLst>
                  <a:ext uri="{FF2B5EF4-FFF2-40B4-BE49-F238E27FC236}">
                    <a16:creationId xmlns:a16="http://schemas.microsoft.com/office/drawing/2014/main" id="{7CF13BEC-215D-E740-ADB5-1FF438BD2BC9}"/>
                  </a:ext>
                </a:extLst>
              </p:cNvPr>
              <p:cNvSpPr>
                <a:spLocks/>
              </p:cNvSpPr>
              <p:nvPr/>
            </p:nvSpPr>
            <p:spPr bwMode="auto">
              <a:xfrm>
                <a:off x="2556" y="1071"/>
                <a:ext cx="181" cy="223"/>
              </a:xfrm>
              <a:custGeom>
                <a:avLst/>
                <a:gdLst>
                  <a:gd name="T0" fmla="*/ 258 w 302"/>
                  <a:gd name="T1" fmla="*/ 78 h 357"/>
                  <a:gd name="T2" fmla="*/ 258 w 302"/>
                  <a:gd name="T3" fmla="*/ 78 h 357"/>
                  <a:gd name="T4" fmla="*/ 173 w 302"/>
                  <a:gd name="T5" fmla="*/ 37 h 357"/>
                  <a:gd name="T6" fmla="*/ 44 w 302"/>
                  <a:gd name="T7" fmla="*/ 178 h 357"/>
                  <a:gd name="T8" fmla="*/ 173 w 302"/>
                  <a:gd name="T9" fmla="*/ 319 h 357"/>
                  <a:gd name="T10" fmla="*/ 272 w 302"/>
                  <a:gd name="T11" fmla="*/ 272 h 357"/>
                  <a:gd name="T12" fmla="*/ 302 w 302"/>
                  <a:gd name="T13" fmla="*/ 297 h 357"/>
                  <a:gd name="T14" fmla="*/ 173 w 302"/>
                  <a:gd name="T15" fmla="*/ 357 h 357"/>
                  <a:gd name="T16" fmla="*/ 0 w 302"/>
                  <a:gd name="T17" fmla="*/ 178 h 357"/>
                  <a:gd name="T18" fmla="*/ 173 w 302"/>
                  <a:gd name="T19" fmla="*/ 0 h 357"/>
                  <a:gd name="T20" fmla="*/ 293 w 302"/>
                  <a:gd name="T21" fmla="*/ 53 h 357"/>
                  <a:gd name="T22" fmla="*/ 258 w 302"/>
                  <a:gd name="T23" fmla="*/ 78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357">
                    <a:moveTo>
                      <a:pt x="258" y="78"/>
                    </a:moveTo>
                    <a:lnTo>
                      <a:pt x="258" y="78"/>
                    </a:lnTo>
                    <a:cubicBezTo>
                      <a:pt x="238" y="51"/>
                      <a:pt x="206" y="37"/>
                      <a:pt x="173" y="37"/>
                    </a:cubicBezTo>
                    <a:cubicBezTo>
                      <a:pt x="97" y="37"/>
                      <a:pt x="44" y="104"/>
                      <a:pt x="44" y="178"/>
                    </a:cubicBezTo>
                    <a:cubicBezTo>
                      <a:pt x="44" y="257"/>
                      <a:pt x="97" y="319"/>
                      <a:pt x="173" y="319"/>
                    </a:cubicBezTo>
                    <a:cubicBezTo>
                      <a:pt x="215" y="319"/>
                      <a:pt x="248" y="302"/>
                      <a:pt x="272" y="272"/>
                    </a:cubicBezTo>
                    <a:lnTo>
                      <a:pt x="302" y="297"/>
                    </a:lnTo>
                    <a:cubicBezTo>
                      <a:pt x="272" y="338"/>
                      <a:pt x="227" y="357"/>
                      <a:pt x="173" y="357"/>
                    </a:cubicBezTo>
                    <a:cubicBezTo>
                      <a:pt x="76" y="357"/>
                      <a:pt x="0" y="281"/>
                      <a:pt x="0" y="178"/>
                    </a:cubicBezTo>
                    <a:cubicBezTo>
                      <a:pt x="0" y="78"/>
                      <a:pt x="72" y="0"/>
                      <a:pt x="173" y="0"/>
                    </a:cubicBezTo>
                    <a:cubicBezTo>
                      <a:pt x="219" y="0"/>
                      <a:pt x="264" y="15"/>
                      <a:pt x="293" y="53"/>
                    </a:cubicBezTo>
                    <a:lnTo>
                      <a:pt x="258" y="78"/>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3" name="Freeform 41">
                <a:extLst>
                  <a:ext uri="{FF2B5EF4-FFF2-40B4-BE49-F238E27FC236}">
                    <a16:creationId xmlns:a16="http://schemas.microsoft.com/office/drawing/2014/main" id="{B6EFA3B2-B10F-B64C-A028-86E7E9F8D4AA}"/>
                  </a:ext>
                </a:extLst>
              </p:cNvPr>
              <p:cNvSpPr>
                <a:spLocks/>
              </p:cNvSpPr>
              <p:nvPr/>
            </p:nvSpPr>
            <p:spPr bwMode="auto">
              <a:xfrm>
                <a:off x="2762" y="1148"/>
                <a:ext cx="119" cy="144"/>
              </a:xfrm>
              <a:custGeom>
                <a:avLst/>
                <a:gdLst>
                  <a:gd name="T0" fmla="*/ 196 w 198"/>
                  <a:gd name="T1" fmla="*/ 172 h 231"/>
                  <a:gd name="T2" fmla="*/ 196 w 198"/>
                  <a:gd name="T3" fmla="*/ 172 h 231"/>
                  <a:gd name="T4" fmla="*/ 198 w 198"/>
                  <a:gd name="T5" fmla="*/ 225 h 231"/>
                  <a:gd name="T6" fmla="*/ 162 w 198"/>
                  <a:gd name="T7" fmla="*/ 225 h 231"/>
                  <a:gd name="T8" fmla="*/ 161 w 198"/>
                  <a:gd name="T9" fmla="*/ 188 h 231"/>
                  <a:gd name="T10" fmla="*/ 160 w 198"/>
                  <a:gd name="T11" fmla="*/ 188 h 231"/>
                  <a:gd name="T12" fmla="*/ 85 w 198"/>
                  <a:gd name="T13" fmla="*/ 231 h 231"/>
                  <a:gd name="T14" fmla="*/ 0 w 198"/>
                  <a:gd name="T15" fmla="*/ 139 h 231"/>
                  <a:gd name="T16" fmla="*/ 0 w 198"/>
                  <a:gd name="T17" fmla="*/ 0 h 231"/>
                  <a:gd name="T18" fmla="*/ 37 w 198"/>
                  <a:gd name="T19" fmla="*/ 0 h 231"/>
                  <a:gd name="T20" fmla="*/ 37 w 198"/>
                  <a:gd name="T21" fmla="*/ 135 h 231"/>
                  <a:gd name="T22" fmla="*/ 89 w 198"/>
                  <a:gd name="T23" fmla="*/ 196 h 231"/>
                  <a:gd name="T24" fmla="*/ 158 w 198"/>
                  <a:gd name="T25" fmla="*/ 110 h 231"/>
                  <a:gd name="T26" fmla="*/ 158 w 198"/>
                  <a:gd name="T27" fmla="*/ 0 h 231"/>
                  <a:gd name="T28" fmla="*/ 196 w 198"/>
                  <a:gd name="T29" fmla="*/ 0 h 231"/>
                  <a:gd name="T30" fmla="*/ 196 w 198"/>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196" y="172"/>
                    </a:moveTo>
                    <a:lnTo>
                      <a:pt x="196" y="172"/>
                    </a:lnTo>
                    <a:cubicBezTo>
                      <a:pt x="196" y="192"/>
                      <a:pt x="198" y="210"/>
                      <a:pt x="198"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4" y="196"/>
                      <a:pt x="89" y="196"/>
                    </a:cubicBezTo>
                    <a:cubicBezTo>
                      <a:pt x="137" y="196"/>
                      <a:pt x="158" y="161"/>
                      <a:pt x="158" y="110"/>
                    </a:cubicBezTo>
                    <a:lnTo>
                      <a:pt x="158" y="0"/>
                    </a:lnTo>
                    <a:lnTo>
                      <a:pt x="196" y="0"/>
                    </a:lnTo>
                    <a:lnTo>
                      <a:pt x="196"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4" name="Freeform 42">
                <a:extLst>
                  <a:ext uri="{FF2B5EF4-FFF2-40B4-BE49-F238E27FC236}">
                    <a16:creationId xmlns:a16="http://schemas.microsoft.com/office/drawing/2014/main" id="{085BD827-E303-474A-8146-204B13D948F8}"/>
                  </a:ext>
                </a:extLst>
              </p:cNvPr>
              <p:cNvSpPr>
                <a:spLocks/>
              </p:cNvSpPr>
              <p:nvPr/>
            </p:nvSpPr>
            <p:spPr bwMode="auto">
              <a:xfrm>
                <a:off x="2919"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3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3"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5" name="Freeform 43">
                <a:extLst>
                  <a:ext uri="{FF2B5EF4-FFF2-40B4-BE49-F238E27FC236}">
                    <a16:creationId xmlns:a16="http://schemas.microsoft.com/office/drawing/2014/main" id="{B9386BEA-0416-8044-B3AE-E0BFF4BC25E9}"/>
                  </a:ext>
                </a:extLst>
              </p:cNvPr>
              <p:cNvSpPr>
                <a:spLocks/>
              </p:cNvSpPr>
              <p:nvPr/>
            </p:nvSpPr>
            <p:spPr bwMode="auto">
              <a:xfrm>
                <a:off x="3020"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2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2"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6" name="Freeform 44">
                <a:extLst>
                  <a:ext uri="{FF2B5EF4-FFF2-40B4-BE49-F238E27FC236}">
                    <a16:creationId xmlns:a16="http://schemas.microsoft.com/office/drawing/2014/main" id="{F81FD0E8-C4A2-BD45-8584-EE692F73E63F}"/>
                  </a:ext>
                </a:extLst>
              </p:cNvPr>
              <p:cNvSpPr>
                <a:spLocks noEditPoints="1"/>
              </p:cNvSpPr>
              <p:nvPr/>
            </p:nvSpPr>
            <p:spPr bwMode="auto">
              <a:xfrm>
                <a:off x="3117" y="1076"/>
                <a:ext cx="33"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2"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7" name="Freeform 45">
                <a:extLst>
                  <a:ext uri="{FF2B5EF4-FFF2-40B4-BE49-F238E27FC236}">
                    <a16:creationId xmlns:a16="http://schemas.microsoft.com/office/drawing/2014/main" id="{4FD148FC-617A-9C4C-B529-5DCD4ED3FBEF}"/>
                  </a:ext>
                </a:extLst>
              </p:cNvPr>
              <p:cNvSpPr>
                <a:spLocks/>
              </p:cNvSpPr>
              <p:nvPr/>
            </p:nvSpPr>
            <p:spPr bwMode="auto">
              <a:xfrm>
                <a:off x="3177" y="1144"/>
                <a:ext cx="122" cy="148"/>
              </a:xfrm>
              <a:custGeom>
                <a:avLst/>
                <a:gdLst>
                  <a:gd name="T0" fmla="*/ 173 w 203"/>
                  <a:gd name="T1" fmla="*/ 62 h 237"/>
                  <a:gd name="T2" fmla="*/ 173 w 203"/>
                  <a:gd name="T3" fmla="*/ 62 h 237"/>
                  <a:gd name="T4" fmla="*/ 116 w 203"/>
                  <a:gd name="T5" fmla="*/ 35 h 237"/>
                  <a:gd name="T6" fmla="*/ 41 w 203"/>
                  <a:gd name="T7" fmla="*/ 119 h 237"/>
                  <a:gd name="T8" fmla="*/ 116 w 203"/>
                  <a:gd name="T9" fmla="*/ 202 h 237"/>
                  <a:gd name="T10" fmla="*/ 174 w 203"/>
                  <a:gd name="T11" fmla="*/ 174 h 237"/>
                  <a:gd name="T12" fmla="*/ 201 w 203"/>
                  <a:gd name="T13" fmla="*/ 201 h 237"/>
                  <a:gd name="T14" fmla="*/ 116 w 203"/>
                  <a:gd name="T15" fmla="*/ 237 h 237"/>
                  <a:gd name="T16" fmla="*/ 0 w 203"/>
                  <a:gd name="T17" fmla="*/ 119 h 237"/>
                  <a:gd name="T18" fmla="*/ 116 w 203"/>
                  <a:gd name="T19" fmla="*/ 0 h 237"/>
                  <a:gd name="T20" fmla="*/ 203 w 203"/>
                  <a:gd name="T21" fmla="*/ 36 h 237"/>
                  <a:gd name="T22" fmla="*/ 173 w 203"/>
                  <a:gd name="T23" fmla="*/ 6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237">
                    <a:moveTo>
                      <a:pt x="173" y="62"/>
                    </a:moveTo>
                    <a:lnTo>
                      <a:pt x="173" y="62"/>
                    </a:lnTo>
                    <a:cubicBezTo>
                      <a:pt x="157" y="43"/>
                      <a:pt x="139" y="35"/>
                      <a:pt x="116" y="35"/>
                    </a:cubicBezTo>
                    <a:cubicBezTo>
                      <a:pt x="66" y="35"/>
                      <a:pt x="41" y="72"/>
                      <a:pt x="41" y="119"/>
                    </a:cubicBezTo>
                    <a:cubicBezTo>
                      <a:pt x="41" y="165"/>
                      <a:pt x="71" y="202"/>
                      <a:pt x="116" y="202"/>
                    </a:cubicBezTo>
                    <a:cubicBezTo>
                      <a:pt x="141" y="202"/>
                      <a:pt x="160" y="193"/>
                      <a:pt x="174" y="174"/>
                    </a:cubicBezTo>
                    <a:lnTo>
                      <a:pt x="201" y="201"/>
                    </a:lnTo>
                    <a:cubicBezTo>
                      <a:pt x="180" y="226"/>
                      <a:pt x="149" y="237"/>
                      <a:pt x="116" y="237"/>
                    </a:cubicBezTo>
                    <a:cubicBezTo>
                      <a:pt x="47" y="237"/>
                      <a:pt x="0" y="188"/>
                      <a:pt x="0" y="119"/>
                    </a:cubicBezTo>
                    <a:cubicBezTo>
                      <a:pt x="0" y="50"/>
                      <a:pt x="47" y="0"/>
                      <a:pt x="116" y="0"/>
                    </a:cubicBezTo>
                    <a:cubicBezTo>
                      <a:pt x="150" y="0"/>
                      <a:pt x="180" y="12"/>
                      <a:pt x="203" y="36"/>
                    </a:cubicBezTo>
                    <a:lnTo>
                      <a:pt x="173" y="6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8" name="Freeform 46">
                <a:extLst>
                  <a:ext uri="{FF2B5EF4-FFF2-40B4-BE49-F238E27FC236}">
                    <a16:creationId xmlns:a16="http://schemas.microsoft.com/office/drawing/2014/main" id="{4F31E82C-2B6A-1143-83B8-0C0EDD6D01DE}"/>
                  </a:ext>
                </a:extLst>
              </p:cNvPr>
              <p:cNvSpPr>
                <a:spLocks/>
              </p:cNvSpPr>
              <p:nvPr/>
            </p:nvSpPr>
            <p:spPr bwMode="auto">
              <a:xfrm>
                <a:off x="3323" y="1148"/>
                <a:ext cx="118"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9" name="Freeform 47">
                <a:extLst>
                  <a:ext uri="{FF2B5EF4-FFF2-40B4-BE49-F238E27FC236}">
                    <a16:creationId xmlns:a16="http://schemas.microsoft.com/office/drawing/2014/main" id="{3E333870-3067-8043-945C-370F52125AD7}"/>
                  </a:ext>
                </a:extLst>
              </p:cNvPr>
              <p:cNvSpPr>
                <a:spLocks/>
              </p:cNvSpPr>
              <p:nvPr/>
            </p:nvSpPr>
            <p:spPr bwMode="auto">
              <a:xfrm>
                <a:off x="3482" y="1075"/>
                <a:ext cx="23" cy="213"/>
              </a:xfrm>
              <a:custGeom>
                <a:avLst/>
                <a:gdLst>
                  <a:gd name="T0" fmla="*/ 0 w 38"/>
                  <a:gd name="T1" fmla="*/ 341 h 341"/>
                  <a:gd name="T2" fmla="*/ 0 w 38"/>
                  <a:gd name="T3" fmla="*/ 341 h 341"/>
                  <a:gd name="T4" fmla="*/ 38 w 38"/>
                  <a:gd name="T5" fmla="*/ 341 h 341"/>
                  <a:gd name="T6" fmla="*/ 38 w 38"/>
                  <a:gd name="T7" fmla="*/ 0 h 341"/>
                  <a:gd name="T8" fmla="*/ 0 w 38"/>
                  <a:gd name="T9" fmla="*/ 0 h 341"/>
                  <a:gd name="T10" fmla="*/ 0 w 38"/>
                  <a:gd name="T11" fmla="*/ 341 h 341"/>
                </a:gdLst>
                <a:ahLst/>
                <a:cxnLst>
                  <a:cxn ang="0">
                    <a:pos x="T0" y="T1"/>
                  </a:cxn>
                  <a:cxn ang="0">
                    <a:pos x="T2" y="T3"/>
                  </a:cxn>
                  <a:cxn ang="0">
                    <a:pos x="T4" y="T5"/>
                  </a:cxn>
                  <a:cxn ang="0">
                    <a:pos x="T6" y="T7"/>
                  </a:cxn>
                  <a:cxn ang="0">
                    <a:pos x="T8" y="T9"/>
                  </a:cxn>
                  <a:cxn ang="0">
                    <a:pos x="T10" y="T11"/>
                  </a:cxn>
                </a:cxnLst>
                <a:rect l="0" t="0" r="r" b="b"/>
                <a:pathLst>
                  <a:path w="38" h="341">
                    <a:moveTo>
                      <a:pt x="0" y="341"/>
                    </a:moveTo>
                    <a:lnTo>
                      <a:pt x="0" y="341"/>
                    </a:lnTo>
                    <a:lnTo>
                      <a:pt x="38" y="341"/>
                    </a:lnTo>
                    <a:lnTo>
                      <a:pt x="38"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0" name="Freeform 48">
                <a:extLst>
                  <a:ext uri="{FF2B5EF4-FFF2-40B4-BE49-F238E27FC236}">
                    <a16:creationId xmlns:a16="http://schemas.microsoft.com/office/drawing/2014/main" id="{8B38150E-C5A0-BA4B-9BCA-9440B6046F02}"/>
                  </a:ext>
                </a:extLst>
              </p:cNvPr>
              <p:cNvSpPr>
                <a:spLocks/>
              </p:cNvSpPr>
              <p:nvPr/>
            </p:nvSpPr>
            <p:spPr bwMode="auto">
              <a:xfrm>
                <a:off x="3545" y="1148"/>
                <a:ext cx="119"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1" name="Freeform 49">
                <a:extLst>
                  <a:ext uri="{FF2B5EF4-FFF2-40B4-BE49-F238E27FC236}">
                    <a16:creationId xmlns:a16="http://schemas.microsoft.com/office/drawing/2014/main" id="{634336A8-D539-9647-A61C-45738281A1C8}"/>
                  </a:ext>
                </a:extLst>
              </p:cNvPr>
              <p:cNvSpPr>
                <a:spLocks/>
              </p:cNvSpPr>
              <p:nvPr/>
            </p:nvSpPr>
            <p:spPr bwMode="auto">
              <a:xfrm>
                <a:off x="3702" y="1144"/>
                <a:ext cx="205" cy="144"/>
              </a:xfrm>
              <a:custGeom>
                <a:avLst/>
                <a:gdLst>
                  <a:gd name="T0" fmla="*/ 2 w 340"/>
                  <a:gd name="T1" fmla="*/ 60 h 231"/>
                  <a:gd name="T2" fmla="*/ 2 w 340"/>
                  <a:gd name="T3" fmla="*/ 60 h 231"/>
                  <a:gd name="T4" fmla="*/ 0 w 340"/>
                  <a:gd name="T5" fmla="*/ 6 h 231"/>
                  <a:gd name="T6" fmla="*/ 36 w 340"/>
                  <a:gd name="T7" fmla="*/ 6 h 231"/>
                  <a:gd name="T8" fmla="*/ 37 w 340"/>
                  <a:gd name="T9" fmla="*/ 43 h 231"/>
                  <a:gd name="T10" fmla="*/ 37 w 340"/>
                  <a:gd name="T11" fmla="*/ 43 h 231"/>
                  <a:gd name="T12" fmla="*/ 112 w 340"/>
                  <a:gd name="T13" fmla="*/ 0 h 231"/>
                  <a:gd name="T14" fmla="*/ 183 w 340"/>
                  <a:gd name="T15" fmla="*/ 43 h 231"/>
                  <a:gd name="T16" fmla="*/ 254 w 340"/>
                  <a:gd name="T17" fmla="*/ 0 h 231"/>
                  <a:gd name="T18" fmla="*/ 340 w 340"/>
                  <a:gd name="T19" fmla="*/ 95 h 231"/>
                  <a:gd name="T20" fmla="*/ 340 w 340"/>
                  <a:gd name="T21" fmla="*/ 231 h 231"/>
                  <a:gd name="T22" fmla="*/ 302 w 340"/>
                  <a:gd name="T23" fmla="*/ 231 h 231"/>
                  <a:gd name="T24" fmla="*/ 302 w 340"/>
                  <a:gd name="T25" fmla="*/ 96 h 231"/>
                  <a:gd name="T26" fmla="*/ 248 w 340"/>
                  <a:gd name="T27" fmla="*/ 35 h 231"/>
                  <a:gd name="T28" fmla="*/ 190 w 340"/>
                  <a:gd name="T29" fmla="*/ 101 h 231"/>
                  <a:gd name="T30" fmla="*/ 190 w 340"/>
                  <a:gd name="T31" fmla="*/ 231 h 231"/>
                  <a:gd name="T32" fmla="*/ 152 w 340"/>
                  <a:gd name="T33" fmla="*/ 231 h 231"/>
                  <a:gd name="T34" fmla="*/ 152 w 340"/>
                  <a:gd name="T35" fmla="*/ 104 h 231"/>
                  <a:gd name="T36" fmla="*/ 109 w 340"/>
                  <a:gd name="T37" fmla="*/ 35 h 231"/>
                  <a:gd name="T38" fmla="*/ 39 w 340"/>
                  <a:gd name="T39" fmla="*/ 121 h 231"/>
                  <a:gd name="T40" fmla="*/ 39 w 340"/>
                  <a:gd name="T41" fmla="*/ 231 h 231"/>
                  <a:gd name="T42" fmla="*/ 2 w 340"/>
                  <a:gd name="T43" fmla="*/ 231 h 231"/>
                  <a:gd name="T44" fmla="*/ 2 w 340"/>
                  <a:gd name="T45"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0" h="231">
                    <a:moveTo>
                      <a:pt x="2" y="60"/>
                    </a:moveTo>
                    <a:lnTo>
                      <a:pt x="2" y="60"/>
                    </a:lnTo>
                    <a:cubicBezTo>
                      <a:pt x="2" y="39"/>
                      <a:pt x="0" y="21"/>
                      <a:pt x="0" y="6"/>
                    </a:cubicBezTo>
                    <a:lnTo>
                      <a:pt x="36" y="6"/>
                    </a:lnTo>
                    <a:cubicBezTo>
                      <a:pt x="36" y="18"/>
                      <a:pt x="37" y="31"/>
                      <a:pt x="37" y="43"/>
                    </a:cubicBezTo>
                    <a:lnTo>
                      <a:pt x="37" y="43"/>
                    </a:lnTo>
                    <a:cubicBezTo>
                      <a:pt x="48" y="21"/>
                      <a:pt x="75" y="0"/>
                      <a:pt x="112" y="0"/>
                    </a:cubicBezTo>
                    <a:cubicBezTo>
                      <a:pt x="161" y="0"/>
                      <a:pt x="176" y="28"/>
                      <a:pt x="183" y="43"/>
                    </a:cubicBezTo>
                    <a:cubicBezTo>
                      <a:pt x="200" y="17"/>
                      <a:pt x="220" y="0"/>
                      <a:pt x="254" y="0"/>
                    </a:cubicBezTo>
                    <a:cubicBezTo>
                      <a:pt x="319" y="0"/>
                      <a:pt x="340" y="36"/>
                      <a:pt x="340" y="95"/>
                    </a:cubicBezTo>
                    <a:lnTo>
                      <a:pt x="340" y="231"/>
                    </a:lnTo>
                    <a:lnTo>
                      <a:pt x="302" y="231"/>
                    </a:lnTo>
                    <a:lnTo>
                      <a:pt x="302" y="96"/>
                    </a:lnTo>
                    <a:cubicBezTo>
                      <a:pt x="302" y="65"/>
                      <a:pt x="291" y="35"/>
                      <a:pt x="248" y="35"/>
                    </a:cubicBezTo>
                    <a:cubicBezTo>
                      <a:pt x="216" y="35"/>
                      <a:pt x="190" y="61"/>
                      <a:pt x="190" y="101"/>
                    </a:cubicBezTo>
                    <a:lnTo>
                      <a:pt x="190" y="231"/>
                    </a:lnTo>
                    <a:lnTo>
                      <a:pt x="152" y="231"/>
                    </a:lnTo>
                    <a:lnTo>
                      <a:pt x="152" y="104"/>
                    </a:lnTo>
                    <a:cubicBezTo>
                      <a:pt x="152" y="54"/>
                      <a:pt x="140"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grpSp>
      </p:grpSp>
      <p:sp>
        <p:nvSpPr>
          <p:cNvPr id="33" name="Text Placeholder 15">
            <a:extLst>
              <a:ext uri="{FF2B5EF4-FFF2-40B4-BE49-F238E27FC236}">
                <a16:creationId xmlns:a16="http://schemas.microsoft.com/office/drawing/2014/main" id="{DE11159E-F35E-AD4D-B16A-15ECC19E36AA}"/>
              </a:ext>
            </a:extLst>
          </p:cNvPr>
          <p:cNvSpPr>
            <a:spLocks noGrp="1"/>
          </p:cNvSpPr>
          <p:nvPr>
            <p:ph type="body" sz="quarter" idx="18" hasCustomPrompt="1"/>
          </p:nvPr>
        </p:nvSpPr>
        <p:spPr>
          <a:xfrm>
            <a:off x="438219" y="2351569"/>
            <a:ext cx="8229600" cy="1463040"/>
          </a:xfrm>
          <a:prstGeom prst="rect">
            <a:avLst/>
          </a:prstGeom>
        </p:spPr>
        <p:txBody>
          <a:bodyPr lIns="91440" tIns="91440" rIns="91440" bIns="91440" anchor="ctr" anchorCtr="0">
            <a:noAutofit/>
          </a:bodyPr>
          <a:lstStyle>
            <a:lvl1pPr marL="0" indent="0" algn="l">
              <a:lnSpc>
                <a:spcPct val="100000"/>
              </a:lnSpc>
              <a:spcBef>
                <a:spcPts val="0"/>
              </a:spcBef>
              <a:spcAft>
                <a:spcPts val="0"/>
              </a:spcAft>
              <a:buNone/>
              <a:defRPr sz="1700" baseline="0">
                <a:solidFill>
                  <a:schemeClr val="bg1">
                    <a:lumMod val="95000"/>
                  </a:schemeClr>
                </a:solidFill>
                <a:latin typeface="Arial"/>
              </a:defRPr>
            </a:lvl1pPr>
            <a:lvl2pPr marL="0" indent="0" algn="l">
              <a:spcBef>
                <a:spcPts val="0"/>
              </a:spcBef>
              <a:buNone/>
              <a:defRPr sz="1350" i="1">
                <a:solidFill>
                  <a:schemeClr val="accent2"/>
                </a:solidFill>
                <a:latin typeface="Arial"/>
              </a:defRPr>
            </a:lvl2pPr>
            <a:lvl3pPr marL="0" indent="0" algn="l">
              <a:spcBef>
                <a:spcPts val="0"/>
              </a:spcBef>
              <a:buNone/>
              <a:defRPr sz="1200" i="1">
                <a:solidFill>
                  <a:schemeClr val="accent2"/>
                </a:solidFill>
                <a:latin typeface="Arial"/>
              </a:defRPr>
            </a:lvl3pPr>
            <a:lvl4pPr marL="471488" indent="0" algn="ctr">
              <a:buNone/>
              <a:defRPr/>
            </a:lvl4pPr>
            <a:lvl5pPr marL="602456" indent="0" algn="ctr">
              <a:buNone/>
              <a:defRPr/>
            </a:lvl5pPr>
          </a:lstStyle>
          <a:p>
            <a:pPr lvl="0"/>
            <a:r>
              <a:rPr lang="en-US" dirty="0"/>
              <a:t>Click and Add Speaker Info</a:t>
            </a:r>
          </a:p>
        </p:txBody>
      </p:sp>
      <p:pic>
        <p:nvPicPr>
          <p:cNvPr id="36" name="Picture 35" descr="AETC_Program-color-outline-01.png">
            <a:extLst>
              <a:ext uri="{FF2B5EF4-FFF2-40B4-BE49-F238E27FC236}">
                <a16:creationId xmlns:a16="http://schemas.microsoft.com/office/drawing/2014/main" id="{A03B4C79-6BA2-1844-BA38-7B00F609DFE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98547" y="4535473"/>
            <a:ext cx="1092764" cy="419187"/>
          </a:xfrm>
          <a:prstGeom prst="rect">
            <a:avLst/>
          </a:prstGeom>
        </p:spPr>
      </p:pic>
      <p:sp>
        <p:nvSpPr>
          <p:cNvPr id="37" name="TextBox 36">
            <a:extLst>
              <a:ext uri="{FF2B5EF4-FFF2-40B4-BE49-F238E27FC236}">
                <a16:creationId xmlns:a16="http://schemas.microsoft.com/office/drawing/2014/main" id="{477ED0BA-CD2E-4D48-9675-BF88D51DAD74}"/>
              </a:ext>
            </a:extLst>
          </p:cNvPr>
          <p:cNvSpPr txBox="1"/>
          <p:nvPr userDrawn="1"/>
        </p:nvSpPr>
        <p:spPr>
          <a:xfrm>
            <a:off x="453927" y="4493910"/>
            <a:ext cx="2280879" cy="446276"/>
          </a:xfrm>
          <a:prstGeom prst="rect">
            <a:avLst/>
          </a:prstGeom>
          <a:noFill/>
        </p:spPr>
        <p:txBody>
          <a:bodyPr wrap="square" rtlCol="0">
            <a:spAutoFit/>
          </a:bodyPr>
          <a:lstStyle/>
          <a:p>
            <a:r>
              <a:rPr lang="en-US" sz="1200" dirty="0">
                <a:solidFill>
                  <a:srgbClr val="002060"/>
                </a:solidFill>
                <a:latin typeface="Corbel" panose="020B0503020204020204" pitchFamily="34" charset="0"/>
              </a:rPr>
              <a:t>National </a:t>
            </a:r>
            <a:r>
              <a:rPr lang="en-US" sz="1200" dirty="0">
                <a:solidFill>
                  <a:srgbClr val="C00000"/>
                </a:solidFill>
                <a:latin typeface="Corbel" panose="020B0503020204020204" pitchFamily="34" charset="0"/>
              </a:rPr>
              <a:t>HIV</a:t>
            </a:r>
            <a:r>
              <a:rPr lang="en-US" sz="1200" dirty="0">
                <a:solidFill>
                  <a:srgbClr val="002060"/>
                </a:solidFill>
                <a:latin typeface="Corbel" panose="020B0503020204020204" pitchFamily="34" charset="0"/>
              </a:rPr>
              <a:t> Curriculum</a:t>
            </a:r>
            <a:br>
              <a:rPr lang="en-US" sz="1400" dirty="0">
                <a:solidFill>
                  <a:srgbClr val="002060"/>
                </a:solidFill>
                <a:latin typeface="Arial"/>
              </a:rPr>
            </a:br>
            <a:r>
              <a:rPr lang="en-US" sz="1100" dirty="0" err="1">
                <a:solidFill>
                  <a:srgbClr val="002060"/>
                </a:solidFill>
                <a:latin typeface="Arial"/>
              </a:rPr>
              <a:t>www.hiv.uw.edu</a:t>
            </a:r>
            <a:endParaRPr lang="en-US" sz="1100" dirty="0">
              <a:solidFill>
                <a:srgbClr val="002060"/>
              </a:solidFill>
              <a:latin typeface="Arial"/>
            </a:endParaRPr>
          </a:p>
        </p:txBody>
      </p:sp>
      <p:cxnSp>
        <p:nvCxnSpPr>
          <p:cNvPr id="30" name="Straight Connector 29"/>
          <p:cNvCxnSpPr>
            <a:cxnSpLocks/>
          </p:cNvCxnSpPr>
          <p:nvPr userDrawn="1"/>
        </p:nvCxnSpPr>
        <p:spPr>
          <a:xfrm>
            <a:off x="-14989" y="858320"/>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a:cxnSpLocks/>
          </p:cNvCxnSpPr>
          <p:nvPr userDrawn="1"/>
        </p:nvCxnSpPr>
        <p:spPr>
          <a:xfrm>
            <a:off x="-14989" y="4330452"/>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C3ADE2D6-1B69-A94D-B8B0-AF0AFEBE20E8}"/>
              </a:ext>
            </a:extLst>
          </p:cNvPr>
          <p:cNvCxnSpPr/>
          <p:nvPr userDrawn="1"/>
        </p:nvCxnSpPr>
        <p:spPr>
          <a:xfrm>
            <a:off x="531020" y="4724855"/>
            <a:ext cx="1536192" cy="0"/>
          </a:xfrm>
          <a:prstGeom prst="line">
            <a:avLst/>
          </a:prstGeom>
          <a:ln w="9525">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1869889"/>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xt-Medium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20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8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endParaRPr lang="en-US" dirty="0"/>
          </a:p>
          <a:p>
            <a:pPr lvl="1"/>
            <a:endParaRPr lang="en-US" dirty="0"/>
          </a:p>
        </p:txBody>
      </p:sp>
      <p:cxnSp>
        <p:nvCxnSpPr>
          <p:cNvPr id="32" name="Straight Connector 31"/>
          <p:cNvCxnSpPr/>
          <p:nvPr/>
        </p:nvCxnSpPr>
        <p:spPr>
          <a:xfrm>
            <a:off x="-5643"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3552119046"/>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Small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8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r>
              <a:rPr lang="en-US" dirty="0"/>
              <a:t>Line 2</a:t>
            </a:r>
          </a:p>
          <a:p>
            <a:pPr lvl="1"/>
            <a:endParaRPr lang="en-US" dirty="0"/>
          </a:p>
          <a:p>
            <a:pPr lvl="1"/>
            <a:endParaRPr lang="en-US" dirty="0"/>
          </a:p>
        </p:txBody>
      </p: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7" name="Straight Connector 56">
            <a:extLst>
              <a:ext uri="{FF2B5EF4-FFF2-40B4-BE49-F238E27FC236}">
                <a16:creationId xmlns:a16="http://schemas.microsoft.com/office/drawing/2014/main" id="{917F5B24-4D4A-E542-ABEE-FD2D7AA9F5FC}"/>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2771947"/>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 Figure">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and Figure Slide: click to enter title</a:t>
            </a:r>
          </a:p>
        </p:txBody>
      </p:sp>
      <p:sp>
        <p:nvSpPr>
          <p:cNvPr id="31" name="Content Placeholder 3"/>
          <p:cNvSpPr>
            <a:spLocks noGrp="1"/>
          </p:cNvSpPr>
          <p:nvPr>
            <p:ph sz="half" idx="2" hasCustomPrompt="1"/>
          </p:nvPr>
        </p:nvSpPr>
        <p:spPr>
          <a:xfrm>
            <a:off x="323850" y="1135604"/>
            <a:ext cx="4244975"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65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p:txBody>
      </p:sp>
      <p:sp>
        <p:nvSpPr>
          <p:cNvPr id="3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4" name="Logo Stacked V2">
            <a:extLst>
              <a:ext uri="{FF2B5EF4-FFF2-40B4-BE49-F238E27FC236}">
                <a16:creationId xmlns:a16="http://schemas.microsoft.com/office/drawing/2014/main" id="{99806F9A-3099-E44B-B5E1-9CC817885274}"/>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5FEFCFF5-B3B9-AB4B-AA5A-A6567BE3E77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8D7907D6-9EAF-4742-ABE1-71E3250D1CB4}"/>
                </a:ext>
              </a:extLst>
            </p:cNvPr>
            <p:cNvGrpSpPr>
              <a:grpSpLocks noChangeAspect="1"/>
            </p:cNvGrpSpPr>
            <p:nvPr/>
          </p:nvGrpSpPr>
          <p:grpSpPr bwMode="auto">
            <a:xfrm>
              <a:off x="1898650" y="3455065"/>
              <a:ext cx="3468688" cy="1036638"/>
              <a:chOff x="1196" y="1585"/>
              <a:chExt cx="2185" cy="653"/>
            </a:xfrm>
          </p:grpSpPr>
          <p:sp>
            <p:nvSpPr>
              <p:cNvPr id="37" name="Freeform 5">
                <a:extLst>
                  <a:ext uri="{FF2B5EF4-FFF2-40B4-BE49-F238E27FC236}">
                    <a16:creationId xmlns:a16="http://schemas.microsoft.com/office/drawing/2014/main" id="{8869294B-A957-AE4A-A364-2ECB9C4E4D2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6">
                <a:extLst>
                  <a:ext uri="{FF2B5EF4-FFF2-40B4-BE49-F238E27FC236}">
                    <a16:creationId xmlns:a16="http://schemas.microsoft.com/office/drawing/2014/main" id="{8827C336-DC47-BF4C-B669-3F5D0072D3F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7">
                <a:extLst>
                  <a:ext uri="{FF2B5EF4-FFF2-40B4-BE49-F238E27FC236}">
                    <a16:creationId xmlns:a16="http://schemas.microsoft.com/office/drawing/2014/main" id="{39EDB336-0AA0-394B-A8BC-D0DBDA7034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8">
                <a:extLst>
                  <a:ext uri="{FF2B5EF4-FFF2-40B4-BE49-F238E27FC236}">
                    <a16:creationId xmlns:a16="http://schemas.microsoft.com/office/drawing/2014/main" id="{0E75D586-3E06-3C47-8711-9A0AD7BFCFF7}"/>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9">
                <a:extLst>
                  <a:ext uri="{FF2B5EF4-FFF2-40B4-BE49-F238E27FC236}">
                    <a16:creationId xmlns:a16="http://schemas.microsoft.com/office/drawing/2014/main" id="{F6D704A5-84A1-B84D-8C81-0CB9D30DF1A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0">
                <a:extLst>
                  <a:ext uri="{FF2B5EF4-FFF2-40B4-BE49-F238E27FC236}">
                    <a16:creationId xmlns:a16="http://schemas.microsoft.com/office/drawing/2014/main" id="{354D9A10-0A86-0548-9546-463B92D47C8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1">
                <a:extLst>
                  <a:ext uri="{FF2B5EF4-FFF2-40B4-BE49-F238E27FC236}">
                    <a16:creationId xmlns:a16="http://schemas.microsoft.com/office/drawing/2014/main" id="{89781809-20FF-A445-9963-910A4C7A3496}"/>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2">
                <a:extLst>
                  <a:ext uri="{FF2B5EF4-FFF2-40B4-BE49-F238E27FC236}">
                    <a16:creationId xmlns:a16="http://schemas.microsoft.com/office/drawing/2014/main" id="{58B4434D-156F-104C-8BFD-06D3D37E6690}"/>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3">
                <a:extLst>
                  <a:ext uri="{FF2B5EF4-FFF2-40B4-BE49-F238E27FC236}">
                    <a16:creationId xmlns:a16="http://schemas.microsoft.com/office/drawing/2014/main" id="{C60AE9BD-9EA1-3646-BF3D-5D9FF3AD106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4">
                <a:extLst>
                  <a:ext uri="{FF2B5EF4-FFF2-40B4-BE49-F238E27FC236}">
                    <a16:creationId xmlns:a16="http://schemas.microsoft.com/office/drawing/2014/main" id="{A6508F65-5795-1841-BBAB-E2F67C7AC873}"/>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5">
                <a:extLst>
                  <a:ext uri="{FF2B5EF4-FFF2-40B4-BE49-F238E27FC236}">
                    <a16:creationId xmlns:a16="http://schemas.microsoft.com/office/drawing/2014/main" id="{BC409E71-C274-ED4D-B117-E8EE6F213D61}"/>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6">
                <a:extLst>
                  <a:ext uri="{FF2B5EF4-FFF2-40B4-BE49-F238E27FC236}">
                    <a16:creationId xmlns:a16="http://schemas.microsoft.com/office/drawing/2014/main" id="{EB144D33-F22A-BA4E-9E64-49255653FAAA}"/>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7">
                <a:extLst>
                  <a:ext uri="{FF2B5EF4-FFF2-40B4-BE49-F238E27FC236}">
                    <a16:creationId xmlns:a16="http://schemas.microsoft.com/office/drawing/2014/main" id="{8758EEF2-B044-124A-A423-1C543CBAF6CF}"/>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8">
                <a:extLst>
                  <a:ext uri="{FF2B5EF4-FFF2-40B4-BE49-F238E27FC236}">
                    <a16:creationId xmlns:a16="http://schemas.microsoft.com/office/drawing/2014/main" id="{19A970B1-199E-5746-82F5-6490797D62C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9">
                <a:extLst>
                  <a:ext uri="{FF2B5EF4-FFF2-40B4-BE49-F238E27FC236}">
                    <a16:creationId xmlns:a16="http://schemas.microsoft.com/office/drawing/2014/main" id="{87CD27E2-094B-2F4C-B352-A2463AEF6E9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0">
                <a:extLst>
                  <a:ext uri="{FF2B5EF4-FFF2-40B4-BE49-F238E27FC236}">
                    <a16:creationId xmlns:a16="http://schemas.microsoft.com/office/drawing/2014/main" id="{F0398AF9-8E89-8849-A6D0-73CDBDF9FB4F}"/>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1">
                <a:extLst>
                  <a:ext uri="{FF2B5EF4-FFF2-40B4-BE49-F238E27FC236}">
                    <a16:creationId xmlns:a16="http://schemas.microsoft.com/office/drawing/2014/main" id="{81DEED87-958A-704F-95FD-DE07D38FBA9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2">
                <a:extLst>
                  <a:ext uri="{FF2B5EF4-FFF2-40B4-BE49-F238E27FC236}">
                    <a16:creationId xmlns:a16="http://schemas.microsoft.com/office/drawing/2014/main" id="{A1C0E19A-5997-2F47-89BB-F05C62CEF3F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3">
                <a:extLst>
                  <a:ext uri="{FF2B5EF4-FFF2-40B4-BE49-F238E27FC236}">
                    <a16:creationId xmlns:a16="http://schemas.microsoft.com/office/drawing/2014/main" id="{0A94D715-8C50-F84F-BC87-5A6E1C43E2EE}"/>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4">
                <a:extLst>
                  <a:ext uri="{FF2B5EF4-FFF2-40B4-BE49-F238E27FC236}">
                    <a16:creationId xmlns:a16="http://schemas.microsoft.com/office/drawing/2014/main" id="{60728EA6-9643-FD40-AB48-30D1AAF69E01}"/>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5">
                <a:extLst>
                  <a:ext uri="{FF2B5EF4-FFF2-40B4-BE49-F238E27FC236}">
                    <a16:creationId xmlns:a16="http://schemas.microsoft.com/office/drawing/2014/main" id="{14E590CD-8EC9-8F40-ADA9-B7632D4B2EAD}"/>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8" name="Straight Connector 57">
            <a:extLst>
              <a:ext uri="{FF2B5EF4-FFF2-40B4-BE49-F238E27FC236}">
                <a16:creationId xmlns:a16="http://schemas.microsoft.com/office/drawing/2014/main" id="{4BB7240E-DE5E-3849-BEB9-99D67EADE565}"/>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7622040"/>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udy-Slide-Fulll">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2" name="Content Placeholder 3">
            <a:extLst>
              <a:ext uri="{FF2B5EF4-FFF2-40B4-BE49-F238E27FC236}">
                <a16:creationId xmlns:a16="http://schemas.microsoft.com/office/drawing/2014/main" id="{5C846B29-A238-BF4D-880A-E5BB982C3DC0}"/>
              </a:ext>
            </a:extLst>
          </p:cNvPr>
          <p:cNvSpPr>
            <a:spLocks noGrp="1"/>
          </p:cNvSpPr>
          <p:nvPr>
            <p:ph sz="half" idx="2" hasCustomPrompt="1"/>
          </p:nvPr>
        </p:nvSpPr>
        <p:spPr>
          <a:xfrm>
            <a:off x="323850" y="1184224"/>
            <a:ext cx="8515350" cy="3504315"/>
          </a:xfrm>
          <a:prstGeom prst="rect">
            <a:avLst/>
          </a:prstGeom>
          <a:solidFill>
            <a:schemeClr val="bg1">
              <a:lumMod val="95000"/>
            </a:schemeClr>
          </a:solidFill>
          <a:ln>
            <a:solidFill>
              <a:schemeClr val="tx1"/>
            </a:solidFill>
          </a:ln>
        </p:spPr>
        <p:txBody>
          <a:bodyPr tIns="91440" rIns="18288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Tree>
    <p:extLst>
      <p:ext uri="{BB962C8B-B14F-4D97-AF65-F5344CB8AC3E}">
        <p14:creationId xmlns:p14="http://schemas.microsoft.com/office/powerpoint/2010/main" val="2776353640"/>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udy-Slide-Half">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1" name="Content Placeholder 3">
            <a:extLst>
              <a:ext uri="{FF2B5EF4-FFF2-40B4-BE49-F238E27FC236}">
                <a16:creationId xmlns:a16="http://schemas.microsoft.com/office/drawing/2014/main" id="{E20ACA9C-07B0-5E4B-BB50-DA2C0E065772}"/>
              </a:ext>
            </a:extLst>
          </p:cNvPr>
          <p:cNvSpPr>
            <a:spLocks noGrp="1"/>
          </p:cNvSpPr>
          <p:nvPr>
            <p:ph sz="half" idx="2" hasCustomPrompt="1"/>
          </p:nvPr>
        </p:nvSpPr>
        <p:spPr>
          <a:xfrm>
            <a:off x="323851" y="1184224"/>
            <a:ext cx="4622222" cy="3504315"/>
          </a:xfrm>
          <a:prstGeom prst="rect">
            <a:avLst/>
          </a:prstGeom>
          <a:solidFill>
            <a:schemeClr val="bg1">
              <a:lumMod val="95000"/>
            </a:schemeClr>
          </a:solidFill>
          <a:ln>
            <a:solidFill>
              <a:schemeClr val="tx1"/>
            </a:solidFill>
          </a:ln>
        </p:spPr>
        <p:txBody>
          <a:bodyPr tIns="9144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Tree>
    <p:extLst>
      <p:ext uri="{BB962C8B-B14F-4D97-AF65-F5344CB8AC3E}">
        <p14:creationId xmlns:p14="http://schemas.microsoft.com/office/powerpoint/2010/main" val="2120636246"/>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udy-Slide-Bar">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2" name="Content Placeholder 3">
            <a:extLst>
              <a:ext uri="{FF2B5EF4-FFF2-40B4-BE49-F238E27FC236}">
                <a16:creationId xmlns:a16="http://schemas.microsoft.com/office/drawing/2014/main" id="{0C76EBAF-5143-D347-BB19-ADDF227686FB}"/>
              </a:ext>
            </a:extLst>
          </p:cNvPr>
          <p:cNvSpPr>
            <a:spLocks noGrp="1"/>
          </p:cNvSpPr>
          <p:nvPr>
            <p:ph sz="half" idx="2" hasCustomPrompt="1"/>
          </p:nvPr>
        </p:nvSpPr>
        <p:spPr>
          <a:xfrm>
            <a:off x="323850" y="1428596"/>
            <a:ext cx="4206240" cy="3277875"/>
          </a:xfrm>
          <a:prstGeom prst="rect">
            <a:avLst/>
          </a:prstGeom>
          <a:solidFill>
            <a:schemeClr val="bg1">
              <a:lumMod val="95000"/>
            </a:schemeClr>
          </a:solidFill>
          <a:ln>
            <a:solidFill>
              <a:schemeClr val="tx1"/>
            </a:solidFill>
          </a:ln>
        </p:spPr>
        <p:txBody>
          <a:bodyPr tIns="9144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
        <p:nvSpPr>
          <p:cNvPr id="34" name="Rectangle 3">
            <a:extLst>
              <a:ext uri="{FF2B5EF4-FFF2-40B4-BE49-F238E27FC236}">
                <a16:creationId xmlns:a16="http://schemas.microsoft.com/office/drawing/2014/main" id="{FB407CE3-2672-BB49-8D79-3A14BE4F7EDF}"/>
              </a:ext>
            </a:extLst>
          </p:cNvPr>
          <p:cNvSpPr>
            <a:spLocks noChangeArrowheads="1"/>
          </p:cNvSpPr>
          <p:nvPr userDrawn="1"/>
        </p:nvSpPr>
        <p:spPr bwMode="invGray">
          <a:xfrm>
            <a:off x="323850" y="1035386"/>
            <a:ext cx="4206240" cy="365760"/>
          </a:xfrm>
          <a:prstGeom prst="rect">
            <a:avLst/>
          </a:prstGeom>
          <a:solidFill>
            <a:srgbClr val="5A646E"/>
          </a:solidFill>
          <a:ln>
            <a:solidFill>
              <a:schemeClr val="tx1"/>
            </a:solidFill>
            <a:headEnd/>
            <a:tailEnd/>
          </a:ln>
          <a:effectLst/>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defTabSz="342900">
              <a:lnSpc>
                <a:spcPct val="85000"/>
              </a:lnSpc>
            </a:pPr>
            <a:endParaRPr lang="en-US" sz="1500" dirty="0">
              <a:solidFill>
                <a:schemeClr val="bg1"/>
              </a:solidFill>
              <a:latin typeface="Arial" pitchFamily="-110" charset="0"/>
              <a:ea typeface="ＭＳ Ｐゴシック" pitchFamily="-110" charset="-128"/>
              <a:cs typeface="ＭＳ Ｐゴシック" pitchFamily="-110" charset="-128"/>
            </a:endParaRPr>
          </a:p>
        </p:txBody>
      </p:sp>
      <p:sp>
        <p:nvSpPr>
          <p:cNvPr id="60" name="Text Placeholder 2">
            <a:extLst>
              <a:ext uri="{FF2B5EF4-FFF2-40B4-BE49-F238E27FC236}">
                <a16:creationId xmlns:a16="http://schemas.microsoft.com/office/drawing/2014/main" id="{A8045330-6BFE-EC46-81C0-E05AD7F57EBC}"/>
              </a:ext>
            </a:extLst>
          </p:cNvPr>
          <p:cNvSpPr>
            <a:spLocks noGrp="1"/>
          </p:cNvSpPr>
          <p:nvPr>
            <p:ph type="body" idx="10" hasCustomPrompt="1"/>
          </p:nvPr>
        </p:nvSpPr>
        <p:spPr>
          <a:xfrm>
            <a:off x="358693" y="1046741"/>
            <a:ext cx="4092536" cy="342900"/>
          </a:xfrm>
          <a:prstGeom prst="rect">
            <a:avLst/>
          </a:prstGeom>
        </p:spPr>
        <p:txBody>
          <a:bodyPr anchor="b">
            <a:noAutofit/>
          </a:bodyPr>
          <a:lstStyle>
            <a:lvl1pPr marL="0" indent="0" algn="l">
              <a:buNone/>
              <a:defRPr sz="1600" b="0">
                <a:solidFill>
                  <a:srgbClr val="FFFFFF"/>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text</a:t>
            </a:r>
          </a:p>
        </p:txBody>
      </p:sp>
    </p:spTree>
    <p:extLst>
      <p:ext uri="{BB962C8B-B14F-4D97-AF65-F5344CB8AC3E}">
        <p14:creationId xmlns:p14="http://schemas.microsoft.com/office/powerpoint/2010/main" val="1661800473"/>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udy-Conclusion">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61" name="Content Placeholder 3">
            <a:extLst>
              <a:ext uri="{FF2B5EF4-FFF2-40B4-BE49-F238E27FC236}">
                <a16:creationId xmlns:a16="http://schemas.microsoft.com/office/drawing/2014/main" id="{A978C15C-6FB2-4448-ABEF-9C47E22C5469}"/>
              </a:ext>
            </a:extLst>
          </p:cNvPr>
          <p:cNvSpPr>
            <a:spLocks noGrp="1"/>
          </p:cNvSpPr>
          <p:nvPr>
            <p:ph sz="half" idx="2" hasCustomPrompt="1"/>
          </p:nvPr>
        </p:nvSpPr>
        <p:spPr>
          <a:xfrm>
            <a:off x="-18168" y="1786409"/>
            <a:ext cx="9180576" cy="1574460"/>
          </a:xfrm>
          <a:prstGeom prst="rect">
            <a:avLst/>
          </a:prstGeom>
          <a:solidFill>
            <a:schemeClr val="bg1">
              <a:lumMod val="95000"/>
            </a:schemeClr>
          </a:solidFill>
          <a:ln w="19050">
            <a:solidFill>
              <a:srgbClr val="0070C0"/>
            </a:solidFill>
          </a:ln>
        </p:spPr>
        <p:txBody>
          <a:bodyPr lIns="457200" tIns="91440" rIns="457200" bIns="182880" anchor="ctr" anchorCtr="0">
            <a:normAutofit/>
          </a:bodyPr>
          <a:lstStyle>
            <a:lvl1pPr marL="0" marR="0" indent="0" algn="l" defTabSz="685800" rtl="0" eaLnBrk="1" fontAlgn="auto" latinLnBrk="0" hangingPunct="1">
              <a:lnSpc>
                <a:spcPts val="2200"/>
              </a:lnSpc>
              <a:spcBef>
                <a:spcPts val="0"/>
              </a:spcBef>
              <a:spcAft>
                <a:spcPts val="0"/>
              </a:spcAft>
              <a:buClr>
                <a:srgbClr val="0070C0"/>
              </a:buClr>
              <a:buSzPct val="100000"/>
              <a:buFont typeface="Arial"/>
              <a:buNone/>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0"/>
            <a:endParaRPr lang="en-US" dirty="0"/>
          </a:p>
        </p:txBody>
      </p:sp>
    </p:spTree>
    <p:extLst>
      <p:ext uri="{BB962C8B-B14F-4D97-AF65-F5344CB8AC3E}">
        <p14:creationId xmlns:p14="http://schemas.microsoft.com/office/powerpoint/2010/main" val="876442254"/>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Figure + Text ">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and Figure Slide: click to enter title</a:t>
            </a:r>
          </a:p>
        </p:txBody>
      </p:sp>
      <p:sp>
        <p:nvSpPr>
          <p:cNvPr id="31" name="Content Placeholder 3"/>
          <p:cNvSpPr>
            <a:spLocks noGrp="1"/>
          </p:cNvSpPr>
          <p:nvPr>
            <p:ph sz="half" idx="2" hasCustomPrompt="1"/>
          </p:nvPr>
        </p:nvSpPr>
        <p:spPr>
          <a:xfrm>
            <a:off x="4607983" y="1135604"/>
            <a:ext cx="4244975"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65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p:txBody>
      </p:sp>
      <p:sp>
        <p:nvSpPr>
          <p:cNvPr id="3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4" name="Logo Stacked V2">
            <a:extLst>
              <a:ext uri="{FF2B5EF4-FFF2-40B4-BE49-F238E27FC236}">
                <a16:creationId xmlns:a16="http://schemas.microsoft.com/office/drawing/2014/main" id="{99806F9A-3099-E44B-B5E1-9CC817885274}"/>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5FEFCFF5-B3B9-AB4B-AA5A-A6567BE3E77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8D7907D6-9EAF-4742-ABE1-71E3250D1CB4}"/>
                </a:ext>
              </a:extLst>
            </p:cNvPr>
            <p:cNvGrpSpPr>
              <a:grpSpLocks noChangeAspect="1"/>
            </p:cNvGrpSpPr>
            <p:nvPr/>
          </p:nvGrpSpPr>
          <p:grpSpPr bwMode="auto">
            <a:xfrm>
              <a:off x="1898650" y="3455065"/>
              <a:ext cx="3468688" cy="1036638"/>
              <a:chOff x="1196" y="1585"/>
              <a:chExt cx="2185" cy="653"/>
            </a:xfrm>
          </p:grpSpPr>
          <p:sp>
            <p:nvSpPr>
              <p:cNvPr id="37" name="Freeform 5">
                <a:extLst>
                  <a:ext uri="{FF2B5EF4-FFF2-40B4-BE49-F238E27FC236}">
                    <a16:creationId xmlns:a16="http://schemas.microsoft.com/office/drawing/2014/main" id="{8869294B-A957-AE4A-A364-2ECB9C4E4D2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6">
                <a:extLst>
                  <a:ext uri="{FF2B5EF4-FFF2-40B4-BE49-F238E27FC236}">
                    <a16:creationId xmlns:a16="http://schemas.microsoft.com/office/drawing/2014/main" id="{8827C336-DC47-BF4C-B669-3F5D0072D3F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7">
                <a:extLst>
                  <a:ext uri="{FF2B5EF4-FFF2-40B4-BE49-F238E27FC236}">
                    <a16:creationId xmlns:a16="http://schemas.microsoft.com/office/drawing/2014/main" id="{39EDB336-0AA0-394B-A8BC-D0DBDA7034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8">
                <a:extLst>
                  <a:ext uri="{FF2B5EF4-FFF2-40B4-BE49-F238E27FC236}">
                    <a16:creationId xmlns:a16="http://schemas.microsoft.com/office/drawing/2014/main" id="{0E75D586-3E06-3C47-8711-9A0AD7BFCFF7}"/>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9">
                <a:extLst>
                  <a:ext uri="{FF2B5EF4-FFF2-40B4-BE49-F238E27FC236}">
                    <a16:creationId xmlns:a16="http://schemas.microsoft.com/office/drawing/2014/main" id="{F6D704A5-84A1-B84D-8C81-0CB9D30DF1A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0">
                <a:extLst>
                  <a:ext uri="{FF2B5EF4-FFF2-40B4-BE49-F238E27FC236}">
                    <a16:creationId xmlns:a16="http://schemas.microsoft.com/office/drawing/2014/main" id="{354D9A10-0A86-0548-9546-463B92D47C8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1">
                <a:extLst>
                  <a:ext uri="{FF2B5EF4-FFF2-40B4-BE49-F238E27FC236}">
                    <a16:creationId xmlns:a16="http://schemas.microsoft.com/office/drawing/2014/main" id="{89781809-20FF-A445-9963-910A4C7A3496}"/>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2">
                <a:extLst>
                  <a:ext uri="{FF2B5EF4-FFF2-40B4-BE49-F238E27FC236}">
                    <a16:creationId xmlns:a16="http://schemas.microsoft.com/office/drawing/2014/main" id="{58B4434D-156F-104C-8BFD-06D3D37E6690}"/>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3">
                <a:extLst>
                  <a:ext uri="{FF2B5EF4-FFF2-40B4-BE49-F238E27FC236}">
                    <a16:creationId xmlns:a16="http://schemas.microsoft.com/office/drawing/2014/main" id="{C60AE9BD-9EA1-3646-BF3D-5D9FF3AD106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4">
                <a:extLst>
                  <a:ext uri="{FF2B5EF4-FFF2-40B4-BE49-F238E27FC236}">
                    <a16:creationId xmlns:a16="http://schemas.microsoft.com/office/drawing/2014/main" id="{A6508F65-5795-1841-BBAB-E2F67C7AC873}"/>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5">
                <a:extLst>
                  <a:ext uri="{FF2B5EF4-FFF2-40B4-BE49-F238E27FC236}">
                    <a16:creationId xmlns:a16="http://schemas.microsoft.com/office/drawing/2014/main" id="{BC409E71-C274-ED4D-B117-E8EE6F213D61}"/>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6">
                <a:extLst>
                  <a:ext uri="{FF2B5EF4-FFF2-40B4-BE49-F238E27FC236}">
                    <a16:creationId xmlns:a16="http://schemas.microsoft.com/office/drawing/2014/main" id="{EB144D33-F22A-BA4E-9E64-49255653FAAA}"/>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7">
                <a:extLst>
                  <a:ext uri="{FF2B5EF4-FFF2-40B4-BE49-F238E27FC236}">
                    <a16:creationId xmlns:a16="http://schemas.microsoft.com/office/drawing/2014/main" id="{8758EEF2-B044-124A-A423-1C543CBAF6CF}"/>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8">
                <a:extLst>
                  <a:ext uri="{FF2B5EF4-FFF2-40B4-BE49-F238E27FC236}">
                    <a16:creationId xmlns:a16="http://schemas.microsoft.com/office/drawing/2014/main" id="{19A970B1-199E-5746-82F5-6490797D62C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9">
                <a:extLst>
                  <a:ext uri="{FF2B5EF4-FFF2-40B4-BE49-F238E27FC236}">
                    <a16:creationId xmlns:a16="http://schemas.microsoft.com/office/drawing/2014/main" id="{87CD27E2-094B-2F4C-B352-A2463AEF6E9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0">
                <a:extLst>
                  <a:ext uri="{FF2B5EF4-FFF2-40B4-BE49-F238E27FC236}">
                    <a16:creationId xmlns:a16="http://schemas.microsoft.com/office/drawing/2014/main" id="{F0398AF9-8E89-8849-A6D0-73CDBDF9FB4F}"/>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1">
                <a:extLst>
                  <a:ext uri="{FF2B5EF4-FFF2-40B4-BE49-F238E27FC236}">
                    <a16:creationId xmlns:a16="http://schemas.microsoft.com/office/drawing/2014/main" id="{81DEED87-958A-704F-95FD-DE07D38FBA9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2">
                <a:extLst>
                  <a:ext uri="{FF2B5EF4-FFF2-40B4-BE49-F238E27FC236}">
                    <a16:creationId xmlns:a16="http://schemas.microsoft.com/office/drawing/2014/main" id="{A1C0E19A-5997-2F47-89BB-F05C62CEF3F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3">
                <a:extLst>
                  <a:ext uri="{FF2B5EF4-FFF2-40B4-BE49-F238E27FC236}">
                    <a16:creationId xmlns:a16="http://schemas.microsoft.com/office/drawing/2014/main" id="{0A94D715-8C50-F84F-BC87-5A6E1C43E2EE}"/>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4">
                <a:extLst>
                  <a:ext uri="{FF2B5EF4-FFF2-40B4-BE49-F238E27FC236}">
                    <a16:creationId xmlns:a16="http://schemas.microsoft.com/office/drawing/2014/main" id="{60728EA6-9643-FD40-AB48-30D1AAF69E01}"/>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5">
                <a:extLst>
                  <a:ext uri="{FF2B5EF4-FFF2-40B4-BE49-F238E27FC236}">
                    <a16:creationId xmlns:a16="http://schemas.microsoft.com/office/drawing/2014/main" id="{14E590CD-8EC9-8F40-ADA9-B7632D4B2EAD}"/>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8" name="Straight Connector 57">
            <a:extLst>
              <a:ext uri="{FF2B5EF4-FFF2-40B4-BE49-F238E27FC236}">
                <a16:creationId xmlns:a16="http://schemas.microsoft.com/office/drawing/2014/main" id="{92563A08-5D7F-254B-89A7-CE76C5F8AD1B}"/>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8143918"/>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Figures-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DDE3BB8-71A2-3C40-AAE9-17A142B71D44}"/>
              </a:ext>
            </a:extLst>
          </p:cNvPr>
          <p:cNvSpPr/>
          <p:nvPr userDrawn="1"/>
        </p:nvSpPr>
        <p:spPr>
          <a:xfrm>
            <a:off x="0" y="925693"/>
            <a:ext cx="9162288" cy="4224528"/>
          </a:xfrm>
          <a:prstGeom prst="rect">
            <a:avLst/>
          </a:prstGeom>
          <a:gradFill>
            <a:gsLst>
              <a:gs pos="0">
                <a:srgbClr val="003860"/>
              </a:gs>
              <a:gs pos="100000">
                <a:srgbClr val="005EA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Graph/Image/Table/Blue: click to add title</a:t>
            </a:r>
          </a:p>
        </p:txBody>
      </p:sp>
      <p:sp>
        <p:nvSpPr>
          <p:cNvPr id="11"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pic>
        <p:nvPicPr>
          <p:cNvPr id="12" name="Picture 11" descr="NatHIVcurriculum_logo_white_thik.png">
            <a:extLst>
              <a:ext uri="{FF2B5EF4-FFF2-40B4-BE49-F238E27FC236}">
                <a16:creationId xmlns:a16="http://schemas.microsoft.com/office/drawing/2014/main" id="{89B6C09C-845C-D240-91CE-9C8D5DA3597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cxnSp>
        <p:nvCxnSpPr>
          <p:cNvPr id="14" name="Straight Connector 13">
            <a:extLst>
              <a:ext uri="{FF2B5EF4-FFF2-40B4-BE49-F238E27FC236}">
                <a16:creationId xmlns:a16="http://schemas.microsoft.com/office/drawing/2014/main" id="{81D5ED23-FFA0-C948-9A90-9A5A636E47F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6548074"/>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Figures-Black">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Graph/Image/Table/Blue: click to add title</a:t>
            </a:r>
          </a:p>
        </p:txBody>
      </p:sp>
      <p:sp>
        <p:nvSpPr>
          <p:cNvPr id="66" name="Rectangle 65"/>
          <p:cNvSpPr/>
          <p:nvPr/>
        </p:nvSpPr>
        <p:spPr>
          <a:xfrm>
            <a:off x="-7495" y="914399"/>
            <a:ext cx="9162288" cy="425196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pic>
        <p:nvPicPr>
          <p:cNvPr id="9" name="Picture 8" descr="NatHIVcurriculum_logo_white_thik.png">
            <a:extLst>
              <a:ext uri="{FF2B5EF4-FFF2-40B4-BE49-F238E27FC236}">
                <a16:creationId xmlns:a16="http://schemas.microsoft.com/office/drawing/2014/main" id="{ECE1B190-E5DF-014E-8922-6D165E21D3A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cxnSp>
        <p:nvCxnSpPr>
          <p:cNvPr id="12" name="Straight Connector 11">
            <a:extLst>
              <a:ext uri="{FF2B5EF4-FFF2-40B4-BE49-F238E27FC236}">
                <a16:creationId xmlns:a16="http://schemas.microsoft.com/office/drawing/2014/main" id="{C163A70B-7482-9F46-9D97-89D7085688F2}"/>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4152430"/>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Slide-Old">
    <p:spTree>
      <p:nvGrpSpPr>
        <p:cNvPr id="1" name=""/>
        <p:cNvGrpSpPr/>
        <p:nvPr/>
      </p:nvGrpSpPr>
      <p:grpSpPr>
        <a:xfrm>
          <a:off x="0" y="0"/>
          <a:ext cx="0" cy="0"/>
          <a:chOff x="0" y="0"/>
          <a:chExt cx="0" cy="0"/>
        </a:xfrm>
      </p:grpSpPr>
      <p:pic>
        <p:nvPicPr>
          <p:cNvPr id="280" name="Picture 27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0751" y="699239"/>
            <a:ext cx="9154751" cy="3736555"/>
          </a:xfrm>
          <a:prstGeom prst="rect">
            <a:avLst/>
          </a:prstGeom>
          <a:noFill/>
          <a:ln>
            <a:noFill/>
          </a:ln>
          <a:effectLst/>
        </p:spPr>
      </p:pic>
      <p:sp>
        <p:nvSpPr>
          <p:cNvPr id="282" name="Title 1"/>
          <p:cNvSpPr>
            <a:spLocks noGrp="1"/>
          </p:cNvSpPr>
          <p:nvPr>
            <p:ph type="ctrTitle" hasCustomPrompt="1"/>
          </p:nvPr>
        </p:nvSpPr>
        <p:spPr>
          <a:xfrm>
            <a:off x="438219" y="931641"/>
            <a:ext cx="8222726" cy="1280160"/>
          </a:xfrm>
          <a:prstGeom prst="rect">
            <a:avLst/>
          </a:prstGeom>
        </p:spPr>
        <p:txBody>
          <a:bodyPr lIns="91440" anchor="ctr" anchorCtr="0">
            <a:normAutofit/>
          </a:bodyPr>
          <a:lstStyle>
            <a:lvl1pPr algn="l">
              <a:lnSpc>
                <a:spcPts val="3000"/>
              </a:lnSpc>
              <a:defRPr sz="2800" b="0">
                <a:solidFill>
                  <a:schemeClr val="bg1"/>
                </a:solidFill>
                <a:latin typeface="Arial" panose="020B0604020202020204" pitchFamily="34" charset="0"/>
                <a:cs typeface="Arial" panose="020B0604020202020204" pitchFamily="34" charset="0"/>
              </a:defRPr>
            </a:lvl1pPr>
          </a:lstStyle>
          <a:p>
            <a:r>
              <a:rPr lang="en-US" dirty="0"/>
              <a:t>Click and Add Title of Talk</a:t>
            </a:r>
          </a:p>
        </p:txBody>
      </p:sp>
      <p:sp>
        <p:nvSpPr>
          <p:cNvPr id="273" name="Date"/>
          <p:cNvSpPr>
            <a:spLocks noGrp="1"/>
          </p:cNvSpPr>
          <p:nvPr>
            <p:ph type="body" sz="quarter" idx="14" hasCustomPrompt="1"/>
          </p:nvPr>
        </p:nvSpPr>
        <p:spPr>
          <a:xfrm>
            <a:off x="438219" y="4011411"/>
            <a:ext cx="7115526" cy="219455"/>
          </a:xfrm>
          <a:prstGeom prst="rect">
            <a:avLst/>
          </a:prstGeom>
        </p:spPr>
        <p:txBody>
          <a:bodyPr anchor="ctr">
            <a:noAutofit/>
          </a:bodyPr>
          <a:lstStyle>
            <a:lvl1pPr marL="0" indent="0" algn="l">
              <a:lnSpc>
                <a:spcPts val="1200"/>
              </a:lnSpc>
              <a:buNone/>
              <a:defRPr sz="1050" b="0" baseline="0">
                <a:solidFill>
                  <a:srgbClr val="6FC5FF"/>
                </a:solidFill>
                <a:latin typeface="Arial"/>
              </a:defRPr>
            </a:lvl1pPr>
          </a:lstStyle>
          <a:p>
            <a:pPr lvl="0"/>
            <a:r>
              <a:rPr lang="en-US" dirty="0"/>
              <a:t>Click and Add Last Updated Info</a:t>
            </a:r>
          </a:p>
        </p:txBody>
      </p:sp>
      <p:cxnSp>
        <p:nvCxnSpPr>
          <p:cNvPr id="30" name="Straight Connector 29"/>
          <p:cNvCxnSpPr/>
          <p:nvPr userDrawn="1"/>
        </p:nvCxnSpPr>
        <p:spPr>
          <a:xfrm>
            <a:off x="-14989" y="693842"/>
            <a:ext cx="9162862" cy="0"/>
          </a:xfrm>
          <a:prstGeom prst="line">
            <a:avLst/>
          </a:prstGeom>
          <a:ln w="127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4989" y="4428995"/>
            <a:ext cx="9162862" cy="0"/>
          </a:xfrm>
          <a:prstGeom prst="line">
            <a:avLst/>
          </a:prstGeom>
          <a:ln w="1270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4" name="Logo Horizontal V2">
            <a:extLst>
              <a:ext uri="{FF2B5EF4-FFF2-40B4-BE49-F238E27FC236}">
                <a16:creationId xmlns:a16="http://schemas.microsoft.com/office/drawing/2014/main" id="{36276770-D6C1-3340-A54F-851A6FEB1936}"/>
              </a:ext>
            </a:extLst>
          </p:cNvPr>
          <p:cNvGrpSpPr>
            <a:grpSpLocks noChangeAspect="1"/>
          </p:cNvGrpSpPr>
          <p:nvPr userDrawn="1"/>
        </p:nvGrpSpPr>
        <p:grpSpPr>
          <a:xfrm>
            <a:off x="534702" y="223067"/>
            <a:ext cx="3372064" cy="320040"/>
            <a:chOff x="960861" y="1655928"/>
            <a:chExt cx="4437220" cy="420624"/>
          </a:xfrm>
        </p:grpSpPr>
        <p:pic>
          <p:nvPicPr>
            <p:cNvPr id="35" name="Logomark V2">
              <a:extLst>
                <a:ext uri="{FF2B5EF4-FFF2-40B4-BE49-F238E27FC236}">
                  <a16:creationId xmlns:a16="http://schemas.microsoft.com/office/drawing/2014/main" id="{81839592-238C-D84C-B9A8-F93EC9CAD75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0861" y="1655928"/>
              <a:ext cx="428518" cy="420624"/>
            </a:xfrm>
            <a:prstGeom prst="rect">
              <a:avLst/>
            </a:prstGeom>
          </p:spPr>
        </p:pic>
        <p:grpSp>
          <p:nvGrpSpPr>
            <p:cNvPr id="60" name="Nat HIV Cur logo type horiz">
              <a:extLst>
                <a:ext uri="{FF2B5EF4-FFF2-40B4-BE49-F238E27FC236}">
                  <a16:creationId xmlns:a16="http://schemas.microsoft.com/office/drawing/2014/main" id="{C1E2FEF3-56D7-1447-AE74-4A8D4C99EB96}"/>
                </a:ext>
              </a:extLst>
            </p:cNvPr>
            <p:cNvGrpSpPr>
              <a:grpSpLocks noChangeAspect="1"/>
            </p:cNvGrpSpPr>
            <p:nvPr/>
          </p:nvGrpSpPr>
          <p:grpSpPr bwMode="auto">
            <a:xfrm>
              <a:off x="1476074" y="1719322"/>
              <a:ext cx="3922007" cy="292608"/>
              <a:chOff x="918" y="1071"/>
              <a:chExt cx="2989" cy="223"/>
            </a:xfrm>
          </p:grpSpPr>
          <p:sp>
            <p:nvSpPr>
              <p:cNvPr id="61" name="Freeform 29">
                <a:extLst>
                  <a:ext uri="{FF2B5EF4-FFF2-40B4-BE49-F238E27FC236}">
                    <a16:creationId xmlns:a16="http://schemas.microsoft.com/office/drawing/2014/main" id="{2D82EC55-D9F3-334B-ABD1-4980F106712A}"/>
                  </a:ext>
                </a:extLst>
              </p:cNvPr>
              <p:cNvSpPr>
                <a:spLocks/>
              </p:cNvSpPr>
              <p:nvPr/>
            </p:nvSpPr>
            <p:spPr bwMode="auto">
              <a:xfrm>
                <a:off x="918" y="1076"/>
                <a:ext cx="173" cy="212"/>
              </a:xfrm>
              <a:custGeom>
                <a:avLst/>
                <a:gdLst>
                  <a:gd name="T0" fmla="*/ 248 w 288"/>
                  <a:gd name="T1" fmla="*/ 0 h 340"/>
                  <a:gd name="T2" fmla="*/ 248 w 288"/>
                  <a:gd name="T3" fmla="*/ 0 h 340"/>
                  <a:gd name="T4" fmla="*/ 248 w 288"/>
                  <a:gd name="T5" fmla="*/ 282 h 340"/>
                  <a:gd name="T6" fmla="*/ 247 w 288"/>
                  <a:gd name="T7" fmla="*/ 282 h 340"/>
                  <a:gd name="T8" fmla="*/ 50 w 288"/>
                  <a:gd name="T9" fmla="*/ 0 h 340"/>
                  <a:gd name="T10" fmla="*/ 0 w 288"/>
                  <a:gd name="T11" fmla="*/ 0 h 340"/>
                  <a:gd name="T12" fmla="*/ 0 w 288"/>
                  <a:gd name="T13" fmla="*/ 340 h 340"/>
                  <a:gd name="T14" fmla="*/ 40 w 288"/>
                  <a:gd name="T15" fmla="*/ 340 h 340"/>
                  <a:gd name="T16" fmla="*/ 40 w 288"/>
                  <a:gd name="T17" fmla="*/ 58 h 340"/>
                  <a:gd name="T18" fmla="*/ 41 w 288"/>
                  <a:gd name="T19" fmla="*/ 58 h 340"/>
                  <a:gd name="T20" fmla="*/ 238 w 288"/>
                  <a:gd name="T21" fmla="*/ 340 h 340"/>
                  <a:gd name="T22" fmla="*/ 288 w 288"/>
                  <a:gd name="T23" fmla="*/ 340 h 340"/>
                  <a:gd name="T24" fmla="*/ 288 w 288"/>
                  <a:gd name="T25" fmla="*/ 0 h 340"/>
                  <a:gd name="T26" fmla="*/ 248 w 288"/>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340">
                    <a:moveTo>
                      <a:pt x="248" y="0"/>
                    </a:moveTo>
                    <a:lnTo>
                      <a:pt x="248" y="0"/>
                    </a:lnTo>
                    <a:lnTo>
                      <a:pt x="248" y="282"/>
                    </a:lnTo>
                    <a:lnTo>
                      <a:pt x="247" y="282"/>
                    </a:lnTo>
                    <a:lnTo>
                      <a:pt x="50" y="0"/>
                    </a:lnTo>
                    <a:lnTo>
                      <a:pt x="0" y="0"/>
                    </a:lnTo>
                    <a:lnTo>
                      <a:pt x="0" y="340"/>
                    </a:lnTo>
                    <a:lnTo>
                      <a:pt x="40" y="340"/>
                    </a:lnTo>
                    <a:lnTo>
                      <a:pt x="40" y="58"/>
                    </a:lnTo>
                    <a:lnTo>
                      <a:pt x="41" y="58"/>
                    </a:lnTo>
                    <a:lnTo>
                      <a:pt x="238" y="340"/>
                    </a:lnTo>
                    <a:lnTo>
                      <a:pt x="288" y="340"/>
                    </a:lnTo>
                    <a:lnTo>
                      <a:pt x="288" y="0"/>
                    </a:lnTo>
                    <a:lnTo>
                      <a:pt x="248"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2" name="Freeform 30">
                <a:extLst>
                  <a:ext uri="{FF2B5EF4-FFF2-40B4-BE49-F238E27FC236}">
                    <a16:creationId xmlns:a16="http://schemas.microsoft.com/office/drawing/2014/main" id="{15A116DC-1D93-A94B-997A-1F8C8D806212}"/>
                  </a:ext>
                </a:extLst>
              </p:cNvPr>
              <p:cNvSpPr>
                <a:spLocks noEditPoints="1"/>
              </p:cNvSpPr>
              <p:nvPr/>
            </p:nvSpPr>
            <p:spPr bwMode="auto">
              <a:xfrm>
                <a:off x="1127" y="1144"/>
                <a:ext cx="119" cy="148"/>
              </a:xfrm>
              <a:custGeom>
                <a:avLst/>
                <a:gdLst>
                  <a:gd name="T0" fmla="*/ 11 w 197"/>
                  <a:gd name="T1" fmla="*/ 35 h 237"/>
                  <a:gd name="T2" fmla="*/ 11 w 197"/>
                  <a:gd name="T3" fmla="*/ 35 h 237"/>
                  <a:gd name="T4" fmla="*/ 100 w 197"/>
                  <a:gd name="T5" fmla="*/ 0 h 237"/>
                  <a:gd name="T6" fmla="*/ 194 w 197"/>
                  <a:gd name="T7" fmla="*/ 96 h 237"/>
                  <a:gd name="T8" fmla="*/ 194 w 197"/>
                  <a:gd name="T9" fmla="*/ 192 h 237"/>
                  <a:gd name="T10" fmla="*/ 197 w 197"/>
                  <a:gd name="T11" fmla="*/ 231 h 237"/>
                  <a:gd name="T12" fmla="*/ 161 w 197"/>
                  <a:gd name="T13" fmla="*/ 231 h 237"/>
                  <a:gd name="T14" fmla="*/ 159 w 197"/>
                  <a:gd name="T15" fmla="*/ 197 h 237"/>
                  <a:gd name="T16" fmla="*/ 158 w 197"/>
                  <a:gd name="T17" fmla="*/ 197 h 237"/>
                  <a:gd name="T18" fmla="*/ 84 w 197"/>
                  <a:gd name="T19" fmla="*/ 237 h 237"/>
                  <a:gd name="T20" fmla="*/ 0 w 197"/>
                  <a:gd name="T21" fmla="*/ 170 h 237"/>
                  <a:gd name="T22" fmla="*/ 142 w 197"/>
                  <a:gd name="T23" fmla="*/ 91 h 237"/>
                  <a:gd name="T24" fmla="*/ 156 w 197"/>
                  <a:gd name="T25" fmla="*/ 91 h 237"/>
                  <a:gd name="T26" fmla="*/ 156 w 197"/>
                  <a:gd name="T27" fmla="*/ 84 h 237"/>
                  <a:gd name="T28" fmla="*/ 101 w 197"/>
                  <a:gd name="T29" fmla="*/ 35 h 237"/>
                  <a:gd name="T30" fmla="*/ 34 w 197"/>
                  <a:gd name="T31" fmla="*/ 60 h 237"/>
                  <a:gd name="T32" fmla="*/ 11 w 197"/>
                  <a:gd name="T33" fmla="*/ 35 h 237"/>
                  <a:gd name="T34" fmla="*/ 119 w 197"/>
                  <a:gd name="T35" fmla="*/ 123 h 237"/>
                  <a:gd name="T36" fmla="*/ 119 w 197"/>
                  <a:gd name="T37" fmla="*/ 123 h 237"/>
                  <a:gd name="T38" fmla="*/ 41 w 197"/>
                  <a:gd name="T39" fmla="*/ 166 h 237"/>
                  <a:gd name="T40" fmla="*/ 90 w 197"/>
                  <a:gd name="T41" fmla="*/ 205 h 237"/>
                  <a:gd name="T42" fmla="*/ 156 w 197"/>
                  <a:gd name="T43" fmla="*/ 137 h 237"/>
                  <a:gd name="T44" fmla="*/ 156 w 197"/>
                  <a:gd name="T45" fmla="*/ 123 h 237"/>
                  <a:gd name="T46" fmla="*/ 119 w 197"/>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7" h="237">
                    <a:moveTo>
                      <a:pt x="11" y="35"/>
                    </a:moveTo>
                    <a:lnTo>
                      <a:pt x="11" y="35"/>
                    </a:lnTo>
                    <a:cubicBezTo>
                      <a:pt x="34" y="12"/>
                      <a:pt x="67" y="0"/>
                      <a:pt x="100" y="0"/>
                    </a:cubicBezTo>
                    <a:cubicBezTo>
                      <a:pt x="166" y="0"/>
                      <a:pt x="194" y="32"/>
                      <a:pt x="194" y="96"/>
                    </a:cubicBezTo>
                    <a:lnTo>
                      <a:pt x="194" y="192"/>
                    </a:lnTo>
                    <a:cubicBezTo>
                      <a:pt x="194" y="205"/>
                      <a:pt x="195" y="219"/>
                      <a:pt x="197" y="231"/>
                    </a:cubicBezTo>
                    <a:lnTo>
                      <a:pt x="161" y="231"/>
                    </a:lnTo>
                    <a:cubicBezTo>
                      <a:pt x="159" y="221"/>
                      <a:pt x="159" y="207"/>
                      <a:pt x="159" y="197"/>
                    </a:cubicBezTo>
                    <a:lnTo>
                      <a:pt x="158" y="197"/>
                    </a:lnTo>
                    <a:cubicBezTo>
                      <a:pt x="143" y="220"/>
                      <a:pt x="118" y="237"/>
                      <a:pt x="84" y="237"/>
                    </a:cubicBezTo>
                    <a:cubicBezTo>
                      <a:pt x="38" y="237"/>
                      <a:pt x="0" y="214"/>
                      <a:pt x="0" y="170"/>
                    </a:cubicBezTo>
                    <a:cubicBezTo>
                      <a:pt x="0" y="96"/>
                      <a:pt x="87" y="91"/>
                      <a:pt x="142" y="91"/>
                    </a:cubicBezTo>
                    <a:lnTo>
                      <a:pt x="156" y="91"/>
                    </a:lnTo>
                    <a:lnTo>
                      <a:pt x="156" y="84"/>
                    </a:lnTo>
                    <a:cubicBezTo>
                      <a:pt x="156" y="52"/>
                      <a:pt x="136" y="35"/>
                      <a:pt x="101" y="35"/>
                    </a:cubicBezTo>
                    <a:cubicBezTo>
                      <a:pt x="77" y="35"/>
                      <a:pt x="52" y="43"/>
                      <a:pt x="34" y="60"/>
                    </a:cubicBezTo>
                    <a:lnTo>
                      <a:pt x="11" y="35"/>
                    </a:lnTo>
                    <a:close/>
                    <a:moveTo>
                      <a:pt x="119" y="123"/>
                    </a:moveTo>
                    <a:lnTo>
                      <a:pt x="119" y="123"/>
                    </a:lnTo>
                    <a:cubicBezTo>
                      <a:pt x="71" y="123"/>
                      <a:pt x="41" y="136"/>
                      <a:pt x="41" y="166"/>
                    </a:cubicBezTo>
                    <a:cubicBezTo>
                      <a:pt x="41" y="194"/>
                      <a:pt x="62" y="205"/>
                      <a:pt x="90" y="205"/>
                    </a:cubicBezTo>
                    <a:cubicBezTo>
                      <a:pt x="133" y="205"/>
                      <a:pt x="155" y="174"/>
                      <a:pt x="156" y="137"/>
                    </a:cubicBezTo>
                    <a:lnTo>
                      <a:pt x="156" y="123"/>
                    </a:lnTo>
                    <a:lnTo>
                      <a:pt x="119"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3" name="Freeform 31">
                <a:extLst>
                  <a:ext uri="{FF2B5EF4-FFF2-40B4-BE49-F238E27FC236}">
                    <a16:creationId xmlns:a16="http://schemas.microsoft.com/office/drawing/2014/main" id="{8E6BFF9A-AE41-4C4B-98E4-D732660B99BA}"/>
                  </a:ext>
                </a:extLst>
              </p:cNvPr>
              <p:cNvSpPr>
                <a:spLocks/>
              </p:cNvSpPr>
              <p:nvPr/>
            </p:nvSpPr>
            <p:spPr bwMode="auto">
              <a:xfrm>
                <a:off x="1264" y="1108"/>
                <a:ext cx="93" cy="184"/>
              </a:xfrm>
              <a:custGeom>
                <a:avLst/>
                <a:gdLst>
                  <a:gd name="T0" fmla="*/ 152 w 154"/>
                  <a:gd name="T1" fmla="*/ 96 h 295"/>
                  <a:gd name="T2" fmla="*/ 152 w 154"/>
                  <a:gd name="T3" fmla="*/ 96 h 295"/>
                  <a:gd name="T4" fmla="*/ 86 w 154"/>
                  <a:gd name="T5" fmla="*/ 96 h 295"/>
                  <a:gd name="T6" fmla="*/ 86 w 154"/>
                  <a:gd name="T7" fmla="*/ 208 h 295"/>
                  <a:gd name="T8" fmla="*/ 120 w 154"/>
                  <a:gd name="T9" fmla="*/ 260 h 295"/>
                  <a:gd name="T10" fmla="*/ 153 w 154"/>
                  <a:gd name="T11" fmla="*/ 252 h 295"/>
                  <a:gd name="T12" fmla="*/ 154 w 154"/>
                  <a:gd name="T13" fmla="*/ 286 h 295"/>
                  <a:gd name="T14" fmla="*/ 111 w 154"/>
                  <a:gd name="T15" fmla="*/ 295 h 295"/>
                  <a:gd name="T16" fmla="*/ 49 w 154"/>
                  <a:gd name="T17" fmla="*/ 219 h 295"/>
                  <a:gd name="T18" fmla="*/ 49 w 154"/>
                  <a:gd name="T19" fmla="*/ 96 h 295"/>
                  <a:gd name="T20" fmla="*/ 0 w 154"/>
                  <a:gd name="T21" fmla="*/ 96 h 295"/>
                  <a:gd name="T22" fmla="*/ 0 w 154"/>
                  <a:gd name="T23" fmla="*/ 64 h 295"/>
                  <a:gd name="T24" fmla="*/ 49 w 154"/>
                  <a:gd name="T25" fmla="*/ 64 h 295"/>
                  <a:gd name="T26" fmla="*/ 49 w 154"/>
                  <a:gd name="T27" fmla="*/ 0 h 295"/>
                  <a:gd name="T28" fmla="*/ 86 w 154"/>
                  <a:gd name="T29" fmla="*/ 0 h 295"/>
                  <a:gd name="T30" fmla="*/ 86 w 154"/>
                  <a:gd name="T31" fmla="*/ 64 h 295"/>
                  <a:gd name="T32" fmla="*/ 152 w 154"/>
                  <a:gd name="T33" fmla="*/ 64 h 295"/>
                  <a:gd name="T34" fmla="*/ 152 w 154"/>
                  <a:gd name="T35" fmla="*/ 9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295">
                    <a:moveTo>
                      <a:pt x="152" y="96"/>
                    </a:moveTo>
                    <a:lnTo>
                      <a:pt x="152" y="96"/>
                    </a:lnTo>
                    <a:lnTo>
                      <a:pt x="86" y="96"/>
                    </a:lnTo>
                    <a:lnTo>
                      <a:pt x="86" y="208"/>
                    </a:lnTo>
                    <a:cubicBezTo>
                      <a:pt x="86" y="237"/>
                      <a:pt x="87" y="260"/>
                      <a:pt x="120" y="260"/>
                    </a:cubicBezTo>
                    <a:cubicBezTo>
                      <a:pt x="131" y="260"/>
                      <a:pt x="143" y="258"/>
                      <a:pt x="153" y="252"/>
                    </a:cubicBezTo>
                    <a:lnTo>
                      <a:pt x="154" y="286"/>
                    </a:lnTo>
                    <a:cubicBezTo>
                      <a:pt x="141" y="292"/>
                      <a:pt x="125" y="295"/>
                      <a:pt x="111" y="295"/>
                    </a:cubicBezTo>
                    <a:cubicBezTo>
                      <a:pt x="57" y="295"/>
                      <a:pt x="49" y="266"/>
                      <a:pt x="49" y="219"/>
                    </a:cubicBezTo>
                    <a:lnTo>
                      <a:pt x="49" y="96"/>
                    </a:lnTo>
                    <a:lnTo>
                      <a:pt x="0" y="96"/>
                    </a:lnTo>
                    <a:lnTo>
                      <a:pt x="0" y="64"/>
                    </a:lnTo>
                    <a:lnTo>
                      <a:pt x="49" y="64"/>
                    </a:lnTo>
                    <a:lnTo>
                      <a:pt x="49" y="0"/>
                    </a:lnTo>
                    <a:lnTo>
                      <a:pt x="86" y="0"/>
                    </a:lnTo>
                    <a:lnTo>
                      <a:pt x="86" y="64"/>
                    </a:lnTo>
                    <a:lnTo>
                      <a:pt x="152" y="64"/>
                    </a:lnTo>
                    <a:lnTo>
                      <a:pt x="152" y="96"/>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4" name="Freeform 32">
                <a:extLst>
                  <a:ext uri="{FF2B5EF4-FFF2-40B4-BE49-F238E27FC236}">
                    <a16:creationId xmlns:a16="http://schemas.microsoft.com/office/drawing/2014/main" id="{C6CA712E-CDC3-CB4E-A87C-D4084B6303AB}"/>
                  </a:ext>
                </a:extLst>
              </p:cNvPr>
              <p:cNvSpPr>
                <a:spLocks noEditPoints="1"/>
              </p:cNvSpPr>
              <p:nvPr/>
            </p:nvSpPr>
            <p:spPr bwMode="auto">
              <a:xfrm>
                <a:off x="1377" y="1076"/>
                <a:ext cx="34"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1"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5" name="Freeform 33">
                <a:extLst>
                  <a:ext uri="{FF2B5EF4-FFF2-40B4-BE49-F238E27FC236}">
                    <a16:creationId xmlns:a16="http://schemas.microsoft.com/office/drawing/2014/main" id="{F4E1210F-D833-3649-AD46-8162D23C3F8A}"/>
                  </a:ext>
                </a:extLst>
              </p:cNvPr>
              <p:cNvSpPr>
                <a:spLocks noEditPoints="1"/>
              </p:cNvSpPr>
              <p:nvPr/>
            </p:nvSpPr>
            <p:spPr bwMode="auto">
              <a:xfrm>
                <a:off x="1438" y="1144"/>
                <a:ext cx="144" cy="148"/>
              </a:xfrm>
              <a:custGeom>
                <a:avLst/>
                <a:gdLst>
                  <a:gd name="T0" fmla="*/ 120 w 240"/>
                  <a:gd name="T1" fmla="*/ 0 h 237"/>
                  <a:gd name="T2" fmla="*/ 120 w 240"/>
                  <a:gd name="T3" fmla="*/ 0 h 237"/>
                  <a:gd name="T4" fmla="*/ 240 w 240"/>
                  <a:gd name="T5" fmla="*/ 119 h 237"/>
                  <a:gd name="T6" fmla="*/ 120 w 240"/>
                  <a:gd name="T7" fmla="*/ 237 h 237"/>
                  <a:gd name="T8" fmla="*/ 0 w 240"/>
                  <a:gd name="T9" fmla="*/ 119 h 237"/>
                  <a:gd name="T10" fmla="*/ 120 w 240"/>
                  <a:gd name="T11" fmla="*/ 0 h 237"/>
                  <a:gd name="T12" fmla="*/ 120 w 240"/>
                  <a:gd name="T13" fmla="*/ 202 h 237"/>
                  <a:gd name="T14" fmla="*/ 120 w 240"/>
                  <a:gd name="T15" fmla="*/ 202 h 237"/>
                  <a:gd name="T16" fmla="*/ 200 w 240"/>
                  <a:gd name="T17" fmla="*/ 119 h 237"/>
                  <a:gd name="T18" fmla="*/ 120 w 240"/>
                  <a:gd name="T19" fmla="*/ 35 h 237"/>
                  <a:gd name="T20" fmla="*/ 41 w 240"/>
                  <a:gd name="T21" fmla="*/ 119 h 237"/>
                  <a:gd name="T22" fmla="*/ 120 w 240"/>
                  <a:gd name="T23" fmla="*/ 20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37">
                    <a:moveTo>
                      <a:pt x="120" y="0"/>
                    </a:moveTo>
                    <a:lnTo>
                      <a:pt x="120" y="0"/>
                    </a:lnTo>
                    <a:cubicBezTo>
                      <a:pt x="189" y="0"/>
                      <a:pt x="240" y="48"/>
                      <a:pt x="240" y="119"/>
                    </a:cubicBezTo>
                    <a:cubicBezTo>
                      <a:pt x="240" y="189"/>
                      <a:pt x="189" y="237"/>
                      <a:pt x="120" y="237"/>
                    </a:cubicBezTo>
                    <a:cubicBezTo>
                      <a:pt x="51" y="237"/>
                      <a:pt x="0" y="189"/>
                      <a:pt x="0" y="119"/>
                    </a:cubicBezTo>
                    <a:cubicBezTo>
                      <a:pt x="0" y="48"/>
                      <a:pt x="51" y="0"/>
                      <a:pt x="120" y="0"/>
                    </a:cubicBezTo>
                    <a:close/>
                    <a:moveTo>
                      <a:pt x="120" y="202"/>
                    </a:moveTo>
                    <a:lnTo>
                      <a:pt x="120" y="202"/>
                    </a:lnTo>
                    <a:cubicBezTo>
                      <a:pt x="169" y="202"/>
                      <a:pt x="200" y="166"/>
                      <a:pt x="200" y="119"/>
                    </a:cubicBezTo>
                    <a:cubicBezTo>
                      <a:pt x="200" y="72"/>
                      <a:pt x="169" y="35"/>
                      <a:pt x="120" y="35"/>
                    </a:cubicBezTo>
                    <a:cubicBezTo>
                      <a:pt x="72" y="35"/>
                      <a:pt x="41" y="72"/>
                      <a:pt x="41" y="119"/>
                    </a:cubicBezTo>
                    <a:cubicBezTo>
                      <a:pt x="41" y="166"/>
                      <a:pt x="72" y="202"/>
                      <a:pt x="120" y="202"/>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6" name="Freeform 34">
                <a:extLst>
                  <a:ext uri="{FF2B5EF4-FFF2-40B4-BE49-F238E27FC236}">
                    <a16:creationId xmlns:a16="http://schemas.microsoft.com/office/drawing/2014/main" id="{0BA393B1-A90E-954A-9D8D-2FBFF2234421}"/>
                  </a:ext>
                </a:extLst>
              </p:cNvPr>
              <p:cNvSpPr>
                <a:spLocks/>
              </p:cNvSpPr>
              <p:nvPr/>
            </p:nvSpPr>
            <p:spPr bwMode="auto">
              <a:xfrm>
                <a:off x="1613" y="1144"/>
                <a:ext cx="119" cy="144"/>
              </a:xfrm>
              <a:custGeom>
                <a:avLst/>
                <a:gdLst>
                  <a:gd name="T0" fmla="*/ 2 w 198"/>
                  <a:gd name="T1" fmla="*/ 60 h 231"/>
                  <a:gd name="T2" fmla="*/ 2 w 198"/>
                  <a:gd name="T3" fmla="*/ 60 h 231"/>
                  <a:gd name="T4" fmla="*/ 0 w 198"/>
                  <a:gd name="T5" fmla="*/ 6 h 231"/>
                  <a:gd name="T6" fmla="*/ 36 w 198"/>
                  <a:gd name="T7" fmla="*/ 6 h 231"/>
                  <a:gd name="T8" fmla="*/ 37 w 198"/>
                  <a:gd name="T9" fmla="*/ 43 h 231"/>
                  <a:gd name="T10" fmla="*/ 38 w 198"/>
                  <a:gd name="T11" fmla="*/ 43 h 231"/>
                  <a:gd name="T12" fmla="*/ 112 w 198"/>
                  <a:gd name="T13" fmla="*/ 0 h 231"/>
                  <a:gd name="T14" fmla="*/ 198 w 198"/>
                  <a:gd name="T15" fmla="*/ 92 h 231"/>
                  <a:gd name="T16" fmla="*/ 198 w 198"/>
                  <a:gd name="T17" fmla="*/ 231 h 231"/>
                  <a:gd name="T18" fmla="*/ 160 w 198"/>
                  <a:gd name="T19" fmla="*/ 231 h 231"/>
                  <a:gd name="T20" fmla="*/ 160 w 198"/>
                  <a:gd name="T21" fmla="*/ 96 h 231"/>
                  <a:gd name="T22" fmla="*/ 109 w 198"/>
                  <a:gd name="T23" fmla="*/ 35 h 231"/>
                  <a:gd name="T24" fmla="*/ 39 w 198"/>
                  <a:gd name="T25" fmla="*/ 121 h 231"/>
                  <a:gd name="T26" fmla="*/ 39 w 198"/>
                  <a:gd name="T27" fmla="*/ 231 h 231"/>
                  <a:gd name="T28" fmla="*/ 2 w 198"/>
                  <a:gd name="T29" fmla="*/ 231 h 231"/>
                  <a:gd name="T30" fmla="*/ 2 w 198"/>
                  <a:gd name="T31"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2" y="60"/>
                    </a:moveTo>
                    <a:lnTo>
                      <a:pt x="2" y="60"/>
                    </a:lnTo>
                    <a:cubicBezTo>
                      <a:pt x="2" y="39"/>
                      <a:pt x="0" y="21"/>
                      <a:pt x="0" y="6"/>
                    </a:cubicBezTo>
                    <a:lnTo>
                      <a:pt x="36" y="6"/>
                    </a:lnTo>
                    <a:cubicBezTo>
                      <a:pt x="36" y="18"/>
                      <a:pt x="37" y="31"/>
                      <a:pt x="37" y="43"/>
                    </a:cubicBezTo>
                    <a:lnTo>
                      <a:pt x="38" y="43"/>
                    </a:lnTo>
                    <a:cubicBezTo>
                      <a:pt x="48" y="21"/>
                      <a:pt x="75" y="0"/>
                      <a:pt x="112" y="0"/>
                    </a:cubicBezTo>
                    <a:cubicBezTo>
                      <a:pt x="171" y="0"/>
                      <a:pt x="198" y="38"/>
                      <a:pt x="198" y="92"/>
                    </a:cubicBezTo>
                    <a:lnTo>
                      <a:pt x="198" y="231"/>
                    </a:lnTo>
                    <a:lnTo>
                      <a:pt x="160" y="231"/>
                    </a:lnTo>
                    <a:lnTo>
                      <a:pt x="160" y="96"/>
                    </a:lnTo>
                    <a:cubicBezTo>
                      <a:pt x="160" y="59"/>
                      <a:pt x="144"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7" name="Freeform 35">
                <a:extLst>
                  <a:ext uri="{FF2B5EF4-FFF2-40B4-BE49-F238E27FC236}">
                    <a16:creationId xmlns:a16="http://schemas.microsoft.com/office/drawing/2014/main" id="{0275D4C4-B425-9A47-820C-FF178CC7F90C}"/>
                  </a:ext>
                </a:extLst>
              </p:cNvPr>
              <p:cNvSpPr>
                <a:spLocks noEditPoints="1"/>
              </p:cNvSpPr>
              <p:nvPr/>
            </p:nvSpPr>
            <p:spPr bwMode="auto">
              <a:xfrm>
                <a:off x="1764" y="1144"/>
                <a:ext cx="117" cy="148"/>
              </a:xfrm>
              <a:custGeom>
                <a:avLst/>
                <a:gdLst>
                  <a:gd name="T0" fmla="*/ 10 w 196"/>
                  <a:gd name="T1" fmla="*/ 35 h 237"/>
                  <a:gd name="T2" fmla="*/ 10 w 196"/>
                  <a:gd name="T3" fmla="*/ 35 h 237"/>
                  <a:gd name="T4" fmla="*/ 99 w 196"/>
                  <a:gd name="T5" fmla="*/ 0 h 237"/>
                  <a:gd name="T6" fmla="*/ 193 w 196"/>
                  <a:gd name="T7" fmla="*/ 96 h 237"/>
                  <a:gd name="T8" fmla="*/ 193 w 196"/>
                  <a:gd name="T9" fmla="*/ 192 h 237"/>
                  <a:gd name="T10" fmla="*/ 196 w 196"/>
                  <a:gd name="T11" fmla="*/ 231 h 237"/>
                  <a:gd name="T12" fmla="*/ 160 w 196"/>
                  <a:gd name="T13" fmla="*/ 231 h 237"/>
                  <a:gd name="T14" fmla="*/ 158 w 196"/>
                  <a:gd name="T15" fmla="*/ 197 h 237"/>
                  <a:gd name="T16" fmla="*/ 157 w 196"/>
                  <a:gd name="T17" fmla="*/ 197 h 237"/>
                  <a:gd name="T18" fmla="*/ 83 w 196"/>
                  <a:gd name="T19" fmla="*/ 237 h 237"/>
                  <a:gd name="T20" fmla="*/ 0 w 196"/>
                  <a:gd name="T21" fmla="*/ 170 h 237"/>
                  <a:gd name="T22" fmla="*/ 141 w 196"/>
                  <a:gd name="T23" fmla="*/ 91 h 237"/>
                  <a:gd name="T24" fmla="*/ 156 w 196"/>
                  <a:gd name="T25" fmla="*/ 91 h 237"/>
                  <a:gd name="T26" fmla="*/ 156 w 196"/>
                  <a:gd name="T27" fmla="*/ 84 h 237"/>
                  <a:gd name="T28" fmla="*/ 100 w 196"/>
                  <a:gd name="T29" fmla="*/ 35 h 237"/>
                  <a:gd name="T30" fmla="*/ 33 w 196"/>
                  <a:gd name="T31" fmla="*/ 60 h 237"/>
                  <a:gd name="T32" fmla="*/ 10 w 196"/>
                  <a:gd name="T33" fmla="*/ 35 h 237"/>
                  <a:gd name="T34" fmla="*/ 118 w 196"/>
                  <a:gd name="T35" fmla="*/ 123 h 237"/>
                  <a:gd name="T36" fmla="*/ 118 w 196"/>
                  <a:gd name="T37" fmla="*/ 123 h 237"/>
                  <a:gd name="T38" fmla="*/ 40 w 196"/>
                  <a:gd name="T39" fmla="*/ 166 h 237"/>
                  <a:gd name="T40" fmla="*/ 89 w 196"/>
                  <a:gd name="T41" fmla="*/ 205 h 237"/>
                  <a:gd name="T42" fmla="*/ 156 w 196"/>
                  <a:gd name="T43" fmla="*/ 137 h 237"/>
                  <a:gd name="T44" fmla="*/ 156 w 196"/>
                  <a:gd name="T45" fmla="*/ 123 h 237"/>
                  <a:gd name="T46" fmla="*/ 118 w 196"/>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237">
                    <a:moveTo>
                      <a:pt x="10" y="35"/>
                    </a:moveTo>
                    <a:lnTo>
                      <a:pt x="10" y="35"/>
                    </a:lnTo>
                    <a:cubicBezTo>
                      <a:pt x="33" y="12"/>
                      <a:pt x="66" y="0"/>
                      <a:pt x="99" y="0"/>
                    </a:cubicBezTo>
                    <a:cubicBezTo>
                      <a:pt x="165" y="0"/>
                      <a:pt x="193" y="32"/>
                      <a:pt x="193" y="96"/>
                    </a:cubicBezTo>
                    <a:lnTo>
                      <a:pt x="193" y="192"/>
                    </a:lnTo>
                    <a:cubicBezTo>
                      <a:pt x="193" y="205"/>
                      <a:pt x="194" y="219"/>
                      <a:pt x="196" y="231"/>
                    </a:cubicBezTo>
                    <a:lnTo>
                      <a:pt x="160" y="231"/>
                    </a:lnTo>
                    <a:cubicBezTo>
                      <a:pt x="158" y="221"/>
                      <a:pt x="158" y="207"/>
                      <a:pt x="158" y="197"/>
                    </a:cubicBezTo>
                    <a:lnTo>
                      <a:pt x="157" y="197"/>
                    </a:lnTo>
                    <a:cubicBezTo>
                      <a:pt x="142" y="220"/>
                      <a:pt x="117" y="237"/>
                      <a:pt x="83" y="237"/>
                    </a:cubicBezTo>
                    <a:cubicBezTo>
                      <a:pt x="38" y="237"/>
                      <a:pt x="0" y="214"/>
                      <a:pt x="0" y="170"/>
                    </a:cubicBezTo>
                    <a:cubicBezTo>
                      <a:pt x="0" y="96"/>
                      <a:pt x="86" y="91"/>
                      <a:pt x="141" y="91"/>
                    </a:cubicBezTo>
                    <a:lnTo>
                      <a:pt x="156" y="91"/>
                    </a:lnTo>
                    <a:lnTo>
                      <a:pt x="156" y="84"/>
                    </a:lnTo>
                    <a:cubicBezTo>
                      <a:pt x="156" y="52"/>
                      <a:pt x="135" y="35"/>
                      <a:pt x="100" y="35"/>
                    </a:cubicBezTo>
                    <a:cubicBezTo>
                      <a:pt x="76" y="35"/>
                      <a:pt x="51" y="43"/>
                      <a:pt x="33" y="60"/>
                    </a:cubicBezTo>
                    <a:lnTo>
                      <a:pt x="10" y="35"/>
                    </a:lnTo>
                    <a:close/>
                    <a:moveTo>
                      <a:pt x="118" y="123"/>
                    </a:moveTo>
                    <a:lnTo>
                      <a:pt x="118" y="123"/>
                    </a:lnTo>
                    <a:cubicBezTo>
                      <a:pt x="71" y="123"/>
                      <a:pt x="40" y="136"/>
                      <a:pt x="40" y="166"/>
                    </a:cubicBezTo>
                    <a:cubicBezTo>
                      <a:pt x="40" y="194"/>
                      <a:pt x="61" y="205"/>
                      <a:pt x="89" y="205"/>
                    </a:cubicBezTo>
                    <a:cubicBezTo>
                      <a:pt x="133" y="205"/>
                      <a:pt x="155" y="174"/>
                      <a:pt x="156" y="137"/>
                    </a:cubicBezTo>
                    <a:lnTo>
                      <a:pt x="156" y="123"/>
                    </a:lnTo>
                    <a:lnTo>
                      <a:pt x="118"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8" name="Freeform 36">
                <a:extLst>
                  <a:ext uri="{FF2B5EF4-FFF2-40B4-BE49-F238E27FC236}">
                    <a16:creationId xmlns:a16="http://schemas.microsoft.com/office/drawing/2014/main" id="{25A2CA33-6296-A243-9A04-02746CB4D384}"/>
                  </a:ext>
                </a:extLst>
              </p:cNvPr>
              <p:cNvSpPr>
                <a:spLocks/>
              </p:cNvSpPr>
              <p:nvPr/>
            </p:nvSpPr>
            <p:spPr bwMode="auto">
              <a:xfrm>
                <a:off x="1920" y="1075"/>
                <a:ext cx="22" cy="213"/>
              </a:xfrm>
              <a:custGeom>
                <a:avLst/>
                <a:gdLst>
                  <a:gd name="T0" fmla="*/ 0 w 37"/>
                  <a:gd name="T1" fmla="*/ 341 h 341"/>
                  <a:gd name="T2" fmla="*/ 0 w 37"/>
                  <a:gd name="T3" fmla="*/ 341 h 341"/>
                  <a:gd name="T4" fmla="*/ 37 w 37"/>
                  <a:gd name="T5" fmla="*/ 341 h 341"/>
                  <a:gd name="T6" fmla="*/ 37 w 37"/>
                  <a:gd name="T7" fmla="*/ 0 h 341"/>
                  <a:gd name="T8" fmla="*/ 0 w 37"/>
                  <a:gd name="T9" fmla="*/ 0 h 341"/>
                  <a:gd name="T10" fmla="*/ 0 w 37"/>
                  <a:gd name="T11" fmla="*/ 341 h 341"/>
                </a:gdLst>
                <a:ahLst/>
                <a:cxnLst>
                  <a:cxn ang="0">
                    <a:pos x="T0" y="T1"/>
                  </a:cxn>
                  <a:cxn ang="0">
                    <a:pos x="T2" y="T3"/>
                  </a:cxn>
                  <a:cxn ang="0">
                    <a:pos x="T4" y="T5"/>
                  </a:cxn>
                  <a:cxn ang="0">
                    <a:pos x="T6" y="T7"/>
                  </a:cxn>
                  <a:cxn ang="0">
                    <a:pos x="T8" y="T9"/>
                  </a:cxn>
                  <a:cxn ang="0">
                    <a:pos x="T10" y="T11"/>
                  </a:cxn>
                </a:cxnLst>
                <a:rect l="0" t="0" r="r" b="b"/>
                <a:pathLst>
                  <a:path w="37" h="341">
                    <a:moveTo>
                      <a:pt x="0" y="341"/>
                    </a:moveTo>
                    <a:lnTo>
                      <a:pt x="0" y="341"/>
                    </a:lnTo>
                    <a:lnTo>
                      <a:pt x="37" y="341"/>
                    </a:lnTo>
                    <a:lnTo>
                      <a:pt x="37"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9" name="Freeform 37">
                <a:extLst>
                  <a:ext uri="{FF2B5EF4-FFF2-40B4-BE49-F238E27FC236}">
                    <a16:creationId xmlns:a16="http://schemas.microsoft.com/office/drawing/2014/main" id="{5D4782A4-84D1-894A-9F0B-816F11B191FF}"/>
                  </a:ext>
                </a:extLst>
              </p:cNvPr>
              <p:cNvSpPr>
                <a:spLocks/>
              </p:cNvSpPr>
              <p:nvPr/>
            </p:nvSpPr>
            <p:spPr bwMode="auto">
              <a:xfrm>
                <a:off x="2051" y="1076"/>
                <a:ext cx="158" cy="212"/>
              </a:xfrm>
              <a:custGeom>
                <a:avLst/>
                <a:gdLst>
                  <a:gd name="T0" fmla="*/ 222 w 262"/>
                  <a:gd name="T1" fmla="*/ 0 h 340"/>
                  <a:gd name="T2" fmla="*/ 222 w 262"/>
                  <a:gd name="T3" fmla="*/ 0 h 340"/>
                  <a:gd name="T4" fmla="*/ 222 w 262"/>
                  <a:gd name="T5" fmla="*/ 144 h 340"/>
                  <a:gd name="T6" fmla="*/ 41 w 262"/>
                  <a:gd name="T7" fmla="*/ 144 h 340"/>
                  <a:gd name="T8" fmla="*/ 41 w 262"/>
                  <a:gd name="T9" fmla="*/ 0 h 340"/>
                  <a:gd name="T10" fmla="*/ 0 w 262"/>
                  <a:gd name="T11" fmla="*/ 0 h 340"/>
                  <a:gd name="T12" fmla="*/ 0 w 262"/>
                  <a:gd name="T13" fmla="*/ 340 h 340"/>
                  <a:gd name="T14" fmla="*/ 41 w 262"/>
                  <a:gd name="T15" fmla="*/ 340 h 340"/>
                  <a:gd name="T16" fmla="*/ 41 w 262"/>
                  <a:gd name="T17" fmla="*/ 181 h 340"/>
                  <a:gd name="T18" fmla="*/ 222 w 262"/>
                  <a:gd name="T19" fmla="*/ 181 h 340"/>
                  <a:gd name="T20" fmla="*/ 222 w 262"/>
                  <a:gd name="T21" fmla="*/ 340 h 340"/>
                  <a:gd name="T22" fmla="*/ 262 w 262"/>
                  <a:gd name="T23" fmla="*/ 340 h 340"/>
                  <a:gd name="T24" fmla="*/ 262 w 262"/>
                  <a:gd name="T25" fmla="*/ 0 h 340"/>
                  <a:gd name="T26" fmla="*/ 222 w 262"/>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2" h="340">
                    <a:moveTo>
                      <a:pt x="222" y="0"/>
                    </a:moveTo>
                    <a:lnTo>
                      <a:pt x="222" y="0"/>
                    </a:lnTo>
                    <a:lnTo>
                      <a:pt x="222" y="144"/>
                    </a:lnTo>
                    <a:lnTo>
                      <a:pt x="41" y="144"/>
                    </a:lnTo>
                    <a:lnTo>
                      <a:pt x="41" y="0"/>
                    </a:lnTo>
                    <a:lnTo>
                      <a:pt x="0" y="0"/>
                    </a:lnTo>
                    <a:lnTo>
                      <a:pt x="0" y="340"/>
                    </a:lnTo>
                    <a:lnTo>
                      <a:pt x="41" y="340"/>
                    </a:lnTo>
                    <a:lnTo>
                      <a:pt x="41" y="181"/>
                    </a:lnTo>
                    <a:lnTo>
                      <a:pt x="222" y="181"/>
                    </a:lnTo>
                    <a:lnTo>
                      <a:pt x="222" y="340"/>
                    </a:lnTo>
                    <a:lnTo>
                      <a:pt x="262" y="340"/>
                    </a:lnTo>
                    <a:lnTo>
                      <a:pt x="262" y="0"/>
                    </a:lnTo>
                    <a:lnTo>
                      <a:pt x="222"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0" name="Freeform 38">
                <a:extLst>
                  <a:ext uri="{FF2B5EF4-FFF2-40B4-BE49-F238E27FC236}">
                    <a16:creationId xmlns:a16="http://schemas.microsoft.com/office/drawing/2014/main" id="{89E9310D-6ED7-7643-911A-08AA490704D8}"/>
                  </a:ext>
                </a:extLst>
              </p:cNvPr>
              <p:cNvSpPr>
                <a:spLocks/>
              </p:cNvSpPr>
              <p:nvPr/>
            </p:nvSpPr>
            <p:spPr bwMode="auto">
              <a:xfrm>
                <a:off x="2257" y="1076"/>
                <a:ext cx="24" cy="212"/>
              </a:xfrm>
              <a:custGeom>
                <a:avLst/>
                <a:gdLst>
                  <a:gd name="T0" fmla="*/ 0 w 40"/>
                  <a:gd name="T1" fmla="*/ 340 h 340"/>
                  <a:gd name="T2" fmla="*/ 0 w 40"/>
                  <a:gd name="T3" fmla="*/ 340 h 340"/>
                  <a:gd name="T4" fmla="*/ 40 w 40"/>
                  <a:gd name="T5" fmla="*/ 340 h 340"/>
                  <a:gd name="T6" fmla="*/ 40 w 40"/>
                  <a:gd name="T7" fmla="*/ 0 h 340"/>
                  <a:gd name="T8" fmla="*/ 0 w 40"/>
                  <a:gd name="T9" fmla="*/ 0 h 340"/>
                  <a:gd name="T10" fmla="*/ 0 w 40"/>
                  <a:gd name="T11" fmla="*/ 340 h 340"/>
                </a:gdLst>
                <a:ahLst/>
                <a:cxnLst>
                  <a:cxn ang="0">
                    <a:pos x="T0" y="T1"/>
                  </a:cxn>
                  <a:cxn ang="0">
                    <a:pos x="T2" y="T3"/>
                  </a:cxn>
                  <a:cxn ang="0">
                    <a:pos x="T4" y="T5"/>
                  </a:cxn>
                  <a:cxn ang="0">
                    <a:pos x="T6" y="T7"/>
                  </a:cxn>
                  <a:cxn ang="0">
                    <a:pos x="T8" y="T9"/>
                  </a:cxn>
                  <a:cxn ang="0">
                    <a:pos x="T10" y="T11"/>
                  </a:cxn>
                </a:cxnLst>
                <a:rect l="0" t="0" r="r" b="b"/>
                <a:pathLst>
                  <a:path w="40" h="340">
                    <a:moveTo>
                      <a:pt x="0" y="340"/>
                    </a:moveTo>
                    <a:lnTo>
                      <a:pt x="0" y="340"/>
                    </a:lnTo>
                    <a:lnTo>
                      <a:pt x="40" y="340"/>
                    </a:lnTo>
                    <a:lnTo>
                      <a:pt x="40" y="0"/>
                    </a:lnTo>
                    <a:lnTo>
                      <a:pt x="0" y="0"/>
                    </a:lnTo>
                    <a:lnTo>
                      <a:pt x="0" y="34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1" name="Freeform 39">
                <a:extLst>
                  <a:ext uri="{FF2B5EF4-FFF2-40B4-BE49-F238E27FC236}">
                    <a16:creationId xmlns:a16="http://schemas.microsoft.com/office/drawing/2014/main" id="{E661FBB3-90AF-B24A-8B93-FA6EF9539975}"/>
                  </a:ext>
                </a:extLst>
              </p:cNvPr>
              <p:cNvSpPr>
                <a:spLocks/>
              </p:cNvSpPr>
              <p:nvPr/>
            </p:nvSpPr>
            <p:spPr bwMode="auto">
              <a:xfrm>
                <a:off x="2303" y="1076"/>
                <a:ext cx="182" cy="212"/>
              </a:xfrm>
              <a:custGeom>
                <a:avLst/>
                <a:gdLst>
                  <a:gd name="T0" fmla="*/ 260 w 302"/>
                  <a:gd name="T1" fmla="*/ 0 h 340"/>
                  <a:gd name="T2" fmla="*/ 260 w 302"/>
                  <a:gd name="T3" fmla="*/ 0 h 340"/>
                  <a:gd name="T4" fmla="*/ 152 w 302"/>
                  <a:gd name="T5" fmla="*/ 279 h 340"/>
                  <a:gd name="T6" fmla="*/ 151 w 302"/>
                  <a:gd name="T7" fmla="*/ 279 h 340"/>
                  <a:gd name="T8" fmla="*/ 46 w 302"/>
                  <a:gd name="T9" fmla="*/ 0 h 340"/>
                  <a:gd name="T10" fmla="*/ 0 w 302"/>
                  <a:gd name="T11" fmla="*/ 0 h 340"/>
                  <a:gd name="T12" fmla="*/ 131 w 302"/>
                  <a:gd name="T13" fmla="*/ 340 h 340"/>
                  <a:gd name="T14" fmla="*/ 169 w 302"/>
                  <a:gd name="T15" fmla="*/ 340 h 340"/>
                  <a:gd name="T16" fmla="*/ 302 w 302"/>
                  <a:gd name="T17" fmla="*/ 0 h 340"/>
                  <a:gd name="T18" fmla="*/ 260 w 302"/>
                  <a:gd name="T19"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340">
                    <a:moveTo>
                      <a:pt x="260" y="0"/>
                    </a:moveTo>
                    <a:lnTo>
                      <a:pt x="260" y="0"/>
                    </a:lnTo>
                    <a:lnTo>
                      <a:pt x="152" y="279"/>
                    </a:lnTo>
                    <a:lnTo>
                      <a:pt x="151" y="279"/>
                    </a:lnTo>
                    <a:lnTo>
                      <a:pt x="46" y="0"/>
                    </a:lnTo>
                    <a:lnTo>
                      <a:pt x="0" y="0"/>
                    </a:lnTo>
                    <a:lnTo>
                      <a:pt x="131" y="340"/>
                    </a:lnTo>
                    <a:lnTo>
                      <a:pt x="169" y="340"/>
                    </a:lnTo>
                    <a:lnTo>
                      <a:pt x="302" y="0"/>
                    </a:lnTo>
                    <a:lnTo>
                      <a:pt x="26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2" name="Freeform 40">
                <a:extLst>
                  <a:ext uri="{FF2B5EF4-FFF2-40B4-BE49-F238E27FC236}">
                    <a16:creationId xmlns:a16="http://schemas.microsoft.com/office/drawing/2014/main" id="{7CF13BEC-215D-E740-ADB5-1FF438BD2BC9}"/>
                  </a:ext>
                </a:extLst>
              </p:cNvPr>
              <p:cNvSpPr>
                <a:spLocks/>
              </p:cNvSpPr>
              <p:nvPr/>
            </p:nvSpPr>
            <p:spPr bwMode="auto">
              <a:xfrm>
                <a:off x="2556" y="1071"/>
                <a:ext cx="181" cy="223"/>
              </a:xfrm>
              <a:custGeom>
                <a:avLst/>
                <a:gdLst>
                  <a:gd name="T0" fmla="*/ 258 w 302"/>
                  <a:gd name="T1" fmla="*/ 78 h 357"/>
                  <a:gd name="T2" fmla="*/ 258 w 302"/>
                  <a:gd name="T3" fmla="*/ 78 h 357"/>
                  <a:gd name="T4" fmla="*/ 173 w 302"/>
                  <a:gd name="T5" fmla="*/ 37 h 357"/>
                  <a:gd name="T6" fmla="*/ 44 w 302"/>
                  <a:gd name="T7" fmla="*/ 178 h 357"/>
                  <a:gd name="T8" fmla="*/ 173 w 302"/>
                  <a:gd name="T9" fmla="*/ 319 h 357"/>
                  <a:gd name="T10" fmla="*/ 272 w 302"/>
                  <a:gd name="T11" fmla="*/ 272 h 357"/>
                  <a:gd name="T12" fmla="*/ 302 w 302"/>
                  <a:gd name="T13" fmla="*/ 297 h 357"/>
                  <a:gd name="T14" fmla="*/ 173 w 302"/>
                  <a:gd name="T15" fmla="*/ 357 h 357"/>
                  <a:gd name="T16" fmla="*/ 0 w 302"/>
                  <a:gd name="T17" fmla="*/ 178 h 357"/>
                  <a:gd name="T18" fmla="*/ 173 w 302"/>
                  <a:gd name="T19" fmla="*/ 0 h 357"/>
                  <a:gd name="T20" fmla="*/ 293 w 302"/>
                  <a:gd name="T21" fmla="*/ 53 h 357"/>
                  <a:gd name="T22" fmla="*/ 258 w 302"/>
                  <a:gd name="T23" fmla="*/ 78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357">
                    <a:moveTo>
                      <a:pt x="258" y="78"/>
                    </a:moveTo>
                    <a:lnTo>
                      <a:pt x="258" y="78"/>
                    </a:lnTo>
                    <a:cubicBezTo>
                      <a:pt x="238" y="51"/>
                      <a:pt x="206" y="37"/>
                      <a:pt x="173" y="37"/>
                    </a:cubicBezTo>
                    <a:cubicBezTo>
                      <a:pt x="97" y="37"/>
                      <a:pt x="44" y="104"/>
                      <a:pt x="44" y="178"/>
                    </a:cubicBezTo>
                    <a:cubicBezTo>
                      <a:pt x="44" y="257"/>
                      <a:pt x="97" y="319"/>
                      <a:pt x="173" y="319"/>
                    </a:cubicBezTo>
                    <a:cubicBezTo>
                      <a:pt x="215" y="319"/>
                      <a:pt x="248" y="302"/>
                      <a:pt x="272" y="272"/>
                    </a:cubicBezTo>
                    <a:lnTo>
                      <a:pt x="302" y="297"/>
                    </a:lnTo>
                    <a:cubicBezTo>
                      <a:pt x="272" y="338"/>
                      <a:pt x="227" y="357"/>
                      <a:pt x="173" y="357"/>
                    </a:cubicBezTo>
                    <a:cubicBezTo>
                      <a:pt x="76" y="357"/>
                      <a:pt x="0" y="281"/>
                      <a:pt x="0" y="178"/>
                    </a:cubicBezTo>
                    <a:cubicBezTo>
                      <a:pt x="0" y="78"/>
                      <a:pt x="72" y="0"/>
                      <a:pt x="173" y="0"/>
                    </a:cubicBezTo>
                    <a:cubicBezTo>
                      <a:pt x="219" y="0"/>
                      <a:pt x="264" y="15"/>
                      <a:pt x="293" y="53"/>
                    </a:cubicBezTo>
                    <a:lnTo>
                      <a:pt x="258" y="78"/>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3" name="Freeform 41">
                <a:extLst>
                  <a:ext uri="{FF2B5EF4-FFF2-40B4-BE49-F238E27FC236}">
                    <a16:creationId xmlns:a16="http://schemas.microsoft.com/office/drawing/2014/main" id="{B6EFA3B2-B10F-B64C-A028-86E7E9F8D4AA}"/>
                  </a:ext>
                </a:extLst>
              </p:cNvPr>
              <p:cNvSpPr>
                <a:spLocks/>
              </p:cNvSpPr>
              <p:nvPr/>
            </p:nvSpPr>
            <p:spPr bwMode="auto">
              <a:xfrm>
                <a:off x="2762" y="1148"/>
                <a:ext cx="119" cy="144"/>
              </a:xfrm>
              <a:custGeom>
                <a:avLst/>
                <a:gdLst>
                  <a:gd name="T0" fmla="*/ 196 w 198"/>
                  <a:gd name="T1" fmla="*/ 172 h 231"/>
                  <a:gd name="T2" fmla="*/ 196 w 198"/>
                  <a:gd name="T3" fmla="*/ 172 h 231"/>
                  <a:gd name="T4" fmla="*/ 198 w 198"/>
                  <a:gd name="T5" fmla="*/ 225 h 231"/>
                  <a:gd name="T6" fmla="*/ 162 w 198"/>
                  <a:gd name="T7" fmla="*/ 225 h 231"/>
                  <a:gd name="T8" fmla="*/ 161 w 198"/>
                  <a:gd name="T9" fmla="*/ 188 h 231"/>
                  <a:gd name="T10" fmla="*/ 160 w 198"/>
                  <a:gd name="T11" fmla="*/ 188 h 231"/>
                  <a:gd name="T12" fmla="*/ 85 w 198"/>
                  <a:gd name="T13" fmla="*/ 231 h 231"/>
                  <a:gd name="T14" fmla="*/ 0 w 198"/>
                  <a:gd name="T15" fmla="*/ 139 h 231"/>
                  <a:gd name="T16" fmla="*/ 0 w 198"/>
                  <a:gd name="T17" fmla="*/ 0 h 231"/>
                  <a:gd name="T18" fmla="*/ 37 w 198"/>
                  <a:gd name="T19" fmla="*/ 0 h 231"/>
                  <a:gd name="T20" fmla="*/ 37 w 198"/>
                  <a:gd name="T21" fmla="*/ 135 h 231"/>
                  <a:gd name="T22" fmla="*/ 89 w 198"/>
                  <a:gd name="T23" fmla="*/ 196 h 231"/>
                  <a:gd name="T24" fmla="*/ 158 w 198"/>
                  <a:gd name="T25" fmla="*/ 110 h 231"/>
                  <a:gd name="T26" fmla="*/ 158 w 198"/>
                  <a:gd name="T27" fmla="*/ 0 h 231"/>
                  <a:gd name="T28" fmla="*/ 196 w 198"/>
                  <a:gd name="T29" fmla="*/ 0 h 231"/>
                  <a:gd name="T30" fmla="*/ 196 w 198"/>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196" y="172"/>
                    </a:moveTo>
                    <a:lnTo>
                      <a:pt x="196" y="172"/>
                    </a:lnTo>
                    <a:cubicBezTo>
                      <a:pt x="196" y="192"/>
                      <a:pt x="198" y="210"/>
                      <a:pt x="198"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4" y="196"/>
                      <a:pt x="89" y="196"/>
                    </a:cubicBezTo>
                    <a:cubicBezTo>
                      <a:pt x="137" y="196"/>
                      <a:pt x="158" y="161"/>
                      <a:pt x="158" y="110"/>
                    </a:cubicBezTo>
                    <a:lnTo>
                      <a:pt x="158" y="0"/>
                    </a:lnTo>
                    <a:lnTo>
                      <a:pt x="196" y="0"/>
                    </a:lnTo>
                    <a:lnTo>
                      <a:pt x="196"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4" name="Freeform 42">
                <a:extLst>
                  <a:ext uri="{FF2B5EF4-FFF2-40B4-BE49-F238E27FC236}">
                    <a16:creationId xmlns:a16="http://schemas.microsoft.com/office/drawing/2014/main" id="{085BD827-E303-474A-8146-204B13D948F8}"/>
                  </a:ext>
                </a:extLst>
              </p:cNvPr>
              <p:cNvSpPr>
                <a:spLocks/>
              </p:cNvSpPr>
              <p:nvPr/>
            </p:nvSpPr>
            <p:spPr bwMode="auto">
              <a:xfrm>
                <a:off x="2919"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3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3"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5" name="Freeform 43">
                <a:extLst>
                  <a:ext uri="{FF2B5EF4-FFF2-40B4-BE49-F238E27FC236}">
                    <a16:creationId xmlns:a16="http://schemas.microsoft.com/office/drawing/2014/main" id="{B9386BEA-0416-8044-B3AE-E0BFF4BC25E9}"/>
                  </a:ext>
                </a:extLst>
              </p:cNvPr>
              <p:cNvSpPr>
                <a:spLocks/>
              </p:cNvSpPr>
              <p:nvPr/>
            </p:nvSpPr>
            <p:spPr bwMode="auto">
              <a:xfrm>
                <a:off x="3020"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2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2"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6" name="Freeform 44">
                <a:extLst>
                  <a:ext uri="{FF2B5EF4-FFF2-40B4-BE49-F238E27FC236}">
                    <a16:creationId xmlns:a16="http://schemas.microsoft.com/office/drawing/2014/main" id="{F81FD0E8-C4A2-BD45-8584-EE692F73E63F}"/>
                  </a:ext>
                </a:extLst>
              </p:cNvPr>
              <p:cNvSpPr>
                <a:spLocks noEditPoints="1"/>
              </p:cNvSpPr>
              <p:nvPr/>
            </p:nvSpPr>
            <p:spPr bwMode="auto">
              <a:xfrm>
                <a:off x="3117" y="1076"/>
                <a:ext cx="33"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2"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7" name="Freeform 45">
                <a:extLst>
                  <a:ext uri="{FF2B5EF4-FFF2-40B4-BE49-F238E27FC236}">
                    <a16:creationId xmlns:a16="http://schemas.microsoft.com/office/drawing/2014/main" id="{4FD148FC-617A-9C4C-B529-5DCD4ED3FBEF}"/>
                  </a:ext>
                </a:extLst>
              </p:cNvPr>
              <p:cNvSpPr>
                <a:spLocks/>
              </p:cNvSpPr>
              <p:nvPr/>
            </p:nvSpPr>
            <p:spPr bwMode="auto">
              <a:xfrm>
                <a:off x="3177" y="1144"/>
                <a:ext cx="122" cy="148"/>
              </a:xfrm>
              <a:custGeom>
                <a:avLst/>
                <a:gdLst>
                  <a:gd name="T0" fmla="*/ 173 w 203"/>
                  <a:gd name="T1" fmla="*/ 62 h 237"/>
                  <a:gd name="T2" fmla="*/ 173 w 203"/>
                  <a:gd name="T3" fmla="*/ 62 h 237"/>
                  <a:gd name="T4" fmla="*/ 116 w 203"/>
                  <a:gd name="T5" fmla="*/ 35 h 237"/>
                  <a:gd name="T6" fmla="*/ 41 w 203"/>
                  <a:gd name="T7" fmla="*/ 119 h 237"/>
                  <a:gd name="T8" fmla="*/ 116 w 203"/>
                  <a:gd name="T9" fmla="*/ 202 h 237"/>
                  <a:gd name="T10" fmla="*/ 174 w 203"/>
                  <a:gd name="T11" fmla="*/ 174 h 237"/>
                  <a:gd name="T12" fmla="*/ 201 w 203"/>
                  <a:gd name="T13" fmla="*/ 201 h 237"/>
                  <a:gd name="T14" fmla="*/ 116 w 203"/>
                  <a:gd name="T15" fmla="*/ 237 h 237"/>
                  <a:gd name="T16" fmla="*/ 0 w 203"/>
                  <a:gd name="T17" fmla="*/ 119 h 237"/>
                  <a:gd name="T18" fmla="*/ 116 w 203"/>
                  <a:gd name="T19" fmla="*/ 0 h 237"/>
                  <a:gd name="T20" fmla="*/ 203 w 203"/>
                  <a:gd name="T21" fmla="*/ 36 h 237"/>
                  <a:gd name="T22" fmla="*/ 173 w 203"/>
                  <a:gd name="T23" fmla="*/ 6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237">
                    <a:moveTo>
                      <a:pt x="173" y="62"/>
                    </a:moveTo>
                    <a:lnTo>
                      <a:pt x="173" y="62"/>
                    </a:lnTo>
                    <a:cubicBezTo>
                      <a:pt x="157" y="43"/>
                      <a:pt x="139" y="35"/>
                      <a:pt x="116" y="35"/>
                    </a:cubicBezTo>
                    <a:cubicBezTo>
                      <a:pt x="66" y="35"/>
                      <a:pt x="41" y="72"/>
                      <a:pt x="41" y="119"/>
                    </a:cubicBezTo>
                    <a:cubicBezTo>
                      <a:pt x="41" y="165"/>
                      <a:pt x="71" y="202"/>
                      <a:pt x="116" y="202"/>
                    </a:cubicBezTo>
                    <a:cubicBezTo>
                      <a:pt x="141" y="202"/>
                      <a:pt x="160" y="193"/>
                      <a:pt x="174" y="174"/>
                    </a:cubicBezTo>
                    <a:lnTo>
                      <a:pt x="201" y="201"/>
                    </a:lnTo>
                    <a:cubicBezTo>
                      <a:pt x="180" y="226"/>
                      <a:pt x="149" y="237"/>
                      <a:pt x="116" y="237"/>
                    </a:cubicBezTo>
                    <a:cubicBezTo>
                      <a:pt x="47" y="237"/>
                      <a:pt x="0" y="188"/>
                      <a:pt x="0" y="119"/>
                    </a:cubicBezTo>
                    <a:cubicBezTo>
                      <a:pt x="0" y="50"/>
                      <a:pt x="47" y="0"/>
                      <a:pt x="116" y="0"/>
                    </a:cubicBezTo>
                    <a:cubicBezTo>
                      <a:pt x="150" y="0"/>
                      <a:pt x="180" y="12"/>
                      <a:pt x="203" y="36"/>
                    </a:cubicBezTo>
                    <a:lnTo>
                      <a:pt x="173" y="6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8" name="Freeform 46">
                <a:extLst>
                  <a:ext uri="{FF2B5EF4-FFF2-40B4-BE49-F238E27FC236}">
                    <a16:creationId xmlns:a16="http://schemas.microsoft.com/office/drawing/2014/main" id="{4F31E82C-2B6A-1143-83B8-0C0EDD6D01DE}"/>
                  </a:ext>
                </a:extLst>
              </p:cNvPr>
              <p:cNvSpPr>
                <a:spLocks/>
              </p:cNvSpPr>
              <p:nvPr/>
            </p:nvSpPr>
            <p:spPr bwMode="auto">
              <a:xfrm>
                <a:off x="3323" y="1148"/>
                <a:ext cx="118"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9" name="Freeform 47">
                <a:extLst>
                  <a:ext uri="{FF2B5EF4-FFF2-40B4-BE49-F238E27FC236}">
                    <a16:creationId xmlns:a16="http://schemas.microsoft.com/office/drawing/2014/main" id="{3E333870-3067-8043-945C-370F52125AD7}"/>
                  </a:ext>
                </a:extLst>
              </p:cNvPr>
              <p:cNvSpPr>
                <a:spLocks/>
              </p:cNvSpPr>
              <p:nvPr/>
            </p:nvSpPr>
            <p:spPr bwMode="auto">
              <a:xfrm>
                <a:off x="3482" y="1075"/>
                <a:ext cx="23" cy="213"/>
              </a:xfrm>
              <a:custGeom>
                <a:avLst/>
                <a:gdLst>
                  <a:gd name="T0" fmla="*/ 0 w 38"/>
                  <a:gd name="T1" fmla="*/ 341 h 341"/>
                  <a:gd name="T2" fmla="*/ 0 w 38"/>
                  <a:gd name="T3" fmla="*/ 341 h 341"/>
                  <a:gd name="T4" fmla="*/ 38 w 38"/>
                  <a:gd name="T5" fmla="*/ 341 h 341"/>
                  <a:gd name="T6" fmla="*/ 38 w 38"/>
                  <a:gd name="T7" fmla="*/ 0 h 341"/>
                  <a:gd name="T8" fmla="*/ 0 w 38"/>
                  <a:gd name="T9" fmla="*/ 0 h 341"/>
                  <a:gd name="T10" fmla="*/ 0 w 38"/>
                  <a:gd name="T11" fmla="*/ 341 h 341"/>
                </a:gdLst>
                <a:ahLst/>
                <a:cxnLst>
                  <a:cxn ang="0">
                    <a:pos x="T0" y="T1"/>
                  </a:cxn>
                  <a:cxn ang="0">
                    <a:pos x="T2" y="T3"/>
                  </a:cxn>
                  <a:cxn ang="0">
                    <a:pos x="T4" y="T5"/>
                  </a:cxn>
                  <a:cxn ang="0">
                    <a:pos x="T6" y="T7"/>
                  </a:cxn>
                  <a:cxn ang="0">
                    <a:pos x="T8" y="T9"/>
                  </a:cxn>
                  <a:cxn ang="0">
                    <a:pos x="T10" y="T11"/>
                  </a:cxn>
                </a:cxnLst>
                <a:rect l="0" t="0" r="r" b="b"/>
                <a:pathLst>
                  <a:path w="38" h="341">
                    <a:moveTo>
                      <a:pt x="0" y="341"/>
                    </a:moveTo>
                    <a:lnTo>
                      <a:pt x="0" y="341"/>
                    </a:lnTo>
                    <a:lnTo>
                      <a:pt x="38" y="341"/>
                    </a:lnTo>
                    <a:lnTo>
                      <a:pt x="38"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0" name="Freeform 48">
                <a:extLst>
                  <a:ext uri="{FF2B5EF4-FFF2-40B4-BE49-F238E27FC236}">
                    <a16:creationId xmlns:a16="http://schemas.microsoft.com/office/drawing/2014/main" id="{8B38150E-C5A0-BA4B-9BCA-9440B6046F02}"/>
                  </a:ext>
                </a:extLst>
              </p:cNvPr>
              <p:cNvSpPr>
                <a:spLocks/>
              </p:cNvSpPr>
              <p:nvPr/>
            </p:nvSpPr>
            <p:spPr bwMode="auto">
              <a:xfrm>
                <a:off x="3545" y="1148"/>
                <a:ext cx="119"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1" name="Freeform 49">
                <a:extLst>
                  <a:ext uri="{FF2B5EF4-FFF2-40B4-BE49-F238E27FC236}">
                    <a16:creationId xmlns:a16="http://schemas.microsoft.com/office/drawing/2014/main" id="{634336A8-D539-9647-A61C-45738281A1C8}"/>
                  </a:ext>
                </a:extLst>
              </p:cNvPr>
              <p:cNvSpPr>
                <a:spLocks/>
              </p:cNvSpPr>
              <p:nvPr/>
            </p:nvSpPr>
            <p:spPr bwMode="auto">
              <a:xfrm>
                <a:off x="3702" y="1144"/>
                <a:ext cx="205" cy="144"/>
              </a:xfrm>
              <a:custGeom>
                <a:avLst/>
                <a:gdLst>
                  <a:gd name="T0" fmla="*/ 2 w 340"/>
                  <a:gd name="T1" fmla="*/ 60 h 231"/>
                  <a:gd name="T2" fmla="*/ 2 w 340"/>
                  <a:gd name="T3" fmla="*/ 60 h 231"/>
                  <a:gd name="T4" fmla="*/ 0 w 340"/>
                  <a:gd name="T5" fmla="*/ 6 h 231"/>
                  <a:gd name="T6" fmla="*/ 36 w 340"/>
                  <a:gd name="T7" fmla="*/ 6 h 231"/>
                  <a:gd name="T8" fmla="*/ 37 w 340"/>
                  <a:gd name="T9" fmla="*/ 43 h 231"/>
                  <a:gd name="T10" fmla="*/ 37 w 340"/>
                  <a:gd name="T11" fmla="*/ 43 h 231"/>
                  <a:gd name="T12" fmla="*/ 112 w 340"/>
                  <a:gd name="T13" fmla="*/ 0 h 231"/>
                  <a:gd name="T14" fmla="*/ 183 w 340"/>
                  <a:gd name="T15" fmla="*/ 43 h 231"/>
                  <a:gd name="T16" fmla="*/ 254 w 340"/>
                  <a:gd name="T17" fmla="*/ 0 h 231"/>
                  <a:gd name="T18" fmla="*/ 340 w 340"/>
                  <a:gd name="T19" fmla="*/ 95 h 231"/>
                  <a:gd name="T20" fmla="*/ 340 w 340"/>
                  <a:gd name="T21" fmla="*/ 231 h 231"/>
                  <a:gd name="T22" fmla="*/ 302 w 340"/>
                  <a:gd name="T23" fmla="*/ 231 h 231"/>
                  <a:gd name="T24" fmla="*/ 302 w 340"/>
                  <a:gd name="T25" fmla="*/ 96 h 231"/>
                  <a:gd name="T26" fmla="*/ 248 w 340"/>
                  <a:gd name="T27" fmla="*/ 35 h 231"/>
                  <a:gd name="T28" fmla="*/ 190 w 340"/>
                  <a:gd name="T29" fmla="*/ 101 h 231"/>
                  <a:gd name="T30" fmla="*/ 190 w 340"/>
                  <a:gd name="T31" fmla="*/ 231 h 231"/>
                  <a:gd name="T32" fmla="*/ 152 w 340"/>
                  <a:gd name="T33" fmla="*/ 231 h 231"/>
                  <a:gd name="T34" fmla="*/ 152 w 340"/>
                  <a:gd name="T35" fmla="*/ 104 h 231"/>
                  <a:gd name="T36" fmla="*/ 109 w 340"/>
                  <a:gd name="T37" fmla="*/ 35 h 231"/>
                  <a:gd name="T38" fmla="*/ 39 w 340"/>
                  <a:gd name="T39" fmla="*/ 121 h 231"/>
                  <a:gd name="T40" fmla="*/ 39 w 340"/>
                  <a:gd name="T41" fmla="*/ 231 h 231"/>
                  <a:gd name="T42" fmla="*/ 2 w 340"/>
                  <a:gd name="T43" fmla="*/ 231 h 231"/>
                  <a:gd name="T44" fmla="*/ 2 w 340"/>
                  <a:gd name="T45"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0" h="231">
                    <a:moveTo>
                      <a:pt x="2" y="60"/>
                    </a:moveTo>
                    <a:lnTo>
                      <a:pt x="2" y="60"/>
                    </a:lnTo>
                    <a:cubicBezTo>
                      <a:pt x="2" y="39"/>
                      <a:pt x="0" y="21"/>
                      <a:pt x="0" y="6"/>
                    </a:cubicBezTo>
                    <a:lnTo>
                      <a:pt x="36" y="6"/>
                    </a:lnTo>
                    <a:cubicBezTo>
                      <a:pt x="36" y="18"/>
                      <a:pt x="37" y="31"/>
                      <a:pt x="37" y="43"/>
                    </a:cubicBezTo>
                    <a:lnTo>
                      <a:pt x="37" y="43"/>
                    </a:lnTo>
                    <a:cubicBezTo>
                      <a:pt x="48" y="21"/>
                      <a:pt x="75" y="0"/>
                      <a:pt x="112" y="0"/>
                    </a:cubicBezTo>
                    <a:cubicBezTo>
                      <a:pt x="161" y="0"/>
                      <a:pt x="176" y="28"/>
                      <a:pt x="183" y="43"/>
                    </a:cubicBezTo>
                    <a:cubicBezTo>
                      <a:pt x="200" y="17"/>
                      <a:pt x="220" y="0"/>
                      <a:pt x="254" y="0"/>
                    </a:cubicBezTo>
                    <a:cubicBezTo>
                      <a:pt x="319" y="0"/>
                      <a:pt x="340" y="36"/>
                      <a:pt x="340" y="95"/>
                    </a:cubicBezTo>
                    <a:lnTo>
                      <a:pt x="340" y="231"/>
                    </a:lnTo>
                    <a:lnTo>
                      <a:pt x="302" y="231"/>
                    </a:lnTo>
                    <a:lnTo>
                      <a:pt x="302" y="96"/>
                    </a:lnTo>
                    <a:cubicBezTo>
                      <a:pt x="302" y="65"/>
                      <a:pt x="291" y="35"/>
                      <a:pt x="248" y="35"/>
                    </a:cubicBezTo>
                    <a:cubicBezTo>
                      <a:pt x="216" y="35"/>
                      <a:pt x="190" y="61"/>
                      <a:pt x="190" y="101"/>
                    </a:cubicBezTo>
                    <a:lnTo>
                      <a:pt x="190" y="231"/>
                    </a:lnTo>
                    <a:lnTo>
                      <a:pt x="152" y="231"/>
                    </a:lnTo>
                    <a:lnTo>
                      <a:pt x="152" y="104"/>
                    </a:lnTo>
                    <a:cubicBezTo>
                      <a:pt x="152" y="54"/>
                      <a:pt x="140"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grpSp>
      </p:grpSp>
      <p:pic>
        <p:nvPicPr>
          <p:cNvPr id="32" name="Picture 31" descr="AETC_Program-color-outline-01.png">
            <a:extLst>
              <a:ext uri="{FF2B5EF4-FFF2-40B4-BE49-F238E27FC236}">
                <a16:creationId xmlns:a16="http://schemas.microsoft.com/office/drawing/2014/main" id="{400B0881-8D63-A24F-AB7E-31C0F39579C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30684" y="4585350"/>
            <a:ext cx="1092764" cy="419187"/>
          </a:xfrm>
          <a:prstGeom prst="rect">
            <a:avLst/>
          </a:prstGeom>
        </p:spPr>
      </p:pic>
      <p:sp>
        <p:nvSpPr>
          <p:cNvPr id="33" name="Text Placeholder 15">
            <a:extLst>
              <a:ext uri="{FF2B5EF4-FFF2-40B4-BE49-F238E27FC236}">
                <a16:creationId xmlns:a16="http://schemas.microsoft.com/office/drawing/2014/main" id="{DE11159E-F35E-AD4D-B16A-15ECC19E36AA}"/>
              </a:ext>
            </a:extLst>
          </p:cNvPr>
          <p:cNvSpPr>
            <a:spLocks noGrp="1"/>
          </p:cNvSpPr>
          <p:nvPr>
            <p:ph type="body" sz="quarter" idx="18" hasCustomPrompt="1"/>
          </p:nvPr>
        </p:nvSpPr>
        <p:spPr>
          <a:xfrm>
            <a:off x="438219" y="2351569"/>
            <a:ext cx="7108856" cy="1554480"/>
          </a:xfrm>
          <a:prstGeom prst="rect">
            <a:avLst/>
          </a:prstGeom>
        </p:spPr>
        <p:txBody>
          <a:bodyPr lIns="91440" tIns="91440" rIns="91440" bIns="91440" anchor="ctr" anchorCtr="0">
            <a:noAutofit/>
          </a:bodyPr>
          <a:lstStyle>
            <a:lvl1pPr marL="0" indent="0" algn="l">
              <a:lnSpc>
                <a:spcPts val="2000"/>
              </a:lnSpc>
              <a:spcBef>
                <a:spcPts val="0"/>
              </a:spcBef>
              <a:spcAft>
                <a:spcPts val="0"/>
              </a:spcAft>
              <a:buNone/>
              <a:defRPr sz="1800" baseline="0">
                <a:solidFill>
                  <a:schemeClr val="bg1">
                    <a:lumMod val="95000"/>
                  </a:schemeClr>
                </a:solidFill>
                <a:latin typeface="Arial"/>
              </a:defRPr>
            </a:lvl1pPr>
            <a:lvl2pPr marL="0" indent="0" algn="l">
              <a:spcBef>
                <a:spcPts val="0"/>
              </a:spcBef>
              <a:buNone/>
              <a:defRPr sz="1350" i="1">
                <a:solidFill>
                  <a:schemeClr val="accent2"/>
                </a:solidFill>
                <a:latin typeface="Arial"/>
              </a:defRPr>
            </a:lvl2pPr>
            <a:lvl3pPr marL="0" indent="0" algn="l">
              <a:spcBef>
                <a:spcPts val="0"/>
              </a:spcBef>
              <a:buNone/>
              <a:defRPr sz="1200" i="1">
                <a:solidFill>
                  <a:schemeClr val="accent2"/>
                </a:solidFill>
                <a:latin typeface="Arial"/>
              </a:defRPr>
            </a:lvl3pPr>
            <a:lvl4pPr marL="471488" indent="0" algn="ctr">
              <a:buNone/>
              <a:defRPr/>
            </a:lvl4pPr>
            <a:lvl5pPr marL="602456" indent="0" algn="ctr">
              <a:buNone/>
              <a:defRPr/>
            </a:lvl5pPr>
          </a:lstStyle>
          <a:p>
            <a:pPr lvl="0"/>
            <a:r>
              <a:rPr lang="en-US" dirty="0"/>
              <a:t>Click and Add Speaker Info</a:t>
            </a:r>
          </a:p>
        </p:txBody>
      </p:sp>
    </p:spTree>
    <p:extLst>
      <p:ext uri="{BB962C8B-B14F-4D97-AF65-F5344CB8AC3E}">
        <p14:creationId xmlns:p14="http://schemas.microsoft.com/office/powerpoint/2010/main" val="2231026301"/>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pen Blue_No_Title">
    <p:spTree>
      <p:nvGrpSpPr>
        <p:cNvPr id="1" name=""/>
        <p:cNvGrpSpPr/>
        <p:nvPr/>
      </p:nvGrpSpPr>
      <p:grpSpPr>
        <a:xfrm>
          <a:off x="0" y="0"/>
          <a:ext cx="0" cy="0"/>
          <a:chOff x="0" y="0"/>
          <a:chExt cx="0" cy="0"/>
        </a:xfrm>
      </p:grpSpPr>
      <p:pic>
        <p:nvPicPr>
          <p:cNvPr id="12" name="Picture 11" descr="Blue_Background.pn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3606" y="2"/>
            <a:ext cx="9155137" cy="5160516"/>
          </a:xfrm>
          <a:prstGeom prst="rect">
            <a:avLst/>
          </a:prstGeom>
        </p:spPr>
      </p:pic>
      <p:pic>
        <p:nvPicPr>
          <p:cNvPr id="5" name="Picture 4" descr="NatHIVcurriculum_logo_white_thik.png">
            <a:extLst>
              <a:ext uri="{FF2B5EF4-FFF2-40B4-BE49-F238E27FC236}">
                <a16:creationId xmlns:a16="http://schemas.microsoft.com/office/drawing/2014/main" id="{4417462E-BA3E-4849-AC3A-387A995D31C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spTree>
    <p:extLst>
      <p:ext uri="{BB962C8B-B14F-4D97-AF65-F5344CB8AC3E}">
        <p14:creationId xmlns:p14="http://schemas.microsoft.com/office/powerpoint/2010/main" val="375961709"/>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Disclosur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509BA65-A34C-F344-8542-C4A4DC949BD8}"/>
              </a:ext>
            </a:extLst>
          </p:cNvPr>
          <p:cNvSpPr/>
          <p:nvPr userDrawn="1"/>
        </p:nvSpPr>
        <p:spPr>
          <a:xfrm>
            <a:off x="0" y="925693"/>
            <a:ext cx="9162288" cy="4224528"/>
          </a:xfrm>
          <a:prstGeom prst="rect">
            <a:avLst/>
          </a:prstGeom>
          <a:gradFill>
            <a:gsLst>
              <a:gs pos="0">
                <a:srgbClr val="003860"/>
              </a:gs>
              <a:gs pos="100000">
                <a:srgbClr val="005EA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57" name="Rectangle 56"/>
          <p:cNvSpPr/>
          <p:nvPr/>
        </p:nvSpPr>
        <p:spPr>
          <a:xfrm>
            <a:off x="323850" y="269271"/>
            <a:ext cx="8503918" cy="461665"/>
          </a:xfrm>
          <a:prstGeom prst="rect">
            <a:avLst/>
          </a:prstGeom>
        </p:spPr>
        <p:txBody>
          <a:bodyPr wrap="square" lIns="68580" anchor="ctr">
            <a:spAutoFit/>
          </a:bodyPr>
          <a:lstStyle/>
          <a:p>
            <a:pPr defTabSz="342900">
              <a:spcAft>
                <a:spcPts val="0"/>
              </a:spcAft>
            </a:pPr>
            <a:r>
              <a:rPr lang="en-US" sz="2400" cap="none" baseline="0" dirty="0">
                <a:solidFill>
                  <a:schemeClr val="bg1"/>
                </a:solidFill>
                <a:latin typeface="Arial" pitchFamily="-108" charset="0"/>
                <a:ea typeface="ＭＳ Ｐゴシック" pitchFamily="-108" charset="-128"/>
                <a:cs typeface="ＭＳ Ｐゴシック" pitchFamily="-108" charset="-128"/>
              </a:rPr>
              <a:t>Disclosures</a:t>
            </a:r>
          </a:p>
        </p:txBody>
      </p:sp>
      <p:sp>
        <p:nvSpPr>
          <p:cNvPr id="2" name="Title 1"/>
          <p:cNvSpPr>
            <a:spLocks noGrp="1"/>
          </p:cNvSpPr>
          <p:nvPr>
            <p:ph type="title" hasCustomPrompt="1"/>
          </p:nvPr>
        </p:nvSpPr>
        <p:spPr>
          <a:xfrm>
            <a:off x="323850" y="1266332"/>
            <a:ext cx="8515350" cy="2804922"/>
          </a:xfrm>
          <a:prstGeom prst="rect">
            <a:avLst/>
          </a:prstGeom>
        </p:spPr>
        <p:txBody>
          <a:bodyPr anchor="t" anchorCtr="0">
            <a:normAutofit/>
          </a:bodyPr>
          <a:lstStyle>
            <a:lvl1pPr algn="l">
              <a:defRPr sz="2000" baseline="0">
                <a:solidFill>
                  <a:schemeClr val="bg1"/>
                </a:solidFill>
                <a:latin typeface="Arial"/>
                <a:cs typeface="Arial"/>
              </a:defRPr>
            </a:lvl1pPr>
          </a:lstStyle>
          <a:p>
            <a:r>
              <a:rPr lang="en-US" dirty="0"/>
              <a:t>Type in Speaker name, disclosure information</a:t>
            </a:r>
          </a:p>
        </p:txBody>
      </p:sp>
      <p:cxnSp>
        <p:nvCxnSpPr>
          <p:cNvPr id="9" name="Straight Connector 8"/>
          <p:cNvCxnSpPr/>
          <p:nvPr/>
        </p:nvCxnSpPr>
        <p:spPr>
          <a:xfrm>
            <a:off x="1"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2427498"/>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Open White ">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323850" y="97263"/>
            <a:ext cx="8497062" cy="818388"/>
          </a:xfrm>
          <a:prstGeom prst="rect">
            <a:avLst/>
          </a:prstGeom>
        </p:spPr>
        <p:txBody>
          <a:bodyPr anchor="ctr" anchorCtr="0">
            <a:normAutofit/>
          </a:bodyPr>
          <a:lstStyle>
            <a:lvl1pPr algn="l">
              <a:defRPr sz="2400" baseline="0">
                <a:solidFill>
                  <a:schemeClr val="tx1"/>
                </a:solidFill>
                <a:latin typeface="Arial"/>
                <a:cs typeface="Arial"/>
              </a:defRPr>
            </a:lvl1pPr>
          </a:lstStyle>
          <a:p>
            <a:r>
              <a:rPr lang="en-US" dirty="0"/>
              <a:t>Open White Layout: click to add title</a:t>
            </a:r>
          </a:p>
        </p:txBody>
      </p:sp>
      <p:sp>
        <p:nvSpPr>
          <p:cNvPr id="52"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53" name="Logo Stacked V2">
            <a:extLst>
              <a:ext uri="{FF2B5EF4-FFF2-40B4-BE49-F238E27FC236}">
                <a16:creationId xmlns:a16="http://schemas.microsoft.com/office/drawing/2014/main" id="{9EBAE904-6B14-1B48-83A6-BBB10B6B166D}"/>
              </a:ext>
            </a:extLst>
          </p:cNvPr>
          <p:cNvGrpSpPr>
            <a:grpSpLocks noChangeAspect="1"/>
          </p:cNvGrpSpPr>
          <p:nvPr userDrawn="1"/>
        </p:nvGrpSpPr>
        <p:grpSpPr>
          <a:xfrm>
            <a:off x="8071600" y="4860986"/>
            <a:ext cx="993262" cy="226314"/>
            <a:chOff x="680865" y="3439338"/>
            <a:chExt cx="4686473" cy="1068091"/>
          </a:xfrm>
        </p:grpSpPr>
        <p:pic>
          <p:nvPicPr>
            <p:cNvPr id="54" name="Logomark V2">
              <a:extLst>
                <a:ext uri="{FF2B5EF4-FFF2-40B4-BE49-F238E27FC236}">
                  <a16:creationId xmlns:a16="http://schemas.microsoft.com/office/drawing/2014/main" id="{C461C26B-1458-204F-BE5C-3AB328773B0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55" name="Nat HIV Cur logo type stacked">
              <a:extLst>
                <a:ext uri="{FF2B5EF4-FFF2-40B4-BE49-F238E27FC236}">
                  <a16:creationId xmlns:a16="http://schemas.microsoft.com/office/drawing/2014/main" id="{51D397EA-35B7-3441-A55C-06ED32AA7A92}"/>
                </a:ext>
              </a:extLst>
            </p:cNvPr>
            <p:cNvGrpSpPr>
              <a:grpSpLocks noChangeAspect="1"/>
            </p:cNvGrpSpPr>
            <p:nvPr/>
          </p:nvGrpSpPr>
          <p:grpSpPr bwMode="auto">
            <a:xfrm>
              <a:off x="1898650" y="3455065"/>
              <a:ext cx="3468688" cy="1036638"/>
              <a:chOff x="1196" y="1585"/>
              <a:chExt cx="2185" cy="653"/>
            </a:xfrm>
          </p:grpSpPr>
          <p:sp>
            <p:nvSpPr>
              <p:cNvPr id="56" name="Freeform 5">
                <a:extLst>
                  <a:ext uri="{FF2B5EF4-FFF2-40B4-BE49-F238E27FC236}">
                    <a16:creationId xmlns:a16="http://schemas.microsoft.com/office/drawing/2014/main" id="{4A59C6AF-A84B-234D-B668-6A55C53F2425}"/>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6">
                <a:extLst>
                  <a:ext uri="{FF2B5EF4-FFF2-40B4-BE49-F238E27FC236}">
                    <a16:creationId xmlns:a16="http://schemas.microsoft.com/office/drawing/2014/main" id="{9AAFF09C-53A7-E040-8D61-60CDC19732B7}"/>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7">
                <a:extLst>
                  <a:ext uri="{FF2B5EF4-FFF2-40B4-BE49-F238E27FC236}">
                    <a16:creationId xmlns:a16="http://schemas.microsoft.com/office/drawing/2014/main" id="{4D666CC3-245B-9B41-9FA0-31D76202512C}"/>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8">
                <a:extLst>
                  <a:ext uri="{FF2B5EF4-FFF2-40B4-BE49-F238E27FC236}">
                    <a16:creationId xmlns:a16="http://schemas.microsoft.com/office/drawing/2014/main" id="{BEF789A9-FFBD-7E45-B2EF-E8616256CBC4}"/>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9">
                <a:extLst>
                  <a:ext uri="{FF2B5EF4-FFF2-40B4-BE49-F238E27FC236}">
                    <a16:creationId xmlns:a16="http://schemas.microsoft.com/office/drawing/2014/main" id="{8E3837A3-FC59-9E47-8447-47DAFFFDB8B8}"/>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1" name="Freeform 10">
                <a:extLst>
                  <a:ext uri="{FF2B5EF4-FFF2-40B4-BE49-F238E27FC236}">
                    <a16:creationId xmlns:a16="http://schemas.microsoft.com/office/drawing/2014/main" id="{2577CF09-76A8-8E40-A352-482446F601BF}"/>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2" name="Freeform 11">
                <a:extLst>
                  <a:ext uri="{FF2B5EF4-FFF2-40B4-BE49-F238E27FC236}">
                    <a16:creationId xmlns:a16="http://schemas.microsoft.com/office/drawing/2014/main" id="{F03383E1-C861-B24E-A6CD-14C82258BFF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3" name="Freeform 12">
                <a:extLst>
                  <a:ext uri="{FF2B5EF4-FFF2-40B4-BE49-F238E27FC236}">
                    <a16:creationId xmlns:a16="http://schemas.microsoft.com/office/drawing/2014/main" id="{A73CCD6E-EFBC-DC4C-986E-78059667158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4" name="Freeform 13">
                <a:extLst>
                  <a:ext uri="{FF2B5EF4-FFF2-40B4-BE49-F238E27FC236}">
                    <a16:creationId xmlns:a16="http://schemas.microsoft.com/office/drawing/2014/main" id="{3418AF55-7EDF-F24C-BE52-B409F8A6B8F6}"/>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5" name="Freeform 14">
                <a:extLst>
                  <a:ext uri="{FF2B5EF4-FFF2-40B4-BE49-F238E27FC236}">
                    <a16:creationId xmlns:a16="http://schemas.microsoft.com/office/drawing/2014/main" id="{87790804-A0D0-164B-87AB-DC0652C0C2BF}"/>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6" name="Freeform 15">
                <a:extLst>
                  <a:ext uri="{FF2B5EF4-FFF2-40B4-BE49-F238E27FC236}">
                    <a16:creationId xmlns:a16="http://schemas.microsoft.com/office/drawing/2014/main" id="{06AB5723-92F3-DA40-BDE0-F09908F1898E}"/>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7" name="Freeform 16">
                <a:extLst>
                  <a:ext uri="{FF2B5EF4-FFF2-40B4-BE49-F238E27FC236}">
                    <a16:creationId xmlns:a16="http://schemas.microsoft.com/office/drawing/2014/main" id="{25FEB00F-A3CD-894A-BA1D-70DA7F665989}"/>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8" name="Freeform 17">
                <a:extLst>
                  <a:ext uri="{FF2B5EF4-FFF2-40B4-BE49-F238E27FC236}">
                    <a16:creationId xmlns:a16="http://schemas.microsoft.com/office/drawing/2014/main" id="{5F7402C8-594E-1548-BAE0-7D4603FA91EE}"/>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9" name="Freeform 18">
                <a:extLst>
                  <a:ext uri="{FF2B5EF4-FFF2-40B4-BE49-F238E27FC236}">
                    <a16:creationId xmlns:a16="http://schemas.microsoft.com/office/drawing/2014/main" id="{82F0F2A1-5C5C-D84E-B5C2-70E5BA1D3D7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0" name="Freeform 19">
                <a:extLst>
                  <a:ext uri="{FF2B5EF4-FFF2-40B4-BE49-F238E27FC236}">
                    <a16:creationId xmlns:a16="http://schemas.microsoft.com/office/drawing/2014/main" id="{6E2DD568-78A3-F940-8FD6-5990C7005AC9}"/>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1" name="Freeform 20">
                <a:extLst>
                  <a:ext uri="{FF2B5EF4-FFF2-40B4-BE49-F238E27FC236}">
                    <a16:creationId xmlns:a16="http://schemas.microsoft.com/office/drawing/2014/main" id="{A5C8CAAC-9DE7-7849-923A-9C2011237E9C}"/>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2" name="Freeform 21">
                <a:extLst>
                  <a:ext uri="{FF2B5EF4-FFF2-40B4-BE49-F238E27FC236}">
                    <a16:creationId xmlns:a16="http://schemas.microsoft.com/office/drawing/2014/main" id="{FF7CBDAF-9D87-EF4D-84C8-D431F56659F0}"/>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3" name="Freeform 22">
                <a:extLst>
                  <a:ext uri="{FF2B5EF4-FFF2-40B4-BE49-F238E27FC236}">
                    <a16:creationId xmlns:a16="http://schemas.microsoft.com/office/drawing/2014/main" id="{B6C49B7C-414B-8F41-BE88-E5603544033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4" name="Freeform 23">
                <a:extLst>
                  <a:ext uri="{FF2B5EF4-FFF2-40B4-BE49-F238E27FC236}">
                    <a16:creationId xmlns:a16="http://schemas.microsoft.com/office/drawing/2014/main" id="{C4643A58-C5D9-9040-86A2-6BAB2B217DB4}"/>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5" name="Freeform 24">
                <a:extLst>
                  <a:ext uri="{FF2B5EF4-FFF2-40B4-BE49-F238E27FC236}">
                    <a16:creationId xmlns:a16="http://schemas.microsoft.com/office/drawing/2014/main" id="{36AA4B85-D40D-6940-AB35-C63F27367226}"/>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6" name="Freeform 25">
                <a:extLst>
                  <a:ext uri="{FF2B5EF4-FFF2-40B4-BE49-F238E27FC236}">
                    <a16:creationId xmlns:a16="http://schemas.microsoft.com/office/drawing/2014/main" id="{579A644D-1D25-C746-BBA2-72FD6F12D30E}"/>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2110182743"/>
      </p:ext>
    </p:extLst>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cknowledge_HRSA">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35" name="Rectangle 34"/>
          <p:cNvSpPr/>
          <p:nvPr userDrawn="1"/>
        </p:nvSpPr>
        <p:spPr>
          <a:xfrm>
            <a:off x="295189" y="89397"/>
            <a:ext cx="8503918" cy="822624"/>
          </a:xfrm>
          <a:prstGeom prst="rect">
            <a:avLst/>
          </a:prstGeom>
        </p:spPr>
        <p:txBody>
          <a:bodyPr wrap="square" lIns="68580" anchor="ctr">
            <a:normAutofit/>
          </a:bodyPr>
          <a:lstStyle/>
          <a:p>
            <a:pPr defTabSz="342900">
              <a:spcAft>
                <a:spcPts val="0"/>
              </a:spcAft>
            </a:pPr>
            <a:r>
              <a:rPr lang="en-US" sz="2400" cap="none" baseline="0">
                <a:solidFill>
                  <a:schemeClr val="bg1"/>
                </a:solidFill>
                <a:latin typeface="Arial" pitchFamily="-108" charset="0"/>
                <a:ea typeface="ＭＳ Ｐゴシック" pitchFamily="-108" charset="-128"/>
                <a:cs typeface="ＭＳ Ｐゴシック" pitchFamily="-108" charset="-128"/>
              </a:rPr>
              <a:t>Acknowledgments</a:t>
            </a:r>
            <a:endParaRPr lang="en-US" sz="2400" cap="none" baseline="0" dirty="0">
              <a:solidFill>
                <a:schemeClr val="bg1"/>
              </a:solidFill>
              <a:latin typeface="Arial" pitchFamily="-108" charset="0"/>
              <a:ea typeface="ＭＳ Ｐゴシック" pitchFamily="-108" charset="-128"/>
              <a:cs typeface="ＭＳ Ｐゴシック" pitchFamily="-108" charset="-128"/>
            </a:endParaRPr>
          </a:p>
        </p:txBody>
      </p:sp>
      <p:sp>
        <p:nvSpPr>
          <p:cNvPr id="36" name="TextBox 35"/>
          <p:cNvSpPr txBox="1"/>
          <p:nvPr userDrawn="1"/>
        </p:nvSpPr>
        <p:spPr>
          <a:xfrm>
            <a:off x="462066" y="1206396"/>
            <a:ext cx="8221581" cy="2837893"/>
          </a:xfrm>
          <a:prstGeom prst="rect">
            <a:avLst/>
          </a:prstGeom>
          <a:noFill/>
        </p:spPr>
        <p:txBody>
          <a:bodyPr wrap="square" rtlCol="0">
            <a:spAutoFit/>
          </a:bodyPr>
          <a:lstStyle/>
          <a:p>
            <a:pPr>
              <a:lnSpc>
                <a:spcPts val="2400"/>
              </a:lnSpc>
            </a:pPr>
            <a:r>
              <a:rPr lang="en-US" sz="1800" dirty="0">
                <a:solidFill>
                  <a:schemeClr val="tx1"/>
                </a:solidFill>
                <a:latin typeface="Arial"/>
              </a:rPr>
              <a:t>The </a:t>
            </a:r>
            <a:r>
              <a:rPr lang="en-US" sz="1800" b="1" dirty="0">
                <a:solidFill>
                  <a:srgbClr val="222869"/>
                </a:solidFill>
                <a:latin typeface="Arial"/>
              </a:rPr>
              <a:t>National </a:t>
            </a:r>
            <a:r>
              <a:rPr lang="en-US" sz="1800" b="1" dirty="0">
                <a:solidFill>
                  <a:srgbClr val="C1171E"/>
                </a:solidFill>
                <a:latin typeface="Arial"/>
              </a:rPr>
              <a:t>HIV </a:t>
            </a:r>
            <a:r>
              <a:rPr lang="en-US" sz="1800" b="1" dirty="0">
                <a:solidFill>
                  <a:srgbClr val="222869"/>
                </a:solidFill>
                <a:latin typeface="Arial"/>
              </a:rPr>
              <a:t>Curriculum </a:t>
            </a:r>
            <a:r>
              <a:rPr lang="en-US" sz="1800" dirty="0">
                <a:solidFill>
                  <a:schemeClr val="tx1"/>
                </a:solidFill>
                <a:latin typeface="Arial"/>
              </a:rPr>
              <a:t>is supported by the Health Resources and Services Administration (HRSA) of the U.S. Department of Health and Human Services (HHS) as part of a financial assistance award totaling $1,021,448 with 0% financed with non-governmental sources. The contents are those of the author(s) and do not necessarily represent the official views of, nor an endorsement, by HRSA, HHS, or the U.S. Government. For more information, please visit </a:t>
            </a:r>
            <a:r>
              <a:rPr lang="en-US" sz="1800" dirty="0" err="1">
                <a:solidFill>
                  <a:schemeClr val="tx1"/>
                </a:solidFill>
                <a:latin typeface="Arial"/>
              </a:rPr>
              <a:t>HRSA.gov</a:t>
            </a:r>
            <a:r>
              <a:rPr lang="en-US" sz="1500" dirty="0">
                <a:solidFill>
                  <a:schemeClr val="tx1"/>
                </a:solidFill>
                <a:latin typeface="Arial"/>
              </a:rPr>
              <a:t>. </a:t>
            </a:r>
            <a:r>
              <a:rPr lang="en-US" sz="1800" dirty="0">
                <a:solidFill>
                  <a:schemeClr val="tx1"/>
                </a:solidFill>
                <a:latin typeface="Arial"/>
              </a:rPr>
              <a:t>This project is led by the University of Washington’s Infectious Diseases Education and Assessment (IDEA) Program</a:t>
            </a:r>
            <a:r>
              <a:rPr lang="en-US" sz="1800" i="0" dirty="0">
                <a:solidFill>
                  <a:schemeClr val="tx1"/>
                </a:solidFill>
                <a:latin typeface="Arial"/>
              </a:rPr>
              <a:t>.</a:t>
            </a:r>
          </a:p>
          <a:p>
            <a:pPr>
              <a:lnSpc>
                <a:spcPts val="2400"/>
              </a:lnSpc>
            </a:pPr>
            <a:endParaRPr lang="en-US" sz="1800" dirty="0">
              <a:solidFill>
                <a:schemeClr val="tx1"/>
              </a:solidFill>
              <a:latin typeface="Arial"/>
            </a:endParaRPr>
          </a:p>
        </p:txBody>
      </p:sp>
      <p:cxnSp>
        <p:nvCxnSpPr>
          <p:cNvPr id="32" name="Straight Connector 31">
            <a:extLst>
              <a:ext uri="{FF2B5EF4-FFF2-40B4-BE49-F238E27FC236}">
                <a16:creationId xmlns:a16="http://schemas.microsoft.com/office/drawing/2014/main" id="{BDC6986E-3A3F-0247-8FD0-66D5A81FDF2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92" name="Picture 91" descr="AETC_Program-color-outline-01.png">
            <a:extLst>
              <a:ext uri="{FF2B5EF4-FFF2-40B4-BE49-F238E27FC236}">
                <a16:creationId xmlns:a16="http://schemas.microsoft.com/office/drawing/2014/main" id="{FAA83704-F788-C14F-9614-086A9E4705F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7652" y="4058779"/>
            <a:ext cx="1672681" cy="548640"/>
          </a:xfrm>
          <a:prstGeom prst="rect">
            <a:avLst/>
          </a:prstGeom>
        </p:spPr>
      </p:pic>
      <p:grpSp>
        <p:nvGrpSpPr>
          <p:cNvPr id="94" name="Logo Stacked V2">
            <a:extLst>
              <a:ext uri="{FF2B5EF4-FFF2-40B4-BE49-F238E27FC236}">
                <a16:creationId xmlns:a16="http://schemas.microsoft.com/office/drawing/2014/main" id="{8C96646A-1AB6-9D43-BE3C-078E71EFDD7D}"/>
              </a:ext>
            </a:extLst>
          </p:cNvPr>
          <p:cNvGrpSpPr>
            <a:grpSpLocks noChangeAspect="1"/>
          </p:cNvGrpSpPr>
          <p:nvPr userDrawn="1"/>
        </p:nvGrpSpPr>
        <p:grpSpPr>
          <a:xfrm>
            <a:off x="3528189" y="4069043"/>
            <a:ext cx="2105418" cy="493776"/>
            <a:chOff x="680865" y="3439338"/>
            <a:chExt cx="4686473" cy="1068091"/>
          </a:xfrm>
        </p:grpSpPr>
        <p:pic>
          <p:nvPicPr>
            <p:cNvPr id="95" name="Logomark V2">
              <a:extLst>
                <a:ext uri="{FF2B5EF4-FFF2-40B4-BE49-F238E27FC236}">
                  <a16:creationId xmlns:a16="http://schemas.microsoft.com/office/drawing/2014/main" id="{D4336D0C-7EE3-9E49-9E18-43F732C60207}"/>
                </a:ext>
              </a:extLst>
            </p:cNvPr>
            <p:cNvPicPr>
              <a:picLocks noChangeAspect="1"/>
            </p:cNvPicPr>
            <p:nvPr/>
          </p:nvPicPr>
          <p:blipFill>
            <a:blip r:embed="rId4"/>
            <a:stretch>
              <a:fillRect/>
            </a:stretch>
          </p:blipFill>
          <p:spPr>
            <a:xfrm>
              <a:off x="680865" y="3439338"/>
              <a:ext cx="1088136" cy="1068091"/>
            </a:xfrm>
            <a:prstGeom prst="rect">
              <a:avLst/>
            </a:prstGeom>
          </p:spPr>
        </p:pic>
        <p:grpSp>
          <p:nvGrpSpPr>
            <p:cNvPr id="96" name="Nat HIV Cur logo type stacked">
              <a:extLst>
                <a:ext uri="{FF2B5EF4-FFF2-40B4-BE49-F238E27FC236}">
                  <a16:creationId xmlns:a16="http://schemas.microsoft.com/office/drawing/2014/main" id="{09074128-A129-0F47-9E86-37B8978BADA6}"/>
                </a:ext>
              </a:extLst>
            </p:cNvPr>
            <p:cNvGrpSpPr>
              <a:grpSpLocks noChangeAspect="1"/>
            </p:cNvGrpSpPr>
            <p:nvPr/>
          </p:nvGrpSpPr>
          <p:grpSpPr bwMode="auto">
            <a:xfrm>
              <a:off x="1898650" y="3455065"/>
              <a:ext cx="3468688" cy="1036638"/>
              <a:chOff x="1196" y="1585"/>
              <a:chExt cx="2185" cy="653"/>
            </a:xfrm>
          </p:grpSpPr>
          <p:sp>
            <p:nvSpPr>
              <p:cNvPr id="97" name="Freeform 5">
                <a:extLst>
                  <a:ext uri="{FF2B5EF4-FFF2-40B4-BE49-F238E27FC236}">
                    <a16:creationId xmlns:a16="http://schemas.microsoft.com/office/drawing/2014/main" id="{F4267FAD-9949-CE4F-9C49-5084029AC6BE}"/>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8" name="Freeform 6">
                <a:extLst>
                  <a:ext uri="{FF2B5EF4-FFF2-40B4-BE49-F238E27FC236}">
                    <a16:creationId xmlns:a16="http://schemas.microsoft.com/office/drawing/2014/main" id="{BE677EC1-66CE-1C49-B21A-0D58F54DD54C}"/>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9" name="Freeform 7">
                <a:extLst>
                  <a:ext uri="{FF2B5EF4-FFF2-40B4-BE49-F238E27FC236}">
                    <a16:creationId xmlns:a16="http://schemas.microsoft.com/office/drawing/2014/main" id="{9B082CF2-F159-C640-A339-F4680096800C}"/>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0" name="Freeform 8">
                <a:extLst>
                  <a:ext uri="{FF2B5EF4-FFF2-40B4-BE49-F238E27FC236}">
                    <a16:creationId xmlns:a16="http://schemas.microsoft.com/office/drawing/2014/main" id="{8F103939-D002-A245-84AA-B4DA8A1D7BA4}"/>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1" name="Freeform 9">
                <a:extLst>
                  <a:ext uri="{FF2B5EF4-FFF2-40B4-BE49-F238E27FC236}">
                    <a16:creationId xmlns:a16="http://schemas.microsoft.com/office/drawing/2014/main" id="{3AD48E4C-DDB5-AD4C-BD83-2044D480A44A}"/>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2" name="Freeform 10">
                <a:extLst>
                  <a:ext uri="{FF2B5EF4-FFF2-40B4-BE49-F238E27FC236}">
                    <a16:creationId xmlns:a16="http://schemas.microsoft.com/office/drawing/2014/main" id="{981CEB90-24E7-854B-98D5-FFACDD991E77}"/>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3" name="Freeform 11">
                <a:extLst>
                  <a:ext uri="{FF2B5EF4-FFF2-40B4-BE49-F238E27FC236}">
                    <a16:creationId xmlns:a16="http://schemas.microsoft.com/office/drawing/2014/main" id="{86E828CF-7F26-8D4E-8608-E7A54418450A}"/>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4" name="Freeform 12">
                <a:extLst>
                  <a:ext uri="{FF2B5EF4-FFF2-40B4-BE49-F238E27FC236}">
                    <a16:creationId xmlns:a16="http://schemas.microsoft.com/office/drawing/2014/main" id="{CF1D4AB7-ADBF-434E-BDB5-623306BE5BE8}"/>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5" name="Freeform 13">
                <a:extLst>
                  <a:ext uri="{FF2B5EF4-FFF2-40B4-BE49-F238E27FC236}">
                    <a16:creationId xmlns:a16="http://schemas.microsoft.com/office/drawing/2014/main" id="{3F71DA38-5718-A64F-B21D-48103E122D64}"/>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6" name="Freeform 14">
                <a:extLst>
                  <a:ext uri="{FF2B5EF4-FFF2-40B4-BE49-F238E27FC236}">
                    <a16:creationId xmlns:a16="http://schemas.microsoft.com/office/drawing/2014/main" id="{F2597063-7267-B04B-B38E-81489A6CDF87}"/>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7" name="Freeform 15">
                <a:extLst>
                  <a:ext uri="{FF2B5EF4-FFF2-40B4-BE49-F238E27FC236}">
                    <a16:creationId xmlns:a16="http://schemas.microsoft.com/office/drawing/2014/main" id="{3FE856D3-EA32-394C-AA44-338B2E27211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8" name="Freeform 16">
                <a:extLst>
                  <a:ext uri="{FF2B5EF4-FFF2-40B4-BE49-F238E27FC236}">
                    <a16:creationId xmlns:a16="http://schemas.microsoft.com/office/drawing/2014/main" id="{0ECFCD0F-1337-954D-B07F-BC96AF0B1999}"/>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9" name="Freeform 17">
                <a:extLst>
                  <a:ext uri="{FF2B5EF4-FFF2-40B4-BE49-F238E27FC236}">
                    <a16:creationId xmlns:a16="http://schemas.microsoft.com/office/drawing/2014/main" id="{B8C7ACF4-9465-9149-914E-2F15D6006473}"/>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0" name="Freeform 18">
                <a:extLst>
                  <a:ext uri="{FF2B5EF4-FFF2-40B4-BE49-F238E27FC236}">
                    <a16:creationId xmlns:a16="http://schemas.microsoft.com/office/drawing/2014/main" id="{E1D88046-D170-5944-9A3D-D4DCB29134A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1" name="Freeform 19">
                <a:extLst>
                  <a:ext uri="{FF2B5EF4-FFF2-40B4-BE49-F238E27FC236}">
                    <a16:creationId xmlns:a16="http://schemas.microsoft.com/office/drawing/2014/main" id="{C36507B0-D640-B84B-B416-BE888E381562}"/>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2" name="Freeform 20">
                <a:extLst>
                  <a:ext uri="{FF2B5EF4-FFF2-40B4-BE49-F238E27FC236}">
                    <a16:creationId xmlns:a16="http://schemas.microsoft.com/office/drawing/2014/main" id="{DCDA74F3-181A-864F-AC96-07DF4600C4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3" name="Freeform 21">
                <a:extLst>
                  <a:ext uri="{FF2B5EF4-FFF2-40B4-BE49-F238E27FC236}">
                    <a16:creationId xmlns:a16="http://schemas.microsoft.com/office/drawing/2014/main" id="{5676E55D-64DB-624E-829D-87D51D6782A7}"/>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4" name="Freeform 22">
                <a:extLst>
                  <a:ext uri="{FF2B5EF4-FFF2-40B4-BE49-F238E27FC236}">
                    <a16:creationId xmlns:a16="http://schemas.microsoft.com/office/drawing/2014/main" id="{F5ED151E-8302-F440-9A4D-3C76DE43B78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5" name="Freeform 23">
                <a:extLst>
                  <a:ext uri="{FF2B5EF4-FFF2-40B4-BE49-F238E27FC236}">
                    <a16:creationId xmlns:a16="http://schemas.microsoft.com/office/drawing/2014/main" id="{BD72C76F-69C9-F943-9DC7-B1E8EDAE7E8C}"/>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6" name="Freeform 24">
                <a:extLst>
                  <a:ext uri="{FF2B5EF4-FFF2-40B4-BE49-F238E27FC236}">
                    <a16:creationId xmlns:a16="http://schemas.microsoft.com/office/drawing/2014/main" id="{A2397D23-186E-0943-918E-35CC87306E0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7" name="Freeform 25">
                <a:extLst>
                  <a:ext uri="{FF2B5EF4-FFF2-40B4-BE49-F238E27FC236}">
                    <a16:creationId xmlns:a16="http://schemas.microsoft.com/office/drawing/2014/main" id="{7547FEE8-47BF-FD41-8919-A145C2A7CBDB}"/>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grpSp>
      </p:grpSp>
      <p:pic>
        <p:nvPicPr>
          <p:cNvPr id="41" name="Picture 40">
            <a:extLst>
              <a:ext uri="{FF2B5EF4-FFF2-40B4-BE49-F238E27FC236}">
                <a16:creationId xmlns:a16="http://schemas.microsoft.com/office/drawing/2014/main" id="{EA8BA448-6524-C843-8240-CCF952044068}"/>
              </a:ext>
            </a:extLst>
          </p:cNvPr>
          <p:cNvPicPr>
            <a:picLocks noChangeAspect="1"/>
          </p:cNvPicPr>
          <p:nvPr userDrawn="1"/>
        </p:nvPicPr>
        <p:blipFill>
          <a:blip r:embed="rId5"/>
          <a:stretch>
            <a:fillRect/>
          </a:stretch>
        </p:blipFill>
        <p:spPr>
          <a:xfrm>
            <a:off x="6554364" y="4044226"/>
            <a:ext cx="2099685" cy="548640"/>
          </a:xfrm>
          <a:prstGeom prst="rect">
            <a:avLst/>
          </a:prstGeom>
        </p:spPr>
      </p:pic>
    </p:spTree>
    <p:extLst>
      <p:ext uri="{BB962C8B-B14F-4D97-AF65-F5344CB8AC3E}">
        <p14:creationId xmlns:p14="http://schemas.microsoft.com/office/powerpoint/2010/main" val="2916106333"/>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_1_No_URL">
    <p:spTree>
      <p:nvGrpSpPr>
        <p:cNvPr id="1" name=""/>
        <p:cNvGrpSpPr/>
        <p:nvPr/>
      </p:nvGrpSpPr>
      <p:grpSpPr>
        <a:xfrm>
          <a:off x="0" y="0"/>
          <a:ext cx="0" cy="0"/>
          <a:chOff x="0" y="0"/>
          <a:chExt cx="0" cy="0"/>
        </a:xfrm>
      </p:grpSpPr>
      <p:pic>
        <p:nvPicPr>
          <p:cNvPr id="280" name="Picture 27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2" y="690303"/>
            <a:ext cx="9154751" cy="3736555"/>
          </a:xfrm>
          <a:prstGeom prst="rect">
            <a:avLst/>
          </a:prstGeom>
          <a:noFill/>
          <a:ln>
            <a:noFill/>
          </a:ln>
          <a:effectLst/>
        </p:spPr>
      </p:pic>
      <p:sp>
        <p:nvSpPr>
          <p:cNvPr id="282" name="Title 1"/>
          <p:cNvSpPr>
            <a:spLocks noGrp="1"/>
          </p:cNvSpPr>
          <p:nvPr>
            <p:ph type="ctrTitle" hasCustomPrompt="1"/>
          </p:nvPr>
        </p:nvSpPr>
        <p:spPr>
          <a:xfrm>
            <a:off x="438219" y="931641"/>
            <a:ext cx="8222726" cy="1371600"/>
          </a:xfrm>
          <a:prstGeom prst="rect">
            <a:avLst/>
          </a:prstGeom>
        </p:spPr>
        <p:txBody>
          <a:bodyPr lIns="91440" anchor="ctr" anchorCtr="0">
            <a:normAutofit/>
          </a:bodyPr>
          <a:lstStyle>
            <a:lvl1pPr algn="l">
              <a:lnSpc>
                <a:spcPts val="3000"/>
              </a:lnSpc>
              <a:defRPr sz="2400" b="0">
                <a:solidFill>
                  <a:schemeClr val="bg1"/>
                </a:solidFill>
              </a:defRPr>
            </a:lvl1pPr>
          </a:lstStyle>
          <a:p>
            <a:r>
              <a:rPr lang="en-US" dirty="0"/>
              <a:t>Click and Add Title of Talk</a:t>
            </a:r>
          </a:p>
        </p:txBody>
      </p:sp>
      <p:sp>
        <p:nvSpPr>
          <p:cNvPr id="272" name="Text Placeholder 15"/>
          <p:cNvSpPr>
            <a:spLocks noGrp="1"/>
          </p:cNvSpPr>
          <p:nvPr>
            <p:ph type="body" sz="quarter" idx="18" hasCustomPrompt="1"/>
          </p:nvPr>
        </p:nvSpPr>
        <p:spPr>
          <a:xfrm>
            <a:off x="443736" y="2395531"/>
            <a:ext cx="8221886" cy="1234440"/>
          </a:xfrm>
          <a:prstGeom prst="rect">
            <a:avLst/>
          </a:prstGeom>
        </p:spPr>
        <p:txBody>
          <a:bodyPr lIns="91440" tIns="91440" rIns="91440" bIns="91440" anchor="ctr" anchorCtr="0">
            <a:noAutofit/>
          </a:bodyPr>
          <a:lstStyle>
            <a:lvl1pPr marL="0" indent="0" algn="l">
              <a:lnSpc>
                <a:spcPts val="2100"/>
              </a:lnSpc>
              <a:spcBef>
                <a:spcPts val="0"/>
              </a:spcBef>
              <a:spcAft>
                <a:spcPts val="0"/>
              </a:spcAft>
              <a:buNone/>
              <a:defRPr sz="1800" baseline="0">
                <a:solidFill>
                  <a:schemeClr val="bg1">
                    <a:lumMod val="95000"/>
                  </a:schemeClr>
                </a:solidFill>
                <a:latin typeface="Arial"/>
              </a:defRPr>
            </a:lvl1pPr>
            <a:lvl2pPr marL="0" indent="0" algn="l">
              <a:spcBef>
                <a:spcPts val="0"/>
              </a:spcBef>
              <a:buNone/>
              <a:defRPr sz="1350" i="1">
                <a:solidFill>
                  <a:schemeClr val="accent2"/>
                </a:solidFill>
                <a:latin typeface="Arial"/>
              </a:defRPr>
            </a:lvl2pPr>
            <a:lvl3pPr marL="0" indent="0" algn="l">
              <a:spcBef>
                <a:spcPts val="0"/>
              </a:spcBef>
              <a:buNone/>
              <a:defRPr sz="1200" i="1">
                <a:solidFill>
                  <a:schemeClr val="accent2"/>
                </a:solidFill>
                <a:latin typeface="Arial"/>
              </a:defRPr>
            </a:lvl3pPr>
            <a:lvl4pPr marL="471488" indent="0" algn="ctr">
              <a:buNone/>
              <a:defRPr/>
            </a:lvl4pPr>
            <a:lvl5pPr marL="602456" indent="0" algn="ctr">
              <a:buNone/>
              <a:defRPr/>
            </a:lvl5pPr>
          </a:lstStyle>
          <a:p>
            <a:pPr lvl="0"/>
            <a:r>
              <a:rPr lang="en-US" dirty="0"/>
              <a:t>Click and Add Speaker Info</a:t>
            </a:r>
          </a:p>
        </p:txBody>
      </p:sp>
      <p:sp>
        <p:nvSpPr>
          <p:cNvPr id="273" name="Date"/>
          <p:cNvSpPr>
            <a:spLocks noGrp="1"/>
          </p:cNvSpPr>
          <p:nvPr>
            <p:ph type="body" sz="quarter" idx="14" hasCustomPrompt="1"/>
          </p:nvPr>
        </p:nvSpPr>
        <p:spPr>
          <a:xfrm>
            <a:off x="462320" y="3967450"/>
            <a:ext cx="8229600" cy="219455"/>
          </a:xfrm>
          <a:prstGeom prst="rect">
            <a:avLst/>
          </a:prstGeom>
        </p:spPr>
        <p:txBody>
          <a:bodyPr anchor="ctr">
            <a:noAutofit/>
          </a:bodyPr>
          <a:lstStyle>
            <a:lvl1pPr marL="0" indent="0" algn="l">
              <a:lnSpc>
                <a:spcPts val="1200"/>
              </a:lnSpc>
              <a:buNone/>
              <a:defRPr sz="1050" b="0" baseline="0">
                <a:solidFill>
                  <a:srgbClr val="6FC5FF"/>
                </a:solidFill>
                <a:latin typeface="Arial"/>
              </a:defRPr>
            </a:lvl1pPr>
          </a:lstStyle>
          <a:p>
            <a:pPr lvl="0"/>
            <a:r>
              <a:rPr lang="en-US" dirty="0"/>
              <a:t>Click and Add Last Updated Info</a:t>
            </a:r>
          </a:p>
        </p:txBody>
      </p:sp>
      <p:cxnSp>
        <p:nvCxnSpPr>
          <p:cNvPr id="30" name="Straight Connector 29"/>
          <p:cNvCxnSpPr/>
          <p:nvPr userDrawn="1"/>
        </p:nvCxnSpPr>
        <p:spPr>
          <a:xfrm>
            <a:off x="1" y="693842"/>
            <a:ext cx="9162862" cy="0"/>
          </a:xfrm>
          <a:prstGeom prst="line">
            <a:avLst/>
          </a:prstGeom>
          <a:ln w="12700">
            <a:solidFill>
              <a:srgbClr val="CE372B"/>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 y="4428995"/>
            <a:ext cx="9162862" cy="0"/>
          </a:xfrm>
          <a:prstGeom prst="line">
            <a:avLst/>
          </a:prstGeom>
          <a:ln w="12700">
            <a:solidFill>
              <a:srgbClr val="CE372B"/>
            </a:solidFill>
          </a:ln>
          <a:effectLst/>
        </p:spPr>
        <p:style>
          <a:lnRef idx="2">
            <a:schemeClr val="accent1"/>
          </a:lnRef>
          <a:fillRef idx="0">
            <a:schemeClr val="accent1"/>
          </a:fillRef>
          <a:effectRef idx="1">
            <a:schemeClr val="accent1"/>
          </a:effectRef>
          <a:fontRef idx="minor">
            <a:schemeClr val="tx1"/>
          </a:fontRef>
        </p:style>
      </p:cxnSp>
      <p:grpSp>
        <p:nvGrpSpPr>
          <p:cNvPr id="36" name="Logo Horizontal V2">
            <a:extLst>
              <a:ext uri="{FF2B5EF4-FFF2-40B4-BE49-F238E27FC236}">
                <a16:creationId xmlns:a16="http://schemas.microsoft.com/office/drawing/2014/main" id="{5DE3BDE0-5FA9-BC4A-8178-4E992BC84A31}"/>
              </a:ext>
            </a:extLst>
          </p:cNvPr>
          <p:cNvGrpSpPr>
            <a:grpSpLocks noChangeAspect="1"/>
          </p:cNvGrpSpPr>
          <p:nvPr userDrawn="1"/>
        </p:nvGrpSpPr>
        <p:grpSpPr>
          <a:xfrm>
            <a:off x="576464" y="217634"/>
            <a:ext cx="3858507" cy="274320"/>
            <a:chOff x="960861" y="1655928"/>
            <a:chExt cx="4437220" cy="420624"/>
          </a:xfrm>
        </p:grpSpPr>
        <p:pic>
          <p:nvPicPr>
            <p:cNvPr id="37" name="Logomark V2">
              <a:extLst>
                <a:ext uri="{FF2B5EF4-FFF2-40B4-BE49-F238E27FC236}">
                  <a16:creationId xmlns:a16="http://schemas.microsoft.com/office/drawing/2014/main" id="{BCDF5E2B-D575-3248-9F32-8DB56A8A5F6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0861" y="1655928"/>
              <a:ext cx="428518" cy="420624"/>
            </a:xfrm>
            <a:prstGeom prst="rect">
              <a:avLst/>
            </a:prstGeom>
          </p:spPr>
        </p:pic>
        <p:grpSp>
          <p:nvGrpSpPr>
            <p:cNvPr id="38" name="Nat HIV Cur logo type horiz">
              <a:extLst>
                <a:ext uri="{FF2B5EF4-FFF2-40B4-BE49-F238E27FC236}">
                  <a16:creationId xmlns:a16="http://schemas.microsoft.com/office/drawing/2014/main" id="{F90C1D5B-C61A-8E43-ADFD-659A78B58C75}"/>
                </a:ext>
              </a:extLst>
            </p:cNvPr>
            <p:cNvGrpSpPr>
              <a:grpSpLocks noChangeAspect="1"/>
            </p:cNvGrpSpPr>
            <p:nvPr/>
          </p:nvGrpSpPr>
          <p:grpSpPr bwMode="auto">
            <a:xfrm>
              <a:off x="1476074" y="1719322"/>
              <a:ext cx="3922007" cy="292608"/>
              <a:chOff x="918" y="1071"/>
              <a:chExt cx="2989" cy="223"/>
            </a:xfrm>
          </p:grpSpPr>
          <p:sp>
            <p:nvSpPr>
              <p:cNvPr id="39" name="Freeform 29">
                <a:extLst>
                  <a:ext uri="{FF2B5EF4-FFF2-40B4-BE49-F238E27FC236}">
                    <a16:creationId xmlns:a16="http://schemas.microsoft.com/office/drawing/2014/main" id="{C00F14E4-0FF9-044F-8D05-A3F88FD753BB}"/>
                  </a:ext>
                </a:extLst>
              </p:cNvPr>
              <p:cNvSpPr>
                <a:spLocks/>
              </p:cNvSpPr>
              <p:nvPr/>
            </p:nvSpPr>
            <p:spPr bwMode="auto">
              <a:xfrm>
                <a:off x="918" y="1076"/>
                <a:ext cx="173" cy="212"/>
              </a:xfrm>
              <a:custGeom>
                <a:avLst/>
                <a:gdLst>
                  <a:gd name="T0" fmla="*/ 248 w 288"/>
                  <a:gd name="T1" fmla="*/ 0 h 340"/>
                  <a:gd name="T2" fmla="*/ 248 w 288"/>
                  <a:gd name="T3" fmla="*/ 0 h 340"/>
                  <a:gd name="T4" fmla="*/ 248 w 288"/>
                  <a:gd name="T5" fmla="*/ 282 h 340"/>
                  <a:gd name="T6" fmla="*/ 247 w 288"/>
                  <a:gd name="T7" fmla="*/ 282 h 340"/>
                  <a:gd name="T8" fmla="*/ 50 w 288"/>
                  <a:gd name="T9" fmla="*/ 0 h 340"/>
                  <a:gd name="T10" fmla="*/ 0 w 288"/>
                  <a:gd name="T11" fmla="*/ 0 h 340"/>
                  <a:gd name="T12" fmla="*/ 0 w 288"/>
                  <a:gd name="T13" fmla="*/ 340 h 340"/>
                  <a:gd name="T14" fmla="*/ 40 w 288"/>
                  <a:gd name="T15" fmla="*/ 340 h 340"/>
                  <a:gd name="T16" fmla="*/ 40 w 288"/>
                  <a:gd name="T17" fmla="*/ 58 h 340"/>
                  <a:gd name="T18" fmla="*/ 41 w 288"/>
                  <a:gd name="T19" fmla="*/ 58 h 340"/>
                  <a:gd name="T20" fmla="*/ 238 w 288"/>
                  <a:gd name="T21" fmla="*/ 340 h 340"/>
                  <a:gd name="T22" fmla="*/ 288 w 288"/>
                  <a:gd name="T23" fmla="*/ 340 h 340"/>
                  <a:gd name="T24" fmla="*/ 288 w 288"/>
                  <a:gd name="T25" fmla="*/ 0 h 340"/>
                  <a:gd name="T26" fmla="*/ 248 w 288"/>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340">
                    <a:moveTo>
                      <a:pt x="248" y="0"/>
                    </a:moveTo>
                    <a:lnTo>
                      <a:pt x="248" y="0"/>
                    </a:lnTo>
                    <a:lnTo>
                      <a:pt x="248" y="282"/>
                    </a:lnTo>
                    <a:lnTo>
                      <a:pt x="247" y="282"/>
                    </a:lnTo>
                    <a:lnTo>
                      <a:pt x="50" y="0"/>
                    </a:lnTo>
                    <a:lnTo>
                      <a:pt x="0" y="0"/>
                    </a:lnTo>
                    <a:lnTo>
                      <a:pt x="0" y="340"/>
                    </a:lnTo>
                    <a:lnTo>
                      <a:pt x="40" y="340"/>
                    </a:lnTo>
                    <a:lnTo>
                      <a:pt x="40" y="58"/>
                    </a:lnTo>
                    <a:lnTo>
                      <a:pt x="41" y="58"/>
                    </a:lnTo>
                    <a:lnTo>
                      <a:pt x="238" y="340"/>
                    </a:lnTo>
                    <a:lnTo>
                      <a:pt x="288" y="340"/>
                    </a:lnTo>
                    <a:lnTo>
                      <a:pt x="288" y="0"/>
                    </a:lnTo>
                    <a:lnTo>
                      <a:pt x="248"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0" name="Freeform 30">
                <a:extLst>
                  <a:ext uri="{FF2B5EF4-FFF2-40B4-BE49-F238E27FC236}">
                    <a16:creationId xmlns:a16="http://schemas.microsoft.com/office/drawing/2014/main" id="{285628E9-40CF-BF4A-A0C2-1981C438F12F}"/>
                  </a:ext>
                </a:extLst>
              </p:cNvPr>
              <p:cNvSpPr>
                <a:spLocks noEditPoints="1"/>
              </p:cNvSpPr>
              <p:nvPr/>
            </p:nvSpPr>
            <p:spPr bwMode="auto">
              <a:xfrm>
                <a:off x="1127" y="1144"/>
                <a:ext cx="119" cy="148"/>
              </a:xfrm>
              <a:custGeom>
                <a:avLst/>
                <a:gdLst>
                  <a:gd name="T0" fmla="*/ 11 w 197"/>
                  <a:gd name="T1" fmla="*/ 35 h 237"/>
                  <a:gd name="T2" fmla="*/ 11 w 197"/>
                  <a:gd name="T3" fmla="*/ 35 h 237"/>
                  <a:gd name="T4" fmla="*/ 100 w 197"/>
                  <a:gd name="T5" fmla="*/ 0 h 237"/>
                  <a:gd name="T6" fmla="*/ 194 w 197"/>
                  <a:gd name="T7" fmla="*/ 96 h 237"/>
                  <a:gd name="T8" fmla="*/ 194 w 197"/>
                  <a:gd name="T9" fmla="*/ 192 h 237"/>
                  <a:gd name="T10" fmla="*/ 197 w 197"/>
                  <a:gd name="T11" fmla="*/ 231 h 237"/>
                  <a:gd name="T12" fmla="*/ 161 w 197"/>
                  <a:gd name="T13" fmla="*/ 231 h 237"/>
                  <a:gd name="T14" fmla="*/ 159 w 197"/>
                  <a:gd name="T15" fmla="*/ 197 h 237"/>
                  <a:gd name="T16" fmla="*/ 158 w 197"/>
                  <a:gd name="T17" fmla="*/ 197 h 237"/>
                  <a:gd name="T18" fmla="*/ 84 w 197"/>
                  <a:gd name="T19" fmla="*/ 237 h 237"/>
                  <a:gd name="T20" fmla="*/ 0 w 197"/>
                  <a:gd name="T21" fmla="*/ 170 h 237"/>
                  <a:gd name="T22" fmla="*/ 142 w 197"/>
                  <a:gd name="T23" fmla="*/ 91 h 237"/>
                  <a:gd name="T24" fmla="*/ 156 w 197"/>
                  <a:gd name="T25" fmla="*/ 91 h 237"/>
                  <a:gd name="T26" fmla="*/ 156 w 197"/>
                  <a:gd name="T27" fmla="*/ 84 h 237"/>
                  <a:gd name="T28" fmla="*/ 101 w 197"/>
                  <a:gd name="T29" fmla="*/ 35 h 237"/>
                  <a:gd name="T30" fmla="*/ 34 w 197"/>
                  <a:gd name="T31" fmla="*/ 60 h 237"/>
                  <a:gd name="T32" fmla="*/ 11 w 197"/>
                  <a:gd name="T33" fmla="*/ 35 h 237"/>
                  <a:gd name="T34" fmla="*/ 119 w 197"/>
                  <a:gd name="T35" fmla="*/ 123 h 237"/>
                  <a:gd name="T36" fmla="*/ 119 w 197"/>
                  <a:gd name="T37" fmla="*/ 123 h 237"/>
                  <a:gd name="T38" fmla="*/ 41 w 197"/>
                  <a:gd name="T39" fmla="*/ 166 h 237"/>
                  <a:gd name="T40" fmla="*/ 90 w 197"/>
                  <a:gd name="T41" fmla="*/ 205 h 237"/>
                  <a:gd name="T42" fmla="*/ 156 w 197"/>
                  <a:gd name="T43" fmla="*/ 137 h 237"/>
                  <a:gd name="T44" fmla="*/ 156 w 197"/>
                  <a:gd name="T45" fmla="*/ 123 h 237"/>
                  <a:gd name="T46" fmla="*/ 119 w 197"/>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7" h="237">
                    <a:moveTo>
                      <a:pt x="11" y="35"/>
                    </a:moveTo>
                    <a:lnTo>
                      <a:pt x="11" y="35"/>
                    </a:lnTo>
                    <a:cubicBezTo>
                      <a:pt x="34" y="12"/>
                      <a:pt x="67" y="0"/>
                      <a:pt x="100" y="0"/>
                    </a:cubicBezTo>
                    <a:cubicBezTo>
                      <a:pt x="166" y="0"/>
                      <a:pt x="194" y="32"/>
                      <a:pt x="194" y="96"/>
                    </a:cubicBezTo>
                    <a:lnTo>
                      <a:pt x="194" y="192"/>
                    </a:lnTo>
                    <a:cubicBezTo>
                      <a:pt x="194" y="205"/>
                      <a:pt x="195" y="219"/>
                      <a:pt x="197" y="231"/>
                    </a:cubicBezTo>
                    <a:lnTo>
                      <a:pt x="161" y="231"/>
                    </a:lnTo>
                    <a:cubicBezTo>
                      <a:pt x="159" y="221"/>
                      <a:pt x="159" y="207"/>
                      <a:pt x="159" y="197"/>
                    </a:cubicBezTo>
                    <a:lnTo>
                      <a:pt x="158" y="197"/>
                    </a:lnTo>
                    <a:cubicBezTo>
                      <a:pt x="143" y="220"/>
                      <a:pt x="118" y="237"/>
                      <a:pt x="84" y="237"/>
                    </a:cubicBezTo>
                    <a:cubicBezTo>
                      <a:pt x="38" y="237"/>
                      <a:pt x="0" y="214"/>
                      <a:pt x="0" y="170"/>
                    </a:cubicBezTo>
                    <a:cubicBezTo>
                      <a:pt x="0" y="96"/>
                      <a:pt x="87" y="91"/>
                      <a:pt x="142" y="91"/>
                    </a:cubicBezTo>
                    <a:lnTo>
                      <a:pt x="156" y="91"/>
                    </a:lnTo>
                    <a:lnTo>
                      <a:pt x="156" y="84"/>
                    </a:lnTo>
                    <a:cubicBezTo>
                      <a:pt x="156" y="52"/>
                      <a:pt x="136" y="35"/>
                      <a:pt x="101" y="35"/>
                    </a:cubicBezTo>
                    <a:cubicBezTo>
                      <a:pt x="77" y="35"/>
                      <a:pt x="52" y="43"/>
                      <a:pt x="34" y="60"/>
                    </a:cubicBezTo>
                    <a:lnTo>
                      <a:pt x="11" y="35"/>
                    </a:lnTo>
                    <a:close/>
                    <a:moveTo>
                      <a:pt x="119" y="123"/>
                    </a:moveTo>
                    <a:lnTo>
                      <a:pt x="119" y="123"/>
                    </a:lnTo>
                    <a:cubicBezTo>
                      <a:pt x="71" y="123"/>
                      <a:pt x="41" y="136"/>
                      <a:pt x="41" y="166"/>
                    </a:cubicBezTo>
                    <a:cubicBezTo>
                      <a:pt x="41" y="194"/>
                      <a:pt x="62" y="205"/>
                      <a:pt x="90" y="205"/>
                    </a:cubicBezTo>
                    <a:cubicBezTo>
                      <a:pt x="133" y="205"/>
                      <a:pt x="155" y="174"/>
                      <a:pt x="156" y="137"/>
                    </a:cubicBezTo>
                    <a:lnTo>
                      <a:pt x="156" y="123"/>
                    </a:lnTo>
                    <a:lnTo>
                      <a:pt x="119"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1" name="Freeform 31">
                <a:extLst>
                  <a:ext uri="{FF2B5EF4-FFF2-40B4-BE49-F238E27FC236}">
                    <a16:creationId xmlns:a16="http://schemas.microsoft.com/office/drawing/2014/main" id="{ECFE4455-EAC2-F54E-8EBA-57AD72EC8EB5}"/>
                  </a:ext>
                </a:extLst>
              </p:cNvPr>
              <p:cNvSpPr>
                <a:spLocks/>
              </p:cNvSpPr>
              <p:nvPr/>
            </p:nvSpPr>
            <p:spPr bwMode="auto">
              <a:xfrm>
                <a:off x="1264" y="1108"/>
                <a:ext cx="93" cy="184"/>
              </a:xfrm>
              <a:custGeom>
                <a:avLst/>
                <a:gdLst>
                  <a:gd name="T0" fmla="*/ 152 w 154"/>
                  <a:gd name="T1" fmla="*/ 96 h 295"/>
                  <a:gd name="T2" fmla="*/ 152 w 154"/>
                  <a:gd name="T3" fmla="*/ 96 h 295"/>
                  <a:gd name="T4" fmla="*/ 86 w 154"/>
                  <a:gd name="T5" fmla="*/ 96 h 295"/>
                  <a:gd name="T6" fmla="*/ 86 w 154"/>
                  <a:gd name="T7" fmla="*/ 208 h 295"/>
                  <a:gd name="T8" fmla="*/ 120 w 154"/>
                  <a:gd name="T9" fmla="*/ 260 h 295"/>
                  <a:gd name="T10" fmla="*/ 153 w 154"/>
                  <a:gd name="T11" fmla="*/ 252 h 295"/>
                  <a:gd name="T12" fmla="*/ 154 w 154"/>
                  <a:gd name="T13" fmla="*/ 286 h 295"/>
                  <a:gd name="T14" fmla="*/ 111 w 154"/>
                  <a:gd name="T15" fmla="*/ 295 h 295"/>
                  <a:gd name="T16" fmla="*/ 49 w 154"/>
                  <a:gd name="T17" fmla="*/ 219 h 295"/>
                  <a:gd name="T18" fmla="*/ 49 w 154"/>
                  <a:gd name="T19" fmla="*/ 96 h 295"/>
                  <a:gd name="T20" fmla="*/ 0 w 154"/>
                  <a:gd name="T21" fmla="*/ 96 h 295"/>
                  <a:gd name="T22" fmla="*/ 0 w 154"/>
                  <a:gd name="T23" fmla="*/ 64 h 295"/>
                  <a:gd name="T24" fmla="*/ 49 w 154"/>
                  <a:gd name="T25" fmla="*/ 64 h 295"/>
                  <a:gd name="T26" fmla="*/ 49 w 154"/>
                  <a:gd name="T27" fmla="*/ 0 h 295"/>
                  <a:gd name="T28" fmla="*/ 86 w 154"/>
                  <a:gd name="T29" fmla="*/ 0 h 295"/>
                  <a:gd name="T30" fmla="*/ 86 w 154"/>
                  <a:gd name="T31" fmla="*/ 64 h 295"/>
                  <a:gd name="T32" fmla="*/ 152 w 154"/>
                  <a:gd name="T33" fmla="*/ 64 h 295"/>
                  <a:gd name="T34" fmla="*/ 152 w 154"/>
                  <a:gd name="T35" fmla="*/ 9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295">
                    <a:moveTo>
                      <a:pt x="152" y="96"/>
                    </a:moveTo>
                    <a:lnTo>
                      <a:pt x="152" y="96"/>
                    </a:lnTo>
                    <a:lnTo>
                      <a:pt x="86" y="96"/>
                    </a:lnTo>
                    <a:lnTo>
                      <a:pt x="86" y="208"/>
                    </a:lnTo>
                    <a:cubicBezTo>
                      <a:pt x="86" y="237"/>
                      <a:pt x="87" y="260"/>
                      <a:pt x="120" y="260"/>
                    </a:cubicBezTo>
                    <a:cubicBezTo>
                      <a:pt x="131" y="260"/>
                      <a:pt x="143" y="258"/>
                      <a:pt x="153" y="252"/>
                    </a:cubicBezTo>
                    <a:lnTo>
                      <a:pt x="154" y="286"/>
                    </a:lnTo>
                    <a:cubicBezTo>
                      <a:pt x="141" y="292"/>
                      <a:pt x="125" y="295"/>
                      <a:pt x="111" y="295"/>
                    </a:cubicBezTo>
                    <a:cubicBezTo>
                      <a:pt x="57" y="295"/>
                      <a:pt x="49" y="266"/>
                      <a:pt x="49" y="219"/>
                    </a:cubicBezTo>
                    <a:lnTo>
                      <a:pt x="49" y="96"/>
                    </a:lnTo>
                    <a:lnTo>
                      <a:pt x="0" y="96"/>
                    </a:lnTo>
                    <a:lnTo>
                      <a:pt x="0" y="64"/>
                    </a:lnTo>
                    <a:lnTo>
                      <a:pt x="49" y="64"/>
                    </a:lnTo>
                    <a:lnTo>
                      <a:pt x="49" y="0"/>
                    </a:lnTo>
                    <a:lnTo>
                      <a:pt x="86" y="0"/>
                    </a:lnTo>
                    <a:lnTo>
                      <a:pt x="86" y="64"/>
                    </a:lnTo>
                    <a:lnTo>
                      <a:pt x="152" y="64"/>
                    </a:lnTo>
                    <a:lnTo>
                      <a:pt x="152" y="96"/>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2" name="Freeform 32">
                <a:extLst>
                  <a:ext uri="{FF2B5EF4-FFF2-40B4-BE49-F238E27FC236}">
                    <a16:creationId xmlns:a16="http://schemas.microsoft.com/office/drawing/2014/main" id="{4CE28E14-FAD1-9D44-9FE0-95CC10271D20}"/>
                  </a:ext>
                </a:extLst>
              </p:cNvPr>
              <p:cNvSpPr>
                <a:spLocks noEditPoints="1"/>
              </p:cNvSpPr>
              <p:nvPr/>
            </p:nvSpPr>
            <p:spPr bwMode="auto">
              <a:xfrm>
                <a:off x="1377" y="1076"/>
                <a:ext cx="34"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1"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3" name="Freeform 33">
                <a:extLst>
                  <a:ext uri="{FF2B5EF4-FFF2-40B4-BE49-F238E27FC236}">
                    <a16:creationId xmlns:a16="http://schemas.microsoft.com/office/drawing/2014/main" id="{3FAE42D7-1C68-1448-8B72-AE18B017BE65}"/>
                  </a:ext>
                </a:extLst>
              </p:cNvPr>
              <p:cNvSpPr>
                <a:spLocks noEditPoints="1"/>
              </p:cNvSpPr>
              <p:nvPr/>
            </p:nvSpPr>
            <p:spPr bwMode="auto">
              <a:xfrm>
                <a:off x="1438" y="1144"/>
                <a:ext cx="144" cy="148"/>
              </a:xfrm>
              <a:custGeom>
                <a:avLst/>
                <a:gdLst>
                  <a:gd name="T0" fmla="*/ 120 w 240"/>
                  <a:gd name="T1" fmla="*/ 0 h 237"/>
                  <a:gd name="T2" fmla="*/ 120 w 240"/>
                  <a:gd name="T3" fmla="*/ 0 h 237"/>
                  <a:gd name="T4" fmla="*/ 240 w 240"/>
                  <a:gd name="T5" fmla="*/ 119 h 237"/>
                  <a:gd name="T6" fmla="*/ 120 w 240"/>
                  <a:gd name="T7" fmla="*/ 237 h 237"/>
                  <a:gd name="T8" fmla="*/ 0 w 240"/>
                  <a:gd name="T9" fmla="*/ 119 h 237"/>
                  <a:gd name="T10" fmla="*/ 120 w 240"/>
                  <a:gd name="T11" fmla="*/ 0 h 237"/>
                  <a:gd name="T12" fmla="*/ 120 w 240"/>
                  <a:gd name="T13" fmla="*/ 202 h 237"/>
                  <a:gd name="T14" fmla="*/ 120 w 240"/>
                  <a:gd name="T15" fmla="*/ 202 h 237"/>
                  <a:gd name="T16" fmla="*/ 200 w 240"/>
                  <a:gd name="T17" fmla="*/ 119 h 237"/>
                  <a:gd name="T18" fmla="*/ 120 w 240"/>
                  <a:gd name="T19" fmla="*/ 35 h 237"/>
                  <a:gd name="T20" fmla="*/ 41 w 240"/>
                  <a:gd name="T21" fmla="*/ 119 h 237"/>
                  <a:gd name="T22" fmla="*/ 120 w 240"/>
                  <a:gd name="T23" fmla="*/ 20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37">
                    <a:moveTo>
                      <a:pt x="120" y="0"/>
                    </a:moveTo>
                    <a:lnTo>
                      <a:pt x="120" y="0"/>
                    </a:lnTo>
                    <a:cubicBezTo>
                      <a:pt x="189" y="0"/>
                      <a:pt x="240" y="48"/>
                      <a:pt x="240" y="119"/>
                    </a:cubicBezTo>
                    <a:cubicBezTo>
                      <a:pt x="240" y="189"/>
                      <a:pt x="189" y="237"/>
                      <a:pt x="120" y="237"/>
                    </a:cubicBezTo>
                    <a:cubicBezTo>
                      <a:pt x="51" y="237"/>
                      <a:pt x="0" y="189"/>
                      <a:pt x="0" y="119"/>
                    </a:cubicBezTo>
                    <a:cubicBezTo>
                      <a:pt x="0" y="48"/>
                      <a:pt x="51" y="0"/>
                      <a:pt x="120" y="0"/>
                    </a:cubicBezTo>
                    <a:close/>
                    <a:moveTo>
                      <a:pt x="120" y="202"/>
                    </a:moveTo>
                    <a:lnTo>
                      <a:pt x="120" y="202"/>
                    </a:lnTo>
                    <a:cubicBezTo>
                      <a:pt x="169" y="202"/>
                      <a:pt x="200" y="166"/>
                      <a:pt x="200" y="119"/>
                    </a:cubicBezTo>
                    <a:cubicBezTo>
                      <a:pt x="200" y="72"/>
                      <a:pt x="169" y="35"/>
                      <a:pt x="120" y="35"/>
                    </a:cubicBezTo>
                    <a:cubicBezTo>
                      <a:pt x="72" y="35"/>
                      <a:pt x="41" y="72"/>
                      <a:pt x="41" y="119"/>
                    </a:cubicBezTo>
                    <a:cubicBezTo>
                      <a:pt x="41" y="166"/>
                      <a:pt x="72" y="202"/>
                      <a:pt x="120" y="202"/>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4" name="Freeform 34">
                <a:extLst>
                  <a:ext uri="{FF2B5EF4-FFF2-40B4-BE49-F238E27FC236}">
                    <a16:creationId xmlns:a16="http://schemas.microsoft.com/office/drawing/2014/main" id="{570D103D-E330-A145-BCC8-F5F9AD0CFE8E}"/>
                  </a:ext>
                </a:extLst>
              </p:cNvPr>
              <p:cNvSpPr>
                <a:spLocks/>
              </p:cNvSpPr>
              <p:nvPr/>
            </p:nvSpPr>
            <p:spPr bwMode="auto">
              <a:xfrm>
                <a:off x="1613" y="1144"/>
                <a:ext cx="119" cy="144"/>
              </a:xfrm>
              <a:custGeom>
                <a:avLst/>
                <a:gdLst>
                  <a:gd name="T0" fmla="*/ 2 w 198"/>
                  <a:gd name="T1" fmla="*/ 60 h 231"/>
                  <a:gd name="T2" fmla="*/ 2 w 198"/>
                  <a:gd name="T3" fmla="*/ 60 h 231"/>
                  <a:gd name="T4" fmla="*/ 0 w 198"/>
                  <a:gd name="T5" fmla="*/ 6 h 231"/>
                  <a:gd name="T6" fmla="*/ 36 w 198"/>
                  <a:gd name="T7" fmla="*/ 6 h 231"/>
                  <a:gd name="T8" fmla="*/ 37 w 198"/>
                  <a:gd name="T9" fmla="*/ 43 h 231"/>
                  <a:gd name="T10" fmla="*/ 38 w 198"/>
                  <a:gd name="T11" fmla="*/ 43 h 231"/>
                  <a:gd name="T12" fmla="*/ 112 w 198"/>
                  <a:gd name="T13" fmla="*/ 0 h 231"/>
                  <a:gd name="T14" fmla="*/ 198 w 198"/>
                  <a:gd name="T15" fmla="*/ 92 h 231"/>
                  <a:gd name="T16" fmla="*/ 198 w 198"/>
                  <a:gd name="T17" fmla="*/ 231 h 231"/>
                  <a:gd name="T18" fmla="*/ 160 w 198"/>
                  <a:gd name="T19" fmla="*/ 231 h 231"/>
                  <a:gd name="T20" fmla="*/ 160 w 198"/>
                  <a:gd name="T21" fmla="*/ 96 h 231"/>
                  <a:gd name="T22" fmla="*/ 109 w 198"/>
                  <a:gd name="T23" fmla="*/ 35 h 231"/>
                  <a:gd name="T24" fmla="*/ 39 w 198"/>
                  <a:gd name="T25" fmla="*/ 121 h 231"/>
                  <a:gd name="T26" fmla="*/ 39 w 198"/>
                  <a:gd name="T27" fmla="*/ 231 h 231"/>
                  <a:gd name="T28" fmla="*/ 2 w 198"/>
                  <a:gd name="T29" fmla="*/ 231 h 231"/>
                  <a:gd name="T30" fmla="*/ 2 w 198"/>
                  <a:gd name="T31"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2" y="60"/>
                    </a:moveTo>
                    <a:lnTo>
                      <a:pt x="2" y="60"/>
                    </a:lnTo>
                    <a:cubicBezTo>
                      <a:pt x="2" y="39"/>
                      <a:pt x="0" y="21"/>
                      <a:pt x="0" y="6"/>
                    </a:cubicBezTo>
                    <a:lnTo>
                      <a:pt x="36" y="6"/>
                    </a:lnTo>
                    <a:cubicBezTo>
                      <a:pt x="36" y="18"/>
                      <a:pt x="37" y="31"/>
                      <a:pt x="37" y="43"/>
                    </a:cubicBezTo>
                    <a:lnTo>
                      <a:pt x="38" y="43"/>
                    </a:lnTo>
                    <a:cubicBezTo>
                      <a:pt x="48" y="21"/>
                      <a:pt x="75" y="0"/>
                      <a:pt x="112" y="0"/>
                    </a:cubicBezTo>
                    <a:cubicBezTo>
                      <a:pt x="171" y="0"/>
                      <a:pt x="198" y="38"/>
                      <a:pt x="198" y="92"/>
                    </a:cubicBezTo>
                    <a:lnTo>
                      <a:pt x="198" y="231"/>
                    </a:lnTo>
                    <a:lnTo>
                      <a:pt x="160" y="231"/>
                    </a:lnTo>
                    <a:lnTo>
                      <a:pt x="160" y="96"/>
                    </a:lnTo>
                    <a:cubicBezTo>
                      <a:pt x="160" y="59"/>
                      <a:pt x="144"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5" name="Freeform 35">
                <a:extLst>
                  <a:ext uri="{FF2B5EF4-FFF2-40B4-BE49-F238E27FC236}">
                    <a16:creationId xmlns:a16="http://schemas.microsoft.com/office/drawing/2014/main" id="{90444F09-0CAD-7847-B840-E5446ABC569C}"/>
                  </a:ext>
                </a:extLst>
              </p:cNvPr>
              <p:cNvSpPr>
                <a:spLocks noEditPoints="1"/>
              </p:cNvSpPr>
              <p:nvPr/>
            </p:nvSpPr>
            <p:spPr bwMode="auto">
              <a:xfrm>
                <a:off x="1764" y="1144"/>
                <a:ext cx="117" cy="148"/>
              </a:xfrm>
              <a:custGeom>
                <a:avLst/>
                <a:gdLst>
                  <a:gd name="T0" fmla="*/ 10 w 196"/>
                  <a:gd name="T1" fmla="*/ 35 h 237"/>
                  <a:gd name="T2" fmla="*/ 10 w 196"/>
                  <a:gd name="T3" fmla="*/ 35 h 237"/>
                  <a:gd name="T4" fmla="*/ 99 w 196"/>
                  <a:gd name="T5" fmla="*/ 0 h 237"/>
                  <a:gd name="T6" fmla="*/ 193 w 196"/>
                  <a:gd name="T7" fmla="*/ 96 h 237"/>
                  <a:gd name="T8" fmla="*/ 193 w 196"/>
                  <a:gd name="T9" fmla="*/ 192 h 237"/>
                  <a:gd name="T10" fmla="*/ 196 w 196"/>
                  <a:gd name="T11" fmla="*/ 231 h 237"/>
                  <a:gd name="T12" fmla="*/ 160 w 196"/>
                  <a:gd name="T13" fmla="*/ 231 h 237"/>
                  <a:gd name="T14" fmla="*/ 158 w 196"/>
                  <a:gd name="T15" fmla="*/ 197 h 237"/>
                  <a:gd name="T16" fmla="*/ 157 w 196"/>
                  <a:gd name="T17" fmla="*/ 197 h 237"/>
                  <a:gd name="T18" fmla="*/ 83 w 196"/>
                  <a:gd name="T19" fmla="*/ 237 h 237"/>
                  <a:gd name="T20" fmla="*/ 0 w 196"/>
                  <a:gd name="T21" fmla="*/ 170 h 237"/>
                  <a:gd name="T22" fmla="*/ 141 w 196"/>
                  <a:gd name="T23" fmla="*/ 91 h 237"/>
                  <a:gd name="T24" fmla="*/ 156 w 196"/>
                  <a:gd name="T25" fmla="*/ 91 h 237"/>
                  <a:gd name="T26" fmla="*/ 156 w 196"/>
                  <a:gd name="T27" fmla="*/ 84 h 237"/>
                  <a:gd name="T28" fmla="*/ 100 w 196"/>
                  <a:gd name="T29" fmla="*/ 35 h 237"/>
                  <a:gd name="T30" fmla="*/ 33 w 196"/>
                  <a:gd name="T31" fmla="*/ 60 h 237"/>
                  <a:gd name="T32" fmla="*/ 10 w 196"/>
                  <a:gd name="T33" fmla="*/ 35 h 237"/>
                  <a:gd name="T34" fmla="*/ 118 w 196"/>
                  <a:gd name="T35" fmla="*/ 123 h 237"/>
                  <a:gd name="T36" fmla="*/ 118 w 196"/>
                  <a:gd name="T37" fmla="*/ 123 h 237"/>
                  <a:gd name="T38" fmla="*/ 40 w 196"/>
                  <a:gd name="T39" fmla="*/ 166 h 237"/>
                  <a:gd name="T40" fmla="*/ 89 w 196"/>
                  <a:gd name="T41" fmla="*/ 205 h 237"/>
                  <a:gd name="T42" fmla="*/ 156 w 196"/>
                  <a:gd name="T43" fmla="*/ 137 h 237"/>
                  <a:gd name="T44" fmla="*/ 156 w 196"/>
                  <a:gd name="T45" fmla="*/ 123 h 237"/>
                  <a:gd name="T46" fmla="*/ 118 w 196"/>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237">
                    <a:moveTo>
                      <a:pt x="10" y="35"/>
                    </a:moveTo>
                    <a:lnTo>
                      <a:pt x="10" y="35"/>
                    </a:lnTo>
                    <a:cubicBezTo>
                      <a:pt x="33" y="12"/>
                      <a:pt x="66" y="0"/>
                      <a:pt x="99" y="0"/>
                    </a:cubicBezTo>
                    <a:cubicBezTo>
                      <a:pt x="165" y="0"/>
                      <a:pt x="193" y="32"/>
                      <a:pt x="193" y="96"/>
                    </a:cubicBezTo>
                    <a:lnTo>
                      <a:pt x="193" y="192"/>
                    </a:lnTo>
                    <a:cubicBezTo>
                      <a:pt x="193" y="205"/>
                      <a:pt x="194" y="219"/>
                      <a:pt x="196" y="231"/>
                    </a:cubicBezTo>
                    <a:lnTo>
                      <a:pt x="160" y="231"/>
                    </a:lnTo>
                    <a:cubicBezTo>
                      <a:pt x="158" y="221"/>
                      <a:pt x="158" y="207"/>
                      <a:pt x="158" y="197"/>
                    </a:cubicBezTo>
                    <a:lnTo>
                      <a:pt x="157" y="197"/>
                    </a:lnTo>
                    <a:cubicBezTo>
                      <a:pt x="142" y="220"/>
                      <a:pt x="117" y="237"/>
                      <a:pt x="83" y="237"/>
                    </a:cubicBezTo>
                    <a:cubicBezTo>
                      <a:pt x="38" y="237"/>
                      <a:pt x="0" y="214"/>
                      <a:pt x="0" y="170"/>
                    </a:cubicBezTo>
                    <a:cubicBezTo>
                      <a:pt x="0" y="96"/>
                      <a:pt x="86" y="91"/>
                      <a:pt x="141" y="91"/>
                    </a:cubicBezTo>
                    <a:lnTo>
                      <a:pt x="156" y="91"/>
                    </a:lnTo>
                    <a:lnTo>
                      <a:pt x="156" y="84"/>
                    </a:lnTo>
                    <a:cubicBezTo>
                      <a:pt x="156" y="52"/>
                      <a:pt x="135" y="35"/>
                      <a:pt x="100" y="35"/>
                    </a:cubicBezTo>
                    <a:cubicBezTo>
                      <a:pt x="76" y="35"/>
                      <a:pt x="51" y="43"/>
                      <a:pt x="33" y="60"/>
                    </a:cubicBezTo>
                    <a:lnTo>
                      <a:pt x="10" y="35"/>
                    </a:lnTo>
                    <a:close/>
                    <a:moveTo>
                      <a:pt x="118" y="123"/>
                    </a:moveTo>
                    <a:lnTo>
                      <a:pt x="118" y="123"/>
                    </a:lnTo>
                    <a:cubicBezTo>
                      <a:pt x="71" y="123"/>
                      <a:pt x="40" y="136"/>
                      <a:pt x="40" y="166"/>
                    </a:cubicBezTo>
                    <a:cubicBezTo>
                      <a:pt x="40" y="194"/>
                      <a:pt x="61" y="205"/>
                      <a:pt x="89" y="205"/>
                    </a:cubicBezTo>
                    <a:cubicBezTo>
                      <a:pt x="133" y="205"/>
                      <a:pt x="155" y="174"/>
                      <a:pt x="156" y="137"/>
                    </a:cubicBezTo>
                    <a:lnTo>
                      <a:pt x="156" y="123"/>
                    </a:lnTo>
                    <a:lnTo>
                      <a:pt x="118"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6" name="Freeform 36">
                <a:extLst>
                  <a:ext uri="{FF2B5EF4-FFF2-40B4-BE49-F238E27FC236}">
                    <a16:creationId xmlns:a16="http://schemas.microsoft.com/office/drawing/2014/main" id="{D7CADE7D-AEE6-EF4F-8D20-C51115BE268F}"/>
                  </a:ext>
                </a:extLst>
              </p:cNvPr>
              <p:cNvSpPr>
                <a:spLocks/>
              </p:cNvSpPr>
              <p:nvPr/>
            </p:nvSpPr>
            <p:spPr bwMode="auto">
              <a:xfrm>
                <a:off x="1920" y="1075"/>
                <a:ext cx="22" cy="213"/>
              </a:xfrm>
              <a:custGeom>
                <a:avLst/>
                <a:gdLst>
                  <a:gd name="T0" fmla="*/ 0 w 37"/>
                  <a:gd name="T1" fmla="*/ 341 h 341"/>
                  <a:gd name="T2" fmla="*/ 0 w 37"/>
                  <a:gd name="T3" fmla="*/ 341 h 341"/>
                  <a:gd name="T4" fmla="*/ 37 w 37"/>
                  <a:gd name="T5" fmla="*/ 341 h 341"/>
                  <a:gd name="T6" fmla="*/ 37 w 37"/>
                  <a:gd name="T7" fmla="*/ 0 h 341"/>
                  <a:gd name="T8" fmla="*/ 0 w 37"/>
                  <a:gd name="T9" fmla="*/ 0 h 341"/>
                  <a:gd name="T10" fmla="*/ 0 w 37"/>
                  <a:gd name="T11" fmla="*/ 341 h 341"/>
                </a:gdLst>
                <a:ahLst/>
                <a:cxnLst>
                  <a:cxn ang="0">
                    <a:pos x="T0" y="T1"/>
                  </a:cxn>
                  <a:cxn ang="0">
                    <a:pos x="T2" y="T3"/>
                  </a:cxn>
                  <a:cxn ang="0">
                    <a:pos x="T4" y="T5"/>
                  </a:cxn>
                  <a:cxn ang="0">
                    <a:pos x="T6" y="T7"/>
                  </a:cxn>
                  <a:cxn ang="0">
                    <a:pos x="T8" y="T9"/>
                  </a:cxn>
                  <a:cxn ang="0">
                    <a:pos x="T10" y="T11"/>
                  </a:cxn>
                </a:cxnLst>
                <a:rect l="0" t="0" r="r" b="b"/>
                <a:pathLst>
                  <a:path w="37" h="341">
                    <a:moveTo>
                      <a:pt x="0" y="341"/>
                    </a:moveTo>
                    <a:lnTo>
                      <a:pt x="0" y="341"/>
                    </a:lnTo>
                    <a:lnTo>
                      <a:pt x="37" y="341"/>
                    </a:lnTo>
                    <a:lnTo>
                      <a:pt x="37"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7" name="Freeform 37">
                <a:extLst>
                  <a:ext uri="{FF2B5EF4-FFF2-40B4-BE49-F238E27FC236}">
                    <a16:creationId xmlns:a16="http://schemas.microsoft.com/office/drawing/2014/main" id="{DA6A3D9E-7019-F54D-92CA-8DC2F4455CED}"/>
                  </a:ext>
                </a:extLst>
              </p:cNvPr>
              <p:cNvSpPr>
                <a:spLocks/>
              </p:cNvSpPr>
              <p:nvPr/>
            </p:nvSpPr>
            <p:spPr bwMode="auto">
              <a:xfrm>
                <a:off x="2051" y="1076"/>
                <a:ext cx="158" cy="212"/>
              </a:xfrm>
              <a:custGeom>
                <a:avLst/>
                <a:gdLst>
                  <a:gd name="T0" fmla="*/ 222 w 262"/>
                  <a:gd name="T1" fmla="*/ 0 h 340"/>
                  <a:gd name="T2" fmla="*/ 222 w 262"/>
                  <a:gd name="T3" fmla="*/ 0 h 340"/>
                  <a:gd name="T4" fmla="*/ 222 w 262"/>
                  <a:gd name="T5" fmla="*/ 144 h 340"/>
                  <a:gd name="T6" fmla="*/ 41 w 262"/>
                  <a:gd name="T7" fmla="*/ 144 h 340"/>
                  <a:gd name="T8" fmla="*/ 41 w 262"/>
                  <a:gd name="T9" fmla="*/ 0 h 340"/>
                  <a:gd name="T10" fmla="*/ 0 w 262"/>
                  <a:gd name="T11" fmla="*/ 0 h 340"/>
                  <a:gd name="T12" fmla="*/ 0 w 262"/>
                  <a:gd name="T13" fmla="*/ 340 h 340"/>
                  <a:gd name="T14" fmla="*/ 41 w 262"/>
                  <a:gd name="T15" fmla="*/ 340 h 340"/>
                  <a:gd name="T16" fmla="*/ 41 w 262"/>
                  <a:gd name="T17" fmla="*/ 181 h 340"/>
                  <a:gd name="T18" fmla="*/ 222 w 262"/>
                  <a:gd name="T19" fmla="*/ 181 h 340"/>
                  <a:gd name="T20" fmla="*/ 222 w 262"/>
                  <a:gd name="T21" fmla="*/ 340 h 340"/>
                  <a:gd name="T22" fmla="*/ 262 w 262"/>
                  <a:gd name="T23" fmla="*/ 340 h 340"/>
                  <a:gd name="T24" fmla="*/ 262 w 262"/>
                  <a:gd name="T25" fmla="*/ 0 h 340"/>
                  <a:gd name="T26" fmla="*/ 222 w 262"/>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2" h="340">
                    <a:moveTo>
                      <a:pt x="222" y="0"/>
                    </a:moveTo>
                    <a:lnTo>
                      <a:pt x="222" y="0"/>
                    </a:lnTo>
                    <a:lnTo>
                      <a:pt x="222" y="144"/>
                    </a:lnTo>
                    <a:lnTo>
                      <a:pt x="41" y="144"/>
                    </a:lnTo>
                    <a:lnTo>
                      <a:pt x="41" y="0"/>
                    </a:lnTo>
                    <a:lnTo>
                      <a:pt x="0" y="0"/>
                    </a:lnTo>
                    <a:lnTo>
                      <a:pt x="0" y="340"/>
                    </a:lnTo>
                    <a:lnTo>
                      <a:pt x="41" y="340"/>
                    </a:lnTo>
                    <a:lnTo>
                      <a:pt x="41" y="181"/>
                    </a:lnTo>
                    <a:lnTo>
                      <a:pt x="222" y="181"/>
                    </a:lnTo>
                    <a:lnTo>
                      <a:pt x="222" y="340"/>
                    </a:lnTo>
                    <a:lnTo>
                      <a:pt x="262" y="340"/>
                    </a:lnTo>
                    <a:lnTo>
                      <a:pt x="262" y="0"/>
                    </a:lnTo>
                    <a:lnTo>
                      <a:pt x="222"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8" name="Freeform 38">
                <a:extLst>
                  <a:ext uri="{FF2B5EF4-FFF2-40B4-BE49-F238E27FC236}">
                    <a16:creationId xmlns:a16="http://schemas.microsoft.com/office/drawing/2014/main" id="{DF7B1DCE-3ECB-5B4F-A72B-7A76BEA8D6EB}"/>
                  </a:ext>
                </a:extLst>
              </p:cNvPr>
              <p:cNvSpPr>
                <a:spLocks/>
              </p:cNvSpPr>
              <p:nvPr/>
            </p:nvSpPr>
            <p:spPr bwMode="auto">
              <a:xfrm>
                <a:off x="2257" y="1076"/>
                <a:ext cx="24" cy="212"/>
              </a:xfrm>
              <a:custGeom>
                <a:avLst/>
                <a:gdLst>
                  <a:gd name="T0" fmla="*/ 0 w 40"/>
                  <a:gd name="T1" fmla="*/ 340 h 340"/>
                  <a:gd name="T2" fmla="*/ 0 w 40"/>
                  <a:gd name="T3" fmla="*/ 340 h 340"/>
                  <a:gd name="T4" fmla="*/ 40 w 40"/>
                  <a:gd name="T5" fmla="*/ 340 h 340"/>
                  <a:gd name="T6" fmla="*/ 40 w 40"/>
                  <a:gd name="T7" fmla="*/ 0 h 340"/>
                  <a:gd name="T8" fmla="*/ 0 w 40"/>
                  <a:gd name="T9" fmla="*/ 0 h 340"/>
                  <a:gd name="T10" fmla="*/ 0 w 40"/>
                  <a:gd name="T11" fmla="*/ 340 h 340"/>
                </a:gdLst>
                <a:ahLst/>
                <a:cxnLst>
                  <a:cxn ang="0">
                    <a:pos x="T0" y="T1"/>
                  </a:cxn>
                  <a:cxn ang="0">
                    <a:pos x="T2" y="T3"/>
                  </a:cxn>
                  <a:cxn ang="0">
                    <a:pos x="T4" y="T5"/>
                  </a:cxn>
                  <a:cxn ang="0">
                    <a:pos x="T6" y="T7"/>
                  </a:cxn>
                  <a:cxn ang="0">
                    <a:pos x="T8" y="T9"/>
                  </a:cxn>
                  <a:cxn ang="0">
                    <a:pos x="T10" y="T11"/>
                  </a:cxn>
                </a:cxnLst>
                <a:rect l="0" t="0" r="r" b="b"/>
                <a:pathLst>
                  <a:path w="40" h="340">
                    <a:moveTo>
                      <a:pt x="0" y="340"/>
                    </a:moveTo>
                    <a:lnTo>
                      <a:pt x="0" y="340"/>
                    </a:lnTo>
                    <a:lnTo>
                      <a:pt x="40" y="340"/>
                    </a:lnTo>
                    <a:lnTo>
                      <a:pt x="40" y="0"/>
                    </a:lnTo>
                    <a:lnTo>
                      <a:pt x="0" y="0"/>
                    </a:lnTo>
                    <a:lnTo>
                      <a:pt x="0" y="34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9" name="Freeform 39">
                <a:extLst>
                  <a:ext uri="{FF2B5EF4-FFF2-40B4-BE49-F238E27FC236}">
                    <a16:creationId xmlns:a16="http://schemas.microsoft.com/office/drawing/2014/main" id="{E8243449-E25D-DD42-BAFB-2841EEDB003C}"/>
                  </a:ext>
                </a:extLst>
              </p:cNvPr>
              <p:cNvSpPr>
                <a:spLocks/>
              </p:cNvSpPr>
              <p:nvPr/>
            </p:nvSpPr>
            <p:spPr bwMode="auto">
              <a:xfrm>
                <a:off x="2303" y="1076"/>
                <a:ext cx="182" cy="212"/>
              </a:xfrm>
              <a:custGeom>
                <a:avLst/>
                <a:gdLst>
                  <a:gd name="T0" fmla="*/ 260 w 302"/>
                  <a:gd name="T1" fmla="*/ 0 h 340"/>
                  <a:gd name="T2" fmla="*/ 260 w 302"/>
                  <a:gd name="T3" fmla="*/ 0 h 340"/>
                  <a:gd name="T4" fmla="*/ 152 w 302"/>
                  <a:gd name="T5" fmla="*/ 279 h 340"/>
                  <a:gd name="T6" fmla="*/ 151 w 302"/>
                  <a:gd name="T7" fmla="*/ 279 h 340"/>
                  <a:gd name="T8" fmla="*/ 46 w 302"/>
                  <a:gd name="T9" fmla="*/ 0 h 340"/>
                  <a:gd name="T10" fmla="*/ 0 w 302"/>
                  <a:gd name="T11" fmla="*/ 0 h 340"/>
                  <a:gd name="T12" fmla="*/ 131 w 302"/>
                  <a:gd name="T13" fmla="*/ 340 h 340"/>
                  <a:gd name="T14" fmla="*/ 169 w 302"/>
                  <a:gd name="T15" fmla="*/ 340 h 340"/>
                  <a:gd name="T16" fmla="*/ 302 w 302"/>
                  <a:gd name="T17" fmla="*/ 0 h 340"/>
                  <a:gd name="T18" fmla="*/ 260 w 302"/>
                  <a:gd name="T19"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340">
                    <a:moveTo>
                      <a:pt x="260" y="0"/>
                    </a:moveTo>
                    <a:lnTo>
                      <a:pt x="260" y="0"/>
                    </a:lnTo>
                    <a:lnTo>
                      <a:pt x="152" y="279"/>
                    </a:lnTo>
                    <a:lnTo>
                      <a:pt x="151" y="279"/>
                    </a:lnTo>
                    <a:lnTo>
                      <a:pt x="46" y="0"/>
                    </a:lnTo>
                    <a:lnTo>
                      <a:pt x="0" y="0"/>
                    </a:lnTo>
                    <a:lnTo>
                      <a:pt x="131" y="340"/>
                    </a:lnTo>
                    <a:lnTo>
                      <a:pt x="169" y="340"/>
                    </a:lnTo>
                    <a:lnTo>
                      <a:pt x="302" y="0"/>
                    </a:lnTo>
                    <a:lnTo>
                      <a:pt x="26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0" name="Freeform 40">
                <a:extLst>
                  <a:ext uri="{FF2B5EF4-FFF2-40B4-BE49-F238E27FC236}">
                    <a16:creationId xmlns:a16="http://schemas.microsoft.com/office/drawing/2014/main" id="{B6DA0017-A23B-DA49-BE6B-3DC9F25410D7}"/>
                  </a:ext>
                </a:extLst>
              </p:cNvPr>
              <p:cNvSpPr>
                <a:spLocks/>
              </p:cNvSpPr>
              <p:nvPr/>
            </p:nvSpPr>
            <p:spPr bwMode="auto">
              <a:xfrm>
                <a:off x="2556" y="1071"/>
                <a:ext cx="181" cy="223"/>
              </a:xfrm>
              <a:custGeom>
                <a:avLst/>
                <a:gdLst>
                  <a:gd name="T0" fmla="*/ 258 w 302"/>
                  <a:gd name="T1" fmla="*/ 78 h 357"/>
                  <a:gd name="T2" fmla="*/ 258 w 302"/>
                  <a:gd name="T3" fmla="*/ 78 h 357"/>
                  <a:gd name="T4" fmla="*/ 173 w 302"/>
                  <a:gd name="T5" fmla="*/ 37 h 357"/>
                  <a:gd name="T6" fmla="*/ 44 w 302"/>
                  <a:gd name="T7" fmla="*/ 178 h 357"/>
                  <a:gd name="T8" fmla="*/ 173 w 302"/>
                  <a:gd name="T9" fmla="*/ 319 h 357"/>
                  <a:gd name="T10" fmla="*/ 272 w 302"/>
                  <a:gd name="T11" fmla="*/ 272 h 357"/>
                  <a:gd name="T12" fmla="*/ 302 w 302"/>
                  <a:gd name="T13" fmla="*/ 297 h 357"/>
                  <a:gd name="T14" fmla="*/ 173 w 302"/>
                  <a:gd name="T15" fmla="*/ 357 h 357"/>
                  <a:gd name="T16" fmla="*/ 0 w 302"/>
                  <a:gd name="T17" fmla="*/ 178 h 357"/>
                  <a:gd name="T18" fmla="*/ 173 w 302"/>
                  <a:gd name="T19" fmla="*/ 0 h 357"/>
                  <a:gd name="T20" fmla="*/ 293 w 302"/>
                  <a:gd name="T21" fmla="*/ 53 h 357"/>
                  <a:gd name="T22" fmla="*/ 258 w 302"/>
                  <a:gd name="T23" fmla="*/ 78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357">
                    <a:moveTo>
                      <a:pt x="258" y="78"/>
                    </a:moveTo>
                    <a:lnTo>
                      <a:pt x="258" y="78"/>
                    </a:lnTo>
                    <a:cubicBezTo>
                      <a:pt x="238" y="51"/>
                      <a:pt x="206" y="37"/>
                      <a:pt x="173" y="37"/>
                    </a:cubicBezTo>
                    <a:cubicBezTo>
                      <a:pt x="97" y="37"/>
                      <a:pt x="44" y="104"/>
                      <a:pt x="44" y="178"/>
                    </a:cubicBezTo>
                    <a:cubicBezTo>
                      <a:pt x="44" y="257"/>
                      <a:pt x="97" y="319"/>
                      <a:pt x="173" y="319"/>
                    </a:cubicBezTo>
                    <a:cubicBezTo>
                      <a:pt x="215" y="319"/>
                      <a:pt x="248" y="302"/>
                      <a:pt x="272" y="272"/>
                    </a:cubicBezTo>
                    <a:lnTo>
                      <a:pt x="302" y="297"/>
                    </a:lnTo>
                    <a:cubicBezTo>
                      <a:pt x="272" y="338"/>
                      <a:pt x="227" y="357"/>
                      <a:pt x="173" y="357"/>
                    </a:cubicBezTo>
                    <a:cubicBezTo>
                      <a:pt x="76" y="357"/>
                      <a:pt x="0" y="281"/>
                      <a:pt x="0" y="178"/>
                    </a:cubicBezTo>
                    <a:cubicBezTo>
                      <a:pt x="0" y="78"/>
                      <a:pt x="72" y="0"/>
                      <a:pt x="173" y="0"/>
                    </a:cubicBezTo>
                    <a:cubicBezTo>
                      <a:pt x="219" y="0"/>
                      <a:pt x="264" y="15"/>
                      <a:pt x="293" y="53"/>
                    </a:cubicBezTo>
                    <a:lnTo>
                      <a:pt x="258" y="78"/>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1" name="Freeform 41">
                <a:extLst>
                  <a:ext uri="{FF2B5EF4-FFF2-40B4-BE49-F238E27FC236}">
                    <a16:creationId xmlns:a16="http://schemas.microsoft.com/office/drawing/2014/main" id="{CEB270F8-FBBB-4D40-9CB5-35198A58C9AF}"/>
                  </a:ext>
                </a:extLst>
              </p:cNvPr>
              <p:cNvSpPr>
                <a:spLocks/>
              </p:cNvSpPr>
              <p:nvPr/>
            </p:nvSpPr>
            <p:spPr bwMode="auto">
              <a:xfrm>
                <a:off x="2762" y="1148"/>
                <a:ext cx="119" cy="144"/>
              </a:xfrm>
              <a:custGeom>
                <a:avLst/>
                <a:gdLst>
                  <a:gd name="T0" fmla="*/ 196 w 198"/>
                  <a:gd name="T1" fmla="*/ 172 h 231"/>
                  <a:gd name="T2" fmla="*/ 196 w 198"/>
                  <a:gd name="T3" fmla="*/ 172 h 231"/>
                  <a:gd name="T4" fmla="*/ 198 w 198"/>
                  <a:gd name="T5" fmla="*/ 225 h 231"/>
                  <a:gd name="T6" fmla="*/ 162 w 198"/>
                  <a:gd name="T7" fmla="*/ 225 h 231"/>
                  <a:gd name="T8" fmla="*/ 161 w 198"/>
                  <a:gd name="T9" fmla="*/ 188 h 231"/>
                  <a:gd name="T10" fmla="*/ 160 w 198"/>
                  <a:gd name="T11" fmla="*/ 188 h 231"/>
                  <a:gd name="T12" fmla="*/ 85 w 198"/>
                  <a:gd name="T13" fmla="*/ 231 h 231"/>
                  <a:gd name="T14" fmla="*/ 0 w 198"/>
                  <a:gd name="T15" fmla="*/ 139 h 231"/>
                  <a:gd name="T16" fmla="*/ 0 w 198"/>
                  <a:gd name="T17" fmla="*/ 0 h 231"/>
                  <a:gd name="T18" fmla="*/ 37 w 198"/>
                  <a:gd name="T19" fmla="*/ 0 h 231"/>
                  <a:gd name="T20" fmla="*/ 37 w 198"/>
                  <a:gd name="T21" fmla="*/ 135 h 231"/>
                  <a:gd name="T22" fmla="*/ 89 w 198"/>
                  <a:gd name="T23" fmla="*/ 196 h 231"/>
                  <a:gd name="T24" fmla="*/ 158 w 198"/>
                  <a:gd name="T25" fmla="*/ 110 h 231"/>
                  <a:gd name="T26" fmla="*/ 158 w 198"/>
                  <a:gd name="T27" fmla="*/ 0 h 231"/>
                  <a:gd name="T28" fmla="*/ 196 w 198"/>
                  <a:gd name="T29" fmla="*/ 0 h 231"/>
                  <a:gd name="T30" fmla="*/ 196 w 198"/>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196" y="172"/>
                    </a:moveTo>
                    <a:lnTo>
                      <a:pt x="196" y="172"/>
                    </a:lnTo>
                    <a:cubicBezTo>
                      <a:pt x="196" y="192"/>
                      <a:pt x="198" y="210"/>
                      <a:pt x="198"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4" y="196"/>
                      <a:pt x="89" y="196"/>
                    </a:cubicBezTo>
                    <a:cubicBezTo>
                      <a:pt x="137" y="196"/>
                      <a:pt x="158" y="161"/>
                      <a:pt x="158" y="110"/>
                    </a:cubicBezTo>
                    <a:lnTo>
                      <a:pt x="158" y="0"/>
                    </a:lnTo>
                    <a:lnTo>
                      <a:pt x="196" y="0"/>
                    </a:lnTo>
                    <a:lnTo>
                      <a:pt x="196"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2" name="Freeform 42">
                <a:extLst>
                  <a:ext uri="{FF2B5EF4-FFF2-40B4-BE49-F238E27FC236}">
                    <a16:creationId xmlns:a16="http://schemas.microsoft.com/office/drawing/2014/main" id="{4F9A2DA6-965E-DF46-825E-BE6D9DB7F3DE}"/>
                  </a:ext>
                </a:extLst>
              </p:cNvPr>
              <p:cNvSpPr>
                <a:spLocks/>
              </p:cNvSpPr>
              <p:nvPr/>
            </p:nvSpPr>
            <p:spPr bwMode="auto">
              <a:xfrm>
                <a:off x="2919"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3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3"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3" name="Freeform 43">
                <a:extLst>
                  <a:ext uri="{FF2B5EF4-FFF2-40B4-BE49-F238E27FC236}">
                    <a16:creationId xmlns:a16="http://schemas.microsoft.com/office/drawing/2014/main" id="{2ACAAA25-7623-8941-A231-9413F3EE15DD}"/>
                  </a:ext>
                </a:extLst>
              </p:cNvPr>
              <p:cNvSpPr>
                <a:spLocks/>
              </p:cNvSpPr>
              <p:nvPr/>
            </p:nvSpPr>
            <p:spPr bwMode="auto">
              <a:xfrm>
                <a:off x="3020"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2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2"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4" name="Freeform 44">
                <a:extLst>
                  <a:ext uri="{FF2B5EF4-FFF2-40B4-BE49-F238E27FC236}">
                    <a16:creationId xmlns:a16="http://schemas.microsoft.com/office/drawing/2014/main" id="{8D8D75C5-4920-A54A-96DB-C3ED25121887}"/>
                  </a:ext>
                </a:extLst>
              </p:cNvPr>
              <p:cNvSpPr>
                <a:spLocks noEditPoints="1"/>
              </p:cNvSpPr>
              <p:nvPr/>
            </p:nvSpPr>
            <p:spPr bwMode="auto">
              <a:xfrm>
                <a:off x="3117" y="1076"/>
                <a:ext cx="33"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2"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5" name="Freeform 45">
                <a:extLst>
                  <a:ext uri="{FF2B5EF4-FFF2-40B4-BE49-F238E27FC236}">
                    <a16:creationId xmlns:a16="http://schemas.microsoft.com/office/drawing/2014/main" id="{B693F4E2-7E6A-8543-9D5B-485D345928FB}"/>
                  </a:ext>
                </a:extLst>
              </p:cNvPr>
              <p:cNvSpPr>
                <a:spLocks/>
              </p:cNvSpPr>
              <p:nvPr/>
            </p:nvSpPr>
            <p:spPr bwMode="auto">
              <a:xfrm>
                <a:off x="3177" y="1144"/>
                <a:ext cx="122" cy="148"/>
              </a:xfrm>
              <a:custGeom>
                <a:avLst/>
                <a:gdLst>
                  <a:gd name="T0" fmla="*/ 173 w 203"/>
                  <a:gd name="T1" fmla="*/ 62 h 237"/>
                  <a:gd name="T2" fmla="*/ 173 w 203"/>
                  <a:gd name="T3" fmla="*/ 62 h 237"/>
                  <a:gd name="T4" fmla="*/ 116 w 203"/>
                  <a:gd name="T5" fmla="*/ 35 h 237"/>
                  <a:gd name="T6" fmla="*/ 41 w 203"/>
                  <a:gd name="T7" fmla="*/ 119 h 237"/>
                  <a:gd name="T8" fmla="*/ 116 w 203"/>
                  <a:gd name="T9" fmla="*/ 202 h 237"/>
                  <a:gd name="T10" fmla="*/ 174 w 203"/>
                  <a:gd name="T11" fmla="*/ 174 h 237"/>
                  <a:gd name="T12" fmla="*/ 201 w 203"/>
                  <a:gd name="T13" fmla="*/ 201 h 237"/>
                  <a:gd name="T14" fmla="*/ 116 w 203"/>
                  <a:gd name="T15" fmla="*/ 237 h 237"/>
                  <a:gd name="T16" fmla="*/ 0 w 203"/>
                  <a:gd name="T17" fmla="*/ 119 h 237"/>
                  <a:gd name="T18" fmla="*/ 116 w 203"/>
                  <a:gd name="T19" fmla="*/ 0 h 237"/>
                  <a:gd name="T20" fmla="*/ 203 w 203"/>
                  <a:gd name="T21" fmla="*/ 36 h 237"/>
                  <a:gd name="T22" fmla="*/ 173 w 203"/>
                  <a:gd name="T23" fmla="*/ 6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237">
                    <a:moveTo>
                      <a:pt x="173" y="62"/>
                    </a:moveTo>
                    <a:lnTo>
                      <a:pt x="173" y="62"/>
                    </a:lnTo>
                    <a:cubicBezTo>
                      <a:pt x="157" y="43"/>
                      <a:pt x="139" y="35"/>
                      <a:pt x="116" y="35"/>
                    </a:cubicBezTo>
                    <a:cubicBezTo>
                      <a:pt x="66" y="35"/>
                      <a:pt x="41" y="72"/>
                      <a:pt x="41" y="119"/>
                    </a:cubicBezTo>
                    <a:cubicBezTo>
                      <a:pt x="41" y="165"/>
                      <a:pt x="71" y="202"/>
                      <a:pt x="116" y="202"/>
                    </a:cubicBezTo>
                    <a:cubicBezTo>
                      <a:pt x="141" y="202"/>
                      <a:pt x="160" y="193"/>
                      <a:pt x="174" y="174"/>
                    </a:cubicBezTo>
                    <a:lnTo>
                      <a:pt x="201" y="201"/>
                    </a:lnTo>
                    <a:cubicBezTo>
                      <a:pt x="180" y="226"/>
                      <a:pt x="149" y="237"/>
                      <a:pt x="116" y="237"/>
                    </a:cubicBezTo>
                    <a:cubicBezTo>
                      <a:pt x="47" y="237"/>
                      <a:pt x="0" y="188"/>
                      <a:pt x="0" y="119"/>
                    </a:cubicBezTo>
                    <a:cubicBezTo>
                      <a:pt x="0" y="50"/>
                      <a:pt x="47" y="0"/>
                      <a:pt x="116" y="0"/>
                    </a:cubicBezTo>
                    <a:cubicBezTo>
                      <a:pt x="150" y="0"/>
                      <a:pt x="180" y="12"/>
                      <a:pt x="203" y="36"/>
                    </a:cubicBezTo>
                    <a:lnTo>
                      <a:pt x="173" y="6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6" name="Freeform 46">
                <a:extLst>
                  <a:ext uri="{FF2B5EF4-FFF2-40B4-BE49-F238E27FC236}">
                    <a16:creationId xmlns:a16="http://schemas.microsoft.com/office/drawing/2014/main" id="{79FCBDCE-8080-844D-9A33-09B25FA07B3D}"/>
                  </a:ext>
                </a:extLst>
              </p:cNvPr>
              <p:cNvSpPr>
                <a:spLocks/>
              </p:cNvSpPr>
              <p:nvPr/>
            </p:nvSpPr>
            <p:spPr bwMode="auto">
              <a:xfrm>
                <a:off x="3323" y="1148"/>
                <a:ext cx="118"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7" name="Freeform 47">
                <a:extLst>
                  <a:ext uri="{FF2B5EF4-FFF2-40B4-BE49-F238E27FC236}">
                    <a16:creationId xmlns:a16="http://schemas.microsoft.com/office/drawing/2014/main" id="{C953DD89-4FED-8F4C-9F9B-204DFE0D1E30}"/>
                  </a:ext>
                </a:extLst>
              </p:cNvPr>
              <p:cNvSpPr>
                <a:spLocks/>
              </p:cNvSpPr>
              <p:nvPr/>
            </p:nvSpPr>
            <p:spPr bwMode="auto">
              <a:xfrm>
                <a:off x="3482" y="1075"/>
                <a:ext cx="23" cy="213"/>
              </a:xfrm>
              <a:custGeom>
                <a:avLst/>
                <a:gdLst>
                  <a:gd name="T0" fmla="*/ 0 w 38"/>
                  <a:gd name="T1" fmla="*/ 341 h 341"/>
                  <a:gd name="T2" fmla="*/ 0 w 38"/>
                  <a:gd name="T3" fmla="*/ 341 h 341"/>
                  <a:gd name="T4" fmla="*/ 38 w 38"/>
                  <a:gd name="T5" fmla="*/ 341 h 341"/>
                  <a:gd name="T6" fmla="*/ 38 w 38"/>
                  <a:gd name="T7" fmla="*/ 0 h 341"/>
                  <a:gd name="T8" fmla="*/ 0 w 38"/>
                  <a:gd name="T9" fmla="*/ 0 h 341"/>
                  <a:gd name="T10" fmla="*/ 0 w 38"/>
                  <a:gd name="T11" fmla="*/ 341 h 341"/>
                </a:gdLst>
                <a:ahLst/>
                <a:cxnLst>
                  <a:cxn ang="0">
                    <a:pos x="T0" y="T1"/>
                  </a:cxn>
                  <a:cxn ang="0">
                    <a:pos x="T2" y="T3"/>
                  </a:cxn>
                  <a:cxn ang="0">
                    <a:pos x="T4" y="T5"/>
                  </a:cxn>
                  <a:cxn ang="0">
                    <a:pos x="T6" y="T7"/>
                  </a:cxn>
                  <a:cxn ang="0">
                    <a:pos x="T8" y="T9"/>
                  </a:cxn>
                  <a:cxn ang="0">
                    <a:pos x="T10" y="T11"/>
                  </a:cxn>
                </a:cxnLst>
                <a:rect l="0" t="0" r="r" b="b"/>
                <a:pathLst>
                  <a:path w="38" h="341">
                    <a:moveTo>
                      <a:pt x="0" y="341"/>
                    </a:moveTo>
                    <a:lnTo>
                      <a:pt x="0" y="341"/>
                    </a:lnTo>
                    <a:lnTo>
                      <a:pt x="38" y="341"/>
                    </a:lnTo>
                    <a:lnTo>
                      <a:pt x="38"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8" name="Freeform 48">
                <a:extLst>
                  <a:ext uri="{FF2B5EF4-FFF2-40B4-BE49-F238E27FC236}">
                    <a16:creationId xmlns:a16="http://schemas.microsoft.com/office/drawing/2014/main" id="{53FC9640-29CF-FA4F-8955-C1B280349765}"/>
                  </a:ext>
                </a:extLst>
              </p:cNvPr>
              <p:cNvSpPr>
                <a:spLocks/>
              </p:cNvSpPr>
              <p:nvPr/>
            </p:nvSpPr>
            <p:spPr bwMode="auto">
              <a:xfrm>
                <a:off x="3545" y="1148"/>
                <a:ext cx="119"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9" name="Freeform 49">
                <a:extLst>
                  <a:ext uri="{FF2B5EF4-FFF2-40B4-BE49-F238E27FC236}">
                    <a16:creationId xmlns:a16="http://schemas.microsoft.com/office/drawing/2014/main" id="{B627E457-728F-2248-BFE3-AD31E2702155}"/>
                  </a:ext>
                </a:extLst>
              </p:cNvPr>
              <p:cNvSpPr>
                <a:spLocks/>
              </p:cNvSpPr>
              <p:nvPr/>
            </p:nvSpPr>
            <p:spPr bwMode="auto">
              <a:xfrm>
                <a:off x="3702" y="1144"/>
                <a:ext cx="205" cy="144"/>
              </a:xfrm>
              <a:custGeom>
                <a:avLst/>
                <a:gdLst>
                  <a:gd name="T0" fmla="*/ 2 w 340"/>
                  <a:gd name="T1" fmla="*/ 60 h 231"/>
                  <a:gd name="T2" fmla="*/ 2 w 340"/>
                  <a:gd name="T3" fmla="*/ 60 h 231"/>
                  <a:gd name="T4" fmla="*/ 0 w 340"/>
                  <a:gd name="T5" fmla="*/ 6 h 231"/>
                  <a:gd name="T6" fmla="*/ 36 w 340"/>
                  <a:gd name="T7" fmla="*/ 6 h 231"/>
                  <a:gd name="T8" fmla="*/ 37 w 340"/>
                  <a:gd name="T9" fmla="*/ 43 h 231"/>
                  <a:gd name="T10" fmla="*/ 37 w 340"/>
                  <a:gd name="T11" fmla="*/ 43 h 231"/>
                  <a:gd name="T12" fmla="*/ 112 w 340"/>
                  <a:gd name="T13" fmla="*/ 0 h 231"/>
                  <a:gd name="T14" fmla="*/ 183 w 340"/>
                  <a:gd name="T15" fmla="*/ 43 h 231"/>
                  <a:gd name="T16" fmla="*/ 254 w 340"/>
                  <a:gd name="T17" fmla="*/ 0 h 231"/>
                  <a:gd name="T18" fmla="*/ 340 w 340"/>
                  <a:gd name="T19" fmla="*/ 95 h 231"/>
                  <a:gd name="T20" fmla="*/ 340 w 340"/>
                  <a:gd name="T21" fmla="*/ 231 h 231"/>
                  <a:gd name="T22" fmla="*/ 302 w 340"/>
                  <a:gd name="T23" fmla="*/ 231 h 231"/>
                  <a:gd name="T24" fmla="*/ 302 w 340"/>
                  <a:gd name="T25" fmla="*/ 96 h 231"/>
                  <a:gd name="T26" fmla="*/ 248 w 340"/>
                  <a:gd name="T27" fmla="*/ 35 h 231"/>
                  <a:gd name="T28" fmla="*/ 190 w 340"/>
                  <a:gd name="T29" fmla="*/ 101 h 231"/>
                  <a:gd name="T30" fmla="*/ 190 w 340"/>
                  <a:gd name="T31" fmla="*/ 231 h 231"/>
                  <a:gd name="T32" fmla="*/ 152 w 340"/>
                  <a:gd name="T33" fmla="*/ 231 h 231"/>
                  <a:gd name="T34" fmla="*/ 152 w 340"/>
                  <a:gd name="T35" fmla="*/ 104 h 231"/>
                  <a:gd name="T36" fmla="*/ 109 w 340"/>
                  <a:gd name="T37" fmla="*/ 35 h 231"/>
                  <a:gd name="T38" fmla="*/ 39 w 340"/>
                  <a:gd name="T39" fmla="*/ 121 h 231"/>
                  <a:gd name="T40" fmla="*/ 39 w 340"/>
                  <a:gd name="T41" fmla="*/ 231 h 231"/>
                  <a:gd name="T42" fmla="*/ 2 w 340"/>
                  <a:gd name="T43" fmla="*/ 231 h 231"/>
                  <a:gd name="T44" fmla="*/ 2 w 340"/>
                  <a:gd name="T45"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0" h="231">
                    <a:moveTo>
                      <a:pt x="2" y="60"/>
                    </a:moveTo>
                    <a:lnTo>
                      <a:pt x="2" y="60"/>
                    </a:lnTo>
                    <a:cubicBezTo>
                      <a:pt x="2" y="39"/>
                      <a:pt x="0" y="21"/>
                      <a:pt x="0" y="6"/>
                    </a:cubicBezTo>
                    <a:lnTo>
                      <a:pt x="36" y="6"/>
                    </a:lnTo>
                    <a:cubicBezTo>
                      <a:pt x="36" y="18"/>
                      <a:pt x="37" y="31"/>
                      <a:pt x="37" y="43"/>
                    </a:cubicBezTo>
                    <a:lnTo>
                      <a:pt x="37" y="43"/>
                    </a:lnTo>
                    <a:cubicBezTo>
                      <a:pt x="48" y="21"/>
                      <a:pt x="75" y="0"/>
                      <a:pt x="112" y="0"/>
                    </a:cubicBezTo>
                    <a:cubicBezTo>
                      <a:pt x="161" y="0"/>
                      <a:pt x="176" y="28"/>
                      <a:pt x="183" y="43"/>
                    </a:cubicBezTo>
                    <a:cubicBezTo>
                      <a:pt x="200" y="17"/>
                      <a:pt x="220" y="0"/>
                      <a:pt x="254" y="0"/>
                    </a:cubicBezTo>
                    <a:cubicBezTo>
                      <a:pt x="319" y="0"/>
                      <a:pt x="340" y="36"/>
                      <a:pt x="340" y="95"/>
                    </a:cubicBezTo>
                    <a:lnTo>
                      <a:pt x="340" y="231"/>
                    </a:lnTo>
                    <a:lnTo>
                      <a:pt x="302" y="231"/>
                    </a:lnTo>
                    <a:lnTo>
                      <a:pt x="302" y="96"/>
                    </a:lnTo>
                    <a:cubicBezTo>
                      <a:pt x="302" y="65"/>
                      <a:pt x="291" y="35"/>
                      <a:pt x="248" y="35"/>
                    </a:cubicBezTo>
                    <a:cubicBezTo>
                      <a:pt x="216" y="35"/>
                      <a:pt x="190" y="61"/>
                      <a:pt x="190" y="101"/>
                    </a:cubicBezTo>
                    <a:lnTo>
                      <a:pt x="190" y="231"/>
                    </a:lnTo>
                    <a:lnTo>
                      <a:pt x="152" y="231"/>
                    </a:lnTo>
                    <a:lnTo>
                      <a:pt x="152" y="104"/>
                    </a:lnTo>
                    <a:cubicBezTo>
                      <a:pt x="152" y="54"/>
                      <a:pt x="140"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grpSp>
      </p:grpSp>
      <p:pic>
        <p:nvPicPr>
          <p:cNvPr id="33" name="Picture 32" descr="AETC_Program-color-outline-01.png">
            <a:extLst>
              <a:ext uri="{FF2B5EF4-FFF2-40B4-BE49-F238E27FC236}">
                <a16:creationId xmlns:a16="http://schemas.microsoft.com/office/drawing/2014/main" id="{30249935-4EB8-CC49-A8DC-1C3056D339E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81905" y="4578474"/>
            <a:ext cx="1575509" cy="453277"/>
          </a:xfrm>
          <a:prstGeom prst="rect">
            <a:avLst/>
          </a:prstGeom>
        </p:spPr>
      </p:pic>
    </p:spTree>
    <p:extLst>
      <p:ext uri="{BB962C8B-B14F-4D97-AF65-F5344CB8AC3E}">
        <p14:creationId xmlns:p14="http://schemas.microsoft.com/office/powerpoint/2010/main" val="3271225603"/>
      </p:ext>
    </p:extLst>
  </p:cSld>
  <p:clrMapOvr>
    <a:masterClrMapping/>
  </p:clrMapOvr>
  <p:transition spd="slow"/>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Divider Red">
    <p:spTree>
      <p:nvGrpSpPr>
        <p:cNvPr id="1" name=""/>
        <p:cNvGrpSpPr/>
        <p:nvPr/>
      </p:nvGrpSpPr>
      <p:grpSpPr>
        <a:xfrm>
          <a:off x="0" y="0"/>
          <a:ext cx="0" cy="0"/>
          <a:chOff x="0" y="0"/>
          <a:chExt cx="0" cy="0"/>
        </a:xfrm>
      </p:grpSpPr>
      <p:sp>
        <p:nvSpPr>
          <p:cNvPr id="12" name="Title 4"/>
          <p:cNvSpPr txBox="1">
            <a:spLocks/>
          </p:cNvSpPr>
          <p:nvPr/>
        </p:nvSpPr>
        <p:spPr>
          <a:xfrm>
            <a:off x="1" y="2095500"/>
            <a:ext cx="9143999" cy="971550"/>
          </a:xfrm>
          <a:prstGeom prst="rect">
            <a:avLst/>
          </a:prstGeom>
          <a:solidFill>
            <a:srgbClr val="E5DBDE"/>
          </a:solidFill>
        </p:spPr>
        <p:txBody>
          <a:bodyPr tIns="0" anchor="ctr">
            <a:normAutofit/>
          </a:bodyPr>
          <a:lstStyle/>
          <a:p>
            <a:pPr marL="0" marR="0" lvl="0" indent="0" algn="ctr" defTabSz="685800" rtl="0" eaLnBrk="1" fontAlgn="auto" latinLnBrk="0" hangingPunct="1">
              <a:lnSpc>
                <a:spcPct val="100000"/>
              </a:lnSpc>
              <a:spcBef>
                <a:spcPct val="0"/>
              </a:spcBef>
              <a:spcAft>
                <a:spcPts val="0"/>
              </a:spcAft>
              <a:buClrTx/>
              <a:buSzTx/>
              <a:buFontTx/>
              <a:buNone/>
              <a:tabLst/>
              <a:defRPr/>
            </a:pPr>
            <a:endParaRPr kumimoji="0" lang="en-US" sz="2400" b="0" i="0" u="none" strike="noStrike" kern="1200" cap="none" spc="0" normalizeH="0" baseline="0" noProof="0" dirty="0">
              <a:ln>
                <a:noFill/>
              </a:ln>
              <a:solidFill>
                <a:schemeClr val="tx2"/>
              </a:solidFill>
              <a:effectLst/>
              <a:uLnTx/>
              <a:uFillTx/>
              <a:latin typeface="+mj-lt"/>
              <a:ea typeface="+mj-ea"/>
              <a:cs typeface="+mj-cs"/>
            </a:endParaRPr>
          </a:p>
        </p:txBody>
      </p:sp>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3771899"/>
            <a:ext cx="9162289" cy="1374344"/>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62289" cy="1374344"/>
          </a:xfrm>
          <a:prstGeom prst="rect">
            <a:avLst/>
          </a:prstGeom>
        </p:spPr>
      </p:pic>
      <p:sp>
        <p:nvSpPr>
          <p:cNvPr id="2" name="Title 1"/>
          <p:cNvSpPr>
            <a:spLocks noGrp="1"/>
          </p:cNvSpPr>
          <p:nvPr>
            <p:ph type="title" hasCustomPrompt="1"/>
          </p:nvPr>
        </p:nvSpPr>
        <p:spPr>
          <a:xfrm>
            <a:off x="459306" y="2105025"/>
            <a:ext cx="8229568" cy="956120"/>
          </a:xfrm>
          <a:prstGeom prst="rect">
            <a:avLst/>
          </a:prstGeom>
        </p:spPr>
        <p:txBody>
          <a:bodyPr tIns="0" anchor="ctr">
            <a:normAutofit/>
          </a:bodyPr>
          <a:lstStyle>
            <a:lvl1pPr algn="ctr">
              <a:defRPr sz="2400" b="1" cap="none">
                <a:solidFill>
                  <a:schemeClr val="tx2"/>
                </a:solidFill>
              </a:defRPr>
            </a:lvl1pPr>
          </a:lstStyle>
          <a:p>
            <a:r>
              <a:rPr lang="en-US" dirty="0"/>
              <a:t>Click To Edit Section Title</a:t>
            </a:r>
          </a:p>
        </p:txBody>
      </p:sp>
      <p:sp>
        <p:nvSpPr>
          <p:cNvPr id="9" name="Text Placeholder 2"/>
          <p:cNvSpPr>
            <a:spLocks noGrp="1"/>
          </p:cNvSpPr>
          <p:nvPr>
            <p:ph type="body" idx="1" hasCustomPrompt="1"/>
          </p:nvPr>
        </p:nvSpPr>
        <p:spPr>
          <a:xfrm>
            <a:off x="459306" y="1687324"/>
            <a:ext cx="8229600" cy="407766"/>
          </a:xfrm>
          <a:prstGeom prst="rect">
            <a:avLst/>
          </a:prstGeom>
        </p:spPr>
        <p:txBody>
          <a:bodyPr bIns="0" anchor="ctr"/>
          <a:lstStyle>
            <a:lvl1pPr marL="0" indent="0" algn="ctr">
              <a:lnSpc>
                <a:spcPct val="100000"/>
              </a:lnSpc>
              <a:buNone/>
              <a:defRPr sz="1350" cap="all" baseline="0">
                <a:solidFill>
                  <a:schemeClr val="accent1">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Add Header Text</a:t>
            </a:r>
          </a:p>
        </p:txBody>
      </p:sp>
      <p:pic>
        <p:nvPicPr>
          <p:cNvPr id="13" name="Picture 12" descr="NatHIVcurriculum_logo_white_thik.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669746" y="4803477"/>
            <a:ext cx="1414549" cy="344269"/>
          </a:xfrm>
          <a:prstGeom prst="rect">
            <a:avLst/>
          </a:prstGeom>
        </p:spPr>
      </p:pic>
      <p:cxnSp>
        <p:nvCxnSpPr>
          <p:cNvPr id="14" name="Straight Connector 13"/>
          <p:cNvCxnSpPr/>
          <p:nvPr/>
        </p:nvCxnSpPr>
        <p:spPr>
          <a:xfrm>
            <a:off x="1" y="1375816"/>
            <a:ext cx="9162862" cy="0"/>
          </a:xfrm>
          <a:prstGeom prst="line">
            <a:avLst/>
          </a:prstGeom>
          <a:ln w="19050">
            <a:solidFill>
              <a:srgbClr val="CE372B"/>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1" y="3778231"/>
            <a:ext cx="9162862" cy="0"/>
          </a:xfrm>
          <a:prstGeom prst="line">
            <a:avLst/>
          </a:prstGeom>
          <a:ln w="19050">
            <a:solidFill>
              <a:srgbClr val="CE372B"/>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15835453"/>
      </p:ext>
    </p:extLst>
  </p:cSld>
  <p:clrMapOvr>
    <a:masterClrMapping/>
  </p:clrMapOvr>
  <p:transition spd="slow"/>
  <p:hf sldNum="0" hdr="0" dt="0"/>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Study-Slide">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1" name="Content Placeholder 3">
            <a:extLst>
              <a:ext uri="{FF2B5EF4-FFF2-40B4-BE49-F238E27FC236}">
                <a16:creationId xmlns:a16="http://schemas.microsoft.com/office/drawing/2014/main" id="{E20ACA9C-07B0-5E4B-BB50-DA2C0E065772}"/>
              </a:ext>
            </a:extLst>
          </p:cNvPr>
          <p:cNvSpPr>
            <a:spLocks noGrp="1"/>
          </p:cNvSpPr>
          <p:nvPr>
            <p:ph sz="half" idx="2" hasCustomPrompt="1"/>
          </p:nvPr>
        </p:nvSpPr>
        <p:spPr>
          <a:xfrm>
            <a:off x="323851" y="1184224"/>
            <a:ext cx="4248149" cy="3504315"/>
          </a:xfrm>
          <a:prstGeom prst="rect">
            <a:avLst/>
          </a:prstGeom>
          <a:solidFill>
            <a:schemeClr val="bg1">
              <a:lumMod val="95000"/>
            </a:schemeClr>
          </a:solidFill>
          <a:ln>
            <a:solidFill>
              <a:schemeClr val="tx1"/>
            </a:solidFill>
          </a:ln>
        </p:spPr>
        <p:txBody>
          <a:bodyPr tIns="9144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Tree>
    <p:extLst>
      <p:ext uri="{BB962C8B-B14F-4D97-AF65-F5344CB8AC3E}">
        <p14:creationId xmlns:p14="http://schemas.microsoft.com/office/powerpoint/2010/main" val="301559596"/>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Whit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7496" y="3771899"/>
            <a:ext cx="9162289" cy="1374344"/>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7496" y="-1"/>
            <a:ext cx="9162289" cy="1374344"/>
          </a:xfrm>
          <a:prstGeom prst="rect">
            <a:avLst/>
          </a:prstGeom>
        </p:spPr>
      </p:pic>
      <p:cxnSp>
        <p:nvCxnSpPr>
          <p:cNvPr id="9" name="Straight Connector 8"/>
          <p:cNvCxnSpPr/>
          <p:nvPr/>
        </p:nvCxnSpPr>
        <p:spPr>
          <a:xfrm>
            <a:off x="-9345" y="137581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9345" y="3778214"/>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NatHIVcurriculum_logo_white_thik.png">
            <a:extLst>
              <a:ext uri="{FF2B5EF4-FFF2-40B4-BE49-F238E27FC236}">
                <a16:creationId xmlns:a16="http://schemas.microsoft.com/office/drawing/2014/main" id="{AB8A0B6B-B538-9F4F-9B5E-6F68F44C4DF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2" name="Title 1">
            <a:extLst>
              <a:ext uri="{FF2B5EF4-FFF2-40B4-BE49-F238E27FC236}">
                <a16:creationId xmlns:a16="http://schemas.microsoft.com/office/drawing/2014/main" id="{11E5BFF4-B9AA-1C49-924A-3D81579F6BCD}"/>
              </a:ext>
            </a:extLst>
          </p:cNvPr>
          <p:cNvSpPr>
            <a:spLocks noGrp="1"/>
          </p:cNvSpPr>
          <p:nvPr>
            <p:ph type="title" hasCustomPrompt="1"/>
          </p:nvPr>
        </p:nvSpPr>
        <p:spPr>
          <a:xfrm>
            <a:off x="452333" y="2141759"/>
            <a:ext cx="8223499" cy="853250"/>
          </a:xfrm>
          <a:prstGeom prst="rect">
            <a:avLst/>
          </a:prstGeom>
        </p:spPr>
        <p:txBody>
          <a:bodyPr lIns="91440" tIns="45720" rIns="91440" bIns="45720" anchor="ctr">
            <a:normAutofit/>
          </a:bodyPr>
          <a:lstStyle>
            <a:lvl1pPr algn="ctr">
              <a:defRPr sz="2400" b="1" cap="none">
                <a:solidFill>
                  <a:srgbClr val="003A78"/>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4096339042"/>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_Blu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3771899"/>
            <a:ext cx="9153144" cy="1372972"/>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53144" cy="1372972"/>
          </a:xfrm>
          <a:prstGeom prst="rect">
            <a:avLst/>
          </a:prstGeom>
        </p:spPr>
      </p:pic>
      <p:cxnSp>
        <p:nvCxnSpPr>
          <p:cNvPr id="14" name="Straight Connector 13"/>
          <p:cNvCxnSpPr/>
          <p:nvPr/>
        </p:nvCxnSpPr>
        <p:spPr>
          <a:xfrm>
            <a:off x="-5643" y="1375816"/>
            <a:ext cx="9153144"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5643" y="3778231"/>
            <a:ext cx="9153144"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10" name="Picture 9" descr="NatHIVcurriculum_logo_white_thik.png">
            <a:extLst>
              <a:ext uri="{FF2B5EF4-FFF2-40B4-BE49-F238E27FC236}">
                <a16:creationId xmlns:a16="http://schemas.microsoft.com/office/drawing/2014/main" id="{3E581CB9-9A7F-9C49-B30C-B8C41541F50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1" name="Title 4">
            <a:extLst>
              <a:ext uri="{FF2B5EF4-FFF2-40B4-BE49-F238E27FC236}">
                <a16:creationId xmlns:a16="http://schemas.microsoft.com/office/drawing/2014/main" id="{0337FAAB-7324-A445-8B9B-43EB1A6CE6DE}"/>
              </a:ext>
            </a:extLst>
          </p:cNvPr>
          <p:cNvSpPr txBox="1">
            <a:spLocks/>
          </p:cNvSpPr>
          <p:nvPr userDrawn="1"/>
        </p:nvSpPr>
        <p:spPr>
          <a:xfrm>
            <a:off x="1" y="2077916"/>
            <a:ext cx="9143999" cy="971550"/>
          </a:xfrm>
          <a:prstGeom prst="rect">
            <a:avLst/>
          </a:prstGeom>
          <a:solidFill>
            <a:srgbClr val="0070C0">
              <a:alpha val="15000"/>
            </a:srgbClr>
          </a:solidFill>
        </p:spPr>
        <p:txBody>
          <a:bodyPr tIns="0" anchor="ctr">
            <a:normAutofit/>
          </a:bodyPr>
          <a:lstStyle/>
          <a:p>
            <a:pPr marL="0" marR="0" lvl="0" indent="0" algn="ctr" defTabSz="685800" rtl="0" eaLnBrk="1" fontAlgn="auto" latinLnBrk="0" hangingPunct="1">
              <a:lnSpc>
                <a:spcPts val="2800"/>
              </a:lnSpc>
              <a:spcBef>
                <a:spcPct val="0"/>
              </a:spcBef>
              <a:spcAft>
                <a:spcPts val="0"/>
              </a:spcAft>
              <a:buClrTx/>
              <a:buSzTx/>
              <a:buFontTx/>
              <a:buNone/>
              <a:tabLst/>
              <a:defRPr/>
            </a:pPr>
            <a:endParaRPr kumimoji="0" lang="en-US" sz="2400" b="0" i="0" u="none" strike="noStrike" kern="1200" cap="none" spc="0" normalizeH="0" baseline="0" noProof="0" dirty="0">
              <a:ln>
                <a:noFill/>
              </a:ln>
              <a:solidFill>
                <a:schemeClr val="tx2"/>
              </a:solidFill>
              <a:effectLst/>
              <a:uLnTx/>
              <a:uFillTx/>
              <a:latin typeface="+mj-lt"/>
              <a:ea typeface="+mj-ea"/>
              <a:cs typeface="+mj-cs"/>
            </a:endParaRPr>
          </a:p>
        </p:txBody>
      </p:sp>
      <p:sp>
        <p:nvSpPr>
          <p:cNvPr id="13" name="Title 1">
            <a:extLst>
              <a:ext uri="{FF2B5EF4-FFF2-40B4-BE49-F238E27FC236}">
                <a16:creationId xmlns:a16="http://schemas.microsoft.com/office/drawing/2014/main" id="{A7E5160C-85AC-7248-84C1-AB4B33AAEE8B}"/>
              </a:ext>
            </a:extLst>
          </p:cNvPr>
          <p:cNvSpPr>
            <a:spLocks noGrp="1"/>
          </p:cNvSpPr>
          <p:nvPr>
            <p:ph type="title" hasCustomPrompt="1"/>
          </p:nvPr>
        </p:nvSpPr>
        <p:spPr>
          <a:xfrm>
            <a:off x="459306" y="2078649"/>
            <a:ext cx="8229568" cy="956120"/>
          </a:xfrm>
          <a:prstGeom prst="rect">
            <a:avLst/>
          </a:prstGeom>
        </p:spPr>
        <p:txBody>
          <a:bodyPr tIns="0" anchor="ctr">
            <a:normAutofit/>
          </a:bodyPr>
          <a:lstStyle>
            <a:lvl1pPr algn="ctr">
              <a:lnSpc>
                <a:spcPts val="3000"/>
              </a:lnSpc>
              <a:defRPr sz="2400" b="1" cap="none">
                <a:solidFill>
                  <a:schemeClr val="tx2"/>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4290517799"/>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_Thick_Blu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3771899"/>
            <a:ext cx="9162289" cy="1374344"/>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62289" cy="1374344"/>
          </a:xfrm>
          <a:prstGeom prst="rect">
            <a:avLst/>
          </a:prstGeom>
        </p:spPr>
      </p:pic>
      <p:sp>
        <p:nvSpPr>
          <p:cNvPr id="10" name="Rectangle 9"/>
          <p:cNvSpPr/>
          <p:nvPr userDrawn="1"/>
        </p:nvSpPr>
        <p:spPr>
          <a:xfrm>
            <a:off x="-876" y="1371601"/>
            <a:ext cx="9162288" cy="278891"/>
          </a:xfrm>
          <a:prstGeom prst="rect">
            <a:avLst/>
          </a:prstGeom>
          <a:solidFill>
            <a:srgbClr val="00B0F0"/>
          </a:solidFill>
          <a:ln w="6350">
            <a:noFill/>
          </a:ln>
          <a:effectLst/>
        </p:spPr>
        <p:style>
          <a:lnRef idx="1">
            <a:schemeClr val="accent1"/>
          </a:lnRef>
          <a:fillRef idx="3">
            <a:schemeClr val="accent1"/>
          </a:fillRef>
          <a:effectRef idx="2">
            <a:schemeClr val="accent1"/>
          </a:effectRef>
          <a:fontRef idx="minor">
            <a:schemeClr val="lt1"/>
          </a:fontRef>
        </p:style>
        <p:txBody>
          <a:bodyPr lIns="205740" rtlCol="0" anchor="ctr"/>
          <a:lstStyle/>
          <a:p>
            <a:endParaRPr lang="en-US" sz="1050" dirty="0">
              <a:solidFill>
                <a:schemeClr val="bg1"/>
              </a:solidFill>
            </a:endParaRPr>
          </a:p>
        </p:txBody>
      </p:sp>
      <p:sp>
        <p:nvSpPr>
          <p:cNvPr id="11" name="Rectangle 10"/>
          <p:cNvSpPr/>
          <p:nvPr userDrawn="1"/>
        </p:nvSpPr>
        <p:spPr>
          <a:xfrm>
            <a:off x="-876" y="3499324"/>
            <a:ext cx="9162288" cy="278891"/>
          </a:xfrm>
          <a:prstGeom prst="rect">
            <a:avLst/>
          </a:prstGeom>
          <a:solidFill>
            <a:srgbClr val="00B0F0"/>
          </a:solidFill>
          <a:ln w="6350">
            <a:noFill/>
          </a:ln>
          <a:effectLst/>
        </p:spPr>
        <p:style>
          <a:lnRef idx="1">
            <a:schemeClr val="accent1"/>
          </a:lnRef>
          <a:fillRef idx="3">
            <a:schemeClr val="accent1"/>
          </a:fillRef>
          <a:effectRef idx="2">
            <a:schemeClr val="accent1"/>
          </a:effectRef>
          <a:fontRef idx="minor">
            <a:schemeClr val="lt1"/>
          </a:fontRef>
        </p:style>
        <p:txBody>
          <a:bodyPr lIns="205740" rtlCol="0" anchor="ctr"/>
          <a:lstStyle/>
          <a:p>
            <a:endParaRPr lang="en-US" sz="1050" dirty="0">
              <a:solidFill>
                <a:schemeClr val="bg1"/>
              </a:solidFill>
            </a:endParaRPr>
          </a:p>
        </p:txBody>
      </p:sp>
      <p:pic>
        <p:nvPicPr>
          <p:cNvPr id="9" name="Picture 8" descr="NatHIVcurriculum_logo_white_thik.png">
            <a:extLst>
              <a:ext uri="{FF2B5EF4-FFF2-40B4-BE49-F238E27FC236}">
                <a16:creationId xmlns:a16="http://schemas.microsoft.com/office/drawing/2014/main" id="{0FB6F301-DD77-994D-B54D-D52912FE0A5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2" name="Title 1">
            <a:extLst>
              <a:ext uri="{FF2B5EF4-FFF2-40B4-BE49-F238E27FC236}">
                <a16:creationId xmlns:a16="http://schemas.microsoft.com/office/drawing/2014/main" id="{D924EF78-34F7-6D46-B816-91F0D3BB5989}"/>
              </a:ext>
            </a:extLst>
          </p:cNvPr>
          <p:cNvSpPr>
            <a:spLocks noGrp="1"/>
          </p:cNvSpPr>
          <p:nvPr>
            <p:ph type="title" hasCustomPrompt="1"/>
          </p:nvPr>
        </p:nvSpPr>
        <p:spPr>
          <a:xfrm>
            <a:off x="452333" y="2146855"/>
            <a:ext cx="8223499" cy="853250"/>
          </a:xfrm>
          <a:prstGeom prst="rect">
            <a:avLst/>
          </a:prstGeom>
        </p:spPr>
        <p:txBody>
          <a:bodyPr lIns="91440" tIns="45720" rIns="91440" bIns="45720" anchor="ctr">
            <a:normAutofit/>
          </a:bodyPr>
          <a:lstStyle>
            <a:lvl1pPr algn="ctr">
              <a:defRPr sz="2400" b="1" cap="none">
                <a:solidFill>
                  <a:srgbClr val="003A78"/>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1912448085"/>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Figures_Images">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Graph/Table/Image: click to add title</a:t>
            </a:r>
          </a:p>
        </p:txBody>
      </p:sp>
      <p:sp>
        <p:nvSpPr>
          <p:cNvPr id="36"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7" name="Logo Stacked V2">
            <a:extLst>
              <a:ext uri="{FF2B5EF4-FFF2-40B4-BE49-F238E27FC236}">
                <a16:creationId xmlns:a16="http://schemas.microsoft.com/office/drawing/2014/main" id="{686D5332-AA29-044B-9960-B6171A412274}"/>
              </a:ext>
            </a:extLst>
          </p:cNvPr>
          <p:cNvGrpSpPr>
            <a:grpSpLocks noChangeAspect="1"/>
          </p:cNvGrpSpPr>
          <p:nvPr userDrawn="1"/>
        </p:nvGrpSpPr>
        <p:grpSpPr>
          <a:xfrm>
            <a:off x="8071600" y="4860986"/>
            <a:ext cx="993262" cy="226314"/>
            <a:chOff x="680865" y="3439338"/>
            <a:chExt cx="4686473" cy="1068091"/>
          </a:xfrm>
        </p:grpSpPr>
        <p:pic>
          <p:nvPicPr>
            <p:cNvPr id="38" name="Logomark V2">
              <a:extLst>
                <a:ext uri="{FF2B5EF4-FFF2-40B4-BE49-F238E27FC236}">
                  <a16:creationId xmlns:a16="http://schemas.microsoft.com/office/drawing/2014/main" id="{6D6A2B6C-4377-C84F-9178-045F03E6F6B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9" name="Nat HIV Cur logo type stacked">
              <a:extLst>
                <a:ext uri="{FF2B5EF4-FFF2-40B4-BE49-F238E27FC236}">
                  <a16:creationId xmlns:a16="http://schemas.microsoft.com/office/drawing/2014/main" id="{BD1553D5-573C-4C4F-AC57-EE394EF20746}"/>
                </a:ext>
              </a:extLst>
            </p:cNvPr>
            <p:cNvGrpSpPr>
              <a:grpSpLocks noChangeAspect="1"/>
            </p:cNvGrpSpPr>
            <p:nvPr/>
          </p:nvGrpSpPr>
          <p:grpSpPr bwMode="auto">
            <a:xfrm>
              <a:off x="1898650" y="3455065"/>
              <a:ext cx="3468688" cy="1036638"/>
              <a:chOff x="1196" y="1585"/>
              <a:chExt cx="2185" cy="653"/>
            </a:xfrm>
          </p:grpSpPr>
          <p:sp>
            <p:nvSpPr>
              <p:cNvPr id="40" name="Freeform 5">
                <a:extLst>
                  <a:ext uri="{FF2B5EF4-FFF2-40B4-BE49-F238E27FC236}">
                    <a16:creationId xmlns:a16="http://schemas.microsoft.com/office/drawing/2014/main" id="{6ADAB486-C50C-F34C-AE5C-4F5C76D746EC}"/>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6">
                <a:extLst>
                  <a:ext uri="{FF2B5EF4-FFF2-40B4-BE49-F238E27FC236}">
                    <a16:creationId xmlns:a16="http://schemas.microsoft.com/office/drawing/2014/main" id="{1FB03474-E41E-B049-B9E4-743D2A519D5F}"/>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7">
                <a:extLst>
                  <a:ext uri="{FF2B5EF4-FFF2-40B4-BE49-F238E27FC236}">
                    <a16:creationId xmlns:a16="http://schemas.microsoft.com/office/drawing/2014/main" id="{4343B7F2-645A-B04B-B345-9FFC5FC4DF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8">
                <a:extLst>
                  <a:ext uri="{FF2B5EF4-FFF2-40B4-BE49-F238E27FC236}">
                    <a16:creationId xmlns:a16="http://schemas.microsoft.com/office/drawing/2014/main" id="{2D0C41A7-8132-F446-9C68-5CD380F6CF0B}"/>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9">
                <a:extLst>
                  <a:ext uri="{FF2B5EF4-FFF2-40B4-BE49-F238E27FC236}">
                    <a16:creationId xmlns:a16="http://schemas.microsoft.com/office/drawing/2014/main" id="{035F371C-6132-C741-B2A5-12E46966AB9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0">
                <a:extLst>
                  <a:ext uri="{FF2B5EF4-FFF2-40B4-BE49-F238E27FC236}">
                    <a16:creationId xmlns:a16="http://schemas.microsoft.com/office/drawing/2014/main" id="{E298A9BE-D0AD-784A-8382-AC7C9AC3ACC5}"/>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1">
                <a:extLst>
                  <a:ext uri="{FF2B5EF4-FFF2-40B4-BE49-F238E27FC236}">
                    <a16:creationId xmlns:a16="http://schemas.microsoft.com/office/drawing/2014/main" id="{18676216-C374-8547-98FD-BA2E00E0BBE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2">
                <a:extLst>
                  <a:ext uri="{FF2B5EF4-FFF2-40B4-BE49-F238E27FC236}">
                    <a16:creationId xmlns:a16="http://schemas.microsoft.com/office/drawing/2014/main" id="{30EFED6D-48F8-F243-8B06-3064A0BCD1C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3">
                <a:extLst>
                  <a:ext uri="{FF2B5EF4-FFF2-40B4-BE49-F238E27FC236}">
                    <a16:creationId xmlns:a16="http://schemas.microsoft.com/office/drawing/2014/main" id="{871F0739-115E-164B-8882-67AEDA77518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4">
                <a:extLst>
                  <a:ext uri="{FF2B5EF4-FFF2-40B4-BE49-F238E27FC236}">
                    <a16:creationId xmlns:a16="http://schemas.microsoft.com/office/drawing/2014/main" id="{EDAD41FE-6A85-AA46-B527-05B49C0C402E}"/>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5">
                <a:extLst>
                  <a:ext uri="{FF2B5EF4-FFF2-40B4-BE49-F238E27FC236}">
                    <a16:creationId xmlns:a16="http://schemas.microsoft.com/office/drawing/2014/main" id="{C191F102-581A-D14E-8475-D43A2D8F11D3}"/>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6">
                <a:extLst>
                  <a:ext uri="{FF2B5EF4-FFF2-40B4-BE49-F238E27FC236}">
                    <a16:creationId xmlns:a16="http://schemas.microsoft.com/office/drawing/2014/main" id="{E74E292D-17BD-BB40-A9A5-1C1591A97D53}"/>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7">
                <a:extLst>
                  <a:ext uri="{FF2B5EF4-FFF2-40B4-BE49-F238E27FC236}">
                    <a16:creationId xmlns:a16="http://schemas.microsoft.com/office/drawing/2014/main" id="{E0642006-4B07-3D49-BDD7-47DBCF5B9DA9}"/>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18">
                <a:extLst>
                  <a:ext uri="{FF2B5EF4-FFF2-40B4-BE49-F238E27FC236}">
                    <a16:creationId xmlns:a16="http://schemas.microsoft.com/office/drawing/2014/main" id="{536270EF-4329-CB41-B422-F34FBA53471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19">
                <a:extLst>
                  <a:ext uri="{FF2B5EF4-FFF2-40B4-BE49-F238E27FC236}">
                    <a16:creationId xmlns:a16="http://schemas.microsoft.com/office/drawing/2014/main" id="{96B3CE78-EC81-D64E-A813-5AAEEB3C4316}"/>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0">
                <a:extLst>
                  <a:ext uri="{FF2B5EF4-FFF2-40B4-BE49-F238E27FC236}">
                    <a16:creationId xmlns:a16="http://schemas.microsoft.com/office/drawing/2014/main" id="{7ADAC04D-E6B1-0642-BFB5-A678C34332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1">
                <a:extLst>
                  <a:ext uri="{FF2B5EF4-FFF2-40B4-BE49-F238E27FC236}">
                    <a16:creationId xmlns:a16="http://schemas.microsoft.com/office/drawing/2014/main" id="{160CD0B4-81EC-0A4D-B81D-3CD07C0C67C4}"/>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2">
                <a:extLst>
                  <a:ext uri="{FF2B5EF4-FFF2-40B4-BE49-F238E27FC236}">
                    <a16:creationId xmlns:a16="http://schemas.microsoft.com/office/drawing/2014/main" id="{84688850-588A-9E46-A2B5-34B7DB232D38}"/>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3">
                <a:extLst>
                  <a:ext uri="{FF2B5EF4-FFF2-40B4-BE49-F238E27FC236}">
                    <a16:creationId xmlns:a16="http://schemas.microsoft.com/office/drawing/2014/main" id="{F47565D9-E9FE-FF45-961D-2C3FA4861590}"/>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24">
                <a:extLst>
                  <a:ext uri="{FF2B5EF4-FFF2-40B4-BE49-F238E27FC236}">
                    <a16:creationId xmlns:a16="http://schemas.microsoft.com/office/drawing/2014/main" id="{26FFD54D-9080-C542-8CF7-37806CDA8900}"/>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25">
                <a:extLst>
                  <a:ext uri="{FF2B5EF4-FFF2-40B4-BE49-F238E27FC236}">
                    <a16:creationId xmlns:a16="http://schemas.microsoft.com/office/drawing/2014/main" id="{5571FC1C-7B13-6E43-AD12-72246A973A6C}"/>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30" name="Straight Connector 29">
            <a:extLst>
              <a:ext uri="{FF2B5EF4-FFF2-40B4-BE49-F238E27FC236}">
                <a16:creationId xmlns:a16="http://schemas.microsoft.com/office/drawing/2014/main" id="{3A162183-E1A8-A14F-931A-7A8769D9E144}"/>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Figures_Image_Credi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Graph/Table/Image: click to add title</a:t>
            </a:r>
          </a:p>
        </p:txBody>
      </p:sp>
      <p:sp>
        <p:nvSpPr>
          <p:cNvPr id="36"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600" b="0" baseline="0">
                <a:solidFill>
                  <a:srgbClr val="285078"/>
                </a:solidFill>
                <a:latin typeface="Arial"/>
                <a:cs typeface="Arial"/>
              </a:defRPr>
            </a:lvl1pPr>
          </a:lstStyle>
          <a:p>
            <a:pPr lvl="0"/>
            <a:r>
              <a:rPr lang="en-US" dirty="0"/>
              <a:t>Click to Add Source</a:t>
            </a:r>
          </a:p>
        </p:txBody>
      </p:sp>
      <p:grpSp>
        <p:nvGrpSpPr>
          <p:cNvPr id="37" name="Logo Stacked V2">
            <a:extLst>
              <a:ext uri="{FF2B5EF4-FFF2-40B4-BE49-F238E27FC236}">
                <a16:creationId xmlns:a16="http://schemas.microsoft.com/office/drawing/2014/main" id="{686D5332-AA29-044B-9960-B6171A412274}"/>
              </a:ext>
            </a:extLst>
          </p:cNvPr>
          <p:cNvGrpSpPr>
            <a:grpSpLocks noChangeAspect="1"/>
          </p:cNvGrpSpPr>
          <p:nvPr userDrawn="1"/>
        </p:nvGrpSpPr>
        <p:grpSpPr>
          <a:xfrm>
            <a:off x="8071600" y="4860986"/>
            <a:ext cx="993262" cy="226314"/>
            <a:chOff x="680865" y="3439338"/>
            <a:chExt cx="4686473" cy="1068091"/>
          </a:xfrm>
        </p:grpSpPr>
        <p:pic>
          <p:nvPicPr>
            <p:cNvPr id="38" name="Logomark V2">
              <a:extLst>
                <a:ext uri="{FF2B5EF4-FFF2-40B4-BE49-F238E27FC236}">
                  <a16:creationId xmlns:a16="http://schemas.microsoft.com/office/drawing/2014/main" id="{6D6A2B6C-4377-C84F-9178-045F03E6F6B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9" name="Nat HIV Cur logo type stacked">
              <a:extLst>
                <a:ext uri="{FF2B5EF4-FFF2-40B4-BE49-F238E27FC236}">
                  <a16:creationId xmlns:a16="http://schemas.microsoft.com/office/drawing/2014/main" id="{BD1553D5-573C-4C4F-AC57-EE394EF20746}"/>
                </a:ext>
              </a:extLst>
            </p:cNvPr>
            <p:cNvGrpSpPr>
              <a:grpSpLocks noChangeAspect="1"/>
            </p:cNvGrpSpPr>
            <p:nvPr/>
          </p:nvGrpSpPr>
          <p:grpSpPr bwMode="auto">
            <a:xfrm>
              <a:off x="1898650" y="3455065"/>
              <a:ext cx="3468688" cy="1036638"/>
              <a:chOff x="1196" y="1585"/>
              <a:chExt cx="2185" cy="653"/>
            </a:xfrm>
          </p:grpSpPr>
          <p:sp>
            <p:nvSpPr>
              <p:cNvPr id="40" name="Freeform 5">
                <a:extLst>
                  <a:ext uri="{FF2B5EF4-FFF2-40B4-BE49-F238E27FC236}">
                    <a16:creationId xmlns:a16="http://schemas.microsoft.com/office/drawing/2014/main" id="{6ADAB486-C50C-F34C-AE5C-4F5C76D746EC}"/>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6">
                <a:extLst>
                  <a:ext uri="{FF2B5EF4-FFF2-40B4-BE49-F238E27FC236}">
                    <a16:creationId xmlns:a16="http://schemas.microsoft.com/office/drawing/2014/main" id="{1FB03474-E41E-B049-B9E4-743D2A519D5F}"/>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7">
                <a:extLst>
                  <a:ext uri="{FF2B5EF4-FFF2-40B4-BE49-F238E27FC236}">
                    <a16:creationId xmlns:a16="http://schemas.microsoft.com/office/drawing/2014/main" id="{4343B7F2-645A-B04B-B345-9FFC5FC4DF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8">
                <a:extLst>
                  <a:ext uri="{FF2B5EF4-FFF2-40B4-BE49-F238E27FC236}">
                    <a16:creationId xmlns:a16="http://schemas.microsoft.com/office/drawing/2014/main" id="{2D0C41A7-8132-F446-9C68-5CD380F6CF0B}"/>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9">
                <a:extLst>
                  <a:ext uri="{FF2B5EF4-FFF2-40B4-BE49-F238E27FC236}">
                    <a16:creationId xmlns:a16="http://schemas.microsoft.com/office/drawing/2014/main" id="{035F371C-6132-C741-B2A5-12E46966AB9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0">
                <a:extLst>
                  <a:ext uri="{FF2B5EF4-FFF2-40B4-BE49-F238E27FC236}">
                    <a16:creationId xmlns:a16="http://schemas.microsoft.com/office/drawing/2014/main" id="{E298A9BE-D0AD-784A-8382-AC7C9AC3ACC5}"/>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1">
                <a:extLst>
                  <a:ext uri="{FF2B5EF4-FFF2-40B4-BE49-F238E27FC236}">
                    <a16:creationId xmlns:a16="http://schemas.microsoft.com/office/drawing/2014/main" id="{18676216-C374-8547-98FD-BA2E00E0BBE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2">
                <a:extLst>
                  <a:ext uri="{FF2B5EF4-FFF2-40B4-BE49-F238E27FC236}">
                    <a16:creationId xmlns:a16="http://schemas.microsoft.com/office/drawing/2014/main" id="{30EFED6D-48F8-F243-8B06-3064A0BCD1C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3">
                <a:extLst>
                  <a:ext uri="{FF2B5EF4-FFF2-40B4-BE49-F238E27FC236}">
                    <a16:creationId xmlns:a16="http://schemas.microsoft.com/office/drawing/2014/main" id="{871F0739-115E-164B-8882-67AEDA77518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4">
                <a:extLst>
                  <a:ext uri="{FF2B5EF4-FFF2-40B4-BE49-F238E27FC236}">
                    <a16:creationId xmlns:a16="http://schemas.microsoft.com/office/drawing/2014/main" id="{EDAD41FE-6A85-AA46-B527-05B49C0C402E}"/>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5">
                <a:extLst>
                  <a:ext uri="{FF2B5EF4-FFF2-40B4-BE49-F238E27FC236}">
                    <a16:creationId xmlns:a16="http://schemas.microsoft.com/office/drawing/2014/main" id="{C191F102-581A-D14E-8475-D43A2D8F11D3}"/>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6">
                <a:extLst>
                  <a:ext uri="{FF2B5EF4-FFF2-40B4-BE49-F238E27FC236}">
                    <a16:creationId xmlns:a16="http://schemas.microsoft.com/office/drawing/2014/main" id="{E74E292D-17BD-BB40-A9A5-1C1591A97D53}"/>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7">
                <a:extLst>
                  <a:ext uri="{FF2B5EF4-FFF2-40B4-BE49-F238E27FC236}">
                    <a16:creationId xmlns:a16="http://schemas.microsoft.com/office/drawing/2014/main" id="{E0642006-4B07-3D49-BDD7-47DBCF5B9DA9}"/>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18">
                <a:extLst>
                  <a:ext uri="{FF2B5EF4-FFF2-40B4-BE49-F238E27FC236}">
                    <a16:creationId xmlns:a16="http://schemas.microsoft.com/office/drawing/2014/main" id="{536270EF-4329-CB41-B422-F34FBA53471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19">
                <a:extLst>
                  <a:ext uri="{FF2B5EF4-FFF2-40B4-BE49-F238E27FC236}">
                    <a16:creationId xmlns:a16="http://schemas.microsoft.com/office/drawing/2014/main" id="{96B3CE78-EC81-D64E-A813-5AAEEB3C4316}"/>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0">
                <a:extLst>
                  <a:ext uri="{FF2B5EF4-FFF2-40B4-BE49-F238E27FC236}">
                    <a16:creationId xmlns:a16="http://schemas.microsoft.com/office/drawing/2014/main" id="{7ADAC04D-E6B1-0642-BFB5-A678C34332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1">
                <a:extLst>
                  <a:ext uri="{FF2B5EF4-FFF2-40B4-BE49-F238E27FC236}">
                    <a16:creationId xmlns:a16="http://schemas.microsoft.com/office/drawing/2014/main" id="{160CD0B4-81EC-0A4D-B81D-3CD07C0C67C4}"/>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2">
                <a:extLst>
                  <a:ext uri="{FF2B5EF4-FFF2-40B4-BE49-F238E27FC236}">
                    <a16:creationId xmlns:a16="http://schemas.microsoft.com/office/drawing/2014/main" id="{84688850-588A-9E46-A2B5-34B7DB232D38}"/>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3">
                <a:extLst>
                  <a:ext uri="{FF2B5EF4-FFF2-40B4-BE49-F238E27FC236}">
                    <a16:creationId xmlns:a16="http://schemas.microsoft.com/office/drawing/2014/main" id="{F47565D9-E9FE-FF45-961D-2C3FA4861590}"/>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24">
                <a:extLst>
                  <a:ext uri="{FF2B5EF4-FFF2-40B4-BE49-F238E27FC236}">
                    <a16:creationId xmlns:a16="http://schemas.microsoft.com/office/drawing/2014/main" id="{26FFD54D-9080-C542-8CF7-37806CDA8900}"/>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25">
                <a:extLst>
                  <a:ext uri="{FF2B5EF4-FFF2-40B4-BE49-F238E27FC236}">
                    <a16:creationId xmlns:a16="http://schemas.microsoft.com/office/drawing/2014/main" id="{5571FC1C-7B13-6E43-AD12-72246A973A6C}"/>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30" name="Straight Connector 29">
            <a:extLst>
              <a:ext uri="{FF2B5EF4-FFF2-40B4-BE49-F238E27FC236}">
                <a16:creationId xmlns:a16="http://schemas.microsoft.com/office/drawing/2014/main" id="{E8C9B552-E002-5C48-BB85-CEC9317C756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6849621"/>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Figures + Bar">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 name="Rectangle 2"/>
          <p:cNvSpPr/>
          <p:nvPr/>
        </p:nvSpPr>
        <p:spPr>
          <a:xfrm>
            <a:off x="0" y="920751"/>
            <a:ext cx="9162288" cy="377190"/>
          </a:xfrm>
          <a:prstGeom prst="rect">
            <a:avLst/>
          </a:prstGeom>
          <a:solidFill>
            <a:srgbClr val="68686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sp>
        <p:nvSpPr>
          <p:cNvPr id="34" name="Text Placeholder 5"/>
          <p:cNvSpPr>
            <a:spLocks noGrp="1"/>
          </p:cNvSpPr>
          <p:nvPr>
            <p:ph type="body" sz="quarter" idx="15" hasCustomPrompt="1"/>
          </p:nvPr>
        </p:nvSpPr>
        <p:spPr>
          <a:xfrm>
            <a:off x="318914" y="941069"/>
            <a:ext cx="8503916" cy="342896"/>
          </a:xfrm>
          <a:prstGeom prst="rect">
            <a:avLst/>
          </a:prstGeom>
        </p:spPr>
        <p:txBody>
          <a:bodyPr vert="horz" anchor="ctr"/>
          <a:lstStyle>
            <a:lvl1pPr marL="0" indent="0" algn="l">
              <a:spcBef>
                <a:spcPts val="0"/>
              </a:spcBef>
              <a:buNone/>
              <a:defRPr sz="1500" b="0" baseline="0">
                <a:solidFill>
                  <a:schemeClr val="bg1"/>
                </a:solidFill>
                <a:latin typeface="Arial"/>
                <a:cs typeface="Arial"/>
              </a:defRPr>
            </a:lvl1pPr>
          </a:lstStyle>
          <a:p>
            <a:pPr lvl="0"/>
            <a:r>
              <a:rPr lang="en-US" dirty="0"/>
              <a:t>Click to Add Title </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485266"/>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xt-Large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24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400"/>
              </a:spcBef>
              <a:spcAft>
                <a:spcPts val="0"/>
              </a:spcAft>
              <a:buClr>
                <a:srgbClr val="0070C0"/>
              </a:buClr>
              <a:buSzPct val="100000"/>
              <a:buFont typeface="Lucida Grande"/>
              <a:buChar char="-"/>
              <a:tabLst/>
              <a:defRPr sz="20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r>
              <a:rPr lang="en-US" dirty="0"/>
              <a:t>Line 2</a:t>
            </a:r>
          </a:p>
          <a:p>
            <a:pPr lvl="1"/>
            <a:endParaRPr lang="en-US" dirty="0"/>
          </a:p>
          <a:p>
            <a:pPr lvl="1"/>
            <a:endParaRPr lang="en-US" dirty="0"/>
          </a:p>
        </p:txBody>
      </p:sp>
      <p:cxnSp>
        <p:nvCxnSpPr>
          <p:cNvPr id="32" name="Straight Connector 31"/>
          <p:cNvCxnSpPr/>
          <p:nvPr/>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1031230921"/>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30" r:id="rId1"/>
    <p:sldLayoutId id="2147483753" r:id="rId2"/>
    <p:sldLayoutId id="2147483695" r:id="rId3"/>
    <p:sldLayoutId id="2147483696" r:id="rId4"/>
    <p:sldLayoutId id="2147483714" r:id="rId5"/>
    <p:sldLayoutId id="2147483699" r:id="rId6"/>
    <p:sldLayoutId id="2147483733" r:id="rId7"/>
    <p:sldLayoutId id="2147483700" r:id="rId8"/>
    <p:sldLayoutId id="2147483738" r:id="rId9"/>
    <p:sldLayoutId id="2147483740" r:id="rId10"/>
    <p:sldLayoutId id="2147483739" r:id="rId11"/>
    <p:sldLayoutId id="2147483698" r:id="rId12"/>
    <p:sldLayoutId id="2147483752" r:id="rId13"/>
    <p:sldLayoutId id="2147483755" r:id="rId14"/>
    <p:sldLayoutId id="2147483754" r:id="rId15"/>
    <p:sldLayoutId id="2147483756" r:id="rId16"/>
    <p:sldLayoutId id="2147483735" r:id="rId17"/>
    <p:sldLayoutId id="2147483707" r:id="rId18"/>
    <p:sldLayoutId id="2147483732" r:id="rId19"/>
    <p:sldLayoutId id="2147483727" r:id="rId20"/>
    <p:sldLayoutId id="2147483694" r:id="rId21"/>
    <p:sldLayoutId id="2147483703" r:id="rId22"/>
    <p:sldLayoutId id="2147483706" r:id="rId23"/>
    <p:sldLayoutId id="2147483757" r:id="rId24"/>
    <p:sldLayoutId id="2147483760" r:id="rId25"/>
    <p:sldLayoutId id="2147483761" r:id="rId26"/>
  </p:sldLayoutIdLst>
  <p:transition spd="slow"/>
  <p:hf sldNum="0"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100" b="0" dirty="0"/>
              <a:t>DTG + 3TC versus DTG + TDF-FTC as Initial ART</a:t>
            </a:r>
            <a:br>
              <a:rPr lang="en-US" sz="2025" b="0" dirty="0"/>
            </a:br>
            <a:r>
              <a:rPr lang="en-US" sz="2700" dirty="0"/>
              <a:t>GEMINI 1 and GEMINI 2: Week 48 Data</a:t>
            </a:r>
          </a:p>
        </p:txBody>
      </p:sp>
    </p:spTree>
    <p:extLst>
      <p:ext uri="{BB962C8B-B14F-4D97-AF65-F5344CB8AC3E}">
        <p14:creationId xmlns:p14="http://schemas.microsoft.com/office/powerpoint/2010/main" val="286592448"/>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15507-B229-C239-22EC-813A65996FBB}"/>
              </a:ext>
            </a:extLst>
          </p:cNvPr>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DTG + 3TC versus DTG + TDF-FTC as Initial ART</a:t>
            </a:r>
            <a:br>
              <a:rPr lang="en-US" sz="2000" dirty="0">
                <a:ea typeface="ＭＳ Ｐゴシック" pitchFamily="22" charset="-128"/>
                <a:cs typeface="ＭＳ Ｐゴシック" pitchFamily="22" charset="-128"/>
              </a:rPr>
            </a:br>
            <a:r>
              <a:rPr lang="en-US" sz="2000" dirty="0">
                <a:ea typeface="ＭＳ Ｐゴシック" pitchFamily="31" charset="-128"/>
                <a:cs typeface="ＭＳ Ｐゴシック" pitchFamily="31" charset="-128"/>
              </a:rPr>
              <a:t>GEMINI 1 and 2: Conclusions</a:t>
            </a:r>
            <a:endParaRPr lang="en-US" sz="2000" dirty="0"/>
          </a:p>
        </p:txBody>
      </p:sp>
      <p:sp>
        <p:nvSpPr>
          <p:cNvPr id="3" name="Text Placeholder 2">
            <a:extLst>
              <a:ext uri="{FF2B5EF4-FFF2-40B4-BE49-F238E27FC236}">
                <a16:creationId xmlns:a16="http://schemas.microsoft.com/office/drawing/2014/main" id="{B795CEC9-D4C8-BA0E-AD87-A19DFAA7B0D8}"/>
              </a:ext>
            </a:extLst>
          </p:cNvPr>
          <p:cNvSpPr>
            <a:spLocks noGrp="1"/>
          </p:cNvSpPr>
          <p:nvPr>
            <p:ph type="body" sz="quarter" idx="16"/>
          </p:nvPr>
        </p:nvSpPr>
        <p:spPr/>
        <p:txBody>
          <a:bodyPr/>
          <a:lstStyle/>
          <a:p>
            <a:r>
              <a:rPr lang="en-US" dirty="0"/>
              <a:t>Source: Cahn P, et al. Lancet. 2019;393:143-55.</a:t>
            </a:r>
          </a:p>
        </p:txBody>
      </p:sp>
      <p:sp>
        <p:nvSpPr>
          <p:cNvPr id="7" name="Content Placeholder 6">
            <a:extLst>
              <a:ext uri="{FF2B5EF4-FFF2-40B4-BE49-F238E27FC236}">
                <a16:creationId xmlns:a16="http://schemas.microsoft.com/office/drawing/2014/main" id="{5B746671-AEB9-C717-43C7-382D5B827EDC}"/>
              </a:ext>
            </a:extLst>
          </p:cNvPr>
          <p:cNvSpPr>
            <a:spLocks noGrp="1"/>
          </p:cNvSpPr>
          <p:nvPr>
            <p:ph sz="half" idx="2"/>
          </p:nvPr>
        </p:nvSpPr>
        <p:spPr>
          <a:xfrm>
            <a:off x="-18168" y="1990952"/>
            <a:ext cx="9180576" cy="1690717"/>
          </a:xfrm>
        </p:spPr>
        <p:txBody>
          <a:bodyPr>
            <a:normAutofit/>
          </a:bodyPr>
          <a:lstStyle/>
          <a:p>
            <a:pPr>
              <a:lnSpc>
                <a:spcPts val="2600"/>
              </a:lnSpc>
            </a:pPr>
            <a:r>
              <a:rPr lang="en-US" sz="1800" dirty="0">
                <a:solidFill>
                  <a:srgbClr val="C00000"/>
                </a:solidFill>
              </a:rPr>
              <a:t>Interpretation</a:t>
            </a:r>
            <a:r>
              <a:rPr lang="en-US" sz="1800" dirty="0"/>
              <a:t>: “The non-inferior efficacy and similar tolerability profile of dolutegravir plus lamivudine to a guideline-recommended three-drug regimen at 48 weeks in ART-naive adults supports its use as initial therapy for patients with HIV-1 infection.”</a:t>
            </a:r>
          </a:p>
        </p:txBody>
      </p:sp>
    </p:spTree>
    <p:extLst>
      <p:ext uri="{BB962C8B-B14F-4D97-AF65-F5344CB8AC3E}">
        <p14:creationId xmlns:p14="http://schemas.microsoft.com/office/powerpoint/2010/main" val="3836282425"/>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100" b="0" dirty="0"/>
              <a:t>DTG + 3TC versus DTG + TDF-FTC as Initial ART</a:t>
            </a:r>
            <a:br>
              <a:rPr lang="en-US" sz="2025" b="0" dirty="0"/>
            </a:br>
            <a:r>
              <a:rPr lang="en-US" sz="2700" dirty="0"/>
              <a:t>GEMINI 1 and GEMINI 2: Week 96 Data</a:t>
            </a:r>
          </a:p>
        </p:txBody>
      </p:sp>
    </p:spTree>
    <p:extLst>
      <p:ext uri="{BB962C8B-B14F-4D97-AF65-F5344CB8AC3E}">
        <p14:creationId xmlns:p14="http://schemas.microsoft.com/office/powerpoint/2010/main" val="1722790502"/>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DTG + 3TC versus DTG + TDF-FTC as Initial ART</a:t>
            </a:r>
            <a:br>
              <a:rPr lang="en-US" sz="2000" dirty="0">
                <a:ea typeface="ＭＳ Ｐゴシック" pitchFamily="22" charset="-128"/>
                <a:cs typeface="ＭＳ Ｐゴシック" pitchFamily="22" charset="-128"/>
              </a:rPr>
            </a:br>
            <a:r>
              <a:rPr lang="en-US" sz="2000" dirty="0">
                <a:ea typeface="ＭＳ Ｐゴシック" pitchFamily="31" charset="-128"/>
                <a:cs typeface="ＭＳ Ｐゴシック" pitchFamily="31" charset="-128"/>
              </a:rPr>
              <a:t>GEMINI 1 and 2: Results by Baseline HIV RNA Level</a:t>
            </a:r>
            <a:endParaRPr lang="en-US" sz="2000" dirty="0"/>
          </a:p>
        </p:txBody>
      </p:sp>
      <p:sp>
        <p:nvSpPr>
          <p:cNvPr id="6" name="Content Placeholder 5"/>
          <p:cNvSpPr>
            <a:spLocks noGrp="1"/>
          </p:cNvSpPr>
          <p:nvPr>
            <p:ph type="body" sz="quarter" idx="15"/>
          </p:nvPr>
        </p:nvSpPr>
        <p:spPr/>
        <p:txBody>
          <a:bodyPr/>
          <a:lstStyle/>
          <a:p>
            <a:r>
              <a:rPr lang="en-US" dirty="0"/>
              <a:t>Week 96 Virologic Response (Intention-to-Treat Analysis)</a:t>
            </a:r>
          </a:p>
        </p:txBody>
      </p:sp>
      <p:graphicFrame>
        <p:nvGraphicFramePr>
          <p:cNvPr id="14" name="Chart 13"/>
          <p:cNvGraphicFramePr>
            <a:graphicFrameLocks/>
          </p:cNvGraphicFramePr>
          <p:nvPr>
            <p:extLst>
              <p:ext uri="{D42A27DB-BD31-4B8C-83A1-F6EECF244321}">
                <p14:modId xmlns:p14="http://schemas.microsoft.com/office/powerpoint/2010/main" val="955989223"/>
              </p:ext>
            </p:extLst>
          </p:nvPr>
        </p:nvGraphicFramePr>
        <p:xfrm>
          <a:off x="449677" y="1371601"/>
          <a:ext cx="8229600" cy="329184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p:cNvSpPr>
            <a:spLocks noGrp="1"/>
          </p:cNvSpPr>
          <p:nvPr>
            <p:ph type="body" sz="quarter" idx="16"/>
          </p:nvPr>
        </p:nvSpPr>
        <p:spPr/>
        <p:txBody>
          <a:bodyPr/>
          <a:lstStyle/>
          <a:p>
            <a:r>
              <a:rPr lang="en-US" sz="975" dirty="0"/>
              <a:t>Source: Cahn P, et al. J </a:t>
            </a:r>
            <a:r>
              <a:rPr lang="en-US" sz="975" dirty="0" err="1"/>
              <a:t>Acquir</a:t>
            </a:r>
            <a:r>
              <a:rPr lang="en-US" sz="975" dirty="0"/>
              <a:t> Immune </a:t>
            </a:r>
            <a:r>
              <a:rPr lang="en-US" sz="975" dirty="0" err="1"/>
              <a:t>Defic</a:t>
            </a:r>
            <a:r>
              <a:rPr lang="en-US" sz="975" dirty="0"/>
              <a:t> Syndrome. 2020;83:310-18.</a:t>
            </a:r>
          </a:p>
        </p:txBody>
      </p:sp>
      <p:sp>
        <p:nvSpPr>
          <p:cNvPr id="16" name="Rectangle 15"/>
          <p:cNvSpPr/>
          <p:nvPr/>
        </p:nvSpPr>
        <p:spPr>
          <a:xfrm>
            <a:off x="4189788" y="3725823"/>
            <a:ext cx="914400" cy="27432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solidFill>
                  <a:schemeClr val="bg1"/>
                </a:solidFill>
                <a:latin typeface="Arial" panose="020B0604020202020204" pitchFamily="34" charset="0"/>
                <a:cs typeface="Arial" panose="020B0604020202020204" pitchFamily="34" charset="0"/>
              </a:rPr>
              <a:t>499/576</a:t>
            </a:r>
          </a:p>
        </p:txBody>
      </p:sp>
      <p:sp>
        <p:nvSpPr>
          <p:cNvPr id="17" name="Rectangle 16"/>
          <p:cNvSpPr/>
          <p:nvPr/>
        </p:nvSpPr>
        <p:spPr>
          <a:xfrm>
            <a:off x="4944521" y="3725823"/>
            <a:ext cx="914400" cy="27432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solidFill>
                  <a:schemeClr val="bg1"/>
                </a:solidFill>
                <a:latin typeface="Arial" panose="020B0604020202020204" pitchFamily="34" charset="0"/>
                <a:cs typeface="Arial" panose="020B0604020202020204" pitchFamily="34" charset="0"/>
              </a:rPr>
              <a:t>510/564</a:t>
            </a:r>
          </a:p>
        </p:txBody>
      </p:sp>
      <p:sp>
        <p:nvSpPr>
          <p:cNvPr id="18" name="Rectangle 17"/>
          <p:cNvSpPr/>
          <p:nvPr/>
        </p:nvSpPr>
        <p:spPr>
          <a:xfrm>
            <a:off x="6480053" y="3725823"/>
            <a:ext cx="914400" cy="27432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solidFill>
                  <a:schemeClr val="bg1"/>
                </a:solidFill>
                <a:latin typeface="Arial" panose="020B0604020202020204" pitchFamily="34" charset="0"/>
                <a:cs typeface="Arial" panose="020B0604020202020204" pitchFamily="34" charset="0"/>
              </a:rPr>
              <a:t>117/140</a:t>
            </a:r>
          </a:p>
        </p:txBody>
      </p:sp>
      <p:sp>
        <p:nvSpPr>
          <p:cNvPr id="19" name="Rectangle 18"/>
          <p:cNvSpPr/>
          <p:nvPr/>
        </p:nvSpPr>
        <p:spPr>
          <a:xfrm>
            <a:off x="7277402" y="3725823"/>
            <a:ext cx="914400" cy="27432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solidFill>
                  <a:schemeClr val="bg1"/>
                </a:solidFill>
                <a:latin typeface="Arial" panose="020B0604020202020204" pitchFamily="34" charset="0"/>
                <a:cs typeface="Arial" panose="020B0604020202020204" pitchFamily="34" charset="0"/>
              </a:rPr>
              <a:t>132/153</a:t>
            </a:r>
          </a:p>
        </p:txBody>
      </p:sp>
      <p:sp>
        <p:nvSpPr>
          <p:cNvPr id="12" name="TextBox 11"/>
          <p:cNvSpPr txBox="1"/>
          <p:nvPr/>
        </p:nvSpPr>
        <p:spPr>
          <a:xfrm>
            <a:off x="4241869" y="4388096"/>
            <a:ext cx="3978801" cy="300082"/>
          </a:xfrm>
          <a:prstGeom prst="rect">
            <a:avLst/>
          </a:prstGeom>
          <a:noFill/>
          <a:ln>
            <a:noFill/>
          </a:ln>
        </p:spPr>
        <p:txBody>
          <a:bodyPr wrap="square" rtlCol="0">
            <a:spAutoFit/>
          </a:bodyPr>
          <a:lstStyle/>
          <a:p>
            <a:pPr algn="ctr"/>
            <a:r>
              <a:rPr lang="en-US" sz="1350" b="1" dirty="0">
                <a:latin typeface="+mn-lt"/>
              </a:rPr>
              <a:t>Baseline HIV RNA copies/mL</a:t>
            </a:r>
          </a:p>
        </p:txBody>
      </p:sp>
      <p:cxnSp>
        <p:nvCxnSpPr>
          <p:cNvPr id="5" name="Straight Connector 4"/>
          <p:cNvCxnSpPr>
            <a:cxnSpLocks/>
          </p:cNvCxnSpPr>
          <p:nvPr/>
        </p:nvCxnSpPr>
        <p:spPr>
          <a:xfrm flipH="1">
            <a:off x="4213001" y="4346177"/>
            <a:ext cx="3978801"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1" name="Rectangle 20">
            <a:extLst>
              <a:ext uri="{FF2B5EF4-FFF2-40B4-BE49-F238E27FC236}">
                <a16:creationId xmlns:a16="http://schemas.microsoft.com/office/drawing/2014/main" id="{EE2BF15F-3B13-1142-9877-858639A56CE9}"/>
              </a:ext>
            </a:extLst>
          </p:cNvPr>
          <p:cNvSpPr/>
          <p:nvPr/>
        </p:nvSpPr>
        <p:spPr>
          <a:xfrm>
            <a:off x="2691609" y="3725823"/>
            <a:ext cx="914400" cy="27432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solidFill>
                  <a:schemeClr val="bg1"/>
                </a:solidFill>
                <a:latin typeface="Arial" panose="020B0604020202020204" pitchFamily="34" charset="0"/>
                <a:cs typeface="Arial" panose="020B0604020202020204" pitchFamily="34" charset="0"/>
              </a:rPr>
              <a:t>642/717</a:t>
            </a:r>
          </a:p>
        </p:txBody>
      </p:sp>
      <p:sp>
        <p:nvSpPr>
          <p:cNvPr id="22" name="Rectangle 21">
            <a:extLst>
              <a:ext uri="{FF2B5EF4-FFF2-40B4-BE49-F238E27FC236}">
                <a16:creationId xmlns:a16="http://schemas.microsoft.com/office/drawing/2014/main" id="{9CD2DFA7-58D4-DA4E-A584-BB52B70A452E}"/>
              </a:ext>
            </a:extLst>
          </p:cNvPr>
          <p:cNvSpPr/>
          <p:nvPr/>
        </p:nvSpPr>
        <p:spPr>
          <a:xfrm>
            <a:off x="1868990" y="3725823"/>
            <a:ext cx="914400" cy="27432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solidFill>
                  <a:schemeClr val="bg1"/>
                </a:solidFill>
                <a:latin typeface="Arial" panose="020B0604020202020204" pitchFamily="34" charset="0"/>
                <a:cs typeface="Arial" panose="020B0604020202020204" pitchFamily="34" charset="0"/>
              </a:rPr>
              <a:t>616/716</a:t>
            </a:r>
          </a:p>
        </p:txBody>
      </p:sp>
    </p:spTree>
    <p:extLst>
      <p:ext uri="{BB962C8B-B14F-4D97-AF65-F5344CB8AC3E}">
        <p14:creationId xmlns:p14="http://schemas.microsoft.com/office/powerpoint/2010/main" val="1883743458"/>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DTG + 3TC versus DTG + TDF-FTC as Initial ART</a:t>
            </a:r>
            <a:br>
              <a:rPr lang="en-US" sz="2000" dirty="0">
                <a:ea typeface="ＭＳ Ｐゴシック" pitchFamily="22" charset="-128"/>
                <a:cs typeface="ＭＳ Ｐゴシック" pitchFamily="22" charset="-128"/>
              </a:rPr>
            </a:br>
            <a:r>
              <a:rPr lang="en-US" sz="2000" dirty="0">
                <a:ea typeface="ＭＳ Ｐゴシック" pitchFamily="31" charset="-128"/>
                <a:cs typeface="ＭＳ Ｐゴシック" pitchFamily="31" charset="-128"/>
              </a:rPr>
              <a:t>GEMINI 1 and 2: Results by Baseline CD4 Cell Count</a:t>
            </a:r>
            <a:endParaRPr lang="en-US" sz="2000" dirty="0"/>
          </a:p>
        </p:txBody>
      </p:sp>
      <p:sp>
        <p:nvSpPr>
          <p:cNvPr id="6" name="Content Placeholder 5"/>
          <p:cNvSpPr>
            <a:spLocks noGrp="1"/>
          </p:cNvSpPr>
          <p:nvPr>
            <p:ph type="body" sz="quarter" idx="15"/>
          </p:nvPr>
        </p:nvSpPr>
        <p:spPr/>
        <p:txBody>
          <a:bodyPr/>
          <a:lstStyle/>
          <a:p>
            <a:r>
              <a:rPr lang="en-US" dirty="0"/>
              <a:t>Week 96 Virologic Response (Intention-to-Treat Analysis)</a:t>
            </a:r>
          </a:p>
        </p:txBody>
      </p:sp>
      <p:graphicFrame>
        <p:nvGraphicFramePr>
          <p:cNvPr id="14" name="Chart 13"/>
          <p:cNvGraphicFramePr>
            <a:graphicFrameLocks/>
          </p:cNvGraphicFramePr>
          <p:nvPr>
            <p:extLst>
              <p:ext uri="{D42A27DB-BD31-4B8C-83A1-F6EECF244321}">
                <p14:modId xmlns:p14="http://schemas.microsoft.com/office/powerpoint/2010/main" val="1026425136"/>
              </p:ext>
            </p:extLst>
          </p:nvPr>
        </p:nvGraphicFramePr>
        <p:xfrm>
          <a:off x="461706" y="1371601"/>
          <a:ext cx="8229600" cy="329184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p:cNvSpPr>
            <a:spLocks noGrp="1"/>
          </p:cNvSpPr>
          <p:nvPr>
            <p:ph type="body" sz="quarter" idx="16"/>
          </p:nvPr>
        </p:nvSpPr>
        <p:spPr/>
        <p:txBody>
          <a:bodyPr/>
          <a:lstStyle/>
          <a:p>
            <a:r>
              <a:rPr lang="en-US" sz="975" dirty="0"/>
              <a:t>Source: Cahn P, et al. J </a:t>
            </a:r>
            <a:r>
              <a:rPr lang="en-US" sz="975" dirty="0" err="1"/>
              <a:t>Acquir</a:t>
            </a:r>
            <a:r>
              <a:rPr lang="en-US" sz="975" dirty="0"/>
              <a:t> Immune </a:t>
            </a:r>
            <a:r>
              <a:rPr lang="en-US" sz="975" dirty="0" err="1"/>
              <a:t>Defic</a:t>
            </a:r>
            <a:r>
              <a:rPr lang="en-US" sz="975" dirty="0"/>
              <a:t> Syndrome. 2020;83:310-18.</a:t>
            </a:r>
          </a:p>
        </p:txBody>
      </p:sp>
      <p:sp>
        <p:nvSpPr>
          <p:cNvPr id="15" name="Rectangle 14"/>
          <p:cNvSpPr/>
          <p:nvPr/>
        </p:nvSpPr>
        <p:spPr>
          <a:xfrm>
            <a:off x="2691607" y="3709115"/>
            <a:ext cx="914400" cy="27432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solidFill>
                  <a:schemeClr val="bg1"/>
                </a:solidFill>
                <a:latin typeface="Arial" panose="020B0604020202020204" pitchFamily="34" charset="0"/>
                <a:cs typeface="Arial" panose="020B0604020202020204" pitchFamily="34" charset="0"/>
              </a:rPr>
              <a:t>642/717</a:t>
            </a:r>
          </a:p>
        </p:txBody>
      </p:sp>
      <p:sp>
        <p:nvSpPr>
          <p:cNvPr id="16" name="Rectangle 15"/>
          <p:cNvSpPr/>
          <p:nvPr/>
        </p:nvSpPr>
        <p:spPr>
          <a:xfrm>
            <a:off x="4156366" y="3709115"/>
            <a:ext cx="914400" cy="27432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solidFill>
                  <a:schemeClr val="bg1"/>
                </a:solidFill>
                <a:latin typeface="Arial" panose="020B0604020202020204" pitchFamily="34" charset="0"/>
                <a:cs typeface="Arial" panose="020B0604020202020204" pitchFamily="34" charset="0"/>
              </a:rPr>
              <a:t>573/653</a:t>
            </a:r>
          </a:p>
        </p:txBody>
      </p:sp>
      <p:sp>
        <p:nvSpPr>
          <p:cNvPr id="17" name="Rectangle 16"/>
          <p:cNvSpPr/>
          <p:nvPr/>
        </p:nvSpPr>
        <p:spPr>
          <a:xfrm>
            <a:off x="4986630" y="3709115"/>
            <a:ext cx="914400" cy="27432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solidFill>
                  <a:schemeClr val="bg1"/>
                </a:solidFill>
                <a:latin typeface="Arial" panose="020B0604020202020204" pitchFamily="34" charset="0"/>
                <a:cs typeface="Arial" panose="020B0604020202020204" pitchFamily="34" charset="0"/>
              </a:rPr>
              <a:t>594/662</a:t>
            </a:r>
          </a:p>
        </p:txBody>
      </p:sp>
      <p:sp>
        <p:nvSpPr>
          <p:cNvPr id="18" name="Rectangle 17"/>
          <p:cNvSpPr/>
          <p:nvPr/>
        </p:nvSpPr>
        <p:spPr>
          <a:xfrm>
            <a:off x="6464013" y="3709115"/>
            <a:ext cx="914400" cy="27432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solidFill>
                  <a:schemeClr val="bg1"/>
                </a:solidFill>
                <a:latin typeface="Arial" panose="020B0604020202020204" pitchFamily="34" charset="0"/>
                <a:cs typeface="Arial" panose="020B0604020202020204" pitchFamily="34" charset="0"/>
              </a:rPr>
              <a:t>43/63</a:t>
            </a:r>
          </a:p>
        </p:txBody>
      </p:sp>
      <p:sp>
        <p:nvSpPr>
          <p:cNvPr id="19" name="Rectangle 18"/>
          <p:cNvSpPr/>
          <p:nvPr/>
        </p:nvSpPr>
        <p:spPr>
          <a:xfrm>
            <a:off x="7286092" y="3709115"/>
            <a:ext cx="914400" cy="27432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solidFill>
                  <a:schemeClr val="bg1"/>
                </a:solidFill>
                <a:latin typeface="Arial" panose="020B0604020202020204" pitchFamily="34" charset="0"/>
                <a:cs typeface="Arial" panose="020B0604020202020204" pitchFamily="34" charset="0"/>
              </a:rPr>
              <a:t>48/55</a:t>
            </a:r>
          </a:p>
        </p:txBody>
      </p:sp>
      <p:sp>
        <p:nvSpPr>
          <p:cNvPr id="20" name="Rectangle 19"/>
          <p:cNvSpPr/>
          <p:nvPr/>
        </p:nvSpPr>
        <p:spPr>
          <a:xfrm>
            <a:off x="1881021" y="3709115"/>
            <a:ext cx="914400" cy="27432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solidFill>
                  <a:schemeClr val="bg1"/>
                </a:solidFill>
                <a:latin typeface="Arial" panose="020B0604020202020204" pitchFamily="34" charset="0"/>
                <a:cs typeface="Arial" panose="020B0604020202020204" pitchFamily="34" charset="0"/>
              </a:rPr>
              <a:t>616/716</a:t>
            </a:r>
          </a:p>
        </p:txBody>
      </p:sp>
      <p:sp>
        <p:nvSpPr>
          <p:cNvPr id="12" name="TextBox 11"/>
          <p:cNvSpPr txBox="1"/>
          <p:nvPr/>
        </p:nvSpPr>
        <p:spPr>
          <a:xfrm>
            <a:off x="4238334" y="4388703"/>
            <a:ext cx="3937000" cy="300082"/>
          </a:xfrm>
          <a:prstGeom prst="rect">
            <a:avLst/>
          </a:prstGeom>
          <a:noFill/>
          <a:ln>
            <a:noFill/>
          </a:ln>
        </p:spPr>
        <p:txBody>
          <a:bodyPr wrap="square" rtlCol="0">
            <a:spAutoFit/>
          </a:bodyPr>
          <a:lstStyle/>
          <a:p>
            <a:pPr algn="ctr"/>
            <a:r>
              <a:rPr lang="en-US" sz="1350" b="1" dirty="0">
                <a:latin typeface="+mn-lt"/>
              </a:rPr>
              <a:t>Baseline CD4 Count (cells/mm</a:t>
            </a:r>
            <a:r>
              <a:rPr lang="en-US" sz="1350" b="1" baseline="30000" dirty="0">
                <a:latin typeface="+mn-lt"/>
              </a:rPr>
              <a:t>3</a:t>
            </a:r>
            <a:r>
              <a:rPr lang="en-US" sz="1350" b="1" dirty="0">
                <a:latin typeface="+mn-lt"/>
              </a:rPr>
              <a:t>)</a:t>
            </a:r>
          </a:p>
        </p:txBody>
      </p:sp>
      <p:cxnSp>
        <p:nvCxnSpPr>
          <p:cNvPr id="5" name="Straight Connector 4"/>
          <p:cNvCxnSpPr>
            <a:cxnSpLocks/>
          </p:cNvCxnSpPr>
          <p:nvPr/>
        </p:nvCxnSpPr>
        <p:spPr>
          <a:xfrm flipH="1">
            <a:off x="4219866" y="4296124"/>
            <a:ext cx="3946234"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32165909"/>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DTG + 3TC versus DTG + TDF-FTC as Initial ART</a:t>
            </a:r>
            <a:br>
              <a:rPr lang="en-US" sz="2000" dirty="0">
                <a:ea typeface="ＭＳ Ｐゴシック" pitchFamily="22" charset="-128"/>
                <a:cs typeface="ＭＳ Ｐゴシック" pitchFamily="22" charset="-128"/>
              </a:rPr>
            </a:br>
            <a:r>
              <a:rPr lang="en-US" sz="2000" dirty="0">
                <a:ea typeface="ＭＳ Ｐゴシック" pitchFamily="31" charset="-128"/>
                <a:cs typeface="ＭＳ Ｐゴシック" pitchFamily="31" charset="-128"/>
              </a:rPr>
              <a:t>GEMINI 1 and 2: Results</a:t>
            </a:r>
            <a:endParaRPr lang="en-US" sz="2000" dirty="0"/>
          </a:p>
        </p:txBody>
      </p:sp>
      <p:sp>
        <p:nvSpPr>
          <p:cNvPr id="6" name="Content Placeholder 5"/>
          <p:cNvSpPr>
            <a:spLocks noGrp="1"/>
          </p:cNvSpPr>
          <p:nvPr>
            <p:ph type="body" sz="quarter" idx="15"/>
          </p:nvPr>
        </p:nvSpPr>
        <p:spPr/>
        <p:txBody>
          <a:bodyPr/>
          <a:lstStyle/>
          <a:p>
            <a:r>
              <a:rPr lang="en-US" dirty="0"/>
              <a:t>Week 96 Changes in Renal Function</a:t>
            </a:r>
          </a:p>
        </p:txBody>
      </p:sp>
      <p:sp>
        <p:nvSpPr>
          <p:cNvPr id="3" name="Text Placeholder 2"/>
          <p:cNvSpPr>
            <a:spLocks noGrp="1"/>
          </p:cNvSpPr>
          <p:nvPr>
            <p:ph type="body" sz="quarter" idx="16"/>
          </p:nvPr>
        </p:nvSpPr>
        <p:spPr/>
        <p:txBody>
          <a:bodyPr/>
          <a:lstStyle/>
          <a:p>
            <a:r>
              <a:rPr lang="en-US" sz="975" dirty="0"/>
              <a:t>Source: Cahn P, et al. J </a:t>
            </a:r>
            <a:r>
              <a:rPr lang="en-US" sz="975" dirty="0" err="1"/>
              <a:t>Acquir</a:t>
            </a:r>
            <a:r>
              <a:rPr lang="en-US" sz="975" dirty="0"/>
              <a:t> Immune </a:t>
            </a:r>
            <a:r>
              <a:rPr lang="en-US" sz="975" dirty="0" err="1"/>
              <a:t>Defic</a:t>
            </a:r>
            <a:r>
              <a:rPr lang="en-US" sz="975" dirty="0"/>
              <a:t> Syndrome.  2020;83:310-18.</a:t>
            </a:r>
          </a:p>
        </p:txBody>
      </p:sp>
      <p:graphicFrame>
        <p:nvGraphicFramePr>
          <p:cNvPr id="7" name="Chart 6">
            <a:extLst>
              <a:ext uri="{FF2B5EF4-FFF2-40B4-BE49-F238E27FC236}">
                <a16:creationId xmlns:a16="http://schemas.microsoft.com/office/drawing/2014/main" id="{847A8744-7D55-264D-9769-0A59353217D8}"/>
              </a:ext>
            </a:extLst>
          </p:cNvPr>
          <p:cNvGraphicFramePr>
            <a:graphicFrameLocks/>
          </p:cNvGraphicFramePr>
          <p:nvPr>
            <p:extLst>
              <p:ext uri="{D42A27DB-BD31-4B8C-83A1-F6EECF244321}">
                <p14:modId xmlns:p14="http://schemas.microsoft.com/office/powerpoint/2010/main" val="3024073953"/>
              </p:ext>
            </p:extLst>
          </p:nvPr>
        </p:nvGraphicFramePr>
        <p:xfrm>
          <a:off x="449781" y="1383632"/>
          <a:ext cx="8229600" cy="32918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50062782"/>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DTG + 3TC versus DTG + TDF-FTC as Initial ART</a:t>
            </a:r>
            <a:br>
              <a:rPr lang="en-US" sz="2000" dirty="0">
                <a:ea typeface="ＭＳ Ｐゴシック" pitchFamily="22" charset="-128"/>
                <a:cs typeface="ＭＳ Ｐゴシック" pitchFamily="22" charset="-128"/>
              </a:rPr>
            </a:br>
            <a:r>
              <a:rPr lang="en-US" sz="2000" dirty="0">
                <a:ea typeface="ＭＳ Ｐゴシック" pitchFamily="31" charset="-128"/>
                <a:cs typeface="ＭＳ Ｐゴシック" pitchFamily="31" charset="-128"/>
              </a:rPr>
              <a:t>GEMINI 1 and 2: Results</a:t>
            </a:r>
            <a:endParaRPr lang="en-US" sz="2000" dirty="0"/>
          </a:p>
        </p:txBody>
      </p:sp>
      <p:sp>
        <p:nvSpPr>
          <p:cNvPr id="6" name="Content Placeholder 5"/>
          <p:cNvSpPr>
            <a:spLocks noGrp="1"/>
          </p:cNvSpPr>
          <p:nvPr>
            <p:ph type="body" sz="quarter" idx="15"/>
          </p:nvPr>
        </p:nvSpPr>
        <p:spPr/>
        <p:txBody>
          <a:bodyPr/>
          <a:lstStyle/>
          <a:p>
            <a:r>
              <a:rPr lang="en-US" dirty="0"/>
              <a:t>Week 96 Changes in Serum Bone Biomarkers</a:t>
            </a:r>
          </a:p>
        </p:txBody>
      </p:sp>
      <p:sp>
        <p:nvSpPr>
          <p:cNvPr id="3" name="Text Placeholder 2"/>
          <p:cNvSpPr>
            <a:spLocks noGrp="1"/>
          </p:cNvSpPr>
          <p:nvPr>
            <p:ph type="body" sz="quarter" idx="16"/>
          </p:nvPr>
        </p:nvSpPr>
        <p:spPr/>
        <p:txBody>
          <a:bodyPr/>
          <a:lstStyle/>
          <a:p>
            <a:r>
              <a:rPr lang="en-US" sz="975" dirty="0"/>
              <a:t>Source: Cahn P, et al. J </a:t>
            </a:r>
            <a:r>
              <a:rPr lang="en-US" sz="975" dirty="0" err="1"/>
              <a:t>Acquir</a:t>
            </a:r>
            <a:r>
              <a:rPr lang="en-US" sz="975" dirty="0"/>
              <a:t> Immune </a:t>
            </a:r>
            <a:r>
              <a:rPr lang="en-US" sz="975" dirty="0" err="1"/>
              <a:t>Defic</a:t>
            </a:r>
            <a:r>
              <a:rPr lang="en-US" sz="975" dirty="0"/>
              <a:t> Syndrome. 2020;83:310-18.</a:t>
            </a:r>
          </a:p>
        </p:txBody>
      </p:sp>
      <p:graphicFrame>
        <p:nvGraphicFramePr>
          <p:cNvPr id="7" name="Chart 6">
            <a:extLst>
              <a:ext uri="{FF2B5EF4-FFF2-40B4-BE49-F238E27FC236}">
                <a16:creationId xmlns:a16="http://schemas.microsoft.com/office/drawing/2014/main" id="{847A8744-7D55-264D-9769-0A59353217D8}"/>
              </a:ext>
            </a:extLst>
          </p:cNvPr>
          <p:cNvGraphicFramePr>
            <a:graphicFrameLocks/>
          </p:cNvGraphicFramePr>
          <p:nvPr>
            <p:extLst>
              <p:ext uri="{D42A27DB-BD31-4B8C-83A1-F6EECF244321}">
                <p14:modId xmlns:p14="http://schemas.microsoft.com/office/powerpoint/2010/main" val="2433451223"/>
              </p:ext>
            </p:extLst>
          </p:nvPr>
        </p:nvGraphicFramePr>
        <p:xfrm>
          <a:off x="457200" y="1428751"/>
          <a:ext cx="8229600" cy="32918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71453346"/>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271022E-CF2F-E715-EC2F-820317046B22}"/>
              </a:ext>
            </a:extLst>
          </p:cNvPr>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DTG + 3TC versus DTG + TDF-FTC as Initial ART</a:t>
            </a:r>
            <a:br>
              <a:rPr lang="en-US" sz="2000" dirty="0">
                <a:ea typeface="ＭＳ Ｐゴシック" pitchFamily="22" charset="-128"/>
                <a:cs typeface="ＭＳ Ｐゴシック" pitchFamily="22" charset="-128"/>
              </a:rPr>
            </a:br>
            <a:r>
              <a:rPr lang="en-US" sz="2000" dirty="0">
                <a:ea typeface="ＭＳ Ｐゴシック" pitchFamily="31" charset="-128"/>
                <a:cs typeface="ＭＳ Ｐゴシック" pitchFamily="31" charset="-128"/>
              </a:rPr>
              <a:t>GEMINI 1 and 2: Week 96 Conclusion</a:t>
            </a:r>
            <a:endParaRPr lang="en-US" sz="2000" dirty="0"/>
          </a:p>
        </p:txBody>
      </p:sp>
      <p:sp>
        <p:nvSpPr>
          <p:cNvPr id="7" name="Text Placeholder 6">
            <a:extLst>
              <a:ext uri="{FF2B5EF4-FFF2-40B4-BE49-F238E27FC236}">
                <a16:creationId xmlns:a16="http://schemas.microsoft.com/office/drawing/2014/main" id="{920577B3-FD6B-E536-F902-F3FCC4469919}"/>
              </a:ext>
            </a:extLst>
          </p:cNvPr>
          <p:cNvSpPr>
            <a:spLocks noGrp="1"/>
          </p:cNvSpPr>
          <p:nvPr>
            <p:ph type="body" sz="quarter" idx="16"/>
          </p:nvPr>
        </p:nvSpPr>
        <p:spPr/>
        <p:txBody>
          <a:bodyPr/>
          <a:lstStyle/>
          <a:p>
            <a:r>
              <a:rPr lang="en-US" sz="1050" dirty="0"/>
              <a:t>Source: Cahn P, et al. J </a:t>
            </a:r>
            <a:r>
              <a:rPr lang="en-US" sz="1050" dirty="0" err="1"/>
              <a:t>Acquir</a:t>
            </a:r>
            <a:r>
              <a:rPr lang="en-US" sz="1050" dirty="0"/>
              <a:t> Immune </a:t>
            </a:r>
            <a:r>
              <a:rPr lang="en-US" sz="1050" dirty="0" err="1"/>
              <a:t>Defic</a:t>
            </a:r>
            <a:r>
              <a:rPr lang="en-US" sz="1050" dirty="0"/>
              <a:t> Syndrome. 2020;83:310-18.</a:t>
            </a:r>
          </a:p>
        </p:txBody>
      </p:sp>
      <p:sp>
        <p:nvSpPr>
          <p:cNvPr id="6" name="Content Placeholder 5">
            <a:extLst>
              <a:ext uri="{FF2B5EF4-FFF2-40B4-BE49-F238E27FC236}">
                <a16:creationId xmlns:a16="http://schemas.microsoft.com/office/drawing/2014/main" id="{22EAED95-5866-A543-E6CC-1B7AFF630D84}"/>
              </a:ext>
            </a:extLst>
          </p:cNvPr>
          <p:cNvSpPr>
            <a:spLocks noGrp="1"/>
          </p:cNvSpPr>
          <p:nvPr>
            <p:ph sz="half" idx="2"/>
          </p:nvPr>
        </p:nvSpPr>
        <p:spPr>
          <a:xfrm>
            <a:off x="-18168" y="1906729"/>
            <a:ext cx="9180576" cy="1895254"/>
          </a:xfrm>
        </p:spPr>
        <p:txBody>
          <a:bodyPr>
            <a:normAutofit/>
          </a:bodyPr>
          <a:lstStyle/>
          <a:p>
            <a:pPr>
              <a:lnSpc>
                <a:spcPts val="2800"/>
              </a:lnSpc>
            </a:pPr>
            <a:r>
              <a:rPr lang="en-US" sz="1800" dirty="0">
                <a:solidFill>
                  <a:srgbClr val="C00000"/>
                </a:solidFill>
              </a:rPr>
              <a:t>Conclusion</a:t>
            </a:r>
            <a:r>
              <a:rPr lang="en-US" sz="1800" dirty="0"/>
              <a:t>: “Consistent with 48-week data, dolutegravir + lamivudine demonstrated long-term, non-inferior efficacy vs dolutegravir + tenofovir disoproxil fumarate/emtricitabine without increased risk of treatment emergent resistance, supporting its use in treatment-naive HIV-1–infected individuals.”</a:t>
            </a:r>
          </a:p>
        </p:txBody>
      </p:sp>
    </p:spTree>
    <p:extLst>
      <p:ext uri="{BB962C8B-B14F-4D97-AF65-F5344CB8AC3E}">
        <p14:creationId xmlns:p14="http://schemas.microsoft.com/office/powerpoint/2010/main" val="2475307726"/>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7174604"/>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Line 22">
            <a:extLst>
              <a:ext uri="{FF2B5EF4-FFF2-40B4-BE49-F238E27FC236}">
                <a16:creationId xmlns:a16="http://schemas.microsoft.com/office/drawing/2014/main" id="{DD8D48EE-274E-0D48-96A1-DCEB60353EA5}"/>
              </a:ext>
            </a:extLst>
          </p:cNvPr>
          <p:cNvSpPr>
            <a:spLocks noChangeAspect="1" noChangeShapeType="1"/>
          </p:cNvSpPr>
          <p:nvPr/>
        </p:nvSpPr>
        <p:spPr bwMode="auto">
          <a:xfrm rot="1169337" flipV="1">
            <a:off x="4950626" y="2332368"/>
            <a:ext cx="380020" cy="608505"/>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sz="1800">
              <a:latin typeface="Arial"/>
              <a:cs typeface="Arial"/>
            </a:endParaRPr>
          </a:p>
        </p:txBody>
      </p:sp>
      <p:sp>
        <p:nvSpPr>
          <p:cNvPr id="18" name="Line 22">
            <a:extLst>
              <a:ext uri="{FF2B5EF4-FFF2-40B4-BE49-F238E27FC236}">
                <a16:creationId xmlns:a16="http://schemas.microsoft.com/office/drawing/2014/main" id="{34AF9AE4-9AF3-DB4C-9956-8E6C672713C8}"/>
              </a:ext>
            </a:extLst>
          </p:cNvPr>
          <p:cNvSpPr>
            <a:spLocks noChangeAspect="1" noChangeShapeType="1"/>
          </p:cNvSpPr>
          <p:nvPr/>
        </p:nvSpPr>
        <p:spPr bwMode="auto">
          <a:xfrm rot="20430663">
            <a:off x="5068614" y="3063566"/>
            <a:ext cx="284750" cy="455954"/>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sz="1800">
              <a:latin typeface="Arial"/>
              <a:cs typeface="Arial"/>
            </a:endParaRPr>
          </a:p>
        </p:txBody>
      </p:sp>
      <p:sp>
        <p:nvSpPr>
          <p:cNvPr id="4" name="Title 3"/>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DTG + 3TC versus DTG + TDF-FTC as Initial ART</a:t>
            </a:r>
            <a:br>
              <a:rPr lang="en-US" sz="2000" dirty="0">
                <a:ea typeface="ＭＳ Ｐゴシック" pitchFamily="22" charset="-128"/>
                <a:cs typeface="ＭＳ Ｐゴシック" pitchFamily="22" charset="-128"/>
              </a:rPr>
            </a:br>
            <a:r>
              <a:rPr lang="en-US" sz="2000" dirty="0">
                <a:ea typeface="ＭＳ Ｐゴシック" pitchFamily="31" charset="-128"/>
                <a:cs typeface="ＭＳ Ｐゴシック" pitchFamily="31" charset="-128"/>
              </a:rPr>
              <a:t>GEMINI 1 and GEMINI 2: Background</a:t>
            </a:r>
            <a:endParaRPr lang="en-US" sz="2000" dirty="0"/>
          </a:p>
        </p:txBody>
      </p:sp>
      <p:sp>
        <p:nvSpPr>
          <p:cNvPr id="6" name="Content Placeholder 5"/>
          <p:cNvSpPr>
            <a:spLocks noGrp="1"/>
          </p:cNvSpPr>
          <p:nvPr>
            <p:ph type="body" sz="quarter" idx="16"/>
          </p:nvPr>
        </p:nvSpPr>
        <p:spPr/>
        <p:txBody>
          <a:bodyPr/>
          <a:lstStyle/>
          <a:p>
            <a:r>
              <a:rPr lang="en-US" dirty="0"/>
              <a:t>Source: Cahn P, et al. Lancet. 2019;393:143-55.</a:t>
            </a:r>
          </a:p>
        </p:txBody>
      </p:sp>
      <p:sp>
        <p:nvSpPr>
          <p:cNvPr id="3" name="Content Placeholder 2">
            <a:extLst>
              <a:ext uri="{FF2B5EF4-FFF2-40B4-BE49-F238E27FC236}">
                <a16:creationId xmlns:a16="http://schemas.microsoft.com/office/drawing/2014/main" id="{C11E1750-588F-194D-B769-943D8C1B18B5}"/>
              </a:ext>
            </a:extLst>
          </p:cNvPr>
          <p:cNvSpPr>
            <a:spLocks noGrp="1"/>
          </p:cNvSpPr>
          <p:nvPr>
            <p:ph sz="half" idx="2"/>
          </p:nvPr>
        </p:nvSpPr>
        <p:spPr>
          <a:xfrm>
            <a:off x="323850" y="1183315"/>
            <a:ext cx="4729932" cy="3504315"/>
          </a:xfrm>
        </p:spPr>
        <p:txBody>
          <a:bodyPr>
            <a:normAutofit/>
          </a:bodyPr>
          <a:lstStyle/>
          <a:p>
            <a:pPr>
              <a:lnSpc>
                <a:spcPts val="2000"/>
              </a:lnSpc>
            </a:pPr>
            <a:r>
              <a:rPr lang="en-US" b="1" dirty="0"/>
              <a:t>Background</a:t>
            </a:r>
          </a:p>
          <a:p>
            <a:pPr lvl="1">
              <a:lnSpc>
                <a:spcPts val="2000"/>
              </a:lnSpc>
            </a:pPr>
            <a:r>
              <a:rPr lang="en-US" dirty="0"/>
              <a:t>Two double-blind, multinational, noninferiority, randomized, controlled trials that compared initial ART of dolutegravir plus lamivudine (DTG + 3TC) versus dolutegravir plus tenofovir-DF-emtricitabine (DTG + TDF-FTC)</a:t>
            </a:r>
          </a:p>
          <a:p>
            <a:pPr>
              <a:lnSpc>
                <a:spcPts val="2000"/>
              </a:lnSpc>
              <a:spcBef>
                <a:spcPts val="1600"/>
              </a:spcBef>
            </a:pPr>
            <a:r>
              <a:rPr lang="en-US" b="1" dirty="0"/>
              <a:t>Enrollment Criteria</a:t>
            </a:r>
          </a:p>
          <a:p>
            <a:pPr lvl="1">
              <a:lnSpc>
                <a:spcPts val="2000"/>
              </a:lnSpc>
            </a:pPr>
            <a:r>
              <a:rPr lang="en-US" dirty="0"/>
              <a:t>Treatment-naïve adults</a:t>
            </a:r>
          </a:p>
          <a:p>
            <a:pPr lvl="1">
              <a:lnSpc>
                <a:spcPts val="2000"/>
              </a:lnSpc>
            </a:pPr>
            <a:r>
              <a:rPr lang="en-US" dirty="0"/>
              <a:t>HIV RNA 1,000-500,000 copies/mL</a:t>
            </a:r>
          </a:p>
          <a:p>
            <a:pPr lvl="1">
              <a:lnSpc>
                <a:spcPts val="2000"/>
              </a:lnSpc>
            </a:pPr>
            <a:r>
              <a:rPr lang="en-US" dirty="0"/>
              <a:t>No NRTI, INSTI, or major PI mutations</a:t>
            </a:r>
          </a:p>
          <a:p>
            <a:pPr lvl="1">
              <a:lnSpc>
                <a:spcPts val="2000"/>
              </a:lnSpc>
            </a:pPr>
            <a:r>
              <a:rPr lang="en-US" dirty="0"/>
              <a:t>No chronic HBV</a:t>
            </a:r>
          </a:p>
          <a:p>
            <a:pPr lvl="1">
              <a:lnSpc>
                <a:spcPts val="2000"/>
              </a:lnSpc>
            </a:pPr>
            <a:r>
              <a:rPr lang="en-US" dirty="0"/>
              <a:t>Not pregnant or breastfeeding</a:t>
            </a:r>
          </a:p>
        </p:txBody>
      </p:sp>
      <p:sp>
        <p:nvSpPr>
          <p:cNvPr id="15" name="Rectangle 7">
            <a:extLst>
              <a:ext uri="{FF2B5EF4-FFF2-40B4-BE49-F238E27FC236}">
                <a16:creationId xmlns:a16="http://schemas.microsoft.com/office/drawing/2014/main" id="{5F85366D-D7B1-AB4C-8705-C6770F50098D}"/>
              </a:ext>
            </a:extLst>
          </p:cNvPr>
          <p:cNvSpPr>
            <a:spLocks noChangeArrowheads="1"/>
          </p:cNvSpPr>
          <p:nvPr/>
        </p:nvSpPr>
        <p:spPr bwMode="invGray">
          <a:xfrm>
            <a:off x="5506065" y="1718184"/>
            <a:ext cx="3293806" cy="1005840"/>
          </a:xfrm>
          <a:prstGeom prst="rect">
            <a:avLst/>
          </a:prstGeom>
          <a:solidFill>
            <a:srgbClr val="5792C2">
              <a:alpha val="16000"/>
            </a:srgbClr>
          </a:solidFill>
          <a:ln w="9525" cap="flat" cmpd="sng" algn="ctr">
            <a:solidFill>
              <a:srgbClr val="000000"/>
            </a:solidFill>
            <a:prstDash val="solid"/>
            <a:miter lim="800000"/>
            <a:headEnd type="none" w="med" len="med"/>
            <a:tailEnd type="none" w="med" len="med"/>
          </a:ln>
          <a:effectLst/>
        </p:spPr>
        <p:txBody>
          <a:bodyPr wrap="none" lIns="68573" tIns="34286" rIns="68573" bIns="34286" anchor="ctr">
            <a:prstTxWarp prst="textNoShape">
              <a:avLst/>
            </a:prstTxWarp>
          </a:bodyPr>
          <a:lstStyle/>
          <a:p>
            <a:pPr algn="ctr"/>
            <a:r>
              <a:rPr lang="en-US" sz="1600" i="1" dirty="0">
                <a:solidFill>
                  <a:srgbClr val="000000"/>
                </a:solidFill>
                <a:latin typeface="Arial"/>
                <a:cs typeface="Arial"/>
              </a:rPr>
              <a:t>Dual ART</a:t>
            </a:r>
            <a:br>
              <a:rPr lang="en-US" sz="1800" dirty="0">
                <a:solidFill>
                  <a:srgbClr val="000000"/>
                </a:solidFill>
                <a:latin typeface="Arial"/>
                <a:cs typeface="Arial"/>
              </a:rPr>
            </a:br>
            <a:r>
              <a:rPr lang="en-US" sz="1800" b="1" dirty="0">
                <a:solidFill>
                  <a:srgbClr val="000000"/>
                </a:solidFill>
                <a:latin typeface="Arial"/>
                <a:cs typeface="Arial"/>
              </a:rPr>
              <a:t>Dolutegravir + Lamivudine</a:t>
            </a:r>
            <a:br>
              <a:rPr lang="en-US" sz="2000" dirty="0">
                <a:solidFill>
                  <a:srgbClr val="000000"/>
                </a:solidFill>
                <a:latin typeface="Arial"/>
                <a:cs typeface="Arial"/>
              </a:rPr>
            </a:br>
            <a:r>
              <a:rPr lang="en-US" sz="1400" dirty="0">
                <a:solidFill>
                  <a:srgbClr val="000000"/>
                </a:solidFill>
                <a:latin typeface="Arial"/>
                <a:cs typeface="Arial"/>
              </a:rPr>
              <a:t>(n = 716)</a:t>
            </a:r>
          </a:p>
        </p:txBody>
      </p:sp>
      <p:sp>
        <p:nvSpPr>
          <p:cNvPr id="17" name="Rectangle 21">
            <a:extLst>
              <a:ext uri="{FF2B5EF4-FFF2-40B4-BE49-F238E27FC236}">
                <a16:creationId xmlns:a16="http://schemas.microsoft.com/office/drawing/2014/main" id="{DB547E58-443F-9A46-9EBF-C5A806A78C16}"/>
              </a:ext>
            </a:extLst>
          </p:cNvPr>
          <p:cNvSpPr>
            <a:spLocks noChangeArrowheads="1"/>
          </p:cNvSpPr>
          <p:nvPr/>
        </p:nvSpPr>
        <p:spPr bwMode="invGray">
          <a:xfrm>
            <a:off x="5506065" y="3288888"/>
            <a:ext cx="3293806" cy="1005840"/>
          </a:xfrm>
          <a:prstGeom prst="rect">
            <a:avLst/>
          </a:prstGeom>
          <a:solidFill>
            <a:srgbClr val="90AA62">
              <a:alpha val="26707"/>
            </a:srgbClr>
          </a:solidFill>
          <a:ln w="9525" cap="flat" cmpd="sng" algn="ctr">
            <a:solidFill>
              <a:srgbClr val="000000"/>
            </a:solidFill>
            <a:prstDash val="solid"/>
            <a:miter lim="800000"/>
            <a:headEnd type="none" w="med" len="med"/>
            <a:tailEnd type="none" w="med" len="med"/>
          </a:ln>
          <a:effectLst/>
        </p:spPr>
        <p:txBody>
          <a:bodyPr wrap="none" lIns="68573" tIns="34286" rIns="68573" bIns="34286" anchor="ctr">
            <a:prstTxWarp prst="textNoShape">
              <a:avLst/>
            </a:prstTxWarp>
          </a:bodyPr>
          <a:lstStyle/>
          <a:p>
            <a:pPr algn="ctr"/>
            <a:r>
              <a:rPr lang="en-US" sz="1800" i="1" dirty="0">
                <a:solidFill>
                  <a:srgbClr val="000000"/>
                </a:solidFill>
                <a:latin typeface="Arial"/>
                <a:cs typeface="Arial"/>
              </a:rPr>
              <a:t>Triple ART</a:t>
            </a:r>
            <a:br>
              <a:rPr lang="en-US" sz="1800" dirty="0">
                <a:solidFill>
                  <a:srgbClr val="000000"/>
                </a:solidFill>
                <a:latin typeface="Arial"/>
                <a:cs typeface="Arial"/>
              </a:rPr>
            </a:br>
            <a:r>
              <a:rPr lang="en-US" sz="1800" b="1" dirty="0">
                <a:solidFill>
                  <a:srgbClr val="000000"/>
                </a:solidFill>
                <a:latin typeface="Arial"/>
                <a:cs typeface="Arial"/>
              </a:rPr>
              <a:t>Dolutegravir + TDF-FTC </a:t>
            </a:r>
            <a:br>
              <a:rPr lang="en-US" sz="1800" dirty="0">
                <a:solidFill>
                  <a:srgbClr val="000000"/>
                </a:solidFill>
                <a:latin typeface="Arial"/>
                <a:cs typeface="Arial"/>
              </a:rPr>
            </a:br>
            <a:r>
              <a:rPr lang="en-US" sz="1400" dirty="0">
                <a:solidFill>
                  <a:srgbClr val="000000"/>
                </a:solidFill>
                <a:latin typeface="Arial"/>
                <a:cs typeface="Arial"/>
              </a:rPr>
              <a:t>(n = 717)</a:t>
            </a:r>
          </a:p>
        </p:txBody>
      </p:sp>
    </p:spTree>
    <p:extLst>
      <p:ext uri="{BB962C8B-B14F-4D97-AF65-F5344CB8AC3E}">
        <p14:creationId xmlns:p14="http://schemas.microsoft.com/office/powerpoint/2010/main" val="1659028968"/>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DTG + 3TC versus DTG + TDF-FTC as Initial ART</a:t>
            </a:r>
            <a:br>
              <a:rPr lang="en-US" sz="2000" dirty="0">
                <a:ea typeface="ＭＳ Ｐゴシック" pitchFamily="22" charset="-128"/>
                <a:cs typeface="ＭＳ Ｐゴシック" pitchFamily="22" charset="-128"/>
              </a:rPr>
            </a:br>
            <a:r>
              <a:rPr lang="en-US" sz="2000" dirty="0">
                <a:ea typeface="ＭＳ Ｐゴシック" pitchFamily="31" charset="-128"/>
                <a:cs typeface="ＭＳ Ｐゴシック" pitchFamily="31" charset="-128"/>
              </a:rPr>
              <a:t>GEMINI 1 and GEMINI 2: Results by Baseline HIV RNA Level</a:t>
            </a:r>
            <a:endParaRPr lang="en-US" sz="2000" dirty="0"/>
          </a:p>
        </p:txBody>
      </p:sp>
      <p:sp>
        <p:nvSpPr>
          <p:cNvPr id="6" name="Content Placeholder 5"/>
          <p:cNvSpPr>
            <a:spLocks noGrp="1"/>
          </p:cNvSpPr>
          <p:nvPr>
            <p:ph type="body" sz="quarter" idx="15"/>
          </p:nvPr>
        </p:nvSpPr>
        <p:spPr/>
        <p:txBody>
          <a:bodyPr/>
          <a:lstStyle/>
          <a:p>
            <a:r>
              <a:rPr lang="en-US" dirty="0"/>
              <a:t>Week 48 Virologic Response (Intention-to-Treat Analysis)</a:t>
            </a:r>
          </a:p>
        </p:txBody>
      </p:sp>
      <p:graphicFrame>
        <p:nvGraphicFramePr>
          <p:cNvPr id="14" name="Chart 13"/>
          <p:cNvGraphicFramePr>
            <a:graphicFrameLocks/>
          </p:cNvGraphicFramePr>
          <p:nvPr>
            <p:extLst>
              <p:ext uri="{D42A27DB-BD31-4B8C-83A1-F6EECF244321}">
                <p14:modId xmlns:p14="http://schemas.microsoft.com/office/powerpoint/2010/main" val="541199481"/>
              </p:ext>
            </p:extLst>
          </p:nvPr>
        </p:nvGraphicFramePr>
        <p:xfrm>
          <a:off x="483774" y="1371601"/>
          <a:ext cx="8229600" cy="3428987"/>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p:cNvSpPr>
            <a:spLocks noGrp="1"/>
          </p:cNvSpPr>
          <p:nvPr>
            <p:ph type="body" sz="quarter" idx="16"/>
          </p:nvPr>
        </p:nvSpPr>
        <p:spPr/>
        <p:txBody>
          <a:bodyPr/>
          <a:lstStyle/>
          <a:p>
            <a:r>
              <a:rPr lang="en-US" dirty="0"/>
              <a:t>Source: Cahn P, et al. Lancet. 2019;393:143-55.</a:t>
            </a:r>
          </a:p>
        </p:txBody>
      </p:sp>
      <p:sp>
        <p:nvSpPr>
          <p:cNvPr id="15" name="Rectangle 14"/>
          <p:cNvSpPr/>
          <p:nvPr/>
        </p:nvSpPr>
        <p:spPr>
          <a:xfrm>
            <a:off x="2491103" y="3798015"/>
            <a:ext cx="876115" cy="2857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solidFill>
                  <a:schemeClr val="bg1"/>
                </a:solidFill>
                <a:latin typeface="Arial" panose="020B0604020202020204" pitchFamily="34" charset="0"/>
                <a:cs typeface="Arial" panose="020B0604020202020204" pitchFamily="34" charset="0"/>
              </a:rPr>
              <a:t>669/717</a:t>
            </a:r>
          </a:p>
        </p:txBody>
      </p:sp>
      <p:sp>
        <p:nvSpPr>
          <p:cNvPr id="16" name="Rectangle 15"/>
          <p:cNvSpPr/>
          <p:nvPr/>
        </p:nvSpPr>
        <p:spPr>
          <a:xfrm>
            <a:off x="4014064" y="3798015"/>
            <a:ext cx="876115" cy="2857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solidFill>
                  <a:schemeClr val="bg1"/>
                </a:solidFill>
                <a:latin typeface="Arial" panose="020B0604020202020204" pitchFamily="34" charset="0"/>
                <a:cs typeface="Arial" panose="020B0604020202020204" pitchFamily="34" charset="0"/>
              </a:rPr>
              <a:t>526/576</a:t>
            </a:r>
          </a:p>
        </p:txBody>
      </p:sp>
      <p:sp>
        <p:nvSpPr>
          <p:cNvPr id="17" name="Rectangle 16"/>
          <p:cNvSpPr/>
          <p:nvPr/>
        </p:nvSpPr>
        <p:spPr>
          <a:xfrm>
            <a:off x="4868793" y="3798015"/>
            <a:ext cx="876115" cy="2857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solidFill>
                  <a:schemeClr val="bg1"/>
                </a:solidFill>
                <a:latin typeface="Arial" panose="020B0604020202020204" pitchFamily="34" charset="0"/>
                <a:cs typeface="Arial" panose="020B0604020202020204" pitchFamily="34" charset="0"/>
              </a:rPr>
              <a:t>531/564</a:t>
            </a:r>
          </a:p>
        </p:txBody>
      </p:sp>
      <p:sp>
        <p:nvSpPr>
          <p:cNvPr id="18" name="Rectangle 17"/>
          <p:cNvSpPr/>
          <p:nvPr/>
        </p:nvSpPr>
        <p:spPr>
          <a:xfrm>
            <a:off x="6450669" y="3798015"/>
            <a:ext cx="876115" cy="2857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solidFill>
                  <a:schemeClr val="bg1"/>
                </a:solidFill>
                <a:latin typeface="Arial" panose="020B0604020202020204" pitchFamily="34" charset="0"/>
                <a:cs typeface="Arial" panose="020B0604020202020204" pitchFamily="34" charset="0"/>
              </a:rPr>
              <a:t>129/140</a:t>
            </a:r>
          </a:p>
        </p:txBody>
      </p:sp>
      <p:sp>
        <p:nvSpPr>
          <p:cNvPr id="19" name="Rectangle 18"/>
          <p:cNvSpPr/>
          <p:nvPr/>
        </p:nvSpPr>
        <p:spPr>
          <a:xfrm>
            <a:off x="7279159" y="3798015"/>
            <a:ext cx="876115" cy="2857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solidFill>
                  <a:schemeClr val="bg1"/>
                </a:solidFill>
                <a:latin typeface="Arial" panose="020B0604020202020204" pitchFamily="34" charset="0"/>
                <a:cs typeface="Arial" panose="020B0604020202020204" pitchFamily="34" charset="0"/>
              </a:rPr>
              <a:t>138/153</a:t>
            </a:r>
          </a:p>
        </p:txBody>
      </p:sp>
      <p:sp>
        <p:nvSpPr>
          <p:cNvPr id="20" name="Rectangle 19"/>
          <p:cNvSpPr/>
          <p:nvPr/>
        </p:nvSpPr>
        <p:spPr>
          <a:xfrm>
            <a:off x="1645920" y="3798015"/>
            <a:ext cx="876115" cy="2857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solidFill>
                  <a:schemeClr val="bg1"/>
                </a:solidFill>
                <a:latin typeface="Arial" panose="020B0604020202020204" pitchFamily="34" charset="0"/>
                <a:cs typeface="Arial" panose="020B0604020202020204" pitchFamily="34" charset="0"/>
              </a:rPr>
              <a:t>655/716</a:t>
            </a:r>
          </a:p>
        </p:txBody>
      </p:sp>
      <p:sp>
        <p:nvSpPr>
          <p:cNvPr id="12" name="TextBox 11"/>
          <p:cNvSpPr txBox="1"/>
          <p:nvPr/>
        </p:nvSpPr>
        <p:spPr>
          <a:xfrm>
            <a:off x="4171951" y="4461939"/>
            <a:ext cx="4046220" cy="307777"/>
          </a:xfrm>
          <a:prstGeom prst="rect">
            <a:avLst/>
          </a:prstGeom>
          <a:noFill/>
          <a:ln>
            <a:noFill/>
          </a:ln>
        </p:spPr>
        <p:txBody>
          <a:bodyPr wrap="square" rtlCol="0">
            <a:spAutoFit/>
          </a:bodyPr>
          <a:lstStyle/>
          <a:p>
            <a:pPr algn="ctr"/>
            <a:r>
              <a:rPr lang="en-US" sz="1400" b="1" dirty="0">
                <a:latin typeface="Arial" panose="020B0604020202020204" pitchFamily="34" charset="0"/>
                <a:cs typeface="Arial" panose="020B0604020202020204" pitchFamily="34" charset="0"/>
              </a:rPr>
              <a:t>Baseline HIV RNA copies/mL</a:t>
            </a:r>
          </a:p>
        </p:txBody>
      </p:sp>
      <p:cxnSp>
        <p:nvCxnSpPr>
          <p:cNvPr id="5" name="Straight Connector 4"/>
          <p:cNvCxnSpPr/>
          <p:nvPr/>
        </p:nvCxnSpPr>
        <p:spPr>
          <a:xfrm flipH="1">
            <a:off x="4186541" y="4450415"/>
            <a:ext cx="4046220"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43307293"/>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DTG + 3TC versus DTG + TDF-FTC as Initial ART</a:t>
            </a:r>
            <a:br>
              <a:rPr lang="en-US" sz="2000" dirty="0">
                <a:ea typeface="ＭＳ Ｐゴシック" pitchFamily="22" charset="-128"/>
                <a:cs typeface="ＭＳ Ｐゴシック" pitchFamily="22" charset="-128"/>
              </a:rPr>
            </a:br>
            <a:r>
              <a:rPr lang="en-US" sz="2000" dirty="0">
                <a:ea typeface="ＭＳ Ｐゴシック" pitchFamily="31" charset="-128"/>
                <a:cs typeface="ＭＳ Ｐゴシック" pitchFamily="31" charset="-128"/>
              </a:rPr>
              <a:t>GEMINI 1 and GEMINI 2: Results by Baseline HIV CD4 Cell Count</a:t>
            </a:r>
            <a:endParaRPr lang="en-US" sz="2000" dirty="0"/>
          </a:p>
        </p:txBody>
      </p:sp>
      <p:sp>
        <p:nvSpPr>
          <p:cNvPr id="6" name="Content Placeholder 5"/>
          <p:cNvSpPr>
            <a:spLocks noGrp="1"/>
          </p:cNvSpPr>
          <p:nvPr>
            <p:ph type="body" sz="quarter" idx="15"/>
          </p:nvPr>
        </p:nvSpPr>
        <p:spPr/>
        <p:txBody>
          <a:bodyPr/>
          <a:lstStyle/>
          <a:p>
            <a:r>
              <a:rPr lang="en-US" dirty="0"/>
              <a:t>Week 48 Virologic Response (Intention-to-Treat Analysis)</a:t>
            </a:r>
          </a:p>
        </p:txBody>
      </p:sp>
      <p:sp>
        <p:nvSpPr>
          <p:cNvPr id="4" name="Text Placeholder 3"/>
          <p:cNvSpPr>
            <a:spLocks noGrp="1"/>
          </p:cNvSpPr>
          <p:nvPr>
            <p:ph type="body" sz="quarter" idx="16"/>
          </p:nvPr>
        </p:nvSpPr>
        <p:spPr/>
        <p:txBody>
          <a:bodyPr/>
          <a:lstStyle/>
          <a:p>
            <a:r>
              <a:rPr lang="en-US" dirty="0"/>
              <a:t>Source: Cahn P, et al. Lancet. 2019;393:143-55.</a:t>
            </a:r>
          </a:p>
        </p:txBody>
      </p:sp>
      <p:graphicFrame>
        <p:nvGraphicFramePr>
          <p:cNvPr id="3" name="Chart 2">
            <a:extLst>
              <a:ext uri="{FF2B5EF4-FFF2-40B4-BE49-F238E27FC236}">
                <a16:creationId xmlns:a16="http://schemas.microsoft.com/office/drawing/2014/main" id="{4B9C097C-ACCD-72CD-E538-03953A9853EA}"/>
              </a:ext>
            </a:extLst>
          </p:cNvPr>
          <p:cNvGraphicFramePr>
            <a:graphicFrameLocks/>
          </p:cNvGraphicFramePr>
          <p:nvPr>
            <p:extLst>
              <p:ext uri="{D42A27DB-BD31-4B8C-83A1-F6EECF244321}">
                <p14:modId xmlns:p14="http://schemas.microsoft.com/office/powerpoint/2010/main" val="2348265143"/>
              </p:ext>
            </p:extLst>
          </p:nvPr>
        </p:nvGraphicFramePr>
        <p:xfrm>
          <a:off x="456072" y="1400177"/>
          <a:ext cx="8229600" cy="329184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11">
            <a:extLst>
              <a:ext uri="{FF2B5EF4-FFF2-40B4-BE49-F238E27FC236}">
                <a16:creationId xmlns:a16="http://schemas.microsoft.com/office/drawing/2014/main" id="{96F2F3CB-39F5-93EA-090F-9B1517687428}"/>
              </a:ext>
            </a:extLst>
          </p:cNvPr>
          <p:cNvSpPr txBox="1"/>
          <p:nvPr/>
        </p:nvSpPr>
        <p:spPr>
          <a:xfrm>
            <a:off x="4244947" y="4410588"/>
            <a:ext cx="3876373" cy="307777"/>
          </a:xfrm>
          <a:prstGeom prst="rect">
            <a:avLst/>
          </a:prstGeom>
          <a:noFill/>
          <a:ln>
            <a:no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dirty="0">
                <a:latin typeface="Arial" panose="020B0604020202020204" pitchFamily="34" charset="0"/>
                <a:cs typeface="Arial" panose="020B0604020202020204" pitchFamily="34" charset="0"/>
              </a:rPr>
              <a:t>Baseline CD4 Count (cells/mm</a:t>
            </a:r>
            <a:r>
              <a:rPr lang="en-US" sz="1400" b="1" baseline="30000" dirty="0">
                <a:latin typeface="Arial" panose="020B0604020202020204" pitchFamily="34" charset="0"/>
                <a:cs typeface="Arial" panose="020B0604020202020204" pitchFamily="34" charset="0"/>
              </a:rPr>
              <a:t>3</a:t>
            </a:r>
            <a:r>
              <a:rPr lang="en-US" sz="1400" b="1" dirty="0">
                <a:latin typeface="Arial" panose="020B0604020202020204" pitchFamily="34" charset="0"/>
                <a:cs typeface="Arial" panose="020B0604020202020204" pitchFamily="34" charset="0"/>
              </a:rPr>
              <a:t>)</a:t>
            </a:r>
          </a:p>
        </p:txBody>
      </p:sp>
      <p:cxnSp>
        <p:nvCxnSpPr>
          <p:cNvPr id="8" name="Straight Connector 7">
            <a:extLst>
              <a:ext uri="{FF2B5EF4-FFF2-40B4-BE49-F238E27FC236}">
                <a16:creationId xmlns:a16="http://schemas.microsoft.com/office/drawing/2014/main" id="{9B557309-59CD-0420-C63A-D09C7D1B96AE}"/>
              </a:ext>
            </a:extLst>
          </p:cNvPr>
          <p:cNvCxnSpPr>
            <a:cxnSpLocks/>
          </p:cNvCxnSpPr>
          <p:nvPr/>
        </p:nvCxnSpPr>
        <p:spPr>
          <a:xfrm flipH="1">
            <a:off x="4244948" y="4341660"/>
            <a:ext cx="3876373"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 name="Rectangle 8">
            <a:extLst>
              <a:ext uri="{FF2B5EF4-FFF2-40B4-BE49-F238E27FC236}">
                <a16:creationId xmlns:a16="http://schemas.microsoft.com/office/drawing/2014/main" id="{D848B504-2A59-C55F-EC70-4FCED7E0838E}"/>
              </a:ext>
            </a:extLst>
          </p:cNvPr>
          <p:cNvSpPr/>
          <p:nvPr/>
        </p:nvSpPr>
        <p:spPr>
          <a:xfrm>
            <a:off x="2741786" y="3732644"/>
            <a:ext cx="714546" cy="30777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solidFill>
                  <a:schemeClr val="bg1"/>
                </a:solidFill>
                <a:latin typeface="Arial" panose="020B0604020202020204" pitchFamily="34" charset="0"/>
                <a:cs typeface="Arial" panose="020B0604020202020204" pitchFamily="34" charset="0"/>
              </a:rPr>
              <a:t>669/717</a:t>
            </a:r>
          </a:p>
        </p:txBody>
      </p:sp>
      <p:sp>
        <p:nvSpPr>
          <p:cNvPr id="10" name="Rectangle 9">
            <a:extLst>
              <a:ext uri="{FF2B5EF4-FFF2-40B4-BE49-F238E27FC236}">
                <a16:creationId xmlns:a16="http://schemas.microsoft.com/office/drawing/2014/main" id="{5D00B8BD-1248-1D38-CE0D-DC2DF7B6C744}"/>
              </a:ext>
            </a:extLst>
          </p:cNvPr>
          <p:cNvSpPr/>
          <p:nvPr/>
        </p:nvSpPr>
        <p:spPr>
          <a:xfrm>
            <a:off x="4264516" y="3732644"/>
            <a:ext cx="714546" cy="30777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solidFill>
                  <a:schemeClr val="bg1"/>
                </a:solidFill>
                <a:latin typeface="Arial" panose="020B0604020202020204" pitchFamily="34" charset="0"/>
                <a:cs typeface="Arial" panose="020B0604020202020204" pitchFamily="34" charset="0"/>
              </a:rPr>
              <a:t>605/653</a:t>
            </a:r>
          </a:p>
        </p:txBody>
      </p:sp>
      <p:sp>
        <p:nvSpPr>
          <p:cNvPr id="11" name="Rectangle 10">
            <a:extLst>
              <a:ext uri="{FF2B5EF4-FFF2-40B4-BE49-F238E27FC236}">
                <a16:creationId xmlns:a16="http://schemas.microsoft.com/office/drawing/2014/main" id="{8272FEAB-5B39-5E97-14B4-C988220249EE}"/>
              </a:ext>
            </a:extLst>
          </p:cNvPr>
          <p:cNvSpPr/>
          <p:nvPr/>
        </p:nvSpPr>
        <p:spPr>
          <a:xfrm>
            <a:off x="5055861" y="3732644"/>
            <a:ext cx="714546" cy="30777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solidFill>
                  <a:schemeClr val="bg1"/>
                </a:solidFill>
                <a:latin typeface="Arial" panose="020B0604020202020204" pitchFamily="34" charset="0"/>
                <a:cs typeface="Arial" panose="020B0604020202020204" pitchFamily="34" charset="0"/>
              </a:rPr>
              <a:t>618/662</a:t>
            </a:r>
          </a:p>
        </p:txBody>
      </p:sp>
      <p:sp>
        <p:nvSpPr>
          <p:cNvPr id="13" name="Rectangle 12">
            <a:extLst>
              <a:ext uri="{FF2B5EF4-FFF2-40B4-BE49-F238E27FC236}">
                <a16:creationId xmlns:a16="http://schemas.microsoft.com/office/drawing/2014/main" id="{185BF22F-F710-F756-D516-9F21B75B2857}"/>
              </a:ext>
            </a:extLst>
          </p:cNvPr>
          <p:cNvSpPr/>
          <p:nvPr/>
        </p:nvSpPr>
        <p:spPr>
          <a:xfrm>
            <a:off x="6577057" y="3732644"/>
            <a:ext cx="714546" cy="30777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solidFill>
                  <a:schemeClr val="bg1"/>
                </a:solidFill>
                <a:latin typeface="Arial" panose="020B0604020202020204" pitchFamily="34" charset="0"/>
                <a:cs typeface="Arial" panose="020B0604020202020204" pitchFamily="34" charset="0"/>
              </a:rPr>
              <a:t>50/63</a:t>
            </a:r>
          </a:p>
        </p:txBody>
      </p:sp>
      <p:sp>
        <p:nvSpPr>
          <p:cNvPr id="21" name="Rectangle 20">
            <a:extLst>
              <a:ext uri="{FF2B5EF4-FFF2-40B4-BE49-F238E27FC236}">
                <a16:creationId xmlns:a16="http://schemas.microsoft.com/office/drawing/2014/main" id="{EFABA69A-DC00-B2D4-699E-707D6F6DD7A8}"/>
              </a:ext>
            </a:extLst>
          </p:cNvPr>
          <p:cNvSpPr/>
          <p:nvPr/>
        </p:nvSpPr>
        <p:spPr>
          <a:xfrm>
            <a:off x="7380302" y="3732644"/>
            <a:ext cx="714546" cy="30777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solidFill>
                  <a:schemeClr val="bg1"/>
                </a:solidFill>
                <a:latin typeface="Arial" panose="020B0604020202020204" pitchFamily="34" charset="0"/>
                <a:cs typeface="Arial" panose="020B0604020202020204" pitchFamily="34" charset="0"/>
              </a:rPr>
              <a:t>51/55</a:t>
            </a:r>
          </a:p>
        </p:txBody>
      </p:sp>
      <p:sp>
        <p:nvSpPr>
          <p:cNvPr id="22" name="Rectangle 21">
            <a:extLst>
              <a:ext uri="{FF2B5EF4-FFF2-40B4-BE49-F238E27FC236}">
                <a16:creationId xmlns:a16="http://schemas.microsoft.com/office/drawing/2014/main" id="{D6344CC8-21F2-0523-F906-5FDC9FD86D73}"/>
              </a:ext>
            </a:extLst>
          </p:cNvPr>
          <p:cNvSpPr/>
          <p:nvPr/>
        </p:nvSpPr>
        <p:spPr>
          <a:xfrm>
            <a:off x="1936930" y="3732644"/>
            <a:ext cx="714546" cy="30777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solidFill>
                  <a:schemeClr val="bg1"/>
                </a:solidFill>
                <a:latin typeface="Arial" panose="020B0604020202020204" pitchFamily="34" charset="0"/>
                <a:cs typeface="Arial" panose="020B0604020202020204" pitchFamily="34" charset="0"/>
              </a:rPr>
              <a:t>655/716</a:t>
            </a:r>
          </a:p>
        </p:txBody>
      </p:sp>
    </p:spTree>
    <p:extLst>
      <p:ext uri="{BB962C8B-B14F-4D97-AF65-F5344CB8AC3E}">
        <p14:creationId xmlns:p14="http://schemas.microsoft.com/office/powerpoint/2010/main" val="963716697"/>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DTG + 3TC versus DTG + TDF-FTC as Initial ART</a:t>
            </a:r>
            <a:br>
              <a:rPr lang="en-US" sz="2000" dirty="0">
                <a:ea typeface="ＭＳ Ｐゴシック" pitchFamily="22" charset="-128"/>
                <a:cs typeface="ＭＳ Ｐゴシック" pitchFamily="22" charset="-128"/>
              </a:rPr>
            </a:br>
            <a:r>
              <a:rPr lang="en-US" sz="2000" dirty="0">
                <a:ea typeface="ＭＳ Ｐゴシック" pitchFamily="31" charset="-128"/>
                <a:cs typeface="ＭＳ Ｐゴシック" pitchFamily="31" charset="-128"/>
              </a:rPr>
              <a:t>GEMINI 1 and 2: Results</a:t>
            </a:r>
            <a:endParaRPr lang="en-US" sz="2000" dirty="0"/>
          </a:p>
        </p:txBody>
      </p:sp>
      <p:sp>
        <p:nvSpPr>
          <p:cNvPr id="6" name="Content Placeholder 5"/>
          <p:cNvSpPr>
            <a:spLocks noGrp="1"/>
          </p:cNvSpPr>
          <p:nvPr>
            <p:ph type="body" sz="quarter" idx="15"/>
          </p:nvPr>
        </p:nvSpPr>
        <p:spPr/>
        <p:txBody>
          <a:bodyPr/>
          <a:lstStyle/>
          <a:p>
            <a:r>
              <a:rPr lang="en-US" dirty="0"/>
              <a:t>Week 48 Virologic Response (Intention-to-Treat Analysis)</a:t>
            </a:r>
          </a:p>
        </p:txBody>
      </p:sp>
      <p:graphicFrame>
        <p:nvGraphicFramePr>
          <p:cNvPr id="14" name="Chart 13"/>
          <p:cNvGraphicFramePr>
            <a:graphicFrameLocks/>
          </p:cNvGraphicFramePr>
          <p:nvPr>
            <p:extLst>
              <p:ext uri="{D42A27DB-BD31-4B8C-83A1-F6EECF244321}">
                <p14:modId xmlns:p14="http://schemas.microsoft.com/office/powerpoint/2010/main" val="3757598391"/>
              </p:ext>
            </p:extLst>
          </p:nvPr>
        </p:nvGraphicFramePr>
        <p:xfrm>
          <a:off x="457434" y="1371604"/>
          <a:ext cx="8229600" cy="338328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p:cNvSpPr>
            <a:spLocks noGrp="1"/>
          </p:cNvSpPr>
          <p:nvPr>
            <p:ph type="body" sz="quarter" idx="16"/>
          </p:nvPr>
        </p:nvSpPr>
        <p:spPr/>
        <p:txBody>
          <a:bodyPr/>
          <a:lstStyle/>
          <a:p>
            <a:r>
              <a:rPr lang="en-US" dirty="0"/>
              <a:t>Source: Cahn P, et al. Lancet. 2019;393:143-55</a:t>
            </a:r>
          </a:p>
        </p:txBody>
      </p:sp>
      <p:sp>
        <p:nvSpPr>
          <p:cNvPr id="15" name="Rectangle 14"/>
          <p:cNvSpPr/>
          <p:nvPr/>
        </p:nvSpPr>
        <p:spPr>
          <a:xfrm>
            <a:off x="2742940" y="4093128"/>
            <a:ext cx="731520" cy="2857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a:solidFill>
                  <a:schemeClr val="bg1"/>
                </a:solidFill>
                <a:latin typeface="Arial" panose="020B0604020202020204" pitchFamily="34" charset="0"/>
                <a:cs typeface="Arial" panose="020B0604020202020204" pitchFamily="34" charset="0"/>
              </a:rPr>
              <a:t>669/717</a:t>
            </a:r>
          </a:p>
        </p:txBody>
      </p:sp>
      <p:sp>
        <p:nvSpPr>
          <p:cNvPr id="16" name="Rectangle 15"/>
          <p:cNvSpPr/>
          <p:nvPr/>
        </p:nvSpPr>
        <p:spPr>
          <a:xfrm>
            <a:off x="4265190" y="4093128"/>
            <a:ext cx="731520" cy="2857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a:solidFill>
                  <a:schemeClr val="bg1"/>
                </a:solidFill>
                <a:latin typeface="Arial" panose="020B0604020202020204" pitchFamily="34" charset="0"/>
                <a:cs typeface="Arial" panose="020B0604020202020204" pitchFamily="34" charset="0"/>
              </a:rPr>
              <a:t>320/356</a:t>
            </a:r>
          </a:p>
        </p:txBody>
      </p:sp>
      <p:sp>
        <p:nvSpPr>
          <p:cNvPr id="17" name="Rectangle 16"/>
          <p:cNvSpPr/>
          <p:nvPr/>
        </p:nvSpPr>
        <p:spPr>
          <a:xfrm>
            <a:off x="5068050" y="4093128"/>
            <a:ext cx="731520" cy="2857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a:solidFill>
                  <a:schemeClr val="bg1"/>
                </a:solidFill>
                <a:latin typeface="Arial" panose="020B0604020202020204" pitchFamily="34" charset="0"/>
                <a:cs typeface="Arial" panose="020B0604020202020204" pitchFamily="34" charset="0"/>
              </a:rPr>
              <a:t>332/358</a:t>
            </a:r>
          </a:p>
        </p:txBody>
      </p:sp>
      <p:sp>
        <p:nvSpPr>
          <p:cNvPr id="18" name="Rectangle 17"/>
          <p:cNvSpPr/>
          <p:nvPr/>
        </p:nvSpPr>
        <p:spPr>
          <a:xfrm>
            <a:off x="6555448" y="4093128"/>
            <a:ext cx="731520" cy="2857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a:solidFill>
                  <a:schemeClr val="bg1"/>
                </a:solidFill>
                <a:latin typeface="Arial" panose="020B0604020202020204" pitchFamily="34" charset="0"/>
                <a:cs typeface="Arial" panose="020B0604020202020204" pitchFamily="34" charset="0"/>
              </a:rPr>
              <a:t>335/360</a:t>
            </a:r>
          </a:p>
        </p:txBody>
      </p:sp>
      <p:sp>
        <p:nvSpPr>
          <p:cNvPr id="19" name="Rectangle 18"/>
          <p:cNvSpPr/>
          <p:nvPr/>
        </p:nvSpPr>
        <p:spPr>
          <a:xfrm>
            <a:off x="7376868" y="4093128"/>
            <a:ext cx="731520" cy="2857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a:solidFill>
                  <a:schemeClr val="bg1"/>
                </a:solidFill>
                <a:latin typeface="Arial" panose="020B0604020202020204" pitchFamily="34" charset="0"/>
                <a:cs typeface="Arial" panose="020B0604020202020204" pitchFamily="34" charset="0"/>
              </a:rPr>
              <a:t>337/359</a:t>
            </a:r>
          </a:p>
        </p:txBody>
      </p:sp>
      <p:sp>
        <p:nvSpPr>
          <p:cNvPr id="20" name="Rectangle 19"/>
          <p:cNvSpPr/>
          <p:nvPr/>
        </p:nvSpPr>
        <p:spPr>
          <a:xfrm>
            <a:off x="1944390" y="4093128"/>
            <a:ext cx="731520" cy="2857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a:solidFill>
                  <a:schemeClr val="bg1"/>
                </a:solidFill>
                <a:latin typeface="Arial" panose="020B0604020202020204" pitchFamily="34" charset="0"/>
                <a:cs typeface="Arial" panose="020B0604020202020204" pitchFamily="34" charset="0"/>
              </a:rPr>
              <a:t>655/716</a:t>
            </a:r>
          </a:p>
        </p:txBody>
      </p:sp>
    </p:spTree>
    <p:extLst>
      <p:ext uri="{BB962C8B-B14F-4D97-AF65-F5344CB8AC3E}">
        <p14:creationId xmlns:p14="http://schemas.microsoft.com/office/powerpoint/2010/main" val="3421951558"/>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DTG + 3TC versus DTG + TDF-FTC as Initial ART</a:t>
            </a:r>
            <a:br>
              <a:rPr lang="en-US" sz="2000" dirty="0">
                <a:ea typeface="ＭＳ Ｐゴシック" pitchFamily="22" charset="-128"/>
                <a:cs typeface="ＭＳ Ｐゴシック" pitchFamily="22" charset="-128"/>
              </a:rPr>
            </a:br>
            <a:r>
              <a:rPr lang="en-US" sz="2000" dirty="0">
                <a:ea typeface="ＭＳ Ｐゴシック" pitchFamily="31" charset="-128"/>
                <a:cs typeface="ＭＳ Ｐゴシック" pitchFamily="31" charset="-128"/>
              </a:rPr>
              <a:t>GEMINI 1 and 2: Baseline Characteristics</a:t>
            </a:r>
            <a:endParaRPr lang="en-US" sz="2000" dirty="0"/>
          </a:p>
        </p:txBody>
      </p:sp>
      <p:sp>
        <p:nvSpPr>
          <p:cNvPr id="6" name="Text Placeholder 5">
            <a:extLst>
              <a:ext uri="{FF2B5EF4-FFF2-40B4-BE49-F238E27FC236}">
                <a16:creationId xmlns:a16="http://schemas.microsoft.com/office/drawing/2014/main" id="{2303C1F3-F243-0341-99A8-8040840DE948}"/>
              </a:ext>
            </a:extLst>
          </p:cNvPr>
          <p:cNvSpPr>
            <a:spLocks noGrp="1"/>
          </p:cNvSpPr>
          <p:nvPr>
            <p:ph type="body" sz="quarter" idx="14"/>
          </p:nvPr>
        </p:nvSpPr>
        <p:spPr/>
        <p:txBody>
          <a:bodyPr/>
          <a:lstStyle/>
          <a:p>
            <a:r>
              <a:rPr lang="en-US" dirty="0"/>
              <a:t>Source: Cahn P, et al. Lancet. 2019;393:143-55.</a:t>
            </a:r>
          </a:p>
        </p:txBody>
      </p:sp>
      <p:graphicFrame>
        <p:nvGraphicFramePr>
          <p:cNvPr id="5" name="Group 45"/>
          <p:cNvGraphicFramePr>
            <a:graphicFrameLocks noGrp="1"/>
          </p:cNvGraphicFramePr>
          <p:nvPr>
            <p:extLst>
              <p:ext uri="{D42A27DB-BD31-4B8C-83A1-F6EECF244321}">
                <p14:modId xmlns:p14="http://schemas.microsoft.com/office/powerpoint/2010/main" val="1384664521"/>
              </p:ext>
            </p:extLst>
          </p:nvPr>
        </p:nvGraphicFramePr>
        <p:xfrm>
          <a:off x="640080" y="1008238"/>
          <a:ext cx="7863840" cy="3737611"/>
        </p:xfrm>
        <a:graphic>
          <a:graphicData uri="http://schemas.openxmlformats.org/drawingml/2006/table">
            <a:tbl>
              <a:tblPr>
                <a:effectLst/>
              </a:tblPr>
              <a:tblGrid>
                <a:gridCol w="3896496">
                  <a:extLst>
                    <a:ext uri="{9D8B030D-6E8A-4147-A177-3AD203B41FA5}">
                      <a16:colId xmlns:a16="http://schemas.microsoft.com/office/drawing/2014/main" val="20000"/>
                    </a:ext>
                  </a:extLst>
                </a:gridCol>
                <a:gridCol w="1983672">
                  <a:extLst>
                    <a:ext uri="{9D8B030D-6E8A-4147-A177-3AD203B41FA5}">
                      <a16:colId xmlns:a16="http://schemas.microsoft.com/office/drawing/2014/main" val="20001"/>
                    </a:ext>
                  </a:extLst>
                </a:gridCol>
                <a:gridCol w="1983672">
                  <a:extLst>
                    <a:ext uri="{9D8B030D-6E8A-4147-A177-3AD203B41FA5}">
                      <a16:colId xmlns:a16="http://schemas.microsoft.com/office/drawing/2014/main" val="20002"/>
                    </a:ext>
                  </a:extLst>
                </a:gridCol>
              </a:tblGrid>
              <a:tr h="392902">
                <a:tc gridSpan="3">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kumimoji="0" lang="en-US" sz="1600" b="1" i="0" u="none" strike="noStrike" cap="none" normalizeH="0" baseline="0" dirty="0">
                          <a:ln>
                            <a:noFill/>
                          </a:ln>
                          <a:solidFill>
                            <a:schemeClr val="bg1"/>
                          </a:solidFill>
                          <a:effectLst/>
                          <a:latin typeface="Arial"/>
                          <a:ea typeface="ＭＳ Ｐゴシック" pitchFamily="-106" charset="-128"/>
                          <a:cs typeface="Arial"/>
                        </a:rPr>
                        <a:t>GEMINI 1 and 2 Baseline Characteristics</a:t>
                      </a: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lumOff val="5000"/>
                      </a:schemeClr>
                    </a:solidFill>
                  </a:tcPr>
                </a:tc>
                <a:tc hMerge="1">
                  <a:txBody>
                    <a:bodyPr/>
                    <a:lstStyle/>
                    <a:p>
                      <a:endParaRPr lang="en-US"/>
                    </a:p>
                  </a:txBody>
                  <a:tcPr/>
                </a:tc>
                <a:tc hMerge="1">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endParaRPr kumimoji="0" lang="en-US" sz="1800" b="1" i="0" u="none" strike="noStrike" cap="none" normalizeH="0" baseline="0" dirty="0">
                        <a:ln>
                          <a:noFill/>
                        </a:ln>
                        <a:solidFill>
                          <a:schemeClr val="bg1"/>
                        </a:solidFill>
                        <a:effectLst/>
                        <a:latin typeface="Arial" pitchFamily="-106" charset="0"/>
                        <a:ea typeface="ＭＳ Ｐゴシック" pitchFamily="-106" charset="-128"/>
                        <a:cs typeface="ＭＳ Ｐゴシック" pitchFamily="-106" charset="-128"/>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561288">
                <a:tc>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kumimoji="0" lang="en-US" sz="1600" b="1" i="0" u="none" strike="noStrike" cap="none" normalizeH="0" baseline="0" dirty="0">
                          <a:ln>
                            <a:noFill/>
                          </a:ln>
                          <a:solidFill>
                            <a:schemeClr val="bg1"/>
                          </a:solidFill>
                          <a:effectLst/>
                          <a:latin typeface="Arial"/>
                          <a:ea typeface="ＭＳ Ｐゴシック" pitchFamily="-106" charset="-128"/>
                          <a:cs typeface="Arial"/>
                        </a:rPr>
                        <a:t>Characteristic</a:t>
                      </a:r>
                    </a:p>
                  </a:txBody>
                  <a:tcPr marL="137160" marR="13716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a:noFill/>
                    </a:lnTlToBr>
                    <a:lnBlToTr>
                      <a:noFill/>
                    </a:lnBlToTr>
                    <a:solidFill>
                      <a:schemeClr val="tx1">
                        <a:lumMod val="75000"/>
                        <a:lumOff val="25000"/>
                      </a:schemeClr>
                    </a:solidFill>
                  </a:tcPr>
                </a:tc>
                <a:tc>
                  <a:txBody>
                    <a:bodyPr/>
                    <a:lstStyle/>
                    <a:p>
                      <a:pPr algn="ctr"/>
                      <a:r>
                        <a:rPr kumimoji="0" lang="en-US" sz="1600" b="1" i="0" u="none" strike="noStrike" cap="none" normalizeH="0" baseline="0" dirty="0">
                          <a:ln>
                            <a:noFill/>
                          </a:ln>
                          <a:solidFill>
                            <a:schemeClr val="bg1"/>
                          </a:solidFill>
                          <a:effectLst/>
                          <a:latin typeface="Arial"/>
                          <a:ea typeface="ＭＳ Ｐゴシック" pitchFamily="-106" charset="-128"/>
                          <a:cs typeface="Arial"/>
                        </a:rPr>
                        <a:t>DTG + 3TC</a:t>
                      </a:r>
                      <a:br>
                        <a:rPr kumimoji="0" lang="en-US" sz="1400" b="1" i="0" u="none" strike="noStrike" cap="none" normalizeH="0" baseline="0" dirty="0">
                          <a:ln>
                            <a:noFill/>
                          </a:ln>
                          <a:solidFill>
                            <a:schemeClr val="bg1"/>
                          </a:solidFill>
                          <a:effectLst/>
                          <a:latin typeface="Arial"/>
                          <a:ea typeface="ＭＳ Ｐゴシック" pitchFamily="-106" charset="-128"/>
                          <a:cs typeface="Arial"/>
                        </a:rPr>
                      </a:br>
                      <a:r>
                        <a:rPr kumimoji="0" lang="en-US" sz="1200" b="0" i="0" u="none" strike="noStrike" cap="none" normalizeH="0" baseline="0" dirty="0">
                          <a:ln>
                            <a:noFill/>
                          </a:ln>
                          <a:solidFill>
                            <a:schemeClr val="bg1"/>
                          </a:solidFill>
                          <a:effectLst/>
                          <a:latin typeface="Arial"/>
                          <a:ea typeface="ＭＳ Ｐゴシック" pitchFamily="-106" charset="-128"/>
                          <a:cs typeface="Arial"/>
                        </a:rPr>
                        <a:t>(n = 716)</a:t>
                      </a:r>
                      <a:endParaRPr lang="en-US" sz="1200" b="0" dirty="0">
                        <a:solidFill>
                          <a:schemeClr val="bg1"/>
                        </a:solidFill>
                        <a:latin typeface="Arial"/>
                        <a:cs typeface="Arial"/>
                      </a:endParaRPr>
                    </a:p>
                  </a:txBody>
                  <a:tcPr marL="137160" marR="137160" marT="34290" marB="34290" anchor="ctr"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a:noFill/>
                    </a:lnTlToBr>
                    <a:lnBlToTr>
                      <a:noFill/>
                    </a:lnBlToTr>
                    <a:solidFill>
                      <a:srgbClr val="4A7DA7"/>
                    </a:solidFill>
                  </a:tcPr>
                </a:tc>
                <a:tc>
                  <a:txBody>
                    <a:bodyPr/>
                    <a:lstStyle/>
                    <a:p>
                      <a:pPr marL="0" marR="0" lvl="0" indent="0" algn="ctr" defTabSz="457200" rtl="0" eaLnBrk="0" fontAlgn="base" latinLnBrk="0" hangingPunct="0">
                        <a:lnSpc>
                          <a:spcPct val="100000"/>
                        </a:lnSpc>
                        <a:spcBef>
                          <a:spcPct val="20000"/>
                        </a:spcBef>
                        <a:spcAft>
                          <a:spcPct val="0"/>
                        </a:spcAft>
                        <a:buClr>
                          <a:srgbClr val="7592A4"/>
                        </a:buClr>
                        <a:buSzTx/>
                        <a:buFont typeface="Arial" pitchFamily="-106" charset="0"/>
                        <a:buNone/>
                        <a:tabLst/>
                      </a:pPr>
                      <a:r>
                        <a:rPr kumimoji="0" lang="en-US" sz="1600" b="1" i="0" u="none" strike="noStrike" cap="none" normalizeH="0" baseline="0" dirty="0">
                          <a:ln>
                            <a:noFill/>
                          </a:ln>
                          <a:solidFill>
                            <a:schemeClr val="bg1"/>
                          </a:solidFill>
                          <a:effectLst/>
                          <a:latin typeface="Arial"/>
                          <a:ea typeface="ＭＳ Ｐゴシック" pitchFamily="-106" charset="-128"/>
                          <a:cs typeface="Arial"/>
                        </a:rPr>
                        <a:t>DTG + TDF-FTC</a:t>
                      </a:r>
                      <a:br>
                        <a:rPr kumimoji="0" lang="en-US" sz="1400" b="1" i="0" u="none" strike="noStrike" cap="none" normalizeH="0" baseline="0" dirty="0">
                          <a:ln>
                            <a:noFill/>
                          </a:ln>
                          <a:solidFill>
                            <a:schemeClr val="bg1"/>
                          </a:solidFill>
                          <a:effectLst/>
                          <a:latin typeface="Arial"/>
                          <a:ea typeface="ＭＳ Ｐゴシック" pitchFamily="-106" charset="-128"/>
                          <a:cs typeface="Arial"/>
                        </a:rPr>
                      </a:br>
                      <a:r>
                        <a:rPr kumimoji="0" lang="en-US" sz="1200" b="0" i="0" u="none" strike="noStrike" cap="none" normalizeH="0" baseline="0" dirty="0">
                          <a:ln>
                            <a:noFill/>
                          </a:ln>
                          <a:solidFill>
                            <a:schemeClr val="bg1"/>
                          </a:solidFill>
                          <a:effectLst/>
                          <a:latin typeface="Arial"/>
                          <a:ea typeface="ＭＳ Ｐゴシック" pitchFamily="-106" charset="-128"/>
                          <a:cs typeface="Arial"/>
                        </a:rPr>
                        <a:t>(n = 717)</a:t>
                      </a: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a:noFill/>
                    </a:lnTlToBr>
                    <a:lnBlToTr>
                      <a:noFill/>
                    </a:lnBlToTr>
                    <a:solidFill>
                      <a:srgbClr val="778D51"/>
                    </a:solidFill>
                  </a:tcPr>
                </a:tc>
                <a:extLst>
                  <a:ext uri="{0D108BD9-81ED-4DB2-BD59-A6C34878D82A}">
                    <a16:rowId xmlns:a16="http://schemas.microsoft.com/office/drawing/2014/main" val="10001"/>
                  </a:ext>
                </a:extLst>
              </a:tr>
              <a:tr h="309269">
                <a:tc>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lang="en-US" sz="1400" kern="1200" dirty="0">
                          <a:solidFill>
                            <a:schemeClr val="tx1"/>
                          </a:solidFill>
                          <a:effectLst/>
                          <a:latin typeface="Arial"/>
                          <a:ea typeface="+mn-ea"/>
                          <a:cs typeface="Arial"/>
                        </a:rPr>
                        <a:t>Age, years, median (IQR)</a:t>
                      </a:r>
                      <a:endParaRPr kumimoji="0" lang="en-US" sz="1400" b="0" i="0" u="none" strike="noStrike" cap="none" normalizeH="0" baseline="0" dirty="0">
                        <a:ln>
                          <a:noFill/>
                        </a:ln>
                        <a:solidFill>
                          <a:schemeClr val="tx1"/>
                        </a:solidFill>
                        <a:effectLst/>
                        <a:latin typeface="Arial"/>
                        <a:ea typeface="ＭＳ Ｐゴシック" pitchFamily="-106" charset="-128"/>
                        <a:cs typeface="Arial"/>
                      </a:endParaRPr>
                    </a:p>
                  </a:txBody>
                  <a:tcPr marL="137160" marR="13716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65000"/>
                        <a:lumOff val="35000"/>
                        <a:alpha val="15000"/>
                      </a:schemeClr>
                    </a:solidFill>
                  </a:tcPr>
                </a:tc>
                <a:tc>
                  <a:txBody>
                    <a:bodyPr/>
                    <a:lstStyle/>
                    <a:p>
                      <a:pPr algn="ctr">
                        <a:lnSpc>
                          <a:spcPct val="80000"/>
                        </a:lnSpc>
                        <a:spcBef>
                          <a:spcPct val="67000"/>
                        </a:spcBef>
                        <a:buFont typeface="Symbol" charset="0"/>
                        <a:buNone/>
                        <a:defRPr/>
                      </a:pPr>
                      <a:r>
                        <a:rPr lang="en-US" sz="1400" b="0" kern="1200" dirty="0">
                          <a:solidFill>
                            <a:schemeClr val="tx1"/>
                          </a:solidFill>
                          <a:effectLst/>
                          <a:latin typeface="Arial"/>
                          <a:ea typeface="+mn-ea"/>
                          <a:cs typeface="Arial"/>
                        </a:rPr>
                        <a:t>32 (26-40)</a:t>
                      </a:r>
                      <a:endParaRPr lang="en-US" sz="1400" b="0" dirty="0">
                        <a:solidFill>
                          <a:schemeClr val="tx1"/>
                        </a:solidFill>
                        <a:latin typeface="Arial"/>
                        <a:cs typeface="Arial"/>
                      </a:endParaRP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4A7DA7">
                        <a:alpha val="15000"/>
                      </a:srgbClr>
                    </a:solidFill>
                  </a:tcPr>
                </a:tc>
                <a:tc>
                  <a:txBody>
                    <a:bodyPr/>
                    <a:lstStyle/>
                    <a:p>
                      <a:pPr algn="ctr">
                        <a:lnSpc>
                          <a:spcPct val="80000"/>
                        </a:lnSpc>
                        <a:spcBef>
                          <a:spcPct val="67000"/>
                        </a:spcBef>
                        <a:buFont typeface="Symbol" charset="0"/>
                        <a:buNone/>
                        <a:defRPr/>
                      </a:pPr>
                      <a:r>
                        <a:rPr lang="en-US" sz="1400" b="0" kern="1200" dirty="0">
                          <a:solidFill>
                            <a:schemeClr val="tx1"/>
                          </a:solidFill>
                          <a:effectLst/>
                          <a:latin typeface="Arial"/>
                          <a:ea typeface="+mn-ea"/>
                          <a:cs typeface="Arial"/>
                        </a:rPr>
                        <a:t>33 (26-42)</a:t>
                      </a:r>
                      <a:endParaRPr lang="en-US" sz="1400" b="0" dirty="0">
                        <a:solidFill>
                          <a:schemeClr val="tx1"/>
                        </a:solidFill>
                        <a:latin typeface="Arial"/>
                        <a:cs typeface="Arial"/>
                      </a:endParaRP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78D51">
                        <a:alpha val="15000"/>
                      </a:srgbClr>
                    </a:solidFill>
                  </a:tcPr>
                </a:tc>
                <a:extLst>
                  <a:ext uri="{0D108BD9-81ED-4DB2-BD59-A6C34878D82A}">
                    <a16:rowId xmlns:a16="http://schemas.microsoft.com/office/drawing/2014/main" val="10002"/>
                  </a:ext>
                </a:extLst>
              </a:tr>
              <a:tr h="309269">
                <a:tc>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lang="en-US" sz="1400" kern="1200" dirty="0">
                          <a:solidFill>
                            <a:schemeClr val="tx1"/>
                          </a:solidFill>
                          <a:effectLst/>
                          <a:latin typeface="Arial"/>
                          <a:ea typeface="+mn-ea"/>
                          <a:cs typeface="Arial"/>
                        </a:rPr>
                        <a:t>Female, n (%)</a:t>
                      </a:r>
                      <a:endParaRPr kumimoji="0" lang="en-US" sz="1400" b="0" i="0" u="none" strike="noStrike" cap="none" normalizeH="0" baseline="0" dirty="0">
                        <a:ln>
                          <a:noFill/>
                        </a:ln>
                        <a:solidFill>
                          <a:schemeClr val="tx1"/>
                        </a:solidFill>
                        <a:effectLst/>
                        <a:latin typeface="Arial"/>
                        <a:ea typeface="ＭＳ Ｐゴシック" pitchFamily="-106" charset="-128"/>
                        <a:cs typeface="Arial"/>
                      </a:endParaRPr>
                    </a:p>
                  </a:txBody>
                  <a:tcPr marL="137160" marR="13716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65000"/>
                        <a:lumOff val="35000"/>
                        <a:alpha val="30000"/>
                      </a:schemeClr>
                    </a:solidFill>
                  </a:tcPr>
                </a:tc>
                <a:tc>
                  <a:txBody>
                    <a:bodyPr/>
                    <a:lstStyle/>
                    <a:p>
                      <a:pPr algn="ctr">
                        <a:lnSpc>
                          <a:spcPct val="80000"/>
                        </a:lnSpc>
                        <a:spcBef>
                          <a:spcPct val="67000"/>
                        </a:spcBef>
                        <a:buFont typeface="Symbol" charset="0"/>
                        <a:buNone/>
                        <a:defRPr/>
                      </a:pPr>
                      <a:r>
                        <a:rPr lang="en-US" sz="1400" b="0" kern="1200" dirty="0">
                          <a:solidFill>
                            <a:schemeClr val="tx1"/>
                          </a:solidFill>
                          <a:effectLst/>
                          <a:latin typeface="Arial"/>
                          <a:ea typeface="+mn-ea"/>
                          <a:cs typeface="Arial"/>
                        </a:rPr>
                        <a:t>113 (16)</a:t>
                      </a:r>
                      <a:endParaRPr lang="en-US" sz="1400" b="0" dirty="0">
                        <a:solidFill>
                          <a:schemeClr val="tx1"/>
                        </a:solidFill>
                        <a:latin typeface="Arial"/>
                        <a:cs typeface="Arial"/>
                      </a:endParaRP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4A7DA7">
                        <a:alpha val="30000"/>
                      </a:srgbClr>
                    </a:solidFill>
                  </a:tcPr>
                </a:tc>
                <a:tc>
                  <a:txBody>
                    <a:bodyPr/>
                    <a:lstStyle/>
                    <a:p>
                      <a:pPr algn="ctr">
                        <a:lnSpc>
                          <a:spcPct val="80000"/>
                        </a:lnSpc>
                        <a:spcBef>
                          <a:spcPct val="67000"/>
                        </a:spcBef>
                        <a:buFont typeface="Symbol" charset="0"/>
                        <a:buNone/>
                        <a:defRPr/>
                      </a:pPr>
                      <a:r>
                        <a:rPr lang="en-US" sz="1400" b="0" kern="1200" dirty="0">
                          <a:solidFill>
                            <a:schemeClr val="tx1"/>
                          </a:solidFill>
                          <a:effectLst/>
                          <a:latin typeface="Arial"/>
                          <a:ea typeface="+mn-ea"/>
                          <a:cs typeface="Arial"/>
                        </a:rPr>
                        <a:t>98 (14)</a:t>
                      </a:r>
                      <a:endParaRPr lang="en-US" sz="1400" b="0" dirty="0">
                        <a:solidFill>
                          <a:schemeClr val="tx1"/>
                        </a:solidFill>
                        <a:latin typeface="Arial"/>
                        <a:cs typeface="Arial"/>
                      </a:endParaRP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78D51">
                        <a:alpha val="30000"/>
                      </a:srgbClr>
                    </a:solidFill>
                  </a:tcPr>
                </a:tc>
                <a:extLst>
                  <a:ext uri="{0D108BD9-81ED-4DB2-BD59-A6C34878D82A}">
                    <a16:rowId xmlns:a16="http://schemas.microsoft.com/office/drawing/2014/main" val="10003"/>
                  </a:ext>
                </a:extLst>
              </a:tr>
              <a:tr h="309269">
                <a:tc>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kumimoji="0" lang="en-US" sz="1400" b="0" i="0" u="none" strike="noStrike" cap="none" normalizeH="0" baseline="0" dirty="0">
                          <a:ln>
                            <a:noFill/>
                          </a:ln>
                          <a:solidFill>
                            <a:schemeClr val="tx1"/>
                          </a:solidFill>
                          <a:effectLst/>
                          <a:latin typeface="Arial"/>
                          <a:ea typeface="ＭＳ Ｐゴシック" pitchFamily="-106" charset="-128"/>
                          <a:cs typeface="Arial"/>
                        </a:rPr>
                        <a:t>White, n (%)</a:t>
                      </a:r>
                    </a:p>
                  </a:txBody>
                  <a:tcPr marL="137160" marR="13716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65000"/>
                        <a:lumOff val="35000"/>
                        <a:alpha val="15000"/>
                      </a:schemeClr>
                    </a:solidFill>
                  </a:tcPr>
                </a:tc>
                <a:tc>
                  <a:txBody>
                    <a:bodyPr/>
                    <a:lstStyle/>
                    <a:p>
                      <a:pPr algn="ctr">
                        <a:lnSpc>
                          <a:spcPct val="80000"/>
                        </a:lnSpc>
                        <a:spcBef>
                          <a:spcPct val="67000"/>
                        </a:spcBef>
                        <a:buFont typeface="Symbol" charset="0"/>
                        <a:buNone/>
                        <a:defRPr/>
                      </a:pPr>
                      <a:r>
                        <a:rPr lang="en-US" sz="1400" b="0" dirty="0">
                          <a:solidFill>
                            <a:schemeClr val="tx1"/>
                          </a:solidFill>
                          <a:latin typeface="Arial"/>
                          <a:cs typeface="Arial"/>
                        </a:rPr>
                        <a:t>480 (67)</a:t>
                      </a: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4A7DA7">
                        <a:alpha val="15000"/>
                      </a:srgbClr>
                    </a:solidFill>
                  </a:tcPr>
                </a:tc>
                <a:tc>
                  <a:txBody>
                    <a:bodyPr/>
                    <a:lstStyle/>
                    <a:p>
                      <a:pPr algn="ctr">
                        <a:lnSpc>
                          <a:spcPct val="80000"/>
                        </a:lnSpc>
                        <a:spcBef>
                          <a:spcPct val="67000"/>
                        </a:spcBef>
                        <a:buFont typeface="Symbol" charset="0"/>
                        <a:buNone/>
                        <a:defRPr/>
                      </a:pPr>
                      <a:r>
                        <a:rPr lang="en-US" sz="1400" b="0" dirty="0">
                          <a:solidFill>
                            <a:schemeClr val="tx1"/>
                          </a:solidFill>
                          <a:latin typeface="Arial"/>
                          <a:cs typeface="Arial"/>
                        </a:rPr>
                        <a:t>497 (69)</a:t>
                      </a: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78D51">
                        <a:alpha val="15000"/>
                      </a:srgbClr>
                    </a:solidFill>
                  </a:tcPr>
                </a:tc>
                <a:extLst>
                  <a:ext uri="{0D108BD9-81ED-4DB2-BD59-A6C34878D82A}">
                    <a16:rowId xmlns:a16="http://schemas.microsoft.com/office/drawing/2014/main" val="1851382405"/>
                  </a:ext>
                </a:extLst>
              </a:tr>
              <a:tr h="309269">
                <a:tc>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kumimoji="0" lang="en-US" sz="1400" b="0" i="0" u="none" strike="noStrike" cap="none" normalizeH="0" baseline="0" dirty="0">
                          <a:ln>
                            <a:noFill/>
                          </a:ln>
                          <a:solidFill>
                            <a:schemeClr val="tx1"/>
                          </a:solidFill>
                          <a:effectLst/>
                          <a:latin typeface="Arial"/>
                          <a:ea typeface="ＭＳ Ｐゴシック" pitchFamily="-106" charset="-128"/>
                          <a:cs typeface="Arial"/>
                        </a:rPr>
                        <a:t>Black or African American, n (%)</a:t>
                      </a:r>
                    </a:p>
                  </a:txBody>
                  <a:tcPr marL="137160" marR="13716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65000"/>
                        <a:lumOff val="35000"/>
                        <a:alpha val="30000"/>
                      </a:schemeClr>
                    </a:solidFill>
                  </a:tcPr>
                </a:tc>
                <a:tc>
                  <a:txBody>
                    <a:bodyPr/>
                    <a:lstStyle/>
                    <a:p>
                      <a:pPr algn="ctr">
                        <a:lnSpc>
                          <a:spcPct val="80000"/>
                        </a:lnSpc>
                        <a:spcBef>
                          <a:spcPct val="67000"/>
                        </a:spcBef>
                        <a:buFont typeface="Symbol" charset="0"/>
                        <a:buNone/>
                        <a:defRPr/>
                      </a:pPr>
                      <a:r>
                        <a:rPr lang="en-US" sz="1400" b="0" dirty="0">
                          <a:solidFill>
                            <a:schemeClr val="tx1"/>
                          </a:solidFill>
                          <a:latin typeface="Arial"/>
                          <a:cs typeface="Arial"/>
                        </a:rPr>
                        <a:t>99 (14)</a:t>
                      </a: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4A7DA7">
                        <a:alpha val="30000"/>
                      </a:srgbClr>
                    </a:solidFill>
                  </a:tcPr>
                </a:tc>
                <a:tc>
                  <a:txBody>
                    <a:bodyPr/>
                    <a:lstStyle/>
                    <a:p>
                      <a:pPr algn="ctr">
                        <a:lnSpc>
                          <a:spcPct val="80000"/>
                        </a:lnSpc>
                        <a:spcBef>
                          <a:spcPct val="67000"/>
                        </a:spcBef>
                        <a:buFont typeface="Symbol" charset="0"/>
                        <a:buNone/>
                        <a:defRPr/>
                      </a:pPr>
                      <a:r>
                        <a:rPr lang="en-US" sz="1400" b="0" dirty="0">
                          <a:solidFill>
                            <a:schemeClr val="tx1"/>
                          </a:solidFill>
                          <a:latin typeface="Arial"/>
                          <a:cs typeface="Arial"/>
                        </a:rPr>
                        <a:t>76 (11)</a:t>
                      </a: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78D51">
                        <a:alpha val="30000"/>
                      </a:srgbClr>
                    </a:solidFill>
                  </a:tcPr>
                </a:tc>
                <a:extLst>
                  <a:ext uri="{0D108BD9-81ED-4DB2-BD59-A6C34878D82A}">
                    <a16:rowId xmlns:a16="http://schemas.microsoft.com/office/drawing/2014/main" val="1355395041"/>
                  </a:ext>
                </a:extLst>
              </a:tr>
              <a:tr h="309269">
                <a:tc>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lang="en-US" sz="1400" kern="1200" dirty="0">
                          <a:solidFill>
                            <a:schemeClr val="tx1"/>
                          </a:solidFill>
                          <a:effectLst/>
                          <a:latin typeface="Arial"/>
                          <a:ea typeface="+mn-ea"/>
                          <a:cs typeface="Arial"/>
                        </a:rPr>
                        <a:t>CD4 cell count, mean (SD)</a:t>
                      </a:r>
                      <a:endParaRPr kumimoji="0" lang="en-US" sz="1400" b="0" i="0" u="none" strike="noStrike" cap="none" normalizeH="0" baseline="0" dirty="0">
                        <a:ln>
                          <a:noFill/>
                        </a:ln>
                        <a:solidFill>
                          <a:schemeClr val="tx1"/>
                        </a:solidFill>
                        <a:effectLst/>
                        <a:latin typeface="Arial"/>
                        <a:ea typeface="ＭＳ Ｐゴシック" pitchFamily="-106" charset="-128"/>
                        <a:cs typeface="Arial"/>
                      </a:endParaRPr>
                    </a:p>
                  </a:txBody>
                  <a:tcPr marL="137160" marR="13716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65000"/>
                        <a:lumOff val="35000"/>
                        <a:alpha val="15000"/>
                      </a:schemeClr>
                    </a:solidFill>
                  </a:tcPr>
                </a:tc>
                <a:tc>
                  <a:txBody>
                    <a:bodyPr/>
                    <a:lstStyle/>
                    <a:p>
                      <a:pPr algn="ctr">
                        <a:lnSpc>
                          <a:spcPct val="80000"/>
                        </a:lnSpc>
                        <a:spcBef>
                          <a:spcPct val="67000"/>
                        </a:spcBef>
                        <a:buFont typeface="Symbol" charset="0"/>
                        <a:buNone/>
                        <a:defRPr/>
                      </a:pPr>
                      <a:r>
                        <a:rPr lang="en-US" sz="1400" b="0" kern="1200" dirty="0">
                          <a:solidFill>
                            <a:schemeClr val="tx1"/>
                          </a:solidFill>
                          <a:effectLst/>
                          <a:latin typeface="Arial"/>
                          <a:ea typeface="+mn-ea"/>
                          <a:cs typeface="Arial"/>
                        </a:rPr>
                        <a:t>462 (219.2)</a:t>
                      </a:r>
                      <a:endParaRPr lang="en-US" sz="1400" b="0" dirty="0">
                        <a:solidFill>
                          <a:schemeClr val="tx1"/>
                        </a:solidFill>
                        <a:latin typeface="Arial"/>
                        <a:cs typeface="Arial"/>
                      </a:endParaRP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4A7DA7">
                        <a:alpha val="15000"/>
                      </a:srgbClr>
                    </a:solidFill>
                  </a:tcPr>
                </a:tc>
                <a:tc>
                  <a:txBody>
                    <a:bodyPr/>
                    <a:lstStyle/>
                    <a:p>
                      <a:pPr algn="ctr">
                        <a:lnSpc>
                          <a:spcPct val="80000"/>
                        </a:lnSpc>
                        <a:spcBef>
                          <a:spcPct val="67000"/>
                        </a:spcBef>
                        <a:buFont typeface="Symbol" charset="0"/>
                        <a:buNone/>
                        <a:defRPr/>
                      </a:pPr>
                      <a:r>
                        <a:rPr lang="en-US" sz="1400" b="0" kern="1200" dirty="0">
                          <a:solidFill>
                            <a:schemeClr val="tx1"/>
                          </a:solidFill>
                          <a:effectLst/>
                          <a:latin typeface="Arial"/>
                          <a:ea typeface="+mn-ea"/>
                          <a:cs typeface="Arial"/>
                        </a:rPr>
                        <a:t>461.3 (213.1)</a:t>
                      </a:r>
                      <a:endParaRPr lang="en-US" sz="1400" b="0" dirty="0">
                        <a:solidFill>
                          <a:schemeClr val="tx1"/>
                        </a:solidFill>
                        <a:latin typeface="Arial"/>
                        <a:cs typeface="Arial"/>
                      </a:endParaRP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78D51">
                        <a:alpha val="15000"/>
                      </a:srgbClr>
                    </a:solidFill>
                  </a:tcPr>
                </a:tc>
                <a:extLst>
                  <a:ext uri="{0D108BD9-81ED-4DB2-BD59-A6C34878D82A}">
                    <a16:rowId xmlns:a16="http://schemas.microsoft.com/office/drawing/2014/main" val="10005"/>
                  </a:ext>
                </a:extLst>
              </a:tr>
              <a:tr h="309269">
                <a:tc>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lang="en-US" sz="1400" kern="1200" dirty="0">
                          <a:solidFill>
                            <a:schemeClr val="tx1"/>
                          </a:solidFill>
                          <a:effectLst/>
                          <a:latin typeface="Arial"/>
                          <a:ea typeface="+mn-ea"/>
                          <a:cs typeface="Arial"/>
                        </a:rPr>
                        <a:t>CD4 count</a:t>
                      </a:r>
                      <a:r>
                        <a:rPr lang="en-US" sz="1400" u="none" kern="1200" dirty="0">
                          <a:solidFill>
                            <a:schemeClr val="tx1"/>
                          </a:solidFill>
                          <a:effectLst/>
                          <a:latin typeface="Arial"/>
                          <a:ea typeface="+mn-ea"/>
                          <a:cs typeface="Arial"/>
                        </a:rPr>
                        <a:t> ≤</a:t>
                      </a:r>
                      <a:r>
                        <a:rPr lang="en-US" sz="1400" kern="1200" dirty="0">
                          <a:solidFill>
                            <a:schemeClr val="tx1"/>
                          </a:solidFill>
                          <a:effectLst/>
                          <a:latin typeface="Arial"/>
                          <a:ea typeface="+mn-ea"/>
                          <a:cs typeface="Arial"/>
                        </a:rPr>
                        <a:t>200 cells/mm</a:t>
                      </a:r>
                      <a:r>
                        <a:rPr lang="en-US" sz="1400" kern="1200" baseline="30000" dirty="0">
                          <a:solidFill>
                            <a:schemeClr val="tx1"/>
                          </a:solidFill>
                          <a:effectLst/>
                          <a:latin typeface="Arial"/>
                          <a:ea typeface="+mn-ea"/>
                          <a:cs typeface="Arial"/>
                        </a:rPr>
                        <a:t>3</a:t>
                      </a:r>
                      <a:r>
                        <a:rPr lang="en-US" sz="1400" kern="1200" dirty="0">
                          <a:solidFill>
                            <a:schemeClr val="tx1"/>
                          </a:solidFill>
                          <a:effectLst/>
                          <a:latin typeface="Arial"/>
                          <a:ea typeface="+mn-ea"/>
                          <a:cs typeface="Arial"/>
                        </a:rPr>
                        <a:t>, n (%)</a:t>
                      </a:r>
                      <a:endParaRPr kumimoji="0" lang="en-US" sz="1400" b="0" i="0" u="none" strike="noStrike" cap="none" normalizeH="0" baseline="0" dirty="0">
                        <a:ln>
                          <a:noFill/>
                        </a:ln>
                        <a:solidFill>
                          <a:schemeClr val="tx1"/>
                        </a:solidFill>
                        <a:effectLst/>
                        <a:latin typeface="Arial"/>
                        <a:ea typeface="ＭＳ Ｐゴシック" pitchFamily="-106" charset="-128"/>
                        <a:cs typeface="Arial"/>
                      </a:endParaRPr>
                    </a:p>
                  </a:txBody>
                  <a:tcPr marL="137160" marR="13716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65000"/>
                        <a:lumOff val="35000"/>
                        <a:alpha val="30000"/>
                      </a:schemeClr>
                    </a:solidFill>
                  </a:tcPr>
                </a:tc>
                <a:tc>
                  <a:txBody>
                    <a:bodyPr/>
                    <a:lstStyle/>
                    <a:p>
                      <a:pPr algn="ctr">
                        <a:lnSpc>
                          <a:spcPct val="80000"/>
                        </a:lnSpc>
                        <a:spcBef>
                          <a:spcPct val="67000"/>
                        </a:spcBef>
                        <a:buFont typeface="Symbol" charset="0"/>
                        <a:buNone/>
                        <a:defRPr/>
                      </a:pPr>
                      <a:r>
                        <a:rPr lang="en-US" sz="1400" b="0" kern="1200" dirty="0">
                          <a:solidFill>
                            <a:schemeClr val="tx1"/>
                          </a:solidFill>
                          <a:effectLst/>
                          <a:latin typeface="Arial"/>
                          <a:ea typeface="+mn-ea"/>
                          <a:cs typeface="Arial"/>
                        </a:rPr>
                        <a:t>63 (9)</a:t>
                      </a:r>
                      <a:endParaRPr lang="en-US" sz="1400" b="0" dirty="0">
                        <a:solidFill>
                          <a:schemeClr val="tx1"/>
                        </a:solidFill>
                        <a:latin typeface="Arial"/>
                        <a:cs typeface="Arial"/>
                      </a:endParaRP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4A7DA7">
                        <a:alpha val="30000"/>
                      </a:srgbClr>
                    </a:solidFill>
                  </a:tcPr>
                </a:tc>
                <a:tc>
                  <a:txBody>
                    <a:bodyPr/>
                    <a:lstStyle/>
                    <a:p>
                      <a:pPr algn="ctr">
                        <a:lnSpc>
                          <a:spcPct val="80000"/>
                        </a:lnSpc>
                        <a:spcBef>
                          <a:spcPct val="67000"/>
                        </a:spcBef>
                        <a:buFont typeface="Symbol" charset="0"/>
                        <a:buNone/>
                        <a:defRPr/>
                      </a:pPr>
                      <a:r>
                        <a:rPr lang="en-US" sz="1400" b="0" kern="1200" dirty="0">
                          <a:solidFill>
                            <a:schemeClr val="tx1"/>
                          </a:solidFill>
                          <a:effectLst/>
                          <a:latin typeface="Arial"/>
                          <a:ea typeface="+mn-ea"/>
                          <a:cs typeface="Arial"/>
                        </a:rPr>
                        <a:t>55 (8)</a:t>
                      </a:r>
                      <a:endParaRPr lang="en-US" sz="1400" b="0" dirty="0">
                        <a:solidFill>
                          <a:schemeClr val="tx1"/>
                        </a:solidFill>
                        <a:latin typeface="Arial"/>
                        <a:cs typeface="Arial"/>
                      </a:endParaRP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78D51">
                        <a:alpha val="30000"/>
                      </a:srgbClr>
                    </a:solidFill>
                  </a:tcPr>
                </a:tc>
                <a:extLst>
                  <a:ext uri="{0D108BD9-81ED-4DB2-BD59-A6C34878D82A}">
                    <a16:rowId xmlns:a16="http://schemas.microsoft.com/office/drawing/2014/main" val="10006"/>
                  </a:ext>
                </a:extLst>
              </a:tr>
              <a:tr h="309269">
                <a:tc>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lang="en-US" sz="1400" kern="1200" dirty="0">
                          <a:solidFill>
                            <a:schemeClr val="tx1"/>
                          </a:solidFill>
                          <a:effectLst/>
                          <a:latin typeface="Arial"/>
                          <a:ea typeface="+mn-ea"/>
                          <a:cs typeface="Arial"/>
                        </a:rPr>
                        <a:t>HIV RNA</a:t>
                      </a:r>
                      <a:r>
                        <a:rPr lang="en-US" sz="1400" kern="1200" baseline="0" dirty="0">
                          <a:solidFill>
                            <a:schemeClr val="tx1"/>
                          </a:solidFill>
                          <a:effectLst/>
                          <a:latin typeface="Arial"/>
                          <a:ea typeface="+mn-ea"/>
                          <a:cs typeface="Arial"/>
                        </a:rPr>
                        <a:t> (</a:t>
                      </a:r>
                      <a:r>
                        <a:rPr lang="en-US" sz="1400" kern="1200" dirty="0">
                          <a:solidFill>
                            <a:schemeClr val="tx1"/>
                          </a:solidFill>
                          <a:effectLst/>
                          <a:latin typeface="Arial"/>
                          <a:ea typeface="+mn-ea"/>
                          <a:cs typeface="Arial"/>
                        </a:rPr>
                        <a:t>log</a:t>
                      </a:r>
                      <a:r>
                        <a:rPr lang="en-US" sz="1400" kern="1200" baseline="-25000" dirty="0">
                          <a:solidFill>
                            <a:schemeClr val="tx1"/>
                          </a:solidFill>
                          <a:effectLst/>
                          <a:latin typeface="Arial"/>
                          <a:ea typeface="+mn-ea"/>
                          <a:cs typeface="Arial"/>
                        </a:rPr>
                        <a:t>10 </a:t>
                      </a:r>
                      <a:r>
                        <a:rPr lang="en-US" sz="1400" kern="1200" baseline="0" dirty="0">
                          <a:solidFill>
                            <a:schemeClr val="tx1"/>
                          </a:solidFill>
                          <a:effectLst/>
                          <a:latin typeface="Arial"/>
                          <a:ea typeface="+mn-ea"/>
                          <a:cs typeface="Arial"/>
                        </a:rPr>
                        <a:t>copies/mL)</a:t>
                      </a:r>
                      <a:endParaRPr kumimoji="0" lang="en-US" sz="1400" b="0" i="0" u="none" strike="noStrike" cap="none" normalizeH="0" baseline="0" dirty="0">
                        <a:ln>
                          <a:noFill/>
                        </a:ln>
                        <a:solidFill>
                          <a:schemeClr val="tx1"/>
                        </a:solidFill>
                        <a:effectLst/>
                        <a:latin typeface="Arial"/>
                        <a:ea typeface="ＭＳ Ｐゴシック" pitchFamily="-106" charset="-128"/>
                        <a:cs typeface="Arial"/>
                      </a:endParaRPr>
                    </a:p>
                  </a:txBody>
                  <a:tcPr marL="137160" marR="13716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65000"/>
                        <a:lumOff val="35000"/>
                        <a:alpha val="15000"/>
                      </a:schemeClr>
                    </a:solidFill>
                  </a:tcPr>
                </a:tc>
                <a:tc>
                  <a:txBody>
                    <a:bodyPr/>
                    <a:lstStyle/>
                    <a:p>
                      <a:pPr algn="ctr">
                        <a:lnSpc>
                          <a:spcPct val="80000"/>
                        </a:lnSpc>
                        <a:spcBef>
                          <a:spcPct val="67000"/>
                        </a:spcBef>
                        <a:buFont typeface="Symbol" charset="0"/>
                        <a:buNone/>
                        <a:defRPr/>
                      </a:pPr>
                      <a:r>
                        <a:rPr lang="en-US" sz="1400" b="0" kern="1200" dirty="0">
                          <a:solidFill>
                            <a:schemeClr val="tx1"/>
                          </a:solidFill>
                          <a:effectLst/>
                          <a:latin typeface="Arial"/>
                          <a:ea typeface="+mn-ea"/>
                          <a:cs typeface="Arial"/>
                        </a:rPr>
                        <a:t>4.42 (0.66)</a:t>
                      </a:r>
                      <a:endParaRPr lang="en-US" sz="1400" b="0" dirty="0">
                        <a:solidFill>
                          <a:schemeClr val="tx1"/>
                        </a:solidFill>
                        <a:latin typeface="Arial"/>
                        <a:cs typeface="Arial"/>
                      </a:endParaRP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4A7DA7">
                        <a:alpha val="15000"/>
                      </a:srgbClr>
                    </a:solidFill>
                  </a:tcPr>
                </a:tc>
                <a:tc>
                  <a:txBody>
                    <a:bodyPr/>
                    <a:lstStyle/>
                    <a:p>
                      <a:pPr algn="ctr">
                        <a:lnSpc>
                          <a:spcPct val="80000"/>
                        </a:lnSpc>
                        <a:spcBef>
                          <a:spcPct val="67000"/>
                        </a:spcBef>
                        <a:buFont typeface="Symbol" charset="0"/>
                        <a:buNone/>
                        <a:defRPr/>
                      </a:pPr>
                      <a:r>
                        <a:rPr lang="en-US" sz="1400" b="0" kern="1200" dirty="0">
                          <a:solidFill>
                            <a:schemeClr val="tx1"/>
                          </a:solidFill>
                          <a:effectLst/>
                          <a:latin typeface="Arial"/>
                          <a:ea typeface="+mn-ea"/>
                          <a:cs typeface="Arial"/>
                        </a:rPr>
                        <a:t>4.45 (0.65)</a:t>
                      </a:r>
                      <a:endParaRPr lang="en-US" sz="1400" b="0" dirty="0">
                        <a:solidFill>
                          <a:schemeClr val="tx1"/>
                        </a:solidFill>
                        <a:latin typeface="Arial"/>
                        <a:cs typeface="Arial"/>
                      </a:endParaRP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78D51">
                        <a:alpha val="15000"/>
                      </a:srgbClr>
                    </a:solidFill>
                  </a:tcPr>
                </a:tc>
                <a:extLst>
                  <a:ext uri="{0D108BD9-81ED-4DB2-BD59-A6C34878D82A}">
                    <a16:rowId xmlns:a16="http://schemas.microsoft.com/office/drawing/2014/main" val="10007"/>
                  </a:ext>
                </a:extLst>
              </a:tr>
              <a:tr h="309269">
                <a:tc>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kumimoji="0" lang="en-US" sz="1400" b="0" i="0" u="none" strike="noStrike" cap="none" normalizeH="0" baseline="0" dirty="0">
                          <a:ln>
                            <a:noFill/>
                          </a:ln>
                          <a:solidFill>
                            <a:schemeClr val="tx1"/>
                          </a:solidFill>
                          <a:effectLst/>
                          <a:latin typeface="Arial"/>
                          <a:ea typeface="ＭＳ Ｐゴシック" pitchFamily="-106" charset="-128"/>
                          <a:cs typeface="Arial"/>
                        </a:rPr>
                        <a:t>   ≤100,000 copies/mL, n (%)</a:t>
                      </a:r>
                    </a:p>
                  </a:txBody>
                  <a:tcPr marL="137160" marR="13716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65000"/>
                        <a:lumOff val="35000"/>
                        <a:alpha val="30000"/>
                      </a:schemeClr>
                    </a:solidFill>
                  </a:tcPr>
                </a:tc>
                <a:tc>
                  <a:txBody>
                    <a:bodyPr/>
                    <a:lstStyle/>
                    <a:p>
                      <a:pPr algn="ctr">
                        <a:lnSpc>
                          <a:spcPct val="80000"/>
                        </a:lnSpc>
                        <a:spcBef>
                          <a:spcPct val="67000"/>
                        </a:spcBef>
                        <a:buFont typeface="Symbol" charset="0"/>
                        <a:buNone/>
                        <a:defRPr/>
                      </a:pPr>
                      <a:r>
                        <a:rPr lang="en-US" sz="1400" b="0" dirty="0">
                          <a:solidFill>
                            <a:schemeClr val="tx1"/>
                          </a:solidFill>
                          <a:latin typeface="Arial"/>
                          <a:cs typeface="Arial"/>
                        </a:rPr>
                        <a:t>576 (80)</a:t>
                      </a: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4A7DA7">
                        <a:alpha val="30000"/>
                      </a:srgbClr>
                    </a:solidFill>
                  </a:tcPr>
                </a:tc>
                <a:tc>
                  <a:txBody>
                    <a:bodyPr/>
                    <a:lstStyle/>
                    <a:p>
                      <a:pPr algn="ctr">
                        <a:lnSpc>
                          <a:spcPct val="80000"/>
                        </a:lnSpc>
                        <a:spcBef>
                          <a:spcPct val="67000"/>
                        </a:spcBef>
                        <a:buFont typeface="Symbol" charset="0"/>
                        <a:buNone/>
                        <a:defRPr/>
                      </a:pPr>
                      <a:r>
                        <a:rPr lang="en-US" sz="1400" b="0" dirty="0">
                          <a:solidFill>
                            <a:schemeClr val="tx1"/>
                          </a:solidFill>
                          <a:latin typeface="Arial"/>
                          <a:cs typeface="Arial"/>
                        </a:rPr>
                        <a:t>564(79)</a:t>
                      </a: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78D51">
                        <a:alpha val="30000"/>
                      </a:srgbClr>
                    </a:solidFill>
                  </a:tcPr>
                </a:tc>
                <a:extLst>
                  <a:ext uri="{0D108BD9-81ED-4DB2-BD59-A6C34878D82A}">
                    <a16:rowId xmlns:a16="http://schemas.microsoft.com/office/drawing/2014/main" val="10009"/>
                  </a:ext>
                </a:extLst>
              </a:tr>
              <a:tr h="309269">
                <a:tc>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kumimoji="0" lang="en-US" sz="1400" b="0" i="0" u="none" strike="noStrike" cap="none" normalizeH="0" baseline="0" dirty="0">
                          <a:ln>
                            <a:noFill/>
                          </a:ln>
                          <a:solidFill>
                            <a:schemeClr val="tx1"/>
                          </a:solidFill>
                          <a:effectLst/>
                          <a:latin typeface="Arial"/>
                          <a:ea typeface="ＭＳ Ｐゴシック" pitchFamily="-106" charset="-128"/>
                          <a:cs typeface="Arial"/>
                        </a:rPr>
                        <a:t>   &gt;100,000 copies/mL, n (%)</a:t>
                      </a:r>
                    </a:p>
                  </a:txBody>
                  <a:tcPr marL="137160" marR="13716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65000"/>
                        <a:lumOff val="35000"/>
                        <a:alpha val="15000"/>
                      </a:schemeClr>
                    </a:solidFill>
                  </a:tcPr>
                </a:tc>
                <a:tc>
                  <a:txBody>
                    <a:bodyPr/>
                    <a:lstStyle/>
                    <a:p>
                      <a:pPr algn="ctr">
                        <a:lnSpc>
                          <a:spcPct val="80000"/>
                        </a:lnSpc>
                        <a:spcBef>
                          <a:spcPct val="67000"/>
                        </a:spcBef>
                        <a:buFont typeface="Symbol" charset="0"/>
                        <a:buNone/>
                        <a:defRPr/>
                      </a:pPr>
                      <a:r>
                        <a:rPr lang="en-US" sz="1400" b="0" dirty="0">
                          <a:solidFill>
                            <a:schemeClr val="tx1"/>
                          </a:solidFill>
                          <a:latin typeface="Arial"/>
                          <a:cs typeface="Arial"/>
                        </a:rPr>
                        <a:t>140 (20)</a:t>
                      </a: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4A7DA7">
                        <a:alpha val="15000"/>
                      </a:srgbClr>
                    </a:solidFill>
                  </a:tcPr>
                </a:tc>
                <a:tc>
                  <a:txBody>
                    <a:bodyPr/>
                    <a:lstStyle/>
                    <a:p>
                      <a:pPr algn="ctr">
                        <a:lnSpc>
                          <a:spcPct val="80000"/>
                        </a:lnSpc>
                        <a:spcBef>
                          <a:spcPct val="67000"/>
                        </a:spcBef>
                        <a:buFont typeface="Symbol" charset="0"/>
                        <a:buNone/>
                        <a:defRPr/>
                      </a:pPr>
                      <a:r>
                        <a:rPr lang="en-US" sz="1400" b="0" dirty="0">
                          <a:solidFill>
                            <a:schemeClr val="tx1"/>
                          </a:solidFill>
                          <a:latin typeface="Arial"/>
                          <a:cs typeface="Arial"/>
                        </a:rPr>
                        <a:t>153 (21)</a:t>
                      </a: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78D51">
                        <a:alpha val="15000"/>
                      </a:srgbClr>
                    </a:solidFill>
                  </a:tcPr>
                </a:tc>
                <a:extLst>
                  <a:ext uri="{0D108BD9-81ED-4DB2-BD59-A6C34878D82A}">
                    <a16:rowId xmlns:a16="http://schemas.microsoft.com/office/drawing/2014/main" val="1539961200"/>
                  </a:ext>
                </a:extLst>
              </a:tr>
            </a:tbl>
          </a:graphicData>
        </a:graphic>
      </p:graphicFrame>
    </p:spTree>
    <p:extLst>
      <p:ext uri="{BB962C8B-B14F-4D97-AF65-F5344CB8AC3E}">
        <p14:creationId xmlns:p14="http://schemas.microsoft.com/office/powerpoint/2010/main" val="3429994399"/>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DTG + 3TC versus DTG + TDF-FTC as Initial ART</a:t>
            </a:r>
            <a:br>
              <a:rPr lang="en-US" sz="2000" dirty="0">
                <a:ea typeface="ＭＳ Ｐゴシック" pitchFamily="22" charset="-128"/>
                <a:cs typeface="ＭＳ Ｐゴシック" pitchFamily="22" charset="-128"/>
              </a:rPr>
            </a:br>
            <a:r>
              <a:rPr lang="en-US" sz="2000" dirty="0">
                <a:ea typeface="ＭＳ Ｐゴシック" pitchFamily="31" charset="-128"/>
                <a:cs typeface="ＭＳ Ｐゴシック" pitchFamily="31" charset="-128"/>
              </a:rPr>
              <a:t>GEMINI 1 and 2: Results</a:t>
            </a:r>
            <a:endParaRPr lang="en-US" sz="2000" dirty="0"/>
          </a:p>
        </p:txBody>
      </p:sp>
      <p:sp>
        <p:nvSpPr>
          <p:cNvPr id="6" name="Content Placeholder 5"/>
          <p:cNvSpPr>
            <a:spLocks noGrp="1"/>
          </p:cNvSpPr>
          <p:nvPr>
            <p:ph type="body" sz="quarter" idx="15"/>
          </p:nvPr>
        </p:nvSpPr>
        <p:spPr/>
        <p:txBody>
          <a:bodyPr/>
          <a:lstStyle/>
          <a:p>
            <a:r>
              <a:rPr lang="en-US" dirty="0"/>
              <a:t>Week 48 Changes in Renal Function</a:t>
            </a:r>
          </a:p>
        </p:txBody>
      </p:sp>
      <p:sp>
        <p:nvSpPr>
          <p:cNvPr id="3" name="Text Placeholder 2"/>
          <p:cNvSpPr>
            <a:spLocks noGrp="1"/>
          </p:cNvSpPr>
          <p:nvPr>
            <p:ph type="body" sz="quarter" idx="16"/>
          </p:nvPr>
        </p:nvSpPr>
        <p:spPr/>
        <p:txBody>
          <a:bodyPr/>
          <a:lstStyle/>
          <a:p>
            <a:r>
              <a:rPr lang="en-US" dirty="0"/>
              <a:t>Source: Cahn P, et al. Lancet. 2019;393:143-55.</a:t>
            </a:r>
          </a:p>
        </p:txBody>
      </p:sp>
      <p:graphicFrame>
        <p:nvGraphicFramePr>
          <p:cNvPr id="7" name="Chart 6">
            <a:extLst>
              <a:ext uri="{FF2B5EF4-FFF2-40B4-BE49-F238E27FC236}">
                <a16:creationId xmlns:a16="http://schemas.microsoft.com/office/drawing/2014/main" id="{847A8744-7D55-264D-9769-0A59353217D8}"/>
              </a:ext>
            </a:extLst>
          </p:cNvPr>
          <p:cNvGraphicFramePr>
            <a:graphicFrameLocks/>
          </p:cNvGraphicFramePr>
          <p:nvPr>
            <p:extLst>
              <p:ext uri="{D42A27DB-BD31-4B8C-83A1-F6EECF244321}">
                <p14:modId xmlns:p14="http://schemas.microsoft.com/office/powerpoint/2010/main" val="1432484104"/>
              </p:ext>
            </p:extLst>
          </p:nvPr>
        </p:nvGraphicFramePr>
        <p:xfrm>
          <a:off x="458961" y="1419224"/>
          <a:ext cx="8229600" cy="32918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46006036"/>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DTG + 3TC versus DTG + TDF-FTC as Initial ART</a:t>
            </a:r>
            <a:br>
              <a:rPr lang="en-US" sz="2000" dirty="0">
                <a:ea typeface="ＭＳ Ｐゴシック" pitchFamily="22" charset="-128"/>
                <a:cs typeface="ＭＳ Ｐゴシック" pitchFamily="22" charset="-128"/>
              </a:rPr>
            </a:br>
            <a:r>
              <a:rPr lang="en-US" sz="2000" dirty="0">
                <a:ea typeface="ＭＳ Ｐゴシック" pitchFamily="31" charset="-128"/>
                <a:cs typeface="ＭＳ Ｐゴシック" pitchFamily="31" charset="-128"/>
              </a:rPr>
              <a:t>GEMINI 1 and 2: Results</a:t>
            </a:r>
            <a:endParaRPr lang="en-US" sz="2000" dirty="0"/>
          </a:p>
        </p:txBody>
      </p:sp>
      <p:sp>
        <p:nvSpPr>
          <p:cNvPr id="6" name="Content Placeholder 5"/>
          <p:cNvSpPr>
            <a:spLocks noGrp="1"/>
          </p:cNvSpPr>
          <p:nvPr>
            <p:ph type="body" sz="quarter" idx="15"/>
          </p:nvPr>
        </p:nvSpPr>
        <p:spPr/>
        <p:txBody>
          <a:bodyPr/>
          <a:lstStyle/>
          <a:p>
            <a:r>
              <a:rPr lang="en-US" dirty="0"/>
              <a:t>Week 48 Changes in Markers of Renal Proximal Tubulopathy</a:t>
            </a:r>
          </a:p>
        </p:txBody>
      </p:sp>
      <p:sp>
        <p:nvSpPr>
          <p:cNvPr id="3" name="Text Placeholder 2"/>
          <p:cNvSpPr>
            <a:spLocks noGrp="1"/>
          </p:cNvSpPr>
          <p:nvPr>
            <p:ph type="body" sz="quarter" idx="16"/>
          </p:nvPr>
        </p:nvSpPr>
        <p:spPr/>
        <p:txBody>
          <a:bodyPr/>
          <a:lstStyle/>
          <a:p>
            <a:r>
              <a:rPr lang="en-US" dirty="0"/>
              <a:t>Source: Cahn P, et al. Lancet. 2019;393:143-55.</a:t>
            </a:r>
          </a:p>
        </p:txBody>
      </p:sp>
      <p:graphicFrame>
        <p:nvGraphicFramePr>
          <p:cNvPr id="7" name="Chart 6">
            <a:extLst>
              <a:ext uri="{FF2B5EF4-FFF2-40B4-BE49-F238E27FC236}">
                <a16:creationId xmlns:a16="http://schemas.microsoft.com/office/drawing/2014/main" id="{847A8744-7D55-264D-9769-0A59353217D8}"/>
              </a:ext>
            </a:extLst>
          </p:cNvPr>
          <p:cNvGraphicFramePr>
            <a:graphicFrameLocks/>
          </p:cNvGraphicFramePr>
          <p:nvPr>
            <p:extLst>
              <p:ext uri="{D42A27DB-BD31-4B8C-83A1-F6EECF244321}">
                <p14:modId xmlns:p14="http://schemas.microsoft.com/office/powerpoint/2010/main" val="3495862623"/>
              </p:ext>
            </p:extLst>
          </p:nvPr>
        </p:nvGraphicFramePr>
        <p:xfrm>
          <a:off x="480135" y="1419224"/>
          <a:ext cx="8229600" cy="32918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98251608"/>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22" charset="-128"/>
                <a:cs typeface="ＭＳ Ｐゴシック" pitchFamily="22" charset="-128"/>
              </a:rPr>
              <a:t>DTG + 3TC versus DTG + TDF-FTC as Initial ART</a:t>
            </a:r>
            <a:br>
              <a:rPr lang="en-US" sz="2000" dirty="0">
                <a:ea typeface="ＭＳ Ｐゴシック" pitchFamily="22" charset="-128"/>
                <a:cs typeface="ＭＳ Ｐゴシック" pitchFamily="22" charset="-128"/>
              </a:rPr>
            </a:br>
            <a:r>
              <a:rPr lang="en-US" sz="2000" dirty="0">
                <a:ea typeface="ＭＳ Ｐゴシック" pitchFamily="31" charset="-128"/>
                <a:cs typeface="ＭＳ Ｐゴシック" pitchFamily="31" charset="-128"/>
              </a:rPr>
              <a:t>GEMINI 1 and 2: Results</a:t>
            </a:r>
            <a:endParaRPr lang="en-US" sz="2000" dirty="0"/>
          </a:p>
        </p:txBody>
      </p:sp>
      <p:sp>
        <p:nvSpPr>
          <p:cNvPr id="6" name="Content Placeholder 5"/>
          <p:cNvSpPr>
            <a:spLocks noGrp="1"/>
          </p:cNvSpPr>
          <p:nvPr>
            <p:ph type="body" sz="quarter" idx="15"/>
          </p:nvPr>
        </p:nvSpPr>
        <p:spPr/>
        <p:txBody>
          <a:bodyPr/>
          <a:lstStyle/>
          <a:p>
            <a:r>
              <a:rPr lang="en-US" dirty="0"/>
              <a:t>Week 48 Changes in Serum Bone Biomarkers</a:t>
            </a:r>
          </a:p>
        </p:txBody>
      </p:sp>
      <p:sp>
        <p:nvSpPr>
          <p:cNvPr id="3" name="Text Placeholder 2"/>
          <p:cNvSpPr>
            <a:spLocks noGrp="1"/>
          </p:cNvSpPr>
          <p:nvPr>
            <p:ph type="body" sz="quarter" idx="16"/>
          </p:nvPr>
        </p:nvSpPr>
        <p:spPr/>
        <p:txBody>
          <a:bodyPr/>
          <a:lstStyle/>
          <a:p>
            <a:r>
              <a:rPr lang="en-US" dirty="0"/>
              <a:t>Source: Cahn P, et al. Lancet. 2019;393:143-55.</a:t>
            </a:r>
          </a:p>
        </p:txBody>
      </p:sp>
      <p:graphicFrame>
        <p:nvGraphicFramePr>
          <p:cNvPr id="7" name="Chart 6">
            <a:extLst>
              <a:ext uri="{FF2B5EF4-FFF2-40B4-BE49-F238E27FC236}">
                <a16:creationId xmlns:a16="http://schemas.microsoft.com/office/drawing/2014/main" id="{847A8744-7D55-264D-9769-0A59353217D8}"/>
              </a:ext>
            </a:extLst>
          </p:cNvPr>
          <p:cNvGraphicFramePr>
            <a:graphicFrameLocks/>
          </p:cNvGraphicFramePr>
          <p:nvPr>
            <p:extLst>
              <p:ext uri="{D42A27DB-BD31-4B8C-83A1-F6EECF244321}">
                <p14:modId xmlns:p14="http://schemas.microsoft.com/office/powerpoint/2010/main" val="1805895668"/>
              </p:ext>
            </p:extLst>
          </p:nvPr>
        </p:nvGraphicFramePr>
        <p:xfrm>
          <a:off x="461810" y="1428751"/>
          <a:ext cx="8229600" cy="32918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38477460"/>
      </p:ext>
    </p:extLst>
  </p:cSld>
  <p:clrMapOvr>
    <a:masterClrMapping/>
  </p:clrMapOvr>
  <p:transition spd="slow"/>
</p:sld>
</file>

<file path=ppt/theme/theme1.xml><?xml version="1.0" encoding="utf-8"?>
<a:theme xmlns:a="http://schemas.openxmlformats.org/drawingml/2006/main" name="NCRC">
  <a:themeElements>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latin typeface="Arial"/>
          </a:defRPr>
        </a:defPPr>
      </a:lstStyle>
    </a:tx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NCRC.thmx</Template>
  <TotalTime>55638</TotalTime>
  <Words>1026</Words>
  <Application>Microsoft Macintosh PowerPoint</Application>
  <PresentationFormat>On-screen Show (16:9)</PresentationFormat>
  <Paragraphs>127</Paragraphs>
  <Slides>17</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Corbel</vt:lpstr>
      <vt:lpstr>Geneva</vt:lpstr>
      <vt:lpstr>Lucida Grande</vt:lpstr>
      <vt:lpstr>Symbol</vt:lpstr>
      <vt:lpstr>Times New Roman</vt:lpstr>
      <vt:lpstr>NCRC</vt:lpstr>
      <vt:lpstr>DTG + 3TC versus DTG + TDF-FTC as Initial ART GEMINI 1 and GEMINI 2: Week 48 Data</vt:lpstr>
      <vt:lpstr>DTG + 3TC versus DTG + TDF-FTC as Initial ART GEMINI 1 and GEMINI 2: Background</vt:lpstr>
      <vt:lpstr>DTG + 3TC versus DTG + TDF-FTC as Initial ART GEMINI 1 and GEMINI 2: Results by Baseline HIV RNA Level</vt:lpstr>
      <vt:lpstr>DTG + 3TC versus DTG + TDF-FTC as Initial ART GEMINI 1 and GEMINI 2: Results by Baseline HIV CD4 Cell Count</vt:lpstr>
      <vt:lpstr>DTG + 3TC versus DTG + TDF-FTC as Initial ART GEMINI 1 and 2: Results</vt:lpstr>
      <vt:lpstr>DTG + 3TC versus DTG + TDF-FTC as Initial ART GEMINI 1 and 2: Baseline Characteristics</vt:lpstr>
      <vt:lpstr>DTG + 3TC versus DTG + TDF-FTC as Initial ART GEMINI 1 and 2: Results</vt:lpstr>
      <vt:lpstr>DTG + 3TC versus DTG + TDF-FTC as Initial ART GEMINI 1 and 2: Results</vt:lpstr>
      <vt:lpstr>DTG + 3TC versus DTG + TDF-FTC as Initial ART GEMINI 1 and 2: Results</vt:lpstr>
      <vt:lpstr>DTG + 3TC versus DTG + TDF-FTC as Initial ART GEMINI 1 and 2: Conclusions</vt:lpstr>
      <vt:lpstr>DTG + 3TC versus DTG + TDF-FTC as Initial ART GEMINI 1 and GEMINI 2: Week 96 Data</vt:lpstr>
      <vt:lpstr>DTG + 3TC versus DTG + TDF-FTC as Initial ART GEMINI 1 and 2: Results by Baseline HIV RNA Level</vt:lpstr>
      <vt:lpstr>DTG + 3TC versus DTG + TDF-FTC as Initial ART GEMINI 1 and 2: Results by Baseline CD4 Cell Count</vt:lpstr>
      <vt:lpstr>DTG + 3TC versus DTG + TDF-FTC as Initial ART GEMINI 1 and 2: Results</vt:lpstr>
      <vt:lpstr>DTG + 3TC versus DTG + TDF-FTC as Initial ART GEMINI 1 and 2: Results</vt:lpstr>
      <vt:lpstr>DTG + 3TC versus DTG + TDF-FTC as Initial ART GEMINI 1 and 2: Week 96 Conclusion</vt:lpstr>
      <vt:lpstr>PowerPoint Presentation</vt:lpstr>
    </vt:vector>
  </TitlesOfParts>
  <Company>HMC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Spach</dc:creator>
  <cp:lastModifiedBy>David H. Spach</cp:lastModifiedBy>
  <cp:revision>2321</cp:revision>
  <cp:lastPrinted>2008-02-05T14:34:24Z</cp:lastPrinted>
  <dcterms:created xsi:type="dcterms:W3CDTF">2010-11-28T05:36:22Z</dcterms:created>
  <dcterms:modified xsi:type="dcterms:W3CDTF">2022-11-29T19:33:01Z</dcterms:modified>
</cp:coreProperties>
</file>