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971" r:id="rId2"/>
    <p:sldId id="975" r:id="rId3"/>
    <p:sldId id="973" r:id="rId4"/>
    <p:sldId id="976" r:id="rId5"/>
    <p:sldId id="977" r:id="rId6"/>
    <p:sldId id="978" r:id="rId7"/>
    <p:sldId id="979" r:id="rId8"/>
    <p:sldId id="1109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7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397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Doravirine + 2 NRTIs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010-8A46-BCDC-415299A69F9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010-8A46-BCDC-415299A69F9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010-8A46-BCDC-415299A69F9D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83.8</c:v>
                </c:pt>
                <c:pt idx="1">
                  <c:v>89.8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10-8A46-BCDC-415299A69F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 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010-8A46-BCDC-415299A69F9D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79.900000000000006</c:v>
                </c:pt>
                <c:pt idx="1">
                  <c:v>89</c:v>
                </c:pt>
                <c:pt idx="2">
                  <c:v>76.400000000000006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10-8A46-BCDC-415299A69F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64332328"/>
        <c:axId val="-2064048680"/>
      </c:barChart>
      <c:catAx>
        <c:axId val="-2064332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59387819578108303"/>
              <c:y val="0.928806234746971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4048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4048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0.14678611148182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433232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4285992001"/>
          <c:y val="6.1461067366579197E-3"/>
          <c:w val="0.82463837853601596"/>
          <c:h val="9.5333379380208999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2035946663801"/>
          <c:y val="0.10748853112295501"/>
          <c:w val="0.85154320104589598"/>
          <c:h val="0.78901984944438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Doravirine + 2 NRTIs</c:v>
                </c:pt>
              </c:strCache>
            </c:strRef>
          </c:tx>
          <c:spPr>
            <a:solidFill>
              <a:srgbClr val="2A54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-1.4</c:v>
                </c:pt>
                <c:pt idx="1">
                  <c:v>-4.5</c:v>
                </c:pt>
                <c:pt idx="2">
                  <c:v>3.9</c:v>
                </c:pt>
                <c:pt idx="3">
                  <c:v>-3.1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C-7D40-81F9-FC179EA4FE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 NRTIs</c:v>
                </c:pt>
              </c:strCache>
            </c:strRef>
          </c:tx>
          <c:spPr>
            <a:solidFill>
              <a:srgbClr val="657F2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F8C-7D40-81F9-FC179EA4FEC3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17.899999999999999</c:v>
                </c:pt>
                <c:pt idx="1">
                  <c:v>9.9</c:v>
                </c:pt>
                <c:pt idx="2">
                  <c:v>4.2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8C-7D40-81F9-FC179EA4FE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64344856"/>
        <c:axId val="-2064347896"/>
      </c:barChart>
      <c:catAx>
        <c:axId val="-2064344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mpd="sng">
            <a:solidFill>
              <a:srgbClr val="000000"/>
            </a:solidFill>
          </a:ln>
        </c:spPr>
        <c:txPr>
          <a:bodyPr rot="0" vert="horz" anchor="b" anchorCtr="0"/>
          <a:lstStyle/>
          <a:p>
            <a:pPr>
              <a:defRPr sz="1600"/>
            </a:pPr>
            <a:endParaRPr lang="en-US"/>
          </a:p>
        </c:txPr>
        <c:crossAx val="-20643478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4347896"/>
        <c:scaling>
          <c:orientation val="minMax"/>
          <c:max val="30"/>
          <c:min val="-1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Change from Baseline, mg/</a:t>
                </a:r>
                <a:r>
                  <a:rPr lang="en-US" sz="1800" dirty="0" err="1"/>
                  <a:t>dL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0844153802027299E-2"/>
              <c:y val="0.1145995355645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4344856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8977280976397101"/>
          <c:y val="3.2138161146071402E-3"/>
          <c:w val="0.78109486204981204"/>
          <c:h val="9.8276096041700095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3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5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8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0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63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DOR + 2 NRTIs vs. DRV + RTV + 2 NRTIs</a:t>
            </a:r>
            <a:br>
              <a:rPr lang="en-US" sz="2400" b="0" dirty="0"/>
            </a:br>
            <a:r>
              <a:rPr lang="en-US" dirty="0"/>
              <a:t>DRIVE FORWARD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6D5B97-C1AF-874E-BAEA-6D040C55BF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4302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202436" y="3166021"/>
            <a:ext cx="419315" cy="77247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80702" y="2461677"/>
            <a:ext cx="3166064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Doravirine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+ 2 NRTIs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385)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80702" y="4138077"/>
            <a:ext cx="3166064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Darunavir + RTV + 2 NRTIs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384)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rot="20430663">
            <a:off x="5202436" y="3668503"/>
            <a:ext cx="419315" cy="77247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83975"/>
              </p:ext>
            </p:extLst>
          </p:nvPr>
        </p:nvGraphicFramePr>
        <p:xfrm>
          <a:off x="276157" y="1638784"/>
          <a:ext cx="5138525" cy="43854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3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293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DRIVE FORWARD: 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20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phase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 evaluating the efficacy of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doravirine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versus ritonavir-boosted darunavir, both with 2NRTIs in 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 HIV.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resistance to any study drug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HBV or HCV allowed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Regimens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once daily)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Doravirine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(100 mg) + 2 NRTIs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Darunavir (800 mg) + Ritonavir (100 mg) + 2 NRTIs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41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  <p:graphicFrame>
        <p:nvGraphicFramePr>
          <p:cNvPr id="5" name="Group 45">
            <a:extLst>
              <a:ext uri="{FF2B5EF4-FFF2-40B4-BE49-F238E27FC236}">
                <a16:creationId xmlns:a16="http://schemas.microsoft.com/office/drawing/2014/main" id="{DF234B3B-E9EB-DC4E-BCDD-E665BC8331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9560" y="1447799"/>
          <a:ext cx="8549640" cy="48006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1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966">
                <a:tc gridSpan="3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DRIVE FORWARD Baseline Characteristics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44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Characteristic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DOR + 2 NRTI’s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383)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DRV + RTV + 2 NRTI’s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383)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Age (years), median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34.8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35.7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Male,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83.3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85.1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White,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73.1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73.1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CD4 count (cells/mm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), mean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432.6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411.9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HIV RNA, mean (log</a:t>
                      </a:r>
                      <a:r>
                        <a:rPr lang="en-US" sz="1800" kern="1200" baseline="-25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4.4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4.4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HIV RNA &gt;100,000 copies/mL,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24.3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24.5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61200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NRTI backbone TDF-FTC,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86.9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87.5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1566"/>
                  </a:ext>
                </a:extLst>
              </a:tr>
              <a:tr h="42389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NRTI backbone ABC-3TC,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13.1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12.5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56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054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48 Week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 (Intention-to-Treat Analysis)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389516"/>
              </p:ext>
            </p:extLst>
          </p:nvPr>
        </p:nvGraphicFramePr>
        <p:xfrm>
          <a:off x="457200" y="18288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110735" y="5791200"/>
            <a:ext cx="419709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86564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321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383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306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383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256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285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251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282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9400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64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79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71555" y="4983909"/>
            <a:ext cx="685800" cy="40780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u="sng" dirty="0">
                <a:solidFill>
                  <a:srgbClr val="FFFFFF"/>
                </a:solidFill>
                <a:latin typeface="Arial"/>
              </a:rPr>
              <a:t>55</a:t>
            </a:r>
            <a:br>
              <a:rPr lang="en-US" sz="1300" u="sng" dirty="0">
                <a:solidFill>
                  <a:srgbClr val="FFFFFF"/>
                </a:solidFill>
                <a:latin typeface="Arial"/>
              </a:rPr>
            </a:br>
            <a:r>
              <a:rPr lang="en-US" sz="1300" dirty="0">
                <a:solidFill>
                  <a:srgbClr val="FFFFFF"/>
                </a:solidFill>
                <a:latin typeface="Arial"/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193407976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48 Week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70239"/>
              </p:ext>
            </p:extLst>
          </p:nvPr>
        </p:nvGraphicFramePr>
        <p:xfrm>
          <a:off x="457200" y="1344192"/>
          <a:ext cx="8229600" cy="507447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15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Related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DRIVE FORWARD Through Week 48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46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Doravirine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+ 2 NRTIs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383)</a:t>
                      </a:r>
                    </a:p>
                  </a:txBody>
                  <a:tcPr marL="65762" marR="65762" marT="91440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37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 + RTV + 2 NRTIs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383)</a:t>
                      </a:r>
                    </a:p>
                  </a:txBody>
                  <a:tcPr marL="65762" marR="65762" marT="91440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8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adverse drug-related event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Discontinued due to drug-related AE,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Upper abdominal pain,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Diarrhea,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Nausea, %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Headache, %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Dizziness, %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Fatigue,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Rash, %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3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Neuropsychiatric, %</a:t>
                      </a:r>
                    </a:p>
                  </a:txBody>
                  <a:tcPr marL="182880" marR="65762" marT="32871" marB="32871" anchor="ctr" horzOverflow="overflow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17158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342901" y="1828800"/>
          <a:ext cx="8458198" cy="4340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Change in Baseline Fasting Lipids at Week 48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</p:spTree>
    <p:extLst>
      <p:ext uri="{BB962C8B-B14F-4D97-AF65-F5344CB8AC3E}">
        <p14:creationId xmlns:p14="http://schemas.microsoft.com/office/powerpoint/2010/main" val="407877500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Doravirine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NRTIs vs. Darunavir + Ritonavir + 2 NRTIs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/>
              <a:t>DRIVE FORWARD: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J-M, et al. Lancet HIV. 2018;5:e211-20.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treatment-naive adults with HIV-1 infection,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doravirine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combined with two NRTIs might offer a valuable treatment option for adults with previously untreated HIV-1 infection.”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34584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46420</TotalTime>
  <Words>567</Words>
  <Application>Microsoft Office PowerPoint</Application>
  <PresentationFormat>On-screen Show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DOR + 2 NRTIs vs. DRV + RTV + 2 NRTIs DRIVE FORWARD</vt:lpstr>
      <vt:lpstr>Doravirine + 2 NRTIs vs. Darunavir + Ritonavir + 2 NRTIs DRIVE FORWARD: Design</vt:lpstr>
      <vt:lpstr>Doravirine + 2 NRTIs vs. Darunavir + Ritonavir + 2 NRTIs DRIVE FORWARD: Results</vt:lpstr>
      <vt:lpstr>Doravirine + 2 NRTIs vs. Darunavir + Ritonavir + 2 NRTIs DRIVE FORWARD: 48 Week Results</vt:lpstr>
      <vt:lpstr>Doravirine + 2 NRTIs vs. Darunavir + Ritonavir + 2 NRTIs DRIVE FORWARD: 48 Week Results</vt:lpstr>
      <vt:lpstr>Doravirine + 2 NRTIs vs. Darunavir + Ritonavir + 2 NRTIs DRIVE FORWARD: Results</vt:lpstr>
      <vt:lpstr>Doravirine + 2 NRTIs vs. Darunavir + Ritonavir + 2 NRTIs DRIVE FORWARD: Summary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2077</cp:revision>
  <cp:lastPrinted>2008-02-05T14:34:24Z</cp:lastPrinted>
  <dcterms:created xsi:type="dcterms:W3CDTF">2010-11-28T05:36:22Z</dcterms:created>
  <dcterms:modified xsi:type="dcterms:W3CDTF">2020-02-25T04:25:52Z</dcterms:modified>
</cp:coreProperties>
</file>