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7"/>
  </p:notesMasterIdLst>
  <p:handoutMasterIdLst>
    <p:handoutMasterId r:id="rId28"/>
  </p:handoutMasterIdLst>
  <p:sldIdLst>
    <p:sldId id="1113" r:id="rId2"/>
    <p:sldId id="1111" r:id="rId3"/>
    <p:sldId id="1315" r:id="rId4"/>
    <p:sldId id="1331" r:id="rId5"/>
    <p:sldId id="1341" r:id="rId6"/>
    <p:sldId id="1121" r:id="rId7"/>
    <p:sldId id="1122" r:id="rId8"/>
    <p:sldId id="1123" r:id="rId9"/>
    <p:sldId id="1124" r:id="rId10"/>
    <p:sldId id="1125" r:id="rId11"/>
    <p:sldId id="1126" r:id="rId12"/>
    <p:sldId id="1127" r:id="rId13"/>
    <p:sldId id="1343" r:id="rId14"/>
    <p:sldId id="1342" r:id="rId15"/>
    <p:sldId id="1129" r:id="rId16"/>
    <p:sldId id="1130" r:id="rId17"/>
    <p:sldId id="1131" r:id="rId18"/>
    <p:sldId id="1132" r:id="rId19"/>
    <p:sldId id="1133" r:id="rId20"/>
    <p:sldId id="1134" r:id="rId21"/>
    <p:sldId id="1135" r:id="rId22"/>
    <p:sldId id="1136" r:id="rId23"/>
    <p:sldId id="1137" r:id="rId24"/>
    <p:sldId id="1344" r:id="rId25"/>
    <p:sldId id="1345" r:id="rId26"/>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031"/>
    <a:srgbClr val="79A7B8"/>
    <a:srgbClr val="713D79"/>
    <a:srgbClr val="8DC84E"/>
    <a:srgbClr val="00B0F0"/>
    <a:srgbClr val="8B5E92"/>
    <a:srgbClr val="815787"/>
    <a:srgbClr val="668D9B"/>
    <a:srgbClr val="6A91A0"/>
    <a:srgbClr val="6F9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40" autoAdjust="0"/>
    <p:restoredTop sz="94807" autoAdjust="0"/>
  </p:normalViewPr>
  <p:slideViewPr>
    <p:cSldViewPr snapToGrid="0" showGuides="1">
      <p:cViewPr varScale="1">
        <p:scale>
          <a:sx n="148" d="100"/>
          <a:sy n="148" d="100"/>
        </p:scale>
        <p:origin x="200" y="3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996816370176"/>
          <c:y val="0.10552588241959021"/>
          <c:w val="0.87077075435015105"/>
          <c:h val="0.73556393950717514"/>
        </c:manualLayout>
      </c:layout>
      <c:barChart>
        <c:barDir val="col"/>
        <c:grouping val="clustered"/>
        <c:varyColors val="0"/>
        <c:ser>
          <c:idx val="0"/>
          <c:order val="0"/>
          <c:tx>
            <c:strRef>
              <c:f>Sheet1!$B$1</c:f>
              <c:strCache>
                <c:ptCount val="1"/>
                <c:pt idx="0">
                  <c:v>DRV-COBI-TAF-FTC</c:v>
                </c:pt>
              </c:strCache>
            </c:strRef>
          </c:tx>
          <c:spPr>
            <a:gradFill>
              <a:gsLst>
                <a:gs pos="0">
                  <a:srgbClr val="004A80"/>
                </a:gs>
                <a:gs pos="99000">
                  <a:srgbClr val="00B0F0"/>
                </a:gs>
              </a:gsLst>
              <a:lin ang="0" scaled="0"/>
            </a:gradFill>
            <a:ln w="12700" cmpd="sng">
              <a:noFill/>
            </a:ln>
            <a:effectLst/>
            <a:scene3d>
              <a:camera prst="orthographicFront"/>
              <a:lightRig rig="threePt" dir="t"/>
            </a:scene3d>
            <a:sp3d>
              <a:bevelT w="38100" h="38100"/>
            </a:sp3d>
          </c:spPr>
          <c:invertIfNegative val="0"/>
          <c:dLbls>
            <c:dLbl>
              <c:idx val="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A0C-624F-9188-ABCFE88471DE}"/>
                </c:ext>
              </c:extLst>
            </c:dLbl>
            <c:spPr>
              <a:solidFill>
                <a:schemeClr val="bg1">
                  <a:alpha val="50000"/>
                </a:schemeClr>
              </a:solidFill>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≤100,000 copies/mL</c:v>
                </c:pt>
                <c:pt idx="2">
                  <c:v>&gt;100,000 copies/mL</c:v>
                </c:pt>
              </c:strCache>
            </c:strRef>
          </c:cat>
          <c:val>
            <c:numRef>
              <c:f>Sheet1!$B$2:$B$4</c:f>
              <c:numCache>
                <c:formatCode>0.0</c:formatCode>
                <c:ptCount val="3"/>
                <c:pt idx="0">
                  <c:v>91.4</c:v>
                </c:pt>
                <c:pt idx="1">
                  <c:v>91.7</c:v>
                </c:pt>
                <c:pt idx="2">
                  <c:v>89.8</c:v>
                </c:pt>
              </c:numCache>
            </c:numRef>
          </c:val>
          <c:extLst>
            <c:ext xmlns:c16="http://schemas.microsoft.com/office/drawing/2014/chart" uri="{C3380CC4-5D6E-409C-BE32-E72D297353CC}">
              <c16:uniqueId val="{00000000-361D-9945-94BE-7674C9F30BF0}"/>
            </c:ext>
          </c:extLst>
        </c:ser>
        <c:ser>
          <c:idx val="1"/>
          <c:order val="1"/>
          <c:tx>
            <c:strRef>
              <c:f>Sheet1!$C$1</c:f>
              <c:strCache>
                <c:ptCount val="1"/>
                <c:pt idx="0">
                  <c:v>DRV-COBI + TDF-FTC</c:v>
                </c:pt>
              </c:strCache>
            </c:strRef>
          </c:tx>
          <c:spPr>
            <a:gradFill>
              <a:gsLst>
                <a:gs pos="0">
                  <a:srgbClr val="5A8031"/>
                </a:gs>
                <a:gs pos="99000">
                  <a:srgbClr val="8DC84E"/>
                </a:gs>
              </a:gsLst>
              <a:lin ang="0" scaled="0"/>
            </a:gradFill>
            <a:ln w="12700" cmpd="sng">
              <a:noFill/>
            </a:ln>
            <a:effectLst/>
            <a:scene3d>
              <a:camera prst="orthographicFront"/>
              <a:lightRig rig="threePt" dir="t"/>
            </a:scene3d>
            <a:sp3d>
              <a:bevelT w="38100" h="38100"/>
            </a:sp3d>
          </c:spPr>
          <c:invertIfNegative val="0"/>
          <c:dLbls>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≤100,000 copies/mL</c:v>
                </c:pt>
                <c:pt idx="2">
                  <c:v>&gt;100,000 copies/mL</c:v>
                </c:pt>
              </c:strCache>
            </c:strRef>
          </c:cat>
          <c:val>
            <c:numRef>
              <c:f>Sheet1!$C$2:$C$4</c:f>
              <c:numCache>
                <c:formatCode>0.0</c:formatCode>
                <c:ptCount val="3"/>
                <c:pt idx="0">
                  <c:v>88.4</c:v>
                </c:pt>
                <c:pt idx="1">
                  <c:v>90.4</c:v>
                </c:pt>
                <c:pt idx="2">
                  <c:v>80</c:v>
                </c:pt>
              </c:numCache>
            </c:numRef>
          </c:val>
          <c:extLst>
            <c:ext xmlns:c16="http://schemas.microsoft.com/office/drawing/2014/chart" uri="{C3380CC4-5D6E-409C-BE32-E72D297353CC}">
              <c16:uniqueId val="{00000001-361D-9945-94BE-7674C9F30BF0}"/>
            </c:ext>
          </c:extLst>
        </c:ser>
        <c:dLbls>
          <c:showLegendKey val="0"/>
          <c:showVal val="1"/>
          <c:showCatName val="0"/>
          <c:showSerName val="0"/>
          <c:showPercent val="0"/>
          <c:showBubbleSize val="0"/>
        </c:dLbls>
        <c:gapWidth val="135"/>
        <c:axId val="-1976721864"/>
        <c:axId val="-1976715800"/>
      </c:barChart>
      <c:catAx>
        <c:axId val="-1976721864"/>
        <c:scaling>
          <c:orientation val="minMax"/>
        </c:scaling>
        <c:delete val="0"/>
        <c:axPos val="b"/>
        <c:title>
          <c:tx>
            <c:rich>
              <a:bodyPr/>
              <a:lstStyle/>
              <a:p>
                <a:pPr>
                  <a:defRPr/>
                </a:pPr>
                <a:r>
                  <a:rPr lang="en-US"/>
                  <a:t>Baseline HIV RNA  </a:t>
                </a:r>
              </a:p>
            </c:rich>
          </c:tx>
          <c:layout>
            <c:manualLayout>
              <c:xMode val="edge"/>
              <c:yMode val="edge"/>
              <c:x val="0.430944392647228"/>
              <c:y val="0.93027192209524401"/>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76715800"/>
        <c:crosses val="autoZero"/>
        <c:auto val="1"/>
        <c:lblAlgn val="ctr"/>
        <c:lblOffset val="1"/>
        <c:tickLblSkip val="1"/>
        <c:tickMarkSkip val="1"/>
        <c:noMultiLvlLbl val="0"/>
      </c:catAx>
      <c:valAx>
        <c:axId val="-1976715800"/>
        <c:scaling>
          <c:orientation val="minMax"/>
          <c:max val="100"/>
          <c:min val="0"/>
        </c:scaling>
        <c:delete val="0"/>
        <c:axPos val="l"/>
        <c:title>
          <c:tx>
            <c:rich>
              <a:bodyPr/>
              <a:lstStyle/>
              <a:p>
                <a:pPr>
                  <a:defRPr/>
                </a:pPr>
                <a:r>
                  <a:rPr lang="en-US" dirty="0"/>
                  <a:t>HIV RNA &lt;50 copies/mL (%)</a:t>
                </a:r>
              </a:p>
            </c:rich>
          </c:tx>
          <c:layout>
            <c:manualLayout>
              <c:xMode val="edge"/>
              <c:yMode val="edge"/>
              <c:x val="1.9095338777097307E-2"/>
              <c:y val="0.1252077865266841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672186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695904158058905"/>
          <c:y val="1.0632654080692635E-2"/>
          <c:w val="0.51959185300848232"/>
          <c:h val="6.80325208515834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151137357830272"/>
          <c:y val="0.123050449966951"/>
          <c:w val="0.85225223583163223"/>
          <c:h val="0.78741308881279004"/>
        </c:manualLayout>
      </c:layout>
      <c:barChart>
        <c:barDir val="col"/>
        <c:grouping val="clustered"/>
        <c:varyColors val="0"/>
        <c:ser>
          <c:idx val="0"/>
          <c:order val="0"/>
          <c:tx>
            <c:strRef>
              <c:f>Sheet1!$B$1</c:f>
              <c:strCache>
                <c:ptCount val="1"/>
                <c:pt idx="0">
                  <c:v>DRV-COBI-TAF-FTC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Change in Serum Cr</c:v>
                </c:pt>
                <c:pt idx="1">
                  <c:v>Change in eGFR (Cr)</c:v>
                </c:pt>
                <c:pt idx="2">
                  <c:v>Change in eGFR (Cyst)</c:v>
                </c:pt>
              </c:strCache>
            </c:strRef>
          </c:cat>
          <c:val>
            <c:numRef>
              <c:f>Sheet1!$B$2:$B$4</c:f>
              <c:numCache>
                <c:formatCode>0.0</c:formatCode>
                <c:ptCount val="3"/>
                <c:pt idx="0">
                  <c:v>4.8</c:v>
                </c:pt>
                <c:pt idx="1">
                  <c:v>-5.9</c:v>
                </c:pt>
                <c:pt idx="2">
                  <c:v>5.3</c:v>
                </c:pt>
              </c:numCache>
            </c:numRef>
          </c:val>
          <c:extLst>
            <c:ext xmlns:c16="http://schemas.microsoft.com/office/drawing/2014/chart" uri="{C3380CC4-5D6E-409C-BE32-E72D297353CC}">
              <c16:uniqueId val="{00000000-C908-4E41-9BAA-81D661D2A451}"/>
            </c:ext>
          </c:extLst>
        </c:ser>
        <c:ser>
          <c:idx val="1"/>
          <c:order val="1"/>
          <c:tx>
            <c:strRef>
              <c:f>Sheet1!$C$1</c:f>
              <c:strCache>
                <c:ptCount val="1"/>
                <c:pt idx="0">
                  <c:v>DRV-COBI + TDF-FTC</c:v>
                </c:pt>
              </c:strCache>
            </c:strRef>
          </c:tx>
          <c:spPr>
            <a:gradFill>
              <a:gsLst>
                <a:gs pos="0">
                  <a:srgbClr val="5A8031"/>
                </a:gs>
                <a:gs pos="99000">
                  <a:srgbClr val="8DC84E"/>
                </a:gs>
              </a:gsLst>
              <a:lin ang="0" scaled="0"/>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Change in Serum Cr</c:v>
                </c:pt>
                <c:pt idx="1">
                  <c:v>Change in eGFR (Cr)</c:v>
                </c:pt>
                <c:pt idx="2">
                  <c:v>Change in eGFR (Cyst)</c:v>
                </c:pt>
              </c:strCache>
            </c:strRef>
          </c:cat>
          <c:val>
            <c:numRef>
              <c:f>Sheet1!$C$2:$C$4</c:f>
              <c:numCache>
                <c:formatCode>0.0</c:formatCode>
                <c:ptCount val="3"/>
                <c:pt idx="0">
                  <c:v>8.2000000000000011</c:v>
                </c:pt>
                <c:pt idx="1">
                  <c:v>-9.3000000000000007</c:v>
                </c:pt>
                <c:pt idx="2">
                  <c:v>2.9</c:v>
                </c:pt>
              </c:numCache>
            </c:numRef>
          </c:val>
          <c:extLst>
            <c:ext xmlns:c16="http://schemas.microsoft.com/office/drawing/2014/chart" uri="{C3380CC4-5D6E-409C-BE32-E72D297353CC}">
              <c16:uniqueId val="{00000001-C908-4E41-9BAA-81D661D2A451}"/>
            </c:ext>
          </c:extLst>
        </c:ser>
        <c:dLbls>
          <c:showLegendKey val="0"/>
          <c:showVal val="1"/>
          <c:showCatName val="0"/>
          <c:showSerName val="0"/>
          <c:showPercent val="0"/>
          <c:showBubbleSize val="0"/>
        </c:dLbls>
        <c:gapWidth val="150"/>
        <c:axId val="-1976678440"/>
        <c:axId val="-1976675096"/>
      </c:barChart>
      <c:catAx>
        <c:axId val="-1976678440"/>
        <c:scaling>
          <c:orientation val="minMax"/>
        </c:scaling>
        <c:delete val="0"/>
        <c:axPos val="b"/>
        <c:numFmt formatCode="General" sourceLinked="0"/>
        <c:majorTickMark val="out"/>
        <c:minorTickMark val="none"/>
        <c:tickLblPos val="low"/>
        <c:spPr>
          <a:ln w="6350" cap="flat" cmpd="sng" algn="ctr">
            <a:solidFill>
              <a:srgbClr val="000000"/>
            </a:solidFill>
            <a:prstDash val="solid"/>
            <a:round/>
            <a:headEnd type="none" w="med" len="med"/>
            <a:tailEnd type="none" w="med" len="med"/>
          </a:ln>
          <a:effectLst/>
        </c:spPr>
        <c:crossAx val="-1976675096"/>
        <c:crosses val="autoZero"/>
        <c:auto val="1"/>
        <c:lblAlgn val="ctr"/>
        <c:lblOffset val="1"/>
        <c:tickLblSkip val="1"/>
        <c:tickMarkSkip val="1"/>
        <c:noMultiLvlLbl val="0"/>
      </c:catAx>
      <c:valAx>
        <c:axId val="-1976675096"/>
        <c:scaling>
          <c:orientation val="minMax"/>
          <c:max val="15"/>
          <c:min val="-15"/>
        </c:scaling>
        <c:delete val="0"/>
        <c:axPos val="l"/>
        <c:title>
          <c:tx>
            <c:rich>
              <a:bodyPr/>
              <a:lstStyle/>
              <a:p>
                <a:pPr>
                  <a:defRPr sz="1200"/>
                </a:pPr>
                <a:r>
                  <a:rPr lang="en-US" sz="1200"/>
                  <a:t> Mean Change from Baseline</a:t>
                </a:r>
              </a:p>
            </c:rich>
          </c:tx>
          <c:layout>
            <c:manualLayout>
              <c:xMode val="edge"/>
              <c:yMode val="edge"/>
              <c:x val="9.0816078545737332E-3"/>
              <c:y val="0.11577026829979586"/>
            </c:manualLayout>
          </c:layout>
          <c:overlay val="0"/>
        </c:title>
        <c:numFmt formatCode="0" sourceLinked="0"/>
        <c:majorTickMark val="out"/>
        <c:minorTickMark val="none"/>
        <c:tickLblPos val="low"/>
        <c:spPr>
          <a:ln w="6350" cmpd="sng">
            <a:solidFill>
              <a:srgbClr val="000000"/>
            </a:solidFill>
          </a:ln>
        </c:spPr>
        <c:crossAx val="-1976678440"/>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548860211917953"/>
          <c:y val="1.8543358318437099E-2"/>
          <c:w val="0.56517509964032275"/>
          <c:h val="7.512085035921270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614100320793234"/>
          <c:y val="0.100355910039572"/>
          <c:w val="0.84762260620200269"/>
          <c:h val="0.82498172182519702"/>
        </c:manualLayout>
      </c:layout>
      <c:barChart>
        <c:barDir val="col"/>
        <c:grouping val="clustered"/>
        <c:varyColors val="0"/>
        <c:ser>
          <c:idx val="0"/>
          <c:order val="0"/>
          <c:tx>
            <c:strRef>
              <c:f>Sheet1!$B$1</c:f>
              <c:strCache>
                <c:ptCount val="1"/>
                <c:pt idx="0">
                  <c:v>DRV-COBI-TAF-FTC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Hip</c:v>
                </c:pt>
                <c:pt idx="1">
                  <c:v>Lumbar spine</c:v>
                </c:pt>
                <c:pt idx="2">
                  <c:v>Femoral neck</c:v>
                </c:pt>
              </c:strCache>
            </c:strRef>
          </c:cat>
          <c:val>
            <c:numRef>
              <c:f>Sheet1!$B$2:$B$4</c:f>
              <c:numCache>
                <c:formatCode>0.0</c:formatCode>
                <c:ptCount val="3"/>
                <c:pt idx="0">
                  <c:v>0.21</c:v>
                </c:pt>
                <c:pt idx="1">
                  <c:v>-0.68</c:v>
                </c:pt>
                <c:pt idx="2">
                  <c:v>-0.26</c:v>
                </c:pt>
              </c:numCache>
            </c:numRef>
          </c:val>
          <c:extLst>
            <c:ext xmlns:c16="http://schemas.microsoft.com/office/drawing/2014/chart" uri="{C3380CC4-5D6E-409C-BE32-E72D297353CC}">
              <c16:uniqueId val="{00000000-63F9-9E45-90D7-3E939B140C8A}"/>
            </c:ext>
          </c:extLst>
        </c:ser>
        <c:ser>
          <c:idx val="1"/>
          <c:order val="1"/>
          <c:tx>
            <c:strRef>
              <c:f>Sheet1!$C$1</c:f>
              <c:strCache>
                <c:ptCount val="1"/>
                <c:pt idx="0">
                  <c:v>DRV-COBI + TDF-FTC</c:v>
                </c:pt>
              </c:strCache>
            </c:strRef>
          </c:tx>
          <c:spPr>
            <a:gradFill>
              <a:gsLst>
                <a:gs pos="0">
                  <a:srgbClr val="5A8031"/>
                </a:gs>
                <a:gs pos="99000">
                  <a:srgbClr val="8DC84E"/>
                </a:gs>
              </a:gsLst>
              <a:lin ang="0" scaled="0"/>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Hip</c:v>
                </c:pt>
                <c:pt idx="1">
                  <c:v>Lumbar spine</c:v>
                </c:pt>
                <c:pt idx="2">
                  <c:v>Femoral neck</c:v>
                </c:pt>
              </c:strCache>
            </c:strRef>
          </c:cat>
          <c:val>
            <c:numRef>
              <c:f>Sheet1!$C$2:$C$4</c:f>
              <c:numCache>
                <c:formatCode>0.0</c:formatCode>
                <c:ptCount val="3"/>
                <c:pt idx="0">
                  <c:v>-2.73</c:v>
                </c:pt>
                <c:pt idx="1">
                  <c:v>-2.38</c:v>
                </c:pt>
                <c:pt idx="2">
                  <c:v>-2.97</c:v>
                </c:pt>
              </c:numCache>
            </c:numRef>
          </c:val>
          <c:extLst>
            <c:ext xmlns:c16="http://schemas.microsoft.com/office/drawing/2014/chart" uri="{C3380CC4-5D6E-409C-BE32-E72D297353CC}">
              <c16:uniqueId val="{00000001-63F9-9E45-90D7-3E939B140C8A}"/>
            </c:ext>
          </c:extLst>
        </c:ser>
        <c:dLbls>
          <c:showLegendKey val="0"/>
          <c:showVal val="1"/>
          <c:showCatName val="0"/>
          <c:showSerName val="0"/>
          <c:showPercent val="0"/>
          <c:showBubbleSize val="0"/>
        </c:dLbls>
        <c:gapWidth val="125"/>
        <c:axId val="-1994213496"/>
        <c:axId val="-1993935928"/>
      </c:barChart>
      <c:catAx>
        <c:axId val="-1994213496"/>
        <c:scaling>
          <c:orientation val="minMax"/>
        </c:scaling>
        <c:delete val="0"/>
        <c:axPos val="b"/>
        <c:numFmt formatCode="General" sourceLinked="0"/>
        <c:majorTickMark val="out"/>
        <c:minorTickMark val="none"/>
        <c:tickLblPos val="low"/>
        <c:spPr>
          <a:ln w="6350" cap="flat" cmpd="sng" algn="ctr">
            <a:solidFill>
              <a:srgbClr val="000000"/>
            </a:solidFill>
            <a:prstDash val="solid"/>
            <a:round/>
            <a:headEnd type="none" w="med" len="med"/>
            <a:tailEnd type="none" w="med" len="med"/>
          </a:ln>
        </c:spPr>
        <c:crossAx val="-1993935928"/>
        <c:crossesAt val="0"/>
        <c:auto val="1"/>
        <c:lblAlgn val="ctr"/>
        <c:lblOffset val="1"/>
        <c:tickMarkSkip val="1"/>
        <c:noMultiLvlLbl val="0"/>
      </c:catAx>
      <c:valAx>
        <c:axId val="-1993935928"/>
        <c:scaling>
          <c:orientation val="minMax"/>
          <c:max val="2"/>
          <c:min val="-4"/>
        </c:scaling>
        <c:delete val="0"/>
        <c:axPos val="l"/>
        <c:title>
          <c:tx>
            <c:rich>
              <a:bodyPr/>
              <a:lstStyle/>
              <a:p>
                <a:pPr>
                  <a:defRPr/>
                </a:pPr>
                <a:r>
                  <a:rPr lang="en-US"/>
                  <a:t> Change from Baseline (%)</a:t>
                </a:r>
              </a:p>
            </c:rich>
          </c:tx>
          <c:layout>
            <c:manualLayout>
              <c:xMode val="edge"/>
              <c:yMode val="edge"/>
              <c:x val="4.5010693107805965E-3"/>
              <c:y val="9.0122420359219815E-2"/>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94213496"/>
        <c:crosses val="autoZero"/>
        <c:crossBetween val="between"/>
        <c:majorUnit val="1"/>
        <c:min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919230582288297"/>
          <c:y val="2.6860135181420502E-3"/>
          <c:w val="0.61366093127248"/>
          <c:h val="6.69244777179763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04816102084364"/>
          <c:w val="0.84453618644891604"/>
          <c:h val="0.84651580714572838"/>
        </c:manualLayout>
      </c:layout>
      <c:barChart>
        <c:barDir val="col"/>
        <c:grouping val="clustered"/>
        <c:varyColors val="0"/>
        <c:ser>
          <c:idx val="0"/>
          <c:order val="0"/>
          <c:tx>
            <c:strRef>
              <c:f>Sheet1!$B$1</c:f>
              <c:strCache>
                <c:ptCount val="1"/>
                <c:pt idx="0">
                  <c:v>Switch to DRV-COBI-TAF-FTC</c:v>
                </c:pt>
              </c:strCache>
            </c:strRef>
          </c:tx>
          <c:spPr>
            <a:gradFill>
              <a:gsLst>
                <a:gs pos="0">
                  <a:srgbClr val="713D79"/>
                </a:gs>
                <a:gs pos="99000">
                  <a:srgbClr val="C89BD3"/>
                </a:gs>
              </a:gsLst>
              <a:lin ang="0" scaled="0"/>
            </a:gradFill>
            <a:ln w="12700" cmpd="sng">
              <a:noFill/>
            </a:ln>
            <a:effectLst/>
            <a:scene3d>
              <a:camera prst="orthographicFront"/>
              <a:lightRig rig="threePt" dir="t"/>
            </a:scene3d>
            <a:sp3d>
              <a:bevelT w="38100" h="38100"/>
            </a:sp3d>
          </c:spPr>
          <c:invertIfNegative val="0"/>
          <c:dPt>
            <c:idx val="0"/>
            <c:invertIfNegative val="0"/>
            <c:bubble3D val="0"/>
            <c:spPr>
              <a:gradFill>
                <a:gsLst>
                  <a:gs pos="0">
                    <a:srgbClr val="713D79"/>
                  </a:gs>
                  <a:gs pos="99000">
                    <a:srgbClr val="C89BD3"/>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0-ECC1-2144-B6F1-0BFFB3698E79}"/>
              </c:ext>
            </c:extLst>
          </c:dPt>
          <c:dLbls>
            <c:dLbl>
              <c:idx val="0"/>
              <c:layout>
                <c:manualLayout>
                  <c:x val="-6.17283950617284E-3"/>
                  <c:y val="9.94154793446958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C1-2144-B6F1-0BFFB3698E79}"/>
                </c:ext>
              </c:extLst>
            </c:dLbl>
            <c:spPr>
              <a:solidFill>
                <a:schemeClr val="bg1">
                  <a:alpha val="50000"/>
                </a:schemeClr>
              </a:solid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0.0</c:formatCode>
                <c:ptCount val="1"/>
                <c:pt idx="0">
                  <c:v>94.9</c:v>
                </c:pt>
              </c:numCache>
            </c:numRef>
          </c:val>
          <c:extLst>
            <c:ext xmlns:c16="http://schemas.microsoft.com/office/drawing/2014/chart" uri="{C3380CC4-5D6E-409C-BE32-E72D297353CC}">
              <c16:uniqueId val="{00000000-361D-9945-94BE-7674C9F30BF0}"/>
            </c:ext>
          </c:extLst>
        </c:ser>
        <c:ser>
          <c:idx val="1"/>
          <c:order val="1"/>
          <c:tx>
            <c:strRef>
              <c:f>Sheet1!$C$1</c:f>
              <c:strCache>
                <c:ptCount val="1"/>
                <c:pt idx="0">
                  <c:v>Continue Boosted PI + TDF-FTC</c:v>
                </c:pt>
              </c:strCache>
            </c:strRef>
          </c:tx>
          <c:spPr>
            <a:gradFill>
              <a:gsLst>
                <a:gs pos="4000">
                  <a:srgbClr val="4C6973"/>
                </a:gs>
                <a:gs pos="100000">
                  <a:srgbClr val="79A7B8"/>
                </a:gs>
              </a:gsLst>
              <a:lin ang="0" scaled="0"/>
            </a:gradFill>
            <a:ln w="12700" cmpd="sng">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DCDB-1644-BEF2-CE7B7368A826}"/>
              </c:ext>
            </c:extLst>
          </c:dPt>
          <c:dLbls>
            <c:dLbl>
              <c:idx val="0"/>
              <c:layout>
                <c:manualLayout>
                  <c:x val="1.5432098765431001E-3"/>
                  <c:y val="9.06435252848697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DB-1644-BEF2-CE7B7368A826}"/>
                </c:ext>
              </c:extLst>
            </c:dLbl>
            <c:spPr>
              <a:solidFill>
                <a:schemeClr val="bg1">
                  <a:alpha val="50000"/>
                </a:schemeClr>
              </a:solid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Sheet1!$C$2</c:f>
              <c:numCache>
                <c:formatCode>0.0</c:formatCode>
                <c:ptCount val="1"/>
                <c:pt idx="0">
                  <c:v>93.7</c:v>
                </c:pt>
              </c:numCache>
            </c:numRef>
          </c:val>
          <c:extLst>
            <c:ext xmlns:c16="http://schemas.microsoft.com/office/drawing/2014/chart" uri="{C3380CC4-5D6E-409C-BE32-E72D297353CC}">
              <c16:uniqueId val="{00000001-361D-9945-94BE-7674C9F30BF0}"/>
            </c:ext>
          </c:extLst>
        </c:ser>
        <c:dLbls>
          <c:showLegendKey val="0"/>
          <c:showVal val="1"/>
          <c:showCatName val="0"/>
          <c:showSerName val="0"/>
          <c:showPercent val="0"/>
          <c:showBubbleSize val="0"/>
        </c:dLbls>
        <c:gapWidth val="171"/>
        <c:overlap val="-100"/>
        <c:axId val="-1994376312"/>
        <c:axId val="-1994379816"/>
      </c:barChart>
      <c:catAx>
        <c:axId val="-1994376312"/>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94379816"/>
        <c:crosses val="autoZero"/>
        <c:auto val="1"/>
        <c:lblAlgn val="ctr"/>
        <c:lblOffset val="1"/>
        <c:tickLblSkip val="1"/>
        <c:tickMarkSkip val="1"/>
        <c:noMultiLvlLbl val="0"/>
      </c:catAx>
      <c:valAx>
        <c:axId val="-1994379816"/>
        <c:scaling>
          <c:orientation val="minMax"/>
          <c:max val="100"/>
          <c:min val="0"/>
        </c:scaling>
        <c:delete val="0"/>
        <c:axPos val="l"/>
        <c:title>
          <c:tx>
            <c:rich>
              <a:bodyPr/>
              <a:lstStyle/>
              <a:p>
                <a:pPr>
                  <a:defRPr/>
                </a:pPr>
                <a:r>
                  <a:rPr lang="en-US" dirty="0"/>
                  <a:t>HIV RNA &lt;50 copies/mL (%)</a:t>
                </a:r>
              </a:p>
            </c:rich>
          </c:tx>
          <c:layout>
            <c:manualLayout>
              <c:xMode val="edge"/>
              <c:yMode val="edge"/>
              <c:x val="1.4914455137552251E-2"/>
              <c:y val="0.1446676006715376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43763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2621621449861142"/>
          <c:y val="1.8543358318437099E-2"/>
          <c:w val="0.83547972228518519"/>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50791256720328"/>
          <c:y val="0.104816102084364"/>
          <c:w val="0.84868446728552061"/>
          <c:h val="0.80644925113759103"/>
        </c:manualLayout>
      </c:layout>
      <c:barChart>
        <c:barDir val="col"/>
        <c:grouping val="clustered"/>
        <c:varyColors val="0"/>
        <c:ser>
          <c:idx val="0"/>
          <c:order val="0"/>
          <c:tx>
            <c:strRef>
              <c:f>Sheet1!$B$1</c:f>
              <c:strCache>
                <c:ptCount val="1"/>
                <c:pt idx="0">
                  <c:v>DRV-COBI-TAF-FTC</c:v>
                </c:pt>
              </c:strCache>
            </c:strRef>
          </c:tx>
          <c:spPr>
            <a:gradFill>
              <a:gsLst>
                <a:gs pos="0">
                  <a:srgbClr val="713D79"/>
                </a:gs>
                <a:gs pos="99000">
                  <a:srgbClr val="C89BD3"/>
                </a:gs>
              </a:gsLst>
              <a:lin ang="0" scaled="0"/>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Change in Serum Cr</c:v>
                </c:pt>
                <c:pt idx="1">
                  <c:v>Change in eGFR (Cr)</c:v>
                </c:pt>
                <c:pt idx="2">
                  <c:v>Change in eGFR (Cyst)</c:v>
                </c:pt>
              </c:strCache>
            </c:strRef>
          </c:cat>
          <c:val>
            <c:numRef>
              <c:f>Sheet1!$B$2:$B$4</c:f>
              <c:numCache>
                <c:formatCode>0.0</c:formatCode>
                <c:ptCount val="3"/>
                <c:pt idx="0">
                  <c:v>1.3</c:v>
                </c:pt>
                <c:pt idx="1">
                  <c:v>-1.9</c:v>
                </c:pt>
                <c:pt idx="2">
                  <c:v>-0.4</c:v>
                </c:pt>
              </c:numCache>
            </c:numRef>
          </c:val>
          <c:extLst>
            <c:ext xmlns:c16="http://schemas.microsoft.com/office/drawing/2014/chart" uri="{C3380CC4-5D6E-409C-BE32-E72D297353CC}">
              <c16:uniqueId val="{00000000-C908-4E41-9BAA-81D661D2A451}"/>
            </c:ext>
          </c:extLst>
        </c:ser>
        <c:ser>
          <c:idx val="1"/>
          <c:order val="1"/>
          <c:tx>
            <c:strRef>
              <c:f>Sheet1!$C$1</c:f>
              <c:strCache>
                <c:ptCount val="1"/>
                <c:pt idx="0">
                  <c:v>Continue Boosted PI + TDF-FTC</c:v>
                </c:pt>
              </c:strCache>
            </c:strRef>
          </c:tx>
          <c:spPr>
            <a:gradFill>
              <a:gsLst>
                <a:gs pos="4000">
                  <a:srgbClr val="4C6973"/>
                </a:gs>
                <a:gs pos="100000">
                  <a:srgbClr val="79A7B8"/>
                </a:gs>
              </a:gsLst>
              <a:lin ang="0" scaled="0"/>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Change in Serum Cr</c:v>
                </c:pt>
                <c:pt idx="1">
                  <c:v>Change in eGFR (Cr)</c:v>
                </c:pt>
                <c:pt idx="2">
                  <c:v>Change in eGFR (Cyst)</c:v>
                </c:pt>
              </c:strCache>
            </c:strRef>
          </c:cat>
          <c:val>
            <c:numRef>
              <c:f>Sheet1!$C$2:$C$4</c:f>
              <c:numCache>
                <c:formatCode>0.0</c:formatCode>
                <c:ptCount val="3"/>
                <c:pt idx="0">
                  <c:v>0.6</c:v>
                </c:pt>
                <c:pt idx="1">
                  <c:v>-0.9</c:v>
                </c:pt>
                <c:pt idx="2">
                  <c:v>-1.9</c:v>
                </c:pt>
              </c:numCache>
            </c:numRef>
          </c:val>
          <c:extLst>
            <c:ext xmlns:c16="http://schemas.microsoft.com/office/drawing/2014/chart" uri="{C3380CC4-5D6E-409C-BE32-E72D297353CC}">
              <c16:uniqueId val="{00000001-C908-4E41-9BAA-81D661D2A451}"/>
            </c:ext>
          </c:extLst>
        </c:ser>
        <c:dLbls>
          <c:showLegendKey val="0"/>
          <c:showVal val="1"/>
          <c:showCatName val="0"/>
          <c:showSerName val="0"/>
          <c:showPercent val="0"/>
          <c:showBubbleSize val="0"/>
        </c:dLbls>
        <c:gapWidth val="150"/>
        <c:axId val="-2101217432"/>
        <c:axId val="-2067545464"/>
      </c:barChart>
      <c:catAx>
        <c:axId val="-2101217432"/>
        <c:scaling>
          <c:orientation val="minMax"/>
        </c:scaling>
        <c:delete val="0"/>
        <c:axPos val="b"/>
        <c:numFmt formatCode="General" sourceLinked="0"/>
        <c:majorTickMark val="out"/>
        <c:minorTickMark val="none"/>
        <c:tickLblPos val="low"/>
        <c:spPr>
          <a:ln w="6350" cap="flat" cmpd="sng" algn="ctr">
            <a:solidFill>
              <a:srgbClr val="000000"/>
            </a:solidFill>
            <a:prstDash val="solid"/>
            <a:round/>
            <a:headEnd type="none" w="med" len="med"/>
            <a:tailEnd type="none" w="med" len="med"/>
          </a:ln>
        </c:spPr>
        <c:crossAx val="-2067545464"/>
        <c:crosses val="autoZero"/>
        <c:auto val="1"/>
        <c:lblAlgn val="ctr"/>
        <c:lblOffset val="1"/>
        <c:tickLblSkip val="1"/>
        <c:tickMarkSkip val="1"/>
        <c:noMultiLvlLbl val="0"/>
      </c:catAx>
      <c:valAx>
        <c:axId val="-2067545464"/>
        <c:scaling>
          <c:orientation val="minMax"/>
          <c:max val="3"/>
          <c:min val="-3"/>
        </c:scaling>
        <c:delete val="0"/>
        <c:axPos val="l"/>
        <c:title>
          <c:tx>
            <c:rich>
              <a:bodyPr/>
              <a:lstStyle/>
              <a:p>
                <a:pPr>
                  <a:defRPr sz="1200"/>
                </a:pPr>
                <a:r>
                  <a:rPr lang="en-US" sz="1200"/>
                  <a:t> Mean Change from Baseline</a:t>
                </a:r>
              </a:p>
            </c:rich>
          </c:tx>
          <c:layout>
            <c:manualLayout>
              <c:xMode val="edge"/>
              <c:yMode val="edge"/>
              <c:x val="1.6637213672154615E-2"/>
              <c:y val="0.13518692902319043"/>
            </c:manualLayout>
          </c:layout>
          <c:overlay val="0"/>
        </c:title>
        <c:numFmt formatCode="0.0" sourceLinked="0"/>
        <c:majorTickMark val="out"/>
        <c:minorTickMark val="none"/>
        <c:tickLblPos val="low"/>
        <c:spPr>
          <a:ln w="6350" cmpd="sng">
            <a:solidFill>
              <a:srgbClr val="000000"/>
            </a:solidFill>
          </a:ln>
        </c:spPr>
        <c:txPr>
          <a:bodyPr/>
          <a:lstStyle/>
          <a:p>
            <a:pPr>
              <a:defRPr sz="1200"/>
            </a:pPr>
            <a:endParaRPr lang="en-US"/>
          </a:p>
        </c:txPr>
        <c:crossAx val="-2101217432"/>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7585897248954999"/>
          <c:y val="1.8543358318437099E-2"/>
          <c:w val="0.68554547001069299"/>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856169982376265"/>
          <c:y val="0.100355910039572"/>
          <c:w val="0.85217722182353939"/>
          <c:h val="0.72913691203721498"/>
        </c:manualLayout>
      </c:layout>
      <c:barChart>
        <c:barDir val="col"/>
        <c:grouping val="clustered"/>
        <c:varyColors val="0"/>
        <c:ser>
          <c:idx val="0"/>
          <c:order val="0"/>
          <c:tx>
            <c:strRef>
              <c:f>Sheet1!$B$1</c:f>
              <c:strCache>
                <c:ptCount val="1"/>
                <c:pt idx="0">
                  <c:v>Switch to DRV-COBI-TAF-FTC</c:v>
                </c:pt>
              </c:strCache>
            </c:strRef>
          </c:tx>
          <c:spPr>
            <a:gradFill>
              <a:gsLst>
                <a:gs pos="0">
                  <a:srgbClr val="713D79"/>
                </a:gs>
                <a:gs pos="99000">
                  <a:srgbClr val="C89BD3"/>
                </a:gs>
              </a:gsLst>
              <a:lin ang="0" scaled="0"/>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Hip</c:v>
                </c:pt>
                <c:pt idx="1">
                  <c:v>Lumbar spine</c:v>
                </c:pt>
                <c:pt idx="2">
                  <c:v>Femoral neck</c:v>
                </c:pt>
              </c:strCache>
            </c:strRef>
          </c:cat>
          <c:val>
            <c:numRef>
              <c:f>Sheet1!$B$2:$B$4</c:f>
              <c:numCache>
                <c:formatCode>0.0</c:formatCode>
                <c:ptCount val="3"/>
                <c:pt idx="0">
                  <c:v>1.43</c:v>
                </c:pt>
                <c:pt idx="1">
                  <c:v>1.49</c:v>
                </c:pt>
                <c:pt idx="2">
                  <c:v>0.66</c:v>
                </c:pt>
              </c:numCache>
            </c:numRef>
          </c:val>
          <c:extLst>
            <c:ext xmlns:c16="http://schemas.microsoft.com/office/drawing/2014/chart" uri="{C3380CC4-5D6E-409C-BE32-E72D297353CC}">
              <c16:uniqueId val="{00000000-63F9-9E45-90D7-3E939B140C8A}"/>
            </c:ext>
          </c:extLst>
        </c:ser>
        <c:ser>
          <c:idx val="1"/>
          <c:order val="1"/>
          <c:tx>
            <c:strRef>
              <c:f>Sheet1!$C$1</c:f>
              <c:strCache>
                <c:ptCount val="1"/>
                <c:pt idx="0">
                  <c:v>Continue Boosted PI + TDF-FTC</c:v>
                </c:pt>
              </c:strCache>
            </c:strRef>
          </c:tx>
          <c:spPr>
            <a:gradFill>
              <a:gsLst>
                <a:gs pos="4000">
                  <a:srgbClr val="4C6973"/>
                </a:gs>
                <a:gs pos="100000">
                  <a:srgbClr val="79A7B8"/>
                </a:gs>
              </a:gsLst>
              <a:lin ang="0" scaled="0"/>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Hip</c:v>
                </c:pt>
                <c:pt idx="1">
                  <c:v>Lumbar spine</c:v>
                </c:pt>
                <c:pt idx="2">
                  <c:v>Femoral neck</c:v>
                </c:pt>
              </c:strCache>
            </c:strRef>
          </c:cat>
          <c:val>
            <c:numRef>
              <c:f>Sheet1!$C$2:$C$4</c:f>
              <c:numCache>
                <c:formatCode>0.0</c:formatCode>
                <c:ptCount val="3"/>
                <c:pt idx="0">
                  <c:v>-0.26</c:v>
                </c:pt>
                <c:pt idx="1">
                  <c:v>-0.63</c:v>
                </c:pt>
                <c:pt idx="2">
                  <c:v>-0.54</c:v>
                </c:pt>
              </c:numCache>
            </c:numRef>
          </c:val>
          <c:extLst>
            <c:ext xmlns:c16="http://schemas.microsoft.com/office/drawing/2014/chart" uri="{C3380CC4-5D6E-409C-BE32-E72D297353CC}">
              <c16:uniqueId val="{00000001-63F9-9E45-90D7-3E939B140C8A}"/>
            </c:ext>
          </c:extLst>
        </c:ser>
        <c:dLbls>
          <c:showLegendKey val="0"/>
          <c:showVal val="1"/>
          <c:showCatName val="0"/>
          <c:showSerName val="0"/>
          <c:showPercent val="0"/>
          <c:showBubbleSize val="0"/>
        </c:dLbls>
        <c:gapWidth val="125"/>
        <c:axId val="-2044306232"/>
        <c:axId val="-2044160536"/>
      </c:barChart>
      <c:catAx>
        <c:axId val="-2044306232"/>
        <c:scaling>
          <c:orientation val="minMax"/>
        </c:scaling>
        <c:delete val="0"/>
        <c:axPos val="b"/>
        <c:numFmt formatCode="General" sourceLinked="0"/>
        <c:majorTickMark val="out"/>
        <c:minorTickMark val="none"/>
        <c:tickLblPos val="low"/>
        <c:spPr>
          <a:ln w="6350" cap="flat" cmpd="sng" algn="ctr">
            <a:solidFill>
              <a:srgbClr val="000000"/>
            </a:solidFill>
            <a:prstDash val="solid"/>
            <a:round/>
            <a:headEnd type="none" w="med" len="med"/>
            <a:tailEnd type="none" w="med" len="med"/>
          </a:ln>
        </c:spPr>
        <c:crossAx val="-2044160536"/>
        <c:crossesAt val="0"/>
        <c:auto val="1"/>
        <c:lblAlgn val="ctr"/>
        <c:lblOffset val="1"/>
        <c:tickMarkSkip val="1"/>
        <c:noMultiLvlLbl val="0"/>
      </c:catAx>
      <c:valAx>
        <c:axId val="-2044160536"/>
        <c:scaling>
          <c:orientation val="minMax"/>
          <c:max val="3"/>
          <c:min val="-3"/>
        </c:scaling>
        <c:delete val="0"/>
        <c:axPos val="l"/>
        <c:title>
          <c:tx>
            <c:rich>
              <a:bodyPr/>
              <a:lstStyle/>
              <a:p>
                <a:pPr>
                  <a:defRPr/>
                </a:pPr>
                <a:r>
                  <a:rPr lang="en-US"/>
                  <a:t> Change from Baseline (%)</a:t>
                </a:r>
              </a:p>
            </c:rich>
          </c:tx>
          <c:layout>
            <c:manualLayout>
              <c:xMode val="edge"/>
              <c:yMode val="edge"/>
              <c:x val="5.9952275380551895E-3"/>
              <c:y val="0.11219393276507936"/>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2044306232"/>
        <c:crosses val="autoZero"/>
        <c:crossBetween val="between"/>
        <c:majorUnit val="1"/>
        <c:min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5644100363924932"/>
          <c:y val="1.90391073978174E-2"/>
          <c:w val="0.73275659455744568"/>
          <c:h val="6.69244777179763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707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406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Substudy</a:t>
            </a:r>
            <a:r>
              <a:rPr lang="en-US" dirty="0"/>
              <a:t> – 209 pts study drug, 108 control</a:t>
            </a:r>
          </a:p>
        </p:txBody>
      </p:sp>
    </p:spTree>
    <p:extLst>
      <p:ext uri="{BB962C8B-B14F-4D97-AF65-F5344CB8AC3E}">
        <p14:creationId xmlns:p14="http://schemas.microsoft.com/office/powerpoint/2010/main" val="206294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78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49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814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079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953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124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70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213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2888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433618"/>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F78680-2D40-5052-3FB3-8394C83367DB}"/>
              </a:ext>
            </a:extLst>
          </p:cNvPr>
          <p:cNvSpPr>
            <a:spLocks noGrp="1"/>
          </p:cNvSpPr>
          <p:nvPr>
            <p:ph type="ctrTitle"/>
          </p:nvPr>
        </p:nvSpPr>
        <p:spPr/>
        <p:txBody>
          <a:bodyPr>
            <a:normAutofit/>
          </a:bodyPr>
          <a:lstStyle/>
          <a:p>
            <a:r>
              <a:rPr lang="en-US" sz="2400" dirty="0"/>
              <a:t>Darunavir-Cobicistat-Tenofovir Alafenamide-Emtricitabine</a:t>
            </a:r>
            <a:br>
              <a:rPr lang="en-US" sz="2400" dirty="0"/>
            </a:br>
            <a:r>
              <a:rPr lang="en-US" sz="2400" dirty="0"/>
              <a:t>(</a:t>
            </a:r>
            <a:r>
              <a:rPr lang="en-US" sz="2400" i="1" dirty="0" err="1"/>
              <a:t>Symtuza</a:t>
            </a:r>
            <a:r>
              <a:rPr lang="en-US" sz="2400" dirty="0"/>
              <a:t>)</a:t>
            </a:r>
          </a:p>
        </p:txBody>
      </p:sp>
      <p:sp>
        <p:nvSpPr>
          <p:cNvPr id="9" name="Text Placeholder 8">
            <a:extLst>
              <a:ext uri="{FF2B5EF4-FFF2-40B4-BE49-F238E27FC236}">
                <a16:creationId xmlns:a16="http://schemas.microsoft.com/office/drawing/2014/main" id="{02EB0EFC-5A07-EEFB-56E6-B1B038E1C44A}"/>
              </a:ext>
            </a:extLst>
          </p:cNvPr>
          <p:cNvSpPr>
            <a:spLocks noGrp="1"/>
          </p:cNvSpPr>
          <p:nvPr>
            <p:ph type="body" sz="quarter" idx="14"/>
          </p:nvPr>
        </p:nvSpPr>
        <p:spPr/>
        <p:txBody>
          <a:bodyPr/>
          <a:lstStyle/>
          <a:p>
            <a:r>
              <a:rPr lang="en-US" dirty="0">
                <a:cs typeface="Arial"/>
              </a:rPr>
              <a:t>Last Updated: </a:t>
            </a:r>
            <a:r>
              <a:rPr lang="en-US">
                <a:cs typeface="Arial"/>
              </a:rPr>
              <a:t>December 5, </a:t>
            </a:r>
            <a:r>
              <a:rPr lang="en-US" dirty="0">
                <a:cs typeface="Arial"/>
              </a:rPr>
              <a:t>2022</a:t>
            </a:r>
          </a:p>
        </p:txBody>
      </p:sp>
      <p:sp>
        <p:nvSpPr>
          <p:cNvPr id="10" name="Text Placeholder 9">
            <a:extLst>
              <a:ext uri="{FF2B5EF4-FFF2-40B4-BE49-F238E27FC236}">
                <a16:creationId xmlns:a16="http://schemas.microsoft.com/office/drawing/2014/main" id="{8E91268C-598C-18E6-4A41-8BC188D03D0D}"/>
              </a:ext>
            </a:extLst>
          </p:cNvPr>
          <p:cNvSpPr>
            <a:spLocks noGrp="1"/>
          </p:cNvSpPr>
          <p:nvPr>
            <p:ph type="body" sz="quarter" idx="18"/>
          </p:nvPr>
        </p:nvSpPr>
        <p:spPr/>
        <p:txBody>
          <a:bodyPr/>
          <a:lstStyle/>
          <a:p>
            <a:r>
              <a:rPr lang="en-US" dirty="0"/>
              <a:t>Prepared by:</a:t>
            </a:r>
          </a:p>
          <a:p>
            <a:pPr>
              <a:spcBef>
                <a:spcPts val="1200"/>
              </a:spcBef>
            </a:pPr>
            <a:r>
              <a:rPr lang="en-US" dirty="0"/>
              <a:t>Brian R. Wood, MD</a:t>
            </a:r>
          </a:p>
          <a:p>
            <a:r>
              <a:rPr lang="en-US" dirty="0"/>
              <a:t>David H. Spach, MD</a:t>
            </a:r>
          </a:p>
        </p:txBody>
      </p:sp>
    </p:spTree>
    <p:extLst>
      <p:ext uri="{BB962C8B-B14F-4D97-AF65-F5344CB8AC3E}">
        <p14:creationId xmlns:p14="http://schemas.microsoft.com/office/powerpoint/2010/main" val="297485981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Urinary Markers of Tubular Dysfunction </a:t>
            </a:r>
          </a:p>
        </p:txBody>
      </p:sp>
      <p:sp>
        <p:nvSpPr>
          <p:cNvPr id="7" name="Content Placeholder 6"/>
          <p:cNvSpPr>
            <a:spLocks noGrp="1"/>
          </p:cNvSpPr>
          <p:nvPr>
            <p:ph type="body" sz="quarter" idx="16"/>
          </p:nvPr>
        </p:nvSpPr>
        <p:spPr/>
        <p:txBody>
          <a:bodyPr/>
          <a:lstStyle/>
          <a:p>
            <a:r>
              <a:rPr lang="en-US" dirty="0"/>
              <a:t>Source: </a:t>
            </a:r>
            <a:r>
              <a:rPr lang="en-US" dirty="0" err="1"/>
              <a:t>Eron</a:t>
            </a:r>
            <a:r>
              <a:rPr lang="en-US" dirty="0"/>
              <a:t> JJ, et al. AIDS. 2018;32:1431-42.</a:t>
            </a:r>
            <a:endParaRPr lang="en-US" dirty="0">
              <a:latin typeface="Arial" pitchFamily="31" charset="0"/>
            </a:endParaRPr>
          </a:p>
        </p:txBody>
      </p:sp>
      <p:sp>
        <p:nvSpPr>
          <p:cNvPr id="3" name="TextBox 2"/>
          <p:cNvSpPr txBox="1"/>
          <p:nvPr/>
        </p:nvSpPr>
        <p:spPr>
          <a:xfrm>
            <a:off x="914399" y="4374283"/>
            <a:ext cx="7315199" cy="435697"/>
          </a:xfrm>
          <a:prstGeom prst="rect">
            <a:avLst/>
          </a:prstGeom>
          <a:solidFill>
            <a:schemeClr val="bg1">
              <a:lumMod val="95000"/>
            </a:schemeClr>
          </a:solidFill>
        </p:spPr>
        <p:txBody>
          <a:bodyPr wrap="square" lIns="182880" rtlCol="0">
            <a:spAutoFit/>
          </a:bodyPr>
          <a:lstStyle/>
          <a:p>
            <a:pPr>
              <a:lnSpc>
                <a:spcPts val="1350"/>
              </a:lnSpc>
            </a:pPr>
            <a:r>
              <a:rPr lang="en-US" sz="1000" dirty="0">
                <a:latin typeface="Arial" panose="020B0604020202020204" pitchFamily="34" charset="0"/>
                <a:cs typeface="Arial" panose="020B0604020202020204" pitchFamily="34" charset="0"/>
              </a:rPr>
              <a:t>UPCR = urine protein to creatinine ratio; UACR = urine albumin to creatinine ratio</a:t>
            </a:r>
          </a:p>
          <a:p>
            <a:pPr>
              <a:lnSpc>
                <a:spcPts val="1350"/>
              </a:lnSpc>
            </a:pPr>
            <a:r>
              <a:rPr lang="en-US" sz="1000" dirty="0" err="1">
                <a:latin typeface="Arial" panose="020B0604020202020204" pitchFamily="34" charset="0"/>
                <a:cs typeface="Arial" panose="020B0604020202020204" pitchFamily="34" charset="0"/>
              </a:rPr>
              <a:t>RBP:Cr</a:t>
            </a:r>
            <a:r>
              <a:rPr lang="en-US" sz="1000" dirty="0">
                <a:latin typeface="Arial" panose="020B0604020202020204" pitchFamily="34" charset="0"/>
                <a:cs typeface="Arial" panose="020B0604020202020204" pitchFamily="34" charset="0"/>
              </a:rPr>
              <a:t> = retinol binding protein to creatinine ratio; </a:t>
            </a:r>
            <a:r>
              <a:rPr lang="en-US" sz="1000" spc="-23" dirty="0">
                <a:solidFill>
                  <a:srgbClr val="000000"/>
                </a:solidFill>
                <a:latin typeface="Arial" panose="020B0604020202020204" pitchFamily="34" charset="0"/>
                <a:cs typeface="Arial" panose="020B0604020202020204" pitchFamily="34" charset="0"/>
              </a:rPr>
              <a:t>β</a:t>
            </a:r>
            <a:r>
              <a:rPr lang="en-US" sz="1000" dirty="0">
                <a:latin typeface="Arial" panose="020B0604020202020204" pitchFamily="34" charset="0"/>
                <a:cs typeface="Arial" panose="020B0604020202020204" pitchFamily="34" charset="0"/>
              </a:rPr>
              <a:t>2M:Cr = beta-2-microglobulin to creatinine ratio</a:t>
            </a:r>
          </a:p>
        </p:txBody>
      </p:sp>
      <p:graphicFrame>
        <p:nvGraphicFramePr>
          <p:cNvPr id="8" name="Group 65">
            <a:extLst>
              <a:ext uri="{FF2B5EF4-FFF2-40B4-BE49-F238E27FC236}">
                <a16:creationId xmlns:a16="http://schemas.microsoft.com/office/drawing/2014/main" id="{614089D7-D4CD-204B-8BAC-602D64DA0B0B}"/>
              </a:ext>
            </a:extLst>
          </p:cNvPr>
          <p:cNvGraphicFramePr>
            <a:graphicFrameLocks noGrp="1"/>
          </p:cNvGraphicFramePr>
          <p:nvPr/>
        </p:nvGraphicFramePr>
        <p:xfrm>
          <a:off x="914400" y="1372477"/>
          <a:ext cx="7315200" cy="2926079"/>
        </p:xfrm>
        <a:graphic>
          <a:graphicData uri="http://schemas.openxmlformats.org/drawingml/2006/table">
            <a:tbl>
              <a:tblPr>
                <a:effectLst/>
              </a:tblPr>
              <a:tblGrid>
                <a:gridCol w="2617364">
                  <a:extLst>
                    <a:ext uri="{9D8B030D-6E8A-4147-A177-3AD203B41FA5}">
                      <a16:colId xmlns:a16="http://schemas.microsoft.com/office/drawing/2014/main" val="20000"/>
                    </a:ext>
                  </a:extLst>
                </a:gridCol>
                <a:gridCol w="2348918">
                  <a:extLst>
                    <a:ext uri="{9D8B030D-6E8A-4147-A177-3AD203B41FA5}">
                      <a16:colId xmlns:a16="http://schemas.microsoft.com/office/drawing/2014/main" val="20001"/>
                    </a:ext>
                  </a:extLst>
                </a:gridCol>
                <a:gridCol w="2348918">
                  <a:extLst>
                    <a:ext uri="{9D8B030D-6E8A-4147-A177-3AD203B41FA5}">
                      <a16:colId xmlns:a16="http://schemas.microsoft.com/office/drawing/2014/main" val="20002"/>
                    </a:ext>
                  </a:extLst>
                </a:gridCol>
              </a:tblGrid>
              <a:tr h="5343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Mean Change in Markers of Proximal Tubulopathy at Week 48</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0223">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DRV-COBI-TAF-FTC </a:t>
                      </a: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2973AB"/>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DRV-COBI + 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363)</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92A668"/>
                    </a:solidFill>
                  </a:tcPr>
                </a:tc>
                <a:extLst>
                  <a:ext uri="{0D108BD9-81ED-4DB2-BD59-A6C34878D82A}">
                    <a16:rowId xmlns:a16="http://schemas.microsoft.com/office/drawing/2014/main" val="10001"/>
                  </a:ext>
                </a:extLst>
              </a:tr>
              <a:tr h="38036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UPCR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-22.42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-10.34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25000"/>
                      </a:srgbClr>
                    </a:solidFill>
                  </a:tcPr>
                </a:tc>
                <a:extLst>
                  <a:ext uri="{0D108BD9-81ED-4DB2-BD59-A6C34878D82A}">
                    <a16:rowId xmlns:a16="http://schemas.microsoft.com/office/drawing/2014/main" val="10002"/>
                  </a:ext>
                </a:extLst>
              </a:tr>
              <a:tr h="38036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UACR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40000"/>
                      </a:srgbClr>
                    </a:solidFill>
                  </a:tcPr>
                </a:tc>
                <a:extLst>
                  <a:ext uri="{0D108BD9-81ED-4DB2-BD59-A6C34878D82A}">
                    <a16:rowId xmlns:a16="http://schemas.microsoft.com/office/drawing/2014/main" val="10003"/>
                  </a:ext>
                </a:extLst>
              </a:tr>
              <a:tr h="38036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err="1">
                          <a:solidFill>
                            <a:srgbClr val="000000"/>
                          </a:solidFill>
                          <a:latin typeface="Arial" panose="020B0604020202020204" pitchFamily="34" charset="0"/>
                          <a:ea typeface="+mn-ea"/>
                          <a:cs typeface="Arial" panose="020B0604020202020204" pitchFamily="34" charset="0"/>
                        </a:rPr>
                        <a:t>RBP:Cr</a:t>
                      </a:r>
                      <a:r>
                        <a:rPr lang="en-US" sz="1400" kern="1200" spc="-30" dirty="0">
                          <a:solidFill>
                            <a:srgbClr val="000000"/>
                          </a:solidFill>
                          <a:latin typeface="Arial" panose="020B0604020202020204" pitchFamily="34" charset="0"/>
                          <a:ea typeface="+mn-ea"/>
                          <a:cs typeface="Arial" panose="020B0604020202020204" pitchFamily="34" charset="0"/>
                        </a:rPr>
                        <a:t> (μg/g)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16.84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401.12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25000"/>
                      </a:srgbClr>
                    </a:solidFill>
                  </a:tcPr>
                </a:tc>
                <a:extLst>
                  <a:ext uri="{0D108BD9-81ED-4DB2-BD59-A6C34878D82A}">
                    <a16:rowId xmlns:a16="http://schemas.microsoft.com/office/drawing/2014/main" val="10004"/>
                  </a:ext>
                </a:extLst>
              </a:tr>
              <a:tr h="38036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β2M:Cr (μg/g)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-100.58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837.63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807602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Percentage Change in Bone Mineral Density*</a:t>
            </a:r>
          </a:p>
        </p:txBody>
      </p:sp>
      <p:sp>
        <p:nvSpPr>
          <p:cNvPr id="7" name="Content Placeholder 6"/>
          <p:cNvSpPr>
            <a:spLocks noGrp="1"/>
          </p:cNvSpPr>
          <p:nvPr>
            <p:ph type="body" sz="quarter" idx="16"/>
          </p:nvPr>
        </p:nvSpPr>
        <p:spPr/>
        <p:txBody>
          <a:bodyPr/>
          <a:lstStyle/>
          <a:p>
            <a:r>
              <a:rPr lang="en-US" dirty="0"/>
              <a:t>Source: </a:t>
            </a:r>
            <a:r>
              <a:rPr lang="en-US" dirty="0" err="1"/>
              <a:t>Eron</a:t>
            </a:r>
            <a:r>
              <a:rPr lang="en-US" dirty="0"/>
              <a:t> JJ, et al. AIDS. 2018;32:1431-42.</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2293662435"/>
              </p:ext>
            </p:extLst>
          </p:nvPr>
        </p:nvGraphicFramePr>
        <p:xfrm>
          <a:off x="436880" y="1445197"/>
          <a:ext cx="822960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3A64EF8-A7BE-F342-B097-D61070E9FA9E}"/>
              </a:ext>
            </a:extLst>
          </p:cNvPr>
          <p:cNvSpPr txBox="1"/>
          <p:nvPr/>
        </p:nvSpPr>
        <p:spPr>
          <a:xfrm>
            <a:off x="441181" y="4535161"/>
            <a:ext cx="6858000" cy="246221"/>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*This is from a bone mineral density </a:t>
            </a:r>
            <a:r>
              <a:rPr lang="en-US" sz="1050" dirty="0" err="1">
                <a:latin typeface="Arial"/>
              </a:rPr>
              <a:t>substudy</a:t>
            </a:r>
            <a:r>
              <a:rPr lang="en-US" sz="1050" dirty="0">
                <a:latin typeface="Arial"/>
              </a:rPr>
              <a:t> (n = 113 participants in TAF arm, 99 in control arm)</a:t>
            </a:r>
          </a:p>
        </p:txBody>
      </p:sp>
    </p:spTree>
    <p:extLst>
      <p:ext uri="{BB962C8B-B14F-4D97-AF65-F5344CB8AC3E}">
        <p14:creationId xmlns:p14="http://schemas.microsoft.com/office/powerpoint/2010/main" val="402521721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Results</a:t>
            </a:r>
          </a:p>
        </p:txBody>
      </p:sp>
      <p:sp>
        <p:nvSpPr>
          <p:cNvPr id="5" name="Content Placeholder 4"/>
          <p:cNvSpPr>
            <a:spLocks noGrp="1"/>
          </p:cNvSpPr>
          <p:nvPr>
            <p:ph type="body" sz="quarter" idx="14"/>
          </p:nvPr>
        </p:nvSpPr>
        <p:spPr>
          <a:xfrm>
            <a:off x="434413" y="4857751"/>
            <a:ext cx="5518379" cy="240029"/>
          </a:xfrm>
        </p:spPr>
        <p:txBody>
          <a:bodyPr/>
          <a:lstStyle/>
          <a:p>
            <a:r>
              <a:rPr lang="en-US" dirty="0"/>
              <a:t>Source: </a:t>
            </a:r>
            <a:r>
              <a:rPr lang="en-US" dirty="0" err="1"/>
              <a:t>Eron</a:t>
            </a:r>
            <a:r>
              <a:rPr lang="en-US" dirty="0"/>
              <a:t> JJ, et al. AIDS. 2018;32:1431-42.</a:t>
            </a:r>
            <a:endParaRPr lang="en-US" dirty="0">
              <a:latin typeface="Arial" pitchFamily="31" charset="0"/>
            </a:endParaRPr>
          </a:p>
        </p:txBody>
      </p:sp>
      <p:graphicFrame>
        <p:nvGraphicFramePr>
          <p:cNvPr id="7" name="Group 65"/>
          <p:cNvGraphicFramePr>
            <a:graphicFrameLocks noGrp="1"/>
          </p:cNvGraphicFramePr>
          <p:nvPr/>
        </p:nvGraphicFramePr>
        <p:xfrm>
          <a:off x="928467" y="1027013"/>
          <a:ext cx="7315201" cy="3291840"/>
        </p:xfrm>
        <a:graphic>
          <a:graphicData uri="http://schemas.openxmlformats.org/drawingml/2006/table">
            <a:tbl>
              <a:tblPr>
                <a:effectLst/>
              </a:tblPr>
              <a:tblGrid>
                <a:gridCol w="2617365">
                  <a:extLst>
                    <a:ext uri="{9D8B030D-6E8A-4147-A177-3AD203B41FA5}">
                      <a16:colId xmlns:a16="http://schemas.microsoft.com/office/drawing/2014/main" val="20000"/>
                    </a:ext>
                  </a:extLst>
                </a:gridCol>
                <a:gridCol w="2348918">
                  <a:extLst>
                    <a:ext uri="{9D8B030D-6E8A-4147-A177-3AD203B41FA5}">
                      <a16:colId xmlns:a16="http://schemas.microsoft.com/office/drawing/2014/main" val="20001"/>
                    </a:ext>
                  </a:extLst>
                </a:gridCol>
                <a:gridCol w="2348918">
                  <a:extLst>
                    <a:ext uri="{9D8B030D-6E8A-4147-A177-3AD203B41FA5}">
                      <a16:colId xmlns:a16="http://schemas.microsoft.com/office/drawing/2014/main" val="20002"/>
                    </a:ext>
                  </a:extLst>
                </a:gridCol>
              </a:tblGrid>
              <a:tr h="54804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Median Change in Fasting Lipid Parameters at Week 48</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3339">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DRV-COBI-TAF-FTC </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2973AB"/>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DRV-COBI + 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363)</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92A668"/>
                    </a:solidFill>
                  </a:tcPr>
                </a:tc>
                <a:extLst>
                  <a:ext uri="{0D108BD9-81ED-4DB2-BD59-A6C34878D82A}">
                    <a16:rowId xmlns:a16="http://schemas.microsoft.com/office/drawing/2014/main" val="10001"/>
                  </a:ext>
                </a:extLst>
              </a:tr>
              <a:tr h="39009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TC (</a:t>
                      </a:r>
                      <a:r>
                        <a:rPr lang="en-US" sz="1400" kern="1200" spc="-30" baseline="0" dirty="0">
                          <a:solidFill>
                            <a:srgbClr val="000000"/>
                          </a:solidFill>
                          <a:latin typeface="Arial" panose="020B0604020202020204" pitchFamily="34" charset="0"/>
                          <a:ea typeface="+mn-ea"/>
                          <a:cs typeface="Arial" panose="020B0604020202020204" pitchFamily="34" charset="0"/>
                        </a:rPr>
                        <a:t>mg/</a:t>
                      </a:r>
                      <a:r>
                        <a:rPr lang="en-US" sz="1400" kern="1200" spc="-30" baseline="0" dirty="0" err="1">
                          <a:solidFill>
                            <a:srgbClr val="000000"/>
                          </a:solidFill>
                          <a:latin typeface="Arial" panose="020B0604020202020204" pitchFamily="34" charset="0"/>
                          <a:ea typeface="+mn-ea"/>
                          <a:cs typeface="Arial" panose="020B0604020202020204" pitchFamily="34" charset="0"/>
                        </a:rPr>
                        <a:t>dL</a:t>
                      </a:r>
                      <a:r>
                        <a:rPr lang="en-US" sz="1400" kern="1200" spc="-30" baseline="0" dirty="0">
                          <a:solidFill>
                            <a:srgbClr val="000000"/>
                          </a:solidFill>
                          <a:latin typeface="Arial" panose="020B0604020202020204" pitchFamily="34" charset="0"/>
                          <a:ea typeface="+mn-ea"/>
                          <a:cs typeface="Arial" panose="020B0604020202020204" pitchFamily="34" charset="0"/>
                        </a:rPr>
                        <a:t>)</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25000"/>
                      </a:srgbClr>
                    </a:solidFill>
                  </a:tcPr>
                </a:tc>
                <a:extLst>
                  <a:ext uri="{0D108BD9-81ED-4DB2-BD59-A6C34878D82A}">
                    <a16:rowId xmlns:a16="http://schemas.microsoft.com/office/drawing/2014/main" val="10002"/>
                  </a:ext>
                </a:extLst>
              </a:tr>
              <a:tr h="39009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LDL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40000"/>
                      </a:srgbClr>
                    </a:solidFill>
                  </a:tcPr>
                </a:tc>
                <a:extLst>
                  <a:ext uri="{0D108BD9-81ED-4DB2-BD59-A6C34878D82A}">
                    <a16:rowId xmlns:a16="http://schemas.microsoft.com/office/drawing/2014/main" val="10003"/>
                  </a:ext>
                </a:extLst>
              </a:tr>
              <a:tr h="39009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HDL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25000"/>
                      </a:srgbClr>
                    </a:solidFill>
                  </a:tcPr>
                </a:tc>
                <a:extLst>
                  <a:ext uri="{0D108BD9-81ED-4DB2-BD59-A6C34878D82A}">
                    <a16:rowId xmlns:a16="http://schemas.microsoft.com/office/drawing/2014/main" val="10004"/>
                  </a:ext>
                </a:extLst>
              </a:tr>
              <a:tr h="39009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TC</a:t>
                      </a:r>
                      <a:r>
                        <a:rPr lang="en-US" sz="1400" kern="1200" spc="-30" baseline="0" dirty="0">
                          <a:solidFill>
                            <a:srgbClr val="000000"/>
                          </a:solidFill>
                          <a:latin typeface="Arial" panose="020B0604020202020204" pitchFamily="34" charset="0"/>
                          <a:ea typeface="+mn-ea"/>
                          <a:cs typeface="Arial" panose="020B0604020202020204" pitchFamily="34" charset="0"/>
                        </a:rPr>
                        <a:t>:HDL ratio</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0.08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40000"/>
                      </a:srgbClr>
                    </a:solidFill>
                  </a:tcPr>
                </a:tc>
                <a:extLst>
                  <a:ext uri="{0D108BD9-81ED-4DB2-BD59-A6C34878D82A}">
                    <a16:rowId xmlns:a16="http://schemas.microsoft.com/office/drawing/2014/main" val="10005"/>
                  </a:ext>
                </a:extLst>
              </a:tr>
              <a:tr h="39009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Triglycerides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25000"/>
                      </a:srgbClr>
                    </a:solid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D260B716-2EC4-D149-A13E-84C14C600D5B}"/>
              </a:ext>
            </a:extLst>
          </p:cNvPr>
          <p:cNvSpPr txBox="1"/>
          <p:nvPr/>
        </p:nvSpPr>
        <p:spPr>
          <a:xfrm>
            <a:off x="935500" y="4409963"/>
            <a:ext cx="7315201" cy="246221"/>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TC = total cholesterol; LDL = low density lipoprotein; HDL = high density lipoprotein </a:t>
            </a:r>
          </a:p>
        </p:txBody>
      </p:sp>
    </p:spTree>
    <p:extLst>
      <p:ext uri="{BB962C8B-B14F-4D97-AF65-F5344CB8AC3E}">
        <p14:creationId xmlns:p14="http://schemas.microsoft.com/office/powerpoint/2010/main" val="223010588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D365-03D7-34E2-2DDB-053B5AA281AB}"/>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Results</a:t>
            </a:r>
          </a:p>
        </p:txBody>
      </p:sp>
      <p:sp>
        <p:nvSpPr>
          <p:cNvPr id="3" name="Text Placeholder 2">
            <a:extLst>
              <a:ext uri="{FF2B5EF4-FFF2-40B4-BE49-F238E27FC236}">
                <a16:creationId xmlns:a16="http://schemas.microsoft.com/office/drawing/2014/main" id="{43F9E1DA-E066-76F3-889C-6391FE93862D}"/>
              </a:ext>
            </a:extLst>
          </p:cNvPr>
          <p:cNvSpPr>
            <a:spLocks noGrp="1"/>
          </p:cNvSpPr>
          <p:nvPr>
            <p:ph type="body" sz="quarter" idx="16"/>
          </p:nvPr>
        </p:nvSpPr>
        <p:spPr/>
        <p:txBody>
          <a:bodyPr/>
          <a:lstStyle/>
          <a:p>
            <a:r>
              <a:rPr lang="en-US" dirty="0"/>
              <a:t>Source: </a:t>
            </a:r>
            <a:r>
              <a:rPr lang="en-US" dirty="0" err="1"/>
              <a:t>Eron</a:t>
            </a:r>
            <a:r>
              <a:rPr lang="en-US" dirty="0"/>
              <a:t> JJ, et al. AIDS. 2018;32:1431-42.</a:t>
            </a:r>
            <a:endParaRPr lang="en-US" dirty="0">
              <a:latin typeface="Arial" pitchFamily="31" charset="0"/>
            </a:endParaRPr>
          </a:p>
        </p:txBody>
      </p:sp>
      <p:sp>
        <p:nvSpPr>
          <p:cNvPr id="4" name="Content Placeholder 3">
            <a:extLst>
              <a:ext uri="{FF2B5EF4-FFF2-40B4-BE49-F238E27FC236}">
                <a16:creationId xmlns:a16="http://schemas.microsoft.com/office/drawing/2014/main" id="{2A7265E5-575E-89C7-22E0-19DA6D47A9ED}"/>
              </a:ext>
            </a:extLst>
          </p:cNvPr>
          <p:cNvSpPr>
            <a:spLocks noGrp="1"/>
          </p:cNvSpPr>
          <p:nvPr>
            <p:ph sz="half" idx="2"/>
          </p:nvPr>
        </p:nvSpPr>
        <p:spPr>
          <a:xfrm>
            <a:off x="-18168" y="1925618"/>
            <a:ext cx="9180576" cy="1854799"/>
          </a:xfrm>
        </p:spPr>
        <p:txBody>
          <a:bodyPr>
            <a:noAutofit/>
          </a:bodyPr>
          <a:lstStyle/>
          <a:p>
            <a:pPr>
              <a:lnSpc>
                <a:spcPts val="2600"/>
              </a:lnSpc>
            </a:pPr>
            <a:r>
              <a:rPr lang="en-US" sz="1800" dirty="0">
                <a:solidFill>
                  <a:srgbClr val="C00000"/>
                </a:solidFill>
              </a:rPr>
              <a:t>Conclusions</a:t>
            </a:r>
            <a:r>
              <a:rPr lang="en-US" sz="1800" dirty="0"/>
              <a:t>: “Darunavir-cobicistat-emtricitabine-tenofovir alafenamide achieved a high virologic suppression rate (91.4%) and was noninferior to darunavir-cobicistat with emtricitabine-tenofovir DF. Darunavir-cobicistat-emtricitabine-tenofovir alafenamide also demonstrated the bone and renal safety advantages of tenofovir alafenamide in combination with darunavir-cobicistat.”</a:t>
            </a:r>
          </a:p>
        </p:txBody>
      </p:sp>
    </p:spTree>
    <p:extLst>
      <p:ext uri="{BB962C8B-B14F-4D97-AF65-F5344CB8AC3E}">
        <p14:creationId xmlns:p14="http://schemas.microsoft.com/office/powerpoint/2010/main" val="395555008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1800" dirty="0"/>
              <a:t>Darunavir-Cobicistat-Tenofovir alafenamide-Emtricitabine</a:t>
            </a:r>
            <a:br>
              <a:rPr lang="en-US" sz="2400" dirty="0"/>
            </a:br>
            <a:r>
              <a:rPr lang="en-US" dirty="0"/>
              <a:t>Switch Studies in </a:t>
            </a:r>
            <a:r>
              <a:rPr lang="en-US" sz="2400" b="1" dirty="0">
                <a:latin typeface="Arial" panose="020B0604020202020204" pitchFamily="34" charset="0"/>
                <a:cs typeface="Arial" panose="020B0604020202020204" pitchFamily="34" charset="0"/>
              </a:rPr>
              <a:t>Adults with Virologic Suppression</a:t>
            </a:r>
            <a:endParaRPr lang="en-US" dirty="0"/>
          </a:p>
        </p:txBody>
      </p:sp>
    </p:spTree>
    <p:extLst>
      <p:ext uri="{BB962C8B-B14F-4D97-AF65-F5344CB8AC3E}">
        <p14:creationId xmlns:p14="http://schemas.microsoft.com/office/powerpoint/2010/main" val="228921894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25" b="0" dirty="0"/>
              <a:t>DRV-COBI-TAF-FTC </a:t>
            </a:r>
            <a:r>
              <a:rPr lang="en-US" sz="2025" b="0" dirty="0" err="1"/>
              <a:t>vs</a:t>
            </a:r>
            <a:r>
              <a:rPr lang="en-US" sz="2025" b="0" dirty="0"/>
              <a:t> Continue Boosted PI + TDF-FTC</a:t>
            </a:r>
            <a:br>
              <a:rPr lang="en-US" sz="2025" b="0" dirty="0"/>
            </a:br>
            <a:r>
              <a:rPr lang="en-US" sz="2700" dirty="0"/>
              <a:t>EMERALD</a:t>
            </a:r>
          </a:p>
        </p:txBody>
      </p:sp>
    </p:spTree>
    <p:extLst>
      <p:ext uri="{BB962C8B-B14F-4D97-AF65-F5344CB8AC3E}">
        <p14:creationId xmlns:p14="http://schemas.microsoft.com/office/powerpoint/2010/main" val="396749406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6099370" y="2447566"/>
            <a:ext cx="310375" cy="492977"/>
          </a:xfrm>
          <a:prstGeom prst="line">
            <a:avLst/>
          </a:prstGeom>
          <a:noFill/>
          <a:ln w="1270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6099370" y="2904766"/>
            <a:ext cx="310375" cy="492977"/>
          </a:xfrm>
          <a:prstGeom prst="line">
            <a:avLst/>
          </a:prstGeom>
          <a:noFill/>
          <a:ln w="1270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Boosted PI + TDF-FTC</a:t>
            </a:r>
            <a:br>
              <a:rPr lang="en-US" sz="2000" dirty="0">
                <a:ea typeface="ＭＳ Ｐゴシック" pitchFamily="31" charset="-128"/>
                <a:cs typeface="ＭＳ Ｐゴシック" pitchFamily="31" charset="-128"/>
              </a:rPr>
            </a:br>
            <a:r>
              <a:rPr lang="en-US" sz="2000" dirty="0"/>
              <a:t>EMERALD: Design</a:t>
            </a:r>
          </a:p>
        </p:txBody>
      </p:sp>
      <p:sp>
        <p:nvSpPr>
          <p:cNvPr id="9" name="Text Placeholder 8">
            <a:extLst>
              <a:ext uri="{FF2B5EF4-FFF2-40B4-BE49-F238E27FC236}">
                <a16:creationId xmlns:a16="http://schemas.microsoft.com/office/drawing/2014/main" id="{E31D73DA-D9C6-058C-AAFD-AC0B9BE8DA95}"/>
              </a:ext>
            </a:extLst>
          </p:cNvPr>
          <p:cNvSpPr>
            <a:spLocks noGrp="1"/>
          </p:cNvSpPr>
          <p:nvPr>
            <p:ph type="body" sz="quarter" idx="16"/>
          </p:nvPr>
        </p:nvSpPr>
        <p:spPr/>
        <p:txBody>
          <a:bodyPr/>
          <a:lstStyle/>
          <a:p>
            <a:r>
              <a:rPr lang="en-US" dirty="0"/>
              <a:t>Source: Orkin C, et al. Lancet HIV. 2018;5:e23-e34. </a:t>
            </a:r>
            <a:endParaRPr lang="en-US" dirty="0">
              <a:latin typeface="Arial" pitchFamily="31" charset="0"/>
            </a:endParaRPr>
          </a:p>
        </p:txBody>
      </p:sp>
      <p:sp>
        <p:nvSpPr>
          <p:cNvPr id="4" name="Content Placeholder 3">
            <a:extLst>
              <a:ext uri="{FF2B5EF4-FFF2-40B4-BE49-F238E27FC236}">
                <a16:creationId xmlns:a16="http://schemas.microsoft.com/office/drawing/2014/main" id="{47CEFE09-E62A-4743-3CD6-825B539460C3}"/>
              </a:ext>
            </a:extLst>
          </p:cNvPr>
          <p:cNvSpPr>
            <a:spLocks noGrp="1"/>
          </p:cNvSpPr>
          <p:nvPr>
            <p:ph sz="half" idx="2"/>
          </p:nvPr>
        </p:nvSpPr>
        <p:spPr>
          <a:xfrm>
            <a:off x="323850" y="1184225"/>
            <a:ext cx="5711190" cy="3337732"/>
          </a:xfrm>
        </p:spPr>
        <p:txBody>
          <a:bodyPr>
            <a:normAutofit/>
          </a:bodyPr>
          <a:lstStyle/>
          <a:p>
            <a:pPr>
              <a:lnSpc>
                <a:spcPts val="1700"/>
              </a:lnSpc>
            </a:pPr>
            <a:r>
              <a:rPr lang="en-US" sz="1400" b="1" dirty="0">
                <a:latin typeface="Arial"/>
                <a:cs typeface="Arial"/>
              </a:rPr>
              <a:t>Background</a:t>
            </a:r>
            <a:r>
              <a:rPr lang="en-US" sz="1400" dirty="0">
                <a:latin typeface="Arial"/>
                <a:cs typeface="Arial"/>
              </a:rPr>
              <a:t>: </a:t>
            </a:r>
            <a:r>
              <a:rPr lang="en-US" sz="1400" dirty="0">
                <a:latin typeface="Arial"/>
              </a:rPr>
              <a:t>Randomized, open-label, active-controlled, international, phase 3 study evaluating the efficacy and safety of switching to the single-tablet regimen DRV-COBI-TAF-FTC versus continuing a boosted PI + TDF-FTC</a:t>
            </a:r>
            <a:endParaRPr lang="en-US" sz="1400" dirty="0">
              <a:latin typeface="Arial" pitchFamily="22" charset="0"/>
            </a:endParaRPr>
          </a:p>
          <a:p>
            <a:pPr>
              <a:lnSpc>
                <a:spcPts val="1700"/>
              </a:lnSpc>
            </a:pPr>
            <a:r>
              <a:rPr lang="en-US" sz="1400" b="1" dirty="0">
                <a:latin typeface="Arial"/>
                <a:cs typeface="Arial"/>
              </a:rPr>
              <a:t>Inclusion Criteria (n = 1,141)</a:t>
            </a:r>
          </a:p>
          <a:p>
            <a:pPr lvl="1">
              <a:lnSpc>
                <a:spcPts val="1700"/>
              </a:lnSpc>
            </a:pPr>
            <a:r>
              <a:rPr lang="en-US" sz="1400" dirty="0">
                <a:latin typeface="Arial" pitchFamily="22" charset="0"/>
              </a:rPr>
              <a:t>Age ≥18 years</a:t>
            </a:r>
          </a:p>
          <a:p>
            <a:pPr lvl="1">
              <a:lnSpc>
                <a:spcPts val="1700"/>
              </a:lnSpc>
            </a:pPr>
            <a:r>
              <a:rPr lang="en-US" sz="1400" dirty="0">
                <a:latin typeface="Arial" pitchFamily="22" charset="0"/>
              </a:rPr>
              <a:t>Antiretroviral experienced</a:t>
            </a:r>
          </a:p>
          <a:p>
            <a:pPr lvl="1">
              <a:lnSpc>
                <a:spcPts val="1700"/>
              </a:lnSpc>
            </a:pPr>
            <a:r>
              <a:rPr lang="en-US" sz="1400" dirty="0">
                <a:latin typeface="Arial" pitchFamily="22" charset="0"/>
              </a:rPr>
              <a:t>HIV RNA ≤50 copies/mL for &gt;2 months*</a:t>
            </a:r>
          </a:p>
          <a:p>
            <a:pPr lvl="1">
              <a:lnSpc>
                <a:spcPts val="1700"/>
              </a:lnSpc>
            </a:pPr>
            <a:r>
              <a:rPr lang="en-US" sz="1400" dirty="0">
                <a:latin typeface="Arial"/>
              </a:rPr>
              <a:t>Taking a PI plus ritonavir or cobicistat</a:t>
            </a:r>
          </a:p>
          <a:p>
            <a:pPr lvl="1">
              <a:lnSpc>
                <a:spcPts val="1700"/>
              </a:lnSpc>
            </a:pPr>
            <a:r>
              <a:rPr lang="en-US" sz="1400" dirty="0">
                <a:latin typeface="Arial"/>
              </a:rPr>
              <a:t>Regimen stable for ≥6 months</a:t>
            </a:r>
          </a:p>
          <a:p>
            <a:pPr lvl="1">
              <a:lnSpc>
                <a:spcPts val="1700"/>
              </a:lnSpc>
            </a:pPr>
            <a:r>
              <a:rPr lang="en-US" sz="1400" dirty="0">
                <a:latin typeface="Arial" pitchFamily="22" charset="0"/>
              </a:rPr>
              <a:t>eGFR ≥50 mL/min</a:t>
            </a:r>
          </a:p>
          <a:p>
            <a:pPr lvl="1">
              <a:lnSpc>
                <a:spcPts val="1700"/>
              </a:lnSpc>
            </a:pPr>
            <a:r>
              <a:rPr lang="en-US" sz="1400" dirty="0">
                <a:latin typeface="Arial"/>
              </a:rPr>
              <a:t>No prior virologic failure on a DRV-based regimen</a:t>
            </a:r>
          </a:p>
          <a:p>
            <a:pPr lvl="1">
              <a:lnSpc>
                <a:spcPts val="1700"/>
              </a:lnSpc>
            </a:pPr>
            <a:r>
              <a:rPr lang="en-US" sz="1400" dirty="0">
                <a:latin typeface="Arial"/>
              </a:rPr>
              <a:t>Virologic failure on non-DRV-based regimen allowed</a:t>
            </a:r>
          </a:p>
          <a:p>
            <a:pPr lvl="1">
              <a:lnSpc>
                <a:spcPts val="1700"/>
              </a:lnSpc>
            </a:pPr>
            <a:r>
              <a:rPr lang="en-US" sz="1400" dirty="0">
                <a:latin typeface="Arial"/>
              </a:rPr>
              <a:t>Not pregnant or breastfeeding</a:t>
            </a:r>
            <a:endParaRPr lang="en-US" sz="1400" dirty="0"/>
          </a:p>
        </p:txBody>
      </p:sp>
      <p:sp>
        <p:nvSpPr>
          <p:cNvPr id="24" name="Rectangle 7"/>
          <p:cNvSpPr>
            <a:spLocks noChangeArrowheads="1"/>
          </p:cNvSpPr>
          <p:nvPr/>
        </p:nvSpPr>
        <p:spPr bwMode="ltGray">
          <a:xfrm>
            <a:off x="6506935" y="1897907"/>
            <a:ext cx="1992522" cy="818384"/>
          </a:xfrm>
          <a:prstGeom prst="rect">
            <a:avLst/>
          </a:prstGeom>
          <a:solidFill>
            <a:srgbClr val="8B5E92">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i="1" dirty="0">
                <a:solidFill>
                  <a:srgbClr val="000000"/>
                </a:solidFill>
                <a:latin typeface="Arial"/>
                <a:cs typeface="Arial"/>
              </a:rPr>
              <a:t>Switch Group</a:t>
            </a:r>
            <a:br>
              <a:rPr lang="en-US" sz="1350" i="1" dirty="0">
                <a:solidFill>
                  <a:srgbClr val="000000"/>
                </a:solidFill>
                <a:latin typeface="Arial"/>
                <a:cs typeface="Arial"/>
              </a:rPr>
            </a:br>
            <a:r>
              <a:rPr lang="en-US" sz="1350" b="1" dirty="0">
                <a:solidFill>
                  <a:srgbClr val="000000"/>
                </a:solidFill>
                <a:latin typeface="Arial"/>
                <a:cs typeface="Arial"/>
              </a:rPr>
              <a:t>DRV-COBI-TAF-FTC </a:t>
            </a:r>
          </a:p>
          <a:p>
            <a:pPr algn="ctr"/>
            <a:r>
              <a:rPr lang="en-US" sz="1050" dirty="0">
                <a:solidFill>
                  <a:srgbClr val="000000"/>
                </a:solidFill>
                <a:latin typeface="Arial"/>
                <a:cs typeface="Arial"/>
              </a:rPr>
              <a:t>(n = 763)</a:t>
            </a:r>
          </a:p>
        </p:txBody>
      </p:sp>
      <p:sp>
        <p:nvSpPr>
          <p:cNvPr id="33" name="Rectangle 7"/>
          <p:cNvSpPr>
            <a:spLocks noChangeArrowheads="1"/>
          </p:cNvSpPr>
          <p:nvPr/>
        </p:nvSpPr>
        <p:spPr bwMode="ltGray">
          <a:xfrm>
            <a:off x="6506935" y="3112478"/>
            <a:ext cx="1992522" cy="818384"/>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i="1" dirty="0">
                <a:solidFill>
                  <a:srgbClr val="000000"/>
                </a:solidFill>
                <a:latin typeface="Arial"/>
                <a:cs typeface="Arial"/>
              </a:rPr>
              <a:t>Continue Group </a:t>
            </a:r>
            <a:br>
              <a:rPr lang="en-US" sz="1350" b="1" dirty="0">
                <a:solidFill>
                  <a:srgbClr val="000000"/>
                </a:solidFill>
                <a:latin typeface="Arial"/>
                <a:cs typeface="Arial"/>
              </a:rPr>
            </a:br>
            <a:r>
              <a:rPr lang="en-US" sz="1350" b="1" dirty="0">
                <a:solidFill>
                  <a:srgbClr val="000000"/>
                </a:solidFill>
                <a:latin typeface="Arial"/>
                <a:cs typeface="Arial"/>
              </a:rPr>
              <a:t>Boosted PI + TDF-FTC</a:t>
            </a:r>
          </a:p>
          <a:p>
            <a:pPr algn="ctr"/>
            <a:r>
              <a:rPr lang="en-US" sz="1050" dirty="0">
                <a:solidFill>
                  <a:srgbClr val="000000"/>
                </a:solidFill>
                <a:latin typeface="Arial"/>
                <a:cs typeface="Arial"/>
              </a:rPr>
              <a:t>(n = 378)</a:t>
            </a:r>
          </a:p>
        </p:txBody>
      </p:sp>
      <p:sp>
        <p:nvSpPr>
          <p:cNvPr id="11" name="Oval 10"/>
          <p:cNvSpPr>
            <a:spLocks noChangeAspect="1"/>
          </p:cNvSpPr>
          <p:nvPr/>
        </p:nvSpPr>
        <p:spPr>
          <a:xfrm>
            <a:off x="6144999" y="3041391"/>
            <a:ext cx="205740" cy="2057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825" b="1" dirty="0">
                <a:latin typeface="Arial"/>
                <a:cs typeface="Arial"/>
              </a:rPr>
              <a:t>1x</a:t>
            </a:r>
          </a:p>
        </p:txBody>
      </p:sp>
      <p:sp>
        <p:nvSpPr>
          <p:cNvPr id="14" name="Oval 13"/>
          <p:cNvSpPr>
            <a:spLocks noChangeAspect="1"/>
          </p:cNvSpPr>
          <p:nvPr/>
        </p:nvSpPr>
        <p:spPr>
          <a:xfrm>
            <a:off x="6144999" y="2597518"/>
            <a:ext cx="205739" cy="20573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825" b="1" dirty="0">
                <a:latin typeface="Arial"/>
                <a:cs typeface="Arial"/>
              </a:rPr>
              <a:t>2x</a:t>
            </a:r>
          </a:p>
        </p:txBody>
      </p:sp>
      <p:sp>
        <p:nvSpPr>
          <p:cNvPr id="7" name="Content Placeholder 5">
            <a:extLst>
              <a:ext uri="{FF2B5EF4-FFF2-40B4-BE49-F238E27FC236}">
                <a16:creationId xmlns:a16="http://schemas.microsoft.com/office/drawing/2014/main" id="{D399A1EB-3904-DE71-AA67-8367F7C5E2A9}"/>
              </a:ext>
            </a:extLst>
          </p:cNvPr>
          <p:cNvSpPr>
            <a:spLocks noGrp="1"/>
          </p:cNvSpPr>
          <p:nvPr/>
        </p:nvSpPr>
        <p:spPr>
          <a:xfrm>
            <a:off x="3855200" y="4844012"/>
            <a:ext cx="7357838" cy="240029"/>
          </a:xfrm>
          <a:prstGeom prst="rect">
            <a:avLst/>
          </a:prstGeom>
        </p:spPr>
        <p:txBody>
          <a:bodyPr vert="horz" anchor="ctr"/>
          <a:lstStyle>
            <a:lvl1pPr marL="0" indent="0" algn="l" defTabSz="685800" rtl="0" eaLnBrk="1" latinLnBrk="0" hangingPunct="1">
              <a:spcBef>
                <a:spcPts val="0"/>
              </a:spcBef>
              <a:buFont typeface="Arial" pitchFamily="34" charset="0"/>
              <a:buNone/>
              <a:defRPr sz="1050" b="1" kern="1200" baseline="0">
                <a:solidFill>
                  <a:srgbClr val="285078"/>
                </a:solidFill>
                <a:latin typeface="Arial"/>
                <a:ea typeface="+mn-ea"/>
                <a:cs typeface="Arial"/>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US" sz="800" dirty="0">
              <a:latin typeface="Arial" pitchFamily="31" charset="0"/>
            </a:endParaRPr>
          </a:p>
        </p:txBody>
      </p:sp>
      <p:sp>
        <p:nvSpPr>
          <p:cNvPr id="8" name="TextBox 7">
            <a:extLst>
              <a:ext uri="{FF2B5EF4-FFF2-40B4-BE49-F238E27FC236}">
                <a16:creationId xmlns:a16="http://schemas.microsoft.com/office/drawing/2014/main" id="{0364AA6A-E166-9870-8306-27ECB27AFDA1}"/>
              </a:ext>
            </a:extLst>
          </p:cNvPr>
          <p:cNvSpPr txBox="1"/>
          <p:nvPr/>
        </p:nvSpPr>
        <p:spPr>
          <a:xfrm>
            <a:off x="323850" y="4579820"/>
            <a:ext cx="5702176" cy="246221"/>
          </a:xfrm>
          <a:prstGeom prst="rect">
            <a:avLst/>
          </a:prstGeom>
          <a:solidFill>
            <a:schemeClr val="bg1">
              <a:lumMod val="95000"/>
            </a:schemeClr>
          </a:solidFill>
        </p:spPr>
        <p:txBody>
          <a:bodyPr wrap="square" rtlCol="0">
            <a:spAutoFit/>
          </a:bodyPr>
          <a:lstStyle/>
          <a:p>
            <a:r>
              <a:rPr lang="en-US" sz="1000" dirty="0">
                <a:latin typeface="Arial"/>
              </a:rPr>
              <a:t>*</a:t>
            </a:r>
            <a:r>
              <a:rPr lang="en-US" sz="1000" dirty="0">
                <a:solidFill>
                  <a:srgbClr val="000000"/>
                </a:solidFill>
                <a:latin typeface="Arial" pitchFamily="22" charset="0"/>
              </a:rPr>
              <a:t>One HIV RNA 50-200 copies/mL within prior 12 months allowed</a:t>
            </a:r>
            <a:endParaRPr lang="en-US" sz="1000" dirty="0">
              <a:latin typeface="Arial"/>
            </a:endParaRPr>
          </a:p>
        </p:txBody>
      </p:sp>
    </p:spTree>
    <p:extLst>
      <p:ext uri="{BB962C8B-B14F-4D97-AF65-F5344CB8AC3E}">
        <p14:creationId xmlns:p14="http://schemas.microsoft.com/office/powerpoint/2010/main" val="41855752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Baseline Characteristics</a:t>
            </a:r>
          </a:p>
        </p:txBody>
      </p:sp>
      <p:sp>
        <p:nvSpPr>
          <p:cNvPr id="6" name="Content Placeholder 5"/>
          <p:cNvSpPr>
            <a:spLocks noGrp="1"/>
          </p:cNvSpPr>
          <p:nvPr>
            <p:ph type="body" sz="quarter" idx="14"/>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13" name="Group 65">
            <a:extLst>
              <a:ext uri="{FF2B5EF4-FFF2-40B4-BE49-F238E27FC236}">
                <a16:creationId xmlns:a16="http://schemas.microsoft.com/office/drawing/2014/main" id="{B0703356-5D41-BB42-8145-177D327A9373}"/>
              </a:ext>
            </a:extLst>
          </p:cNvPr>
          <p:cNvGraphicFramePr>
            <a:graphicFrameLocks noGrp="1"/>
          </p:cNvGraphicFramePr>
          <p:nvPr>
            <p:extLst>
              <p:ext uri="{D42A27DB-BD31-4B8C-83A1-F6EECF244321}">
                <p14:modId xmlns:p14="http://schemas.microsoft.com/office/powerpoint/2010/main" val="3413452215"/>
              </p:ext>
            </p:extLst>
          </p:nvPr>
        </p:nvGraphicFramePr>
        <p:xfrm>
          <a:off x="589758" y="1028700"/>
          <a:ext cx="7955280" cy="3657603"/>
        </p:xfrm>
        <a:graphic>
          <a:graphicData uri="http://schemas.openxmlformats.org/drawingml/2006/table">
            <a:tbl>
              <a:tblPr>
                <a:effectLst/>
              </a:tblPr>
              <a:tblGrid>
                <a:gridCol w="3298528">
                  <a:extLst>
                    <a:ext uri="{9D8B030D-6E8A-4147-A177-3AD203B41FA5}">
                      <a16:colId xmlns:a16="http://schemas.microsoft.com/office/drawing/2014/main" val="20000"/>
                    </a:ext>
                  </a:extLst>
                </a:gridCol>
                <a:gridCol w="2328376">
                  <a:extLst>
                    <a:ext uri="{9D8B030D-6E8A-4147-A177-3AD203B41FA5}">
                      <a16:colId xmlns:a16="http://schemas.microsoft.com/office/drawing/2014/main" val="20001"/>
                    </a:ext>
                  </a:extLst>
                </a:gridCol>
                <a:gridCol w="2328376">
                  <a:extLst>
                    <a:ext uri="{9D8B030D-6E8A-4147-A177-3AD203B41FA5}">
                      <a16:colId xmlns:a16="http://schemas.microsoft.com/office/drawing/2014/main" val="20002"/>
                    </a:ext>
                  </a:extLst>
                </a:gridCol>
              </a:tblGrid>
              <a:tr h="368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EMERALD Study: Baseline Characteristics</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1291">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DRV-COBI-TAF-FTC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latin typeface="Arial" panose="020B0604020202020204" pitchFamily="34" charset="0"/>
                          <a:cs typeface="Arial" panose="020B0604020202020204" pitchFamily="34" charset="0"/>
                        </a:rPr>
                        <a:t>Switch Group</a:t>
                      </a:r>
                      <a:r>
                        <a:rPr lang="en-US" sz="1200" b="1" dirty="0">
                          <a:solidFill>
                            <a:schemeClr val="bg1"/>
                          </a:solidFill>
                          <a:latin typeface="Arial" panose="020B0604020202020204" pitchFamily="34" charset="0"/>
                          <a:cs typeface="Arial" panose="020B0604020202020204" pitchFamily="34" charset="0"/>
                        </a:rPr>
                        <a:t> </a:t>
                      </a: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r>
                        <a:rPr kumimoji="0" lang="en-US" sz="12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Continue Group</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CD4 Count (cells/mL)</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624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Time since HIV diagnosis (years)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Time since first ART (years)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Previous use of &gt;5 ARV’s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Previous virologic failure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2061304719"/>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Boosted darunavir at screening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319226059"/>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Boosted atazanavir at screening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970783715"/>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Boosted lopinavir at screening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3893338266"/>
                  </a:ext>
                </a:extLst>
              </a:tr>
            </a:tbl>
          </a:graphicData>
        </a:graphic>
      </p:graphicFrame>
    </p:spTree>
    <p:extLst>
      <p:ext uri="{BB962C8B-B14F-4D97-AF65-F5344CB8AC3E}">
        <p14:creationId xmlns:p14="http://schemas.microsoft.com/office/powerpoint/2010/main" val="331747869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by FDA Snapshot Analysis, ITT</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2855118373"/>
              </p:ext>
            </p:extLst>
          </p:nvPr>
        </p:nvGraphicFramePr>
        <p:xfrm>
          <a:off x="448148" y="1371601"/>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106934" y="4283808"/>
            <a:ext cx="800100" cy="261610"/>
          </a:xfrm>
          <a:prstGeom prst="rect">
            <a:avLst/>
          </a:prstGeom>
          <a:noFill/>
        </p:spPr>
        <p:txBody>
          <a:bodyPr wrap="square" rtlCol="0" anchor="ctr" anchorCtr="1">
            <a:spAutoFit/>
          </a:bodyPr>
          <a:lstStyle/>
          <a:p>
            <a:r>
              <a:rPr lang="en-US" sz="1100" dirty="0">
                <a:solidFill>
                  <a:srgbClr val="FFFFFF"/>
                </a:solidFill>
                <a:latin typeface="Arial"/>
              </a:rPr>
              <a:t>724/763</a:t>
            </a:r>
          </a:p>
        </p:txBody>
      </p:sp>
      <p:sp>
        <p:nvSpPr>
          <p:cNvPr id="10" name="TextBox 9"/>
          <p:cNvSpPr txBox="1"/>
          <p:nvPr/>
        </p:nvSpPr>
        <p:spPr>
          <a:xfrm>
            <a:off x="6046200" y="4283808"/>
            <a:ext cx="800100" cy="261610"/>
          </a:xfrm>
          <a:prstGeom prst="rect">
            <a:avLst/>
          </a:prstGeom>
          <a:noFill/>
        </p:spPr>
        <p:txBody>
          <a:bodyPr wrap="square" rtlCol="0" anchor="ctr" anchorCtr="1">
            <a:spAutoFit/>
          </a:bodyPr>
          <a:lstStyle/>
          <a:p>
            <a:r>
              <a:rPr lang="en-US" sz="1100" dirty="0">
                <a:solidFill>
                  <a:srgbClr val="FFFFFF"/>
                </a:solidFill>
                <a:latin typeface="Arial"/>
              </a:rPr>
              <a:t>354/378</a:t>
            </a:r>
          </a:p>
        </p:txBody>
      </p:sp>
    </p:spTree>
    <p:extLst>
      <p:ext uri="{BB962C8B-B14F-4D97-AF65-F5344CB8AC3E}">
        <p14:creationId xmlns:p14="http://schemas.microsoft.com/office/powerpoint/2010/main" val="24133216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Outcomes</a:t>
            </a:r>
          </a:p>
        </p:txBody>
      </p:sp>
      <p:sp>
        <p:nvSpPr>
          <p:cNvPr id="3" name="Text Placeholder 2">
            <a:extLst>
              <a:ext uri="{FF2B5EF4-FFF2-40B4-BE49-F238E27FC236}">
                <a16:creationId xmlns:a16="http://schemas.microsoft.com/office/drawing/2014/main" id="{25B01B68-AA46-6A49-57BA-E965F9A4AED4}"/>
              </a:ext>
            </a:extLst>
          </p:cNvPr>
          <p:cNvSpPr>
            <a:spLocks noGrp="1"/>
          </p:cNvSpPr>
          <p:nvPr>
            <p:ph type="body" sz="quarter" idx="16"/>
          </p:nvPr>
        </p:nvSpPr>
        <p:spPr/>
        <p:txBody>
          <a:bodyPr/>
          <a:lstStyle/>
          <a:p>
            <a:r>
              <a:rPr lang="en-US" dirty="0"/>
              <a:t>Source: Orkin C, et al. Lancet HIV. 2018;5:e23-e34. </a:t>
            </a:r>
            <a:endParaRPr lang="en-US" dirty="0">
              <a:latin typeface="Arial" pitchFamily="31" charset="0"/>
            </a:endParaRPr>
          </a:p>
        </p:txBody>
      </p:sp>
      <p:sp>
        <p:nvSpPr>
          <p:cNvPr id="9" name="TextBox 8"/>
          <p:cNvSpPr txBox="1"/>
          <p:nvPr/>
        </p:nvSpPr>
        <p:spPr>
          <a:xfrm>
            <a:off x="3746181" y="3826549"/>
            <a:ext cx="800100" cy="253916"/>
          </a:xfrm>
          <a:prstGeom prst="rect">
            <a:avLst/>
          </a:prstGeom>
          <a:noFill/>
        </p:spPr>
        <p:txBody>
          <a:bodyPr wrap="square" rtlCol="0" anchor="ctr" anchorCtr="1">
            <a:spAutoFit/>
          </a:bodyPr>
          <a:lstStyle/>
          <a:p>
            <a:r>
              <a:rPr lang="en-US" sz="1050" dirty="0">
                <a:solidFill>
                  <a:srgbClr val="FFFFFF"/>
                </a:solidFill>
                <a:latin typeface="Arial"/>
              </a:rPr>
              <a:t>724/763</a:t>
            </a:r>
          </a:p>
        </p:txBody>
      </p:sp>
      <p:sp>
        <p:nvSpPr>
          <p:cNvPr id="10" name="TextBox 9"/>
          <p:cNvSpPr txBox="1"/>
          <p:nvPr/>
        </p:nvSpPr>
        <p:spPr>
          <a:xfrm>
            <a:off x="5257800" y="3826549"/>
            <a:ext cx="800100" cy="253916"/>
          </a:xfrm>
          <a:prstGeom prst="rect">
            <a:avLst/>
          </a:prstGeom>
          <a:noFill/>
        </p:spPr>
        <p:txBody>
          <a:bodyPr wrap="square" rtlCol="0" anchor="ctr" anchorCtr="1">
            <a:spAutoFit/>
          </a:bodyPr>
          <a:lstStyle/>
          <a:p>
            <a:r>
              <a:rPr lang="en-US" sz="1050" dirty="0">
                <a:solidFill>
                  <a:srgbClr val="FFFFFF"/>
                </a:solidFill>
                <a:latin typeface="Arial"/>
              </a:rPr>
              <a:t>354/378</a:t>
            </a:r>
          </a:p>
        </p:txBody>
      </p:sp>
      <p:graphicFrame>
        <p:nvGraphicFramePr>
          <p:cNvPr id="11" name="Group 65">
            <a:extLst>
              <a:ext uri="{FF2B5EF4-FFF2-40B4-BE49-F238E27FC236}">
                <a16:creationId xmlns:a16="http://schemas.microsoft.com/office/drawing/2014/main" id="{AEA035C3-FADF-BF44-8BEB-3CE97AB010AB}"/>
              </a:ext>
            </a:extLst>
          </p:cNvPr>
          <p:cNvGraphicFramePr>
            <a:graphicFrameLocks noGrp="1"/>
          </p:cNvGraphicFramePr>
          <p:nvPr/>
        </p:nvGraphicFramePr>
        <p:xfrm>
          <a:off x="640080" y="1365580"/>
          <a:ext cx="7863839" cy="3032553"/>
        </p:xfrm>
        <a:graphic>
          <a:graphicData uri="http://schemas.openxmlformats.org/drawingml/2006/table">
            <a:tbl>
              <a:tblPr>
                <a:effectLst/>
              </a:tblPr>
              <a:tblGrid>
                <a:gridCol w="3472479">
                  <a:extLst>
                    <a:ext uri="{9D8B030D-6E8A-4147-A177-3AD203B41FA5}">
                      <a16:colId xmlns:a16="http://schemas.microsoft.com/office/drawing/2014/main" val="20000"/>
                    </a:ext>
                  </a:extLst>
                </a:gridCol>
                <a:gridCol w="2195680">
                  <a:extLst>
                    <a:ext uri="{9D8B030D-6E8A-4147-A177-3AD203B41FA5}">
                      <a16:colId xmlns:a16="http://schemas.microsoft.com/office/drawing/2014/main" val="20001"/>
                    </a:ext>
                  </a:extLst>
                </a:gridCol>
                <a:gridCol w="2195680">
                  <a:extLst>
                    <a:ext uri="{9D8B030D-6E8A-4147-A177-3AD203B41FA5}">
                      <a16:colId xmlns:a16="http://schemas.microsoft.com/office/drawing/2014/main" val="20002"/>
                    </a:ext>
                  </a:extLst>
                </a:gridCol>
              </a:tblGrid>
              <a:tr h="45339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EMERALD Study Virologic Outcomes</a:t>
                      </a:r>
                      <a:endParaRPr lang="en-US" sz="12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0415">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DRV-COBI-TAF-FTC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Arial" panose="020B0604020202020204" pitchFamily="34" charset="0"/>
                          <a:cs typeface="Arial" panose="020B0604020202020204" pitchFamily="34" charset="0"/>
                        </a:rPr>
                        <a:t>Switch Group</a:t>
                      </a:r>
                      <a:r>
                        <a:rPr lang="en-US" sz="1400" b="1" dirty="0">
                          <a:solidFill>
                            <a:schemeClr val="bg1"/>
                          </a:solidFill>
                          <a:latin typeface="Arial" panose="020B0604020202020204" pitchFamily="34" charset="0"/>
                          <a:cs typeface="Arial" panose="020B0604020202020204" pitchFamily="34" charset="0"/>
                        </a:rPr>
                        <a:t> </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4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Continue Group</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Virologic rebound rate through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HIV RNA </a:t>
                      </a:r>
                      <a:r>
                        <a:rPr lang="en-US" sz="1400" u="none" kern="1200" spc="-30" dirty="0">
                          <a:solidFill>
                            <a:srgbClr val="000000"/>
                          </a:solidFill>
                          <a:latin typeface="Arial" panose="020B0604020202020204" pitchFamily="34" charset="0"/>
                          <a:ea typeface="+mn-ea"/>
                          <a:cs typeface="Arial" panose="020B0604020202020204" pitchFamily="34" charset="0"/>
                        </a:rPr>
                        <a:t>&lt;</a:t>
                      </a:r>
                      <a:r>
                        <a:rPr lang="en-US" sz="1400" kern="1200" spc="-30" dirty="0">
                          <a:solidFill>
                            <a:srgbClr val="000000"/>
                          </a:solidFill>
                          <a:latin typeface="Arial" panose="020B0604020202020204" pitchFamily="34" charset="0"/>
                          <a:ea typeface="+mn-ea"/>
                          <a:cs typeface="Arial" panose="020B0604020202020204" pitchFamily="34" charset="0"/>
                        </a:rPr>
                        <a:t>50 copies/mL at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94.9%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93.7%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HIV RNA </a:t>
                      </a:r>
                      <a:r>
                        <a:rPr lang="en-US" sz="1400" u="sng" kern="1200" spc="-30" dirty="0">
                          <a:solidFill>
                            <a:srgbClr val="000000"/>
                          </a:solidFill>
                          <a:latin typeface="Arial" panose="020B0604020202020204" pitchFamily="34" charset="0"/>
                          <a:ea typeface="+mn-ea"/>
                          <a:cs typeface="Arial" panose="020B0604020202020204" pitchFamily="34" charset="0"/>
                        </a:rPr>
                        <a:t>&gt;</a:t>
                      </a:r>
                      <a:r>
                        <a:rPr lang="en-US" sz="1400" kern="1200" spc="-30" dirty="0">
                          <a:solidFill>
                            <a:srgbClr val="000000"/>
                          </a:solidFill>
                          <a:latin typeface="Arial" panose="020B0604020202020204" pitchFamily="34" charset="0"/>
                          <a:ea typeface="+mn-ea"/>
                          <a:cs typeface="Arial" panose="020B0604020202020204" pitchFamily="34" charset="0"/>
                        </a:rPr>
                        <a:t>50 copies/mL at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No virologic data at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bl>
          </a:graphicData>
        </a:graphic>
      </p:graphicFrame>
      <p:sp>
        <p:nvSpPr>
          <p:cNvPr id="12" name="TextBox 11">
            <a:extLst>
              <a:ext uri="{FF2B5EF4-FFF2-40B4-BE49-F238E27FC236}">
                <a16:creationId xmlns:a16="http://schemas.microsoft.com/office/drawing/2014/main" id="{3FF1254A-1BF5-3B4D-A6D2-F65F0AD4A9AB}"/>
              </a:ext>
            </a:extLst>
          </p:cNvPr>
          <p:cNvSpPr txBox="1"/>
          <p:nvPr/>
        </p:nvSpPr>
        <p:spPr>
          <a:xfrm>
            <a:off x="640079" y="4455417"/>
            <a:ext cx="7863839" cy="253916"/>
          </a:xfrm>
          <a:prstGeom prst="rect">
            <a:avLst/>
          </a:prstGeom>
          <a:solidFill>
            <a:schemeClr val="bg1">
              <a:lumMod val="95000"/>
            </a:schemeClr>
          </a:solidFill>
        </p:spPr>
        <p:txBody>
          <a:bodyPr wrap="square" lIns="342900" rtlCol="0">
            <a:spAutoFit/>
          </a:bodyPr>
          <a:lstStyle/>
          <a:p>
            <a:r>
              <a:rPr lang="en-US" sz="1050" spc="-23" dirty="0">
                <a:solidFill>
                  <a:srgbClr val="000000"/>
                </a:solidFill>
                <a:latin typeface="+mn-lt"/>
                <a:cs typeface="Arial"/>
              </a:rPr>
              <a:t>*HIV RNA ≥50 copies/mL or premature discontinuation with last HIV RNA ≥50copies/mL</a:t>
            </a:r>
            <a:endParaRPr lang="en-US" sz="1050" dirty="0">
              <a:latin typeface="+mn-lt"/>
            </a:endParaRPr>
          </a:p>
        </p:txBody>
      </p:sp>
    </p:spTree>
    <p:extLst>
      <p:ext uri="{BB962C8B-B14F-4D97-AF65-F5344CB8AC3E}">
        <p14:creationId xmlns:p14="http://schemas.microsoft.com/office/powerpoint/2010/main" val="63735208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ghRes_silhouet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013" y="969172"/>
            <a:ext cx="3285972" cy="2169308"/>
          </a:xfrm>
          <a:prstGeom prst="rect">
            <a:avLst/>
          </a:prstGeom>
        </p:spPr>
      </p:pic>
      <p:sp>
        <p:nvSpPr>
          <p:cNvPr id="2" name="Title 1"/>
          <p:cNvSpPr>
            <a:spLocks noGrp="1"/>
          </p:cNvSpPr>
          <p:nvPr>
            <p:ph type="title"/>
          </p:nvPr>
        </p:nvSpPr>
        <p:spPr/>
        <p:txBody>
          <a:bodyPr>
            <a:normAutofit/>
          </a:bodyPr>
          <a:lstStyle/>
          <a:p>
            <a:r>
              <a:rPr lang="en-US" dirty="0"/>
              <a:t>Darunavir-Cobicistat-Tenofovir Alafenamide-Emtricitabine</a:t>
            </a:r>
          </a:p>
        </p:txBody>
      </p:sp>
      <p:sp>
        <p:nvSpPr>
          <p:cNvPr id="3" name="Text Placeholder 2"/>
          <p:cNvSpPr>
            <a:spLocks noGrp="1"/>
          </p:cNvSpPr>
          <p:nvPr>
            <p:ph type="body" sz="quarter" idx="14"/>
          </p:nvPr>
        </p:nvSpPr>
        <p:spPr/>
        <p:txBody>
          <a:bodyPr/>
          <a:lstStyle/>
          <a:p>
            <a:r>
              <a:rPr lang="en-US" dirty="0"/>
              <a:t>Source: Image courtesy of Janssen Therapeutics, Division of Janssen Products, LP</a:t>
            </a:r>
          </a:p>
        </p:txBody>
      </p:sp>
      <p:sp>
        <p:nvSpPr>
          <p:cNvPr id="8" name="Bent Arrow 7"/>
          <p:cNvSpPr/>
          <p:nvPr/>
        </p:nvSpPr>
        <p:spPr>
          <a:xfrm flipV="1">
            <a:off x="3016341" y="3518972"/>
            <a:ext cx="342900" cy="347472"/>
          </a:xfrm>
          <a:prstGeom prst="bentArrow">
            <a:avLst/>
          </a:prstGeom>
          <a:solidFill>
            <a:srgbClr val="A77E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350799" y="3664133"/>
            <a:ext cx="914400" cy="27432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Arial" panose="020B0604020202020204" pitchFamily="34" charset="0"/>
                <a:cs typeface="Arial" panose="020B0604020202020204" pitchFamily="34" charset="0"/>
              </a:rPr>
              <a:t>Booster</a:t>
            </a:r>
          </a:p>
        </p:txBody>
      </p:sp>
      <p:sp>
        <p:nvSpPr>
          <p:cNvPr id="12" name="Rounded Rectangle 11"/>
          <p:cNvSpPr/>
          <p:nvPr/>
        </p:nvSpPr>
        <p:spPr>
          <a:xfrm>
            <a:off x="5108541" y="3664133"/>
            <a:ext cx="914400" cy="27432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Arial" panose="020B0604020202020204" pitchFamily="34" charset="0"/>
                <a:cs typeface="Arial" panose="020B0604020202020204" pitchFamily="34" charset="0"/>
              </a:rPr>
              <a:t>NRTI</a:t>
            </a:r>
          </a:p>
        </p:txBody>
      </p:sp>
      <p:sp>
        <p:nvSpPr>
          <p:cNvPr id="13" name="Bent Arrow 12"/>
          <p:cNvSpPr/>
          <p:nvPr/>
        </p:nvSpPr>
        <p:spPr>
          <a:xfrm flipV="1">
            <a:off x="4794201" y="3518972"/>
            <a:ext cx="342900" cy="347472"/>
          </a:xfrm>
          <a:prstGeom prst="bentArrow">
            <a:avLst/>
          </a:prstGeom>
          <a:solidFill>
            <a:srgbClr val="A77E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7090101" y="3664133"/>
            <a:ext cx="914400" cy="27432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Arial" panose="020B0604020202020204" pitchFamily="34" charset="0"/>
                <a:cs typeface="Arial" panose="020B0604020202020204" pitchFamily="34" charset="0"/>
              </a:rPr>
              <a:t>NRTI</a:t>
            </a:r>
          </a:p>
        </p:txBody>
      </p:sp>
      <p:sp>
        <p:nvSpPr>
          <p:cNvPr id="15" name="Bent Arrow 14"/>
          <p:cNvSpPr/>
          <p:nvPr/>
        </p:nvSpPr>
        <p:spPr>
          <a:xfrm flipV="1">
            <a:off x="6751773" y="3518972"/>
            <a:ext cx="342900" cy="347472"/>
          </a:xfrm>
          <a:prstGeom prst="bentArrow">
            <a:avLst/>
          </a:prstGeom>
          <a:solidFill>
            <a:srgbClr val="A77E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7" name="Rectangle 3"/>
          <p:cNvSpPr>
            <a:spLocks noChangeArrowheads="1"/>
          </p:cNvSpPr>
          <p:nvPr/>
        </p:nvSpPr>
        <p:spPr bwMode="auto">
          <a:xfrm>
            <a:off x="1126773" y="2683309"/>
            <a:ext cx="6890453" cy="550925"/>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2000" dirty="0">
                <a:solidFill>
                  <a:srgbClr val="000000"/>
                </a:solidFill>
                <a:latin typeface="Arial" pitchFamily="-107" charset="0"/>
                <a:ea typeface="Arial" pitchFamily="-107" charset="0"/>
                <a:cs typeface="Arial" pitchFamily="-107" charset="0"/>
              </a:rPr>
              <a:t>Darunavir-Cobicistat-Tenofovir alafenamide-Emtricitabine</a:t>
            </a:r>
          </a:p>
        </p:txBody>
      </p:sp>
      <p:sp>
        <p:nvSpPr>
          <p:cNvPr id="16" name="Bent Arrow 15"/>
          <p:cNvSpPr/>
          <p:nvPr/>
        </p:nvSpPr>
        <p:spPr>
          <a:xfrm flipV="1">
            <a:off x="1834800" y="3518972"/>
            <a:ext cx="342900" cy="347472"/>
          </a:xfrm>
          <a:prstGeom prst="bentArrow">
            <a:avLst/>
          </a:prstGeom>
          <a:solidFill>
            <a:srgbClr val="A77E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2165667" y="3664133"/>
            <a:ext cx="914400" cy="27432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Arial" panose="020B0604020202020204" pitchFamily="34" charset="0"/>
                <a:cs typeface="Arial" panose="020B0604020202020204" pitchFamily="34" charset="0"/>
              </a:rPr>
              <a:t>PI</a:t>
            </a:r>
          </a:p>
        </p:txBody>
      </p:sp>
      <p:sp>
        <p:nvSpPr>
          <p:cNvPr id="19" name="Rounded Rectangle 18">
            <a:extLst>
              <a:ext uri="{FF2B5EF4-FFF2-40B4-BE49-F238E27FC236}">
                <a16:creationId xmlns:a16="http://schemas.microsoft.com/office/drawing/2014/main" id="{9A2D6A6D-8597-A149-9FFB-D7A4DD2F36F3}"/>
              </a:ext>
            </a:extLst>
          </p:cNvPr>
          <p:cNvSpPr/>
          <p:nvPr/>
        </p:nvSpPr>
        <p:spPr>
          <a:xfrm>
            <a:off x="4350712" y="3135864"/>
            <a:ext cx="1086257"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7B552A"/>
                </a:solidFill>
                <a:latin typeface="Arial" panose="020B0604020202020204" pitchFamily="34" charset="0"/>
                <a:cs typeface="Arial" panose="020B0604020202020204" pitchFamily="34" charset="0"/>
              </a:rPr>
              <a:t>10 mg</a:t>
            </a:r>
          </a:p>
        </p:txBody>
      </p:sp>
      <p:sp>
        <p:nvSpPr>
          <p:cNvPr id="20" name="Rounded Rectangle 19">
            <a:extLst>
              <a:ext uri="{FF2B5EF4-FFF2-40B4-BE49-F238E27FC236}">
                <a16:creationId xmlns:a16="http://schemas.microsoft.com/office/drawing/2014/main" id="{210DE7D4-3510-8D4B-85FF-F5FA790295F0}"/>
              </a:ext>
            </a:extLst>
          </p:cNvPr>
          <p:cNvSpPr/>
          <p:nvPr/>
        </p:nvSpPr>
        <p:spPr>
          <a:xfrm>
            <a:off x="6402852" y="3135864"/>
            <a:ext cx="1086257"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7B552A"/>
                </a:solidFill>
                <a:latin typeface="Arial" panose="020B0604020202020204" pitchFamily="34" charset="0"/>
                <a:cs typeface="Arial" panose="020B0604020202020204" pitchFamily="34" charset="0"/>
              </a:rPr>
              <a:t>200 mg</a:t>
            </a:r>
          </a:p>
        </p:txBody>
      </p:sp>
      <p:sp>
        <p:nvSpPr>
          <p:cNvPr id="21" name="Rounded Rectangle 20">
            <a:extLst>
              <a:ext uri="{FF2B5EF4-FFF2-40B4-BE49-F238E27FC236}">
                <a16:creationId xmlns:a16="http://schemas.microsoft.com/office/drawing/2014/main" id="{9A2D6A6D-8597-A149-9FFB-D7A4DD2F36F3}"/>
              </a:ext>
            </a:extLst>
          </p:cNvPr>
          <p:cNvSpPr/>
          <p:nvPr/>
        </p:nvSpPr>
        <p:spPr>
          <a:xfrm>
            <a:off x="1512536" y="3135864"/>
            <a:ext cx="1086257"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7B552A"/>
                </a:solidFill>
                <a:latin typeface="Arial" panose="020B0604020202020204" pitchFamily="34" charset="0"/>
                <a:cs typeface="Arial" panose="020B0604020202020204" pitchFamily="34" charset="0"/>
              </a:rPr>
              <a:t>800 mg</a:t>
            </a:r>
          </a:p>
        </p:txBody>
      </p:sp>
      <p:sp>
        <p:nvSpPr>
          <p:cNvPr id="22" name="Rounded Rectangle 21">
            <a:extLst>
              <a:ext uri="{FF2B5EF4-FFF2-40B4-BE49-F238E27FC236}">
                <a16:creationId xmlns:a16="http://schemas.microsoft.com/office/drawing/2014/main" id="{9A2D6A6D-8597-A149-9FFB-D7A4DD2F36F3}"/>
              </a:ext>
            </a:extLst>
          </p:cNvPr>
          <p:cNvSpPr/>
          <p:nvPr/>
        </p:nvSpPr>
        <p:spPr>
          <a:xfrm>
            <a:off x="2640924" y="3135864"/>
            <a:ext cx="1086257"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7B552A"/>
                </a:solidFill>
                <a:latin typeface="Arial" panose="020B0604020202020204" pitchFamily="34" charset="0"/>
                <a:cs typeface="Arial" panose="020B0604020202020204" pitchFamily="34" charset="0"/>
              </a:rPr>
              <a:t>150 mg</a:t>
            </a:r>
          </a:p>
        </p:txBody>
      </p:sp>
      <p:sp>
        <p:nvSpPr>
          <p:cNvPr id="4" name="Rectangle 3">
            <a:extLst>
              <a:ext uri="{FF2B5EF4-FFF2-40B4-BE49-F238E27FC236}">
                <a16:creationId xmlns:a16="http://schemas.microsoft.com/office/drawing/2014/main" id="{245144B5-1183-184C-5866-CDF43B414FD4}"/>
              </a:ext>
            </a:extLst>
          </p:cNvPr>
          <p:cNvSpPr>
            <a:spLocks noChangeArrowheads="1"/>
          </p:cNvSpPr>
          <p:nvPr/>
        </p:nvSpPr>
        <p:spPr bwMode="auto">
          <a:xfrm>
            <a:off x="0" y="4253781"/>
            <a:ext cx="9144000" cy="45720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1800"/>
              </a:lnSpc>
            </a:pPr>
            <a:r>
              <a:rPr lang="en-US" sz="1500" dirty="0">
                <a:solidFill>
                  <a:srgbClr val="000000"/>
                </a:solidFill>
                <a:latin typeface="Arial" pitchFamily="-107" charset="0"/>
                <a:ea typeface="Arial" pitchFamily="-107" charset="0"/>
                <a:cs typeface="Arial" pitchFamily="-107" charset="0"/>
              </a:rPr>
              <a:t>Dose: 1 tablet once daily with food</a:t>
            </a:r>
          </a:p>
        </p:txBody>
      </p:sp>
    </p:spTree>
    <p:extLst>
      <p:ext uri="{BB962C8B-B14F-4D97-AF65-F5344CB8AC3E}">
        <p14:creationId xmlns:p14="http://schemas.microsoft.com/office/powerpoint/2010/main" val="66047799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EMERALD</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Serum Creatinine and Estimated GFR</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2915886785"/>
              </p:ext>
            </p:extLst>
          </p:nvPr>
        </p:nvGraphicFramePr>
        <p:xfrm>
          <a:off x="416560" y="1314481"/>
          <a:ext cx="8404352" cy="284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43000" y="4286250"/>
            <a:ext cx="6858000" cy="553998"/>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Cr = creatinine (measured in µ</a:t>
            </a:r>
            <a:r>
              <a:rPr lang="en-US" sz="1050" dirty="0" err="1">
                <a:latin typeface="Arial"/>
              </a:rPr>
              <a:t>mol</a:t>
            </a:r>
            <a:r>
              <a:rPr lang="en-US" sz="1050" dirty="0">
                <a:latin typeface="Arial"/>
              </a:rPr>
              <a:t>/L)</a:t>
            </a:r>
          </a:p>
          <a:p>
            <a:pPr>
              <a:lnSpc>
                <a:spcPts val="1200"/>
              </a:lnSpc>
            </a:pPr>
            <a:r>
              <a:rPr lang="en-US" sz="1050" dirty="0">
                <a:latin typeface="Arial"/>
              </a:rPr>
              <a:t>eGFR = estimated glomerular filtration rate (measured in mL/min/1.73 m</a:t>
            </a:r>
            <a:r>
              <a:rPr lang="en-US" sz="1050" baseline="30000" dirty="0">
                <a:latin typeface="Arial"/>
              </a:rPr>
              <a:t>2</a:t>
            </a:r>
            <a:r>
              <a:rPr lang="en-US" sz="1050" dirty="0">
                <a:latin typeface="Arial"/>
              </a:rPr>
              <a:t>, calculated using CKD-EPI)</a:t>
            </a:r>
          </a:p>
          <a:p>
            <a:pPr>
              <a:lnSpc>
                <a:spcPts val="1200"/>
              </a:lnSpc>
            </a:pPr>
            <a:r>
              <a:rPr lang="en-US" sz="1050" dirty="0">
                <a:latin typeface="Arial"/>
              </a:rPr>
              <a:t>Cyst = cystatin C</a:t>
            </a:r>
          </a:p>
        </p:txBody>
      </p:sp>
    </p:spTree>
    <p:extLst>
      <p:ext uri="{BB962C8B-B14F-4D97-AF65-F5344CB8AC3E}">
        <p14:creationId xmlns:p14="http://schemas.microsoft.com/office/powerpoint/2010/main" val="221932349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Urinary Markers of Tubular Dysfunction </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sp>
        <p:nvSpPr>
          <p:cNvPr id="3" name="TextBox 2"/>
          <p:cNvSpPr txBox="1"/>
          <p:nvPr/>
        </p:nvSpPr>
        <p:spPr>
          <a:xfrm>
            <a:off x="929377" y="4379420"/>
            <a:ext cx="7315201" cy="400110"/>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UPCR = urine protein to creatinine ratio; UACR = urine albumin to creatinine ratio</a:t>
            </a:r>
          </a:p>
          <a:p>
            <a:pPr>
              <a:lnSpc>
                <a:spcPts val="1200"/>
              </a:lnSpc>
            </a:pPr>
            <a:r>
              <a:rPr lang="en-US" sz="1050" dirty="0" err="1">
                <a:latin typeface="Arial"/>
              </a:rPr>
              <a:t>RBP:Cr</a:t>
            </a:r>
            <a:r>
              <a:rPr lang="en-US" sz="1050" dirty="0">
                <a:latin typeface="Arial"/>
              </a:rPr>
              <a:t> = retinol binding protein to creatinine ratio; </a:t>
            </a:r>
            <a:r>
              <a:rPr lang="en-US" sz="1050" spc="-23" dirty="0">
                <a:solidFill>
                  <a:srgbClr val="000000"/>
                </a:solidFill>
                <a:cs typeface="Arial"/>
              </a:rPr>
              <a:t>β</a:t>
            </a:r>
            <a:r>
              <a:rPr lang="en-US" sz="1050" dirty="0">
                <a:latin typeface="Arial"/>
              </a:rPr>
              <a:t>2M:Cr = beta-2-microglobulin to creatinine ratio</a:t>
            </a:r>
          </a:p>
        </p:txBody>
      </p:sp>
      <p:graphicFrame>
        <p:nvGraphicFramePr>
          <p:cNvPr id="8" name="Group 65">
            <a:extLst>
              <a:ext uri="{FF2B5EF4-FFF2-40B4-BE49-F238E27FC236}">
                <a16:creationId xmlns:a16="http://schemas.microsoft.com/office/drawing/2014/main" id="{614089D7-D4CD-204B-8BAC-602D64DA0B0B}"/>
              </a:ext>
            </a:extLst>
          </p:cNvPr>
          <p:cNvGraphicFramePr>
            <a:graphicFrameLocks noGrp="1"/>
          </p:cNvGraphicFramePr>
          <p:nvPr/>
        </p:nvGraphicFramePr>
        <p:xfrm>
          <a:off x="929378" y="1386546"/>
          <a:ext cx="7315200" cy="2926081"/>
        </p:xfrm>
        <a:graphic>
          <a:graphicData uri="http://schemas.openxmlformats.org/drawingml/2006/table">
            <a:tbl>
              <a:tblPr>
                <a:effectLst/>
              </a:tblPr>
              <a:tblGrid>
                <a:gridCol w="2236204">
                  <a:extLst>
                    <a:ext uri="{9D8B030D-6E8A-4147-A177-3AD203B41FA5}">
                      <a16:colId xmlns:a16="http://schemas.microsoft.com/office/drawing/2014/main" val="20000"/>
                    </a:ext>
                  </a:extLst>
                </a:gridCol>
                <a:gridCol w="2539498">
                  <a:extLst>
                    <a:ext uri="{9D8B030D-6E8A-4147-A177-3AD203B41FA5}">
                      <a16:colId xmlns:a16="http://schemas.microsoft.com/office/drawing/2014/main" val="20001"/>
                    </a:ext>
                  </a:extLst>
                </a:gridCol>
                <a:gridCol w="2539498">
                  <a:extLst>
                    <a:ext uri="{9D8B030D-6E8A-4147-A177-3AD203B41FA5}">
                      <a16:colId xmlns:a16="http://schemas.microsoft.com/office/drawing/2014/main" val="20002"/>
                    </a:ext>
                  </a:extLst>
                </a:gridCol>
              </a:tblGrid>
              <a:tr h="36576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Mean Change in Markers of Proximal Tubulopathy at Week 48</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0221">
                <a:tc>
                  <a:txBody>
                    <a:bodyPr/>
                    <a:lstStyle/>
                    <a:p>
                      <a:pPr marL="0" indent="0" algn="l"/>
                      <a:endPar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DRV-COBI-FTC-TAF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Arial" panose="020B0604020202020204" pitchFamily="34" charset="0"/>
                          <a:cs typeface="Arial" panose="020B0604020202020204" pitchFamily="34" charset="0"/>
                        </a:rPr>
                        <a:t>Switch Group</a:t>
                      </a:r>
                      <a:endParaRPr lang="en-US" sz="1400" b="1" dirty="0">
                        <a:solidFill>
                          <a:schemeClr val="bg1"/>
                        </a:solidFill>
                        <a:latin typeface="Arial" panose="020B0604020202020204" pitchFamily="34" charset="0"/>
                        <a:cs typeface="Arial" panose="020B0604020202020204" pitchFamily="34" charset="0"/>
                      </a:endParaRP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r>
                        <a:rPr kumimoji="0" lang="en-US" sz="14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Continue Group</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UPCR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-6.43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UACR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err="1">
                          <a:solidFill>
                            <a:srgbClr val="000000"/>
                          </a:solidFill>
                          <a:latin typeface="Arial" panose="020B0604020202020204" pitchFamily="34" charset="0"/>
                          <a:ea typeface="+mn-ea"/>
                          <a:cs typeface="Arial" panose="020B0604020202020204" pitchFamily="34" charset="0"/>
                        </a:rPr>
                        <a:t>RBP:Cr</a:t>
                      </a:r>
                      <a:r>
                        <a:rPr lang="en-US" sz="1400" kern="1200" spc="-30" dirty="0">
                          <a:solidFill>
                            <a:srgbClr val="000000"/>
                          </a:solidFill>
                          <a:latin typeface="Arial" panose="020B0604020202020204" pitchFamily="34" charset="0"/>
                          <a:ea typeface="+mn-ea"/>
                          <a:cs typeface="Arial" panose="020B0604020202020204" pitchFamily="34" charset="0"/>
                        </a:rPr>
                        <a:t>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-630.5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1037.1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β2M:Cr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-1454.7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1371.3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28323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Bone Mineral Density </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8368918"/>
              </p:ext>
            </p:extLst>
          </p:nvPr>
        </p:nvGraphicFramePr>
        <p:xfrm>
          <a:off x="439231" y="1383633"/>
          <a:ext cx="8296766" cy="3371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CCAEA88-68C8-8B48-AC8F-08C7934D3B59}"/>
              </a:ext>
            </a:extLst>
          </p:cNvPr>
          <p:cNvSpPr txBox="1"/>
          <p:nvPr/>
        </p:nvSpPr>
        <p:spPr>
          <a:xfrm>
            <a:off x="1471448" y="4541335"/>
            <a:ext cx="7032386" cy="246221"/>
          </a:xfrm>
          <a:prstGeom prst="rect">
            <a:avLst/>
          </a:prstGeom>
          <a:solidFill>
            <a:schemeClr val="bg1">
              <a:lumMod val="95000"/>
            </a:schemeClr>
          </a:solidFill>
        </p:spPr>
        <p:txBody>
          <a:bodyPr wrap="square" lIns="91440" rtlCol="0">
            <a:spAutoFit/>
          </a:bodyPr>
          <a:lstStyle/>
          <a:p>
            <a:pPr>
              <a:lnSpc>
                <a:spcPts val="1200"/>
              </a:lnSpc>
            </a:pPr>
            <a:r>
              <a:rPr lang="en-US" sz="1050" dirty="0">
                <a:latin typeface="Arial"/>
              </a:rPr>
              <a:t>This is from a bone mineral density </a:t>
            </a:r>
            <a:r>
              <a:rPr lang="en-US" sz="1050" dirty="0" err="1">
                <a:latin typeface="Arial"/>
              </a:rPr>
              <a:t>substudy</a:t>
            </a:r>
            <a:r>
              <a:rPr lang="en-US" sz="1050" dirty="0">
                <a:latin typeface="Arial"/>
              </a:rPr>
              <a:t> (n = 209 participants in switch arm, 108 in control arm)</a:t>
            </a:r>
          </a:p>
        </p:txBody>
      </p:sp>
    </p:spTree>
    <p:extLst>
      <p:ext uri="{BB962C8B-B14F-4D97-AF65-F5344CB8AC3E}">
        <p14:creationId xmlns:p14="http://schemas.microsoft.com/office/powerpoint/2010/main" val="360526677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Content Placeholder 4"/>
          <p:cNvSpPr>
            <a:spLocks noGrp="1"/>
          </p:cNvSpPr>
          <p:nvPr>
            <p:ph type="body" sz="quarter" idx="14"/>
          </p:nvPr>
        </p:nvSpPr>
        <p:spPr>
          <a:xfrm>
            <a:off x="446769" y="4857751"/>
            <a:ext cx="5518379" cy="240029"/>
          </a:xfrm>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7" name="Group 65"/>
          <p:cNvGraphicFramePr>
            <a:graphicFrameLocks noGrp="1"/>
          </p:cNvGraphicFramePr>
          <p:nvPr/>
        </p:nvGraphicFramePr>
        <p:xfrm>
          <a:off x="916158" y="1028701"/>
          <a:ext cx="7315200" cy="3383281"/>
        </p:xfrm>
        <a:graphic>
          <a:graphicData uri="http://schemas.openxmlformats.org/drawingml/2006/table">
            <a:tbl>
              <a:tblPr>
                <a:effectLst/>
              </a:tblPr>
              <a:tblGrid>
                <a:gridCol w="2617364">
                  <a:extLst>
                    <a:ext uri="{9D8B030D-6E8A-4147-A177-3AD203B41FA5}">
                      <a16:colId xmlns:a16="http://schemas.microsoft.com/office/drawing/2014/main" val="20000"/>
                    </a:ext>
                  </a:extLst>
                </a:gridCol>
                <a:gridCol w="2348918">
                  <a:extLst>
                    <a:ext uri="{9D8B030D-6E8A-4147-A177-3AD203B41FA5}">
                      <a16:colId xmlns:a16="http://schemas.microsoft.com/office/drawing/2014/main" val="20001"/>
                    </a:ext>
                  </a:extLst>
                </a:gridCol>
                <a:gridCol w="2348918">
                  <a:extLst>
                    <a:ext uri="{9D8B030D-6E8A-4147-A177-3AD203B41FA5}">
                      <a16:colId xmlns:a16="http://schemas.microsoft.com/office/drawing/2014/main" val="20002"/>
                    </a:ext>
                  </a:extLst>
                </a:gridCol>
              </a:tblGrid>
              <a:tr h="52499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Median Change in Fasting Lipid Parameters at Week 48</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9974">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DRV-COBI-FTC-TAF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Arial" panose="020B0604020202020204" pitchFamily="34" charset="0"/>
                          <a:cs typeface="Arial" panose="020B0604020202020204" pitchFamily="34" charset="0"/>
                        </a:rPr>
                        <a:t>Switch Group</a:t>
                      </a:r>
                      <a:r>
                        <a:rPr lang="en-US" sz="1400" b="1" dirty="0">
                          <a:solidFill>
                            <a:schemeClr val="bg1"/>
                          </a:solidFill>
                          <a:latin typeface="Arial" panose="020B0604020202020204" pitchFamily="34" charset="0"/>
                          <a:cs typeface="Arial" panose="020B0604020202020204" pitchFamily="34" charset="0"/>
                        </a:rPr>
                        <a:t> </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r>
                        <a:rPr kumimoji="0" lang="en-US" sz="14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Control Group</a:t>
                      </a:r>
                      <a:b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TC (</a:t>
                      </a:r>
                      <a:r>
                        <a:rPr lang="en-US" sz="1400" kern="1200" spc="-30" baseline="0" dirty="0">
                          <a:solidFill>
                            <a:srgbClr val="000000"/>
                          </a:solidFill>
                          <a:latin typeface="Arial" panose="020B0604020202020204" pitchFamily="34" charset="0"/>
                          <a:ea typeface="+mn-ea"/>
                          <a:cs typeface="Arial" panose="020B0604020202020204" pitchFamily="34" charset="0"/>
                        </a:rPr>
                        <a:t>mg/</a:t>
                      </a:r>
                      <a:r>
                        <a:rPr lang="en-US" sz="1400" kern="1200" spc="-30" baseline="0" dirty="0" err="1">
                          <a:solidFill>
                            <a:srgbClr val="000000"/>
                          </a:solidFill>
                          <a:latin typeface="Arial" panose="020B0604020202020204" pitchFamily="34" charset="0"/>
                          <a:ea typeface="+mn-ea"/>
                          <a:cs typeface="Arial" panose="020B0604020202020204" pitchFamily="34" charset="0"/>
                        </a:rPr>
                        <a:t>dL</a:t>
                      </a:r>
                      <a:r>
                        <a:rPr lang="en-US" sz="1400" kern="1200" spc="-30" baseline="0" dirty="0">
                          <a:solidFill>
                            <a:srgbClr val="000000"/>
                          </a:solidFill>
                          <a:latin typeface="Arial" panose="020B0604020202020204" pitchFamily="34" charset="0"/>
                          <a:ea typeface="+mn-ea"/>
                          <a:cs typeface="Arial" panose="020B0604020202020204" pitchFamily="34" charset="0"/>
                        </a:rPr>
                        <a:t>)</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LDL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HDL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TC</a:t>
                      </a:r>
                      <a:r>
                        <a:rPr lang="en-US" sz="1400" kern="1200" spc="-30" baseline="0" dirty="0">
                          <a:solidFill>
                            <a:srgbClr val="000000"/>
                          </a:solidFill>
                          <a:latin typeface="Arial" panose="020B0604020202020204" pitchFamily="34" charset="0"/>
                          <a:ea typeface="+mn-ea"/>
                          <a:cs typeface="Arial" panose="020B0604020202020204" pitchFamily="34" charset="0"/>
                        </a:rPr>
                        <a:t>:HDL ratio</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Triglycerides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D260B716-2EC4-D149-A13E-84C14C600D5B}"/>
              </a:ext>
            </a:extLst>
          </p:cNvPr>
          <p:cNvSpPr txBox="1"/>
          <p:nvPr/>
        </p:nvSpPr>
        <p:spPr>
          <a:xfrm>
            <a:off x="916157" y="4463163"/>
            <a:ext cx="7315199" cy="246221"/>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TC = total cholesterol; LDL = low density lipoprotein; HDL = high density lipoprotein </a:t>
            </a:r>
          </a:p>
        </p:txBody>
      </p:sp>
    </p:spTree>
    <p:extLst>
      <p:ext uri="{BB962C8B-B14F-4D97-AF65-F5344CB8AC3E}">
        <p14:creationId xmlns:p14="http://schemas.microsoft.com/office/powerpoint/2010/main" val="216467743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D365-03D7-34E2-2DDB-053B5AA281AB}"/>
              </a:ext>
            </a:extLst>
          </p:cNvPr>
          <p:cNvSpPr>
            <a:spLocks noGrp="1"/>
          </p:cNvSpPr>
          <p:nvPr>
            <p:ph type="title"/>
          </p:nvPr>
        </p:nvSpPr>
        <p:spPr/>
        <p:txBody>
          <a:bodyPr>
            <a:normAutofit fontScale="90000"/>
          </a:bodyPr>
          <a:lstStyle/>
          <a:p>
            <a:r>
              <a:rPr lang="en-US" sz="2400" dirty="0">
                <a:ea typeface="ＭＳ Ｐゴシック" pitchFamily="31" charset="-128"/>
                <a:cs typeface="ＭＳ Ｐゴシック" pitchFamily="31" charset="-128"/>
              </a:rPr>
              <a:t>DRV-COBI-TAF-FTC vs Continue a Boosted PI + TDF-FTC</a:t>
            </a:r>
            <a:br>
              <a:rPr lang="en-US" sz="2400" dirty="0">
                <a:ea typeface="ＭＳ Ｐゴシック" pitchFamily="31" charset="-128"/>
                <a:cs typeface="ＭＳ Ｐゴシック" pitchFamily="31" charset="-128"/>
              </a:rPr>
            </a:br>
            <a:r>
              <a:rPr lang="en-US" sz="2400" dirty="0"/>
              <a:t>EMERALD: Conclusions</a:t>
            </a:r>
            <a:endParaRPr lang="en-US" dirty="0"/>
          </a:p>
        </p:txBody>
      </p:sp>
      <p:sp>
        <p:nvSpPr>
          <p:cNvPr id="3" name="Text Placeholder 2">
            <a:extLst>
              <a:ext uri="{FF2B5EF4-FFF2-40B4-BE49-F238E27FC236}">
                <a16:creationId xmlns:a16="http://schemas.microsoft.com/office/drawing/2014/main" id="{43F9E1DA-E066-76F3-889C-6391FE93862D}"/>
              </a:ext>
            </a:extLst>
          </p:cNvPr>
          <p:cNvSpPr>
            <a:spLocks noGrp="1"/>
          </p:cNvSpPr>
          <p:nvPr>
            <p:ph type="body" sz="quarter" idx="16"/>
          </p:nvPr>
        </p:nvSpPr>
        <p:spPr/>
        <p:txBody>
          <a:bodyPr/>
          <a:lstStyle/>
          <a:p>
            <a:r>
              <a:rPr lang="en-US" dirty="0"/>
              <a:t>Source: Orkin C, et al. Lancet HIV. 2018;5:e23-e34</a:t>
            </a:r>
          </a:p>
        </p:txBody>
      </p:sp>
      <p:sp>
        <p:nvSpPr>
          <p:cNvPr id="4" name="Content Placeholder 3">
            <a:extLst>
              <a:ext uri="{FF2B5EF4-FFF2-40B4-BE49-F238E27FC236}">
                <a16:creationId xmlns:a16="http://schemas.microsoft.com/office/drawing/2014/main" id="{2A7265E5-575E-89C7-22E0-19DA6D47A9ED}"/>
              </a:ext>
            </a:extLst>
          </p:cNvPr>
          <p:cNvSpPr>
            <a:spLocks noGrp="1"/>
          </p:cNvSpPr>
          <p:nvPr>
            <p:ph sz="half" idx="2"/>
          </p:nvPr>
        </p:nvSpPr>
        <p:spPr>
          <a:xfrm>
            <a:off x="-18168" y="2097739"/>
            <a:ext cx="9180576" cy="1467523"/>
          </a:xfrm>
        </p:spPr>
        <p:txBody>
          <a:bodyPr>
            <a:normAutofit/>
          </a:bodyPr>
          <a:lstStyle/>
          <a:p>
            <a:pPr>
              <a:lnSpc>
                <a:spcPts val="2600"/>
              </a:lnSpc>
            </a:pPr>
            <a:r>
              <a:rPr lang="en-US" sz="1800" dirty="0">
                <a:solidFill>
                  <a:srgbClr val="C00000"/>
                </a:solidFill>
              </a:rPr>
              <a:t>Conclusions</a:t>
            </a:r>
            <a:r>
              <a:rPr lang="en-US" sz="1800" dirty="0"/>
              <a:t>: “Our findings show the safety and efficacy of single-tablet darunavir, cobicistat, emtricitabine, and tenofovir alafenamide as a potential switch option for the treatment of HIV-1 infection in adults with viral suppression.”</a:t>
            </a:r>
          </a:p>
        </p:txBody>
      </p:sp>
    </p:spTree>
    <p:extLst>
      <p:ext uri="{BB962C8B-B14F-4D97-AF65-F5344CB8AC3E}">
        <p14:creationId xmlns:p14="http://schemas.microsoft.com/office/powerpoint/2010/main" val="287592275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99404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Darunavir-Cobicistat-Tenofovir Alafenamide-Emtricitabine</a:t>
            </a:r>
            <a:br>
              <a:rPr lang="en-US" sz="2000" i="1" dirty="0">
                <a:ea typeface="ＭＳ Ｐゴシック" pitchFamily="-108" charset="-128"/>
              </a:rPr>
            </a:br>
            <a:r>
              <a:rPr lang="en-US" sz="2000" dirty="0">
                <a:ea typeface="ＭＳ Ｐゴシック" pitchFamily="-108" charset="-128"/>
              </a:rPr>
              <a:t>Single-Tablet Regimen</a:t>
            </a:r>
            <a:endParaRPr lang="en-US" sz="2000" dirty="0"/>
          </a:p>
        </p:txBody>
      </p:sp>
      <p:sp>
        <p:nvSpPr>
          <p:cNvPr id="3" name="Text Placeholder 2">
            <a:extLst>
              <a:ext uri="{FF2B5EF4-FFF2-40B4-BE49-F238E27FC236}">
                <a16:creationId xmlns:a16="http://schemas.microsoft.com/office/drawing/2014/main" id="{06C5D8A1-A6C8-D5C6-CE6E-E2DEA9DA0659}"/>
              </a:ext>
            </a:extLst>
          </p:cNvPr>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a:xfrm>
            <a:off x="308926" y="1065263"/>
            <a:ext cx="8515350" cy="3781057"/>
          </a:xfrm>
        </p:spPr>
        <p:txBody>
          <a:bodyPr>
            <a:noAutofit/>
          </a:bodyPr>
          <a:lstStyle/>
          <a:p>
            <a:pPr>
              <a:lnSpc>
                <a:spcPts val="1900"/>
              </a:lnSpc>
            </a:pPr>
            <a:r>
              <a:rPr lang="en-US" sz="1700" b="1" dirty="0"/>
              <a:t>Indication: </a:t>
            </a:r>
            <a:r>
              <a:rPr lang="en-US" sz="1700" dirty="0"/>
              <a:t>Complete regimen for treatment of HIV-1 in persons weighing ≥40 kg:</a:t>
            </a:r>
          </a:p>
          <a:p>
            <a:pPr lvl="1">
              <a:lnSpc>
                <a:spcPts val="1900"/>
              </a:lnSpc>
            </a:pPr>
            <a:r>
              <a:rPr lang="en-US" sz="1700" dirty="0"/>
              <a:t>No prior antiretroviral treatment history, </a:t>
            </a:r>
            <a:r>
              <a:rPr lang="en-US" sz="1700" i="1" dirty="0"/>
              <a:t>or</a:t>
            </a:r>
          </a:p>
          <a:p>
            <a:pPr lvl="1">
              <a:lnSpc>
                <a:spcPts val="1900"/>
              </a:lnSpc>
            </a:pPr>
            <a:r>
              <a:rPr lang="en-US" sz="1700" dirty="0"/>
              <a:t>Virologically suppressed (HIV-1 RNA &lt; 50 copies/mL) on a stable ART for ≥6 months and have no known resistance to darunavir or tenofovir </a:t>
            </a:r>
          </a:p>
          <a:p>
            <a:pPr>
              <a:lnSpc>
                <a:spcPts val="1900"/>
              </a:lnSpc>
              <a:spcBef>
                <a:spcPts val="1800"/>
              </a:spcBef>
            </a:pPr>
            <a:r>
              <a:rPr lang="en-US" sz="1800" b="1" dirty="0"/>
              <a:t>Dosing</a:t>
            </a:r>
            <a:r>
              <a:rPr lang="en-US" sz="1800" dirty="0"/>
              <a:t>: 1 pill daily with food </a:t>
            </a:r>
          </a:p>
          <a:p>
            <a:pPr>
              <a:lnSpc>
                <a:spcPts val="1900"/>
              </a:lnSpc>
              <a:spcBef>
                <a:spcPts val="1800"/>
              </a:spcBef>
            </a:pPr>
            <a:r>
              <a:rPr lang="en-US" sz="1700" b="1" dirty="0"/>
              <a:t>With Renal or Hepatic Impairment</a:t>
            </a:r>
          </a:p>
          <a:p>
            <a:pPr lvl="1">
              <a:lnSpc>
                <a:spcPts val="1900"/>
              </a:lnSpc>
            </a:pPr>
            <a:r>
              <a:rPr lang="en-US" sz="1700" dirty="0"/>
              <a:t>Not recommended if estimated </a:t>
            </a:r>
            <a:r>
              <a:rPr lang="en-US" sz="1700" dirty="0" err="1"/>
              <a:t>CrCl</a:t>
            </a:r>
            <a:r>
              <a:rPr lang="en-US" sz="1700" dirty="0"/>
              <a:t> &lt;30 mL/min</a:t>
            </a:r>
          </a:p>
          <a:p>
            <a:pPr lvl="1">
              <a:lnSpc>
                <a:spcPts val="1900"/>
              </a:lnSpc>
            </a:pPr>
            <a:r>
              <a:rPr lang="en-US" sz="1700" dirty="0"/>
              <a:t>Not recommended with severe hepatic impairment (Child-Pugh C)</a:t>
            </a:r>
          </a:p>
        </p:txBody>
      </p:sp>
    </p:spTree>
    <p:extLst>
      <p:ext uri="{BB962C8B-B14F-4D97-AF65-F5344CB8AC3E}">
        <p14:creationId xmlns:p14="http://schemas.microsoft.com/office/powerpoint/2010/main" val="294322742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20888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a:t>Darunavir-Cobicistat-Tenofovir alafenamide-Emtricitabine</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978330"/>
            <a:ext cx="8229600" cy="2486766"/>
          </a:xfrm>
          <a:prstGeom prst="rect">
            <a:avLst/>
          </a:prstGeom>
          <a:solidFill>
            <a:schemeClr val="tx1">
              <a:alpha val="18000"/>
            </a:schemeClr>
          </a:solidFill>
          <a:ln>
            <a:solidFill>
              <a:schemeClr val="bg1"/>
            </a:solidFill>
          </a:ln>
          <a:effectLst/>
        </p:spPr>
        <p:txBody>
          <a:bodyPr tIns="18288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6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Trials </a:t>
            </a:r>
            <a:r>
              <a:rPr lang="en-US" sz="1800" b="1">
                <a:solidFill>
                  <a:schemeClr val="bg1"/>
                </a:solidFill>
                <a:latin typeface="Arial" panose="020B0604020202020204" pitchFamily="34" charset="0"/>
                <a:cs typeface="Arial" panose="020B0604020202020204" pitchFamily="34" charset="0"/>
              </a:rPr>
              <a:t>in Treatment-Naïve </a:t>
            </a:r>
            <a:r>
              <a:rPr lang="en-US" sz="1800" b="1" dirty="0">
                <a:solidFill>
                  <a:schemeClr val="bg1"/>
                </a:solidFill>
                <a:latin typeface="Arial" panose="020B0604020202020204" pitchFamily="34" charset="0"/>
                <a:cs typeface="Arial" panose="020B0604020202020204" pitchFamily="34" charset="0"/>
              </a:rPr>
              <a:t>Adults</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AMBER: DRV-COBI-TAF-FTC versus DRV-COBI + TDF-FTC </a:t>
            </a:r>
          </a:p>
          <a:p>
            <a:pPr marL="283464" indent="-192024">
              <a:lnSpc>
                <a:spcPts val="1600"/>
              </a:lnSpc>
              <a:spcBef>
                <a:spcPts val="2200"/>
              </a:spcBef>
              <a:buClr>
                <a:srgbClr val="00B0F0"/>
              </a:buClr>
            </a:pPr>
            <a:r>
              <a:rPr lang="en-US" sz="1800" b="1" dirty="0">
                <a:solidFill>
                  <a:schemeClr val="bg1"/>
                </a:solidFill>
                <a:latin typeface="Arial" panose="020B0604020202020204" pitchFamily="34" charset="0"/>
                <a:cs typeface="Arial" panose="020B0604020202020204" pitchFamily="34" charset="0"/>
              </a:rPr>
              <a:t>Trials in Adults with Virologic Suppression</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EMERALD: Switch to DRV-COBI-TAF-FTC or stay on PI + TDF-FTC</a:t>
            </a: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3551988"/>
            <a:ext cx="8229600" cy="578780"/>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600"/>
              </a:lnSpc>
              <a:spcBef>
                <a:spcPts val="600"/>
              </a:spcBef>
            </a:pPr>
            <a:r>
              <a:rPr lang="en-US" sz="1200" b="1" dirty="0">
                <a:solidFill>
                  <a:srgbClr val="000000"/>
                </a:solidFill>
                <a:latin typeface="Arial" pitchFamily="22" charset="0"/>
              </a:rPr>
              <a:t>Abbreviations</a:t>
            </a:r>
            <a:r>
              <a:rPr lang="en-US" sz="1200" dirty="0">
                <a:solidFill>
                  <a:srgbClr val="000000"/>
                </a:solidFill>
                <a:latin typeface="Arial" pitchFamily="22" charset="0"/>
              </a:rPr>
              <a:t>: DRV-COBI-TAF-FTC = darunavir-cobicistat-tenofovir alafenamide-emtricitabine; </a:t>
            </a:r>
            <a:br>
              <a:rPr lang="en-US" sz="1200" dirty="0">
                <a:solidFill>
                  <a:srgbClr val="000000"/>
                </a:solidFill>
                <a:latin typeface="Arial" pitchFamily="22" charset="0"/>
              </a:rPr>
            </a:br>
            <a:r>
              <a:rPr lang="en-US" sz="1200" dirty="0">
                <a:solidFill>
                  <a:srgbClr val="000000"/>
                </a:solidFill>
                <a:latin typeface="Arial" pitchFamily="22" charset="0"/>
              </a:rPr>
              <a:t>DRV-COBI = darunavir-cobicistat; TDF-FTC = tenofovir DF-emtricitabine</a:t>
            </a:r>
          </a:p>
        </p:txBody>
      </p:sp>
    </p:spTree>
    <p:extLst>
      <p:ext uri="{BB962C8B-B14F-4D97-AF65-F5344CB8AC3E}">
        <p14:creationId xmlns:p14="http://schemas.microsoft.com/office/powerpoint/2010/main" val="346020106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1800" dirty="0"/>
              <a:t>Darunavir-Cobicistat-Tenofovir alafenamide-Emtricitabine</a:t>
            </a:r>
            <a:br>
              <a:rPr lang="en-US" sz="2400" dirty="0"/>
            </a:br>
            <a:r>
              <a:rPr lang="en-US" dirty="0"/>
              <a:t>Trials in Treatment </a:t>
            </a:r>
            <a:r>
              <a:rPr lang="en-US" sz="2400" b="1" dirty="0">
                <a:latin typeface="Arial" panose="020B0604020202020204" pitchFamily="34" charset="0"/>
                <a:cs typeface="Arial" panose="020B0604020202020204" pitchFamily="34" charset="0"/>
              </a:rPr>
              <a:t>Treatment-Naïve Adults</a:t>
            </a:r>
            <a:endParaRPr lang="en-US" dirty="0"/>
          </a:p>
        </p:txBody>
      </p:sp>
    </p:spTree>
    <p:extLst>
      <p:ext uri="{BB962C8B-B14F-4D97-AF65-F5344CB8AC3E}">
        <p14:creationId xmlns:p14="http://schemas.microsoft.com/office/powerpoint/2010/main" val="17468696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25" b="0" dirty="0"/>
              <a:t>DRV-COBI-TAF-FTC vs DRV-COBI + TDF-FTC</a:t>
            </a:r>
            <a:br>
              <a:rPr lang="en-US" sz="2025" b="0" dirty="0"/>
            </a:br>
            <a:r>
              <a:rPr lang="en-US" sz="2700" dirty="0"/>
              <a:t>AMBER</a:t>
            </a:r>
          </a:p>
        </p:txBody>
      </p:sp>
    </p:spTree>
    <p:extLst>
      <p:ext uri="{BB962C8B-B14F-4D97-AF65-F5344CB8AC3E}">
        <p14:creationId xmlns:p14="http://schemas.microsoft.com/office/powerpoint/2010/main" val="296231850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766428" y="2461168"/>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766428" y="2918368"/>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Design</a:t>
            </a:r>
          </a:p>
        </p:txBody>
      </p:sp>
      <p:sp>
        <p:nvSpPr>
          <p:cNvPr id="6" name="Content Placeholder 5"/>
          <p:cNvSpPr>
            <a:spLocks noGrp="1"/>
          </p:cNvSpPr>
          <p:nvPr>
            <p:ph type="body" sz="quarter" idx="16"/>
          </p:nvPr>
        </p:nvSpPr>
        <p:spPr/>
        <p:txBody>
          <a:bodyPr/>
          <a:lstStyle/>
          <a:p>
            <a:r>
              <a:rPr lang="en-US" dirty="0"/>
              <a:t>Source: </a:t>
            </a:r>
            <a:r>
              <a:rPr lang="en-US" dirty="0" err="1"/>
              <a:t>Eron</a:t>
            </a:r>
            <a:r>
              <a:rPr lang="en-US" dirty="0"/>
              <a:t> JJ, et al. AIDS. 2018;32:1431-42.</a:t>
            </a:r>
            <a:endParaRPr lang="en-US" dirty="0">
              <a:latin typeface="Arial" pitchFamily="31" charset="0"/>
            </a:endParaRPr>
          </a:p>
        </p:txBody>
      </p:sp>
      <p:sp>
        <p:nvSpPr>
          <p:cNvPr id="3" name="Content Placeholder 2">
            <a:extLst>
              <a:ext uri="{FF2B5EF4-FFF2-40B4-BE49-F238E27FC236}">
                <a16:creationId xmlns:a16="http://schemas.microsoft.com/office/drawing/2014/main" id="{D365B10D-D266-0052-A932-D10415B7C973}"/>
              </a:ext>
            </a:extLst>
          </p:cNvPr>
          <p:cNvSpPr>
            <a:spLocks noGrp="1"/>
          </p:cNvSpPr>
          <p:nvPr>
            <p:ph sz="half" idx="2"/>
          </p:nvPr>
        </p:nvSpPr>
        <p:spPr>
          <a:xfrm>
            <a:off x="323850" y="1120919"/>
            <a:ext cx="5369234" cy="3725405"/>
          </a:xfrm>
        </p:spPr>
        <p:txBody>
          <a:bodyPr>
            <a:noAutofit/>
          </a:bodyPr>
          <a:lstStyle/>
          <a:p>
            <a:pPr>
              <a:lnSpc>
                <a:spcPts val="1800"/>
              </a:lnSpc>
            </a:pPr>
            <a:r>
              <a:rPr lang="en-US" sz="1500" b="1" dirty="0">
                <a:latin typeface="Arial"/>
                <a:cs typeface="Arial"/>
              </a:rPr>
              <a:t>Background</a:t>
            </a:r>
            <a:r>
              <a:rPr lang="en-US" sz="1500" dirty="0">
                <a:latin typeface="Arial"/>
                <a:cs typeface="Arial"/>
              </a:rPr>
              <a:t>: </a:t>
            </a:r>
            <a:r>
              <a:rPr lang="en-US" sz="1500" dirty="0">
                <a:latin typeface="Arial" pitchFamily="22" charset="0"/>
              </a:rPr>
              <a:t>Randomized, double-blind, active-controlled, international, phase 3 study evaluating the efficacy and safety of the single-tablet regimen  DRV-COBI-TAF-FTC compared with DRV-COBI + TDF-FTC for treatment-naïve individuals</a:t>
            </a:r>
          </a:p>
          <a:p>
            <a:pPr>
              <a:lnSpc>
                <a:spcPts val="1800"/>
              </a:lnSpc>
            </a:pPr>
            <a:r>
              <a:rPr lang="en-US" sz="1500" b="1" dirty="0">
                <a:latin typeface="Arial"/>
                <a:cs typeface="Arial"/>
              </a:rPr>
              <a:t>Inclusion Criteria (n = 725)</a:t>
            </a:r>
          </a:p>
          <a:p>
            <a:pPr lvl="1">
              <a:lnSpc>
                <a:spcPts val="1800"/>
              </a:lnSpc>
            </a:pPr>
            <a:r>
              <a:rPr lang="en-US" sz="1500" dirty="0">
                <a:latin typeface="Arial" pitchFamily="22" charset="0"/>
              </a:rPr>
              <a:t>Age ≥18 years</a:t>
            </a:r>
          </a:p>
          <a:p>
            <a:pPr lvl="1">
              <a:lnSpc>
                <a:spcPts val="1800"/>
              </a:lnSpc>
            </a:pPr>
            <a:r>
              <a:rPr lang="en-US" sz="1500" dirty="0">
                <a:latin typeface="Arial" pitchFamily="22" charset="0"/>
              </a:rPr>
              <a:t>Antiretroviral naïve</a:t>
            </a:r>
          </a:p>
          <a:p>
            <a:pPr lvl="1">
              <a:lnSpc>
                <a:spcPts val="1800"/>
              </a:lnSpc>
            </a:pPr>
            <a:r>
              <a:rPr lang="en-US" sz="1500" dirty="0">
                <a:latin typeface="Arial" pitchFamily="22" charset="0"/>
              </a:rPr>
              <a:t>CD4 count &gt;50 cells/mm</a:t>
            </a:r>
            <a:r>
              <a:rPr lang="en-US" sz="1500" baseline="30000" dirty="0">
                <a:latin typeface="Arial" pitchFamily="22" charset="0"/>
              </a:rPr>
              <a:t>3</a:t>
            </a:r>
          </a:p>
          <a:p>
            <a:pPr lvl="1">
              <a:lnSpc>
                <a:spcPts val="1800"/>
              </a:lnSpc>
            </a:pPr>
            <a:r>
              <a:rPr lang="en-US" sz="1500" dirty="0">
                <a:latin typeface="Arial" pitchFamily="22" charset="0"/>
              </a:rPr>
              <a:t>HIV RNA ≥1,000 copies/mL</a:t>
            </a:r>
          </a:p>
          <a:p>
            <a:pPr lvl="1">
              <a:lnSpc>
                <a:spcPts val="1800"/>
              </a:lnSpc>
            </a:pPr>
            <a:r>
              <a:rPr lang="en-US" sz="1500" dirty="0">
                <a:latin typeface="Arial" pitchFamily="22" charset="0"/>
              </a:rPr>
              <a:t>eGFR ≥70 mL/min</a:t>
            </a:r>
          </a:p>
          <a:p>
            <a:pPr lvl="1">
              <a:lnSpc>
                <a:spcPts val="1800"/>
              </a:lnSpc>
            </a:pPr>
            <a:r>
              <a:rPr lang="en-US" sz="1500" dirty="0">
                <a:latin typeface="Arial" pitchFamily="22" charset="0"/>
              </a:rPr>
              <a:t>Genotypic sensitivity to DRV, TDF, and FTC</a:t>
            </a:r>
          </a:p>
          <a:p>
            <a:pPr lvl="1">
              <a:lnSpc>
                <a:spcPts val="1800"/>
              </a:lnSpc>
            </a:pPr>
            <a:r>
              <a:rPr lang="en-US" sz="1500" dirty="0">
                <a:latin typeface="Arial" pitchFamily="22" charset="0"/>
              </a:rPr>
              <a:t>No hepatitis B or C</a:t>
            </a:r>
          </a:p>
          <a:p>
            <a:pPr lvl="1">
              <a:lnSpc>
                <a:spcPts val="1800"/>
              </a:lnSpc>
            </a:pPr>
            <a:r>
              <a:rPr lang="en-US" sz="1500" dirty="0">
                <a:latin typeface="Arial" pitchFamily="22" charset="0"/>
              </a:rPr>
              <a:t>Not pregnant</a:t>
            </a:r>
          </a:p>
          <a:p>
            <a:pPr lvl="1">
              <a:lnSpc>
                <a:spcPts val="1800"/>
              </a:lnSpc>
            </a:pPr>
            <a:r>
              <a:rPr lang="en-US" sz="1500" dirty="0">
                <a:latin typeface="Arial" pitchFamily="22" charset="0"/>
              </a:rPr>
              <a:t>No AIDS-defining condition within 30 days</a:t>
            </a:r>
          </a:p>
        </p:txBody>
      </p:sp>
      <p:sp>
        <p:nvSpPr>
          <p:cNvPr id="24" name="Rectangle 7"/>
          <p:cNvSpPr>
            <a:spLocks noChangeArrowheads="1"/>
          </p:cNvSpPr>
          <p:nvPr/>
        </p:nvSpPr>
        <p:spPr bwMode="ltGray">
          <a:xfrm>
            <a:off x="6198789" y="1909765"/>
            <a:ext cx="2432074" cy="818384"/>
          </a:xfrm>
          <a:prstGeom prst="rect">
            <a:avLst/>
          </a:prstGeom>
          <a:solidFill>
            <a:srgbClr val="0070C0">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b="1" dirty="0">
                <a:solidFill>
                  <a:srgbClr val="000000"/>
                </a:solidFill>
                <a:latin typeface="Arial"/>
                <a:cs typeface="Arial"/>
              </a:rPr>
              <a:t>DRV-COBI-TAF-FTC + </a:t>
            </a:r>
            <a:br>
              <a:rPr lang="en-US" sz="1350" b="1" dirty="0">
                <a:solidFill>
                  <a:srgbClr val="000000"/>
                </a:solidFill>
                <a:latin typeface="Arial"/>
                <a:cs typeface="Arial"/>
              </a:rPr>
            </a:br>
            <a:r>
              <a:rPr lang="en-US" sz="1350" b="1" dirty="0">
                <a:solidFill>
                  <a:srgbClr val="000000"/>
                </a:solidFill>
                <a:latin typeface="Arial"/>
                <a:cs typeface="Arial"/>
              </a:rPr>
              <a:t>2 placebo tabs </a:t>
            </a:r>
          </a:p>
          <a:p>
            <a:pPr algn="ctr"/>
            <a:r>
              <a:rPr lang="en-US" sz="1050" dirty="0">
                <a:solidFill>
                  <a:srgbClr val="000000"/>
                </a:solidFill>
                <a:latin typeface="Arial"/>
                <a:cs typeface="Arial"/>
              </a:rPr>
              <a:t>(n = 362)</a:t>
            </a:r>
          </a:p>
        </p:txBody>
      </p:sp>
      <p:sp>
        <p:nvSpPr>
          <p:cNvPr id="33" name="Rectangle 7"/>
          <p:cNvSpPr>
            <a:spLocks noChangeArrowheads="1"/>
          </p:cNvSpPr>
          <p:nvPr/>
        </p:nvSpPr>
        <p:spPr bwMode="ltGray">
          <a:xfrm>
            <a:off x="6198789" y="3187047"/>
            <a:ext cx="2432074" cy="818384"/>
          </a:xfrm>
          <a:prstGeom prst="rect">
            <a:avLst/>
          </a:prstGeom>
          <a:solidFill>
            <a:srgbClr val="5A8031">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b="1" dirty="0">
                <a:solidFill>
                  <a:srgbClr val="000000"/>
                </a:solidFill>
                <a:latin typeface="Arial"/>
                <a:cs typeface="Arial"/>
              </a:rPr>
              <a:t>DRV-COBI + TDF-FTC + placebo tab</a:t>
            </a:r>
          </a:p>
          <a:p>
            <a:pPr algn="ctr"/>
            <a:r>
              <a:rPr lang="en-US" sz="1050" dirty="0">
                <a:solidFill>
                  <a:srgbClr val="000000"/>
                </a:solidFill>
                <a:latin typeface="Arial"/>
                <a:cs typeface="Arial"/>
              </a:rPr>
              <a:t>(n = 363)</a:t>
            </a:r>
          </a:p>
        </p:txBody>
      </p:sp>
    </p:spTree>
    <p:extLst>
      <p:ext uri="{BB962C8B-B14F-4D97-AF65-F5344CB8AC3E}">
        <p14:creationId xmlns:p14="http://schemas.microsoft.com/office/powerpoint/2010/main" val="13436580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by FDA Snapshot Analysis, ITT</a:t>
            </a:r>
          </a:p>
        </p:txBody>
      </p:sp>
      <p:sp>
        <p:nvSpPr>
          <p:cNvPr id="3" name="Text Placeholder 2">
            <a:extLst>
              <a:ext uri="{FF2B5EF4-FFF2-40B4-BE49-F238E27FC236}">
                <a16:creationId xmlns:a16="http://schemas.microsoft.com/office/drawing/2014/main" id="{6DE3F0A8-C02F-6D8F-228F-64DCA54CBCD0}"/>
              </a:ext>
            </a:extLst>
          </p:cNvPr>
          <p:cNvSpPr>
            <a:spLocks noGrp="1"/>
          </p:cNvSpPr>
          <p:nvPr>
            <p:ph type="body" sz="quarter" idx="16"/>
          </p:nvPr>
        </p:nvSpPr>
        <p:spPr/>
        <p:txBody>
          <a:bodyPr/>
          <a:lstStyle/>
          <a:p>
            <a:r>
              <a:rPr lang="en-US" dirty="0"/>
              <a:t>Source: </a:t>
            </a:r>
            <a:r>
              <a:rPr lang="en-US" dirty="0" err="1"/>
              <a:t>Eron</a:t>
            </a:r>
            <a:r>
              <a:rPr lang="en-US" dirty="0"/>
              <a:t> JJ, et al. AIDS. 2018;32:1431-42.</a:t>
            </a:r>
          </a:p>
        </p:txBody>
      </p:sp>
      <p:graphicFrame>
        <p:nvGraphicFramePr>
          <p:cNvPr id="6" name="Chart 5"/>
          <p:cNvGraphicFramePr>
            <a:graphicFrameLocks/>
          </p:cNvGraphicFramePr>
          <p:nvPr>
            <p:extLst>
              <p:ext uri="{D42A27DB-BD31-4B8C-83A1-F6EECF244321}">
                <p14:modId xmlns:p14="http://schemas.microsoft.com/office/powerpoint/2010/main" val="2487276355"/>
              </p:ext>
            </p:extLst>
          </p:nvPr>
        </p:nvGraphicFramePr>
        <p:xfrm>
          <a:off x="453296" y="1384939"/>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32351" y="4023704"/>
            <a:ext cx="731520" cy="261610"/>
          </a:xfrm>
          <a:prstGeom prst="rect">
            <a:avLst/>
          </a:prstGeom>
          <a:noFill/>
        </p:spPr>
        <p:txBody>
          <a:bodyPr wrap="square" rtlCol="0" anchor="ctr" anchorCtr="1">
            <a:spAutoFit/>
          </a:bodyPr>
          <a:lstStyle/>
          <a:p>
            <a:pPr algn="ctr"/>
            <a:r>
              <a:rPr lang="en-US" sz="1100" dirty="0">
                <a:solidFill>
                  <a:srgbClr val="FFFFFF"/>
                </a:solidFill>
                <a:latin typeface="Arial"/>
              </a:rPr>
              <a:t>331/362</a:t>
            </a:r>
          </a:p>
        </p:txBody>
      </p:sp>
      <p:sp>
        <p:nvSpPr>
          <p:cNvPr id="10" name="TextBox 9"/>
          <p:cNvSpPr txBox="1"/>
          <p:nvPr/>
        </p:nvSpPr>
        <p:spPr>
          <a:xfrm>
            <a:off x="2620535" y="4039757"/>
            <a:ext cx="731520" cy="261610"/>
          </a:xfrm>
          <a:prstGeom prst="rect">
            <a:avLst/>
          </a:prstGeom>
          <a:noFill/>
        </p:spPr>
        <p:txBody>
          <a:bodyPr wrap="square" rtlCol="0" anchor="ctr" anchorCtr="1">
            <a:spAutoFit/>
          </a:bodyPr>
          <a:lstStyle/>
          <a:p>
            <a:pPr algn="ctr"/>
            <a:r>
              <a:rPr lang="en-US" sz="1100" dirty="0">
                <a:solidFill>
                  <a:srgbClr val="FFFFFF"/>
                </a:solidFill>
                <a:latin typeface="Arial"/>
              </a:rPr>
              <a:t>321/363</a:t>
            </a:r>
          </a:p>
        </p:txBody>
      </p:sp>
      <p:sp>
        <p:nvSpPr>
          <p:cNvPr id="11" name="TextBox 10"/>
          <p:cNvSpPr txBox="1"/>
          <p:nvPr/>
        </p:nvSpPr>
        <p:spPr>
          <a:xfrm>
            <a:off x="4316793" y="4034779"/>
            <a:ext cx="731520" cy="261610"/>
          </a:xfrm>
          <a:prstGeom prst="rect">
            <a:avLst/>
          </a:prstGeom>
          <a:noFill/>
        </p:spPr>
        <p:txBody>
          <a:bodyPr wrap="square" rtlCol="0" anchor="ctr" anchorCtr="1">
            <a:spAutoFit/>
          </a:bodyPr>
          <a:lstStyle/>
          <a:p>
            <a:pPr algn="ctr"/>
            <a:r>
              <a:rPr lang="en-US" sz="1100" dirty="0">
                <a:solidFill>
                  <a:srgbClr val="FFFFFF"/>
                </a:solidFill>
                <a:latin typeface="Arial"/>
              </a:rPr>
              <a:t>278/303</a:t>
            </a:r>
          </a:p>
        </p:txBody>
      </p:sp>
      <p:sp>
        <p:nvSpPr>
          <p:cNvPr id="12" name="TextBox 11"/>
          <p:cNvSpPr txBox="1"/>
          <p:nvPr/>
        </p:nvSpPr>
        <p:spPr>
          <a:xfrm>
            <a:off x="5029217" y="4034779"/>
            <a:ext cx="731520" cy="261610"/>
          </a:xfrm>
          <a:prstGeom prst="rect">
            <a:avLst/>
          </a:prstGeom>
          <a:noFill/>
        </p:spPr>
        <p:txBody>
          <a:bodyPr wrap="square" rtlCol="0" anchor="ctr" anchorCtr="1">
            <a:spAutoFit/>
          </a:bodyPr>
          <a:lstStyle/>
          <a:p>
            <a:pPr algn="ctr"/>
            <a:r>
              <a:rPr lang="en-US" sz="1100" dirty="0">
                <a:solidFill>
                  <a:srgbClr val="FFFFFF"/>
                </a:solidFill>
                <a:latin typeface="Arial"/>
              </a:rPr>
              <a:t>265/293</a:t>
            </a:r>
          </a:p>
        </p:txBody>
      </p:sp>
      <p:sp>
        <p:nvSpPr>
          <p:cNvPr id="13" name="TextBox 12">
            <a:extLst>
              <a:ext uri="{FF2B5EF4-FFF2-40B4-BE49-F238E27FC236}">
                <a16:creationId xmlns:a16="http://schemas.microsoft.com/office/drawing/2014/main" id="{94E8DB5A-DB19-A14E-BF06-7D4A14479832}"/>
              </a:ext>
            </a:extLst>
          </p:cNvPr>
          <p:cNvSpPr txBox="1"/>
          <p:nvPr/>
        </p:nvSpPr>
        <p:spPr>
          <a:xfrm>
            <a:off x="6712175" y="4023337"/>
            <a:ext cx="731520" cy="261610"/>
          </a:xfrm>
          <a:prstGeom prst="rect">
            <a:avLst/>
          </a:prstGeom>
          <a:noFill/>
        </p:spPr>
        <p:txBody>
          <a:bodyPr wrap="square" rtlCol="0" anchor="ctr" anchorCtr="1">
            <a:spAutoFit/>
          </a:bodyPr>
          <a:lstStyle/>
          <a:p>
            <a:pPr algn="ctr"/>
            <a:r>
              <a:rPr lang="en-US" sz="1100" dirty="0">
                <a:solidFill>
                  <a:srgbClr val="FFFFFF"/>
                </a:solidFill>
                <a:latin typeface="Arial"/>
              </a:rPr>
              <a:t>53/59</a:t>
            </a:r>
          </a:p>
        </p:txBody>
      </p:sp>
      <p:sp>
        <p:nvSpPr>
          <p:cNvPr id="14" name="TextBox 13">
            <a:extLst>
              <a:ext uri="{FF2B5EF4-FFF2-40B4-BE49-F238E27FC236}">
                <a16:creationId xmlns:a16="http://schemas.microsoft.com/office/drawing/2014/main" id="{F3496555-D176-FE4F-89F1-E9266520EF17}"/>
              </a:ext>
            </a:extLst>
          </p:cNvPr>
          <p:cNvSpPr txBox="1"/>
          <p:nvPr/>
        </p:nvSpPr>
        <p:spPr>
          <a:xfrm>
            <a:off x="7399999" y="4021507"/>
            <a:ext cx="731520" cy="261610"/>
          </a:xfrm>
          <a:prstGeom prst="rect">
            <a:avLst/>
          </a:prstGeom>
          <a:noFill/>
        </p:spPr>
        <p:txBody>
          <a:bodyPr wrap="square" rtlCol="0" anchor="ctr" anchorCtr="1">
            <a:spAutoFit/>
          </a:bodyPr>
          <a:lstStyle/>
          <a:p>
            <a:pPr algn="ctr"/>
            <a:r>
              <a:rPr lang="en-US" sz="1100" dirty="0">
                <a:solidFill>
                  <a:srgbClr val="FFFFFF"/>
                </a:solidFill>
                <a:latin typeface="Arial"/>
              </a:rPr>
              <a:t>56/70</a:t>
            </a:r>
          </a:p>
        </p:txBody>
      </p:sp>
    </p:spTree>
    <p:extLst>
      <p:ext uri="{BB962C8B-B14F-4D97-AF65-F5344CB8AC3E}">
        <p14:creationId xmlns:p14="http://schemas.microsoft.com/office/powerpoint/2010/main" val="156126842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AMBER</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Serum Creatinine and Estimated GFR</a:t>
            </a:r>
          </a:p>
        </p:txBody>
      </p:sp>
      <p:sp>
        <p:nvSpPr>
          <p:cNvPr id="7" name="Content Placeholder 6"/>
          <p:cNvSpPr>
            <a:spLocks noGrp="1"/>
          </p:cNvSpPr>
          <p:nvPr>
            <p:ph type="body" sz="quarter" idx="16"/>
          </p:nvPr>
        </p:nvSpPr>
        <p:spPr/>
        <p:txBody>
          <a:bodyPr/>
          <a:lstStyle/>
          <a:p>
            <a:r>
              <a:rPr lang="en-US" dirty="0"/>
              <a:t>Source: </a:t>
            </a:r>
            <a:r>
              <a:rPr lang="en-US" dirty="0" err="1"/>
              <a:t>Eron</a:t>
            </a:r>
            <a:r>
              <a:rPr lang="en-US" dirty="0"/>
              <a:t> JJ, et al. AIDS. 2018;32:1431-42.</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993572827"/>
              </p:ext>
            </p:extLst>
          </p:nvPr>
        </p:nvGraphicFramePr>
        <p:xfrm>
          <a:off x="459594" y="1395496"/>
          <a:ext cx="8229600" cy="28346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39917" y="4414888"/>
            <a:ext cx="7041931" cy="400110"/>
          </a:xfrm>
          <a:prstGeom prst="rect">
            <a:avLst/>
          </a:prstGeom>
          <a:solidFill>
            <a:schemeClr val="bg1">
              <a:lumMod val="95000"/>
            </a:schemeClr>
          </a:solidFill>
        </p:spPr>
        <p:txBody>
          <a:bodyPr wrap="square" lIns="91440" rtlCol="0">
            <a:spAutoFit/>
          </a:bodyPr>
          <a:lstStyle/>
          <a:p>
            <a:pPr>
              <a:lnSpc>
                <a:spcPts val="1200"/>
              </a:lnSpc>
            </a:pPr>
            <a:r>
              <a:rPr lang="en-US" sz="1000" dirty="0">
                <a:latin typeface="Arial"/>
              </a:rPr>
              <a:t>Abbreviations: Cr = creatinine (measured in µmol/L); eGFR = estimated glomerular filtration rate (measured in mL/min/1.73m</a:t>
            </a:r>
            <a:r>
              <a:rPr lang="en-US" sz="1000" baseline="30000" dirty="0">
                <a:latin typeface="Arial"/>
              </a:rPr>
              <a:t>2</a:t>
            </a:r>
            <a:r>
              <a:rPr lang="en-US" sz="1000" dirty="0">
                <a:latin typeface="Arial"/>
              </a:rPr>
              <a:t>, calculated using CKD-EPI); Cyst = cystatin C</a:t>
            </a:r>
          </a:p>
        </p:txBody>
      </p:sp>
    </p:spTree>
    <p:extLst>
      <p:ext uri="{BB962C8B-B14F-4D97-AF65-F5344CB8AC3E}">
        <p14:creationId xmlns:p14="http://schemas.microsoft.com/office/powerpoint/2010/main" val="535200943"/>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NCRC.thmx</Template>
  <TotalTime>52887</TotalTime>
  <Words>1771</Words>
  <Application>Microsoft Macintosh PowerPoint</Application>
  <PresentationFormat>On-screen Show (16:9)</PresentationFormat>
  <Paragraphs>260</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Corbel</vt:lpstr>
      <vt:lpstr>Geneva</vt:lpstr>
      <vt:lpstr>Lucida Grande</vt:lpstr>
      <vt:lpstr>Times New Roman</vt:lpstr>
      <vt:lpstr>NCRC</vt:lpstr>
      <vt:lpstr>Darunavir-Cobicistat-Tenofovir Alafenamide-Emtricitabine (Symtuza)</vt:lpstr>
      <vt:lpstr>Darunavir-Cobicistat-Tenofovir Alafenamide-Emtricitabine</vt:lpstr>
      <vt:lpstr>Darunavir-Cobicistat-Tenofovir Alafenamide-Emtricitabine Single-Tablet Regimen</vt:lpstr>
      <vt:lpstr>PowerPoint Presentation</vt:lpstr>
      <vt:lpstr>Darunavir-Cobicistat-Tenofovir alafenamide-Emtricitabine Trials in Treatment Treatment-Naïve Adults</vt:lpstr>
      <vt:lpstr>DRV-COBI-TAF-FTC vs DRV-COBI + TDF-FTC AMBER</vt:lpstr>
      <vt:lpstr>DRV-COBI-TAF-FTC vs DRV-COBI + TDF-FTC as Initial ART AMBER: Design</vt:lpstr>
      <vt:lpstr>DRV-COBI-TAF-FTC vs DRV-COBI + TDF-FTC as Initial ART AMBER: Results</vt:lpstr>
      <vt:lpstr>DRV-COBI-TAF-FTC vs DRV-COBI + TDF-FTC as Initial ART AMBER: Results</vt:lpstr>
      <vt:lpstr>DRV-COBI-TAF-FTC vs DRV-COBI + TDF-FTC as Initial ART AMBER: Results</vt:lpstr>
      <vt:lpstr>DRV-COBI-TAF-FTC vs DRV-COBI + TDF-FTC as Initial ART AMBER: Results</vt:lpstr>
      <vt:lpstr>DRV-COBI-TAF-FTC vs DRV-COBI + TDF-FTC as Initial ART AMBER: Results</vt:lpstr>
      <vt:lpstr>DRV-COBI-TAF-FTC vs DRV-COBI + TDF-FTC as Initial ART AMBER: Results</vt:lpstr>
      <vt:lpstr>Darunavir-Cobicistat-Tenofovir alafenamide-Emtricitabine Switch Studies in Adults with Virologic Suppression</vt:lpstr>
      <vt:lpstr>DRV-COBI-TAF-FTC vs Continue Boosted PI + TDF-FTC EMERALD</vt:lpstr>
      <vt:lpstr>DRV-COBI-TAF-FTC vs Continue Boosted PI + TDF-FTC EMERALD: Design</vt:lpstr>
      <vt:lpstr>DRV-COBI-TAF-FTC vs Continue a Boosted PI + TDF-FTC EMERALD: Baseline Characteristics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2311</cp:revision>
  <cp:lastPrinted>2008-02-05T14:34:24Z</cp:lastPrinted>
  <dcterms:created xsi:type="dcterms:W3CDTF">2010-11-28T05:36:22Z</dcterms:created>
  <dcterms:modified xsi:type="dcterms:W3CDTF">2022-12-19T20:04:57Z</dcterms:modified>
</cp:coreProperties>
</file>