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3.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92" r:id="rId1"/>
  </p:sldMasterIdLst>
  <p:notesMasterIdLst>
    <p:notesMasterId r:id="rId11"/>
  </p:notesMasterIdLst>
  <p:handoutMasterIdLst>
    <p:handoutMasterId r:id="rId12"/>
  </p:handoutMasterIdLst>
  <p:sldIdLst>
    <p:sldId id="1121" r:id="rId2"/>
    <p:sldId id="1122" r:id="rId3"/>
    <p:sldId id="1123" r:id="rId4"/>
    <p:sldId id="1124" r:id="rId5"/>
    <p:sldId id="1125" r:id="rId6"/>
    <p:sldId id="1126" r:id="rId7"/>
    <p:sldId id="1127" r:id="rId8"/>
    <p:sldId id="1343" r:id="rId9"/>
    <p:sldId id="1345" r:id="rId10"/>
  </p:sldIdLst>
  <p:sldSz cx="9144000" cy="5143500" type="screen16x9"/>
  <p:notesSz cx="6858000" cy="10287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Geneva" pitchFamily="31" charset="0"/>
        <a:ea typeface="+mn-ea"/>
        <a:cs typeface="+mn-cs"/>
      </a:defRPr>
    </a:lvl1pPr>
    <a:lvl2pPr marL="457200" algn="l" rtl="0" eaLnBrk="0" fontAlgn="base" hangingPunct="0">
      <a:spcBef>
        <a:spcPct val="0"/>
      </a:spcBef>
      <a:spcAft>
        <a:spcPct val="0"/>
      </a:spcAft>
      <a:defRPr sz="2400" kern="1200">
        <a:solidFill>
          <a:schemeClr val="tx1"/>
        </a:solidFill>
        <a:latin typeface="Geneva" pitchFamily="31" charset="0"/>
        <a:ea typeface="+mn-ea"/>
        <a:cs typeface="+mn-cs"/>
      </a:defRPr>
    </a:lvl2pPr>
    <a:lvl3pPr marL="914400" algn="l" rtl="0" eaLnBrk="0" fontAlgn="base" hangingPunct="0">
      <a:spcBef>
        <a:spcPct val="0"/>
      </a:spcBef>
      <a:spcAft>
        <a:spcPct val="0"/>
      </a:spcAft>
      <a:defRPr sz="2400" kern="1200">
        <a:solidFill>
          <a:schemeClr val="tx1"/>
        </a:solidFill>
        <a:latin typeface="Geneva" pitchFamily="31" charset="0"/>
        <a:ea typeface="+mn-ea"/>
        <a:cs typeface="+mn-cs"/>
      </a:defRPr>
    </a:lvl3pPr>
    <a:lvl4pPr marL="1371600" algn="l" rtl="0" eaLnBrk="0" fontAlgn="base" hangingPunct="0">
      <a:spcBef>
        <a:spcPct val="0"/>
      </a:spcBef>
      <a:spcAft>
        <a:spcPct val="0"/>
      </a:spcAft>
      <a:defRPr sz="2400" kern="1200">
        <a:solidFill>
          <a:schemeClr val="tx1"/>
        </a:solidFill>
        <a:latin typeface="Geneva" pitchFamily="31" charset="0"/>
        <a:ea typeface="+mn-ea"/>
        <a:cs typeface="+mn-cs"/>
      </a:defRPr>
    </a:lvl4pPr>
    <a:lvl5pPr marL="1828800" algn="l" rtl="0" eaLnBrk="0" fontAlgn="base" hangingPunct="0">
      <a:spcBef>
        <a:spcPct val="0"/>
      </a:spcBef>
      <a:spcAft>
        <a:spcPct val="0"/>
      </a:spcAft>
      <a:defRPr sz="2400" kern="1200">
        <a:solidFill>
          <a:schemeClr val="tx1"/>
        </a:solidFill>
        <a:latin typeface="Geneva" pitchFamily="31" charset="0"/>
        <a:ea typeface="+mn-ea"/>
        <a:cs typeface="+mn-cs"/>
      </a:defRPr>
    </a:lvl5pPr>
    <a:lvl6pPr marL="2286000" algn="l" defTabSz="457200" rtl="0" eaLnBrk="1" latinLnBrk="0" hangingPunct="1">
      <a:defRPr sz="2400" kern="1200">
        <a:solidFill>
          <a:schemeClr val="tx1"/>
        </a:solidFill>
        <a:latin typeface="Geneva" pitchFamily="31" charset="0"/>
        <a:ea typeface="+mn-ea"/>
        <a:cs typeface="+mn-cs"/>
      </a:defRPr>
    </a:lvl6pPr>
    <a:lvl7pPr marL="2743200" algn="l" defTabSz="457200" rtl="0" eaLnBrk="1" latinLnBrk="0" hangingPunct="1">
      <a:defRPr sz="2400" kern="1200">
        <a:solidFill>
          <a:schemeClr val="tx1"/>
        </a:solidFill>
        <a:latin typeface="Geneva" pitchFamily="31" charset="0"/>
        <a:ea typeface="+mn-ea"/>
        <a:cs typeface="+mn-cs"/>
      </a:defRPr>
    </a:lvl7pPr>
    <a:lvl8pPr marL="3200400" algn="l" defTabSz="457200" rtl="0" eaLnBrk="1" latinLnBrk="0" hangingPunct="1">
      <a:defRPr sz="2400" kern="1200">
        <a:solidFill>
          <a:schemeClr val="tx1"/>
        </a:solidFill>
        <a:latin typeface="Geneva" pitchFamily="31" charset="0"/>
        <a:ea typeface="+mn-ea"/>
        <a:cs typeface="+mn-cs"/>
      </a:defRPr>
    </a:lvl8pPr>
    <a:lvl9pPr marL="3657600" algn="l" defTabSz="457200" rtl="0" eaLnBrk="1" latinLnBrk="0" hangingPunct="1">
      <a:defRPr sz="2400" kern="1200">
        <a:solidFill>
          <a:schemeClr val="tx1"/>
        </a:solidFill>
        <a:latin typeface="Geneva" pitchFamily="31" charset="0"/>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1620">
          <p15:clr>
            <a:srgbClr val="A4A3A4"/>
          </p15:clr>
        </p15:guide>
      </p15:sldGuideLst>
    </p:ext>
    <p:ext uri="{2D200454-40CA-4A62-9FC3-DE9A4176ACB9}">
      <p15:notesGuideLst xmlns:p15="http://schemas.microsoft.com/office/powerpoint/2012/main">
        <p15:guide id="1" orient="horz" pos="324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8031"/>
    <a:srgbClr val="79A7B8"/>
    <a:srgbClr val="713D79"/>
    <a:srgbClr val="8DC84E"/>
    <a:srgbClr val="00B0F0"/>
    <a:srgbClr val="8B5E92"/>
    <a:srgbClr val="815787"/>
    <a:srgbClr val="668D9B"/>
    <a:srgbClr val="6A91A0"/>
    <a:srgbClr val="6F97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840" autoAdjust="0"/>
    <p:restoredTop sz="94807" autoAdjust="0"/>
  </p:normalViewPr>
  <p:slideViewPr>
    <p:cSldViewPr snapToGrid="0" showGuides="1">
      <p:cViewPr varScale="1">
        <p:scale>
          <a:sx n="148" d="100"/>
          <a:sy n="148" d="100"/>
        </p:scale>
        <p:origin x="200" y="368"/>
      </p:cViewPr>
      <p:guideLst>
        <p:guide pos="2880"/>
        <p:guide orient="horz" pos="16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0" d="100"/>
        <a:sy n="130" d="100"/>
      </p:scale>
      <p:origin x="0" y="5952"/>
    </p:cViewPr>
  </p:sorterViewPr>
  <p:notesViewPr>
    <p:cSldViewPr snapToGrid="0" showGuides="1">
      <p:cViewPr varScale="1">
        <p:scale>
          <a:sx n="136" d="100"/>
          <a:sy n="136" d="100"/>
        </p:scale>
        <p:origin x="2496" y="232"/>
      </p:cViewPr>
      <p:guideLst>
        <p:guide orient="horz" pos="324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1996816370176"/>
          <c:y val="0.10552588241959021"/>
          <c:w val="0.87077075435015105"/>
          <c:h val="0.73556393950717514"/>
        </c:manualLayout>
      </c:layout>
      <c:barChart>
        <c:barDir val="col"/>
        <c:grouping val="clustered"/>
        <c:varyColors val="0"/>
        <c:ser>
          <c:idx val="0"/>
          <c:order val="0"/>
          <c:tx>
            <c:strRef>
              <c:f>Sheet1!$B$1</c:f>
              <c:strCache>
                <c:ptCount val="1"/>
                <c:pt idx="0">
                  <c:v>DRV-COBI-TAF-FTC</c:v>
                </c:pt>
              </c:strCache>
            </c:strRef>
          </c:tx>
          <c:spPr>
            <a:gradFill>
              <a:gsLst>
                <a:gs pos="0">
                  <a:srgbClr val="004A80"/>
                </a:gs>
                <a:gs pos="99000">
                  <a:srgbClr val="00B0F0"/>
                </a:gs>
              </a:gsLst>
              <a:lin ang="0" scaled="0"/>
            </a:gradFill>
            <a:ln w="12700" cmpd="sng">
              <a:noFill/>
            </a:ln>
            <a:effectLst/>
            <a:scene3d>
              <a:camera prst="orthographicFront"/>
              <a:lightRig rig="threePt" dir="t"/>
            </a:scene3d>
            <a:sp3d>
              <a:bevelT w="38100" h="38100"/>
            </a:sp3d>
          </c:spPr>
          <c:invertIfNegative val="0"/>
          <c:dLbls>
            <c:dLbl>
              <c:idx val="0"/>
              <c:spPr>
                <a:solidFill>
                  <a:schemeClr val="bg1">
                    <a:alpha val="50000"/>
                  </a:schemeClr>
                </a:solidFill>
              </c:spPr>
              <c:txPr>
                <a:bodyPr/>
                <a:lstStyle/>
                <a:p>
                  <a:pPr>
                    <a:defRPr sz="1200"/>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0-0A0C-624F-9188-ABCFE88471DE}"/>
                </c:ext>
              </c:extLst>
            </c:dLbl>
            <c:spPr>
              <a:solidFill>
                <a:schemeClr val="bg1">
                  <a:alpha val="50000"/>
                </a:schemeClr>
              </a:solidFill>
            </c:spPr>
            <c:txPr>
              <a:bodyPr wrap="square" lIns="38100" tIns="19050" rIns="38100" bIns="19050" anchor="ctr">
                <a:spAutoFit/>
              </a:bodyPr>
              <a:lstStyle/>
              <a:p>
                <a:pPr>
                  <a:defRPr sz="1200"/>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Overall</c:v>
                </c:pt>
                <c:pt idx="1">
                  <c:v>≤100,000 copies/mL</c:v>
                </c:pt>
                <c:pt idx="2">
                  <c:v>&gt;100,000 copies/mL</c:v>
                </c:pt>
              </c:strCache>
            </c:strRef>
          </c:cat>
          <c:val>
            <c:numRef>
              <c:f>Sheet1!$B$2:$B$4</c:f>
              <c:numCache>
                <c:formatCode>0.0</c:formatCode>
                <c:ptCount val="3"/>
                <c:pt idx="0">
                  <c:v>91.4</c:v>
                </c:pt>
                <c:pt idx="1">
                  <c:v>91.7</c:v>
                </c:pt>
                <c:pt idx="2">
                  <c:v>89.8</c:v>
                </c:pt>
              </c:numCache>
            </c:numRef>
          </c:val>
          <c:extLst>
            <c:ext xmlns:c16="http://schemas.microsoft.com/office/drawing/2014/chart" uri="{C3380CC4-5D6E-409C-BE32-E72D297353CC}">
              <c16:uniqueId val="{00000000-361D-9945-94BE-7674C9F30BF0}"/>
            </c:ext>
          </c:extLst>
        </c:ser>
        <c:ser>
          <c:idx val="1"/>
          <c:order val="1"/>
          <c:tx>
            <c:strRef>
              <c:f>Sheet1!$C$1</c:f>
              <c:strCache>
                <c:ptCount val="1"/>
                <c:pt idx="0">
                  <c:v>DRV-COBI + TDF-FTC</c:v>
                </c:pt>
              </c:strCache>
            </c:strRef>
          </c:tx>
          <c:spPr>
            <a:gradFill>
              <a:gsLst>
                <a:gs pos="0">
                  <a:srgbClr val="5A8031"/>
                </a:gs>
                <a:gs pos="99000">
                  <a:srgbClr val="8DC84E"/>
                </a:gs>
              </a:gsLst>
              <a:lin ang="0" scaled="0"/>
            </a:gradFill>
            <a:ln w="12700" cmpd="sng">
              <a:noFill/>
            </a:ln>
            <a:effectLst/>
            <a:scene3d>
              <a:camera prst="orthographicFront"/>
              <a:lightRig rig="threePt" dir="t"/>
            </a:scene3d>
            <a:sp3d>
              <a:bevelT w="38100" h="38100"/>
            </a:sp3d>
          </c:spPr>
          <c:invertIfNegative val="0"/>
          <c:dLbls>
            <c:spPr>
              <a:solidFill>
                <a:schemeClr val="bg1">
                  <a:alpha val="50000"/>
                </a:schemeClr>
              </a:solidFill>
            </c:spPr>
            <c:txPr>
              <a:bodyPr/>
              <a:lstStyle/>
              <a:p>
                <a:pPr>
                  <a:defRPr sz="1200"/>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Overall</c:v>
                </c:pt>
                <c:pt idx="1">
                  <c:v>≤100,000 copies/mL</c:v>
                </c:pt>
                <c:pt idx="2">
                  <c:v>&gt;100,000 copies/mL</c:v>
                </c:pt>
              </c:strCache>
            </c:strRef>
          </c:cat>
          <c:val>
            <c:numRef>
              <c:f>Sheet1!$C$2:$C$4</c:f>
              <c:numCache>
                <c:formatCode>0.0</c:formatCode>
                <c:ptCount val="3"/>
                <c:pt idx="0">
                  <c:v>88.4</c:v>
                </c:pt>
                <c:pt idx="1">
                  <c:v>90.4</c:v>
                </c:pt>
                <c:pt idx="2">
                  <c:v>80</c:v>
                </c:pt>
              </c:numCache>
            </c:numRef>
          </c:val>
          <c:extLst>
            <c:ext xmlns:c16="http://schemas.microsoft.com/office/drawing/2014/chart" uri="{C3380CC4-5D6E-409C-BE32-E72D297353CC}">
              <c16:uniqueId val="{00000001-361D-9945-94BE-7674C9F30BF0}"/>
            </c:ext>
          </c:extLst>
        </c:ser>
        <c:dLbls>
          <c:showLegendKey val="0"/>
          <c:showVal val="1"/>
          <c:showCatName val="0"/>
          <c:showSerName val="0"/>
          <c:showPercent val="0"/>
          <c:showBubbleSize val="0"/>
        </c:dLbls>
        <c:gapWidth val="135"/>
        <c:axId val="-1976721864"/>
        <c:axId val="-1976715800"/>
      </c:barChart>
      <c:catAx>
        <c:axId val="-1976721864"/>
        <c:scaling>
          <c:orientation val="minMax"/>
        </c:scaling>
        <c:delete val="0"/>
        <c:axPos val="b"/>
        <c:title>
          <c:tx>
            <c:rich>
              <a:bodyPr/>
              <a:lstStyle/>
              <a:p>
                <a:pPr>
                  <a:defRPr/>
                </a:pPr>
                <a:r>
                  <a:rPr lang="en-US"/>
                  <a:t>Baseline HIV RNA  </a:t>
                </a:r>
              </a:p>
            </c:rich>
          </c:tx>
          <c:layout>
            <c:manualLayout>
              <c:xMode val="edge"/>
              <c:yMode val="edge"/>
              <c:x val="0.430944392647228"/>
              <c:y val="0.93027192209524401"/>
            </c:manualLayout>
          </c:layout>
          <c:overlay val="0"/>
        </c:title>
        <c:numFmt formatCode="General" sourceLinked="0"/>
        <c:majorTickMark val="out"/>
        <c:minorTickMark val="none"/>
        <c:tickLblPos val="nextTo"/>
        <c:spPr>
          <a:ln w="6350" cap="flat" cmpd="sng" algn="ctr">
            <a:solidFill>
              <a:srgbClr val="000000"/>
            </a:solidFill>
            <a:prstDash val="solid"/>
            <a:round/>
            <a:headEnd type="none" w="med" len="med"/>
            <a:tailEnd type="none" w="med" len="med"/>
          </a:ln>
        </c:spPr>
        <c:crossAx val="-1976715800"/>
        <c:crosses val="autoZero"/>
        <c:auto val="1"/>
        <c:lblAlgn val="ctr"/>
        <c:lblOffset val="1"/>
        <c:tickLblSkip val="1"/>
        <c:tickMarkSkip val="1"/>
        <c:noMultiLvlLbl val="0"/>
      </c:catAx>
      <c:valAx>
        <c:axId val="-1976715800"/>
        <c:scaling>
          <c:orientation val="minMax"/>
          <c:max val="100"/>
          <c:min val="0"/>
        </c:scaling>
        <c:delete val="0"/>
        <c:axPos val="l"/>
        <c:title>
          <c:tx>
            <c:rich>
              <a:bodyPr/>
              <a:lstStyle/>
              <a:p>
                <a:pPr>
                  <a:defRPr/>
                </a:pPr>
                <a:r>
                  <a:rPr lang="en-US" dirty="0"/>
                  <a:t>HIV RNA &lt;50 copies/mL (%)</a:t>
                </a:r>
              </a:p>
            </c:rich>
          </c:tx>
          <c:layout>
            <c:manualLayout>
              <c:xMode val="edge"/>
              <c:yMode val="edge"/>
              <c:x val="1.9095338777097307E-2"/>
              <c:y val="0.12520778652668416"/>
            </c:manualLayout>
          </c:layout>
          <c:overlay val="0"/>
        </c:title>
        <c:numFmt formatCode="0" sourceLinked="0"/>
        <c:majorTickMark val="out"/>
        <c:minorTickMark val="none"/>
        <c:tickLblPos val="nextTo"/>
        <c:spPr>
          <a:ln w="6350" cmpd="sng">
            <a:solidFill>
              <a:srgbClr val="000000"/>
            </a:solidFill>
          </a:ln>
        </c:spPr>
        <c:txPr>
          <a:bodyPr/>
          <a:lstStyle/>
          <a:p>
            <a:pPr>
              <a:defRPr sz="1200"/>
            </a:pPr>
            <a:endParaRPr lang="en-US"/>
          </a:p>
        </c:txPr>
        <c:crossAx val="-1976721864"/>
        <c:crosses val="autoZero"/>
        <c:crossBetween val="between"/>
        <c:majorUnit val="20"/>
        <c:minorUnit val="20"/>
      </c:valAx>
      <c:spPr>
        <a:solidFill>
          <a:srgbClr val="E6EBF2"/>
        </a:solidFill>
        <a:ln w="6350" cap="flat" cmpd="sng" algn="ctr">
          <a:solidFill>
            <a:srgbClr val="000000"/>
          </a:solidFill>
          <a:prstDash val="solid"/>
          <a:round/>
          <a:headEnd type="none" w="med" len="med"/>
          <a:tailEnd type="none" w="med" len="med"/>
        </a:ln>
        <a:effectLst/>
      </c:spPr>
    </c:plotArea>
    <c:legend>
      <c:legendPos val="t"/>
      <c:layout>
        <c:manualLayout>
          <c:xMode val="edge"/>
          <c:yMode val="edge"/>
          <c:x val="0.4695904158058905"/>
          <c:y val="1.0632654080692635E-2"/>
          <c:w val="0.51959185300848232"/>
          <c:h val="6.8032520851583497E-2"/>
        </c:manualLayout>
      </c:layout>
      <c:overlay val="0"/>
      <c:spPr>
        <a:noFill/>
      </c:spPr>
    </c:legend>
    <c:plotVisOnly val="1"/>
    <c:dispBlanksAs val="gap"/>
    <c:showDLblsOverMax val="0"/>
  </c:chart>
  <c:spPr>
    <a:noFill/>
    <a:ln w="25400" cap="flat" cmpd="sng" algn="ctr">
      <a:noFill/>
      <a:prstDash val="solid"/>
      <a:round/>
      <a:headEnd type="none" w="med" len="med"/>
      <a:tailEnd type="none" w="med" len="med"/>
    </a:ln>
    <a:effectLst/>
  </c:spPr>
  <c:txPr>
    <a:bodyPr/>
    <a:lstStyle/>
    <a:p>
      <a:pPr>
        <a:defRPr sz="1400">
          <a:solidFill>
            <a:srgbClr val="000000"/>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2151137357830272"/>
          <c:y val="0.123050449966951"/>
          <c:w val="0.85225223583163223"/>
          <c:h val="0.78741308881279004"/>
        </c:manualLayout>
      </c:layout>
      <c:barChart>
        <c:barDir val="col"/>
        <c:grouping val="clustered"/>
        <c:varyColors val="0"/>
        <c:ser>
          <c:idx val="0"/>
          <c:order val="0"/>
          <c:tx>
            <c:strRef>
              <c:f>Sheet1!$B$1</c:f>
              <c:strCache>
                <c:ptCount val="1"/>
                <c:pt idx="0">
                  <c:v>DRV-COBI-TAF-FTC</c:v>
                </c:pt>
              </c:strCache>
            </c:strRef>
          </c:tx>
          <c:spPr>
            <a:gradFill>
              <a:gsLst>
                <a:gs pos="0">
                  <a:srgbClr val="004A80"/>
                </a:gs>
                <a:gs pos="99000">
                  <a:srgbClr val="00B0F0"/>
                </a:gs>
              </a:gsLst>
              <a:lin ang="0" scaled="0"/>
            </a:gradFill>
            <a:ln w="12700">
              <a:noFill/>
            </a:ln>
            <a:effectLst/>
            <a:scene3d>
              <a:camera prst="orthographicFront"/>
              <a:lightRig rig="threePt" dir="t"/>
            </a:scene3d>
            <a:sp3d>
              <a:bevelT w="38100" h="38100"/>
            </a:sp3d>
          </c:spPr>
          <c:invertIfNegative val="0"/>
          <c:dLbls>
            <c:spPr>
              <a:noFill/>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Change in Serum Cr</c:v>
                </c:pt>
                <c:pt idx="1">
                  <c:v>Change in eGFR (Cr)</c:v>
                </c:pt>
                <c:pt idx="2">
                  <c:v>Change in eGFR (Cyst)</c:v>
                </c:pt>
              </c:strCache>
            </c:strRef>
          </c:cat>
          <c:val>
            <c:numRef>
              <c:f>Sheet1!$B$2:$B$4</c:f>
              <c:numCache>
                <c:formatCode>0.0</c:formatCode>
                <c:ptCount val="3"/>
                <c:pt idx="0">
                  <c:v>4.8</c:v>
                </c:pt>
                <c:pt idx="1">
                  <c:v>-5.9</c:v>
                </c:pt>
                <c:pt idx="2">
                  <c:v>5.3</c:v>
                </c:pt>
              </c:numCache>
            </c:numRef>
          </c:val>
          <c:extLst>
            <c:ext xmlns:c16="http://schemas.microsoft.com/office/drawing/2014/chart" uri="{C3380CC4-5D6E-409C-BE32-E72D297353CC}">
              <c16:uniqueId val="{00000000-C908-4E41-9BAA-81D661D2A451}"/>
            </c:ext>
          </c:extLst>
        </c:ser>
        <c:ser>
          <c:idx val="1"/>
          <c:order val="1"/>
          <c:tx>
            <c:strRef>
              <c:f>Sheet1!$C$1</c:f>
              <c:strCache>
                <c:ptCount val="1"/>
                <c:pt idx="0">
                  <c:v>DRV-COBI + TDF-FTC</c:v>
                </c:pt>
              </c:strCache>
            </c:strRef>
          </c:tx>
          <c:spPr>
            <a:gradFill>
              <a:gsLst>
                <a:gs pos="0">
                  <a:srgbClr val="5A8031"/>
                </a:gs>
                <a:gs pos="99000">
                  <a:srgbClr val="8DC84E"/>
                </a:gs>
              </a:gsLst>
              <a:lin ang="0" scaled="0"/>
            </a:gradFill>
            <a:ln w="12700">
              <a:noFill/>
            </a:ln>
            <a:effectLst/>
            <a:scene3d>
              <a:camera prst="orthographicFront"/>
              <a:lightRig rig="threePt" dir="t"/>
            </a:scene3d>
            <a:sp3d>
              <a:bevelT w="38100" h="38100"/>
            </a:sp3d>
          </c:spPr>
          <c:invertIfNegative val="0"/>
          <c:dLbls>
            <c:spPr>
              <a:noFill/>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Change in Serum Cr</c:v>
                </c:pt>
                <c:pt idx="1">
                  <c:v>Change in eGFR (Cr)</c:v>
                </c:pt>
                <c:pt idx="2">
                  <c:v>Change in eGFR (Cyst)</c:v>
                </c:pt>
              </c:strCache>
            </c:strRef>
          </c:cat>
          <c:val>
            <c:numRef>
              <c:f>Sheet1!$C$2:$C$4</c:f>
              <c:numCache>
                <c:formatCode>0.0</c:formatCode>
                <c:ptCount val="3"/>
                <c:pt idx="0">
                  <c:v>8.2000000000000011</c:v>
                </c:pt>
                <c:pt idx="1">
                  <c:v>-9.3000000000000007</c:v>
                </c:pt>
                <c:pt idx="2">
                  <c:v>2.9</c:v>
                </c:pt>
              </c:numCache>
            </c:numRef>
          </c:val>
          <c:extLst>
            <c:ext xmlns:c16="http://schemas.microsoft.com/office/drawing/2014/chart" uri="{C3380CC4-5D6E-409C-BE32-E72D297353CC}">
              <c16:uniqueId val="{00000001-C908-4E41-9BAA-81D661D2A451}"/>
            </c:ext>
          </c:extLst>
        </c:ser>
        <c:dLbls>
          <c:showLegendKey val="0"/>
          <c:showVal val="1"/>
          <c:showCatName val="0"/>
          <c:showSerName val="0"/>
          <c:showPercent val="0"/>
          <c:showBubbleSize val="0"/>
        </c:dLbls>
        <c:gapWidth val="150"/>
        <c:axId val="-1976678440"/>
        <c:axId val="-1976675096"/>
      </c:barChart>
      <c:catAx>
        <c:axId val="-1976678440"/>
        <c:scaling>
          <c:orientation val="minMax"/>
        </c:scaling>
        <c:delete val="0"/>
        <c:axPos val="b"/>
        <c:numFmt formatCode="General" sourceLinked="0"/>
        <c:majorTickMark val="out"/>
        <c:minorTickMark val="none"/>
        <c:tickLblPos val="low"/>
        <c:spPr>
          <a:ln w="6350" cap="flat" cmpd="sng" algn="ctr">
            <a:solidFill>
              <a:srgbClr val="000000"/>
            </a:solidFill>
            <a:prstDash val="solid"/>
            <a:round/>
            <a:headEnd type="none" w="med" len="med"/>
            <a:tailEnd type="none" w="med" len="med"/>
          </a:ln>
          <a:effectLst/>
        </c:spPr>
        <c:crossAx val="-1976675096"/>
        <c:crosses val="autoZero"/>
        <c:auto val="1"/>
        <c:lblAlgn val="ctr"/>
        <c:lblOffset val="1"/>
        <c:tickLblSkip val="1"/>
        <c:tickMarkSkip val="1"/>
        <c:noMultiLvlLbl val="0"/>
      </c:catAx>
      <c:valAx>
        <c:axId val="-1976675096"/>
        <c:scaling>
          <c:orientation val="minMax"/>
          <c:max val="15"/>
          <c:min val="-15"/>
        </c:scaling>
        <c:delete val="0"/>
        <c:axPos val="l"/>
        <c:title>
          <c:tx>
            <c:rich>
              <a:bodyPr/>
              <a:lstStyle/>
              <a:p>
                <a:pPr>
                  <a:defRPr sz="1200"/>
                </a:pPr>
                <a:r>
                  <a:rPr lang="en-US" sz="1200"/>
                  <a:t> Mean Change from Baseline</a:t>
                </a:r>
              </a:p>
            </c:rich>
          </c:tx>
          <c:layout>
            <c:manualLayout>
              <c:xMode val="edge"/>
              <c:yMode val="edge"/>
              <c:x val="9.0816078545737332E-3"/>
              <c:y val="0.11577026829979586"/>
            </c:manualLayout>
          </c:layout>
          <c:overlay val="0"/>
        </c:title>
        <c:numFmt formatCode="0" sourceLinked="0"/>
        <c:majorTickMark val="out"/>
        <c:minorTickMark val="none"/>
        <c:tickLblPos val="low"/>
        <c:spPr>
          <a:ln w="6350" cmpd="sng">
            <a:solidFill>
              <a:srgbClr val="000000"/>
            </a:solidFill>
          </a:ln>
        </c:spPr>
        <c:crossAx val="-1976678440"/>
        <c:crosses val="autoZero"/>
        <c:crossBetween val="between"/>
        <c:majorUnit val="5"/>
        <c:minorUnit val="5"/>
      </c:valAx>
      <c:spPr>
        <a:solidFill>
          <a:srgbClr val="E6EBF2"/>
        </a:solidFill>
        <a:ln w="6350" cap="flat" cmpd="sng" algn="ctr">
          <a:solidFill>
            <a:srgbClr val="000000"/>
          </a:solidFill>
          <a:prstDash val="solid"/>
          <a:round/>
          <a:headEnd type="none" w="med" len="med"/>
          <a:tailEnd type="none" w="med" len="med"/>
        </a:ln>
        <a:effectLst/>
      </c:spPr>
    </c:plotArea>
    <c:legend>
      <c:legendPos val="t"/>
      <c:layout>
        <c:manualLayout>
          <c:xMode val="edge"/>
          <c:yMode val="edge"/>
          <c:x val="0.40548860211917953"/>
          <c:y val="1.8543358318437099E-2"/>
          <c:w val="0.56517509964032275"/>
          <c:h val="7.5120850359212704E-2"/>
        </c:manualLayout>
      </c:layout>
      <c:overlay val="0"/>
      <c:spPr>
        <a:noFill/>
      </c:spPr>
      <c:txPr>
        <a:bodyPr/>
        <a:lstStyle/>
        <a:p>
          <a:pPr>
            <a:defRPr sz="1400"/>
          </a:pPr>
          <a:endParaRPr lang="en-US"/>
        </a:p>
      </c:txPr>
    </c:legend>
    <c:plotVisOnly val="1"/>
    <c:dispBlanksAs val="gap"/>
    <c:showDLblsOverMax val="0"/>
  </c:chart>
  <c:spPr>
    <a:noFill/>
    <a:ln w="25400" cap="flat" cmpd="sng" algn="ctr">
      <a:noFill/>
      <a:prstDash val="solid"/>
      <a:round/>
      <a:headEnd type="none" w="med" len="med"/>
      <a:tailEnd type="none" w="med" len="med"/>
    </a:ln>
    <a:effectLst/>
  </c:spPr>
  <c:txPr>
    <a:bodyPr/>
    <a:lstStyle/>
    <a:p>
      <a:pPr>
        <a:defRPr sz="1200">
          <a:solidFill>
            <a:srgbClr val="000000"/>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2614100320793234"/>
          <c:y val="0.100355910039572"/>
          <c:w val="0.84762260620200269"/>
          <c:h val="0.82498172182519702"/>
        </c:manualLayout>
      </c:layout>
      <c:barChart>
        <c:barDir val="col"/>
        <c:grouping val="clustered"/>
        <c:varyColors val="0"/>
        <c:ser>
          <c:idx val="0"/>
          <c:order val="0"/>
          <c:tx>
            <c:strRef>
              <c:f>Sheet1!$B$1</c:f>
              <c:strCache>
                <c:ptCount val="1"/>
                <c:pt idx="0">
                  <c:v>DRV-COBI-TAF-FTC</c:v>
                </c:pt>
              </c:strCache>
            </c:strRef>
          </c:tx>
          <c:spPr>
            <a:gradFill>
              <a:gsLst>
                <a:gs pos="0">
                  <a:srgbClr val="004A80"/>
                </a:gs>
                <a:gs pos="99000">
                  <a:srgbClr val="00B0F0"/>
                </a:gs>
              </a:gsLst>
              <a:lin ang="0" scaled="0"/>
            </a:gradFill>
            <a:ln w="12700">
              <a:noFill/>
            </a:ln>
            <a:effectLst/>
            <a:scene3d>
              <a:camera prst="orthographicFront"/>
              <a:lightRig rig="threePt" dir="t"/>
            </a:scene3d>
            <a:sp3d>
              <a:bevelT w="38100" h="38100"/>
            </a:sp3d>
          </c:spPr>
          <c:invertIfNegative val="0"/>
          <c:dLbls>
            <c:spPr>
              <a:noFill/>
            </c:spPr>
            <c:txPr>
              <a:bodyPr/>
              <a:lstStyle/>
              <a:p>
                <a:pPr>
                  <a:defRPr sz="12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Hip</c:v>
                </c:pt>
                <c:pt idx="1">
                  <c:v>Lumbar spine</c:v>
                </c:pt>
                <c:pt idx="2">
                  <c:v>Femoral neck</c:v>
                </c:pt>
              </c:strCache>
            </c:strRef>
          </c:cat>
          <c:val>
            <c:numRef>
              <c:f>Sheet1!$B$2:$B$4</c:f>
              <c:numCache>
                <c:formatCode>0.0</c:formatCode>
                <c:ptCount val="3"/>
                <c:pt idx="0">
                  <c:v>0.21</c:v>
                </c:pt>
                <c:pt idx="1">
                  <c:v>-0.68</c:v>
                </c:pt>
                <c:pt idx="2">
                  <c:v>-0.26</c:v>
                </c:pt>
              </c:numCache>
            </c:numRef>
          </c:val>
          <c:extLst>
            <c:ext xmlns:c16="http://schemas.microsoft.com/office/drawing/2014/chart" uri="{C3380CC4-5D6E-409C-BE32-E72D297353CC}">
              <c16:uniqueId val="{00000000-63F9-9E45-90D7-3E939B140C8A}"/>
            </c:ext>
          </c:extLst>
        </c:ser>
        <c:ser>
          <c:idx val="1"/>
          <c:order val="1"/>
          <c:tx>
            <c:strRef>
              <c:f>Sheet1!$C$1</c:f>
              <c:strCache>
                <c:ptCount val="1"/>
                <c:pt idx="0">
                  <c:v>DRV-COBI + TDF-FTC</c:v>
                </c:pt>
              </c:strCache>
            </c:strRef>
          </c:tx>
          <c:spPr>
            <a:gradFill>
              <a:gsLst>
                <a:gs pos="0">
                  <a:srgbClr val="5A8031"/>
                </a:gs>
                <a:gs pos="99000">
                  <a:srgbClr val="8DC84E"/>
                </a:gs>
              </a:gsLst>
              <a:lin ang="0" scaled="0"/>
            </a:gradFill>
            <a:ln w="12700">
              <a:noFill/>
            </a:ln>
            <a:effectLst/>
            <a:scene3d>
              <a:camera prst="orthographicFront"/>
              <a:lightRig rig="threePt" dir="t"/>
            </a:scene3d>
            <a:sp3d>
              <a:bevelT w="38100" h="38100"/>
            </a:sp3d>
          </c:spPr>
          <c:invertIfNegative val="0"/>
          <c:dLbls>
            <c:spPr>
              <a:noFill/>
            </c:spPr>
            <c:txPr>
              <a:bodyPr/>
              <a:lstStyle/>
              <a:p>
                <a:pPr>
                  <a:defRPr sz="12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Hip</c:v>
                </c:pt>
                <c:pt idx="1">
                  <c:v>Lumbar spine</c:v>
                </c:pt>
                <c:pt idx="2">
                  <c:v>Femoral neck</c:v>
                </c:pt>
              </c:strCache>
            </c:strRef>
          </c:cat>
          <c:val>
            <c:numRef>
              <c:f>Sheet1!$C$2:$C$4</c:f>
              <c:numCache>
                <c:formatCode>0.0</c:formatCode>
                <c:ptCount val="3"/>
                <c:pt idx="0">
                  <c:v>-2.73</c:v>
                </c:pt>
                <c:pt idx="1">
                  <c:v>-2.38</c:v>
                </c:pt>
                <c:pt idx="2">
                  <c:v>-2.97</c:v>
                </c:pt>
              </c:numCache>
            </c:numRef>
          </c:val>
          <c:extLst>
            <c:ext xmlns:c16="http://schemas.microsoft.com/office/drawing/2014/chart" uri="{C3380CC4-5D6E-409C-BE32-E72D297353CC}">
              <c16:uniqueId val="{00000001-63F9-9E45-90D7-3E939B140C8A}"/>
            </c:ext>
          </c:extLst>
        </c:ser>
        <c:dLbls>
          <c:showLegendKey val="0"/>
          <c:showVal val="1"/>
          <c:showCatName val="0"/>
          <c:showSerName val="0"/>
          <c:showPercent val="0"/>
          <c:showBubbleSize val="0"/>
        </c:dLbls>
        <c:gapWidth val="125"/>
        <c:axId val="-1994213496"/>
        <c:axId val="-1993935928"/>
      </c:barChart>
      <c:catAx>
        <c:axId val="-1994213496"/>
        <c:scaling>
          <c:orientation val="minMax"/>
        </c:scaling>
        <c:delete val="0"/>
        <c:axPos val="b"/>
        <c:numFmt formatCode="General" sourceLinked="0"/>
        <c:majorTickMark val="out"/>
        <c:minorTickMark val="none"/>
        <c:tickLblPos val="low"/>
        <c:spPr>
          <a:ln w="6350" cap="flat" cmpd="sng" algn="ctr">
            <a:solidFill>
              <a:srgbClr val="000000"/>
            </a:solidFill>
            <a:prstDash val="solid"/>
            <a:round/>
            <a:headEnd type="none" w="med" len="med"/>
            <a:tailEnd type="none" w="med" len="med"/>
          </a:ln>
        </c:spPr>
        <c:crossAx val="-1993935928"/>
        <c:crossesAt val="0"/>
        <c:auto val="1"/>
        <c:lblAlgn val="ctr"/>
        <c:lblOffset val="1"/>
        <c:tickMarkSkip val="1"/>
        <c:noMultiLvlLbl val="0"/>
      </c:catAx>
      <c:valAx>
        <c:axId val="-1993935928"/>
        <c:scaling>
          <c:orientation val="minMax"/>
          <c:max val="2"/>
          <c:min val="-4"/>
        </c:scaling>
        <c:delete val="0"/>
        <c:axPos val="l"/>
        <c:title>
          <c:tx>
            <c:rich>
              <a:bodyPr/>
              <a:lstStyle/>
              <a:p>
                <a:pPr>
                  <a:defRPr/>
                </a:pPr>
                <a:r>
                  <a:rPr lang="en-US"/>
                  <a:t> Change from Baseline (%)</a:t>
                </a:r>
              </a:p>
            </c:rich>
          </c:tx>
          <c:layout>
            <c:manualLayout>
              <c:xMode val="edge"/>
              <c:yMode val="edge"/>
              <c:x val="4.5010693107805965E-3"/>
              <c:y val="9.0122420359219815E-2"/>
            </c:manualLayout>
          </c:layout>
          <c:overlay val="0"/>
        </c:title>
        <c:numFmt formatCode="0.0" sourceLinked="0"/>
        <c:majorTickMark val="out"/>
        <c:minorTickMark val="none"/>
        <c:tickLblPos val="nextTo"/>
        <c:spPr>
          <a:ln w="6350" cmpd="sng">
            <a:solidFill>
              <a:srgbClr val="000000"/>
            </a:solidFill>
          </a:ln>
        </c:spPr>
        <c:txPr>
          <a:bodyPr/>
          <a:lstStyle/>
          <a:p>
            <a:pPr>
              <a:defRPr sz="1200"/>
            </a:pPr>
            <a:endParaRPr lang="en-US"/>
          </a:p>
        </c:txPr>
        <c:crossAx val="-1994213496"/>
        <c:crosses val="autoZero"/>
        <c:crossBetween val="between"/>
        <c:majorUnit val="1"/>
        <c:minorUnit val="1"/>
      </c:valAx>
      <c:spPr>
        <a:solidFill>
          <a:srgbClr val="E6EBF2"/>
        </a:solidFill>
        <a:ln w="6350" cap="flat" cmpd="sng" algn="ctr">
          <a:solidFill>
            <a:srgbClr val="000000"/>
          </a:solidFill>
          <a:prstDash val="solid"/>
          <a:round/>
          <a:headEnd type="none" w="med" len="med"/>
          <a:tailEnd type="none" w="med" len="med"/>
        </a:ln>
        <a:effectLst/>
      </c:spPr>
    </c:plotArea>
    <c:legend>
      <c:legendPos val="t"/>
      <c:layout>
        <c:manualLayout>
          <c:xMode val="edge"/>
          <c:yMode val="edge"/>
          <c:x val="0.35919230582288297"/>
          <c:y val="2.6860135181420502E-3"/>
          <c:w val="0.61366093127248"/>
          <c:h val="6.69244777179763E-2"/>
        </c:manualLayout>
      </c:layout>
      <c:overlay val="0"/>
      <c:spPr>
        <a:noFill/>
      </c:spPr>
    </c:legend>
    <c:plotVisOnly val="1"/>
    <c:dispBlanksAs val="gap"/>
    <c:showDLblsOverMax val="0"/>
  </c:chart>
  <c:spPr>
    <a:noFill/>
    <a:ln w="25400" cap="flat" cmpd="sng" algn="ctr">
      <a:noFill/>
      <a:prstDash val="solid"/>
      <a:round/>
      <a:headEnd type="none" w="med" len="med"/>
      <a:tailEnd type="none" w="med" len="med"/>
    </a:ln>
    <a:effectLst/>
  </c:spPr>
  <c:txPr>
    <a:bodyPr/>
    <a:lstStyle/>
    <a:p>
      <a:pPr>
        <a:defRPr sz="1400">
          <a:solidFill>
            <a:srgbClr val="000000"/>
          </a:solidFill>
          <a:latin typeface="Arial" panose="020B0604020202020204" pitchFamily="34" charset="0"/>
          <a:cs typeface="Arial" panose="020B0604020202020204" pitchFamily="34"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715000" y="533400"/>
            <a:ext cx="375104" cy="274434"/>
          </a:xfrm>
          <a:prstGeom prst="rect">
            <a:avLst/>
          </a:prstGeom>
          <a:noFill/>
          <a:ln w="12700">
            <a:noFill/>
            <a:miter lim="800000"/>
            <a:headEnd/>
            <a:tailEnd/>
          </a:ln>
          <a:effectLst/>
        </p:spPr>
        <p:txBody>
          <a:bodyPr wrap="none" lIns="90488" tIns="44450" rIns="90488" bIns="44450">
            <a:prstTxWarp prst="textNoShape">
              <a:avLst/>
            </a:prstTxWarp>
            <a:spAutoFit/>
          </a:bodyPr>
          <a:lstStyle/>
          <a:p>
            <a:pPr>
              <a:defRPr/>
            </a:pPr>
            <a:fld id="{AFADDE07-A3B2-714E-914F-4081EC661B9E}" type="slidenum">
              <a:rPr lang="en-US" sz="1200">
                <a:latin typeface="Arial"/>
                <a:cs typeface="Arial"/>
              </a:rPr>
              <a:pPr>
                <a:defRPr/>
              </a:pPr>
              <a:t>‹#›</a:t>
            </a:fld>
            <a:endParaRPr lang="en-US" sz="1200" dirty="0">
              <a:latin typeface="Arial"/>
              <a:cs typeface="Arial"/>
            </a:endParaRPr>
          </a:p>
        </p:txBody>
      </p:sp>
      <p:sp>
        <p:nvSpPr>
          <p:cNvPr id="3083" name="Rectangle 11"/>
          <p:cNvSpPr>
            <a:spLocks noChangeArrowheads="1"/>
          </p:cNvSpPr>
          <p:nvPr/>
        </p:nvSpPr>
        <p:spPr bwMode="auto">
          <a:xfrm>
            <a:off x="390525" y="282575"/>
            <a:ext cx="915988" cy="307975"/>
          </a:xfrm>
          <a:prstGeom prst="rect">
            <a:avLst/>
          </a:prstGeom>
          <a:noFill/>
          <a:ln w="12700">
            <a:noFill/>
            <a:miter lim="800000"/>
            <a:headEnd/>
            <a:tailEnd/>
          </a:ln>
          <a:effectLst/>
        </p:spPr>
        <p:txBody>
          <a:bodyPr>
            <a:prstTxWarp prst="textNoShape">
              <a:avLst/>
            </a:prstTxWarp>
          </a:bodyPr>
          <a:lstStyle/>
          <a:p>
            <a:pPr>
              <a:defRPr/>
            </a:pPr>
            <a:endParaRPr lang="en-US" dirty="0">
              <a:latin typeface="Arial"/>
            </a:endParaRPr>
          </a:p>
        </p:txBody>
      </p:sp>
    </p:spTree>
    <p:extLst>
      <p:ext uri="{BB962C8B-B14F-4D97-AF65-F5344CB8AC3E}">
        <p14:creationId xmlns:p14="http://schemas.microsoft.com/office/powerpoint/2010/main" val="16118730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80963" y="857250"/>
            <a:ext cx="6697662" cy="3768725"/>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66788" y="4897438"/>
            <a:ext cx="5013325" cy="464502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1798078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08"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47073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35498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381415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407965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2953864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Slide">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855732"/>
            <a:ext cx="9154751" cy="3474720"/>
          </a:xfrm>
          <a:prstGeom prst="rect">
            <a:avLst/>
          </a:prstGeom>
          <a:noFill/>
          <a:ln>
            <a:noFill/>
          </a:ln>
          <a:effectLst/>
        </p:spPr>
      </p:pic>
      <p:sp>
        <p:nvSpPr>
          <p:cNvPr id="282" name="Title 1"/>
          <p:cNvSpPr>
            <a:spLocks noGrp="1"/>
          </p:cNvSpPr>
          <p:nvPr>
            <p:ph type="ctrTitle" hasCustomPrompt="1"/>
          </p:nvPr>
        </p:nvSpPr>
        <p:spPr>
          <a:xfrm>
            <a:off x="438219" y="931641"/>
            <a:ext cx="8229600"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7" y="3967450"/>
            <a:ext cx="8229600"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96219"/>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8229600" cy="1463040"/>
          </a:xfrm>
          <a:prstGeom prst="rect">
            <a:avLst/>
          </a:prstGeom>
        </p:spPr>
        <p:txBody>
          <a:bodyPr lIns="91440" tIns="91440" rIns="91440" bIns="91440" anchor="ctr" anchorCtr="0">
            <a:noAutofit/>
          </a:bodyPr>
          <a:lstStyle>
            <a:lvl1pPr marL="0" indent="0" algn="l">
              <a:lnSpc>
                <a:spcPct val="100000"/>
              </a:lnSpc>
              <a:spcBef>
                <a:spcPts val="0"/>
              </a:spcBef>
              <a:spcAft>
                <a:spcPts val="0"/>
              </a:spcAft>
              <a:buNone/>
              <a:defRPr sz="17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pic>
        <p:nvPicPr>
          <p:cNvPr id="36" name="Picture 35" descr="AETC_Program-color-outline-01.png">
            <a:extLst>
              <a:ext uri="{FF2B5EF4-FFF2-40B4-BE49-F238E27FC236}">
                <a16:creationId xmlns:a16="http://schemas.microsoft.com/office/drawing/2014/main" id="{A03B4C79-6BA2-1844-BA38-7B00F609DFE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98547" y="4535473"/>
            <a:ext cx="1092764" cy="419187"/>
          </a:xfrm>
          <a:prstGeom prst="rect">
            <a:avLst/>
          </a:prstGeom>
        </p:spPr>
      </p:pic>
      <p:sp>
        <p:nvSpPr>
          <p:cNvPr id="37" name="TextBox 36">
            <a:extLst>
              <a:ext uri="{FF2B5EF4-FFF2-40B4-BE49-F238E27FC236}">
                <a16:creationId xmlns:a16="http://schemas.microsoft.com/office/drawing/2014/main" id="{477ED0BA-CD2E-4D48-9675-BF88D51DAD74}"/>
              </a:ext>
            </a:extLst>
          </p:cNvPr>
          <p:cNvSpPr txBox="1"/>
          <p:nvPr userDrawn="1"/>
        </p:nvSpPr>
        <p:spPr>
          <a:xfrm>
            <a:off x="453927" y="4493910"/>
            <a:ext cx="2280879" cy="446276"/>
          </a:xfrm>
          <a:prstGeom prst="rect">
            <a:avLst/>
          </a:prstGeom>
          <a:noFill/>
        </p:spPr>
        <p:txBody>
          <a:bodyPr wrap="square" rtlCol="0">
            <a:spAutoFit/>
          </a:bodyPr>
          <a:lstStyle/>
          <a:p>
            <a:r>
              <a:rPr lang="en-US" sz="1200" dirty="0">
                <a:solidFill>
                  <a:srgbClr val="002060"/>
                </a:solidFill>
                <a:latin typeface="Corbel" panose="020B0503020204020204" pitchFamily="34" charset="0"/>
              </a:rPr>
              <a:t>National </a:t>
            </a:r>
            <a:r>
              <a:rPr lang="en-US" sz="1200" dirty="0">
                <a:solidFill>
                  <a:srgbClr val="C00000"/>
                </a:solidFill>
                <a:latin typeface="Corbel" panose="020B0503020204020204" pitchFamily="34" charset="0"/>
              </a:rPr>
              <a:t>HIV</a:t>
            </a:r>
            <a:r>
              <a:rPr lang="en-US" sz="1200" dirty="0">
                <a:solidFill>
                  <a:srgbClr val="002060"/>
                </a:solidFill>
                <a:latin typeface="Corbel" panose="020B0503020204020204" pitchFamily="34" charset="0"/>
              </a:rPr>
              <a:t> Curriculum</a:t>
            </a:r>
            <a:br>
              <a:rPr lang="en-US" sz="1400" dirty="0">
                <a:solidFill>
                  <a:srgbClr val="002060"/>
                </a:solidFill>
                <a:latin typeface="Arial"/>
              </a:rPr>
            </a:br>
            <a:r>
              <a:rPr lang="en-US" sz="1100" dirty="0" err="1">
                <a:solidFill>
                  <a:srgbClr val="002060"/>
                </a:solidFill>
                <a:latin typeface="Arial"/>
              </a:rPr>
              <a:t>www.hiv.uw.edu</a:t>
            </a:r>
            <a:endParaRPr lang="en-US" sz="1100" dirty="0">
              <a:solidFill>
                <a:srgbClr val="002060"/>
              </a:solidFill>
              <a:latin typeface="Arial"/>
            </a:endParaRPr>
          </a:p>
        </p:txBody>
      </p:sp>
      <p:cxnSp>
        <p:nvCxnSpPr>
          <p:cNvPr id="30" name="Straight Connector 29"/>
          <p:cNvCxnSpPr>
            <a:cxnSpLocks/>
          </p:cNvCxnSpPr>
          <p:nvPr userDrawn="1"/>
        </p:nvCxnSpPr>
        <p:spPr>
          <a:xfrm>
            <a:off x="-14989" y="858320"/>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a:cxnSpLocks/>
          </p:cNvCxnSpPr>
          <p:nvPr userDrawn="1"/>
        </p:nvCxnSpPr>
        <p:spPr>
          <a:xfrm>
            <a:off x="-14989" y="4330452"/>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C3ADE2D6-1B69-A94D-B8B0-AF0AFEBE20E8}"/>
              </a:ext>
            </a:extLst>
          </p:cNvPr>
          <p:cNvCxnSpPr/>
          <p:nvPr userDrawn="1"/>
        </p:nvCxnSpPr>
        <p:spPr>
          <a:xfrm>
            <a:off x="531020" y="4724855"/>
            <a:ext cx="1536192" cy="0"/>
          </a:xfrm>
          <a:prstGeom prst="line">
            <a:avLst/>
          </a:prstGeom>
          <a:ln w="9525">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1869889"/>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ext-Medium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0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endParaRPr lang="en-US" dirty="0"/>
          </a:p>
          <a:p>
            <a:pPr lvl="1"/>
            <a:endParaRPr lang="en-US" dirty="0"/>
          </a:p>
        </p:txBody>
      </p:sp>
      <p:cxnSp>
        <p:nvCxnSpPr>
          <p:cNvPr id="32" name="Straight Connector 31"/>
          <p:cNvCxnSpPr/>
          <p:nvPr/>
        </p:nvCxnSpPr>
        <p:spPr>
          <a:xfrm>
            <a:off x="-5643"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3552119046"/>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ext-Small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7" name="Straight Connector 56">
            <a:extLst>
              <a:ext uri="{FF2B5EF4-FFF2-40B4-BE49-F238E27FC236}">
                <a16:creationId xmlns:a16="http://schemas.microsoft.com/office/drawing/2014/main" id="{917F5B24-4D4A-E542-ABEE-FD2D7AA9F5FC}"/>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32771947"/>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ext + Figure">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323850"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4BB7240E-DE5E-3849-BEB9-99D67EADE565}"/>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7622040"/>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udy-Slide-Fulll">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5C846B29-A238-BF4D-880A-E5BB982C3DC0}"/>
              </a:ext>
            </a:extLst>
          </p:cNvPr>
          <p:cNvSpPr>
            <a:spLocks noGrp="1"/>
          </p:cNvSpPr>
          <p:nvPr>
            <p:ph sz="half" idx="2" hasCustomPrompt="1"/>
          </p:nvPr>
        </p:nvSpPr>
        <p:spPr>
          <a:xfrm>
            <a:off x="323850" y="1184224"/>
            <a:ext cx="8515350" cy="3504315"/>
          </a:xfrm>
          <a:prstGeom prst="rect">
            <a:avLst/>
          </a:prstGeom>
          <a:solidFill>
            <a:schemeClr val="bg1">
              <a:lumMod val="95000"/>
            </a:schemeClr>
          </a:solidFill>
          <a:ln>
            <a:solidFill>
              <a:schemeClr val="tx1"/>
            </a:solidFill>
          </a:ln>
        </p:spPr>
        <p:txBody>
          <a:bodyPr tIns="91440" rIns="18288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776353640"/>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udy-Slide-Half">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1" name="Content Placeholder 3">
            <a:extLst>
              <a:ext uri="{FF2B5EF4-FFF2-40B4-BE49-F238E27FC236}">
                <a16:creationId xmlns:a16="http://schemas.microsoft.com/office/drawing/2014/main" id="{E20ACA9C-07B0-5E4B-BB50-DA2C0E065772}"/>
              </a:ext>
            </a:extLst>
          </p:cNvPr>
          <p:cNvSpPr>
            <a:spLocks noGrp="1"/>
          </p:cNvSpPr>
          <p:nvPr>
            <p:ph sz="half" idx="2" hasCustomPrompt="1"/>
          </p:nvPr>
        </p:nvSpPr>
        <p:spPr>
          <a:xfrm>
            <a:off x="323851" y="1184224"/>
            <a:ext cx="4622222" cy="350431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120636246"/>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tudy-Slide-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0C76EBAF-5143-D347-BB19-ADDF227686FB}"/>
              </a:ext>
            </a:extLst>
          </p:cNvPr>
          <p:cNvSpPr>
            <a:spLocks noGrp="1"/>
          </p:cNvSpPr>
          <p:nvPr>
            <p:ph sz="half" idx="2" hasCustomPrompt="1"/>
          </p:nvPr>
        </p:nvSpPr>
        <p:spPr>
          <a:xfrm>
            <a:off x="323850" y="1428596"/>
            <a:ext cx="4206240" cy="327787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
        <p:nvSpPr>
          <p:cNvPr id="34" name="Rectangle 3">
            <a:extLst>
              <a:ext uri="{FF2B5EF4-FFF2-40B4-BE49-F238E27FC236}">
                <a16:creationId xmlns:a16="http://schemas.microsoft.com/office/drawing/2014/main" id="{FB407CE3-2672-BB49-8D79-3A14BE4F7EDF}"/>
              </a:ext>
            </a:extLst>
          </p:cNvPr>
          <p:cNvSpPr>
            <a:spLocks noChangeArrowheads="1"/>
          </p:cNvSpPr>
          <p:nvPr userDrawn="1"/>
        </p:nvSpPr>
        <p:spPr bwMode="invGray">
          <a:xfrm>
            <a:off x="323850" y="1035386"/>
            <a:ext cx="4206240" cy="365760"/>
          </a:xfrm>
          <a:prstGeom prst="rect">
            <a:avLst/>
          </a:prstGeom>
          <a:solidFill>
            <a:srgbClr val="5A646E"/>
          </a:solidFill>
          <a:ln>
            <a:solidFill>
              <a:schemeClr val="tx1"/>
            </a:solidFill>
            <a:headEnd/>
            <a:tailEnd/>
          </a:ln>
          <a:effectLst/>
        </p:spPr>
        <p:style>
          <a:lnRef idx="1">
            <a:schemeClr val="accent2"/>
          </a:lnRef>
          <a:fillRef idx="2">
            <a:schemeClr val="accent2"/>
          </a:fillRef>
          <a:effectRef idx="1">
            <a:schemeClr val="accent2"/>
          </a:effectRef>
          <a:fontRef idx="minor">
            <a:schemeClr val="dk1"/>
          </a:fontRef>
        </p:style>
        <p:txBody>
          <a:bodyPr wrap="none" anchor="ctr">
            <a:prstTxWarp prst="textNoShape">
              <a:avLst/>
            </a:prstTxWarp>
          </a:bodyPr>
          <a:lstStyle/>
          <a:p>
            <a:pPr algn="ctr" defTabSz="342900">
              <a:lnSpc>
                <a:spcPct val="85000"/>
              </a:lnSpc>
            </a:pPr>
            <a:endParaRPr lang="en-US" sz="1500" dirty="0">
              <a:solidFill>
                <a:schemeClr val="bg1"/>
              </a:solidFill>
              <a:latin typeface="Arial" pitchFamily="-110" charset="0"/>
              <a:ea typeface="ＭＳ Ｐゴシック" pitchFamily="-110" charset="-128"/>
              <a:cs typeface="ＭＳ Ｐゴシック" pitchFamily="-110" charset="-128"/>
            </a:endParaRPr>
          </a:p>
        </p:txBody>
      </p:sp>
      <p:sp>
        <p:nvSpPr>
          <p:cNvPr id="60" name="Text Placeholder 2">
            <a:extLst>
              <a:ext uri="{FF2B5EF4-FFF2-40B4-BE49-F238E27FC236}">
                <a16:creationId xmlns:a16="http://schemas.microsoft.com/office/drawing/2014/main" id="{A8045330-6BFE-EC46-81C0-E05AD7F57EBC}"/>
              </a:ext>
            </a:extLst>
          </p:cNvPr>
          <p:cNvSpPr>
            <a:spLocks noGrp="1"/>
          </p:cNvSpPr>
          <p:nvPr>
            <p:ph type="body" idx="10" hasCustomPrompt="1"/>
          </p:nvPr>
        </p:nvSpPr>
        <p:spPr>
          <a:xfrm>
            <a:off x="358693" y="1046741"/>
            <a:ext cx="4092536" cy="342900"/>
          </a:xfrm>
          <a:prstGeom prst="rect">
            <a:avLst/>
          </a:prstGeom>
        </p:spPr>
        <p:txBody>
          <a:bodyPr anchor="b">
            <a:noAutofit/>
          </a:bodyPr>
          <a:lstStyle>
            <a:lvl1pPr marL="0" indent="0" algn="l">
              <a:buNone/>
              <a:defRPr sz="1600" b="0">
                <a:solidFill>
                  <a:srgbClr val="FFFFFF"/>
                </a:solidFill>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text</a:t>
            </a:r>
          </a:p>
        </p:txBody>
      </p:sp>
    </p:spTree>
    <p:extLst>
      <p:ext uri="{BB962C8B-B14F-4D97-AF65-F5344CB8AC3E}">
        <p14:creationId xmlns:p14="http://schemas.microsoft.com/office/powerpoint/2010/main" val="1661800473"/>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udy-Conclusion">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61" name="Content Placeholder 3">
            <a:extLst>
              <a:ext uri="{FF2B5EF4-FFF2-40B4-BE49-F238E27FC236}">
                <a16:creationId xmlns:a16="http://schemas.microsoft.com/office/drawing/2014/main" id="{A978C15C-6FB2-4448-ABEF-9C47E22C5469}"/>
              </a:ext>
            </a:extLst>
          </p:cNvPr>
          <p:cNvSpPr>
            <a:spLocks noGrp="1"/>
          </p:cNvSpPr>
          <p:nvPr>
            <p:ph sz="half" idx="2" hasCustomPrompt="1"/>
          </p:nvPr>
        </p:nvSpPr>
        <p:spPr>
          <a:xfrm>
            <a:off x="-18168" y="1786409"/>
            <a:ext cx="9180576" cy="1574460"/>
          </a:xfrm>
          <a:prstGeom prst="rect">
            <a:avLst/>
          </a:prstGeom>
          <a:solidFill>
            <a:schemeClr val="bg1">
              <a:lumMod val="95000"/>
            </a:schemeClr>
          </a:solidFill>
          <a:ln w="19050">
            <a:solidFill>
              <a:srgbClr val="0070C0"/>
            </a:solidFill>
          </a:ln>
        </p:spPr>
        <p:txBody>
          <a:bodyPr lIns="457200" tIns="91440" rIns="457200" bIns="182880" anchor="ctr" anchorCtr="0">
            <a:normAutofit/>
          </a:bodyPr>
          <a:lstStyle>
            <a:lvl1pPr marL="0" marR="0" indent="0" algn="l" defTabSz="685800" rtl="0" eaLnBrk="1" fontAlgn="auto" latinLnBrk="0" hangingPunct="1">
              <a:lnSpc>
                <a:spcPts val="2200"/>
              </a:lnSpc>
              <a:spcBef>
                <a:spcPts val="0"/>
              </a:spcBef>
              <a:spcAft>
                <a:spcPts val="0"/>
              </a:spcAft>
              <a:buClr>
                <a:srgbClr val="0070C0"/>
              </a:buClr>
              <a:buSzPct val="100000"/>
              <a:buFont typeface="Arial"/>
              <a:buNone/>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0"/>
            <a:endParaRPr lang="en-US" dirty="0"/>
          </a:p>
        </p:txBody>
      </p:sp>
    </p:spTree>
    <p:extLst>
      <p:ext uri="{BB962C8B-B14F-4D97-AF65-F5344CB8AC3E}">
        <p14:creationId xmlns:p14="http://schemas.microsoft.com/office/powerpoint/2010/main" val="876442254"/>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Figure + Text ">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4607983"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92563A08-5D7F-254B-89A7-CE76C5F8AD1B}"/>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8143918"/>
      </p:ext>
    </p:extLst>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Figures-Blu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DDE3BB8-71A2-3C40-AAE9-17A142B71D44}"/>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12" name="Picture 11" descr="NatHIVcurriculum_logo_white_thik.png">
            <a:extLst>
              <a:ext uri="{FF2B5EF4-FFF2-40B4-BE49-F238E27FC236}">
                <a16:creationId xmlns:a16="http://schemas.microsoft.com/office/drawing/2014/main" id="{89B6C09C-845C-D240-91CE-9C8D5DA35978}"/>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4" name="Straight Connector 13">
            <a:extLst>
              <a:ext uri="{FF2B5EF4-FFF2-40B4-BE49-F238E27FC236}">
                <a16:creationId xmlns:a16="http://schemas.microsoft.com/office/drawing/2014/main" id="{81D5ED23-FFA0-C948-9A90-9A5A636E47F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6548074"/>
      </p:ext>
    </p:extLst>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Figures-Black">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66" name="Rectangle 65"/>
          <p:cNvSpPr/>
          <p:nvPr/>
        </p:nvSpPr>
        <p:spPr>
          <a:xfrm>
            <a:off x="-7495" y="914399"/>
            <a:ext cx="9162288" cy="425196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9" name="Picture 8" descr="NatHIVcurriculum_logo_white_thik.png">
            <a:extLst>
              <a:ext uri="{FF2B5EF4-FFF2-40B4-BE49-F238E27FC236}">
                <a16:creationId xmlns:a16="http://schemas.microsoft.com/office/drawing/2014/main" id="{ECE1B190-E5DF-014E-8922-6D165E21D3A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2" name="Straight Connector 11">
            <a:extLst>
              <a:ext uri="{FF2B5EF4-FFF2-40B4-BE49-F238E27FC236}">
                <a16:creationId xmlns:a16="http://schemas.microsoft.com/office/drawing/2014/main" id="{C163A70B-7482-9F46-9D97-89D7085688F2}"/>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1415243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_Slide-Old">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699239"/>
            <a:ext cx="9154751" cy="3736555"/>
          </a:xfrm>
          <a:prstGeom prst="rect">
            <a:avLst/>
          </a:prstGeom>
          <a:noFill/>
          <a:ln>
            <a:noFill/>
          </a:ln>
          <a:effectLst/>
        </p:spPr>
      </p:pic>
      <p:sp>
        <p:nvSpPr>
          <p:cNvPr id="282" name="Title 1"/>
          <p:cNvSpPr>
            <a:spLocks noGrp="1"/>
          </p:cNvSpPr>
          <p:nvPr>
            <p:ph type="ctrTitle" hasCustomPrompt="1"/>
          </p:nvPr>
        </p:nvSpPr>
        <p:spPr>
          <a:xfrm>
            <a:off x="438219" y="931641"/>
            <a:ext cx="8222726"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9" y="4011411"/>
            <a:ext cx="7115526"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cxnSp>
        <p:nvCxnSpPr>
          <p:cNvPr id="30" name="Straight Connector 29"/>
          <p:cNvCxnSpPr/>
          <p:nvPr userDrawn="1"/>
        </p:nvCxnSpPr>
        <p:spPr>
          <a:xfrm>
            <a:off x="-14989" y="693842"/>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14989" y="4428995"/>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23067"/>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pic>
        <p:nvPicPr>
          <p:cNvPr id="32" name="Picture 31" descr="AETC_Program-color-outline-01.png">
            <a:extLst>
              <a:ext uri="{FF2B5EF4-FFF2-40B4-BE49-F238E27FC236}">
                <a16:creationId xmlns:a16="http://schemas.microsoft.com/office/drawing/2014/main" id="{400B0881-8D63-A24F-AB7E-31C0F39579C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30684" y="4585350"/>
            <a:ext cx="1092764" cy="419187"/>
          </a:xfrm>
          <a:prstGeom prst="rect">
            <a:avLst/>
          </a:prstGeom>
        </p:spPr>
      </p:pic>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7108856" cy="1554480"/>
          </a:xfrm>
          <a:prstGeom prst="rect">
            <a:avLst/>
          </a:prstGeom>
        </p:spPr>
        <p:txBody>
          <a:bodyPr lIns="91440" tIns="91440" rIns="91440" bIns="91440" anchor="ctr" anchorCtr="0">
            <a:noAutofit/>
          </a:bodyPr>
          <a:lstStyle>
            <a:lvl1pPr marL="0" indent="0" algn="l">
              <a:lnSpc>
                <a:spcPts val="2000"/>
              </a:lnSpc>
              <a:spcBef>
                <a:spcPts val="0"/>
              </a:spcBef>
              <a:spcAft>
                <a:spcPts val="0"/>
              </a:spcAft>
              <a:buNone/>
              <a:defRPr sz="18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spTree>
    <p:extLst>
      <p:ext uri="{BB962C8B-B14F-4D97-AF65-F5344CB8AC3E}">
        <p14:creationId xmlns:p14="http://schemas.microsoft.com/office/powerpoint/2010/main" val="2231026301"/>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pen Blue_No_Title">
    <p:spTree>
      <p:nvGrpSpPr>
        <p:cNvPr id="1" name=""/>
        <p:cNvGrpSpPr/>
        <p:nvPr/>
      </p:nvGrpSpPr>
      <p:grpSpPr>
        <a:xfrm>
          <a:off x="0" y="0"/>
          <a:ext cx="0" cy="0"/>
          <a:chOff x="0" y="0"/>
          <a:chExt cx="0" cy="0"/>
        </a:xfrm>
      </p:grpSpPr>
      <p:pic>
        <p:nvPicPr>
          <p:cNvPr id="12" name="Picture 11" descr="Blue_Background.png"/>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3606" y="2"/>
            <a:ext cx="9155137" cy="5160516"/>
          </a:xfrm>
          <a:prstGeom prst="rect">
            <a:avLst/>
          </a:prstGeom>
        </p:spPr>
      </p:pic>
      <p:pic>
        <p:nvPicPr>
          <p:cNvPr id="5" name="Picture 4" descr="NatHIVcurriculum_logo_white_thik.png">
            <a:extLst>
              <a:ext uri="{FF2B5EF4-FFF2-40B4-BE49-F238E27FC236}">
                <a16:creationId xmlns:a16="http://schemas.microsoft.com/office/drawing/2014/main" id="{4417462E-BA3E-4849-AC3A-387A995D31C6}"/>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spTree>
    <p:extLst>
      <p:ext uri="{BB962C8B-B14F-4D97-AF65-F5344CB8AC3E}">
        <p14:creationId xmlns:p14="http://schemas.microsoft.com/office/powerpoint/2010/main" val="375961709"/>
      </p:ext>
    </p:extLst>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Disclosur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509BA65-A34C-F344-8542-C4A4DC949BD8}"/>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57" name="Rectangle 56"/>
          <p:cNvSpPr/>
          <p:nvPr/>
        </p:nvSpPr>
        <p:spPr>
          <a:xfrm>
            <a:off x="323850" y="269271"/>
            <a:ext cx="8503918" cy="461665"/>
          </a:xfrm>
          <a:prstGeom prst="rect">
            <a:avLst/>
          </a:prstGeom>
        </p:spPr>
        <p:txBody>
          <a:bodyPr wrap="square" lIns="68580" anchor="ctr">
            <a:spAutoFit/>
          </a:bodyPr>
          <a:lstStyle/>
          <a:p>
            <a:pPr defTabSz="342900">
              <a:spcAft>
                <a:spcPts val="0"/>
              </a:spcAft>
            </a:pPr>
            <a:r>
              <a:rPr lang="en-US" sz="2400" cap="none" baseline="0" dirty="0">
                <a:solidFill>
                  <a:schemeClr val="bg1"/>
                </a:solidFill>
                <a:latin typeface="Arial" pitchFamily="-108" charset="0"/>
                <a:ea typeface="ＭＳ Ｐゴシック" pitchFamily="-108" charset="-128"/>
                <a:cs typeface="ＭＳ Ｐゴシック" pitchFamily="-108" charset="-128"/>
              </a:rPr>
              <a:t>Disclosures</a:t>
            </a:r>
          </a:p>
        </p:txBody>
      </p:sp>
      <p:sp>
        <p:nvSpPr>
          <p:cNvPr id="2" name="Title 1"/>
          <p:cNvSpPr>
            <a:spLocks noGrp="1"/>
          </p:cNvSpPr>
          <p:nvPr>
            <p:ph type="title" hasCustomPrompt="1"/>
          </p:nvPr>
        </p:nvSpPr>
        <p:spPr>
          <a:xfrm>
            <a:off x="323850" y="1266332"/>
            <a:ext cx="8515350" cy="2804922"/>
          </a:xfrm>
          <a:prstGeom prst="rect">
            <a:avLst/>
          </a:prstGeom>
        </p:spPr>
        <p:txBody>
          <a:bodyPr anchor="t" anchorCtr="0">
            <a:normAutofit/>
          </a:bodyPr>
          <a:lstStyle>
            <a:lvl1pPr algn="l">
              <a:defRPr sz="2000" baseline="0">
                <a:solidFill>
                  <a:schemeClr val="bg1"/>
                </a:solidFill>
                <a:latin typeface="Arial"/>
                <a:cs typeface="Arial"/>
              </a:defRPr>
            </a:lvl1pPr>
          </a:lstStyle>
          <a:p>
            <a:r>
              <a:rPr lang="en-US" dirty="0"/>
              <a:t>Type in Speaker name, disclosure information</a:t>
            </a:r>
          </a:p>
        </p:txBody>
      </p:sp>
      <p:cxnSp>
        <p:nvCxnSpPr>
          <p:cNvPr id="9" name="Straight Connector 8"/>
          <p:cNvCxnSpPr/>
          <p:nvPr/>
        </p:nvCxnSpPr>
        <p:spPr>
          <a:xfrm>
            <a:off x="1"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2427498"/>
      </p:ext>
    </p:extLst>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Open White ">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323850" y="97263"/>
            <a:ext cx="8497062" cy="818388"/>
          </a:xfrm>
          <a:prstGeom prst="rect">
            <a:avLst/>
          </a:prstGeom>
        </p:spPr>
        <p:txBody>
          <a:bodyPr anchor="ctr" anchorCtr="0">
            <a:normAutofit/>
          </a:bodyPr>
          <a:lstStyle>
            <a:lvl1pPr algn="l">
              <a:defRPr sz="2400" baseline="0">
                <a:solidFill>
                  <a:schemeClr val="tx1"/>
                </a:solidFill>
                <a:latin typeface="Arial"/>
                <a:cs typeface="Arial"/>
              </a:defRPr>
            </a:lvl1pPr>
          </a:lstStyle>
          <a:p>
            <a:r>
              <a:rPr lang="en-US" dirty="0"/>
              <a:t>Open White Layout: click to add title</a:t>
            </a:r>
          </a:p>
        </p:txBody>
      </p:sp>
      <p:sp>
        <p:nvSpPr>
          <p:cNvPr id="52"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53" name="Logo Stacked V2">
            <a:extLst>
              <a:ext uri="{FF2B5EF4-FFF2-40B4-BE49-F238E27FC236}">
                <a16:creationId xmlns:a16="http://schemas.microsoft.com/office/drawing/2014/main" id="{9EBAE904-6B14-1B48-83A6-BBB10B6B166D}"/>
              </a:ext>
            </a:extLst>
          </p:cNvPr>
          <p:cNvGrpSpPr>
            <a:grpSpLocks noChangeAspect="1"/>
          </p:cNvGrpSpPr>
          <p:nvPr userDrawn="1"/>
        </p:nvGrpSpPr>
        <p:grpSpPr>
          <a:xfrm>
            <a:off x="8071600" y="4860986"/>
            <a:ext cx="993262" cy="226314"/>
            <a:chOff x="680865" y="3439338"/>
            <a:chExt cx="4686473" cy="1068091"/>
          </a:xfrm>
        </p:grpSpPr>
        <p:pic>
          <p:nvPicPr>
            <p:cNvPr id="54" name="Logomark V2">
              <a:extLst>
                <a:ext uri="{FF2B5EF4-FFF2-40B4-BE49-F238E27FC236}">
                  <a16:creationId xmlns:a16="http://schemas.microsoft.com/office/drawing/2014/main" id="{C461C26B-1458-204F-BE5C-3AB328773B02}"/>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55" name="Nat HIV Cur logo type stacked">
              <a:extLst>
                <a:ext uri="{FF2B5EF4-FFF2-40B4-BE49-F238E27FC236}">
                  <a16:creationId xmlns:a16="http://schemas.microsoft.com/office/drawing/2014/main" id="{51D397EA-35B7-3441-A55C-06ED32AA7A92}"/>
                </a:ext>
              </a:extLst>
            </p:cNvPr>
            <p:cNvGrpSpPr>
              <a:grpSpLocks noChangeAspect="1"/>
            </p:cNvGrpSpPr>
            <p:nvPr/>
          </p:nvGrpSpPr>
          <p:grpSpPr bwMode="auto">
            <a:xfrm>
              <a:off x="1898650" y="3455065"/>
              <a:ext cx="3468688" cy="1036638"/>
              <a:chOff x="1196" y="1585"/>
              <a:chExt cx="2185" cy="653"/>
            </a:xfrm>
          </p:grpSpPr>
          <p:sp>
            <p:nvSpPr>
              <p:cNvPr id="56" name="Freeform 5">
                <a:extLst>
                  <a:ext uri="{FF2B5EF4-FFF2-40B4-BE49-F238E27FC236}">
                    <a16:creationId xmlns:a16="http://schemas.microsoft.com/office/drawing/2014/main" id="{4A59C6AF-A84B-234D-B668-6A55C53F2425}"/>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6">
                <a:extLst>
                  <a:ext uri="{FF2B5EF4-FFF2-40B4-BE49-F238E27FC236}">
                    <a16:creationId xmlns:a16="http://schemas.microsoft.com/office/drawing/2014/main" id="{9AAFF09C-53A7-E040-8D61-60CDC19732B7}"/>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7">
                <a:extLst>
                  <a:ext uri="{FF2B5EF4-FFF2-40B4-BE49-F238E27FC236}">
                    <a16:creationId xmlns:a16="http://schemas.microsoft.com/office/drawing/2014/main" id="{4D666CC3-245B-9B41-9FA0-31D76202512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8">
                <a:extLst>
                  <a:ext uri="{FF2B5EF4-FFF2-40B4-BE49-F238E27FC236}">
                    <a16:creationId xmlns:a16="http://schemas.microsoft.com/office/drawing/2014/main" id="{BEF789A9-FFBD-7E45-B2EF-E8616256CBC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9">
                <a:extLst>
                  <a:ext uri="{FF2B5EF4-FFF2-40B4-BE49-F238E27FC236}">
                    <a16:creationId xmlns:a16="http://schemas.microsoft.com/office/drawing/2014/main" id="{8E3837A3-FC59-9E47-8447-47DAFFFDB8B8}"/>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1" name="Freeform 10">
                <a:extLst>
                  <a:ext uri="{FF2B5EF4-FFF2-40B4-BE49-F238E27FC236}">
                    <a16:creationId xmlns:a16="http://schemas.microsoft.com/office/drawing/2014/main" id="{2577CF09-76A8-8E40-A352-482446F601BF}"/>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2" name="Freeform 11">
                <a:extLst>
                  <a:ext uri="{FF2B5EF4-FFF2-40B4-BE49-F238E27FC236}">
                    <a16:creationId xmlns:a16="http://schemas.microsoft.com/office/drawing/2014/main" id="{F03383E1-C861-B24E-A6CD-14C82258BFF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3" name="Freeform 12">
                <a:extLst>
                  <a:ext uri="{FF2B5EF4-FFF2-40B4-BE49-F238E27FC236}">
                    <a16:creationId xmlns:a16="http://schemas.microsoft.com/office/drawing/2014/main" id="{A73CCD6E-EFBC-DC4C-986E-78059667158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4" name="Freeform 13">
                <a:extLst>
                  <a:ext uri="{FF2B5EF4-FFF2-40B4-BE49-F238E27FC236}">
                    <a16:creationId xmlns:a16="http://schemas.microsoft.com/office/drawing/2014/main" id="{3418AF55-7EDF-F24C-BE52-B409F8A6B8F6}"/>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5" name="Freeform 14">
                <a:extLst>
                  <a:ext uri="{FF2B5EF4-FFF2-40B4-BE49-F238E27FC236}">
                    <a16:creationId xmlns:a16="http://schemas.microsoft.com/office/drawing/2014/main" id="{87790804-A0D0-164B-87AB-DC0652C0C2BF}"/>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6" name="Freeform 15">
                <a:extLst>
                  <a:ext uri="{FF2B5EF4-FFF2-40B4-BE49-F238E27FC236}">
                    <a16:creationId xmlns:a16="http://schemas.microsoft.com/office/drawing/2014/main" id="{06AB5723-92F3-DA40-BDE0-F09908F1898E}"/>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7" name="Freeform 16">
                <a:extLst>
                  <a:ext uri="{FF2B5EF4-FFF2-40B4-BE49-F238E27FC236}">
                    <a16:creationId xmlns:a16="http://schemas.microsoft.com/office/drawing/2014/main" id="{25FEB00F-A3CD-894A-BA1D-70DA7F66598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8" name="Freeform 17">
                <a:extLst>
                  <a:ext uri="{FF2B5EF4-FFF2-40B4-BE49-F238E27FC236}">
                    <a16:creationId xmlns:a16="http://schemas.microsoft.com/office/drawing/2014/main" id="{5F7402C8-594E-1548-BAE0-7D4603FA91EE}"/>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9" name="Freeform 18">
                <a:extLst>
                  <a:ext uri="{FF2B5EF4-FFF2-40B4-BE49-F238E27FC236}">
                    <a16:creationId xmlns:a16="http://schemas.microsoft.com/office/drawing/2014/main" id="{82F0F2A1-5C5C-D84E-B5C2-70E5BA1D3D7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0" name="Freeform 19">
                <a:extLst>
                  <a:ext uri="{FF2B5EF4-FFF2-40B4-BE49-F238E27FC236}">
                    <a16:creationId xmlns:a16="http://schemas.microsoft.com/office/drawing/2014/main" id="{6E2DD568-78A3-F940-8FD6-5990C7005AC9}"/>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1" name="Freeform 20">
                <a:extLst>
                  <a:ext uri="{FF2B5EF4-FFF2-40B4-BE49-F238E27FC236}">
                    <a16:creationId xmlns:a16="http://schemas.microsoft.com/office/drawing/2014/main" id="{A5C8CAAC-9DE7-7849-923A-9C2011237E9C}"/>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2" name="Freeform 21">
                <a:extLst>
                  <a:ext uri="{FF2B5EF4-FFF2-40B4-BE49-F238E27FC236}">
                    <a16:creationId xmlns:a16="http://schemas.microsoft.com/office/drawing/2014/main" id="{FF7CBDAF-9D87-EF4D-84C8-D431F56659F0}"/>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3" name="Freeform 22">
                <a:extLst>
                  <a:ext uri="{FF2B5EF4-FFF2-40B4-BE49-F238E27FC236}">
                    <a16:creationId xmlns:a16="http://schemas.microsoft.com/office/drawing/2014/main" id="{B6C49B7C-414B-8F41-BE88-E5603544033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4" name="Freeform 23">
                <a:extLst>
                  <a:ext uri="{FF2B5EF4-FFF2-40B4-BE49-F238E27FC236}">
                    <a16:creationId xmlns:a16="http://schemas.microsoft.com/office/drawing/2014/main" id="{C4643A58-C5D9-9040-86A2-6BAB2B217DB4}"/>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5" name="Freeform 24">
                <a:extLst>
                  <a:ext uri="{FF2B5EF4-FFF2-40B4-BE49-F238E27FC236}">
                    <a16:creationId xmlns:a16="http://schemas.microsoft.com/office/drawing/2014/main" id="{36AA4B85-D40D-6940-AB35-C63F27367226}"/>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6" name="Freeform 25">
                <a:extLst>
                  <a:ext uri="{FF2B5EF4-FFF2-40B4-BE49-F238E27FC236}">
                    <a16:creationId xmlns:a16="http://schemas.microsoft.com/office/drawing/2014/main" id="{579A644D-1D25-C746-BBA2-72FD6F12D30E}"/>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2110182743"/>
      </p:ext>
    </p:extLst>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cknowledge_HRSA">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35" name="Rectangle 34"/>
          <p:cNvSpPr/>
          <p:nvPr userDrawn="1"/>
        </p:nvSpPr>
        <p:spPr>
          <a:xfrm>
            <a:off x="295189" y="89397"/>
            <a:ext cx="8503918" cy="822624"/>
          </a:xfrm>
          <a:prstGeom prst="rect">
            <a:avLst/>
          </a:prstGeom>
        </p:spPr>
        <p:txBody>
          <a:bodyPr wrap="square" lIns="68580" anchor="ctr">
            <a:normAutofit/>
          </a:bodyPr>
          <a:lstStyle/>
          <a:p>
            <a:pPr defTabSz="342900">
              <a:spcAft>
                <a:spcPts val="0"/>
              </a:spcAft>
            </a:pPr>
            <a:r>
              <a:rPr lang="en-US" sz="2400" cap="none" baseline="0">
                <a:solidFill>
                  <a:schemeClr val="bg1"/>
                </a:solidFill>
                <a:latin typeface="Arial" pitchFamily="-108" charset="0"/>
                <a:ea typeface="ＭＳ Ｐゴシック" pitchFamily="-108" charset="-128"/>
                <a:cs typeface="ＭＳ Ｐゴシック" pitchFamily="-108" charset="-128"/>
              </a:rPr>
              <a:t>Acknowledgments</a:t>
            </a:r>
            <a:endParaRPr lang="en-US" sz="2400" cap="none" baseline="0" dirty="0">
              <a:solidFill>
                <a:schemeClr val="bg1"/>
              </a:solidFill>
              <a:latin typeface="Arial" pitchFamily="-108" charset="0"/>
              <a:ea typeface="ＭＳ Ｐゴシック" pitchFamily="-108" charset="-128"/>
              <a:cs typeface="ＭＳ Ｐゴシック" pitchFamily="-108" charset="-128"/>
            </a:endParaRPr>
          </a:p>
        </p:txBody>
      </p:sp>
      <p:sp>
        <p:nvSpPr>
          <p:cNvPr id="36" name="TextBox 35"/>
          <p:cNvSpPr txBox="1"/>
          <p:nvPr userDrawn="1"/>
        </p:nvSpPr>
        <p:spPr>
          <a:xfrm>
            <a:off x="462066" y="1206396"/>
            <a:ext cx="8221581" cy="2837893"/>
          </a:xfrm>
          <a:prstGeom prst="rect">
            <a:avLst/>
          </a:prstGeom>
          <a:noFill/>
        </p:spPr>
        <p:txBody>
          <a:bodyPr wrap="square" rtlCol="0">
            <a:spAutoFit/>
          </a:bodyPr>
          <a:lstStyle/>
          <a:p>
            <a:pPr>
              <a:lnSpc>
                <a:spcPts val="2400"/>
              </a:lnSpc>
            </a:pPr>
            <a:r>
              <a:rPr lang="en-US" sz="1800" dirty="0">
                <a:solidFill>
                  <a:schemeClr val="tx1"/>
                </a:solidFill>
                <a:latin typeface="Arial"/>
              </a:rPr>
              <a:t>The </a:t>
            </a:r>
            <a:r>
              <a:rPr lang="en-US" sz="1800" b="1" dirty="0">
                <a:solidFill>
                  <a:srgbClr val="222869"/>
                </a:solidFill>
                <a:latin typeface="Arial"/>
              </a:rPr>
              <a:t>National </a:t>
            </a:r>
            <a:r>
              <a:rPr lang="en-US" sz="1800" b="1" dirty="0">
                <a:solidFill>
                  <a:srgbClr val="C1171E"/>
                </a:solidFill>
                <a:latin typeface="Arial"/>
              </a:rPr>
              <a:t>HIV </a:t>
            </a:r>
            <a:r>
              <a:rPr lang="en-US" sz="1800" b="1" dirty="0">
                <a:solidFill>
                  <a:srgbClr val="222869"/>
                </a:solidFill>
                <a:latin typeface="Arial"/>
              </a:rPr>
              <a:t>Curriculum </a:t>
            </a:r>
            <a:r>
              <a:rPr lang="en-US" sz="1800" dirty="0">
                <a:solidFill>
                  <a:schemeClr val="tx1"/>
                </a:solidFill>
                <a:latin typeface="Arial"/>
              </a:rPr>
              <a:t>is supported by the Health Resources and Services Administration (HRSA) of the U.S. Department of Health and Human Services (HHS) as part of a financial assistance award totaling $1,021,448 with 0% financed with non-governmental sources. The contents are those of the author(s) and do not necessarily represent the official views of, nor an endorsement, by HRSA, HHS, or the U.S. Government. For more information, please visit </a:t>
            </a:r>
            <a:r>
              <a:rPr lang="en-US" sz="1800" dirty="0" err="1">
                <a:solidFill>
                  <a:schemeClr val="tx1"/>
                </a:solidFill>
                <a:latin typeface="Arial"/>
              </a:rPr>
              <a:t>HRSA.gov</a:t>
            </a:r>
            <a:r>
              <a:rPr lang="en-US" sz="1500" dirty="0">
                <a:solidFill>
                  <a:schemeClr val="tx1"/>
                </a:solidFill>
                <a:latin typeface="Arial"/>
              </a:rPr>
              <a:t>. </a:t>
            </a:r>
            <a:r>
              <a:rPr lang="en-US" sz="1800" dirty="0">
                <a:solidFill>
                  <a:schemeClr val="tx1"/>
                </a:solidFill>
                <a:latin typeface="Arial"/>
              </a:rPr>
              <a:t>This project is led by the University of Washington’s Infectious Diseases Education and Assessment (IDEA) Program</a:t>
            </a:r>
            <a:r>
              <a:rPr lang="en-US" sz="1800" i="0" dirty="0">
                <a:solidFill>
                  <a:schemeClr val="tx1"/>
                </a:solidFill>
                <a:latin typeface="Arial"/>
              </a:rPr>
              <a:t>.</a:t>
            </a:r>
          </a:p>
          <a:p>
            <a:pPr>
              <a:lnSpc>
                <a:spcPts val="2400"/>
              </a:lnSpc>
            </a:pPr>
            <a:endParaRPr lang="en-US" sz="1800" dirty="0">
              <a:solidFill>
                <a:schemeClr val="tx1"/>
              </a:solidFill>
              <a:latin typeface="Arial"/>
            </a:endParaRPr>
          </a:p>
        </p:txBody>
      </p:sp>
      <p:cxnSp>
        <p:nvCxnSpPr>
          <p:cNvPr id="32" name="Straight Connector 31">
            <a:extLst>
              <a:ext uri="{FF2B5EF4-FFF2-40B4-BE49-F238E27FC236}">
                <a16:creationId xmlns:a16="http://schemas.microsoft.com/office/drawing/2014/main" id="{BDC6986E-3A3F-0247-8FD0-66D5A81FDF2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92" name="Picture 91" descr="AETC_Program-color-outline-01.png">
            <a:extLst>
              <a:ext uri="{FF2B5EF4-FFF2-40B4-BE49-F238E27FC236}">
                <a16:creationId xmlns:a16="http://schemas.microsoft.com/office/drawing/2014/main" id="{FAA83704-F788-C14F-9614-086A9E4705F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7652" y="4058779"/>
            <a:ext cx="1672681" cy="548640"/>
          </a:xfrm>
          <a:prstGeom prst="rect">
            <a:avLst/>
          </a:prstGeom>
        </p:spPr>
      </p:pic>
      <p:grpSp>
        <p:nvGrpSpPr>
          <p:cNvPr id="94" name="Logo Stacked V2">
            <a:extLst>
              <a:ext uri="{FF2B5EF4-FFF2-40B4-BE49-F238E27FC236}">
                <a16:creationId xmlns:a16="http://schemas.microsoft.com/office/drawing/2014/main" id="{8C96646A-1AB6-9D43-BE3C-078E71EFDD7D}"/>
              </a:ext>
            </a:extLst>
          </p:cNvPr>
          <p:cNvGrpSpPr>
            <a:grpSpLocks noChangeAspect="1"/>
          </p:cNvGrpSpPr>
          <p:nvPr userDrawn="1"/>
        </p:nvGrpSpPr>
        <p:grpSpPr>
          <a:xfrm>
            <a:off x="3528189" y="4069043"/>
            <a:ext cx="2105418" cy="493776"/>
            <a:chOff x="680865" y="3439338"/>
            <a:chExt cx="4686473" cy="1068091"/>
          </a:xfrm>
        </p:grpSpPr>
        <p:pic>
          <p:nvPicPr>
            <p:cNvPr id="95" name="Logomark V2">
              <a:extLst>
                <a:ext uri="{FF2B5EF4-FFF2-40B4-BE49-F238E27FC236}">
                  <a16:creationId xmlns:a16="http://schemas.microsoft.com/office/drawing/2014/main" id="{D4336D0C-7EE3-9E49-9E18-43F732C60207}"/>
                </a:ext>
              </a:extLst>
            </p:cNvPr>
            <p:cNvPicPr>
              <a:picLocks noChangeAspect="1"/>
            </p:cNvPicPr>
            <p:nvPr/>
          </p:nvPicPr>
          <p:blipFill>
            <a:blip r:embed="rId4"/>
            <a:stretch>
              <a:fillRect/>
            </a:stretch>
          </p:blipFill>
          <p:spPr>
            <a:xfrm>
              <a:off x="680865" y="3439338"/>
              <a:ext cx="1088136" cy="1068091"/>
            </a:xfrm>
            <a:prstGeom prst="rect">
              <a:avLst/>
            </a:prstGeom>
          </p:spPr>
        </p:pic>
        <p:grpSp>
          <p:nvGrpSpPr>
            <p:cNvPr id="96" name="Nat HIV Cur logo type stacked">
              <a:extLst>
                <a:ext uri="{FF2B5EF4-FFF2-40B4-BE49-F238E27FC236}">
                  <a16:creationId xmlns:a16="http://schemas.microsoft.com/office/drawing/2014/main" id="{09074128-A129-0F47-9E86-37B8978BADA6}"/>
                </a:ext>
              </a:extLst>
            </p:cNvPr>
            <p:cNvGrpSpPr>
              <a:grpSpLocks noChangeAspect="1"/>
            </p:cNvGrpSpPr>
            <p:nvPr/>
          </p:nvGrpSpPr>
          <p:grpSpPr bwMode="auto">
            <a:xfrm>
              <a:off x="1898650" y="3455065"/>
              <a:ext cx="3468688" cy="1036638"/>
              <a:chOff x="1196" y="1585"/>
              <a:chExt cx="2185" cy="653"/>
            </a:xfrm>
          </p:grpSpPr>
          <p:sp>
            <p:nvSpPr>
              <p:cNvPr id="97" name="Freeform 5">
                <a:extLst>
                  <a:ext uri="{FF2B5EF4-FFF2-40B4-BE49-F238E27FC236}">
                    <a16:creationId xmlns:a16="http://schemas.microsoft.com/office/drawing/2014/main" id="{F4267FAD-9949-CE4F-9C49-5084029AC6BE}"/>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8" name="Freeform 6">
                <a:extLst>
                  <a:ext uri="{FF2B5EF4-FFF2-40B4-BE49-F238E27FC236}">
                    <a16:creationId xmlns:a16="http://schemas.microsoft.com/office/drawing/2014/main" id="{BE677EC1-66CE-1C49-B21A-0D58F54DD54C}"/>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9" name="Freeform 7">
                <a:extLst>
                  <a:ext uri="{FF2B5EF4-FFF2-40B4-BE49-F238E27FC236}">
                    <a16:creationId xmlns:a16="http://schemas.microsoft.com/office/drawing/2014/main" id="{9B082CF2-F159-C640-A339-F4680096800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0" name="Freeform 8">
                <a:extLst>
                  <a:ext uri="{FF2B5EF4-FFF2-40B4-BE49-F238E27FC236}">
                    <a16:creationId xmlns:a16="http://schemas.microsoft.com/office/drawing/2014/main" id="{8F103939-D002-A245-84AA-B4DA8A1D7BA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1" name="Freeform 9">
                <a:extLst>
                  <a:ext uri="{FF2B5EF4-FFF2-40B4-BE49-F238E27FC236}">
                    <a16:creationId xmlns:a16="http://schemas.microsoft.com/office/drawing/2014/main" id="{3AD48E4C-DDB5-AD4C-BD83-2044D480A44A}"/>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2" name="Freeform 10">
                <a:extLst>
                  <a:ext uri="{FF2B5EF4-FFF2-40B4-BE49-F238E27FC236}">
                    <a16:creationId xmlns:a16="http://schemas.microsoft.com/office/drawing/2014/main" id="{981CEB90-24E7-854B-98D5-FFACDD991E77}"/>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3" name="Freeform 11">
                <a:extLst>
                  <a:ext uri="{FF2B5EF4-FFF2-40B4-BE49-F238E27FC236}">
                    <a16:creationId xmlns:a16="http://schemas.microsoft.com/office/drawing/2014/main" id="{86E828CF-7F26-8D4E-8608-E7A54418450A}"/>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4" name="Freeform 12">
                <a:extLst>
                  <a:ext uri="{FF2B5EF4-FFF2-40B4-BE49-F238E27FC236}">
                    <a16:creationId xmlns:a16="http://schemas.microsoft.com/office/drawing/2014/main" id="{CF1D4AB7-ADBF-434E-BDB5-623306BE5BE8}"/>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5" name="Freeform 13">
                <a:extLst>
                  <a:ext uri="{FF2B5EF4-FFF2-40B4-BE49-F238E27FC236}">
                    <a16:creationId xmlns:a16="http://schemas.microsoft.com/office/drawing/2014/main" id="{3F71DA38-5718-A64F-B21D-48103E122D64}"/>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6" name="Freeform 14">
                <a:extLst>
                  <a:ext uri="{FF2B5EF4-FFF2-40B4-BE49-F238E27FC236}">
                    <a16:creationId xmlns:a16="http://schemas.microsoft.com/office/drawing/2014/main" id="{F2597063-7267-B04B-B38E-81489A6CDF87}"/>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7" name="Freeform 15">
                <a:extLst>
                  <a:ext uri="{FF2B5EF4-FFF2-40B4-BE49-F238E27FC236}">
                    <a16:creationId xmlns:a16="http://schemas.microsoft.com/office/drawing/2014/main" id="{3FE856D3-EA32-394C-AA44-338B2E27211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8" name="Freeform 16">
                <a:extLst>
                  <a:ext uri="{FF2B5EF4-FFF2-40B4-BE49-F238E27FC236}">
                    <a16:creationId xmlns:a16="http://schemas.microsoft.com/office/drawing/2014/main" id="{0ECFCD0F-1337-954D-B07F-BC96AF0B199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9" name="Freeform 17">
                <a:extLst>
                  <a:ext uri="{FF2B5EF4-FFF2-40B4-BE49-F238E27FC236}">
                    <a16:creationId xmlns:a16="http://schemas.microsoft.com/office/drawing/2014/main" id="{B8C7ACF4-9465-9149-914E-2F15D6006473}"/>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0" name="Freeform 18">
                <a:extLst>
                  <a:ext uri="{FF2B5EF4-FFF2-40B4-BE49-F238E27FC236}">
                    <a16:creationId xmlns:a16="http://schemas.microsoft.com/office/drawing/2014/main" id="{E1D88046-D170-5944-9A3D-D4DCB29134A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1" name="Freeform 19">
                <a:extLst>
                  <a:ext uri="{FF2B5EF4-FFF2-40B4-BE49-F238E27FC236}">
                    <a16:creationId xmlns:a16="http://schemas.microsoft.com/office/drawing/2014/main" id="{C36507B0-D640-B84B-B416-BE888E381562}"/>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2" name="Freeform 20">
                <a:extLst>
                  <a:ext uri="{FF2B5EF4-FFF2-40B4-BE49-F238E27FC236}">
                    <a16:creationId xmlns:a16="http://schemas.microsoft.com/office/drawing/2014/main" id="{DCDA74F3-181A-864F-AC96-07DF4600C4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3" name="Freeform 21">
                <a:extLst>
                  <a:ext uri="{FF2B5EF4-FFF2-40B4-BE49-F238E27FC236}">
                    <a16:creationId xmlns:a16="http://schemas.microsoft.com/office/drawing/2014/main" id="{5676E55D-64DB-624E-829D-87D51D6782A7}"/>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4" name="Freeform 22">
                <a:extLst>
                  <a:ext uri="{FF2B5EF4-FFF2-40B4-BE49-F238E27FC236}">
                    <a16:creationId xmlns:a16="http://schemas.microsoft.com/office/drawing/2014/main" id="{F5ED151E-8302-F440-9A4D-3C76DE43B78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5" name="Freeform 23">
                <a:extLst>
                  <a:ext uri="{FF2B5EF4-FFF2-40B4-BE49-F238E27FC236}">
                    <a16:creationId xmlns:a16="http://schemas.microsoft.com/office/drawing/2014/main" id="{BD72C76F-69C9-F943-9DC7-B1E8EDAE7E8C}"/>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6" name="Freeform 24">
                <a:extLst>
                  <a:ext uri="{FF2B5EF4-FFF2-40B4-BE49-F238E27FC236}">
                    <a16:creationId xmlns:a16="http://schemas.microsoft.com/office/drawing/2014/main" id="{A2397D23-186E-0943-918E-35CC87306E0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7" name="Freeform 25">
                <a:extLst>
                  <a:ext uri="{FF2B5EF4-FFF2-40B4-BE49-F238E27FC236}">
                    <a16:creationId xmlns:a16="http://schemas.microsoft.com/office/drawing/2014/main" id="{7547FEE8-47BF-FD41-8919-A145C2A7CBDB}"/>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grpSp>
      </p:grpSp>
      <p:pic>
        <p:nvPicPr>
          <p:cNvPr id="41" name="Picture 40">
            <a:extLst>
              <a:ext uri="{FF2B5EF4-FFF2-40B4-BE49-F238E27FC236}">
                <a16:creationId xmlns:a16="http://schemas.microsoft.com/office/drawing/2014/main" id="{EA8BA448-6524-C843-8240-CCF952044068}"/>
              </a:ext>
            </a:extLst>
          </p:cNvPr>
          <p:cNvPicPr>
            <a:picLocks noChangeAspect="1"/>
          </p:cNvPicPr>
          <p:nvPr userDrawn="1"/>
        </p:nvPicPr>
        <p:blipFill>
          <a:blip r:embed="rId5"/>
          <a:stretch>
            <a:fillRect/>
          </a:stretch>
        </p:blipFill>
        <p:spPr>
          <a:xfrm>
            <a:off x="6554364" y="4044226"/>
            <a:ext cx="2099685" cy="548640"/>
          </a:xfrm>
          <a:prstGeom prst="rect">
            <a:avLst/>
          </a:prstGeom>
        </p:spPr>
      </p:pic>
    </p:spTree>
    <p:extLst>
      <p:ext uri="{BB962C8B-B14F-4D97-AF65-F5344CB8AC3E}">
        <p14:creationId xmlns:p14="http://schemas.microsoft.com/office/powerpoint/2010/main" val="2916106333"/>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Divider Red">
    <p:spTree>
      <p:nvGrpSpPr>
        <p:cNvPr id="1" name=""/>
        <p:cNvGrpSpPr/>
        <p:nvPr/>
      </p:nvGrpSpPr>
      <p:grpSpPr>
        <a:xfrm>
          <a:off x="0" y="0"/>
          <a:ext cx="0" cy="0"/>
          <a:chOff x="0" y="0"/>
          <a:chExt cx="0" cy="0"/>
        </a:xfrm>
      </p:grpSpPr>
      <p:sp>
        <p:nvSpPr>
          <p:cNvPr id="12" name="Title 4"/>
          <p:cNvSpPr txBox="1">
            <a:spLocks/>
          </p:cNvSpPr>
          <p:nvPr/>
        </p:nvSpPr>
        <p:spPr>
          <a:xfrm>
            <a:off x="1" y="2095500"/>
            <a:ext cx="9143999" cy="971550"/>
          </a:xfrm>
          <a:prstGeom prst="rect">
            <a:avLst/>
          </a:prstGeom>
          <a:solidFill>
            <a:srgbClr val="E5DBDE"/>
          </a:solidFill>
        </p:spPr>
        <p:txBody>
          <a:bodyPr tIns="0" anchor="ctr">
            <a:normAutofit/>
          </a:bodyPr>
          <a:lstStyle/>
          <a:p>
            <a:pPr marL="0" marR="0" lvl="0" indent="0" algn="ctr" defTabSz="685800" rtl="0" eaLnBrk="1" fontAlgn="auto" latinLnBrk="0" hangingPunct="1">
              <a:lnSpc>
                <a:spcPct val="1000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2"/>
              </a:solidFill>
              <a:effectLst/>
              <a:uLnTx/>
              <a:uFillTx/>
              <a:latin typeface="+mj-lt"/>
              <a:ea typeface="+mj-ea"/>
              <a:cs typeface="+mj-cs"/>
            </a:endParaRPr>
          </a:p>
        </p:txBody>
      </p:sp>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62289" cy="1374344"/>
          </a:xfrm>
          <a:prstGeom prst="rect">
            <a:avLst/>
          </a:prstGeom>
        </p:spPr>
      </p:pic>
      <p:sp>
        <p:nvSpPr>
          <p:cNvPr id="2" name="Title 1"/>
          <p:cNvSpPr>
            <a:spLocks noGrp="1"/>
          </p:cNvSpPr>
          <p:nvPr>
            <p:ph type="title" hasCustomPrompt="1"/>
          </p:nvPr>
        </p:nvSpPr>
        <p:spPr>
          <a:xfrm>
            <a:off x="459306" y="2105025"/>
            <a:ext cx="8229568" cy="956120"/>
          </a:xfrm>
          <a:prstGeom prst="rect">
            <a:avLst/>
          </a:prstGeom>
        </p:spPr>
        <p:txBody>
          <a:bodyPr tIns="0" anchor="ctr">
            <a:normAutofit/>
          </a:bodyPr>
          <a:lstStyle>
            <a:lvl1pPr algn="ctr">
              <a:defRPr sz="2400" b="1" cap="none">
                <a:solidFill>
                  <a:schemeClr val="tx2"/>
                </a:solidFill>
              </a:defRPr>
            </a:lvl1pPr>
          </a:lstStyle>
          <a:p>
            <a:r>
              <a:rPr lang="en-US" dirty="0"/>
              <a:t>Click To Edit Section Title</a:t>
            </a:r>
          </a:p>
        </p:txBody>
      </p:sp>
      <p:sp>
        <p:nvSpPr>
          <p:cNvPr id="9" name="Text Placeholder 2"/>
          <p:cNvSpPr>
            <a:spLocks noGrp="1"/>
          </p:cNvSpPr>
          <p:nvPr>
            <p:ph type="body" idx="1" hasCustomPrompt="1"/>
          </p:nvPr>
        </p:nvSpPr>
        <p:spPr>
          <a:xfrm>
            <a:off x="459306" y="1687324"/>
            <a:ext cx="8229600" cy="407766"/>
          </a:xfrm>
          <a:prstGeom prst="rect">
            <a:avLst/>
          </a:prstGeom>
        </p:spPr>
        <p:txBody>
          <a:bodyPr bIns="0" anchor="ctr"/>
          <a:lstStyle>
            <a:lvl1pPr marL="0" indent="0" algn="ctr">
              <a:lnSpc>
                <a:spcPct val="100000"/>
              </a:lnSpc>
              <a:buNone/>
              <a:defRPr sz="1350" cap="all" baseline="0">
                <a:solidFill>
                  <a:schemeClr val="accent1">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dirty="0"/>
              <a:t>Click to Add Header Text</a:t>
            </a:r>
          </a:p>
        </p:txBody>
      </p:sp>
      <p:pic>
        <p:nvPicPr>
          <p:cNvPr id="13" name="Picture 12" descr="NatHIVcurriculum_logo_white_thik.png"/>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7669746" y="4803477"/>
            <a:ext cx="1414549" cy="344269"/>
          </a:xfrm>
          <a:prstGeom prst="rect">
            <a:avLst/>
          </a:prstGeom>
        </p:spPr>
      </p:pic>
      <p:cxnSp>
        <p:nvCxnSpPr>
          <p:cNvPr id="14" name="Straight Connector 13"/>
          <p:cNvCxnSpPr/>
          <p:nvPr/>
        </p:nvCxnSpPr>
        <p:spPr>
          <a:xfrm>
            <a:off x="1" y="1375816"/>
            <a:ext cx="9162862" cy="0"/>
          </a:xfrm>
          <a:prstGeom prst="line">
            <a:avLst/>
          </a:prstGeom>
          <a:ln w="19050">
            <a:solidFill>
              <a:srgbClr val="CE372B"/>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1" y="3778231"/>
            <a:ext cx="9162862" cy="0"/>
          </a:xfrm>
          <a:prstGeom prst="line">
            <a:avLst/>
          </a:prstGeom>
          <a:ln w="19050">
            <a:solidFill>
              <a:srgbClr val="CE372B"/>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78433618"/>
      </p:ext>
    </p:extLst>
  </p:cSld>
  <p:clrMapOvr>
    <a:masterClrMapping/>
  </p:clrMapOvr>
  <p:transition spd="slow"/>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Whit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7496"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7496" y="-1"/>
            <a:ext cx="9162289" cy="1374344"/>
          </a:xfrm>
          <a:prstGeom prst="rect">
            <a:avLst/>
          </a:prstGeom>
        </p:spPr>
      </p:pic>
      <p:cxnSp>
        <p:nvCxnSpPr>
          <p:cNvPr id="9" name="Straight Connector 8"/>
          <p:cNvCxnSpPr/>
          <p:nvPr/>
        </p:nvCxnSpPr>
        <p:spPr>
          <a:xfrm>
            <a:off x="-9345" y="137581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9345" y="3778214"/>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1" name="Picture 10" descr="NatHIVcurriculum_logo_white_thik.png">
            <a:extLst>
              <a:ext uri="{FF2B5EF4-FFF2-40B4-BE49-F238E27FC236}">
                <a16:creationId xmlns:a16="http://schemas.microsoft.com/office/drawing/2014/main" id="{AB8A0B6B-B538-9F4F-9B5E-6F68F44C4DF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11E5BFF4-B9AA-1C49-924A-3D81579F6BCD}"/>
              </a:ext>
            </a:extLst>
          </p:cNvPr>
          <p:cNvSpPr>
            <a:spLocks noGrp="1"/>
          </p:cNvSpPr>
          <p:nvPr>
            <p:ph type="title" hasCustomPrompt="1"/>
          </p:nvPr>
        </p:nvSpPr>
        <p:spPr>
          <a:xfrm>
            <a:off x="452333" y="2141759"/>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096339042"/>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53144" cy="1372972"/>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53144" cy="1372972"/>
          </a:xfrm>
          <a:prstGeom prst="rect">
            <a:avLst/>
          </a:prstGeom>
        </p:spPr>
      </p:pic>
      <p:cxnSp>
        <p:nvCxnSpPr>
          <p:cNvPr id="14" name="Straight Connector 13"/>
          <p:cNvCxnSpPr/>
          <p:nvPr/>
        </p:nvCxnSpPr>
        <p:spPr>
          <a:xfrm>
            <a:off x="-5643" y="1375816"/>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5643" y="3778231"/>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0" name="Picture 9" descr="NatHIVcurriculum_logo_white_thik.png">
            <a:extLst>
              <a:ext uri="{FF2B5EF4-FFF2-40B4-BE49-F238E27FC236}">
                <a16:creationId xmlns:a16="http://schemas.microsoft.com/office/drawing/2014/main" id="{3E581CB9-9A7F-9C49-B30C-B8C41541F504}"/>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1" name="Title 4">
            <a:extLst>
              <a:ext uri="{FF2B5EF4-FFF2-40B4-BE49-F238E27FC236}">
                <a16:creationId xmlns:a16="http://schemas.microsoft.com/office/drawing/2014/main" id="{0337FAAB-7324-A445-8B9B-43EB1A6CE6DE}"/>
              </a:ext>
            </a:extLst>
          </p:cNvPr>
          <p:cNvSpPr txBox="1">
            <a:spLocks/>
          </p:cNvSpPr>
          <p:nvPr userDrawn="1"/>
        </p:nvSpPr>
        <p:spPr>
          <a:xfrm>
            <a:off x="1" y="2077916"/>
            <a:ext cx="9143999" cy="971550"/>
          </a:xfrm>
          <a:prstGeom prst="rect">
            <a:avLst/>
          </a:prstGeom>
          <a:solidFill>
            <a:srgbClr val="0070C0">
              <a:alpha val="15000"/>
            </a:srgbClr>
          </a:solidFill>
        </p:spPr>
        <p:txBody>
          <a:bodyPr tIns="0" anchor="ctr">
            <a:normAutofit/>
          </a:bodyPr>
          <a:lstStyle/>
          <a:p>
            <a:pPr marL="0" marR="0" lvl="0" indent="0" algn="ctr" defTabSz="685800" rtl="0" eaLnBrk="1" fontAlgn="auto" latinLnBrk="0" hangingPunct="1">
              <a:lnSpc>
                <a:spcPts val="28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2"/>
              </a:solidFill>
              <a:effectLst/>
              <a:uLnTx/>
              <a:uFillTx/>
              <a:latin typeface="+mj-lt"/>
              <a:ea typeface="+mj-ea"/>
              <a:cs typeface="+mj-cs"/>
            </a:endParaRPr>
          </a:p>
        </p:txBody>
      </p:sp>
      <p:sp>
        <p:nvSpPr>
          <p:cNvPr id="13" name="Title 1">
            <a:extLst>
              <a:ext uri="{FF2B5EF4-FFF2-40B4-BE49-F238E27FC236}">
                <a16:creationId xmlns:a16="http://schemas.microsoft.com/office/drawing/2014/main" id="{A7E5160C-85AC-7248-84C1-AB4B33AAEE8B}"/>
              </a:ext>
            </a:extLst>
          </p:cNvPr>
          <p:cNvSpPr>
            <a:spLocks noGrp="1"/>
          </p:cNvSpPr>
          <p:nvPr>
            <p:ph type="title" hasCustomPrompt="1"/>
          </p:nvPr>
        </p:nvSpPr>
        <p:spPr>
          <a:xfrm>
            <a:off x="459306" y="2078649"/>
            <a:ext cx="8229568" cy="956120"/>
          </a:xfrm>
          <a:prstGeom prst="rect">
            <a:avLst/>
          </a:prstGeom>
        </p:spPr>
        <p:txBody>
          <a:bodyPr tIns="0" anchor="ctr">
            <a:normAutofit/>
          </a:bodyPr>
          <a:lstStyle>
            <a:lvl1pPr algn="ctr">
              <a:lnSpc>
                <a:spcPts val="3000"/>
              </a:lnSpc>
              <a:defRPr sz="2400" b="1" cap="none">
                <a:solidFill>
                  <a:schemeClr val="tx2"/>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290517799"/>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_Thick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62289" cy="1374344"/>
          </a:xfrm>
          <a:prstGeom prst="rect">
            <a:avLst/>
          </a:prstGeom>
        </p:spPr>
      </p:pic>
      <p:sp>
        <p:nvSpPr>
          <p:cNvPr id="10" name="Rectangle 9"/>
          <p:cNvSpPr/>
          <p:nvPr userDrawn="1"/>
        </p:nvSpPr>
        <p:spPr>
          <a:xfrm>
            <a:off x="-876" y="1371601"/>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sp>
        <p:nvSpPr>
          <p:cNvPr id="11" name="Rectangle 10"/>
          <p:cNvSpPr/>
          <p:nvPr userDrawn="1"/>
        </p:nvSpPr>
        <p:spPr>
          <a:xfrm>
            <a:off x="-876" y="3499324"/>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pic>
        <p:nvPicPr>
          <p:cNvPr id="9" name="Picture 8" descr="NatHIVcurriculum_logo_white_thik.png">
            <a:extLst>
              <a:ext uri="{FF2B5EF4-FFF2-40B4-BE49-F238E27FC236}">
                <a16:creationId xmlns:a16="http://schemas.microsoft.com/office/drawing/2014/main" id="{0FB6F301-DD77-994D-B54D-D52912FE0A5A}"/>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D924EF78-34F7-6D46-B816-91F0D3BB5989}"/>
              </a:ext>
            </a:extLst>
          </p:cNvPr>
          <p:cNvSpPr>
            <a:spLocks noGrp="1"/>
          </p:cNvSpPr>
          <p:nvPr>
            <p:ph type="title" hasCustomPrompt="1"/>
          </p:nvPr>
        </p:nvSpPr>
        <p:spPr>
          <a:xfrm>
            <a:off x="452333" y="2146855"/>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1912448085"/>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Figures_Images">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3A162183-E1A8-A14F-931A-7A8769D9E144}"/>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Figures_Image_Credi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60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E8C9B552-E002-5C48-BB85-CEC9317C756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36849621"/>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Figures + 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 name="Rectangle 2"/>
          <p:cNvSpPr/>
          <p:nvPr/>
        </p:nvSpPr>
        <p:spPr>
          <a:xfrm>
            <a:off x="0" y="920751"/>
            <a:ext cx="9162288" cy="377190"/>
          </a:xfrm>
          <a:prstGeom prst="rect">
            <a:avLst/>
          </a:prstGeom>
          <a:solidFill>
            <a:srgbClr val="68686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chemeClr val="bg1"/>
              </a:solidFill>
            </a:endParaRPr>
          </a:p>
        </p:txBody>
      </p:sp>
      <p:sp>
        <p:nvSpPr>
          <p:cNvPr id="34" name="Text Placeholder 5"/>
          <p:cNvSpPr>
            <a:spLocks noGrp="1"/>
          </p:cNvSpPr>
          <p:nvPr>
            <p:ph type="body" sz="quarter" idx="15" hasCustomPrompt="1"/>
          </p:nvPr>
        </p:nvSpPr>
        <p:spPr>
          <a:xfrm>
            <a:off x="318914" y="941069"/>
            <a:ext cx="8503916" cy="342896"/>
          </a:xfrm>
          <a:prstGeom prst="rect">
            <a:avLst/>
          </a:prstGeom>
        </p:spPr>
        <p:txBody>
          <a:bodyPr vert="horz" anchor="ctr"/>
          <a:lstStyle>
            <a:lvl1pPr marL="0" indent="0" algn="l">
              <a:spcBef>
                <a:spcPts val="0"/>
              </a:spcBef>
              <a:buNone/>
              <a:defRPr sz="1500" b="0" baseline="0">
                <a:solidFill>
                  <a:schemeClr val="bg1"/>
                </a:solidFill>
                <a:latin typeface="Arial"/>
                <a:cs typeface="Arial"/>
              </a:defRPr>
            </a:lvl1pPr>
          </a:lstStyle>
          <a:p>
            <a:pPr lvl="0"/>
            <a:r>
              <a:rPr lang="en-US" dirty="0"/>
              <a:t>Click to Add Title </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8485266"/>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ext-Large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4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400"/>
              </a:spcBef>
              <a:spcAft>
                <a:spcPts val="0"/>
              </a:spcAft>
              <a:buClr>
                <a:srgbClr val="0070C0"/>
              </a:buClr>
              <a:buSzPct val="100000"/>
              <a:buFont typeface="Lucida Grande"/>
              <a:buChar char="-"/>
              <a:tabLst/>
              <a:defRPr sz="20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cxnSp>
        <p:nvCxnSpPr>
          <p:cNvPr id="32" name="Straight Connector 31"/>
          <p:cNvCxnSpPr/>
          <p:nvPr/>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1031230921"/>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0" r:id="rId1"/>
    <p:sldLayoutId id="2147483753" r:id="rId2"/>
    <p:sldLayoutId id="2147483695" r:id="rId3"/>
    <p:sldLayoutId id="2147483696" r:id="rId4"/>
    <p:sldLayoutId id="2147483714" r:id="rId5"/>
    <p:sldLayoutId id="2147483699" r:id="rId6"/>
    <p:sldLayoutId id="2147483733" r:id="rId7"/>
    <p:sldLayoutId id="2147483700" r:id="rId8"/>
    <p:sldLayoutId id="2147483738" r:id="rId9"/>
    <p:sldLayoutId id="2147483740" r:id="rId10"/>
    <p:sldLayoutId id="2147483739" r:id="rId11"/>
    <p:sldLayoutId id="2147483698" r:id="rId12"/>
    <p:sldLayoutId id="2147483752" r:id="rId13"/>
    <p:sldLayoutId id="2147483755" r:id="rId14"/>
    <p:sldLayoutId id="2147483754" r:id="rId15"/>
    <p:sldLayoutId id="2147483756" r:id="rId16"/>
    <p:sldLayoutId id="2147483735" r:id="rId17"/>
    <p:sldLayoutId id="2147483707" r:id="rId18"/>
    <p:sldLayoutId id="2147483732" r:id="rId19"/>
    <p:sldLayoutId id="2147483727" r:id="rId20"/>
    <p:sldLayoutId id="2147483694" r:id="rId21"/>
    <p:sldLayoutId id="2147483703" r:id="rId22"/>
    <p:sldLayoutId id="2147483706" r:id="rId23"/>
    <p:sldLayoutId id="2147483757" r:id="rId24"/>
  </p:sldLayoutIdLst>
  <p:transition spd="slow"/>
  <p:hf sldNum="0"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025" b="0" dirty="0"/>
              <a:t>DRV-COBI-TAF-FTC vs DRV-COBI + TDF-FTC</a:t>
            </a:r>
            <a:br>
              <a:rPr lang="en-US" sz="2025" b="0" dirty="0"/>
            </a:br>
            <a:r>
              <a:rPr lang="en-US" sz="2700" dirty="0"/>
              <a:t>AMBER</a:t>
            </a:r>
          </a:p>
        </p:txBody>
      </p:sp>
    </p:spTree>
    <p:extLst>
      <p:ext uri="{BB962C8B-B14F-4D97-AF65-F5344CB8AC3E}">
        <p14:creationId xmlns:p14="http://schemas.microsoft.com/office/powerpoint/2010/main" val="2962318507"/>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Line 11"/>
          <p:cNvSpPr>
            <a:spLocks noChangeShapeType="1"/>
          </p:cNvSpPr>
          <p:nvPr/>
        </p:nvSpPr>
        <p:spPr bwMode="auto">
          <a:xfrm rot="1169337" flipV="1">
            <a:off x="5766428" y="2461168"/>
            <a:ext cx="310375" cy="492977"/>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
        <p:nvSpPr>
          <p:cNvPr id="12" name="Line 11"/>
          <p:cNvSpPr>
            <a:spLocks noChangeShapeType="1"/>
          </p:cNvSpPr>
          <p:nvPr/>
        </p:nvSpPr>
        <p:spPr bwMode="auto">
          <a:xfrm rot="20430663">
            <a:off x="5766428" y="2918368"/>
            <a:ext cx="310375" cy="492977"/>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
        <p:nvSpPr>
          <p:cNvPr id="2" name="Title 1"/>
          <p:cNvSpPr>
            <a:spLocks noGrp="1"/>
          </p:cNvSpPr>
          <p:nvPr>
            <p:ph type="title"/>
          </p:nvPr>
        </p:nvSpPr>
        <p:spPr/>
        <p:txBody>
          <a:bodyPr>
            <a:normAutofit/>
          </a:bodyPr>
          <a:lstStyle/>
          <a:p>
            <a:r>
              <a:rPr lang="en-US" sz="2000" dirty="0">
                <a:ea typeface="ＭＳ Ｐゴシック" pitchFamily="31" charset="-128"/>
                <a:cs typeface="ＭＳ Ｐゴシック" pitchFamily="31" charset="-128"/>
              </a:rPr>
              <a:t>DRV-COBI-TAF-FTC vs DRV-COBI + TDF-FTC as Initial ART</a:t>
            </a:r>
            <a:br>
              <a:rPr lang="en-US" sz="2000" dirty="0">
                <a:ea typeface="ＭＳ Ｐゴシック" pitchFamily="31" charset="-128"/>
                <a:cs typeface="ＭＳ Ｐゴシック" pitchFamily="31" charset="-128"/>
              </a:rPr>
            </a:br>
            <a:r>
              <a:rPr lang="en-US" sz="2000" dirty="0"/>
              <a:t>AMBER: Design</a:t>
            </a:r>
          </a:p>
        </p:txBody>
      </p:sp>
      <p:sp>
        <p:nvSpPr>
          <p:cNvPr id="6" name="Content Placeholder 5"/>
          <p:cNvSpPr>
            <a:spLocks noGrp="1"/>
          </p:cNvSpPr>
          <p:nvPr>
            <p:ph type="body" sz="quarter" idx="16"/>
          </p:nvPr>
        </p:nvSpPr>
        <p:spPr/>
        <p:txBody>
          <a:bodyPr/>
          <a:lstStyle/>
          <a:p>
            <a:r>
              <a:rPr lang="en-US" dirty="0"/>
              <a:t>Source: </a:t>
            </a:r>
            <a:r>
              <a:rPr lang="en-US" dirty="0" err="1"/>
              <a:t>Eron</a:t>
            </a:r>
            <a:r>
              <a:rPr lang="en-US" dirty="0"/>
              <a:t> JJ, et al. AIDS. 2018;32:1431-42.</a:t>
            </a:r>
            <a:endParaRPr lang="en-US" dirty="0">
              <a:latin typeface="Arial" pitchFamily="31" charset="0"/>
            </a:endParaRPr>
          </a:p>
        </p:txBody>
      </p:sp>
      <p:sp>
        <p:nvSpPr>
          <p:cNvPr id="3" name="Content Placeholder 2">
            <a:extLst>
              <a:ext uri="{FF2B5EF4-FFF2-40B4-BE49-F238E27FC236}">
                <a16:creationId xmlns:a16="http://schemas.microsoft.com/office/drawing/2014/main" id="{D365B10D-D266-0052-A932-D10415B7C973}"/>
              </a:ext>
            </a:extLst>
          </p:cNvPr>
          <p:cNvSpPr>
            <a:spLocks noGrp="1"/>
          </p:cNvSpPr>
          <p:nvPr>
            <p:ph sz="half" idx="2"/>
          </p:nvPr>
        </p:nvSpPr>
        <p:spPr>
          <a:xfrm>
            <a:off x="323850" y="1120919"/>
            <a:ext cx="5369234" cy="3725405"/>
          </a:xfrm>
        </p:spPr>
        <p:txBody>
          <a:bodyPr>
            <a:noAutofit/>
          </a:bodyPr>
          <a:lstStyle/>
          <a:p>
            <a:pPr>
              <a:lnSpc>
                <a:spcPts val="1800"/>
              </a:lnSpc>
            </a:pPr>
            <a:r>
              <a:rPr lang="en-US" sz="1500" b="1" dirty="0">
                <a:latin typeface="Arial"/>
                <a:cs typeface="Arial"/>
              </a:rPr>
              <a:t>Background</a:t>
            </a:r>
            <a:r>
              <a:rPr lang="en-US" sz="1500" dirty="0">
                <a:latin typeface="Arial"/>
                <a:cs typeface="Arial"/>
              </a:rPr>
              <a:t>: </a:t>
            </a:r>
            <a:r>
              <a:rPr lang="en-US" sz="1500" dirty="0">
                <a:latin typeface="Arial" pitchFamily="22" charset="0"/>
              </a:rPr>
              <a:t>Randomized, double-blind, active-controlled, international, phase 3 study evaluating the efficacy and safety of the single-tablet regimen  DRV-COBI-TAF-FTC compared with DRV-COBI + TDF-FTC for treatment-naïve individuals</a:t>
            </a:r>
          </a:p>
          <a:p>
            <a:pPr>
              <a:lnSpc>
                <a:spcPts val="1800"/>
              </a:lnSpc>
            </a:pPr>
            <a:r>
              <a:rPr lang="en-US" sz="1500" b="1" dirty="0">
                <a:latin typeface="Arial"/>
                <a:cs typeface="Arial"/>
              </a:rPr>
              <a:t>Inclusion Criteria (n = 725)</a:t>
            </a:r>
          </a:p>
          <a:p>
            <a:pPr lvl="1">
              <a:lnSpc>
                <a:spcPts val="1800"/>
              </a:lnSpc>
            </a:pPr>
            <a:r>
              <a:rPr lang="en-US" sz="1500" dirty="0">
                <a:latin typeface="Arial" pitchFamily="22" charset="0"/>
              </a:rPr>
              <a:t>Age ≥18 years</a:t>
            </a:r>
          </a:p>
          <a:p>
            <a:pPr lvl="1">
              <a:lnSpc>
                <a:spcPts val="1800"/>
              </a:lnSpc>
            </a:pPr>
            <a:r>
              <a:rPr lang="en-US" sz="1500" dirty="0">
                <a:latin typeface="Arial" pitchFamily="22" charset="0"/>
              </a:rPr>
              <a:t>Antiretroviral naïve</a:t>
            </a:r>
          </a:p>
          <a:p>
            <a:pPr lvl="1">
              <a:lnSpc>
                <a:spcPts val="1800"/>
              </a:lnSpc>
            </a:pPr>
            <a:r>
              <a:rPr lang="en-US" sz="1500" dirty="0">
                <a:latin typeface="Arial" pitchFamily="22" charset="0"/>
              </a:rPr>
              <a:t>CD4 count &gt;50 cells/mm</a:t>
            </a:r>
            <a:r>
              <a:rPr lang="en-US" sz="1500" baseline="30000" dirty="0">
                <a:latin typeface="Arial" pitchFamily="22" charset="0"/>
              </a:rPr>
              <a:t>3</a:t>
            </a:r>
          </a:p>
          <a:p>
            <a:pPr lvl="1">
              <a:lnSpc>
                <a:spcPts val="1800"/>
              </a:lnSpc>
            </a:pPr>
            <a:r>
              <a:rPr lang="en-US" sz="1500" dirty="0">
                <a:latin typeface="Arial" pitchFamily="22" charset="0"/>
              </a:rPr>
              <a:t>HIV RNA ≥1,000 copies/mL</a:t>
            </a:r>
          </a:p>
          <a:p>
            <a:pPr lvl="1">
              <a:lnSpc>
                <a:spcPts val="1800"/>
              </a:lnSpc>
            </a:pPr>
            <a:r>
              <a:rPr lang="en-US" sz="1500" dirty="0">
                <a:latin typeface="Arial" pitchFamily="22" charset="0"/>
              </a:rPr>
              <a:t>eGFR ≥70 mL/min</a:t>
            </a:r>
          </a:p>
          <a:p>
            <a:pPr lvl="1">
              <a:lnSpc>
                <a:spcPts val="1800"/>
              </a:lnSpc>
            </a:pPr>
            <a:r>
              <a:rPr lang="en-US" sz="1500" dirty="0">
                <a:latin typeface="Arial" pitchFamily="22" charset="0"/>
              </a:rPr>
              <a:t>Genotypic sensitivity to DRV, TDF, and FTC</a:t>
            </a:r>
          </a:p>
          <a:p>
            <a:pPr lvl="1">
              <a:lnSpc>
                <a:spcPts val="1800"/>
              </a:lnSpc>
            </a:pPr>
            <a:r>
              <a:rPr lang="en-US" sz="1500" dirty="0">
                <a:latin typeface="Arial" pitchFamily="22" charset="0"/>
              </a:rPr>
              <a:t>No hepatitis B or C</a:t>
            </a:r>
          </a:p>
          <a:p>
            <a:pPr lvl="1">
              <a:lnSpc>
                <a:spcPts val="1800"/>
              </a:lnSpc>
            </a:pPr>
            <a:r>
              <a:rPr lang="en-US" sz="1500" dirty="0">
                <a:latin typeface="Arial" pitchFamily="22" charset="0"/>
              </a:rPr>
              <a:t>Not pregnant</a:t>
            </a:r>
          </a:p>
          <a:p>
            <a:pPr lvl="1">
              <a:lnSpc>
                <a:spcPts val="1800"/>
              </a:lnSpc>
            </a:pPr>
            <a:r>
              <a:rPr lang="en-US" sz="1500" dirty="0">
                <a:latin typeface="Arial" pitchFamily="22" charset="0"/>
              </a:rPr>
              <a:t>No AIDS-defining condition within 30 days</a:t>
            </a:r>
          </a:p>
        </p:txBody>
      </p:sp>
      <p:sp>
        <p:nvSpPr>
          <p:cNvPr id="24" name="Rectangle 7"/>
          <p:cNvSpPr>
            <a:spLocks noChangeArrowheads="1"/>
          </p:cNvSpPr>
          <p:nvPr/>
        </p:nvSpPr>
        <p:spPr bwMode="ltGray">
          <a:xfrm>
            <a:off x="6198789" y="1909765"/>
            <a:ext cx="2432074" cy="818384"/>
          </a:xfrm>
          <a:prstGeom prst="rect">
            <a:avLst/>
          </a:prstGeom>
          <a:solidFill>
            <a:srgbClr val="0070C0">
              <a:alpha val="25000"/>
            </a:srgb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prstTxWarp prst="textNoShape">
              <a:avLst/>
            </a:prstTxWarp>
          </a:bodyPr>
          <a:lstStyle/>
          <a:p>
            <a:pPr algn="ctr"/>
            <a:r>
              <a:rPr lang="en-US" sz="1350" b="1" dirty="0">
                <a:solidFill>
                  <a:srgbClr val="000000"/>
                </a:solidFill>
                <a:latin typeface="Arial"/>
                <a:cs typeface="Arial"/>
              </a:rPr>
              <a:t>DRV-COBI-TAF-FTC + </a:t>
            </a:r>
            <a:br>
              <a:rPr lang="en-US" sz="1350" b="1" dirty="0">
                <a:solidFill>
                  <a:srgbClr val="000000"/>
                </a:solidFill>
                <a:latin typeface="Arial"/>
                <a:cs typeface="Arial"/>
              </a:rPr>
            </a:br>
            <a:r>
              <a:rPr lang="en-US" sz="1350" b="1" dirty="0">
                <a:solidFill>
                  <a:srgbClr val="000000"/>
                </a:solidFill>
                <a:latin typeface="Arial"/>
                <a:cs typeface="Arial"/>
              </a:rPr>
              <a:t>2 placebo tabs </a:t>
            </a:r>
          </a:p>
          <a:p>
            <a:pPr algn="ctr"/>
            <a:r>
              <a:rPr lang="en-US" sz="1050" dirty="0">
                <a:solidFill>
                  <a:srgbClr val="000000"/>
                </a:solidFill>
                <a:latin typeface="Arial"/>
                <a:cs typeface="Arial"/>
              </a:rPr>
              <a:t>(n = 362)</a:t>
            </a:r>
          </a:p>
        </p:txBody>
      </p:sp>
      <p:sp>
        <p:nvSpPr>
          <p:cNvPr id="33" name="Rectangle 7"/>
          <p:cNvSpPr>
            <a:spLocks noChangeArrowheads="1"/>
          </p:cNvSpPr>
          <p:nvPr/>
        </p:nvSpPr>
        <p:spPr bwMode="ltGray">
          <a:xfrm>
            <a:off x="6198789" y="3187047"/>
            <a:ext cx="2432074" cy="818384"/>
          </a:xfrm>
          <a:prstGeom prst="rect">
            <a:avLst/>
          </a:prstGeom>
          <a:solidFill>
            <a:srgbClr val="5A8031">
              <a:alpha val="25000"/>
            </a:srgb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nchorCtr="1">
            <a:prstTxWarp prst="textNoShape">
              <a:avLst/>
            </a:prstTxWarp>
          </a:bodyPr>
          <a:lstStyle/>
          <a:p>
            <a:pPr algn="ctr"/>
            <a:r>
              <a:rPr lang="en-US" sz="1350" b="1" dirty="0">
                <a:solidFill>
                  <a:srgbClr val="000000"/>
                </a:solidFill>
                <a:latin typeface="Arial"/>
                <a:cs typeface="Arial"/>
              </a:rPr>
              <a:t>DRV-COBI + TDF-FTC + placebo tab</a:t>
            </a:r>
          </a:p>
          <a:p>
            <a:pPr algn="ctr"/>
            <a:r>
              <a:rPr lang="en-US" sz="1050" dirty="0">
                <a:solidFill>
                  <a:srgbClr val="000000"/>
                </a:solidFill>
                <a:latin typeface="Arial"/>
                <a:cs typeface="Arial"/>
              </a:rPr>
              <a:t>(n = 363)</a:t>
            </a:r>
          </a:p>
        </p:txBody>
      </p:sp>
    </p:spTree>
    <p:extLst>
      <p:ext uri="{BB962C8B-B14F-4D97-AF65-F5344CB8AC3E}">
        <p14:creationId xmlns:p14="http://schemas.microsoft.com/office/powerpoint/2010/main" val="134365806"/>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ea typeface="ＭＳ Ｐゴシック" pitchFamily="31" charset="-128"/>
                <a:cs typeface="ＭＳ Ｐゴシック" pitchFamily="31" charset="-128"/>
              </a:rPr>
              <a:t>DRV-COBI-TAF-FTC vs DRV-COBI + TDF-FTC as Initial ART</a:t>
            </a:r>
            <a:br>
              <a:rPr lang="en-US" sz="2000" dirty="0">
                <a:ea typeface="ＭＳ Ｐゴシック" pitchFamily="31" charset="-128"/>
                <a:cs typeface="ＭＳ Ｐゴシック" pitchFamily="31" charset="-128"/>
              </a:rPr>
            </a:br>
            <a:r>
              <a:rPr lang="en-US" sz="2000" dirty="0"/>
              <a:t>AMBER: Results</a:t>
            </a:r>
          </a:p>
        </p:txBody>
      </p:sp>
      <p:sp>
        <p:nvSpPr>
          <p:cNvPr id="5" name="Text Placeholder 4"/>
          <p:cNvSpPr>
            <a:spLocks noGrp="1"/>
          </p:cNvSpPr>
          <p:nvPr>
            <p:ph type="body" sz="quarter" idx="15"/>
          </p:nvPr>
        </p:nvSpPr>
        <p:spPr/>
        <p:txBody>
          <a:bodyPr/>
          <a:lstStyle/>
          <a:p>
            <a:pPr defTabSz="342900">
              <a:lnSpc>
                <a:spcPct val="85000"/>
              </a:lnSpc>
            </a:pPr>
            <a:r>
              <a:rPr lang="en-US" dirty="0">
                <a:solidFill>
                  <a:schemeClr val="bg1"/>
                </a:solidFill>
                <a:latin typeface="Arial" pitchFamily="-110" charset="0"/>
                <a:ea typeface="ＭＳ Ｐゴシック" pitchFamily="-110" charset="-128"/>
                <a:cs typeface="ＭＳ Ｐゴシック" pitchFamily="-110" charset="-128"/>
              </a:rPr>
              <a:t>Week 48: Virologic Response by FDA Snapshot Analysis, ITT</a:t>
            </a:r>
          </a:p>
        </p:txBody>
      </p:sp>
      <p:sp>
        <p:nvSpPr>
          <p:cNvPr id="3" name="Text Placeholder 2">
            <a:extLst>
              <a:ext uri="{FF2B5EF4-FFF2-40B4-BE49-F238E27FC236}">
                <a16:creationId xmlns:a16="http://schemas.microsoft.com/office/drawing/2014/main" id="{6DE3F0A8-C02F-6D8F-228F-64DCA54CBCD0}"/>
              </a:ext>
            </a:extLst>
          </p:cNvPr>
          <p:cNvSpPr>
            <a:spLocks noGrp="1"/>
          </p:cNvSpPr>
          <p:nvPr>
            <p:ph type="body" sz="quarter" idx="16"/>
          </p:nvPr>
        </p:nvSpPr>
        <p:spPr/>
        <p:txBody>
          <a:bodyPr/>
          <a:lstStyle/>
          <a:p>
            <a:r>
              <a:rPr lang="en-US" dirty="0"/>
              <a:t>Source: </a:t>
            </a:r>
            <a:r>
              <a:rPr lang="en-US" dirty="0" err="1"/>
              <a:t>Eron</a:t>
            </a:r>
            <a:r>
              <a:rPr lang="en-US" dirty="0"/>
              <a:t> JJ, et al. AIDS. 2018;32:1431-42.</a:t>
            </a:r>
          </a:p>
        </p:txBody>
      </p:sp>
      <p:graphicFrame>
        <p:nvGraphicFramePr>
          <p:cNvPr id="6" name="Chart 5"/>
          <p:cNvGraphicFramePr>
            <a:graphicFrameLocks/>
          </p:cNvGraphicFramePr>
          <p:nvPr>
            <p:extLst>
              <p:ext uri="{D42A27DB-BD31-4B8C-83A1-F6EECF244321}">
                <p14:modId xmlns:p14="http://schemas.microsoft.com/office/powerpoint/2010/main" val="2487276355"/>
              </p:ext>
            </p:extLst>
          </p:nvPr>
        </p:nvGraphicFramePr>
        <p:xfrm>
          <a:off x="453296" y="1384939"/>
          <a:ext cx="8229600" cy="347472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1932351" y="4023704"/>
            <a:ext cx="731520" cy="261610"/>
          </a:xfrm>
          <a:prstGeom prst="rect">
            <a:avLst/>
          </a:prstGeom>
          <a:noFill/>
        </p:spPr>
        <p:txBody>
          <a:bodyPr wrap="square" rtlCol="0" anchor="ctr" anchorCtr="1">
            <a:spAutoFit/>
          </a:bodyPr>
          <a:lstStyle/>
          <a:p>
            <a:pPr algn="ctr"/>
            <a:r>
              <a:rPr lang="en-US" sz="1100" dirty="0">
                <a:solidFill>
                  <a:srgbClr val="FFFFFF"/>
                </a:solidFill>
                <a:latin typeface="Arial"/>
              </a:rPr>
              <a:t>331/362</a:t>
            </a:r>
          </a:p>
        </p:txBody>
      </p:sp>
      <p:sp>
        <p:nvSpPr>
          <p:cNvPr id="10" name="TextBox 9"/>
          <p:cNvSpPr txBox="1"/>
          <p:nvPr/>
        </p:nvSpPr>
        <p:spPr>
          <a:xfrm>
            <a:off x="2620535" y="4039757"/>
            <a:ext cx="731520" cy="261610"/>
          </a:xfrm>
          <a:prstGeom prst="rect">
            <a:avLst/>
          </a:prstGeom>
          <a:noFill/>
        </p:spPr>
        <p:txBody>
          <a:bodyPr wrap="square" rtlCol="0" anchor="ctr" anchorCtr="1">
            <a:spAutoFit/>
          </a:bodyPr>
          <a:lstStyle/>
          <a:p>
            <a:pPr algn="ctr"/>
            <a:r>
              <a:rPr lang="en-US" sz="1100" dirty="0">
                <a:solidFill>
                  <a:srgbClr val="FFFFFF"/>
                </a:solidFill>
                <a:latin typeface="Arial"/>
              </a:rPr>
              <a:t>321/363</a:t>
            </a:r>
          </a:p>
        </p:txBody>
      </p:sp>
      <p:sp>
        <p:nvSpPr>
          <p:cNvPr id="11" name="TextBox 10"/>
          <p:cNvSpPr txBox="1"/>
          <p:nvPr/>
        </p:nvSpPr>
        <p:spPr>
          <a:xfrm>
            <a:off x="4316793" y="4034779"/>
            <a:ext cx="731520" cy="261610"/>
          </a:xfrm>
          <a:prstGeom prst="rect">
            <a:avLst/>
          </a:prstGeom>
          <a:noFill/>
        </p:spPr>
        <p:txBody>
          <a:bodyPr wrap="square" rtlCol="0" anchor="ctr" anchorCtr="1">
            <a:spAutoFit/>
          </a:bodyPr>
          <a:lstStyle/>
          <a:p>
            <a:pPr algn="ctr"/>
            <a:r>
              <a:rPr lang="en-US" sz="1100" dirty="0">
                <a:solidFill>
                  <a:srgbClr val="FFFFFF"/>
                </a:solidFill>
                <a:latin typeface="Arial"/>
              </a:rPr>
              <a:t>278/303</a:t>
            </a:r>
          </a:p>
        </p:txBody>
      </p:sp>
      <p:sp>
        <p:nvSpPr>
          <p:cNvPr id="12" name="TextBox 11"/>
          <p:cNvSpPr txBox="1"/>
          <p:nvPr/>
        </p:nvSpPr>
        <p:spPr>
          <a:xfrm>
            <a:off x="5029217" y="4034779"/>
            <a:ext cx="731520" cy="261610"/>
          </a:xfrm>
          <a:prstGeom prst="rect">
            <a:avLst/>
          </a:prstGeom>
          <a:noFill/>
        </p:spPr>
        <p:txBody>
          <a:bodyPr wrap="square" rtlCol="0" anchor="ctr" anchorCtr="1">
            <a:spAutoFit/>
          </a:bodyPr>
          <a:lstStyle/>
          <a:p>
            <a:pPr algn="ctr"/>
            <a:r>
              <a:rPr lang="en-US" sz="1100" dirty="0">
                <a:solidFill>
                  <a:srgbClr val="FFFFFF"/>
                </a:solidFill>
                <a:latin typeface="Arial"/>
              </a:rPr>
              <a:t>265/293</a:t>
            </a:r>
          </a:p>
        </p:txBody>
      </p:sp>
      <p:sp>
        <p:nvSpPr>
          <p:cNvPr id="13" name="TextBox 12">
            <a:extLst>
              <a:ext uri="{FF2B5EF4-FFF2-40B4-BE49-F238E27FC236}">
                <a16:creationId xmlns:a16="http://schemas.microsoft.com/office/drawing/2014/main" id="{94E8DB5A-DB19-A14E-BF06-7D4A14479832}"/>
              </a:ext>
            </a:extLst>
          </p:cNvPr>
          <p:cNvSpPr txBox="1"/>
          <p:nvPr/>
        </p:nvSpPr>
        <p:spPr>
          <a:xfrm>
            <a:off x="6712175" y="4023337"/>
            <a:ext cx="731520" cy="261610"/>
          </a:xfrm>
          <a:prstGeom prst="rect">
            <a:avLst/>
          </a:prstGeom>
          <a:noFill/>
        </p:spPr>
        <p:txBody>
          <a:bodyPr wrap="square" rtlCol="0" anchor="ctr" anchorCtr="1">
            <a:spAutoFit/>
          </a:bodyPr>
          <a:lstStyle/>
          <a:p>
            <a:pPr algn="ctr"/>
            <a:r>
              <a:rPr lang="en-US" sz="1100" dirty="0">
                <a:solidFill>
                  <a:srgbClr val="FFFFFF"/>
                </a:solidFill>
                <a:latin typeface="Arial"/>
              </a:rPr>
              <a:t>53/59</a:t>
            </a:r>
          </a:p>
        </p:txBody>
      </p:sp>
      <p:sp>
        <p:nvSpPr>
          <p:cNvPr id="14" name="TextBox 13">
            <a:extLst>
              <a:ext uri="{FF2B5EF4-FFF2-40B4-BE49-F238E27FC236}">
                <a16:creationId xmlns:a16="http://schemas.microsoft.com/office/drawing/2014/main" id="{F3496555-D176-FE4F-89F1-E9266520EF17}"/>
              </a:ext>
            </a:extLst>
          </p:cNvPr>
          <p:cNvSpPr txBox="1"/>
          <p:nvPr/>
        </p:nvSpPr>
        <p:spPr>
          <a:xfrm>
            <a:off x="7399999" y="4021507"/>
            <a:ext cx="731520" cy="261610"/>
          </a:xfrm>
          <a:prstGeom prst="rect">
            <a:avLst/>
          </a:prstGeom>
          <a:noFill/>
        </p:spPr>
        <p:txBody>
          <a:bodyPr wrap="square" rtlCol="0" anchor="ctr" anchorCtr="1">
            <a:spAutoFit/>
          </a:bodyPr>
          <a:lstStyle/>
          <a:p>
            <a:pPr algn="ctr"/>
            <a:r>
              <a:rPr lang="en-US" sz="1100" dirty="0">
                <a:solidFill>
                  <a:srgbClr val="FFFFFF"/>
                </a:solidFill>
                <a:latin typeface="Arial"/>
              </a:rPr>
              <a:t>56/70</a:t>
            </a:r>
          </a:p>
        </p:txBody>
      </p:sp>
    </p:spTree>
    <p:extLst>
      <p:ext uri="{BB962C8B-B14F-4D97-AF65-F5344CB8AC3E}">
        <p14:creationId xmlns:p14="http://schemas.microsoft.com/office/powerpoint/2010/main" val="1561268423"/>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ea typeface="ＭＳ Ｐゴシック" pitchFamily="31" charset="-128"/>
                <a:cs typeface="ＭＳ Ｐゴシック" pitchFamily="31" charset="-128"/>
              </a:rPr>
              <a:t>DRV-COBI-TAF-FTC vs DRV-COBI + TDF-FTC as Initial ART</a:t>
            </a:r>
            <a:br>
              <a:rPr lang="en-US" sz="2000" dirty="0">
                <a:ea typeface="ＭＳ Ｐゴシック" pitchFamily="31" charset="-128"/>
                <a:cs typeface="ＭＳ Ｐゴシック" pitchFamily="31" charset="-128"/>
              </a:rPr>
            </a:br>
            <a:r>
              <a:rPr lang="en-US" sz="2000" dirty="0">
                <a:ea typeface="ＭＳ Ｐゴシック" pitchFamily="31" charset="-128"/>
                <a:cs typeface="ＭＳ Ｐゴシック" pitchFamily="31" charset="-128"/>
              </a:rPr>
              <a:t>AMBER</a:t>
            </a:r>
            <a:r>
              <a:rPr lang="en-US" sz="2000" dirty="0"/>
              <a:t>: Results</a:t>
            </a:r>
          </a:p>
        </p:txBody>
      </p:sp>
      <p:sp>
        <p:nvSpPr>
          <p:cNvPr id="5" name="Text Placeholder 4"/>
          <p:cNvSpPr>
            <a:spLocks noGrp="1"/>
          </p:cNvSpPr>
          <p:nvPr>
            <p:ph type="body" sz="quarter" idx="15"/>
          </p:nvPr>
        </p:nvSpPr>
        <p:spPr/>
        <p:txBody>
          <a:bodyPr/>
          <a:lstStyle/>
          <a:p>
            <a:pPr defTabSz="342900">
              <a:lnSpc>
                <a:spcPct val="85000"/>
              </a:lnSpc>
            </a:pPr>
            <a:r>
              <a:rPr lang="en-US" dirty="0">
                <a:solidFill>
                  <a:schemeClr val="bg1"/>
                </a:solidFill>
                <a:latin typeface="Arial" pitchFamily="-110" charset="0"/>
                <a:ea typeface="ＭＳ Ｐゴシック" pitchFamily="-110" charset="-128"/>
                <a:cs typeface="ＭＳ Ｐゴシック" pitchFamily="-110" charset="-128"/>
              </a:rPr>
              <a:t>Week 48: Change in Serum Creatinine and Estimated GFR</a:t>
            </a:r>
          </a:p>
        </p:txBody>
      </p:sp>
      <p:sp>
        <p:nvSpPr>
          <p:cNvPr id="7" name="Content Placeholder 6"/>
          <p:cNvSpPr>
            <a:spLocks noGrp="1"/>
          </p:cNvSpPr>
          <p:nvPr>
            <p:ph type="body" sz="quarter" idx="16"/>
          </p:nvPr>
        </p:nvSpPr>
        <p:spPr/>
        <p:txBody>
          <a:bodyPr/>
          <a:lstStyle/>
          <a:p>
            <a:r>
              <a:rPr lang="en-US" dirty="0"/>
              <a:t>Source: </a:t>
            </a:r>
            <a:r>
              <a:rPr lang="en-US" dirty="0" err="1"/>
              <a:t>Eron</a:t>
            </a:r>
            <a:r>
              <a:rPr lang="en-US" dirty="0"/>
              <a:t> JJ, et al. AIDS. 2018;32:1431-42.</a:t>
            </a:r>
            <a:endParaRPr lang="en-US" dirty="0">
              <a:latin typeface="Arial" pitchFamily="31" charset="0"/>
            </a:endParaRPr>
          </a:p>
        </p:txBody>
      </p:sp>
      <p:graphicFrame>
        <p:nvGraphicFramePr>
          <p:cNvPr id="6" name="Chart 5"/>
          <p:cNvGraphicFramePr>
            <a:graphicFrameLocks/>
          </p:cNvGraphicFramePr>
          <p:nvPr>
            <p:extLst>
              <p:ext uri="{D42A27DB-BD31-4B8C-83A1-F6EECF244321}">
                <p14:modId xmlns:p14="http://schemas.microsoft.com/office/powerpoint/2010/main" val="993572827"/>
              </p:ext>
            </p:extLst>
          </p:nvPr>
        </p:nvGraphicFramePr>
        <p:xfrm>
          <a:off x="459594" y="1395496"/>
          <a:ext cx="8229600" cy="283464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439917" y="4414888"/>
            <a:ext cx="7041931" cy="400110"/>
          </a:xfrm>
          <a:prstGeom prst="rect">
            <a:avLst/>
          </a:prstGeom>
          <a:solidFill>
            <a:schemeClr val="bg1">
              <a:lumMod val="95000"/>
            </a:schemeClr>
          </a:solidFill>
        </p:spPr>
        <p:txBody>
          <a:bodyPr wrap="square" lIns="91440" rtlCol="0">
            <a:spAutoFit/>
          </a:bodyPr>
          <a:lstStyle/>
          <a:p>
            <a:pPr>
              <a:lnSpc>
                <a:spcPts val="1200"/>
              </a:lnSpc>
            </a:pPr>
            <a:r>
              <a:rPr lang="en-US" sz="1000" dirty="0">
                <a:latin typeface="Arial"/>
              </a:rPr>
              <a:t>Abbreviations: Cr = creatinine (measured in µmol/L); eGFR = estimated glomerular filtration rate (measured in mL/min/1.73m</a:t>
            </a:r>
            <a:r>
              <a:rPr lang="en-US" sz="1000" baseline="30000" dirty="0">
                <a:latin typeface="Arial"/>
              </a:rPr>
              <a:t>2</a:t>
            </a:r>
            <a:r>
              <a:rPr lang="en-US" sz="1000" dirty="0">
                <a:latin typeface="Arial"/>
              </a:rPr>
              <a:t>, calculated using CKD-EPI); Cyst = cystatin C</a:t>
            </a:r>
          </a:p>
        </p:txBody>
      </p:sp>
    </p:spTree>
    <p:extLst>
      <p:ext uri="{BB962C8B-B14F-4D97-AF65-F5344CB8AC3E}">
        <p14:creationId xmlns:p14="http://schemas.microsoft.com/office/powerpoint/2010/main" val="535200943"/>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ea typeface="ＭＳ Ｐゴシック" pitchFamily="31" charset="-128"/>
                <a:cs typeface="ＭＳ Ｐゴシック" pitchFamily="31" charset="-128"/>
              </a:rPr>
              <a:t>DRV-COBI-TAF-FTC vs DRV-COBI + TDF-FTC as Initial ART</a:t>
            </a:r>
            <a:br>
              <a:rPr lang="en-US" sz="2000" dirty="0">
                <a:ea typeface="ＭＳ Ｐゴシック" pitchFamily="31" charset="-128"/>
                <a:cs typeface="ＭＳ Ｐゴシック" pitchFamily="31" charset="-128"/>
              </a:rPr>
            </a:br>
            <a:r>
              <a:rPr lang="en-US" sz="2000" dirty="0"/>
              <a:t>AMBER: Results</a:t>
            </a:r>
          </a:p>
        </p:txBody>
      </p:sp>
      <p:sp>
        <p:nvSpPr>
          <p:cNvPr id="5" name="Text Placeholder 4"/>
          <p:cNvSpPr>
            <a:spLocks noGrp="1"/>
          </p:cNvSpPr>
          <p:nvPr>
            <p:ph type="body" sz="quarter" idx="15"/>
          </p:nvPr>
        </p:nvSpPr>
        <p:spPr/>
        <p:txBody>
          <a:bodyPr/>
          <a:lstStyle/>
          <a:p>
            <a:pPr defTabSz="342900">
              <a:lnSpc>
                <a:spcPct val="85000"/>
              </a:lnSpc>
            </a:pPr>
            <a:r>
              <a:rPr lang="en-US" dirty="0">
                <a:solidFill>
                  <a:schemeClr val="bg1"/>
                </a:solidFill>
                <a:latin typeface="Arial" pitchFamily="-110" charset="0"/>
                <a:ea typeface="ＭＳ Ｐゴシック" pitchFamily="-110" charset="-128"/>
                <a:cs typeface="ＭＳ Ｐゴシック" pitchFamily="-110" charset="-128"/>
              </a:rPr>
              <a:t>Week 48: Change in Urinary Markers of Tubular Dysfunction </a:t>
            </a:r>
          </a:p>
        </p:txBody>
      </p:sp>
      <p:sp>
        <p:nvSpPr>
          <p:cNvPr id="7" name="Content Placeholder 6"/>
          <p:cNvSpPr>
            <a:spLocks noGrp="1"/>
          </p:cNvSpPr>
          <p:nvPr>
            <p:ph type="body" sz="quarter" idx="16"/>
          </p:nvPr>
        </p:nvSpPr>
        <p:spPr/>
        <p:txBody>
          <a:bodyPr/>
          <a:lstStyle/>
          <a:p>
            <a:r>
              <a:rPr lang="en-US" dirty="0"/>
              <a:t>Source: </a:t>
            </a:r>
            <a:r>
              <a:rPr lang="en-US" dirty="0" err="1"/>
              <a:t>Eron</a:t>
            </a:r>
            <a:r>
              <a:rPr lang="en-US" dirty="0"/>
              <a:t> JJ, et al. AIDS. 2018;32:1431-42.</a:t>
            </a:r>
            <a:endParaRPr lang="en-US" dirty="0">
              <a:latin typeface="Arial" pitchFamily="31" charset="0"/>
            </a:endParaRPr>
          </a:p>
        </p:txBody>
      </p:sp>
      <p:sp>
        <p:nvSpPr>
          <p:cNvPr id="3" name="TextBox 2"/>
          <p:cNvSpPr txBox="1"/>
          <p:nvPr/>
        </p:nvSpPr>
        <p:spPr>
          <a:xfrm>
            <a:off x="914399" y="4374283"/>
            <a:ext cx="7315199" cy="435697"/>
          </a:xfrm>
          <a:prstGeom prst="rect">
            <a:avLst/>
          </a:prstGeom>
          <a:solidFill>
            <a:schemeClr val="bg1">
              <a:lumMod val="95000"/>
            </a:schemeClr>
          </a:solidFill>
        </p:spPr>
        <p:txBody>
          <a:bodyPr wrap="square" lIns="182880" rtlCol="0">
            <a:spAutoFit/>
          </a:bodyPr>
          <a:lstStyle/>
          <a:p>
            <a:pPr>
              <a:lnSpc>
                <a:spcPts val="1350"/>
              </a:lnSpc>
            </a:pPr>
            <a:r>
              <a:rPr lang="en-US" sz="1000" dirty="0">
                <a:latin typeface="Arial" panose="020B0604020202020204" pitchFamily="34" charset="0"/>
                <a:cs typeface="Arial" panose="020B0604020202020204" pitchFamily="34" charset="0"/>
              </a:rPr>
              <a:t>UPCR = urine protein to creatinine ratio; UACR = urine albumin to creatinine ratio</a:t>
            </a:r>
          </a:p>
          <a:p>
            <a:pPr>
              <a:lnSpc>
                <a:spcPts val="1350"/>
              </a:lnSpc>
            </a:pPr>
            <a:r>
              <a:rPr lang="en-US" sz="1000" dirty="0" err="1">
                <a:latin typeface="Arial" panose="020B0604020202020204" pitchFamily="34" charset="0"/>
                <a:cs typeface="Arial" panose="020B0604020202020204" pitchFamily="34" charset="0"/>
              </a:rPr>
              <a:t>RBP:Cr</a:t>
            </a:r>
            <a:r>
              <a:rPr lang="en-US" sz="1000" dirty="0">
                <a:latin typeface="Arial" panose="020B0604020202020204" pitchFamily="34" charset="0"/>
                <a:cs typeface="Arial" panose="020B0604020202020204" pitchFamily="34" charset="0"/>
              </a:rPr>
              <a:t> = retinol binding protein to creatinine ratio; </a:t>
            </a:r>
            <a:r>
              <a:rPr lang="en-US" sz="1000" spc="-23" dirty="0">
                <a:solidFill>
                  <a:srgbClr val="000000"/>
                </a:solidFill>
                <a:latin typeface="Arial" panose="020B0604020202020204" pitchFamily="34" charset="0"/>
                <a:cs typeface="Arial" panose="020B0604020202020204" pitchFamily="34" charset="0"/>
              </a:rPr>
              <a:t>β</a:t>
            </a:r>
            <a:r>
              <a:rPr lang="en-US" sz="1000" dirty="0">
                <a:latin typeface="Arial" panose="020B0604020202020204" pitchFamily="34" charset="0"/>
                <a:cs typeface="Arial" panose="020B0604020202020204" pitchFamily="34" charset="0"/>
              </a:rPr>
              <a:t>2M:Cr = beta-2-microglobulin to creatinine ratio</a:t>
            </a:r>
          </a:p>
        </p:txBody>
      </p:sp>
      <p:graphicFrame>
        <p:nvGraphicFramePr>
          <p:cNvPr id="8" name="Group 65">
            <a:extLst>
              <a:ext uri="{FF2B5EF4-FFF2-40B4-BE49-F238E27FC236}">
                <a16:creationId xmlns:a16="http://schemas.microsoft.com/office/drawing/2014/main" id="{614089D7-D4CD-204B-8BAC-602D64DA0B0B}"/>
              </a:ext>
            </a:extLst>
          </p:cNvPr>
          <p:cNvGraphicFramePr>
            <a:graphicFrameLocks noGrp="1"/>
          </p:cNvGraphicFramePr>
          <p:nvPr/>
        </p:nvGraphicFramePr>
        <p:xfrm>
          <a:off x="914400" y="1372477"/>
          <a:ext cx="7315200" cy="2926079"/>
        </p:xfrm>
        <a:graphic>
          <a:graphicData uri="http://schemas.openxmlformats.org/drawingml/2006/table">
            <a:tbl>
              <a:tblPr>
                <a:effectLst/>
              </a:tblPr>
              <a:tblGrid>
                <a:gridCol w="2617364">
                  <a:extLst>
                    <a:ext uri="{9D8B030D-6E8A-4147-A177-3AD203B41FA5}">
                      <a16:colId xmlns:a16="http://schemas.microsoft.com/office/drawing/2014/main" val="20000"/>
                    </a:ext>
                  </a:extLst>
                </a:gridCol>
                <a:gridCol w="2348918">
                  <a:extLst>
                    <a:ext uri="{9D8B030D-6E8A-4147-A177-3AD203B41FA5}">
                      <a16:colId xmlns:a16="http://schemas.microsoft.com/office/drawing/2014/main" val="20001"/>
                    </a:ext>
                  </a:extLst>
                </a:gridCol>
                <a:gridCol w="2348918">
                  <a:extLst>
                    <a:ext uri="{9D8B030D-6E8A-4147-A177-3AD203B41FA5}">
                      <a16:colId xmlns:a16="http://schemas.microsoft.com/office/drawing/2014/main" val="20002"/>
                    </a:ext>
                  </a:extLst>
                </a:gridCol>
              </a:tblGrid>
              <a:tr h="534380">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Mean Change in Markers of Proximal Tubulopathy at Week 48</a:t>
                      </a:r>
                      <a:endParaRPr lang="en-US" sz="1400" b="0" dirty="0">
                        <a:solidFill>
                          <a:srgbClr val="FFFFFF"/>
                        </a:solidFill>
                        <a:latin typeface="Arial" panose="020B0604020202020204" pitchFamily="34" charset="0"/>
                        <a:cs typeface="Arial" panose="020B0604020202020204" pitchFamily="34" charset="0"/>
                      </a:endParaRPr>
                    </a:p>
                  </a:txBody>
                  <a:tcPr marL="137160" marR="49322" marT="24653" marB="2465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noFill/>
                      <a:prstDash val="solid"/>
                      <a:round/>
                      <a:headEnd type="none" w="med" len="med"/>
                      <a:tailEnd type="none" w="med" len="med"/>
                    </a:lnB>
                    <a:lnTlToBr>
                      <a:noFill/>
                    </a:lnTlToBr>
                    <a:lnBlToTr>
                      <a:noFill/>
                    </a:lnBlToTr>
                    <a:solidFill>
                      <a:schemeClr val="tx1">
                        <a:lumMod val="85000"/>
                        <a:lumOff val="15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70223">
                <a:tc>
                  <a:txBody>
                    <a:bodyPr/>
                    <a:lstStyle/>
                    <a:p>
                      <a:pPr marL="0" indent="0" algn="l"/>
                      <a:endParaRPr kumimoji="0" lang="en-US" sz="1200" b="0"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endParaRPr>
                    </a:p>
                  </a:txBody>
                  <a:tcPr marL="49322"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1"/>
                          </a:solidFill>
                          <a:latin typeface="Arial" panose="020B0604020202020204" pitchFamily="34" charset="0"/>
                          <a:cs typeface="Arial" panose="020B0604020202020204" pitchFamily="34" charset="0"/>
                        </a:rPr>
                        <a:t>DRV-COBI-TAF-FTC </a:t>
                      </a:r>
                    </a:p>
                    <a:p>
                      <a:pPr marL="0" indent="0" algn="ctr"/>
                      <a:r>
                        <a:rPr kumimoji="0" lang="en-US" sz="1200" b="0"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(n = 362)</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2973AB"/>
                    </a:solidFill>
                  </a:tcPr>
                </a:tc>
                <a:tc>
                  <a:txBody>
                    <a:bodyPr/>
                    <a:lstStyle/>
                    <a:p>
                      <a:pPr marL="0" indent="0" algn="ctr"/>
                      <a:r>
                        <a:rPr kumimoji="0" lang="en-US" sz="14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DRV-COBI + TDF-FTC</a:t>
                      </a:r>
                      <a:br>
                        <a:rPr kumimoji="0" lang="en-US" sz="14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br>
                      <a:r>
                        <a:rPr kumimoji="0" lang="en-US" sz="1200" b="0"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(n = 363)</a:t>
                      </a:r>
                    </a:p>
                  </a:txBody>
                  <a:tcPr marL="49322" marR="49322" marT="24653" marB="2465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92A668"/>
                    </a:solidFill>
                  </a:tcPr>
                </a:tc>
                <a:extLst>
                  <a:ext uri="{0D108BD9-81ED-4DB2-BD59-A6C34878D82A}">
                    <a16:rowId xmlns:a16="http://schemas.microsoft.com/office/drawing/2014/main" val="10001"/>
                  </a:ext>
                </a:extLst>
              </a:tr>
              <a:tr h="380369">
                <a:tc>
                  <a:txBody>
                    <a:bodyPr/>
                    <a:lstStyle/>
                    <a:p>
                      <a:pPr marL="58738" marR="0" lvl="1" indent="0" algn="l" defTabSz="914400" rtl="0" eaLnBrk="1" fontAlgn="auto" latinLnBrk="0" hangingPunct="1">
                        <a:lnSpc>
                          <a:spcPct val="100000"/>
                        </a:lnSpc>
                        <a:spcBef>
                          <a:spcPts val="400"/>
                        </a:spcBef>
                        <a:spcAft>
                          <a:spcPts val="0"/>
                        </a:spcAft>
                        <a:buClr>
                          <a:schemeClr val="bg2"/>
                        </a:buClr>
                        <a:buSzTx/>
                        <a:buFontTx/>
                        <a:buNone/>
                        <a:tabLst/>
                        <a:defRPr/>
                      </a:pPr>
                      <a:r>
                        <a:rPr lang="en-US" sz="1400" kern="1200" spc="-30" dirty="0">
                          <a:solidFill>
                            <a:srgbClr val="000000"/>
                          </a:solidFill>
                          <a:latin typeface="Arial" panose="020B0604020202020204" pitchFamily="34" charset="0"/>
                          <a:ea typeface="+mn-ea"/>
                          <a:cs typeface="Arial" panose="020B0604020202020204" pitchFamily="34" charset="0"/>
                        </a:rPr>
                        <a:t>UPCR (mg/g)</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2857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75000"/>
                        <a:alpha val="25000"/>
                      </a:scheme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-22.42</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2857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2973AB">
                        <a:alpha val="25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-10.34</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92A668">
                        <a:alpha val="25000"/>
                      </a:srgbClr>
                    </a:solidFill>
                  </a:tcPr>
                </a:tc>
                <a:extLst>
                  <a:ext uri="{0D108BD9-81ED-4DB2-BD59-A6C34878D82A}">
                    <a16:rowId xmlns:a16="http://schemas.microsoft.com/office/drawing/2014/main" val="10002"/>
                  </a:ext>
                </a:extLst>
              </a:tr>
              <a:tr h="380369">
                <a:tc>
                  <a:txBody>
                    <a:bodyPr/>
                    <a:lstStyle/>
                    <a:p>
                      <a:pPr marL="58738" marR="0" lvl="1" indent="0" algn="l" defTabSz="914400" rtl="0" eaLnBrk="1" fontAlgn="auto" latinLnBrk="0" hangingPunct="1">
                        <a:lnSpc>
                          <a:spcPct val="100000"/>
                        </a:lnSpc>
                        <a:spcBef>
                          <a:spcPts val="400"/>
                        </a:spcBef>
                        <a:spcAft>
                          <a:spcPts val="0"/>
                        </a:spcAft>
                        <a:buClr>
                          <a:schemeClr val="bg2"/>
                        </a:buClr>
                        <a:buSzTx/>
                        <a:buFontTx/>
                        <a:buNone/>
                        <a:tabLst/>
                        <a:defRPr/>
                      </a:pPr>
                      <a:r>
                        <a:rPr lang="en-US" sz="1400" kern="1200" spc="-30" dirty="0">
                          <a:solidFill>
                            <a:srgbClr val="000000"/>
                          </a:solidFill>
                          <a:latin typeface="Arial" panose="020B0604020202020204" pitchFamily="34" charset="0"/>
                          <a:ea typeface="+mn-ea"/>
                          <a:cs typeface="Arial" panose="020B0604020202020204" pitchFamily="34" charset="0"/>
                        </a:rPr>
                        <a:t>UACR (mg/g)</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75000"/>
                        <a:alpha val="40000"/>
                      </a:scheme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-2.45</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2973AB">
                        <a:alpha val="40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-0.58</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92A668">
                        <a:alpha val="40000"/>
                      </a:srgbClr>
                    </a:solidFill>
                  </a:tcPr>
                </a:tc>
                <a:extLst>
                  <a:ext uri="{0D108BD9-81ED-4DB2-BD59-A6C34878D82A}">
                    <a16:rowId xmlns:a16="http://schemas.microsoft.com/office/drawing/2014/main" val="10003"/>
                  </a:ext>
                </a:extLst>
              </a:tr>
              <a:tr h="380369">
                <a:tc>
                  <a:txBody>
                    <a:bodyPr/>
                    <a:lstStyle/>
                    <a:p>
                      <a:pPr marL="58738" marR="0" lvl="1" indent="0" algn="l" defTabSz="914400" rtl="0" eaLnBrk="1" fontAlgn="auto" latinLnBrk="0" hangingPunct="1">
                        <a:lnSpc>
                          <a:spcPct val="100000"/>
                        </a:lnSpc>
                        <a:spcBef>
                          <a:spcPts val="400"/>
                        </a:spcBef>
                        <a:spcAft>
                          <a:spcPts val="0"/>
                        </a:spcAft>
                        <a:buClr>
                          <a:schemeClr val="bg2"/>
                        </a:buClr>
                        <a:buSzTx/>
                        <a:buFontTx/>
                        <a:buNone/>
                        <a:tabLst/>
                        <a:defRPr/>
                      </a:pPr>
                      <a:r>
                        <a:rPr lang="en-US" sz="1400" kern="1200" spc="-30" dirty="0" err="1">
                          <a:solidFill>
                            <a:srgbClr val="000000"/>
                          </a:solidFill>
                          <a:latin typeface="Arial" panose="020B0604020202020204" pitchFamily="34" charset="0"/>
                          <a:ea typeface="+mn-ea"/>
                          <a:cs typeface="Arial" panose="020B0604020202020204" pitchFamily="34" charset="0"/>
                        </a:rPr>
                        <a:t>RBP:Cr</a:t>
                      </a:r>
                      <a:r>
                        <a:rPr lang="en-US" sz="1400" kern="1200" spc="-30" dirty="0">
                          <a:solidFill>
                            <a:srgbClr val="000000"/>
                          </a:solidFill>
                          <a:latin typeface="Arial" panose="020B0604020202020204" pitchFamily="34" charset="0"/>
                          <a:ea typeface="+mn-ea"/>
                          <a:cs typeface="Arial" panose="020B0604020202020204" pitchFamily="34" charset="0"/>
                        </a:rPr>
                        <a:t> (μg/g)</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75000"/>
                        <a:alpha val="25000"/>
                      </a:scheme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16.84</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2973AB">
                        <a:alpha val="25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401.12</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92A668">
                        <a:alpha val="25000"/>
                      </a:srgbClr>
                    </a:solidFill>
                  </a:tcPr>
                </a:tc>
                <a:extLst>
                  <a:ext uri="{0D108BD9-81ED-4DB2-BD59-A6C34878D82A}">
                    <a16:rowId xmlns:a16="http://schemas.microsoft.com/office/drawing/2014/main" val="10004"/>
                  </a:ext>
                </a:extLst>
              </a:tr>
              <a:tr h="380369">
                <a:tc>
                  <a:txBody>
                    <a:bodyPr/>
                    <a:lstStyle/>
                    <a:p>
                      <a:pPr marL="58738" marR="0" lvl="1" indent="0" algn="l" defTabSz="914400" rtl="0" eaLnBrk="1" fontAlgn="auto" latinLnBrk="0" hangingPunct="1">
                        <a:lnSpc>
                          <a:spcPct val="100000"/>
                        </a:lnSpc>
                        <a:spcBef>
                          <a:spcPts val="400"/>
                        </a:spcBef>
                        <a:spcAft>
                          <a:spcPts val="0"/>
                        </a:spcAft>
                        <a:buClr>
                          <a:schemeClr val="bg2"/>
                        </a:buClr>
                        <a:buSzTx/>
                        <a:buFontTx/>
                        <a:buNone/>
                        <a:tabLst/>
                        <a:defRPr/>
                      </a:pPr>
                      <a:r>
                        <a:rPr lang="en-US" sz="1400" kern="1200" spc="-30" dirty="0">
                          <a:solidFill>
                            <a:srgbClr val="000000"/>
                          </a:solidFill>
                          <a:latin typeface="Arial" panose="020B0604020202020204" pitchFamily="34" charset="0"/>
                          <a:ea typeface="+mn-ea"/>
                          <a:cs typeface="Arial" panose="020B0604020202020204" pitchFamily="34" charset="0"/>
                        </a:rPr>
                        <a:t>β2M:Cr (μg/g)</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75000"/>
                        <a:alpha val="40000"/>
                      </a:scheme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-100.58</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2973AB">
                        <a:alpha val="40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837.63</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92A668">
                        <a:alpha val="40000"/>
                      </a:srgb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518076029"/>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ea typeface="ＭＳ Ｐゴシック" pitchFamily="31" charset="-128"/>
                <a:cs typeface="ＭＳ Ｐゴシック" pitchFamily="31" charset="-128"/>
              </a:rPr>
              <a:t>DRV-COBI-TAF-FTC vs DRV-COBI + TDF-FTC as Initial ART</a:t>
            </a:r>
            <a:br>
              <a:rPr lang="en-US" sz="2000" dirty="0">
                <a:ea typeface="ＭＳ Ｐゴシック" pitchFamily="31" charset="-128"/>
                <a:cs typeface="ＭＳ Ｐゴシック" pitchFamily="31" charset="-128"/>
              </a:rPr>
            </a:br>
            <a:r>
              <a:rPr lang="en-US" sz="2000" dirty="0"/>
              <a:t>AMBER: Results</a:t>
            </a:r>
          </a:p>
        </p:txBody>
      </p:sp>
      <p:sp>
        <p:nvSpPr>
          <p:cNvPr id="5" name="Text Placeholder 4"/>
          <p:cNvSpPr>
            <a:spLocks noGrp="1"/>
          </p:cNvSpPr>
          <p:nvPr>
            <p:ph type="body" sz="quarter" idx="15"/>
          </p:nvPr>
        </p:nvSpPr>
        <p:spPr/>
        <p:txBody>
          <a:bodyPr/>
          <a:lstStyle/>
          <a:p>
            <a:pPr defTabSz="342900">
              <a:lnSpc>
                <a:spcPct val="85000"/>
              </a:lnSpc>
            </a:pPr>
            <a:r>
              <a:rPr lang="en-US" dirty="0">
                <a:solidFill>
                  <a:schemeClr val="bg1"/>
                </a:solidFill>
                <a:latin typeface="Arial" pitchFamily="-110" charset="0"/>
                <a:ea typeface="ＭＳ Ｐゴシック" pitchFamily="-110" charset="-128"/>
                <a:cs typeface="ＭＳ Ｐゴシック" pitchFamily="-110" charset="-128"/>
              </a:rPr>
              <a:t>Week 48: Percentage Change in Bone Mineral Density*</a:t>
            </a:r>
          </a:p>
        </p:txBody>
      </p:sp>
      <p:sp>
        <p:nvSpPr>
          <p:cNvPr id="7" name="Content Placeholder 6"/>
          <p:cNvSpPr>
            <a:spLocks noGrp="1"/>
          </p:cNvSpPr>
          <p:nvPr>
            <p:ph type="body" sz="quarter" idx="16"/>
          </p:nvPr>
        </p:nvSpPr>
        <p:spPr/>
        <p:txBody>
          <a:bodyPr/>
          <a:lstStyle/>
          <a:p>
            <a:r>
              <a:rPr lang="en-US" dirty="0"/>
              <a:t>Source: </a:t>
            </a:r>
            <a:r>
              <a:rPr lang="en-US" dirty="0" err="1"/>
              <a:t>Eron</a:t>
            </a:r>
            <a:r>
              <a:rPr lang="en-US" dirty="0"/>
              <a:t> JJ, et al. AIDS. 2018;32:1431-42.</a:t>
            </a:r>
            <a:endParaRPr lang="en-US" dirty="0">
              <a:latin typeface="Arial" pitchFamily="31" charset="0"/>
            </a:endParaRPr>
          </a:p>
        </p:txBody>
      </p:sp>
      <p:graphicFrame>
        <p:nvGraphicFramePr>
          <p:cNvPr id="6" name="Chart 5"/>
          <p:cNvGraphicFramePr>
            <a:graphicFrameLocks/>
          </p:cNvGraphicFramePr>
          <p:nvPr>
            <p:extLst>
              <p:ext uri="{D42A27DB-BD31-4B8C-83A1-F6EECF244321}">
                <p14:modId xmlns:p14="http://schemas.microsoft.com/office/powerpoint/2010/main" val="2293662435"/>
              </p:ext>
            </p:extLst>
          </p:nvPr>
        </p:nvGraphicFramePr>
        <p:xfrm>
          <a:off x="436880" y="1445197"/>
          <a:ext cx="8229600" cy="301752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A3A64EF8-A7BE-F342-B097-D61070E9FA9E}"/>
              </a:ext>
            </a:extLst>
          </p:cNvPr>
          <p:cNvSpPr txBox="1"/>
          <p:nvPr/>
        </p:nvSpPr>
        <p:spPr>
          <a:xfrm>
            <a:off x="441181" y="4535161"/>
            <a:ext cx="6858000" cy="246221"/>
          </a:xfrm>
          <a:prstGeom prst="rect">
            <a:avLst/>
          </a:prstGeom>
          <a:solidFill>
            <a:schemeClr val="bg1">
              <a:lumMod val="95000"/>
            </a:schemeClr>
          </a:solidFill>
        </p:spPr>
        <p:txBody>
          <a:bodyPr wrap="square" lIns="342900" rtlCol="0">
            <a:spAutoFit/>
          </a:bodyPr>
          <a:lstStyle/>
          <a:p>
            <a:pPr>
              <a:lnSpc>
                <a:spcPts val="1200"/>
              </a:lnSpc>
            </a:pPr>
            <a:r>
              <a:rPr lang="en-US" sz="1050" dirty="0">
                <a:latin typeface="Arial"/>
              </a:rPr>
              <a:t>*This is from a bone mineral density </a:t>
            </a:r>
            <a:r>
              <a:rPr lang="en-US" sz="1050" dirty="0" err="1">
                <a:latin typeface="Arial"/>
              </a:rPr>
              <a:t>substudy</a:t>
            </a:r>
            <a:r>
              <a:rPr lang="en-US" sz="1050" dirty="0">
                <a:latin typeface="Arial"/>
              </a:rPr>
              <a:t> (n = 113 participants in TAF arm, 99 in control arm)</a:t>
            </a:r>
          </a:p>
        </p:txBody>
      </p:sp>
    </p:spTree>
    <p:extLst>
      <p:ext uri="{BB962C8B-B14F-4D97-AF65-F5344CB8AC3E}">
        <p14:creationId xmlns:p14="http://schemas.microsoft.com/office/powerpoint/2010/main" val="4025217210"/>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ea typeface="ＭＳ Ｐゴシック" pitchFamily="31" charset="-128"/>
                <a:cs typeface="ＭＳ Ｐゴシック" pitchFamily="31" charset="-128"/>
              </a:rPr>
              <a:t>DRV-COBI-TAF-FTC vs DRV-COBI + TDF-FTC as Initial ART</a:t>
            </a:r>
            <a:br>
              <a:rPr lang="en-US" sz="2000" dirty="0">
                <a:ea typeface="ＭＳ Ｐゴシック" pitchFamily="31" charset="-128"/>
                <a:cs typeface="ＭＳ Ｐゴシック" pitchFamily="31" charset="-128"/>
              </a:rPr>
            </a:br>
            <a:r>
              <a:rPr lang="en-US" sz="2000" dirty="0"/>
              <a:t>AMBER: Results</a:t>
            </a:r>
          </a:p>
        </p:txBody>
      </p:sp>
      <p:sp>
        <p:nvSpPr>
          <p:cNvPr id="5" name="Content Placeholder 4"/>
          <p:cNvSpPr>
            <a:spLocks noGrp="1"/>
          </p:cNvSpPr>
          <p:nvPr>
            <p:ph type="body" sz="quarter" idx="14"/>
          </p:nvPr>
        </p:nvSpPr>
        <p:spPr>
          <a:xfrm>
            <a:off x="434413" y="4857751"/>
            <a:ext cx="5518379" cy="240029"/>
          </a:xfrm>
        </p:spPr>
        <p:txBody>
          <a:bodyPr/>
          <a:lstStyle/>
          <a:p>
            <a:r>
              <a:rPr lang="en-US" dirty="0"/>
              <a:t>Source: </a:t>
            </a:r>
            <a:r>
              <a:rPr lang="en-US" dirty="0" err="1"/>
              <a:t>Eron</a:t>
            </a:r>
            <a:r>
              <a:rPr lang="en-US" dirty="0"/>
              <a:t> JJ, et al. AIDS. 2018;32:1431-42.</a:t>
            </a:r>
            <a:endParaRPr lang="en-US" dirty="0">
              <a:latin typeface="Arial" pitchFamily="31" charset="0"/>
            </a:endParaRPr>
          </a:p>
        </p:txBody>
      </p:sp>
      <p:graphicFrame>
        <p:nvGraphicFramePr>
          <p:cNvPr id="7" name="Group 65"/>
          <p:cNvGraphicFramePr>
            <a:graphicFrameLocks noGrp="1"/>
          </p:cNvGraphicFramePr>
          <p:nvPr/>
        </p:nvGraphicFramePr>
        <p:xfrm>
          <a:off x="928467" y="1027013"/>
          <a:ext cx="7315201" cy="3291840"/>
        </p:xfrm>
        <a:graphic>
          <a:graphicData uri="http://schemas.openxmlformats.org/drawingml/2006/table">
            <a:tbl>
              <a:tblPr>
                <a:effectLst/>
              </a:tblPr>
              <a:tblGrid>
                <a:gridCol w="2617365">
                  <a:extLst>
                    <a:ext uri="{9D8B030D-6E8A-4147-A177-3AD203B41FA5}">
                      <a16:colId xmlns:a16="http://schemas.microsoft.com/office/drawing/2014/main" val="20000"/>
                    </a:ext>
                  </a:extLst>
                </a:gridCol>
                <a:gridCol w="2348918">
                  <a:extLst>
                    <a:ext uri="{9D8B030D-6E8A-4147-A177-3AD203B41FA5}">
                      <a16:colId xmlns:a16="http://schemas.microsoft.com/office/drawing/2014/main" val="20001"/>
                    </a:ext>
                  </a:extLst>
                </a:gridCol>
                <a:gridCol w="2348918">
                  <a:extLst>
                    <a:ext uri="{9D8B030D-6E8A-4147-A177-3AD203B41FA5}">
                      <a16:colId xmlns:a16="http://schemas.microsoft.com/office/drawing/2014/main" val="20002"/>
                    </a:ext>
                  </a:extLst>
                </a:gridCol>
              </a:tblGrid>
              <a:tr h="548041">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Median Change in Fasting Lipid Parameters at Week 48</a:t>
                      </a:r>
                      <a:endParaRPr lang="en-US" sz="1400" b="0" dirty="0">
                        <a:solidFill>
                          <a:srgbClr val="FFFFFF"/>
                        </a:solidFill>
                        <a:latin typeface="Arial" panose="020B0604020202020204" pitchFamily="34" charset="0"/>
                        <a:cs typeface="Arial" panose="020B0604020202020204" pitchFamily="34" charset="0"/>
                      </a:endParaRPr>
                    </a:p>
                  </a:txBody>
                  <a:tcPr marL="137160" marR="49322" marT="24653" marB="2465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noFill/>
                      <a:prstDash val="solid"/>
                      <a:round/>
                      <a:headEnd type="none" w="med" len="med"/>
                      <a:tailEnd type="none" w="med" len="med"/>
                    </a:lnB>
                    <a:lnTlToBr>
                      <a:noFill/>
                    </a:lnTlToBr>
                    <a:lnBlToTr>
                      <a:noFill/>
                    </a:lnBlToTr>
                    <a:solidFill>
                      <a:schemeClr val="tx1">
                        <a:lumMod val="85000"/>
                        <a:lumOff val="15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793339">
                <a:tc>
                  <a:txBody>
                    <a:bodyPr/>
                    <a:lstStyle/>
                    <a:p>
                      <a:pPr marL="0" indent="0" algn="l"/>
                      <a:endParaRPr kumimoji="0" lang="en-US" sz="1200" b="0"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endParaRPr>
                    </a:p>
                  </a:txBody>
                  <a:tcPr marL="49322"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tx1">
                        <a:lumMod val="50000"/>
                        <a:lumOff val="5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bg1"/>
                          </a:solidFill>
                          <a:latin typeface="Arial" panose="020B0604020202020204" pitchFamily="34" charset="0"/>
                          <a:cs typeface="Arial" panose="020B0604020202020204" pitchFamily="34" charset="0"/>
                        </a:rPr>
                        <a:t>DRV-COBI-TAF-FTC </a:t>
                      </a:r>
                    </a:p>
                    <a:p>
                      <a:pPr marL="0" indent="0" algn="ctr"/>
                      <a:r>
                        <a:rPr kumimoji="0" lang="en-US" sz="1100" b="0"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(n = 362)</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2973AB"/>
                    </a:solidFill>
                  </a:tcPr>
                </a:tc>
                <a:tc>
                  <a:txBody>
                    <a:bodyPr/>
                    <a:lstStyle/>
                    <a:p>
                      <a:pPr marL="0" indent="0" algn="ctr"/>
                      <a:r>
                        <a:rPr kumimoji="0" lang="en-US" sz="14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DRV-COBI + TDF-FTC</a:t>
                      </a:r>
                      <a:br>
                        <a:rPr kumimoji="0" lang="en-US" sz="14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br>
                      <a:r>
                        <a:rPr kumimoji="0" lang="en-US" sz="1100" b="0"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(n = 363)</a:t>
                      </a:r>
                    </a:p>
                  </a:txBody>
                  <a:tcPr marL="49322" marR="49322" marT="24653" marB="2465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92A668"/>
                    </a:solidFill>
                  </a:tcPr>
                </a:tc>
                <a:extLst>
                  <a:ext uri="{0D108BD9-81ED-4DB2-BD59-A6C34878D82A}">
                    <a16:rowId xmlns:a16="http://schemas.microsoft.com/office/drawing/2014/main" val="10001"/>
                  </a:ext>
                </a:extLst>
              </a:tr>
              <a:tr h="390092">
                <a:tc>
                  <a:txBody>
                    <a:bodyPr/>
                    <a:lstStyle/>
                    <a:p>
                      <a:pPr marL="58738" marR="0" lvl="1" indent="0" algn="l" defTabSz="914400" rtl="0" eaLnBrk="1" fontAlgn="auto" latinLnBrk="0" hangingPunct="1">
                        <a:lnSpc>
                          <a:spcPct val="100000"/>
                        </a:lnSpc>
                        <a:spcBef>
                          <a:spcPts val="400"/>
                        </a:spcBef>
                        <a:spcAft>
                          <a:spcPts val="0"/>
                        </a:spcAft>
                        <a:buClr>
                          <a:schemeClr val="bg2"/>
                        </a:buClr>
                        <a:buSzTx/>
                        <a:buFontTx/>
                        <a:buNone/>
                        <a:tabLst/>
                        <a:defRPr/>
                      </a:pPr>
                      <a:r>
                        <a:rPr lang="en-US" sz="1400" kern="1200" spc="-30" dirty="0">
                          <a:solidFill>
                            <a:srgbClr val="000000"/>
                          </a:solidFill>
                          <a:latin typeface="Arial" panose="020B0604020202020204" pitchFamily="34" charset="0"/>
                          <a:ea typeface="+mn-ea"/>
                          <a:cs typeface="Arial" panose="020B0604020202020204" pitchFamily="34" charset="0"/>
                        </a:rPr>
                        <a:t>TC (</a:t>
                      </a:r>
                      <a:r>
                        <a:rPr lang="en-US" sz="1400" kern="1200" spc="-30" baseline="0" dirty="0">
                          <a:solidFill>
                            <a:srgbClr val="000000"/>
                          </a:solidFill>
                          <a:latin typeface="Arial" panose="020B0604020202020204" pitchFamily="34" charset="0"/>
                          <a:ea typeface="+mn-ea"/>
                          <a:cs typeface="Arial" panose="020B0604020202020204" pitchFamily="34" charset="0"/>
                        </a:rPr>
                        <a:t>mg/</a:t>
                      </a:r>
                      <a:r>
                        <a:rPr lang="en-US" sz="1400" kern="1200" spc="-30" baseline="0" dirty="0" err="1">
                          <a:solidFill>
                            <a:srgbClr val="000000"/>
                          </a:solidFill>
                          <a:latin typeface="Arial" panose="020B0604020202020204" pitchFamily="34" charset="0"/>
                          <a:ea typeface="+mn-ea"/>
                          <a:cs typeface="Arial" panose="020B0604020202020204" pitchFamily="34" charset="0"/>
                        </a:rPr>
                        <a:t>dL</a:t>
                      </a:r>
                      <a:r>
                        <a:rPr lang="en-US" sz="1400" kern="1200" spc="-30" baseline="0" dirty="0">
                          <a:solidFill>
                            <a:srgbClr val="000000"/>
                          </a:solidFill>
                          <a:latin typeface="Arial" panose="020B0604020202020204" pitchFamily="34" charset="0"/>
                          <a:ea typeface="+mn-ea"/>
                          <a:cs typeface="Arial" panose="020B0604020202020204" pitchFamily="34" charset="0"/>
                        </a:rPr>
                        <a:t>)</a:t>
                      </a:r>
                      <a:endParaRPr lang="en-US" sz="1400" kern="1200" spc="-30" dirty="0">
                        <a:solidFill>
                          <a:srgbClr val="000000"/>
                        </a:solidFill>
                        <a:latin typeface="Arial" panose="020B0604020202020204" pitchFamily="34" charset="0"/>
                        <a:ea typeface="+mn-ea"/>
                        <a:cs typeface="Arial" panose="020B0604020202020204" pitchFamily="34" charset="0"/>
                      </a:endParaRP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2857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75000"/>
                        <a:alpha val="25000"/>
                      </a:scheme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28.6</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2857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2973AB">
                        <a:alpha val="25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10.4</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92A668">
                        <a:alpha val="25000"/>
                      </a:srgbClr>
                    </a:solidFill>
                  </a:tcPr>
                </a:tc>
                <a:extLst>
                  <a:ext uri="{0D108BD9-81ED-4DB2-BD59-A6C34878D82A}">
                    <a16:rowId xmlns:a16="http://schemas.microsoft.com/office/drawing/2014/main" val="10002"/>
                  </a:ext>
                </a:extLst>
              </a:tr>
              <a:tr h="390092">
                <a:tc>
                  <a:txBody>
                    <a:bodyPr/>
                    <a:lstStyle/>
                    <a:p>
                      <a:pPr marL="58738" marR="0" lvl="1" indent="0" algn="l" defTabSz="914400" rtl="0" eaLnBrk="1" fontAlgn="auto" latinLnBrk="0" hangingPunct="1">
                        <a:lnSpc>
                          <a:spcPct val="100000"/>
                        </a:lnSpc>
                        <a:spcBef>
                          <a:spcPts val="400"/>
                        </a:spcBef>
                        <a:spcAft>
                          <a:spcPts val="0"/>
                        </a:spcAft>
                        <a:buClr>
                          <a:schemeClr val="bg2"/>
                        </a:buClr>
                        <a:buSzTx/>
                        <a:buFontTx/>
                        <a:buNone/>
                        <a:tabLst/>
                        <a:defRPr/>
                      </a:pPr>
                      <a:r>
                        <a:rPr lang="en-US" sz="1400" kern="1200" spc="-30" dirty="0">
                          <a:solidFill>
                            <a:srgbClr val="000000"/>
                          </a:solidFill>
                          <a:latin typeface="Arial" panose="020B0604020202020204" pitchFamily="34" charset="0"/>
                          <a:ea typeface="+mn-ea"/>
                          <a:cs typeface="Arial" panose="020B0604020202020204" pitchFamily="34" charset="0"/>
                        </a:rPr>
                        <a:t>LDL (mg/</a:t>
                      </a:r>
                      <a:r>
                        <a:rPr lang="en-US" sz="1400" kern="1200" spc="-30" dirty="0" err="1">
                          <a:solidFill>
                            <a:srgbClr val="000000"/>
                          </a:solidFill>
                          <a:latin typeface="Arial" panose="020B0604020202020204" pitchFamily="34" charset="0"/>
                          <a:ea typeface="+mn-ea"/>
                          <a:cs typeface="Arial" panose="020B0604020202020204" pitchFamily="34" charset="0"/>
                        </a:rPr>
                        <a:t>dL</a:t>
                      </a:r>
                      <a:r>
                        <a:rPr lang="en-US" sz="1400" kern="1200" spc="-30" dirty="0">
                          <a:solidFill>
                            <a:srgbClr val="000000"/>
                          </a:solidFill>
                          <a:latin typeface="Arial" panose="020B0604020202020204" pitchFamily="34" charset="0"/>
                          <a:ea typeface="+mn-ea"/>
                          <a:cs typeface="Arial" panose="020B0604020202020204" pitchFamily="34" charset="0"/>
                        </a:rPr>
                        <a:t>)</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75000"/>
                        <a:alpha val="40000"/>
                      </a:scheme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17.4</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2973AB">
                        <a:alpha val="40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5.0</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92A668">
                        <a:alpha val="40000"/>
                      </a:srgbClr>
                    </a:solidFill>
                  </a:tcPr>
                </a:tc>
                <a:extLst>
                  <a:ext uri="{0D108BD9-81ED-4DB2-BD59-A6C34878D82A}">
                    <a16:rowId xmlns:a16="http://schemas.microsoft.com/office/drawing/2014/main" val="10003"/>
                  </a:ext>
                </a:extLst>
              </a:tr>
              <a:tr h="390092">
                <a:tc>
                  <a:txBody>
                    <a:bodyPr/>
                    <a:lstStyle/>
                    <a:p>
                      <a:pPr marL="58738" marR="0" lvl="1" indent="0" algn="l" defTabSz="914400" rtl="0" eaLnBrk="1" fontAlgn="auto" latinLnBrk="0" hangingPunct="1">
                        <a:lnSpc>
                          <a:spcPct val="100000"/>
                        </a:lnSpc>
                        <a:spcBef>
                          <a:spcPts val="400"/>
                        </a:spcBef>
                        <a:spcAft>
                          <a:spcPts val="0"/>
                        </a:spcAft>
                        <a:buClr>
                          <a:schemeClr val="bg2"/>
                        </a:buClr>
                        <a:buSzTx/>
                        <a:buFontTx/>
                        <a:buNone/>
                        <a:tabLst/>
                        <a:defRPr/>
                      </a:pPr>
                      <a:r>
                        <a:rPr lang="en-US" sz="1400" kern="1200" spc="-30" dirty="0">
                          <a:solidFill>
                            <a:srgbClr val="000000"/>
                          </a:solidFill>
                          <a:latin typeface="Arial" panose="020B0604020202020204" pitchFamily="34" charset="0"/>
                          <a:ea typeface="+mn-ea"/>
                          <a:cs typeface="Arial" panose="020B0604020202020204" pitchFamily="34" charset="0"/>
                        </a:rPr>
                        <a:t>HDL (mg/</a:t>
                      </a:r>
                      <a:r>
                        <a:rPr lang="en-US" sz="1400" kern="1200" spc="-30" dirty="0" err="1">
                          <a:solidFill>
                            <a:srgbClr val="000000"/>
                          </a:solidFill>
                          <a:latin typeface="Arial" panose="020B0604020202020204" pitchFamily="34" charset="0"/>
                          <a:ea typeface="+mn-ea"/>
                          <a:cs typeface="Arial" panose="020B0604020202020204" pitchFamily="34" charset="0"/>
                        </a:rPr>
                        <a:t>dL</a:t>
                      </a:r>
                      <a:r>
                        <a:rPr lang="en-US" sz="1400" kern="1200" spc="-30" dirty="0">
                          <a:solidFill>
                            <a:srgbClr val="000000"/>
                          </a:solidFill>
                          <a:latin typeface="Arial" panose="020B0604020202020204" pitchFamily="34" charset="0"/>
                          <a:ea typeface="+mn-ea"/>
                          <a:cs typeface="Arial" panose="020B0604020202020204" pitchFamily="34" charset="0"/>
                        </a:rPr>
                        <a:t>)</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75000"/>
                        <a:alpha val="25000"/>
                      </a:scheme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4.3</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2973AB">
                        <a:alpha val="25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1.5</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92A668">
                        <a:alpha val="25000"/>
                      </a:srgbClr>
                    </a:solidFill>
                  </a:tcPr>
                </a:tc>
                <a:extLst>
                  <a:ext uri="{0D108BD9-81ED-4DB2-BD59-A6C34878D82A}">
                    <a16:rowId xmlns:a16="http://schemas.microsoft.com/office/drawing/2014/main" val="10004"/>
                  </a:ext>
                </a:extLst>
              </a:tr>
              <a:tr h="390092">
                <a:tc>
                  <a:txBody>
                    <a:bodyPr/>
                    <a:lstStyle/>
                    <a:p>
                      <a:pPr marL="58738" marR="0" lvl="1" indent="0" algn="l" defTabSz="914400" rtl="0" eaLnBrk="1" fontAlgn="auto" latinLnBrk="0" hangingPunct="1">
                        <a:lnSpc>
                          <a:spcPct val="100000"/>
                        </a:lnSpc>
                        <a:spcBef>
                          <a:spcPts val="400"/>
                        </a:spcBef>
                        <a:spcAft>
                          <a:spcPts val="0"/>
                        </a:spcAft>
                        <a:buClr>
                          <a:schemeClr val="bg2"/>
                        </a:buClr>
                        <a:buSzTx/>
                        <a:buFontTx/>
                        <a:buNone/>
                        <a:tabLst/>
                        <a:defRPr/>
                      </a:pPr>
                      <a:r>
                        <a:rPr lang="en-US" sz="1400" kern="1200" spc="-30" dirty="0">
                          <a:solidFill>
                            <a:srgbClr val="000000"/>
                          </a:solidFill>
                          <a:latin typeface="Arial" panose="020B0604020202020204" pitchFamily="34" charset="0"/>
                          <a:ea typeface="+mn-ea"/>
                          <a:cs typeface="Arial" panose="020B0604020202020204" pitchFamily="34" charset="0"/>
                        </a:rPr>
                        <a:t>TC</a:t>
                      </a:r>
                      <a:r>
                        <a:rPr lang="en-US" sz="1400" kern="1200" spc="-30" baseline="0" dirty="0">
                          <a:solidFill>
                            <a:srgbClr val="000000"/>
                          </a:solidFill>
                          <a:latin typeface="Arial" panose="020B0604020202020204" pitchFamily="34" charset="0"/>
                          <a:ea typeface="+mn-ea"/>
                          <a:cs typeface="Arial" panose="020B0604020202020204" pitchFamily="34" charset="0"/>
                        </a:rPr>
                        <a:t>:HDL ratio</a:t>
                      </a:r>
                      <a:endParaRPr lang="en-US" sz="1400" kern="1200" spc="-30" dirty="0">
                        <a:solidFill>
                          <a:srgbClr val="000000"/>
                        </a:solidFill>
                        <a:latin typeface="Arial" panose="020B0604020202020204" pitchFamily="34" charset="0"/>
                        <a:ea typeface="+mn-ea"/>
                        <a:cs typeface="Arial" panose="020B0604020202020204" pitchFamily="34" charset="0"/>
                      </a:endParaRP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75000"/>
                        <a:alpha val="40000"/>
                      </a:scheme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0.2</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2973AB">
                        <a:alpha val="40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0.08</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92A668">
                        <a:alpha val="40000"/>
                      </a:srgbClr>
                    </a:solidFill>
                  </a:tcPr>
                </a:tc>
                <a:extLst>
                  <a:ext uri="{0D108BD9-81ED-4DB2-BD59-A6C34878D82A}">
                    <a16:rowId xmlns:a16="http://schemas.microsoft.com/office/drawing/2014/main" val="10005"/>
                  </a:ext>
                </a:extLst>
              </a:tr>
              <a:tr h="390092">
                <a:tc>
                  <a:txBody>
                    <a:bodyPr/>
                    <a:lstStyle/>
                    <a:p>
                      <a:pPr marL="58738" marR="0" lvl="1" indent="0" algn="l" defTabSz="914400" rtl="0" eaLnBrk="1" fontAlgn="auto" latinLnBrk="0" hangingPunct="1">
                        <a:lnSpc>
                          <a:spcPct val="100000"/>
                        </a:lnSpc>
                        <a:spcBef>
                          <a:spcPts val="400"/>
                        </a:spcBef>
                        <a:spcAft>
                          <a:spcPts val="0"/>
                        </a:spcAft>
                        <a:buClr>
                          <a:schemeClr val="bg2"/>
                        </a:buClr>
                        <a:buSzTx/>
                        <a:buFontTx/>
                        <a:buNone/>
                        <a:tabLst/>
                        <a:defRPr/>
                      </a:pPr>
                      <a:r>
                        <a:rPr lang="en-US" sz="1400" kern="1200" spc="-30" dirty="0">
                          <a:solidFill>
                            <a:srgbClr val="000000"/>
                          </a:solidFill>
                          <a:latin typeface="Arial" panose="020B0604020202020204" pitchFamily="34" charset="0"/>
                          <a:ea typeface="+mn-ea"/>
                          <a:cs typeface="Arial" panose="020B0604020202020204" pitchFamily="34" charset="0"/>
                        </a:rPr>
                        <a:t>Triglycerides (mg/</a:t>
                      </a:r>
                      <a:r>
                        <a:rPr lang="en-US" sz="1400" kern="1200" spc="-30" dirty="0" err="1">
                          <a:solidFill>
                            <a:srgbClr val="000000"/>
                          </a:solidFill>
                          <a:latin typeface="Arial" panose="020B0604020202020204" pitchFamily="34" charset="0"/>
                          <a:ea typeface="+mn-ea"/>
                          <a:cs typeface="Arial" panose="020B0604020202020204" pitchFamily="34" charset="0"/>
                        </a:rPr>
                        <a:t>dL</a:t>
                      </a:r>
                      <a:r>
                        <a:rPr lang="en-US" sz="1400" kern="1200" spc="-30" dirty="0">
                          <a:solidFill>
                            <a:srgbClr val="000000"/>
                          </a:solidFill>
                          <a:latin typeface="Arial" panose="020B0604020202020204" pitchFamily="34" charset="0"/>
                          <a:ea typeface="+mn-ea"/>
                          <a:cs typeface="Arial" panose="020B0604020202020204" pitchFamily="34" charset="0"/>
                        </a:rPr>
                        <a:t>)</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75000"/>
                        <a:alpha val="25000"/>
                      </a:scheme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23.9</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2973AB">
                        <a:alpha val="25000"/>
                      </a:srgb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14.2</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92A668">
                        <a:alpha val="25000"/>
                      </a:srgbClr>
                    </a:solidFill>
                  </a:tcPr>
                </a:tc>
                <a:extLst>
                  <a:ext uri="{0D108BD9-81ED-4DB2-BD59-A6C34878D82A}">
                    <a16:rowId xmlns:a16="http://schemas.microsoft.com/office/drawing/2014/main" val="10006"/>
                  </a:ext>
                </a:extLst>
              </a:tr>
            </a:tbl>
          </a:graphicData>
        </a:graphic>
      </p:graphicFrame>
      <p:sp>
        <p:nvSpPr>
          <p:cNvPr id="6" name="TextBox 5">
            <a:extLst>
              <a:ext uri="{FF2B5EF4-FFF2-40B4-BE49-F238E27FC236}">
                <a16:creationId xmlns:a16="http://schemas.microsoft.com/office/drawing/2014/main" id="{D260B716-2EC4-D149-A13E-84C14C600D5B}"/>
              </a:ext>
            </a:extLst>
          </p:cNvPr>
          <p:cNvSpPr txBox="1"/>
          <p:nvPr/>
        </p:nvSpPr>
        <p:spPr>
          <a:xfrm>
            <a:off x="935500" y="4409963"/>
            <a:ext cx="7315201" cy="246221"/>
          </a:xfrm>
          <a:prstGeom prst="rect">
            <a:avLst/>
          </a:prstGeom>
          <a:solidFill>
            <a:schemeClr val="bg1">
              <a:lumMod val="95000"/>
            </a:schemeClr>
          </a:solidFill>
        </p:spPr>
        <p:txBody>
          <a:bodyPr wrap="square" lIns="342900" rtlCol="0">
            <a:spAutoFit/>
          </a:bodyPr>
          <a:lstStyle/>
          <a:p>
            <a:pPr>
              <a:lnSpc>
                <a:spcPts val="1200"/>
              </a:lnSpc>
            </a:pPr>
            <a:r>
              <a:rPr lang="en-US" sz="1050" dirty="0">
                <a:latin typeface="Arial"/>
              </a:rPr>
              <a:t>TC = total cholesterol; LDL = low density lipoprotein; HDL = high density lipoprotein </a:t>
            </a:r>
          </a:p>
        </p:txBody>
      </p:sp>
    </p:spTree>
    <p:extLst>
      <p:ext uri="{BB962C8B-B14F-4D97-AF65-F5344CB8AC3E}">
        <p14:creationId xmlns:p14="http://schemas.microsoft.com/office/powerpoint/2010/main" val="2230105881"/>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BD365-03D7-34E2-2DDB-053B5AA281AB}"/>
              </a:ext>
            </a:extLst>
          </p:cNvPr>
          <p:cNvSpPr>
            <a:spLocks noGrp="1"/>
          </p:cNvSpPr>
          <p:nvPr>
            <p:ph type="title"/>
          </p:nvPr>
        </p:nvSpPr>
        <p:spPr/>
        <p:txBody>
          <a:bodyPr>
            <a:normAutofit/>
          </a:bodyPr>
          <a:lstStyle/>
          <a:p>
            <a:r>
              <a:rPr lang="en-US" sz="2000" dirty="0">
                <a:ea typeface="ＭＳ Ｐゴシック" pitchFamily="31" charset="-128"/>
                <a:cs typeface="ＭＳ Ｐゴシック" pitchFamily="31" charset="-128"/>
              </a:rPr>
              <a:t>DRV-COBI-TAF-FTC vs DRV-COBI + TDF-FTC as Initial ART</a:t>
            </a:r>
            <a:br>
              <a:rPr lang="en-US" sz="2000" dirty="0">
                <a:ea typeface="ＭＳ Ｐゴシック" pitchFamily="31" charset="-128"/>
                <a:cs typeface="ＭＳ Ｐゴシック" pitchFamily="31" charset="-128"/>
              </a:rPr>
            </a:br>
            <a:r>
              <a:rPr lang="en-US" sz="2000" dirty="0"/>
              <a:t>AMBER: Results</a:t>
            </a:r>
          </a:p>
        </p:txBody>
      </p:sp>
      <p:sp>
        <p:nvSpPr>
          <p:cNvPr id="3" name="Text Placeholder 2">
            <a:extLst>
              <a:ext uri="{FF2B5EF4-FFF2-40B4-BE49-F238E27FC236}">
                <a16:creationId xmlns:a16="http://schemas.microsoft.com/office/drawing/2014/main" id="{43F9E1DA-E066-76F3-889C-6391FE93862D}"/>
              </a:ext>
            </a:extLst>
          </p:cNvPr>
          <p:cNvSpPr>
            <a:spLocks noGrp="1"/>
          </p:cNvSpPr>
          <p:nvPr>
            <p:ph type="body" sz="quarter" idx="16"/>
          </p:nvPr>
        </p:nvSpPr>
        <p:spPr/>
        <p:txBody>
          <a:bodyPr/>
          <a:lstStyle/>
          <a:p>
            <a:r>
              <a:rPr lang="en-US" dirty="0"/>
              <a:t>Source: </a:t>
            </a:r>
            <a:r>
              <a:rPr lang="en-US" dirty="0" err="1"/>
              <a:t>Eron</a:t>
            </a:r>
            <a:r>
              <a:rPr lang="en-US" dirty="0"/>
              <a:t> JJ, et al. AIDS. 2018;32:1431-42.</a:t>
            </a:r>
            <a:endParaRPr lang="en-US" dirty="0">
              <a:latin typeface="Arial" pitchFamily="31" charset="0"/>
            </a:endParaRPr>
          </a:p>
        </p:txBody>
      </p:sp>
      <p:sp>
        <p:nvSpPr>
          <p:cNvPr id="4" name="Content Placeholder 3">
            <a:extLst>
              <a:ext uri="{FF2B5EF4-FFF2-40B4-BE49-F238E27FC236}">
                <a16:creationId xmlns:a16="http://schemas.microsoft.com/office/drawing/2014/main" id="{2A7265E5-575E-89C7-22E0-19DA6D47A9ED}"/>
              </a:ext>
            </a:extLst>
          </p:cNvPr>
          <p:cNvSpPr>
            <a:spLocks noGrp="1"/>
          </p:cNvSpPr>
          <p:nvPr>
            <p:ph sz="half" idx="2"/>
          </p:nvPr>
        </p:nvSpPr>
        <p:spPr>
          <a:xfrm>
            <a:off x="-18168" y="1925618"/>
            <a:ext cx="9180576" cy="1854799"/>
          </a:xfrm>
        </p:spPr>
        <p:txBody>
          <a:bodyPr>
            <a:noAutofit/>
          </a:bodyPr>
          <a:lstStyle/>
          <a:p>
            <a:pPr>
              <a:lnSpc>
                <a:spcPts val="2600"/>
              </a:lnSpc>
            </a:pPr>
            <a:r>
              <a:rPr lang="en-US" sz="1800" dirty="0">
                <a:solidFill>
                  <a:srgbClr val="C00000"/>
                </a:solidFill>
              </a:rPr>
              <a:t>Conclusions</a:t>
            </a:r>
            <a:r>
              <a:rPr lang="en-US" sz="1800" dirty="0"/>
              <a:t>: “Darunavir-cobicistat-emtricitabine-tenofovir alafenamide achieved a high virologic suppression rate (91.4%) and was noninferior to darunavir-cobicistat with emtricitabine-tenofovir DF. Darunavir-cobicistat-emtricitabine-tenofovir alafenamide also demonstrated the bone and renal safety advantages of tenofovir alafenamide in combination with darunavir-cobicistat.”</a:t>
            </a:r>
          </a:p>
        </p:txBody>
      </p:sp>
    </p:spTree>
    <p:extLst>
      <p:ext uri="{BB962C8B-B14F-4D97-AF65-F5344CB8AC3E}">
        <p14:creationId xmlns:p14="http://schemas.microsoft.com/office/powerpoint/2010/main" val="3955550083"/>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8994047"/>
      </p:ext>
    </p:extLst>
  </p:cSld>
  <p:clrMapOvr>
    <a:masterClrMapping/>
  </p:clrMapOvr>
  <p:transition spd="slow"/>
</p:sld>
</file>

<file path=ppt/theme/theme1.xml><?xml version="1.0" encoding="utf-8"?>
<a:theme xmlns:a="http://schemas.openxmlformats.org/drawingml/2006/main" name="NCRC">
  <a:themeElements>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latin typeface="Arial"/>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NCRC.thmx</Template>
  <TotalTime>52887</TotalTime>
  <Words>628</Words>
  <Application>Microsoft Macintosh PowerPoint</Application>
  <PresentationFormat>On-screen Show (16:9)</PresentationFormat>
  <Paragraphs>85</Paragraphs>
  <Slides>9</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Corbel</vt:lpstr>
      <vt:lpstr>Geneva</vt:lpstr>
      <vt:lpstr>Lucida Grande</vt:lpstr>
      <vt:lpstr>Times New Roman</vt:lpstr>
      <vt:lpstr>NCRC</vt:lpstr>
      <vt:lpstr>DRV-COBI-TAF-FTC vs DRV-COBI + TDF-FTC AMBER</vt:lpstr>
      <vt:lpstr>DRV-COBI-TAF-FTC vs DRV-COBI + TDF-FTC as Initial ART AMBER: Design</vt:lpstr>
      <vt:lpstr>DRV-COBI-TAF-FTC vs DRV-COBI + TDF-FTC as Initial ART AMBER: Results</vt:lpstr>
      <vt:lpstr>DRV-COBI-TAF-FTC vs DRV-COBI + TDF-FTC as Initial ART AMBER: Results</vt:lpstr>
      <vt:lpstr>DRV-COBI-TAF-FTC vs DRV-COBI + TDF-FTC as Initial ART AMBER: Results</vt:lpstr>
      <vt:lpstr>DRV-COBI-TAF-FTC vs DRV-COBI + TDF-FTC as Initial ART AMBER: Results</vt:lpstr>
      <vt:lpstr>DRV-COBI-TAF-FTC vs DRV-COBI + TDF-FTC as Initial ART AMBER: Results</vt:lpstr>
      <vt:lpstr>DRV-COBI-TAF-FTC vs DRV-COBI + TDF-FTC as Initial ART AMBER: Results</vt:lpstr>
      <vt:lpstr>PowerPoint Presentation</vt:lpstr>
    </vt:vector>
  </TitlesOfParts>
  <Company>HMC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Spach</dc:creator>
  <cp:lastModifiedBy>David H. Spach</cp:lastModifiedBy>
  <cp:revision>2311</cp:revision>
  <cp:lastPrinted>2008-02-05T14:34:24Z</cp:lastPrinted>
  <dcterms:created xsi:type="dcterms:W3CDTF">2010-11-28T05:36:22Z</dcterms:created>
  <dcterms:modified xsi:type="dcterms:W3CDTF">2022-12-18T14:41:38Z</dcterms:modified>
</cp:coreProperties>
</file>