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080" r:id="rId3"/>
    <p:sldId id="1084" r:id="rId4"/>
    <p:sldId id="1083" r:id="rId5"/>
    <p:sldId id="1090" r:id="rId6"/>
    <p:sldId id="1093" r:id="rId7"/>
    <p:sldId id="1092" r:id="rId8"/>
    <p:sldId id="1109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CB2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 autoAdjust="0"/>
    <p:restoredTop sz="94843" autoAdjust="0"/>
  </p:normalViewPr>
  <p:slideViewPr>
    <p:cSldViewPr snapToGrid="0" showGuides="1">
      <p:cViewPr varScale="1">
        <p:scale>
          <a:sx n="148" d="100"/>
          <a:sy n="148" d="100"/>
        </p:scale>
        <p:origin x="192" y="116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099356135392"/>
          <c:w val="0.84299297657237304"/>
          <c:h val="0.72188230075194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Ibalizumab Monotherapy</c:v>
                </c:pt>
              </c:strCache>
            </c:strRef>
          </c:tx>
          <c:spPr>
            <a:solidFill>
              <a:srgbClr val="967C4A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&gt;0.5 log </c:v>
                </c:pt>
                <c:pt idx="1">
                  <c:v>&gt;1 log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83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7-8549-895B-BF1F7527BB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9A7-8549-895B-BF1F7527BB2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9A7-8549-895B-BF1F7527BB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&gt;0.5 log </c:v>
                </c:pt>
                <c:pt idx="1">
                  <c:v>&gt;1 log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A7-8549-895B-BF1F7527B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86348872"/>
        <c:axId val="-1986356536"/>
      </c:barChart>
      <c:catAx>
        <c:axId val="-1986348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Decrease</a:t>
                </a:r>
                <a:r>
                  <a:rPr lang="en-US" baseline="0" dirty="0"/>
                  <a:t> in HIV RNA Level at Day 14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5823004763293"/>
              <c:y val="0.924017458327800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863565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635653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6.0170603674540701E-3"/>
              <c:y val="0.316896634068390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8634887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6635802469135803"/>
          <c:y val="1.4881069641178199E-2"/>
          <c:w val="0.60041909691844075"/>
          <c:h val="8.4542372832825799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597793331389"/>
          <c:y val="4.9546659207945598E-2"/>
          <c:w val="0.85688186546126199"/>
          <c:h val="0.75699491260232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Ibamizulab + OBR* </c:v>
                </c:pt>
              </c:strCache>
            </c:strRef>
          </c:tx>
          <c:spPr>
            <a:solidFill>
              <a:srgbClr val="967C4A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FE-414D-BF09-139682D9F1E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FE-414D-BF09-139682D9F1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&gt;1.0 log </c:v>
                </c:pt>
                <c:pt idx="1">
                  <c:v>&gt;2.0 log</c:v>
                </c:pt>
                <c:pt idx="2">
                  <c:v>&lt;200 copies/mL</c:v>
                </c:pt>
                <c:pt idx="3">
                  <c:v>&lt;50 copies/mL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55</c:v>
                </c:pt>
                <c:pt idx="1">
                  <c:v>48</c:v>
                </c:pt>
                <c:pt idx="2">
                  <c:v>50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7-8549-895B-BF1F7527B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1986467240"/>
        <c:axId val="-1986452840"/>
      </c:barChart>
      <c:catAx>
        <c:axId val="-1986467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Decrease</a:t>
                </a:r>
                <a:r>
                  <a:rPr lang="en-US" baseline="0" dirty="0"/>
                  <a:t> in HIV RNA Level at Week 24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5823004763293"/>
              <c:y val="0.924017458327800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864528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645284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6.0170603674540701E-3"/>
              <c:y val="0.316896634068390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864672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238381745142"/>
          <c:y val="8.7020767140949501E-2"/>
          <c:w val="0.83352517876739196"/>
          <c:h val="0.73633651056775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&lt;50 Copies/mL</c:v>
                </c:pt>
              </c:strCache>
            </c:strRef>
          </c:tx>
          <c:spPr>
            <a:solidFill>
              <a:srgbClr val="87704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911-FE46-A398-33056BCBFC8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911-FE46-A398-33056BCBFC8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11-FE46-A398-33056BCBFC8A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&lt;50 cells/μL</c:v>
                </c:pt>
                <c:pt idx="2">
                  <c:v>≥50 cells/μL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42.5</c:v>
                </c:pt>
                <c:pt idx="1">
                  <c:v>18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11-FE46-A398-33056BCBFC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&lt;200 Copies/mL</c:v>
                </c:pt>
              </c:strCache>
            </c:strRef>
          </c:tx>
          <c:spPr>
            <a:solidFill>
              <a:srgbClr val="757F8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911-FE46-A398-33056BCBFC8A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&lt;50 cells/μL</c:v>
                </c:pt>
                <c:pt idx="2">
                  <c:v>≥50 cells/μL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50</c:v>
                </c:pt>
                <c:pt idx="1">
                  <c:v>24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11-FE46-A398-33056BCBFC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1986548392"/>
        <c:axId val="-1986575912"/>
      </c:barChart>
      <c:catAx>
        <c:axId val="-1986548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CD4 Count</a:t>
                </a:r>
              </a:p>
            </c:rich>
          </c:tx>
          <c:layout>
            <c:manualLayout>
              <c:xMode val="edge"/>
              <c:yMode val="edge"/>
              <c:x val="0.59387819578108303"/>
              <c:y val="0.928806234746971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865759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65759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</a:t>
                </a:r>
                <a:r>
                  <a:rPr lang="en-US" sz="1600" baseline="0" dirty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9853164941279401E-2"/>
              <c:y val="0.313452755905512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865483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653967901910097"/>
          <c:y val="2.9815352028364901E-4"/>
          <c:w val="0.51432811102317599"/>
          <c:h val="8.0532682966867095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2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3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0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err="1"/>
              <a:t>Ibalizumab</a:t>
            </a:r>
            <a:r>
              <a:rPr lang="en-US" sz="2700" b="0" dirty="0"/>
              <a:t> for Antiretroviral Salvage</a:t>
            </a:r>
            <a:br>
              <a:rPr lang="en-US" sz="2700" b="0" dirty="0"/>
            </a:br>
            <a:r>
              <a:rPr lang="en-US" dirty="0"/>
              <a:t>TMB-301: Study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E590F2-B377-3347-A35C-9CA8A287C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771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Ibalizumab Added to OBR for Adults Failing ART</a:t>
            </a:r>
            <a:br>
              <a:rPr lang="en-US" sz="2800" dirty="0"/>
            </a:br>
            <a:r>
              <a:rPr lang="en-US" sz="2800" dirty="0"/>
              <a:t>TMB-301: Study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791200" y="5481776"/>
            <a:ext cx="11430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751846" y="5481776"/>
            <a:ext cx="990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59625"/>
              </p:ext>
            </p:extLst>
          </p:nvPr>
        </p:nvGraphicFramePr>
        <p:xfrm>
          <a:off x="430446" y="1390603"/>
          <a:ext cx="8316315" cy="331810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316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588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TMB-301: 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517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Study design:</a:t>
                      </a:r>
                      <a:b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Single-arm, open label study of ibalizumab (IBA) added to optimized</a:t>
                      </a:r>
                      <a:b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 background therapy (OBR) for individuals failing ART</a:t>
                      </a:r>
                      <a:b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Primary endpoint: proportion achieving ≥0.5 log</a:t>
                      </a:r>
                      <a:r>
                        <a:rPr lang="en-US" sz="1800" b="0" u="none" baseline="-25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10</a:t>
                      </a: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decrease in HIV RNA </a:t>
                      </a:r>
                      <a:b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 7 days after initiating IBA therapy (day 14 of study)</a:t>
                      </a:r>
                      <a:b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Secondary endpoints: virologic outcomes, safety, and tolerability at 24 weeks</a:t>
                      </a:r>
                      <a:endParaRPr lang="en-US" sz="1800" b="1" u="none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Adults with HIV, on ART for ≥6 months, HIV RNA &gt;1,000 copies/mL, and 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≥3 class drug resistance (but ≥1 remaining active drug)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7"/>
          <p:cNvSpPr>
            <a:spLocks noChangeArrowheads="1"/>
          </p:cNvSpPr>
          <p:nvPr/>
        </p:nvSpPr>
        <p:spPr bwMode="ltGray">
          <a:xfrm>
            <a:off x="4724400" y="4884669"/>
            <a:ext cx="1828800" cy="12763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 cmpd="sng" algn="ctr">
            <a:solidFill>
              <a:srgbClr val="00000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137160" rIns="91430" bIns="45714" anchor="t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Day 14</a:t>
            </a:r>
          </a:p>
          <a:p>
            <a:pPr algn="ctr">
              <a:spcBef>
                <a:spcPts val="12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Add OBR with ≥1 active agent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ltGray">
          <a:xfrm>
            <a:off x="2573382" y="4884669"/>
            <a:ext cx="1828800" cy="12763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 cmpd="sng" algn="ctr">
            <a:solidFill>
              <a:srgbClr val="00000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137160" rIns="91430" bIns="45714" anchor="t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Day 7</a:t>
            </a:r>
          </a:p>
          <a:p>
            <a:pPr algn="ctr">
              <a:spcBef>
                <a:spcPts val="12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IBA IV 2,000 mg loading dose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ltGray">
          <a:xfrm>
            <a:off x="6934200" y="4884668"/>
            <a:ext cx="1828800" cy="12763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 cmpd="sng" algn="ctr">
            <a:solidFill>
              <a:srgbClr val="00000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137160" rIns="91430" bIns="45714" anchor="t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Day 21</a:t>
            </a:r>
          </a:p>
          <a:p>
            <a:pPr algn="ctr">
              <a:spcBef>
                <a:spcPts val="12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IBA 800 mg IV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q2 weeks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B3BC80E-8E3A-D841-904E-8F7D7D8C85F3}"/>
              </a:ext>
            </a:extLst>
          </p:cNvPr>
          <p:cNvCxnSpPr>
            <a:cxnSpLocks/>
          </p:cNvCxnSpPr>
          <p:nvPr/>
        </p:nvCxnSpPr>
        <p:spPr>
          <a:xfrm>
            <a:off x="1748238" y="5482335"/>
            <a:ext cx="81144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EABE49E-DD1C-AF42-ABAF-62F32EDE2B9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0445" y="4885228"/>
            <a:ext cx="1828800" cy="12758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 cmpd="sng" algn="ctr">
            <a:solidFill>
              <a:srgbClr val="00000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137160" rIns="91430" bIns="45714" anchor="t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Days 1-7</a:t>
            </a:r>
          </a:p>
          <a:p>
            <a:pPr algn="ctr">
              <a:spcBef>
                <a:spcPts val="12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Failing ART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40)</a:t>
            </a:r>
          </a:p>
        </p:txBody>
      </p:sp>
    </p:spTree>
    <p:extLst>
      <p:ext uri="{BB962C8B-B14F-4D97-AF65-F5344CB8AC3E}">
        <p14:creationId xmlns:p14="http://schemas.microsoft.com/office/powerpoint/2010/main" val="276544442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Ibalizumab Added to OBR for Adults Failing ART</a:t>
            </a:r>
            <a:br>
              <a:rPr lang="en-US" sz="2800" dirty="0"/>
            </a:br>
            <a:r>
              <a:rPr lang="en-US" sz="2800" dirty="0"/>
              <a:t>TMB-301: Study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graphicFrame>
        <p:nvGraphicFramePr>
          <p:cNvPr id="12" name="Group 65">
            <a:extLst>
              <a:ext uri="{FF2B5EF4-FFF2-40B4-BE49-F238E27FC236}">
                <a16:creationId xmlns:a16="http://schemas.microsoft.com/office/drawing/2014/main" id="{95AD067F-216F-2748-BDD8-F54C04119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0145"/>
              </p:ext>
            </p:extLst>
          </p:nvPr>
        </p:nvGraphicFramePr>
        <p:xfrm>
          <a:off x="720634" y="1473927"/>
          <a:ext cx="7702731" cy="434340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5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Baseline Characteristics of the 40 Participants in TMB-301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3F4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Characteristic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 = 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Median age (range)—years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53 (23-65)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Male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34 (85%)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Non-white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 (45%)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Mean duration since HIV diagnosis—years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20±8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Mean CD4 count—</a:t>
                      </a: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cells/mm</a:t>
                      </a:r>
                      <a:r>
                        <a:rPr kumimoji="0" lang="en-US" sz="1800" b="0" i="0" u="none" strike="noStrike" kern="1200" cap="none" spc="-3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150±182</a:t>
                      </a:r>
                      <a:endParaRPr kumimoji="0" lang="en-US" sz="1800" b="0" i="0" u="none" strike="noStrike" kern="1200" cap="none" spc="-3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Mean HIV RNA—copies/mL)</a:t>
                      </a:r>
                      <a:endParaRPr lang="en-US" sz="18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100,287</a:t>
                      </a:r>
                      <a:endParaRPr kumimoji="0" lang="en-US" sz="1800" b="0" i="0" u="none" strike="noStrike" kern="1200" cap="none" spc="-3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77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Participants with HIV RNA &gt;100,000 copies/mL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7 (18%)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2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231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Ibalizumab Added to OBR for Adults Failing ART</a:t>
            </a:r>
            <a:br>
              <a:rPr lang="en-US" sz="2800" dirty="0"/>
            </a:br>
            <a:r>
              <a:rPr lang="en-US" sz="2800" dirty="0"/>
              <a:t>TMB-301: Efficacy at Day 14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B2EEEC-F1B6-3641-B541-B65DD62E4A8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" y="1371608"/>
          <a:ext cx="8229600" cy="411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A7D3636-EC3F-5748-AF94-F4BDC831353B}"/>
              </a:ext>
            </a:extLst>
          </p:cNvPr>
          <p:cNvSpPr txBox="1"/>
          <p:nvPr/>
        </p:nvSpPr>
        <p:spPr>
          <a:xfrm>
            <a:off x="0" y="5739057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>
                <a:latin typeface="Arial"/>
              </a:rPr>
              <a:t>IBA Monotherapy = after 7 days of IBA added to failing ART (functional monotherapy)</a:t>
            </a:r>
            <a:br>
              <a:rPr lang="en-US" sz="1600" dirty="0">
                <a:latin typeface="Arial"/>
              </a:rPr>
            </a:br>
            <a:r>
              <a:rPr lang="en-US" sz="1600" dirty="0">
                <a:latin typeface="Arial"/>
              </a:rPr>
              <a:t>Control = after 7 days of baseline failing ART</a:t>
            </a:r>
          </a:p>
        </p:txBody>
      </p:sp>
    </p:spTree>
    <p:extLst>
      <p:ext uri="{BB962C8B-B14F-4D97-AF65-F5344CB8AC3E}">
        <p14:creationId xmlns:p14="http://schemas.microsoft.com/office/powerpoint/2010/main" val="32676038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Ibalizumab Added to OBR for Adults Failing ART</a:t>
            </a:r>
            <a:br>
              <a:rPr lang="en-US" sz="2800" dirty="0"/>
            </a:br>
            <a:r>
              <a:rPr lang="en-US" sz="2800" dirty="0"/>
              <a:t>TMB-301: Efficacy at Week 24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B2EEEC-F1B6-3641-B541-B65DD62E4A8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2712" y="1368711"/>
          <a:ext cx="8458200" cy="434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A7D3636-EC3F-5748-AF94-F4BDC831353B}"/>
              </a:ext>
            </a:extLst>
          </p:cNvPr>
          <p:cNvSpPr txBox="1"/>
          <p:nvPr/>
        </p:nvSpPr>
        <p:spPr>
          <a:xfrm>
            <a:off x="0" y="5867400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Optimized background regimen (OBR) added at day 14</a:t>
            </a:r>
          </a:p>
        </p:txBody>
      </p:sp>
    </p:spTree>
    <p:extLst>
      <p:ext uri="{BB962C8B-B14F-4D97-AF65-F5344CB8AC3E}">
        <p14:creationId xmlns:p14="http://schemas.microsoft.com/office/powerpoint/2010/main" val="14927478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Ibalizumab Added to OBR for Adults Failing ART</a:t>
            </a:r>
            <a:br>
              <a:rPr lang="en-US" sz="2400" dirty="0"/>
            </a:br>
            <a:r>
              <a:rPr lang="en-US" sz="2400" dirty="0"/>
              <a:t>TMB-301: Efficacy at Week 25, by Baseline CD4 Cell Count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25 Virologic Response (Intention-to-Treat Analysis)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342901" y="1828804"/>
          <a:ext cx="8458198" cy="4434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146595" y="5900400"/>
            <a:ext cx="419709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17/40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20/40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4824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3/17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4/17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7500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14/23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47755" y="5215403"/>
            <a:ext cx="685800" cy="24622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16/23</a:t>
            </a:r>
          </a:p>
        </p:txBody>
      </p:sp>
    </p:spTree>
    <p:extLst>
      <p:ext uri="{BB962C8B-B14F-4D97-AF65-F5344CB8AC3E}">
        <p14:creationId xmlns:p14="http://schemas.microsoft.com/office/powerpoint/2010/main" val="224884633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Ibalizumab Added to OBR for Adults Failing ART</a:t>
            </a:r>
            <a:br>
              <a:rPr lang="en-US" sz="2400" dirty="0"/>
            </a:br>
            <a:r>
              <a:rPr lang="en-US" sz="2400" dirty="0"/>
              <a:t>TMB-301: Efficacy at Week 24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Emu B, et al. N </a:t>
            </a:r>
            <a:r>
              <a:rPr lang="en-US" dirty="0" err="1"/>
              <a:t>Engl</a:t>
            </a:r>
            <a:r>
              <a:rPr lang="en-US" dirty="0"/>
              <a:t> J Med. 2018;379:645-54.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patients with multidrug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-resistant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HIV-1 infection who had advanced disease and limited treatment options,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ibalizumab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had significant antiviral activity during a 25-week study. Evidence of the emergence of diminished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ibalizumab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susceptibility was observed in vitro in patients who had virologic failure.”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59882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46426</TotalTime>
  <Words>534</Words>
  <Application>Microsoft Macintosh PowerPoint</Application>
  <PresentationFormat>On-screen Show (4:3)</PresentationFormat>
  <Paragraphs>58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Ibalizumab for Antiretroviral Salvage TMB-301: Study</vt:lpstr>
      <vt:lpstr>Ibalizumab Added to OBR for Adults Failing ART TMB-301: Study Design</vt:lpstr>
      <vt:lpstr>Ibalizumab Added to OBR for Adults Failing ART TMB-301: Study Design</vt:lpstr>
      <vt:lpstr>Ibalizumab Added to OBR for Adults Failing ART TMB-301: Efficacy at Day 14</vt:lpstr>
      <vt:lpstr>Ibalizumab Added to OBR for Adults Failing ART TMB-301: Efficacy at Week 24</vt:lpstr>
      <vt:lpstr>Ibalizumab Added to OBR for Adults Failing ART TMB-301: Efficacy at Week 25, by Baseline CD4 Cell Count</vt:lpstr>
      <vt:lpstr>Ibalizumab Added to OBR for Adults Failing ART TMB-301: Efficacy at Week 24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2082</cp:revision>
  <cp:lastPrinted>2008-02-05T14:34:24Z</cp:lastPrinted>
  <dcterms:created xsi:type="dcterms:W3CDTF">2010-11-28T05:36:22Z</dcterms:created>
  <dcterms:modified xsi:type="dcterms:W3CDTF">2020-07-10T18:16:12Z</dcterms:modified>
</cp:coreProperties>
</file>