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8"/>
  </p:notesMasterIdLst>
  <p:handoutMasterIdLst>
    <p:handoutMasterId r:id="rId9"/>
  </p:handoutMasterIdLst>
  <p:sldIdLst>
    <p:sldId id="997" r:id="rId2"/>
    <p:sldId id="1348" r:id="rId3"/>
    <p:sldId id="984" r:id="rId4"/>
    <p:sldId id="1347" r:id="rId5"/>
    <p:sldId id="986" r:id="rId6"/>
    <p:sldId id="1113" r:id="rId7"/>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userDrawn="1">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9BD3"/>
    <a:srgbClr val="784180"/>
    <a:srgbClr val="66426F"/>
    <a:srgbClr val="7F7F7F"/>
    <a:srgbClr val="54737F"/>
    <a:srgbClr val="AD8200"/>
    <a:srgbClr val="DBE4E9"/>
    <a:srgbClr val="879A5B"/>
    <a:srgbClr val="3370B1"/>
    <a:srgbClr val="3264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144" autoAdjust="0"/>
    <p:restoredTop sz="94807" autoAdjust="0"/>
  </p:normalViewPr>
  <p:slideViewPr>
    <p:cSldViewPr snapToGrid="0" showGuides="1">
      <p:cViewPr varScale="1">
        <p:scale>
          <a:sx n="154" d="100"/>
          <a:sy n="154" d="100"/>
        </p:scale>
        <p:origin x="216" y="280"/>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459779333138912"/>
          <c:y val="0.12086156130345101"/>
          <c:w val="0.8491658160785458"/>
          <c:h val="0.84656321858748496"/>
        </c:manualLayout>
      </c:layout>
      <c:barChart>
        <c:barDir val="col"/>
        <c:grouping val="clustered"/>
        <c:varyColors val="0"/>
        <c:ser>
          <c:idx val="0"/>
          <c:order val="0"/>
          <c:tx>
            <c:strRef>
              <c:f>Sheet1!$B$1</c:f>
              <c:strCache>
                <c:ptCount val="1"/>
                <c:pt idx="0">
                  <c:v>Bictegravir-TAF-FTC</c:v>
                </c:pt>
              </c:strCache>
            </c:strRef>
          </c:tx>
          <c:spPr>
            <a:gradFill>
              <a:gsLst>
                <a:gs pos="0">
                  <a:srgbClr val="784180"/>
                </a:gs>
                <a:gs pos="99000">
                  <a:srgbClr val="C89BD3"/>
                </a:gs>
              </a:gsLst>
              <a:lin ang="0" scaled="0"/>
            </a:gradFill>
            <a:ln w="12700">
              <a:noFill/>
            </a:ln>
            <a:effectLst/>
            <a:scene3d>
              <a:camera prst="orthographicFront"/>
              <a:lightRig rig="threePt" dir="t"/>
            </a:scene3d>
            <a:sp3d>
              <a:bevelT w="38100" h="38100"/>
            </a:sp3d>
          </c:spPr>
          <c:invertIfNegative val="0"/>
          <c:dLbls>
            <c:spPr>
              <a:solidFill>
                <a:sysClr val="window" lastClr="FFFFFF">
                  <a:alpha val="50000"/>
                </a:sysClr>
              </a:solidFill>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ITT</c:v>
                </c:pt>
              </c:strCache>
            </c:strRef>
          </c:cat>
          <c:val>
            <c:numRef>
              <c:f>Sheet1!$B$2</c:f>
              <c:numCache>
                <c:formatCode>0.0</c:formatCode>
                <c:ptCount val="1"/>
                <c:pt idx="0">
                  <c:v>93.6</c:v>
                </c:pt>
              </c:numCache>
            </c:numRef>
          </c:val>
          <c:extLst>
            <c:ext xmlns:c16="http://schemas.microsoft.com/office/drawing/2014/chart" uri="{C3380CC4-5D6E-409C-BE32-E72D297353CC}">
              <c16:uniqueId val="{00000000-EF8F-EF4D-A032-59A69911AD1A}"/>
            </c:ext>
          </c:extLst>
        </c:ser>
        <c:ser>
          <c:idx val="1"/>
          <c:order val="1"/>
          <c:tx>
            <c:strRef>
              <c:f>Sheet1!$C$1</c:f>
              <c:strCache>
                <c:ptCount val="1"/>
                <c:pt idx="0">
                  <c:v>Dolutegravir-ABC-3TC</c:v>
                </c:pt>
              </c:strCache>
            </c:strRef>
          </c:tx>
          <c:spPr>
            <a:gradFill>
              <a:gsLst>
                <a:gs pos="4000">
                  <a:srgbClr val="4C6973"/>
                </a:gs>
                <a:gs pos="100000">
                  <a:srgbClr val="79A7B8"/>
                </a:gs>
              </a:gsLst>
            </a:gradFill>
            <a:ln w="12700">
              <a:noFill/>
            </a:ln>
            <a:effectLst/>
            <a:scene3d>
              <a:camera prst="orthographicFront"/>
              <a:lightRig rig="threePt" dir="t"/>
            </a:scene3d>
            <a:sp3d>
              <a:bevelT w="38100" h="38100"/>
            </a:sp3d>
          </c:spPr>
          <c:invertIfNegative val="0"/>
          <c:dPt>
            <c:idx val="0"/>
            <c:invertIfNegative val="0"/>
            <c:bubble3D val="0"/>
            <c:spPr>
              <a:gradFill>
                <a:gsLst>
                  <a:gs pos="4000">
                    <a:srgbClr val="4C6973"/>
                  </a:gs>
                  <a:gs pos="100000">
                    <a:srgbClr val="79A7B8"/>
                  </a:gs>
                </a:gsLst>
                <a:lin ang="0" scaled="0"/>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1-EF8F-EF4D-A032-59A69911AD1A}"/>
              </c:ext>
            </c:extLst>
          </c:dPt>
          <c:dLbls>
            <c:spPr>
              <a:solidFill>
                <a:sysClr val="window" lastClr="FFFFFF">
                  <a:alpha val="50000"/>
                </a:sysClr>
              </a:solidFill>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ITT</c:v>
                </c:pt>
              </c:strCache>
            </c:strRef>
          </c:cat>
          <c:val>
            <c:numRef>
              <c:f>Sheet1!$C$2</c:f>
              <c:numCache>
                <c:formatCode>0.0</c:formatCode>
                <c:ptCount val="1"/>
                <c:pt idx="0">
                  <c:v>95</c:v>
                </c:pt>
              </c:numCache>
            </c:numRef>
          </c:val>
          <c:extLst>
            <c:ext xmlns:c16="http://schemas.microsoft.com/office/drawing/2014/chart" uri="{C3380CC4-5D6E-409C-BE32-E72D297353CC}">
              <c16:uniqueId val="{00000002-EF8F-EF4D-A032-59A69911AD1A}"/>
            </c:ext>
          </c:extLst>
        </c:ser>
        <c:dLbls>
          <c:showLegendKey val="0"/>
          <c:showVal val="1"/>
          <c:showCatName val="0"/>
          <c:showSerName val="0"/>
          <c:showPercent val="0"/>
          <c:showBubbleSize val="0"/>
        </c:dLbls>
        <c:gapWidth val="260"/>
        <c:overlap val="-100"/>
        <c:axId val="-1962917480"/>
        <c:axId val="-1962914440"/>
      </c:barChart>
      <c:catAx>
        <c:axId val="-1962917480"/>
        <c:scaling>
          <c:orientation val="minMax"/>
        </c:scaling>
        <c:delete val="1"/>
        <c:axPos val="b"/>
        <c:numFmt formatCode="General" sourceLinked="0"/>
        <c:majorTickMark val="out"/>
        <c:minorTickMark val="none"/>
        <c:tickLblPos val="nextTo"/>
        <c:crossAx val="-1962914440"/>
        <c:crosses val="autoZero"/>
        <c:auto val="1"/>
        <c:lblAlgn val="ctr"/>
        <c:lblOffset val="1"/>
        <c:tickLblSkip val="1"/>
        <c:tickMarkSkip val="1"/>
        <c:noMultiLvlLbl val="0"/>
      </c:catAx>
      <c:valAx>
        <c:axId val="-1962914440"/>
        <c:scaling>
          <c:orientation val="minMax"/>
          <c:max val="100"/>
          <c:min val="0"/>
        </c:scaling>
        <c:delete val="0"/>
        <c:axPos val="l"/>
        <c:title>
          <c:tx>
            <c:rich>
              <a:bodyPr/>
              <a:lstStyle/>
              <a:p>
                <a:pPr>
                  <a:defRPr sz="1300"/>
                </a:pPr>
                <a:r>
                  <a:rPr lang="en-US" sz="1300"/>
                  <a:t>HIV RNA &lt;50 copies/mL (%)</a:t>
                </a:r>
              </a:p>
            </c:rich>
          </c:tx>
          <c:layout>
            <c:manualLayout>
              <c:xMode val="edge"/>
              <c:yMode val="edge"/>
              <c:x val="1.2345679012345678E-2"/>
              <c:y val="0.12438475432506423"/>
            </c:manualLayout>
          </c:layout>
          <c:overlay val="0"/>
        </c:title>
        <c:numFmt formatCode="0" sourceLinked="0"/>
        <c:majorTickMark val="out"/>
        <c:minorTickMark val="none"/>
        <c:tickLblPos val="nextTo"/>
        <c:spPr>
          <a:ln w="6350" cmpd="sng">
            <a:solidFill>
              <a:srgbClr val="000000"/>
            </a:solidFill>
          </a:ln>
        </c:spPr>
        <c:txPr>
          <a:bodyPr/>
          <a:lstStyle/>
          <a:p>
            <a:pPr>
              <a:defRPr sz="1200"/>
            </a:pPr>
            <a:endParaRPr lang="en-US"/>
          </a:p>
        </c:txPr>
        <c:crossAx val="-1962917480"/>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164747861378439"/>
          <c:y val="1.5447450894191001E-3"/>
          <c:w val="0.77834208223972001"/>
          <c:h val="9.8687572146677005E-2"/>
        </c:manualLayout>
      </c:layout>
      <c:overlay val="0"/>
      <c:spPr>
        <a:noFill/>
      </c:sp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4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98020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12472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78185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007255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$1,021,448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1600" b="0" dirty="0"/>
              <a:t>Switch from DTG-ABC-3TC to BIC-TAF-FTC in Adults with Virologic Suppression</a:t>
            </a:r>
            <a:br>
              <a:rPr lang="en-US" sz="1500" b="0" dirty="0"/>
            </a:br>
            <a:r>
              <a:rPr lang="en-US" dirty="0"/>
              <a:t>GS-380-1844</a:t>
            </a:r>
          </a:p>
        </p:txBody>
      </p:sp>
    </p:spTree>
    <p:extLst>
      <p:ext uri="{BB962C8B-B14F-4D97-AF65-F5344CB8AC3E}">
        <p14:creationId xmlns:p14="http://schemas.microsoft.com/office/powerpoint/2010/main" val="1597838550"/>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Line 11"/>
          <p:cNvSpPr>
            <a:spLocks noChangeShapeType="1"/>
          </p:cNvSpPr>
          <p:nvPr/>
        </p:nvSpPr>
        <p:spPr bwMode="auto">
          <a:xfrm rot="1169337" flipV="1">
            <a:off x="5567491" y="2450555"/>
            <a:ext cx="310375" cy="492977"/>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12" name="Line 11"/>
          <p:cNvSpPr>
            <a:spLocks noChangeShapeType="1"/>
          </p:cNvSpPr>
          <p:nvPr/>
        </p:nvSpPr>
        <p:spPr bwMode="auto">
          <a:xfrm rot="20430663">
            <a:off x="5567491" y="2907755"/>
            <a:ext cx="310375" cy="492977"/>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2" name="Title 1"/>
          <p:cNvSpPr>
            <a:spLocks noGrp="1"/>
          </p:cNvSpPr>
          <p:nvPr>
            <p:ph type="title"/>
          </p:nvPr>
        </p:nvSpPr>
        <p:spPr/>
        <p:txBody>
          <a:bodyPr>
            <a:normAutofit/>
          </a:bodyPr>
          <a:lstStyle/>
          <a:p>
            <a:r>
              <a:rPr lang="en-US" sz="2000" dirty="0"/>
              <a:t>Switch from DTG-ABC-3TC to BIC-TAF-FTC </a:t>
            </a:r>
            <a:br>
              <a:rPr lang="en-US" sz="2000" dirty="0">
                <a:ea typeface="ＭＳ Ｐゴシック" pitchFamily="31" charset="-128"/>
                <a:cs typeface="ＭＳ Ｐゴシック" pitchFamily="31" charset="-128"/>
              </a:rPr>
            </a:br>
            <a:r>
              <a:rPr lang="en-US" sz="2000" dirty="0"/>
              <a:t>GS-380-1844: Design</a:t>
            </a:r>
          </a:p>
        </p:txBody>
      </p:sp>
      <p:sp>
        <p:nvSpPr>
          <p:cNvPr id="6" name="Content Placeholder 5"/>
          <p:cNvSpPr>
            <a:spLocks noGrp="1"/>
          </p:cNvSpPr>
          <p:nvPr>
            <p:ph type="body" sz="quarter" idx="16"/>
          </p:nvPr>
        </p:nvSpPr>
        <p:spPr/>
        <p:txBody>
          <a:bodyPr/>
          <a:lstStyle/>
          <a:p>
            <a:r>
              <a:rPr lang="en-US" dirty="0"/>
              <a:t>Source: Molina JM, et al. Lancet HIV. 2018;5:e357-e365.</a:t>
            </a:r>
            <a:endParaRPr lang="en-US" dirty="0">
              <a:latin typeface="Arial" pitchFamily="31" charset="0"/>
            </a:endParaRPr>
          </a:p>
        </p:txBody>
      </p:sp>
      <p:sp>
        <p:nvSpPr>
          <p:cNvPr id="3" name="Content Placeholder 2">
            <a:extLst>
              <a:ext uri="{FF2B5EF4-FFF2-40B4-BE49-F238E27FC236}">
                <a16:creationId xmlns:a16="http://schemas.microsoft.com/office/drawing/2014/main" id="{81E890A5-A849-5B23-E8B1-CF72682B4BD7}"/>
              </a:ext>
            </a:extLst>
          </p:cNvPr>
          <p:cNvSpPr>
            <a:spLocks noGrp="1"/>
          </p:cNvSpPr>
          <p:nvPr>
            <p:ph sz="half" idx="2"/>
          </p:nvPr>
        </p:nvSpPr>
        <p:spPr>
          <a:xfrm>
            <a:off x="323850" y="1184224"/>
            <a:ext cx="5286535" cy="3504315"/>
          </a:xfrm>
        </p:spPr>
        <p:txBody>
          <a:bodyPr>
            <a:normAutofit fontScale="92500"/>
          </a:bodyPr>
          <a:lstStyle/>
          <a:p>
            <a:r>
              <a:rPr lang="en-US" sz="1600" b="1" u="none" dirty="0">
                <a:solidFill>
                  <a:srgbClr val="000000"/>
                </a:solidFill>
                <a:latin typeface="Arial"/>
                <a:cs typeface="Arial"/>
              </a:rPr>
              <a:t>Background</a:t>
            </a:r>
            <a:r>
              <a:rPr lang="en-US" sz="1600" u="none" dirty="0">
                <a:solidFill>
                  <a:srgbClr val="000000"/>
                </a:solidFill>
                <a:latin typeface="Arial"/>
                <a:cs typeface="Arial"/>
              </a:rPr>
              <a:t>:</a:t>
            </a:r>
            <a:r>
              <a:rPr lang="en-US" sz="1600" u="none" baseline="0" dirty="0">
                <a:solidFill>
                  <a:srgbClr val="000000"/>
                </a:solidFill>
                <a:latin typeface="Arial"/>
                <a:cs typeface="Arial"/>
              </a:rPr>
              <a:t> </a:t>
            </a:r>
            <a:r>
              <a:rPr lang="en-US" sz="1600" u="none" baseline="0" dirty="0">
                <a:solidFill>
                  <a:srgbClr val="000000"/>
                </a:solidFill>
                <a:latin typeface="Arial" pitchFamily="22" charset="0"/>
                <a:cs typeface="+mn-cs"/>
              </a:rPr>
              <a:t>R</a:t>
            </a:r>
            <a:r>
              <a:rPr lang="en-US" sz="1600" dirty="0">
                <a:solidFill>
                  <a:srgbClr val="000000"/>
                </a:solidFill>
                <a:latin typeface="Arial" pitchFamily="22" charset="0"/>
              </a:rPr>
              <a:t>andomized</a:t>
            </a:r>
            <a:r>
              <a:rPr lang="en-US" sz="1600" baseline="0" dirty="0">
                <a:solidFill>
                  <a:srgbClr val="000000"/>
                </a:solidFill>
                <a:latin typeface="Arial" pitchFamily="22" charset="0"/>
              </a:rPr>
              <a:t>, phase 3, multicenter, double-blind, active-controlled study evaluating the efficacy and safety of switching adults with HIV and viral suppression to BIC-TAF-FTC versus continuing DTG-ABC-3TC</a:t>
            </a:r>
          </a:p>
          <a:p>
            <a:r>
              <a:rPr lang="en-US" sz="1600" b="1" u="none" dirty="0">
                <a:solidFill>
                  <a:srgbClr val="000000"/>
                </a:solidFill>
                <a:latin typeface="Arial"/>
                <a:cs typeface="Arial"/>
              </a:rPr>
              <a:t>Inclusion</a:t>
            </a:r>
            <a:r>
              <a:rPr lang="en-US" sz="1600" b="1" u="none" baseline="0" dirty="0">
                <a:solidFill>
                  <a:srgbClr val="000000"/>
                </a:solidFill>
                <a:latin typeface="Arial"/>
                <a:cs typeface="Arial"/>
              </a:rPr>
              <a:t> Criteria</a:t>
            </a:r>
          </a:p>
          <a:p>
            <a:pPr lvl="1"/>
            <a:r>
              <a:rPr lang="en-US" dirty="0">
                <a:solidFill>
                  <a:srgbClr val="000000"/>
                </a:solidFill>
                <a:latin typeface="Arial" pitchFamily="22" charset="0"/>
              </a:rPr>
              <a:t>Age ≥18 years</a:t>
            </a:r>
            <a:endParaRPr lang="en-US" dirty="0">
              <a:latin typeface="Arial" pitchFamily="22" charset="0"/>
            </a:endParaRPr>
          </a:p>
          <a:p>
            <a:pPr lvl="1"/>
            <a:r>
              <a:rPr lang="en-US" dirty="0">
                <a:solidFill>
                  <a:srgbClr val="000000"/>
                </a:solidFill>
                <a:latin typeface="Arial" pitchFamily="22" charset="0"/>
              </a:rPr>
              <a:t>HIV RNA &lt;50 copies/mL for at least 3 months</a:t>
            </a:r>
            <a:endParaRPr lang="en-US" dirty="0">
              <a:latin typeface="Arial" pitchFamily="22" charset="0"/>
            </a:endParaRPr>
          </a:p>
          <a:p>
            <a:pPr lvl="1"/>
            <a:r>
              <a:rPr lang="en-US" dirty="0">
                <a:solidFill>
                  <a:srgbClr val="000000"/>
                </a:solidFill>
                <a:latin typeface="Arial" pitchFamily="22" charset="0"/>
              </a:rPr>
              <a:t>eGFR ≥50 mL/min for at least 3 months</a:t>
            </a:r>
            <a:endParaRPr lang="en-US" dirty="0">
              <a:latin typeface="Arial" pitchFamily="22" charset="0"/>
            </a:endParaRPr>
          </a:p>
          <a:p>
            <a:pPr lvl="1"/>
            <a:r>
              <a:rPr lang="en-US" dirty="0">
                <a:solidFill>
                  <a:srgbClr val="000000"/>
                </a:solidFill>
                <a:latin typeface="Arial" pitchFamily="22" charset="0"/>
              </a:rPr>
              <a:t>No history of treatment failure</a:t>
            </a:r>
            <a:endParaRPr lang="en-US" dirty="0">
              <a:latin typeface="Arial" pitchFamily="22" charset="0"/>
            </a:endParaRPr>
          </a:p>
          <a:p>
            <a:pPr lvl="1"/>
            <a:r>
              <a:rPr lang="en-US" dirty="0">
                <a:solidFill>
                  <a:srgbClr val="000000"/>
                </a:solidFill>
                <a:latin typeface="Arial" pitchFamily="22" charset="0"/>
              </a:rPr>
              <a:t>Taking DTG-ABC-3TC or DTG + ABC-3TC</a:t>
            </a:r>
            <a:endParaRPr lang="en-US" dirty="0">
              <a:latin typeface="Arial" pitchFamily="22" charset="0"/>
            </a:endParaRPr>
          </a:p>
          <a:p>
            <a:pPr lvl="1"/>
            <a:r>
              <a:rPr lang="en-US" dirty="0">
                <a:solidFill>
                  <a:srgbClr val="000000"/>
                </a:solidFill>
                <a:latin typeface="Arial" pitchFamily="22" charset="0"/>
              </a:rPr>
              <a:t>No documented or suspected resistance to</a:t>
            </a:r>
            <a:r>
              <a:rPr lang="en-US" dirty="0">
                <a:latin typeface="Arial" pitchFamily="22" charset="0"/>
              </a:rPr>
              <a:t> </a:t>
            </a:r>
            <a:r>
              <a:rPr lang="en-US" dirty="0">
                <a:solidFill>
                  <a:srgbClr val="000000"/>
                </a:solidFill>
                <a:latin typeface="Arial" pitchFamily="22" charset="0"/>
              </a:rPr>
              <a:t>DTG,</a:t>
            </a:r>
            <a:r>
              <a:rPr lang="en-US" baseline="0" dirty="0">
                <a:solidFill>
                  <a:srgbClr val="000000"/>
                </a:solidFill>
                <a:latin typeface="Arial" pitchFamily="22" charset="0"/>
              </a:rPr>
              <a:t> </a:t>
            </a:r>
            <a:r>
              <a:rPr lang="en-US" dirty="0">
                <a:solidFill>
                  <a:srgbClr val="000000"/>
                </a:solidFill>
                <a:latin typeface="Arial" pitchFamily="22" charset="0"/>
              </a:rPr>
              <a:t>ABC, 3TC, FTC, or TAF</a:t>
            </a:r>
          </a:p>
          <a:p>
            <a:pPr lvl="1"/>
            <a:r>
              <a:rPr lang="en-US" dirty="0">
                <a:solidFill>
                  <a:srgbClr val="000000"/>
                </a:solidFill>
                <a:latin typeface="Arial" pitchFamily="22" charset="0"/>
              </a:rPr>
              <a:t>HCV infection allowed</a:t>
            </a:r>
          </a:p>
          <a:p>
            <a:pPr lvl="1"/>
            <a:r>
              <a:rPr lang="en-US" dirty="0">
                <a:solidFill>
                  <a:srgbClr val="000000"/>
                </a:solidFill>
                <a:latin typeface="Arial" pitchFamily="22" charset="0"/>
              </a:rPr>
              <a:t>HBV infection not allowed</a:t>
            </a:r>
            <a:endParaRPr lang="en-US" baseline="0" dirty="0">
              <a:solidFill>
                <a:srgbClr val="000000"/>
              </a:solidFill>
              <a:latin typeface="Arial" pitchFamily="22" charset="0"/>
            </a:endParaRPr>
          </a:p>
          <a:p>
            <a:endParaRPr lang="en-US" sz="1600" u="sng" baseline="0" dirty="0">
              <a:solidFill>
                <a:srgbClr val="000000"/>
              </a:solidFill>
              <a:latin typeface="+mn-lt"/>
              <a:cs typeface="Arial"/>
            </a:endParaRPr>
          </a:p>
          <a:p>
            <a:endParaRPr lang="en-US" dirty="0"/>
          </a:p>
        </p:txBody>
      </p:sp>
      <p:sp>
        <p:nvSpPr>
          <p:cNvPr id="24" name="Rectangle 7"/>
          <p:cNvSpPr>
            <a:spLocks noChangeArrowheads="1"/>
          </p:cNvSpPr>
          <p:nvPr/>
        </p:nvSpPr>
        <p:spPr bwMode="ltGray">
          <a:xfrm>
            <a:off x="5982349" y="1804912"/>
            <a:ext cx="2777462" cy="886964"/>
          </a:xfrm>
          <a:prstGeom prst="rect">
            <a:avLst/>
          </a:prstGeom>
          <a:solidFill>
            <a:srgbClr val="7030A0">
              <a:alpha val="25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350" i="1" dirty="0">
                <a:solidFill>
                  <a:srgbClr val="000000"/>
                </a:solidFill>
                <a:latin typeface="Arial"/>
                <a:cs typeface="Arial"/>
              </a:rPr>
              <a:t>Switch Regimen</a:t>
            </a:r>
          </a:p>
          <a:p>
            <a:pPr algn="ctr">
              <a:spcBef>
                <a:spcPts val="450"/>
              </a:spcBef>
            </a:pPr>
            <a:r>
              <a:rPr lang="en-US" sz="1500" b="1" dirty="0" err="1">
                <a:solidFill>
                  <a:srgbClr val="000000"/>
                </a:solidFill>
                <a:latin typeface="Arial"/>
                <a:cs typeface="Arial"/>
              </a:rPr>
              <a:t>Bictegravir</a:t>
            </a:r>
            <a:r>
              <a:rPr lang="en-US" sz="1500" b="1" dirty="0">
                <a:solidFill>
                  <a:srgbClr val="000000"/>
                </a:solidFill>
                <a:latin typeface="Arial"/>
                <a:cs typeface="Arial"/>
              </a:rPr>
              <a:t>-TAF-FTC</a:t>
            </a:r>
          </a:p>
          <a:p>
            <a:pPr algn="ctr"/>
            <a:r>
              <a:rPr lang="en-US" sz="1050" dirty="0">
                <a:solidFill>
                  <a:srgbClr val="000000"/>
                </a:solidFill>
                <a:latin typeface="Arial"/>
                <a:cs typeface="Arial"/>
              </a:rPr>
              <a:t>(n = 282)</a:t>
            </a:r>
          </a:p>
        </p:txBody>
      </p:sp>
      <p:sp>
        <p:nvSpPr>
          <p:cNvPr id="33" name="Rectangle 7"/>
          <p:cNvSpPr>
            <a:spLocks noChangeArrowheads="1"/>
          </p:cNvSpPr>
          <p:nvPr/>
        </p:nvSpPr>
        <p:spPr bwMode="ltGray">
          <a:xfrm>
            <a:off x="5982349" y="3116455"/>
            <a:ext cx="2777462" cy="886964"/>
          </a:xfrm>
          <a:prstGeom prst="rect">
            <a:avLst/>
          </a:prstGeom>
          <a:solidFill>
            <a:srgbClr val="54737F">
              <a:alpha val="24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nchorCtr="1">
            <a:prstTxWarp prst="textNoShape">
              <a:avLst/>
            </a:prstTxWarp>
          </a:bodyPr>
          <a:lstStyle/>
          <a:p>
            <a:pPr algn="ctr"/>
            <a:r>
              <a:rPr lang="en-US" sz="1350" i="1" dirty="0">
                <a:solidFill>
                  <a:srgbClr val="000000"/>
                </a:solidFill>
                <a:latin typeface="Arial"/>
                <a:cs typeface="Arial"/>
              </a:rPr>
              <a:t>Maintain Regimen</a:t>
            </a:r>
          </a:p>
          <a:p>
            <a:pPr algn="ctr">
              <a:spcBef>
                <a:spcPts val="450"/>
              </a:spcBef>
            </a:pPr>
            <a:r>
              <a:rPr lang="en-US" sz="1500" b="1" dirty="0">
                <a:solidFill>
                  <a:srgbClr val="000000"/>
                </a:solidFill>
                <a:latin typeface="Arial"/>
                <a:cs typeface="Arial"/>
              </a:rPr>
              <a:t>Dolutegravir + ABC-3TC</a:t>
            </a:r>
          </a:p>
          <a:p>
            <a:pPr algn="ctr"/>
            <a:r>
              <a:rPr lang="en-US" sz="1050" dirty="0">
                <a:solidFill>
                  <a:srgbClr val="000000"/>
                </a:solidFill>
                <a:latin typeface="Arial"/>
                <a:cs typeface="Arial"/>
              </a:rPr>
              <a:t>(n = 281)</a:t>
            </a:r>
          </a:p>
        </p:txBody>
      </p:sp>
    </p:spTree>
    <p:extLst>
      <p:ext uri="{BB962C8B-B14F-4D97-AF65-F5344CB8AC3E}">
        <p14:creationId xmlns:p14="http://schemas.microsoft.com/office/powerpoint/2010/main" val="415729249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Switch from DTG-ABC-3TC to BIC-TAF-FTC </a:t>
            </a:r>
            <a:br>
              <a:rPr lang="en-US" sz="2000" dirty="0">
                <a:ea typeface="ＭＳ Ｐゴシック" pitchFamily="31" charset="-128"/>
                <a:cs typeface="ＭＳ Ｐゴシック" pitchFamily="31" charset="-128"/>
              </a:rPr>
            </a:br>
            <a:r>
              <a:rPr lang="en-US" sz="2000" dirty="0"/>
              <a:t>GS-380-1844: Results</a:t>
            </a:r>
          </a:p>
        </p:txBody>
      </p:sp>
      <p:sp>
        <p:nvSpPr>
          <p:cNvPr id="6" name="Content Placeholder 5"/>
          <p:cNvSpPr>
            <a:spLocks noGrp="1"/>
          </p:cNvSpPr>
          <p:nvPr>
            <p:ph type="body" sz="quarter" idx="15"/>
          </p:nvPr>
        </p:nvSpPr>
        <p:spPr/>
        <p:txBody>
          <a:bodyPr/>
          <a:lstStyle/>
          <a:p>
            <a:r>
              <a:rPr lang="en-US" dirty="0"/>
              <a:t>Week 48 </a:t>
            </a:r>
            <a:r>
              <a:rPr lang="en-US" dirty="0" err="1"/>
              <a:t>Virologic</a:t>
            </a:r>
            <a:r>
              <a:rPr lang="en-US" dirty="0"/>
              <a:t> Response (Intention-to-Treat Analysis)</a:t>
            </a:r>
            <a:endParaRPr lang="en-US" dirty="0">
              <a:latin typeface="Arial" pitchFamily="31" charset="0"/>
            </a:endParaRPr>
          </a:p>
        </p:txBody>
      </p:sp>
      <p:sp>
        <p:nvSpPr>
          <p:cNvPr id="3" name="Text Placeholder 2"/>
          <p:cNvSpPr>
            <a:spLocks noGrp="1"/>
          </p:cNvSpPr>
          <p:nvPr>
            <p:ph type="body" sz="quarter" idx="16"/>
          </p:nvPr>
        </p:nvSpPr>
        <p:spPr/>
        <p:txBody>
          <a:bodyPr/>
          <a:lstStyle/>
          <a:p>
            <a:r>
              <a:rPr lang="en-US" dirty="0"/>
              <a:t>Source: Molina JM, et al. Lancet HIV. 2018;5:e357-e365.</a:t>
            </a:r>
            <a:endParaRPr lang="en-US" dirty="0">
              <a:latin typeface="Arial" pitchFamily="31" charset="0"/>
            </a:endParaRPr>
          </a:p>
        </p:txBody>
      </p:sp>
      <p:graphicFrame>
        <p:nvGraphicFramePr>
          <p:cNvPr id="8" name="Chart 7"/>
          <p:cNvGraphicFramePr>
            <a:graphicFrameLocks/>
          </p:cNvGraphicFramePr>
          <p:nvPr>
            <p:extLst>
              <p:ext uri="{D42A27DB-BD31-4B8C-83A1-F6EECF244321}">
                <p14:modId xmlns:p14="http://schemas.microsoft.com/office/powerpoint/2010/main" val="346900042"/>
              </p:ext>
            </p:extLst>
          </p:nvPr>
        </p:nvGraphicFramePr>
        <p:xfrm>
          <a:off x="451830" y="1371600"/>
          <a:ext cx="8229600" cy="283464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A97F2764-2260-AB47-8217-B202B50ABEB9}"/>
              </a:ext>
            </a:extLst>
          </p:cNvPr>
          <p:cNvSpPr txBox="1"/>
          <p:nvPr/>
        </p:nvSpPr>
        <p:spPr>
          <a:xfrm>
            <a:off x="1472340" y="4286250"/>
            <a:ext cx="6981986" cy="415498"/>
          </a:xfrm>
          <a:prstGeom prst="rect">
            <a:avLst/>
          </a:prstGeom>
          <a:solidFill>
            <a:schemeClr val="bg1">
              <a:lumMod val="95000"/>
            </a:schemeClr>
          </a:solidFill>
        </p:spPr>
        <p:txBody>
          <a:bodyPr wrap="square" rtlCol="0">
            <a:spAutoFit/>
          </a:bodyPr>
          <a:lstStyle/>
          <a:p>
            <a:r>
              <a:rPr lang="en-US" sz="1050" dirty="0">
                <a:latin typeface="Arial"/>
              </a:rPr>
              <a:t>At 48 weeks, proportion with HIV RNA ≥50 copies/mL not statistically different: 1% BIC vs &lt;1% DTG</a:t>
            </a:r>
          </a:p>
          <a:p>
            <a:r>
              <a:rPr lang="en-US" sz="1050" dirty="0">
                <a:latin typeface="Arial"/>
              </a:rPr>
              <a:t>5 participants met criteria for virologic failure and resistance testing (3 BIC, 2 DTG); no resistance found</a:t>
            </a:r>
          </a:p>
        </p:txBody>
      </p:sp>
      <p:sp>
        <p:nvSpPr>
          <p:cNvPr id="7" name="TextBox 6"/>
          <p:cNvSpPr txBox="1"/>
          <p:nvPr/>
        </p:nvSpPr>
        <p:spPr>
          <a:xfrm>
            <a:off x="3326421" y="3847101"/>
            <a:ext cx="818388" cy="242374"/>
          </a:xfrm>
          <a:prstGeom prst="rect">
            <a:avLst/>
          </a:prstGeom>
          <a:noFill/>
        </p:spPr>
        <p:txBody>
          <a:bodyPr wrap="square" rtlCol="0" anchor="ctr" anchorCtr="1">
            <a:spAutoFit/>
          </a:bodyPr>
          <a:lstStyle/>
          <a:p>
            <a:r>
              <a:rPr lang="en-US" sz="975" dirty="0">
                <a:solidFill>
                  <a:srgbClr val="FFFFFF"/>
                </a:solidFill>
                <a:latin typeface="Arial"/>
              </a:rPr>
              <a:t>264/282</a:t>
            </a:r>
          </a:p>
        </p:txBody>
      </p:sp>
      <p:sp>
        <p:nvSpPr>
          <p:cNvPr id="9" name="TextBox 8"/>
          <p:cNvSpPr txBox="1"/>
          <p:nvPr/>
        </p:nvSpPr>
        <p:spPr>
          <a:xfrm>
            <a:off x="5817580" y="3847101"/>
            <a:ext cx="818388" cy="242374"/>
          </a:xfrm>
          <a:prstGeom prst="rect">
            <a:avLst/>
          </a:prstGeom>
          <a:noFill/>
        </p:spPr>
        <p:txBody>
          <a:bodyPr wrap="square" rtlCol="0" anchor="ctr" anchorCtr="1">
            <a:spAutoFit/>
          </a:bodyPr>
          <a:lstStyle/>
          <a:p>
            <a:r>
              <a:rPr lang="en-US" sz="975" dirty="0">
                <a:solidFill>
                  <a:srgbClr val="FFFFFF"/>
                </a:solidFill>
                <a:latin typeface="Arial"/>
              </a:rPr>
              <a:t>267/281</a:t>
            </a:r>
          </a:p>
        </p:txBody>
      </p:sp>
    </p:spTree>
    <p:extLst>
      <p:ext uri="{BB962C8B-B14F-4D97-AF65-F5344CB8AC3E}">
        <p14:creationId xmlns:p14="http://schemas.microsoft.com/office/powerpoint/2010/main" val="3228258963"/>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Switch from DTG-ABC-3TC to BIC-TAF-FTC </a:t>
            </a:r>
            <a:br>
              <a:rPr lang="en-US" sz="2000" dirty="0">
                <a:ea typeface="ＭＳ Ｐゴシック" pitchFamily="31" charset="-128"/>
                <a:cs typeface="ＭＳ Ｐゴシック" pitchFamily="31" charset="-128"/>
              </a:rPr>
            </a:br>
            <a:r>
              <a:rPr lang="en-US" sz="2000" dirty="0"/>
              <a:t>GS-380-1844: Results</a:t>
            </a:r>
          </a:p>
        </p:txBody>
      </p:sp>
      <p:sp>
        <p:nvSpPr>
          <p:cNvPr id="3" name="Text Placeholder 2"/>
          <p:cNvSpPr>
            <a:spLocks noGrp="1"/>
          </p:cNvSpPr>
          <p:nvPr>
            <p:ph type="body" sz="quarter" idx="14"/>
          </p:nvPr>
        </p:nvSpPr>
        <p:spPr>
          <a:prstGeom prst="rect">
            <a:avLst/>
          </a:prstGeom>
        </p:spPr>
        <p:txBody>
          <a:bodyPr/>
          <a:lstStyle/>
          <a:p>
            <a:r>
              <a:rPr lang="en-US" dirty="0"/>
              <a:t>Source: Molina JM, et al. Lancet HIV. 2018;5:e357-e365.</a:t>
            </a:r>
            <a:endParaRPr lang="en-US" dirty="0">
              <a:latin typeface="Arial" pitchFamily="31" charset="0"/>
            </a:endParaRPr>
          </a:p>
        </p:txBody>
      </p:sp>
      <p:graphicFrame>
        <p:nvGraphicFramePr>
          <p:cNvPr id="4" name="Group 45">
            <a:extLst>
              <a:ext uri="{FF2B5EF4-FFF2-40B4-BE49-F238E27FC236}">
                <a16:creationId xmlns:a16="http://schemas.microsoft.com/office/drawing/2014/main" id="{646AB10A-14F5-4EC2-F3D9-7CC0BC76F9C3}"/>
              </a:ext>
            </a:extLst>
          </p:cNvPr>
          <p:cNvGraphicFramePr>
            <a:graphicFrameLocks noGrp="1"/>
          </p:cNvGraphicFramePr>
          <p:nvPr>
            <p:extLst>
              <p:ext uri="{D42A27DB-BD31-4B8C-83A1-F6EECF244321}">
                <p14:modId xmlns:p14="http://schemas.microsoft.com/office/powerpoint/2010/main" val="4103500387"/>
              </p:ext>
            </p:extLst>
          </p:nvPr>
        </p:nvGraphicFramePr>
        <p:xfrm>
          <a:off x="455583" y="1024931"/>
          <a:ext cx="8229601" cy="3657601"/>
        </p:xfrm>
        <a:graphic>
          <a:graphicData uri="http://schemas.openxmlformats.org/drawingml/2006/table">
            <a:tbl>
              <a:tblPr>
                <a:effectLst/>
              </a:tblPr>
              <a:tblGrid>
                <a:gridCol w="3542977">
                  <a:extLst>
                    <a:ext uri="{9D8B030D-6E8A-4147-A177-3AD203B41FA5}">
                      <a16:colId xmlns:a16="http://schemas.microsoft.com/office/drawing/2014/main" val="20000"/>
                    </a:ext>
                  </a:extLst>
                </a:gridCol>
                <a:gridCol w="2343312">
                  <a:extLst>
                    <a:ext uri="{9D8B030D-6E8A-4147-A177-3AD203B41FA5}">
                      <a16:colId xmlns:a16="http://schemas.microsoft.com/office/drawing/2014/main" val="20001"/>
                    </a:ext>
                  </a:extLst>
                </a:gridCol>
                <a:gridCol w="2343312">
                  <a:extLst>
                    <a:ext uri="{9D8B030D-6E8A-4147-A177-3AD203B41FA5}">
                      <a16:colId xmlns:a16="http://schemas.microsoft.com/office/drawing/2014/main" val="20002"/>
                    </a:ext>
                  </a:extLst>
                </a:gridCol>
              </a:tblGrid>
              <a:tr h="404866">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FFFFFF"/>
                          </a:solidFill>
                          <a:latin typeface="Arial" panose="020B0604020202020204" pitchFamily="34" charset="0"/>
                          <a:cs typeface="Arial" panose="020B0604020202020204" pitchFamily="34" charset="0"/>
                        </a:rPr>
                        <a:t>Most Common Treatment-Related Adverse Events (AE’s) by 48 Weeks</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75000"/>
                        <a:lumOff val="25000"/>
                      </a:schemeClr>
                    </a:solidFill>
                  </a:tcPr>
                </a:tc>
                <a:tc hMerge="1">
                  <a:txBody>
                    <a:bodyPr/>
                    <a:lstStyle/>
                    <a:p>
                      <a:endParaRPr lang="en-US"/>
                    </a:p>
                  </a:txBody>
                  <a:tcPr/>
                </a:tc>
                <a:tc hMerge="1">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endParaRPr kumimoji="0" lang="en-US" sz="1800" b="1" i="0" u="none" strike="noStrike" cap="none" normalizeH="0" baseline="0" dirty="0">
                        <a:ln>
                          <a:noFill/>
                        </a:ln>
                        <a:solidFill>
                          <a:schemeClr val="bg1"/>
                        </a:solidFill>
                        <a:effectLst/>
                        <a:latin typeface="Arial" pitchFamily="-106" charset="0"/>
                        <a:ea typeface="ＭＳ Ｐゴシック" pitchFamily="-106" charset="-128"/>
                        <a:cs typeface="ＭＳ Ｐゴシック" pitchFamily="-106" charset="-128"/>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27133">
                <a:tc>
                  <a:txBody>
                    <a:bodyPr/>
                    <a:lstStyle/>
                    <a:p>
                      <a:pPr marL="9144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panose="020B0604020202020204" pitchFamily="34" charset="0"/>
                          <a:ea typeface="ＭＳ Ｐゴシック" pitchFamily="-106" charset="-128"/>
                          <a:cs typeface="Arial" panose="020B0604020202020204" pitchFamily="34" charset="0"/>
                        </a:rPr>
                        <a:t>Baseline Antiretroviral Medications</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chemeClr val="tx1">
                        <a:lumMod val="65000"/>
                        <a:lumOff val="35000"/>
                      </a:schemeClr>
                    </a:solidFill>
                  </a:tcPr>
                </a:tc>
                <a:tc>
                  <a:txBody>
                    <a:bodyPr/>
                    <a:lstStyle/>
                    <a:p>
                      <a:pPr marL="0" indent="0" algn="ctr">
                        <a:lnSpc>
                          <a:spcPts val="1600"/>
                        </a:lnSpc>
                      </a:pPr>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BIC-TAF-FTC</a:t>
                      </a:r>
                    </a:p>
                    <a:p>
                      <a:pPr marL="0" indent="0" algn="ctr">
                        <a:lnSpc>
                          <a:spcPts val="1600"/>
                        </a:lnSpc>
                      </a:pPr>
                      <a:r>
                        <a:rPr kumimoji="0" lang="en-US" sz="11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 = 282)</a:t>
                      </a:r>
                    </a:p>
                  </a:txBody>
                  <a:tcPr marL="49322" marR="49322" marT="24653" marB="24653"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66426F"/>
                    </a:solidFill>
                  </a:tcPr>
                </a:tc>
                <a:tc>
                  <a:txBody>
                    <a:bodyPr/>
                    <a:lstStyle/>
                    <a:p>
                      <a:pPr marL="0" indent="0" algn="ctr">
                        <a:lnSpc>
                          <a:spcPts val="1600"/>
                        </a:lnSpc>
                      </a:pPr>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DTG-ABC-3TC</a:t>
                      </a:r>
                      <a:br>
                        <a:rPr kumimoji="0" lang="en-US" sz="12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br>
                      <a:r>
                        <a:rPr kumimoji="0" lang="en-US" sz="11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 = 281)</a:t>
                      </a:r>
                    </a:p>
                  </a:txBody>
                  <a:tcPr marL="49322" marR="49322" marT="24653" marB="24653"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54737F"/>
                    </a:solidFill>
                  </a:tcPr>
                </a:tc>
                <a:extLst>
                  <a:ext uri="{0D108BD9-81ED-4DB2-BD59-A6C34878D82A}">
                    <a16:rowId xmlns:a16="http://schemas.microsoft.com/office/drawing/2014/main" val="10001"/>
                  </a:ext>
                </a:extLst>
              </a:tr>
              <a:tr h="375086">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AE’s leading to study drug discontinuation</a:t>
                      </a:r>
                    </a:p>
                  </a:txBody>
                  <a:tcPr marL="137160" marR="49322" marT="24653" marB="24653"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338138" marR="0" lvl="1" indent="-274638"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a:t>
                      </a:r>
                    </a:p>
                  </a:txBody>
                  <a:tcPr marL="49322" marR="49322" marT="24653" marB="24653"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marL="338138" marR="0" lvl="1" indent="-274638"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10002"/>
                  </a:ext>
                </a:extLst>
              </a:tr>
              <a:tr h="375086">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Headache, %</a:t>
                      </a:r>
                    </a:p>
                  </a:txBody>
                  <a:tcPr marL="137160" marR="49322" marT="24653" marB="24653"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marL="338138" marR="0" lvl="1" indent="-274638"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a:t>
                      </a:r>
                    </a:p>
                  </a:txBody>
                  <a:tcPr marL="49322" marR="49322" marT="24653" marB="24653"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25000"/>
                      </a:srgbClr>
                    </a:solidFill>
                  </a:tcPr>
                </a:tc>
                <a:tc>
                  <a:txBody>
                    <a:bodyPr/>
                    <a:lstStyle/>
                    <a:p>
                      <a:pPr marL="338138" marR="0" lvl="1" indent="-274638"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10003"/>
                  </a:ext>
                </a:extLst>
              </a:tr>
              <a:tr h="375086">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Diarrhea, %</a:t>
                      </a:r>
                    </a:p>
                  </a:txBody>
                  <a:tcPr marL="137160" marR="49322" marT="24653" marB="24653"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a:t>
                      </a:r>
                    </a:p>
                  </a:txBody>
                  <a:tcPr marL="49322" marR="49322" marT="24653" marB="24653"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marL="342900" marR="0" lvl="1" indent="-27940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10004"/>
                  </a:ext>
                </a:extLst>
              </a:tr>
              <a:tr h="375086">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Abnormal dreams, %</a:t>
                      </a:r>
                    </a:p>
                  </a:txBody>
                  <a:tcPr marL="137160" marR="49322" marT="24653" marB="24653"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&lt;1</a:t>
                      </a:r>
                    </a:p>
                  </a:txBody>
                  <a:tcPr marL="49322" marR="49322" marT="24653" marB="24653"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25000"/>
                      </a:srgbClr>
                    </a:solidFill>
                  </a:tcPr>
                </a:tc>
                <a:tc>
                  <a:txBody>
                    <a:bodyPr/>
                    <a:lstStyle/>
                    <a:p>
                      <a:pPr marL="342900" marR="0" lvl="1" indent="-27940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3183164680"/>
                  </a:ext>
                </a:extLst>
              </a:tr>
              <a:tr h="375086">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Fatigue, %</a:t>
                      </a:r>
                    </a:p>
                  </a:txBody>
                  <a:tcPr marL="137160" marR="49322" marT="24653" marB="24653"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&lt;1</a:t>
                      </a:r>
                    </a:p>
                  </a:txBody>
                  <a:tcPr marL="49322" marR="49322" marT="24653" marB="24653"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marL="342900" marR="0" lvl="1" indent="-27940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10006"/>
                  </a:ext>
                </a:extLst>
              </a:tr>
              <a:tr h="375086">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Nausea, %</a:t>
                      </a:r>
                    </a:p>
                  </a:txBody>
                  <a:tcPr marL="137160" marR="49322" marT="24653" marB="24653"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a:t>
                      </a:r>
                    </a:p>
                  </a:txBody>
                  <a:tcPr marL="49322" marR="49322" marT="24653" marB="24653"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25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4258878489"/>
                  </a:ext>
                </a:extLst>
              </a:tr>
              <a:tr h="375086">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baseline="0" dirty="0">
                          <a:solidFill>
                            <a:srgbClr val="000000"/>
                          </a:solidFill>
                          <a:latin typeface="Arial" panose="020B0604020202020204" pitchFamily="34" charset="0"/>
                          <a:ea typeface="+mn-ea"/>
                          <a:cs typeface="Arial" panose="020B0604020202020204" pitchFamily="34" charset="0"/>
                        </a:rPr>
                        <a:t>Insomnia</a:t>
                      </a:r>
                      <a:r>
                        <a:rPr lang="en-US" sz="1400" kern="1200" spc="-30" dirty="0">
                          <a:solidFill>
                            <a:srgbClr val="000000"/>
                          </a:solidFill>
                          <a:latin typeface="Arial" panose="020B0604020202020204" pitchFamily="34" charset="0"/>
                          <a:ea typeface="+mn-ea"/>
                          <a:cs typeface="Arial" panose="020B0604020202020204" pitchFamily="34" charset="0"/>
                        </a:rPr>
                        <a:t>, %</a:t>
                      </a:r>
                    </a:p>
                  </a:txBody>
                  <a:tcPr marL="137160" marR="49322" marT="24653" marB="24653"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a:t>
                      </a:r>
                    </a:p>
                  </a:txBody>
                  <a:tcPr marL="49322" marR="49322" marT="24653" marB="24653"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3409278010"/>
                  </a:ext>
                </a:extLst>
              </a:tr>
            </a:tbl>
          </a:graphicData>
        </a:graphic>
      </p:graphicFrame>
    </p:spTree>
    <p:extLst>
      <p:ext uri="{BB962C8B-B14F-4D97-AF65-F5344CB8AC3E}">
        <p14:creationId xmlns:p14="http://schemas.microsoft.com/office/powerpoint/2010/main" val="4189823300"/>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Switch from DTG-ABC-3TC to BIC-TAF-FTC </a:t>
            </a:r>
            <a:br>
              <a:rPr lang="en-US" sz="2000" dirty="0">
                <a:ea typeface="ＭＳ Ｐゴシック" pitchFamily="31" charset="-128"/>
                <a:cs typeface="ＭＳ Ｐゴシック" pitchFamily="31" charset="-128"/>
              </a:rPr>
            </a:br>
            <a:r>
              <a:rPr lang="en-US" sz="2000" dirty="0"/>
              <a:t>GS-380-1844: Conclusions</a:t>
            </a:r>
          </a:p>
        </p:txBody>
      </p:sp>
      <p:sp>
        <p:nvSpPr>
          <p:cNvPr id="6" name="Content Placeholder 5"/>
          <p:cNvSpPr>
            <a:spLocks noGrp="1"/>
          </p:cNvSpPr>
          <p:nvPr>
            <p:ph type="body" sz="quarter" idx="16"/>
          </p:nvPr>
        </p:nvSpPr>
        <p:spPr/>
        <p:txBody>
          <a:bodyPr/>
          <a:lstStyle/>
          <a:p>
            <a:r>
              <a:rPr lang="en-US" dirty="0"/>
              <a:t>Source: Molina JM, et al. Lancet HIV. 2018;5:e357-e365.</a:t>
            </a:r>
            <a:endParaRPr lang="en-US" dirty="0">
              <a:latin typeface="Arial" pitchFamily="31" charset="0"/>
            </a:endParaRPr>
          </a:p>
        </p:txBody>
      </p:sp>
      <p:sp>
        <p:nvSpPr>
          <p:cNvPr id="3" name="Content Placeholder 2">
            <a:extLst>
              <a:ext uri="{FF2B5EF4-FFF2-40B4-BE49-F238E27FC236}">
                <a16:creationId xmlns:a16="http://schemas.microsoft.com/office/drawing/2014/main" id="{50D8710E-02AD-7EB2-D936-08AE3714209B}"/>
              </a:ext>
            </a:extLst>
          </p:cNvPr>
          <p:cNvSpPr>
            <a:spLocks noGrp="1"/>
          </p:cNvSpPr>
          <p:nvPr>
            <p:ph sz="half" idx="2"/>
          </p:nvPr>
        </p:nvSpPr>
        <p:spPr>
          <a:xfrm>
            <a:off x="-18288" y="2032495"/>
            <a:ext cx="9180576" cy="1574460"/>
          </a:xfrm>
        </p:spPr>
        <p:txBody>
          <a:bodyPr>
            <a:normAutofit/>
          </a:bodyPr>
          <a:lstStyle/>
          <a:p>
            <a:pPr>
              <a:lnSpc>
                <a:spcPts val="2800"/>
              </a:lnSpc>
            </a:pPr>
            <a:r>
              <a:rPr lang="en-US" sz="1800" b="1" i="0" dirty="0">
                <a:solidFill>
                  <a:srgbClr val="C00000"/>
                </a:solidFill>
              </a:rPr>
              <a:t>Interpretation</a:t>
            </a:r>
            <a:r>
              <a:rPr lang="en-US" sz="1800" b="0" i="0" dirty="0">
                <a:solidFill>
                  <a:schemeClr val="tx1"/>
                </a:solidFill>
              </a:rPr>
              <a:t>: </a:t>
            </a:r>
            <a:r>
              <a:rPr lang="en-US" sz="1800" b="0" dirty="0">
                <a:solidFill>
                  <a:schemeClr val="tx1"/>
                </a:solidFill>
              </a:rPr>
              <a:t>“</a:t>
            </a:r>
            <a:r>
              <a:rPr lang="en-US" sz="1800" b="0" i="0" u="none" strike="noStrike" kern="1200" baseline="0" dirty="0">
                <a:solidFill>
                  <a:schemeClr val="tx1"/>
                </a:solidFill>
              </a:rPr>
              <a:t>The fixed-dose combination of </a:t>
            </a:r>
            <a:r>
              <a:rPr lang="en-US" sz="1800" b="0" i="0" u="none" strike="noStrike" kern="1200" baseline="0" dirty="0" err="1">
                <a:solidFill>
                  <a:schemeClr val="tx1"/>
                </a:solidFill>
              </a:rPr>
              <a:t>bictegravir</a:t>
            </a:r>
            <a:r>
              <a:rPr lang="en-US" sz="1800" b="0" i="0" u="none" strike="noStrike" kern="1200" baseline="0" dirty="0">
                <a:solidFill>
                  <a:schemeClr val="tx1"/>
                </a:solidFill>
              </a:rPr>
              <a:t>, emtricitabine, and tenofovir alafenamide might provide a safe and efficacious option for ongoing treatment of HIV-1 infection.</a:t>
            </a:r>
            <a:r>
              <a:rPr lang="en-US" sz="1800" b="0" dirty="0">
                <a:solidFill>
                  <a:schemeClr val="tx1"/>
                </a:solidFill>
              </a:rPr>
              <a:t>”</a:t>
            </a:r>
          </a:p>
        </p:txBody>
      </p:sp>
    </p:spTree>
    <p:extLst>
      <p:ext uri="{BB962C8B-B14F-4D97-AF65-F5344CB8AC3E}">
        <p14:creationId xmlns:p14="http://schemas.microsoft.com/office/powerpoint/2010/main" val="2160140604"/>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4859813"/>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NCRC.thmx</Template>
  <TotalTime>52842</TotalTime>
  <Words>379</Words>
  <Application>Microsoft Macintosh PowerPoint</Application>
  <PresentationFormat>On-screen Show (16:9)</PresentationFormat>
  <Paragraphs>58</Paragraphs>
  <Slides>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Corbel</vt:lpstr>
      <vt:lpstr>Geneva</vt:lpstr>
      <vt:lpstr>Lucida Grande</vt:lpstr>
      <vt:lpstr>Times New Roman</vt:lpstr>
      <vt:lpstr>NCRC</vt:lpstr>
      <vt:lpstr>Switch from DTG-ABC-3TC to BIC-TAF-FTC in Adults with Virologic Suppression GS-380-1844</vt:lpstr>
      <vt:lpstr>Switch from DTG-ABC-3TC to BIC-TAF-FTC  GS-380-1844: Design</vt:lpstr>
      <vt:lpstr>Switch from DTG-ABC-3TC to BIC-TAF-FTC  GS-380-1844: Results</vt:lpstr>
      <vt:lpstr>Switch from DTG-ABC-3TC to BIC-TAF-FTC  GS-380-1844: Results</vt:lpstr>
      <vt:lpstr>Switch from DTG-ABC-3TC to BIC-TAF-FTC  GS-380-1844: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2305</cp:revision>
  <cp:lastPrinted>2008-02-05T14:34:24Z</cp:lastPrinted>
  <dcterms:created xsi:type="dcterms:W3CDTF">2010-11-28T05:36:22Z</dcterms:created>
  <dcterms:modified xsi:type="dcterms:W3CDTF">2022-12-17T22:57:35Z</dcterms:modified>
</cp:coreProperties>
</file>