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083" r:id="rId2"/>
    <p:sldId id="1082" r:id="rId3"/>
    <p:sldId id="1090" r:id="rId4"/>
    <p:sldId id="1088" r:id="rId5"/>
    <p:sldId id="1086" r:id="rId6"/>
    <p:sldId id="1084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D9D9D9"/>
    <a:srgbClr val="704C80"/>
    <a:srgbClr val="D2BCDD"/>
    <a:srgbClr val="E6EBF2"/>
    <a:srgbClr val="29547F"/>
    <a:srgbClr val="295480"/>
    <a:srgbClr val="C7D6D8"/>
    <a:srgbClr val="BECDCE"/>
    <a:srgbClr val="C4D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1" autoAdjust="0"/>
    <p:restoredTop sz="94699" autoAdjust="0"/>
  </p:normalViewPr>
  <p:slideViewPr>
    <p:cSldViewPr showGuides="1">
      <p:cViewPr>
        <p:scale>
          <a:sx n="105" d="100"/>
          <a:sy n="105" d="100"/>
        </p:scale>
        <p:origin x="-1856" y="-164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24144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"/>
          <c:y val="0.107488531122955"/>
          <c:w val="0.826017615566649"/>
          <c:h val="0.7582414698162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 + RTV + Lamivudine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88.9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+RTV + 2 NRTI's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92.7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-2115273224"/>
        <c:axId val="-2115918424"/>
      </c:barChart>
      <c:catAx>
        <c:axId val="-21152732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1591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591842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</a:t>
                </a:r>
                <a:r>
                  <a:rPr lang="en-US" sz="1600" dirty="0"/>
                  <a:t>RNA </a:t>
                </a:r>
                <a:r>
                  <a:rPr lang="en-US" sz="1600" dirty="0" smtClean="0"/>
                  <a:t>&lt;50 </a:t>
                </a:r>
                <a:r>
                  <a:rPr lang="en-US" sz="1600" dirty="0"/>
                  <a:t>copies/</a:t>
                </a:r>
                <a:r>
                  <a:rPr lang="en-US" sz="1600" dirty="0" smtClean="0"/>
                  <a:t>mL</a:t>
                </a:r>
                <a:r>
                  <a:rPr lang="en-US" sz="1600" baseline="0" dirty="0" smtClean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277777777777778"/>
              <c:y val="0.1185375239112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1527322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622934285992"/>
          <c:y val="0.0149179233951688"/>
          <c:w val="0.824638378536016"/>
          <c:h val="0.0719416010498688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200" b="0" dirty="0">
                <a:ea typeface="ＭＳ Ｐゴシック" pitchFamily="22" charset="-128"/>
                <a:cs typeface="ＭＳ Ｐゴシック" pitchFamily="22" charset="-128"/>
              </a:rPr>
              <a:t>Dual Maintenance ART with RTV-Boosted Darunavir + Lamivudine</a:t>
            </a:r>
            <a:br>
              <a:rPr lang="en-US" sz="2200" b="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600" dirty="0" smtClean="0"/>
              <a:t>DUAL-GESIDA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247265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1786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784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Dual Maintenance ART with RTV-Boosted Darunavir + 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Lamivudine</a:t>
            </a:r>
            <a:b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DUAL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GESIDA: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>
                <a:solidFill>
                  <a:schemeClr val="bg2"/>
                </a:solidFill>
              </a:rPr>
              <a:t>Pulido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F, </a:t>
            </a:r>
            <a:r>
              <a:rPr lang="en-US" dirty="0" smtClean="0">
                <a:solidFill>
                  <a:schemeClr val="bg2"/>
                </a:solidFill>
              </a:rPr>
              <a:t>et al. </a:t>
            </a:r>
            <a:r>
              <a:rPr lang="en-US" dirty="0">
                <a:solidFill>
                  <a:schemeClr val="bg2"/>
                </a:solidFill>
              </a:rPr>
              <a:t>Clin Infect </a:t>
            </a:r>
            <a:r>
              <a:rPr lang="en-US" dirty="0" smtClean="0">
                <a:solidFill>
                  <a:schemeClr val="bg2"/>
                </a:solidFill>
              </a:rPr>
              <a:t>Dis.</a:t>
            </a:r>
            <a:r>
              <a:rPr lang="en-US" dirty="0">
                <a:solidFill>
                  <a:schemeClr val="bg2"/>
                </a:solidFill>
              </a:rPr>
              <a:t> </a:t>
            </a:r>
            <a:r>
              <a:rPr lang="en-US" dirty="0" smtClean="0">
                <a:solidFill>
                  <a:schemeClr val="bg2"/>
                </a:solidFill>
              </a:rPr>
              <a:t>2017;65:2112-8.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514600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DRV + RTV + 3TC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(DUAL ART)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126)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4090421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DRV + RTV + 2 NRTI’s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(CONTINUE TRIPLE ART)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123)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02568"/>
              </p:ext>
            </p:extLst>
          </p:nvPr>
        </p:nvGraphicFramePr>
        <p:xfrm>
          <a:off x="410633" y="1371600"/>
          <a:ext cx="4923367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DUAL GESIDA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Phase IV, randomized,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parallel group, open-label, non-inferiority trial conducted at multiple sites in Spain to compare the efficacy of simplification to dual maintenance therapy with ritonavir-boosted darunavir +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lamivudine versus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continuation of darunavir-anchored triple ART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249 analyzed)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over 18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once-daily darunavir + ritonavir + TDF-FTC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or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ABC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-3TC for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4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weeks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&lt;50 copies/mL for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6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months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Negative hepatitis B surface Ag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darunavir or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lamivudine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(once daily)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Darunavir + ritonavir +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lamivudine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Continue current regimen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77803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Dual Maintenance ART with 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RTV-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Boosted Darunavir + 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Lamivudine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DUAL-GESIDA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Baseline Characteristics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solidFill>
                  <a:schemeClr val="bg2"/>
                </a:solidFill>
              </a:rPr>
              <a:t>Pulido</a:t>
            </a:r>
            <a:r>
              <a:rPr lang="en-US" dirty="0">
                <a:solidFill>
                  <a:schemeClr val="bg2"/>
                </a:solidFill>
              </a:rPr>
              <a:t> F, et al. </a:t>
            </a:r>
            <a:r>
              <a:rPr lang="en-US" dirty="0" err="1">
                <a:solidFill>
                  <a:schemeClr val="bg2"/>
                </a:solidFill>
              </a:rPr>
              <a:t>Clin</a:t>
            </a:r>
            <a:r>
              <a:rPr lang="en-US" dirty="0">
                <a:solidFill>
                  <a:schemeClr val="bg2"/>
                </a:solidFill>
              </a:rPr>
              <a:t> Infect Dis. 2017;65:2112-8.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5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73953"/>
              </p:ext>
            </p:extLst>
          </p:nvPr>
        </p:nvGraphicFramePr>
        <p:xfrm>
          <a:off x="228600" y="1323220"/>
          <a:ext cx="8686800" cy="502920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971800"/>
                <a:gridCol w="2857500"/>
                <a:gridCol w="2857500"/>
              </a:tblGrid>
              <a:tr h="38251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DUAL GESIDA: Baseline Characteristics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646139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DRV + RTV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+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Lamivudine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/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=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126)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Darunavir + RTV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+ 2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NRTIs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/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=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123)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Male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107 (85%)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100 (81%)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Age (years, median, range)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44 (36-52)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43 (37-49)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IVDU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19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15.1%)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12.2%)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MSM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65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51.6%)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72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58.5%)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Heterosexual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34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27%)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32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26%)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Hepatitis C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32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25.4%)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28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22.8%)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Baseline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CD4 (cells/µL)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596 (433-810)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568 (451-739)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Nadir CD4 (cells/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µ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253 (122-367)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240 (117-328)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Weeks since undetectable VL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79.5 (38-157)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113 (57-184)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Previous NRTI 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tenofovir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93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74%)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93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76%)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Previous NRTI 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abacavir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33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26%)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30 (</a:t>
                      </a: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24%)</a:t>
                      </a: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6514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Dual Maintenance ART with RTV-Boosted Darunavir +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Lamivudine</a:t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DUAL-GESIDA</a:t>
            </a: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3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Week 48 </a:t>
            </a:r>
            <a:r>
              <a:rPr lang="en-US" dirty="0" err="1" smtClean="0"/>
              <a:t>Virologic</a:t>
            </a:r>
            <a:r>
              <a:rPr lang="en-US" dirty="0" smtClean="0"/>
              <a:t> Response (ITT Analysis)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solidFill>
                  <a:schemeClr val="bg2"/>
                </a:solidFill>
              </a:rPr>
              <a:t>Pulido</a:t>
            </a:r>
            <a:r>
              <a:rPr lang="en-US" dirty="0">
                <a:solidFill>
                  <a:schemeClr val="bg2"/>
                </a:solidFill>
              </a:rPr>
              <a:t> F, et al. </a:t>
            </a:r>
            <a:r>
              <a:rPr lang="en-US" dirty="0" err="1">
                <a:solidFill>
                  <a:schemeClr val="bg2"/>
                </a:solidFill>
              </a:rPr>
              <a:t>Clin</a:t>
            </a:r>
            <a:r>
              <a:rPr lang="en-US" dirty="0">
                <a:solidFill>
                  <a:schemeClr val="bg2"/>
                </a:solidFill>
              </a:rPr>
              <a:t> Infect Dis. 2017;65:2112-8.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91961"/>
              </p:ext>
            </p:extLst>
          </p:nvPr>
        </p:nvGraphicFramePr>
        <p:xfrm>
          <a:off x="4572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3842656" y="5306180"/>
            <a:ext cx="10668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112/126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61430" y="5306180"/>
            <a:ext cx="10668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114/123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5885352"/>
            <a:ext cx="4729949" cy="338554"/>
          </a:xfrm>
          <a:prstGeom prst="rect">
            <a:avLst/>
          </a:prstGeom>
          <a:solidFill>
            <a:srgbClr val="D6D6D6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</a:rPr>
              <a:t>Treatment difference: -3.8% (95% CI -11.0 to 3.4) </a:t>
            </a:r>
          </a:p>
        </p:txBody>
      </p:sp>
    </p:spTree>
    <p:extLst>
      <p:ext uri="{BB962C8B-B14F-4D97-AF65-F5344CB8AC3E}">
        <p14:creationId xmlns:p14="http://schemas.microsoft.com/office/powerpoint/2010/main" val="241109769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Dual Maintenance ART with RTV-Boosted Darunavir +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Lamivudine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DUAL-GESIDA</a:t>
            </a: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: Results</a:t>
            </a: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solidFill>
                  <a:schemeClr val="bg2"/>
                </a:solidFill>
              </a:rPr>
              <a:t>Pulido</a:t>
            </a:r>
            <a:r>
              <a:rPr lang="en-US" dirty="0">
                <a:solidFill>
                  <a:schemeClr val="bg2"/>
                </a:solidFill>
              </a:rPr>
              <a:t> F, et al. </a:t>
            </a:r>
            <a:r>
              <a:rPr lang="en-US" dirty="0" err="1">
                <a:solidFill>
                  <a:schemeClr val="bg2"/>
                </a:solidFill>
              </a:rPr>
              <a:t>Clin</a:t>
            </a:r>
            <a:r>
              <a:rPr lang="en-US" dirty="0">
                <a:solidFill>
                  <a:schemeClr val="bg2"/>
                </a:solidFill>
              </a:rPr>
              <a:t> Infect Dis. 2017;65:2112-8.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682774"/>
              </p:ext>
            </p:extLst>
          </p:nvPr>
        </p:nvGraphicFramePr>
        <p:xfrm>
          <a:off x="457200" y="1676400"/>
          <a:ext cx="8229600" cy="411479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971800"/>
                <a:gridCol w="2628900"/>
                <a:gridCol w="2628900"/>
              </a:tblGrid>
              <a:tr h="58321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Treatment Emergent Adverse Events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(AE’s) in the DUAL GESIDA Study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668922">
                <a:tc>
                  <a:txBody>
                    <a:bodyPr/>
                    <a:lstStyle/>
                    <a:p>
                      <a:pPr marL="0" indent="0" algn="l"/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DRV-r +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Lamivudine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n = 126)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DRV-r + 2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NRTIs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 123)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</a:tr>
              <a:tr h="57253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&gt;</a:t>
                      </a: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AE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253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&gt;</a:t>
                      </a: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grade 2 to 4 AE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253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&gt;</a:t>
                      </a: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serious AE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253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Discontinuation due to AE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253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Deaths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55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Dual Maintenance ART with RTV-Boosted Darunavir +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Lamivudine</a:t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DUAL </a:t>
            </a: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GESIDA: 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Conclusion</a:t>
            </a:r>
            <a:endParaRPr lang="en-US" sz="31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solidFill>
                  <a:schemeClr val="bg2"/>
                </a:solidFill>
              </a:rPr>
              <a:t>Pulido</a:t>
            </a:r>
            <a:r>
              <a:rPr lang="en-US" dirty="0">
                <a:solidFill>
                  <a:schemeClr val="bg2"/>
                </a:solidFill>
              </a:rPr>
              <a:t> F, et al. </a:t>
            </a:r>
            <a:r>
              <a:rPr lang="en-US" dirty="0" err="1">
                <a:solidFill>
                  <a:schemeClr val="bg2"/>
                </a:solidFill>
              </a:rPr>
              <a:t>Clin</a:t>
            </a:r>
            <a:r>
              <a:rPr lang="en-US" dirty="0">
                <a:solidFill>
                  <a:schemeClr val="bg2"/>
                </a:solidFill>
              </a:rPr>
              <a:t> Infect Dis. 2017;65:2112-8.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950110"/>
              </p:ext>
            </p:extLst>
          </p:nvPr>
        </p:nvGraphicFramePr>
        <p:xfrm>
          <a:off x="0" y="25146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4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Dual therapy with darunavir/ritonavir and lamivudine demonstrated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noninferior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therapeutic efficacy and similar tolerability compared to triple therapy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.”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20404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44999</TotalTime>
  <Words>498</Words>
  <Application>Microsoft Macintosh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 Dual Maintenance ART with RTV-Boosted Darunavir + Lamivudine DUAL-GESIDA</vt:lpstr>
      <vt:lpstr>Dual Maintenance ART with RTV-Boosted Darunavir + Lamivudine DUAL GESIDA: Study Design</vt:lpstr>
      <vt:lpstr>Dual Maintenance ART with RTV-Boosted Darunavir + Lamivudine DUAL-GESIDA: Baseline Characteristics</vt:lpstr>
      <vt:lpstr>Dual Maintenance ART with RTV-Boosted Darunavir + Lamivudine DUAL-GESIDA: Results</vt:lpstr>
      <vt:lpstr>Dual Maintenance ART with RTV-Boosted Darunavir + Lamivudine DUAL-GESIDA: Results</vt:lpstr>
      <vt:lpstr>Dual Maintenance ART with RTV-Boosted Darunavir + Lamivudine DUAL GESIDA: Conclusion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1983</cp:revision>
  <cp:lastPrinted>2008-02-05T14:34:24Z</cp:lastPrinted>
  <dcterms:created xsi:type="dcterms:W3CDTF">2010-11-28T05:36:22Z</dcterms:created>
  <dcterms:modified xsi:type="dcterms:W3CDTF">2017-12-02T17:18:22Z</dcterms:modified>
</cp:coreProperties>
</file>