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2.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5.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92" r:id="rId1"/>
  </p:sldMasterIdLst>
  <p:notesMasterIdLst>
    <p:notesMasterId r:id="rId11"/>
  </p:notesMasterIdLst>
  <p:handoutMasterIdLst>
    <p:handoutMasterId r:id="rId12"/>
  </p:handoutMasterIdLst>
  <p:sldIdLst>
    <p:sldId id="968" r:id="rId2"/>
    <p:sldId id="1600" r:id="rId3"/>
    <p:sldId id="1153" r:id="rId4"/>
    <p:sldId id="965" r:id="rId5"/>
    <p:sldId id="959" r:id="rId6"/>
    <p:sldId id="960" r:id="rId7"/>
    <p:sldId id="961" r:id="rId8"/>
    <p:sldId id="1601" r:id="rId9"/>
    <p:sldId id="948" r:id="rId10"/>
  </p:sldIdLst>
  <p:sldSz cx="9144000" cy="5143500" type="screen16x9"/>
  <p:notesSz cx="6858000" cy="10287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Geneva" pitchFamily="31" charset="0"/>
        <a:ea typeface="+mn-ea"/>
        <a:cs typeface="+mn-cs"/>
      </a:defRPr>
    </a:lvl1pPr>
    <a:lvl2pPr marL="457200" algn="l" rtl="0" eaLnBrk="0" fontAlgn="base" hangingPunct="0">
      <a:spcBef>
        <a:spcPct val="0"/>
      </a:spcBef>
      <a:spcAft>
        <a:spcPct val="0"/>
      </a:spcAft>
      <a:defRPr sz="2400" kern="1200">
        <a:solidFill>
          <a:schemeClr val="tx1"/>
        </a:solidFill>
        <a:latin typeface="Geneva" pitchFamily="31" charset="0"/>
        <a:ea typeface="+mn-ea"/>
        <a:cs typeface="+mn-cs"/>
      </a:defRPr>
    </a:lvl2pPr>
    <a:lvl3pPr marL="914400" algn="l" rtl="0" eaLnBrk="0" fontAlgn="base" hangingPunct="0">
      <a:spcBef>
        <a:spcPct val="0"/>
      </a:spcBef>
      <a:spcAft>
        <a:spcPct val="0"/>
      </a:spcAft>
      <a:defRPr sz="2400" kern="1200">
        <a:solidFill>
          <a:schemeClr val="tx1"/>
        </a:solidFill>
        <a:latin typeface="Geneva" pitchFamily="31" charset="0"/>
        <a:ea typeface="+mn-ea"/>
        <a:cs typeface="+mn-cs"/>
      </a:defRPr>
    </a:lvl3pPr>
    <a:lvl4pPr marL="1371600" algn="l" rtl="0" eaLnBrk="0" fontAlgn="base" hangingPunct="0">
      <a:spcBef>
        <a:spcPct val="0"/>
      </a:spcBef>
      <a:spcAft>
        <a:spcPct val="0"/>
      </a:spcAft>
      <a:defRPr sz="2400" kern="1200">
        <a:solidFill>
          <a:schemeClr val="tx1"/>
        </a:solidFill>
        <a:latin typeface="Geneva" pitchFamily="31" charset="0"/>
        <a:ea typeface="+mn-ea"/>
        <a:cs typeface="+mn-cs"/>
      </a:defRPr>
    </a:lvl4pPr>
    <a:lvl5pPr marL="1828800" algn="l" rtl="0" eaLnBrk="0" fontAlgn="base" hangingPunct="0">
      <a:spcBef>
        <a:spcPct val="0"/>
      </a:spcBef>
      <a:spcAft>
        <a:spcPct val="0"/>
      </a:spcAft>
      <a:defRPr sz="2400" kern="1200">
        <a:solidFill>
          <a:schemeClr val="tx1"/>
        </a:solidFill>
        <a:latin typeface="Geneva" pitchFamily="31" charset="0"/>
        <a:ea typeface="+mn-ea"/>
        <a:cs typeface="+mn-cs"/>
      </a:defRPr>
    </a:lvl5pPr>
    <a:lvl6pPr marL="2286000" algn="l" defTabSz="457200" rtl="0" eaLnBrk="1" latinLnBrk="0" hangingPunct="1">
      <a:defRPr sz="2400" kern="1200">
        <a:solidFill>
          <a:schemeClr val="tx1"/>
        </a:solidFill>
        <a:latin typeface="Geneva" pitchFamily="31" charset="0"/>
        <a:ea typeface="+mn-ea"/>
        <a:cs typeface="+mn-cs"/>
      </a:defRPr>
    </a:lvl6pPr>
    <a:lvl7pPr marL="2743200" algn="l" defTabSz="457200" rtl="0" eaLnBrk="1" latinLnBrk="0" hangingPunct="1">
      <a:defRPr sz="2400" kern="1200">
        <a:solidFill>
          <a:schemeClr val="tx1"/>
        </a:solidFill>
        <a:latin typeface="Geneva" pitchFamily="31" charset="0"/>
        <a:ea typeface="+mn-ea"/>
        <a:cs typeface="+mn-cs"/>
      </a:defRPr>
    </a:lvl7pPr>
    <a:lvl8pPr marL="3200400" algn="l" defTabSz="457200" rtl="0" eaLnBrk="1" latinLnBrk="0" hangingPunct="1">
      <a:defRPr sz="2400" kern="1200">
        <a:solidFill>
          <a:schemeClr val="tx1"/>
        </a:solidFill>
        <a:latin typeface="Geneva" pitchFamily="31" charset="0"/>
        <a:ea typeface="+mn-ea"/>
        <a:cs typeface="+mn-cs"/>
      </a:defRPr>
    </a:lvl8pPr>
    <a:lvl9pPr marL="3657600" algn="l" defTabSz="457200" rtl="0" eaLnBrk="1" latinLnBrk="0" hangingPunct="1">
      <a:defRPr sz="2400" kern="1200">
        <a:solidFill>
          <a:schemeClr val="tx1"/>
        </a:solidFill>
        <a:latin typeface="Geneva" pitchFamily="31" charset="0"/>
        <a:ea typeface="+mn-ea"/>
        <a:cs typeface="+mn-cs"/>
      </a:defRPr>
    </a:lvl9pPr>
  </p:defaultTextStyle>
  <p:extLst>
    <p:ext uri="{EFAFB233-063F-42B5-8137-9DF3F51BA10A}">
      <p15:sldGuideLst xmlns:p15="http://schemas.microsoft.com/office/powerpoint/2012/main">
        <p15:guide id="2" pos="2880" userDrawn="1">
          <p15:clr>
            <a:srgbClr val="A4A3A4"/>
          </p15:clr>
        </p15:guide>
        <p15:guide id="3" orient="horz" pos="1620">
          <p15:clr>
            <a:srgbClr val="A4A3A4"/>
          </p15:clr>
        </p15:guide>
      </p15:sldGuideLst>
    </p:ext>
    <p:ext uri="{2D200454-40CA-4A62-9FC3-DE9A4176ACB9}">
      <p15:notesGuideLst xmlns:p15="http://schemas.microsoft.com/office/powerpoint/2012/main">
        <p15:guide id="1" orient="horz" pos="324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02A"/>
    <a:srgbClr val="73A0B0"/>
    <a:srgbClr val="7DACBE"/>
    <a:srgbClr val="4C6873"/>
    <a:srgbClr val="54737F"/>
    <a:srgbClr val="A576AF"/>
    <a:srgbClr val="59267F"/>
    <a:srgbClr val="6E4B7D"/>
    <a:srgbClr val="0084E1"/>
    <a:srgbClr val="004B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335" autoAdjust="0"/>
    <p:restoredTop sz="94940" autoAdjust="0"/>
  </p:normalViewPr>
  <p:slideViewPr>
    <p:cSldViewPr snapToGrid="0" showGuides="1">
      <p:cViewPr varScale="1">
        <p:scale>
          <a:sx n="152" d="100"/>
          <a:sy n="152" d="100"/>
        </p:scale>
        <p:origin x="176" y="304"/>
      </p:cViewPr>
      <p:guideLst>
        <p:guide pos="2880"/>
        <p:guide orient="horz" pos="16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0" d="100"/>
        <a:sy n="130" d="100"/>
      </p:scale>
      <p:origin x="0" y="5952"/>
    </p:cViewPr>
  </p:sorterViewPr>
  <p:notesViewPr>
    <p:cSldViewPr snapToGrid="0" showGuides="1">
      <p:cViewPr varScale="1">
        <p:scale>
          <a:sx n="136" d="100"/>
          <a:sy n="136" d="100"/>
        </p:scale>
        <p:origin x="2496" y="232"/>
      </p:cViewPr>
      <p:guideLst>
        <p:guide orient="horz" pos="324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358080574152829"/>
          <c:y val="0.10748853112295501"/>
          <c:w val="0.87503719454854234"/>
          <c:h val="0.71586865484054096"/>
        </c:manualLayout>
      </c:layout>
      <c:barChart>
        <c:barDir val="col"/>
        <c:grouping val="clustered"/>
        <c:varyColors val="0"/>
        <c:ser>
          <c:idx val="0"/>
          <c:order val="0"/>
          <c:tx>
            <c:strRef>
              <c:f>Sheet1!$B$1</c:f>
              <c:strCache>
                <c:ptCount val="1"/>
                <c:pt idx="0">
                  <c:v>Doravirine-Tenofovir DF-Lamivudine</c:v>
                </c:pt>
              </c:strCache>
            </c:strRef>
          </c:tx>
          <c:spPr>
            <a:gradFill flip="none" rotWithShape="1">
              <a:gsLst>
                <a:gs pos="0">
                  <a:srgbClr val="004B7F"/>
                </a:gs>
                <a:gs pos="99000">
                  <a:srgbClr val="0084E1"/>
                </a:gs>
              </a:gsLst>
              <a:lin ang="0" scaled="1"/>
              <a:tileRect/>
            </a:gradFill>
            <a:ln w="12700">
              <a:noFill/>
            </a:ln>
            <a:effectLst/>
            <a:scene3d>
              <a:camera prst="orthographicFront"/>
              <a:lightRig rig="threePt" dir="t"/>
            </a:scene3d>
            <a:sp3d>
              <a:bevelT w="38100" h="38100"/>
            </a:sp3d>
          </c:spPr>
          <c:invertIfNegative val="0"/>
          <c:dPt>
            <c:idx val="0"/>
            <c:invertIfNegative val="0"/>
            <c:bubble3D val="0"/>
            <c:extLst>
              <c:ext xmlns:c16="http://schemas.microsoft.com/office/drawing/2014/chart" uri="{C3380CC4-5D6E-409C-BE32-E72D297353CC}">
                <c16:uniqueId val="{00000000-60FE-CA44-A73D-5BBEB52C6581}"/>
              </c:ext>
            </c:extLst>
          </c:dPt>
          <c:dPt>
            <c:idx val="1"/>
            <c:invertIfNegative val="0"/>
            <c:bubble3D val="0"/>
            <c:extLst>
              <c:ext xmlns:c16="http://schemas.microsoft.com/office/drawing/2014/chart" uri="{C3380CC4-5D6E-409C-BE32-E72D297353CC}">
                <c16:uniqueId val="{00000001-60FE-CA44-A73D-5BBEB52C6581}"/>
              </c:ext>
            </c:extLst>
          </c:dPt>
          <c:dPt>
            <c:idx val="2"/>
            <c:invertIfNegative val="0"/>
            <c:bubble3D val="0"/>
            <c:extLst>
              <c:ext xmlns:c16="http://schemas.microsoft.com/office/drawing/2014/chart" uri="{C3380CC4-5D6E-409C-BE32-E72D297353CC}">
                <c16:uniqueId val="{00000002-60FE-CA44-A73D-5BBEB52C6581}"/>
              </c:ext>
            </c:extLst>
          </c:dPt>
          <c:dLbls>
            <c:spPr>
              <a:solidFill>
                <a:sysClr val="window" lastClr="FFFFFF">
                  <a:alpha val="50000"/>
                </a:sysClr>
              </a:solidFill>
            </c:spPr>
            <c:txPr>
              <a:bodyPr/>
              <a:lstStyle/>
              <a:p>
                <a:pPr>
                  <a:defRPr sz="12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All</c:v>
                </c:pt>
                <c:pt idx="1">
                  <c:v>≤100,000 copies/mL</c:v>
                </c:pt>
                <c:pt idx="2">
                  <c:v> &gt;100,000 copies/mL</c:v>
                </c:pt>
              </c:strCache>
            </c:strRef>
          </c:cat>
          <c:val>
            <c:numRef>
              <c:f>Sheet1!$B$2:$B$4</c:f>
              <c:numCache>
                <c:formatCode>0.0</c:formatCode>
                <c:ptCount val="3"/>
                <c:pt idx="0">
                  <c:v>88.7</c:v>
                </c:pt>
                <c:pt idx="1">
                  <c:v>90.6</c:v>
                </c:pt>
                <c:pt idx="2">
                  <c:v>81.2</c:v>
                </c:pt>
              </c:numCache>
            </c:numRef>
          </c:val>
          <c:extLst>
            <c:ext xmlns:c16="http://schemas.microsoft.com/office/drawing/2014/chart" uri="{C3380CC4-5D6E-409C-BE32-E72D297353CC}">
              <c16:uniqueId val="{00000003-60FE-CA44-A73D-5BBEB52C6581}"/>
            </c:ext>
          </c:extLst>
        </c:ser>
        <c:ser>
          <c:idx val="1"/>
          <c:order val="1"/>
          <c:tx>
            <c:strRef>
              <c:f>Sheet1!$C$1</c:f>
              <c:strCache>
                <c:ptCount val="1"/>
                <c:pt idx="0">
                  <c:v>Efavirenz-Tenofovir DF-Emtricitabine</c:v>
                </c:pt>
              </c:strCache>
            </c:strRef>
          </c:tx>
          <c:spPr>
            <a:gradFill flip="none" rotWithShape="1">
              <a:gsLst>
                <a:gs pos="0">
                  <a:srgbClr val="4E702A"/>
                </a:gs>
                <a:gs pos="98000">
                  <a:srgbClr val="9EC875"/>
                </a:gs>
              </a:gsLst>
              <a:lin ang="0" scaled="1"/>
              <a:tileRect/>
            </a:gradFill>
            <a:ln w="12700">
              <a:noFill/>
            </a:ln>
            <a:effectLst/>
            <a:scene3d>
              <a:camera prst="orthographicFront"/>
              <a:lightRig rig="threePt" dir="t"/>
            </a:scene3d>
            <a:sp3d>
              <a:bevelT w="38100" h="38100"/>
            </a:sp3d>
          </c:spPr>
          <c:invertIfNegative val="0"/>
          <c:dPt>
            <c:idx val="0"/>
            <c:invertIfNegative val="0"/>
            <c:bubble3D val="0"/>
            <c:extLst>
              <c:ext xmlns:c16="http://schemas.microsoft.com/office/drawing/2014/chart" uri="{C3380CC4-5D6E-409C-BE32-E72D297353CC}">
                <c16:uniqueId val="{00000004-60FE-CA44-A73D-5BBEB52C6581}"/>
              </c:ext>
            </c:extLst>
          </c:dPt>
          <c:dLbls>
            <c:spPr>
              <a:solidFill>
                <a:sysClr val="window" lastClr="FFFFFF">
                  <a:alpha val="50000"/>
                </a:sysClr>
              </a:solidFill>
            </c:spPr>
            <c:txPr>
              <a:bodyPr/>
              <a:lstStyle/>
              <a:p>
                <a:pPr>
                  <a:defRPr sz="12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All</c:v>
                </c:pt>
                <c:pt idx="1">
                  <c:v>≤100,000 copies/mL</c:v>
                </c:pt>
                <c:pt idx="2">
                  <c:v> &gt;100,000 copies/mL</c:v>
                </c:pt>
              </c:strCache>
            </c:strRef>
          </c:cat>
          <c:val>
            <c:numRef>
              <c:f>Sheet1!$C$2:$C$4</c:f>
              <c:numCache>
                <c:formatCode>0.0</c:formatCode>
                <c:ptCount val="3"/>
                <c:pt idx="0">
                  <c:v>88.8</c:v>
                </c:pt>
                <c:pt idx="1">
                  <c:v>91.1</c:v>
                </c:pt>
                <c:pt idx="2">
                  <c:v>80.8</c:v>
                </c:pt>
              </c:numCache>
            </c:numRef>
          </c:val>
          <c:extLst>
            <c:ext xmlns:c16="http://schemas.microsoft.com/office/drawing/2014/chart" uri="{C3380CC4-5D6E-409C-BE32-E72D297353CC}">
              <c16:uniqueId val="{00000005-60FE-CA44-A73D-5BBEB52C6581}"/>
            </c:ext>
          </c:extLst>
        </c:ser>
        <c:dLbls>
          <c:showLegendKey val="0"/>
          <c:showVal val="1"/>
          <c:showCatName val="0"/>
          <c:showSerName val="0"/>
          <c:showPercent val="0"/>
          <c:showBubbleSize val="0"/>
        </c:dLbls>
        <c:gapWidth val="110"/>
        <c:axId val="-1977320936"/>
        <c:axId val="-1976976648"/>
      </c:barChart>
      <c:catAx>
        <c:axId val="-1977320936"/>
        <c:scaling>
          <c:orientation val="minMax"/>
        </c:scaling>
        <c:delete val="0"/>
        <c:axPos val="b"/>
        <c:title>
          <c:tx>
            <c:rich>
              <a:bodyPr/>
              <a:lstStyle/>
              <a:p>
                <a:pPr>
                  <a:defRPr/>
                </a:pPr>
                <a:r>
                  <a:rPr lang="en-US"/>
                  <a:t>Baseline HIV RNA </a:t>
                </a:r>
              </a:p>
            </c:rich>
          </c:tx>
          <c:layout>
            <c:manualLayout>
              <c:xMode val="edge"/>
              <c:yMode val="edge"/>
              <c:x val="0.59387819578108303"/>
              <c:y val="0.92880623474697199"/>
            </c:manualLayout>
          </c:layout>
          <c:overlay val="0"/>
        </c:title>
        <c:numFmt formatCode="General" sourceLinked="0"/>
        <c:majorTickMark val="out"/>
        <c:minorTickMark val="none"/>
        <c:tickLblPos val="nextTo"/>
        <c:spPr>
          <a:ln w="6350" cmpd="sng">
            <a:solidFill>
              <a:srgbClr val="000000"/>
            </a:solidFill>
          </a:ln>
        </c:spPr>
        <c:crossAx val="-1976976648"/>
        <c:crosses val="autoZero"/>
        <c:auto val="1"/>
        <c:lblAlgn val="ctr"/>
        <c:lblOffset val="1"/>
        <c:tickLblSkip val="1"/>
        <c:tickMarkSkip val="1"/>
        <c:noMultiLvlLbl val="0"/>
      </c:catAx>
      <c:valAx>
        <c:axId val="-1976976648"/>
        <c:scaling>
          <c:orientation val="minMax"/>
          <c:max val="100"/>
          <c:min val="0"/>
        </c:scaling>
        <c:delete val="0"/>
        <c:axPos val="l"/>
        <c:title>
          <c:tx>
            <c:rich>
              <a:bodyPr/>
              <a:lstStyle/>
              <a:p>
                <a:pPr>
                  <a:defRPr>
                    <a:latin typeface="Arial" panose="020B0604020202020204" pitchFamily="34" charset="0"/>
                    <a:cs typeface="Arial" panose="020B0604020202020204" pitchFamily="34" charset="0"/>
                  </a:defRPr>
                </a:pPr>
                <a:r>
                  <a:rPr lang="en-US">
                    <a:latin typeface="Arial" panose="020B0604020202020204" pitchFamily="34" charset="0"/>
                    <a:cs typeface="Arial" panose="020B0604020202020204" pitchFamily="34" charset="0"/>
                  </a:rPr>
                  <a:t>HIV RNA &lt;50 copies/mL (%)</a:t>
                </a:r>
              </a:p>
            </c:rich>
          </c:tx>
          <c:layout>
            <c:manualLayout>
              <c:xMode val="edge"/>
              <c:yMode val="edge"/>
              <c:x val="1.0860223354433637E-2"/>
              <c:y val="0.11023650826541419"/>
            </c:manualLayout>
          </c:layout>
          <c:overlay val="0"/>
        </c:title>
        <c:numFmt formatCode="0" sourceLinked="0"/>
        <c:majorTickMark val="out"/>
        <c:minorTickMark val="none"/>
        <c:tickLblPos val="nextTo"/>
        <c:spPr>
          <a:ln w="6350" cmpd="sng">
            <a:solidFill>
              <a:srgbClr val="000000"/>
            </a:solidFill>
          </a:ln>
        </c:spPr>
        <c:txPr>
          <a:bodyPr/>
          <a:lstStyle/>
          <a:p>
            <a:pPr>
              <a:defRPr sz="1200"/>
            </a:pPr>
            <a:endParaRPr lang="en-US"/>
          </a:p>
        </c:txPr>
        <c:crossAx val="-1977320936"/>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19821980808548662"/>
          <c:y val="1.49179233951688E-2"/>
          <c:w val="0.78601683813587486"/>
          <c:h val="7.1941601049868797E-2"/>
        </c:manualLayout>
      </c:layout>
      <c:overlay val="0"/>
      <c:spPr>
        <a:noFill/>
      </c:spPr>
      <c:txPr>
        <a:bodyPr/>
        <a:lstStyle/>
        <a:p>
          <a:pPr>
            <a:defRPr>
              <a:latin typeface="Arial" panose="020B0604020202020204" pitchFamily="34" charset="0"/>
              <a:cs typeface="Arial" panose="020B0604020202020204" pitchFamily="34" charset="0"/>
            </a:defRPr>
          </a:pPr>
          <a:endParaRPr lang="en-US"/>
        </a:p>
      </c:tx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4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1449645183241"/>
          <c:y val="0.10748853112295501"/>
          <c:w val="0.87982147501832497"/>
          <c:h val="0.78604411290693899"/>
        </c:manualLayout>
      </c:layout>
      <c:barChart>
        <c:barDir val="col"/>
        <c:grouping val="clustered"/>
        <c:varyColors val="0"/>
        <c:ser>
          <c:idx val="0"/>
          <c:order val="0"/>
          <c:tx>
            <c:strRef>
              <c:f>Sheet1!$B$1</c:f>
              <c:strCache>
                <c:ptCount val="1"/>
                <c:pt idx="0">
                  <c:v>Doravirine-Tenofovir DF-Lamivudine</c:v>
                </c:pt>
              </c:strCache>
            </c:strRef>
          </c:tx>
          <c:spPr>
            <a:gradFill>
              <a:gsLst>
                <a:gs pos="0">
                  <a:srgbClr val="004B7F"/>
                </a:gs>
                <a:gs pos="97000">
                  <a:srgbClr val="0084E1"/>
                </a:gs>
              </a:gsLst>
              <a:lin ang="0" scaled="1"/>
            </a:gradFill>
            <a:ln w="12700">
              <a:noFill/>
            </a:ln>
            <a:effectLst/>
            <a:scene3d>
              <a:camera prst="orthographicFront"/>
              <a:lightRig rig="threePt" dir="t"/>
            </a:scene3d>
            <a:sp3d>
              <a:bevelT w="38100" h="38100"/>
            </a:sp3d>
          </c:spPr>
          <c:invertIfNegative val="0"/>
          <c:dPt>
            <c:idx val="0"/>
            <c:invertIfNegative val="0"/>
            <c:bubble3D val="0"/>
            <c:spPr>
              <a:gradFill flip="none" rotWithShape="1">
                <a:gsLst>
                  <a:gs pos="0">
                    <a:srgbClr val="004B7F"/>
                  </a:gs>
                  <a:gs pos="97000">
                    <a:srgbClr val="0084E1"/>
                  </a:gs>
                </a:gsLst>
                <a:lin ang="0" scaled="1"/>
                <a:tileRect/>
              </a:gradFill>
              <a:ln w="12700">
                <a:noFill/>
              </a:ln>
              <a:effectLst/>
              <a:scene3d>
                <a:camera prst="orthographicFront"/>
                <a:lightRig rig="threePt" dir="t"/>
              </a:scene3d>
              <a:sp3d>
                <a:bevelT w="38100" h="38100"/>
              </a:sp3d>
            </c:spPr>
            <c:extLst>
              <c:ext xmlns:c16="http://schemas.microsoft.com/office/drawing/2014/chart" uri="{C3380CC4-5D6E-409C-BE32-E72D297353CC}">
                <c16:uniqueId val="{00000001-80FA-C048-B798-821774F43B88}"/>
              </c:ext>
            </c:extLst>
          </c:dPt>
          <c:dPt>
            <c:idx val="1"/>
            <c:invertIfNegative val="0"/>
            <c:bubble3D val="0"/>
            <c:extLst>
              <c:ext xmlns:c16="http://schemas.microsoft.com/office/drawing/2014/chart" uri="{C3380CC4-5D6E-409C-BE32-E72D297353CC}">
                <c16:uniqueId val="{00000002-80FA-C048-B798-821774F43B88}"/>
              </c:ext>
            </c:extLst>
          </c:dPt>
          <c:dPt>
            <c:idx val="2"/>
            <c:invertIfNegative val="0"/>
            <c:bubble3D val="0"/>
            <c:extLst>
              <c:ext xmlns:c16="http://schemas.microsoft.com/office/drawing/2014/chart" uri="{C3380CC4-5D6E-409C-BE32-E72D297353CC}">
                <c16:uniqueId val="{00000003-80FA-C048-B798-821774F43B88}"/>
              </c:ext>
            </c:extLst>
          </c:dPt>
          <c:dLbls>
            <c:spPr>
              <a:noFill/>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HIV RNA &lt;50 copies/mL</c:v>
                </c:pt>
                <c:pt idx="1">
                  <c:v>HIV RNA ≥50 copies/mL</c:v>
                </c:pt>
              </c:strCache>
            </c:strRef>
          </c:cat>
          <c:val>
            <c:numRef>
              <c:f>Sheet1!$B$2:$B$3</c:f>
              <c:numCache>
                <c:formatCode>0.0</c:formatCode>
                <c:ptCount val="2"/>
                <c:pt idx="0">
                  <c:v>84.3</c:v>
                </c:pt>
                <c:pt idx="1">
                  <c:v>10.7</c:v>
                </c:pt>
              </c:numCache>
            </c:numRef>
          </c:val>
          <c:extLst>
            <c:ext xmlns:c16="http://schemas.microsoft.com/office/drawing/2014/chart" uri="{C3380CC4-5D6E-409C-BE32-E72D297353CC}">
              <c16:uniqueId val="{00000004-80FA-C048-B798-821774F43B88}"/>
            </c:ext>
          </c:extLst>
        </c:ser>
        <c:ser>
          <c:idx val="1"/>
          <c:order val="1"/>
          <c:tx>
            <c:strRef>
              <c:f>Sheet1!$C$1</c:f>
              <c:strCache>
                <c:ptCount val="1"/>
                <c:pt idx="0">
                  <c:v>Efavirenz-Tenofovir DF-Emtricitabine</c:v>
                </c:pt>
              </c:strCache>
            </c:strRef>
          </c:tx>
          <c:spPr>
            <a:gradFill>
              <a:gsLst>
                <a:gs pos="0">
                  <a:srgbClr val="4E702A"/>
                </a:gs>
                <a:gs pos="98000">
                  <a:srgbClr val="9EC875"/>
                </a:gs>
              </a:gsLst>
              <a:lin ang="0" scaled="1"/>
            </a:gradFill>
            <a:ln w="12700">
              <a:noFill/>
            </a:ln>
            <a:effectLst/>
            <a:scene3d>
              <a:camera prst="orthographicFront"/>
              <a:lightRig rig="threePt" dir="t"/>
            </a:scene3d>
            <a:sp3d>
              <a:bevelT w="38100" h="38100"/>
            </a:sp3d>
          </c:spPr>
          <c:invertIfNegative val="0"/>
          <c:dPt>
            <c:idx val="0"/>
            <c:invertIfNegative val="0"/>
            <c:bubble3D val="0"/>
            <c:extLst>
              <c:ext xmlns:c16="http://schemas.microsoft.com/office/drawing/2014/chart" uri="{C3380CC4-5D6E-409C-BE32-E72D297353CC}">
                <c16:uniqueId val="{00000005-80FA-C048-B798-821774F43B88}"/>
              </c:ext>
            </c:extLst>
          </c:dPt>
          <c:dLbls>
            <c:spPr>
              <a:noFill/>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HIV RNA &lt;50 copies/mL</c:v>
                </c:pt>
                <c:pt idx="1">
                  <c:v>HIV RNA ≥50 copies/mL</c:v>
                </c:pt>
              </c:strCache>
            </c:strRef>
          </c:cat>
          <c:val>
            <c:numRef>
              <c:f>Sheet1!$C$2:$C$3</c:f>
              <c:numCache>
                <c:formatCode>0.0</c:formatCode>
                <c:ptCount val="2"/>
                <c:pt idx="0">
                  <c:v>80.8</c:v>
                </c:pt>
                <c:pt idx="1">
                  <c:v>10.199999999999999</c:v>
                </c:pt>
              </c:numCache>
            </c:numRef>
          </c:val>
          <c:extLst>
            <c:ext xmlns:c16="http://schemas.microsoft.com/office/drawing/2014/chart" uri="{C3380CC4-5D6E-409C-BE32-E72D297353CC}">
              <c16:uniqueId val="{00000006-80FA-C048-B798-821774F43B88}"/>
            </c:ext>
          </c:extLst>
        </c:ser>
        <c:dLbls>
          <c:showLegendKey val="0"/>
          <c:showVal val="1"/>
          <c:showCatName val="0"/>
          <c:showSerName val="0"/>
          <c:showPercent val="0"/>
          <c:showBubbleSize val="0"/>
        </c:dLbls>
        <c:gapWidth val="110"/>
        <c:axId val="-2087469128"/>
        <c:axId val="-2041555832"/>
      </c:barChart>
      <c:catAx>
        <c:axId val="-2087469128"/>
        <c:scaling>
          <c:orientation val="minMax"/>
        </c:scaling>
        <c:delete val="0"/>
        <c:axPos val="b"/>
        <c:numFmt formatCode="General" sourceLinked="0"/>
        <c:majorTickMark val="out"/>
        <c:minorTickMark val="none"/>
        <c:tickLblPos val="nextTo"/>
        <c:spPr>
          <a:ln w="6350" cmpd="sng">
            <a:solidFill>
              <a:srgbClr val="000000"/>
            </a:solidFill>
          </a:ln>
        </c:spPr>
        <c:crossAx val="-2041555832"/>
        <c:crosses val="autoZero"/>
        <c:auto val="1"/>
        <c:lblAlgn val="ctr"/>
        <c:lblOffset val="1"/>
        <c:tickLblSkip val="1"/>
        <c:tickMarkSkip val="1"/>
        <c:noMultiLvlLbl val="0"/>
      </c:catAx>
      <c:valAx>
        <c:axId val="-2041555832"/>
        <c:scaling>
          <c:orientation val="minMax"/>
          <c:max val="100"/>
          <c:min val="0"/>
        </c:scaling>
        <c:delete val="0"/>
        <c:axPos val="l"/>
        <c:title>
          <c:tx>
            <c:rich>
              <a:bodyPr/>
              <a:lstStyle/>
              <a:p>
                <a:pPr>
                  <a:defRPr/>
                </a:pPr>
                <a:r>
                  <a:rPr lang="en-US"/>
                  <a:t>Response (%)</a:t>
                </a:r>
              </a:p>
            </c:rich>
          </c:tx>
          <c:layout>
            <c:manualLayout>
              <c:xMode val="edge"/>
              <c:yMode val="edge"/>
              <c:x val="4.8381452318460201E-3"/>
              <c:y val="0.29298498871851503"/>
            </c:manualLayout>
          </c:layout>
          <c:overlay val="0"/>
        </c:title>
        <c:numFmt formatCode="0" sourceLinked="0"/>
        <c:majorTickMark val="out"/>
        <c:minorTickMark val="none"/>
        <c:tickLblPos val="nextTo"/>
        <c:spPr>
          <a:ln w="6350" cmpd="sng">
            <a:solidFill>
              <a:srgbClr val="000000"/>
            </a:solidFill>
          </a:ln>
        </c:spPr>
        <c:crossAx val="-2087469128"/>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3.8121270877176386E-2"/>
          <c:y val="1.49179233951688E-2"/>
          <c:w val="0.93274644723463618"/>
          <c:h val="7.1941601049868797E-2"/>
        </c:manualLayout>
      </c:layout>
      <c:overlay val="0"/>
      <c:spPr>
        <a:noFill/>
      </c:sp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4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1719869475775"/>
          <c:y val="0.10748853112295501"/>
          <c:w val="0.86405570925256003"/>
          <c:h val="0.71586865484054096"/>
        </c:manualLayout>
      </c:layout>
      <c:barChart>
        <c:barDir val="col"/>
        <c:grouping val="clustered"/>
        <c:varyColors val="0"/>
        <c:ser>
          <c:idx val="0"/>
          <c:order val="0"/>
          <c:tx>
            <c:strRef>
              <c:f>Sheet1!$B$1</c:f>
              <c:strCache>
                <c:ptCount val="1"/>
                <c:pt idx="0">
                  <c:v>Doravirine-Tenofovir DF-Lamivudine</c:v>
                </c:pt>
              </c:strCache>
            </c:strRef>
          </c:tx>
          <c:spPr>
            <a:gradFill flip="none" rotWithShape="1">
              <a:gsLst>
                <a:gs pos="0">
                  <a:srgbClr val="004B7F"/>
                </a:gs>
                <a:gs pos="97000">
                  <a:srgbClr val="0084E1"/>
                </a:gs>
              </a:gsLst>
              <a:lin ang="0" scaled="1"/>
              <a:tileRect/>
            </a:gradFill>
            <a:ln w="12700">
              <a:noFill/>
            </a:ln>
            <a:effectLst/>
            <a:scene3d>
              <a:camera prst="orthographicFront"/>
              <a:lightRig rig="threePt" dir="t"/>
            </a:scene3d>
            <a:sp3d>
              <a:bevelT w="38100" h="38100"/>
            </a:sp3d>
          </c:spPr>
          <c:invertIfNegative val="0"/>
          <c:dLbls>
            <c:spPr>
              <a:noFill/>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Dizziness</c:v>
                </c:pt>
                <c:pt idx="1">
                  <c:v>Sleep disorder, disturbance</c:v>
                </c:pt>
                <c:pt idx="2">
                  <c:v>Altered sensorium</c:v>
                </c:pt>
                <c:pt idx="3">
                  <c:v>Depression,
suicide, self-injury</c:v>
                </c:pt>
              </c:strCache>
            </c:strRef>
          </c:cat>
          <c:val>
            <c:numRef>
              <c:f>Sheet1!$B$2:$B$5</c:f>
              <c:numCache>
                <c:formatCode>0.0</c:formatCode>
                <c:ptCount val="4"/>
                <c:pt idx="0">
                  <c:v>8.8000000000000007</c:v>
                </c:pt>
                <c:pt idx="1">
                  <c:v>12.1</c:v>
                </c:pt>
                <c:pt idx="2">
                  <c:v>4.4000000000000004</c:v>
                </c:pt>
                <c:pt idx="3">
                  <c:v>4.0999999999999996</c:v>
                </c:pt>
              </c:numCache>
            </c:numRef>
          </c:val>
          <c:extLst>
            <c:ext xmlns:c16="http://schemas.microsoft.com/office/drawing/2014/chart" uri="{C3380CC4-5D6E-409C-BE32-E72D297353CC}">
              <c16:uniqueId val="{00000000-4098-DD41-BF76-473E2A5AB6C1}"/>
            </c:ext>
          </c:extLst>
        </c:ser>
        <c:ser>
          <c:idx val="1"/>
          <c:order val="1"/>
          <c:tx>
            <c:strRef>
              <c:f>Sheet1!$C$1</c:f>
              <c:strCache>
                <c:ptCount val="1"/>
                <c:pt idx="0">
                  <c:v>Efavirenz-Tenofovir DF-Emtricitabine</c:v>
                </c:pt>
              </c:strCache>
            </c:strRef>
          </c:tx>
          <c:spPr>
            <a:gradFill flip="none" rotWithShape="1">
              <a:gsLst>
                <a:gs pos="0">
                  <a:srgbClr val="597F30"/>
                </a:gs>
                <a:gs pos="98000">
                  <a:srgbClr val="9EC875"/>
                </a:gs>
              </a:gsLst>
              <a:lin ang="0" scaled="1"/>
              <a:tileRect/>
            </a:gradFill>
            <a:ln w="12700">
              <a:noFill/>
            </a:ln>
            <a:effectLst/>
            <a:scene3d>
              <a:camera prst="orthographicFront"/>
              <a:lightRig rig="threePt" dir="t"/>
            </a:scene3d>
            <a:sp3d>
              <a:bevelT w="38100" h="38100"/>
            </a:sp3d>
          </c:spPr>
          <c:invertIfNegative val="0"/>
          <c:dPt>
            <c:idx val="0"/>
            <c:invertIfNegative val="0"/>
            <c:bubble3D val="0"/>
            <c:extLst>
              <c:ext xmlns:c16="http://schemas.microsoft.com/office/drawing/2014/chart" uri="{C3380CC4-5D6E-409C-BE32-E72D297353CC}">
                <c16:uniqueId val="{00000001-4098-DD41-BF76-473E2A5AB6C1}"/>
              </c:ext>
            </c:extLst>
          </c:dPt>
          <c:dLbls>
            <c:spPr>
              <a:noFill/>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Dizziness</c:v>
                </c:pt>
                <c:pt idx="1">
                  <c:v>Sleep disorder, disturbance</c:v>
                </c:pt>
                <c:pt idx="2">
                  <c:v>Altered sensorium</c:v>
                </c:pt>
                <c:pt idx="3">
                  <c:v>Depression,
suicide, self-injury</c:v>
                </c:pt>
              </c:strCache>
            </c:strRef>
          </c:cat>
          <c:val>
            <c:numRef>
              <c:f>Sheet1!$C$2:$C$5</c:f>
              <c:numCache>
                <c:formatCode>0.0</c:formatCode>
                <c:ptCount val="4"/>
                <c:pt idx="0">
                  <c:v>37.1</c:v>
                </c:pt>
                <c:pt idx="1">
                  <c:v>25.5</c:v>
                </c:pt>
                <c:pt idx="2">
                  <c:v>8.2000000000000011</c:v>
                </c:pt>
                <c:pt idx="3">
                  <c:v>6.6</c:v>
                </c:pt>
              </c:numCache>
            </c:numRef>
          </c:val>
          <c:extLst>
            <c:ext xmlns:c16="http://schemas.microsoft.com/office/drawing/2014/chart" uri="{C3380CC4-5D6E-409C-BE32-E72D297353CC}">
              <c16:uniqueId val="{00000002-4098-DD41-BF76-473E2A5AB6C1}"/>
            </c:ext>
          </c:extLst>
        </c:ser>
        <c:dLbls>
          <c:showLegendKey val="0"/>
          <c:showVal val="1"/>
          <c:showCatName val="0"/>
          <c:showSerName val="0"/>
          <c:showPercent val="0"/>
          <c:showBubbleSize val="0"/>
        </c:dLbls>
        <c:gapWidth val="110"/>
        <c:axId val="-1979282616"/>
        <c:axId val="-1979279336"/>
      </c:barChart>
      <c:catAx>
        <c:axId val="-1979282616"/>
        <c:scaling>
          <c:orientation val="minMax"/>
        </c:scaling>
        <c:delete val="0"/>
        <c:axPos val="b"/>
        <c:numFmt formatCode="General" sourceLinked="1"/>
        <c:majorTickMark val="out"/>
        <c:minorTickMark val="none"/>
        <c:tickLblPos val="nextTo"/>
        <c:spPr>
          <a:ln w="6350" cmpd="sng">
            <a:solidFill>
              <a:srgbClr val="000000"/>
            </a:solidFill>
          </a:ln>
        </c:spPr>
        <c:txPr>
          <a:bodyPr rot="0" vert="horz"/>
          <a:lstStyle/>
          <a:p>
            <a:pPr>
              <a:defRPr/>
            </a:pPr>
            <a:endParaRPr lang="en-US"/>
          </a:p>
        </c:txPr>
        <c:crossAx val="-1979279336"/>
        <c:crosses val="autoZero"/>
        <c:auto val="1"/>
        <c:lblAlgn val="ctr"/>
        <c:lblOffset val="1"/>
        <c:tickLblSkip val="1"/>
        <c:tickMarkSkip val="1"/>
        <c:noMultiLvlLbl val="0"/>
      </c:catAx>
      <c:valAx>
        <c:axId val="-1979279336"/>
        <c:scaling>
          <c:orientation val="minMax"/>
          <c:max val="50"/>
          <c:min val="0"/>
        </c:scaling>
        <c:delete val="0"/>
        <c:axPos val="l"/>
        <c:title>
          <c:tx>
            <c:rich>
              <a:bodyPr/>
              <a:lstStyle/>
              <a:p>
                <a:pPr>
                  <a:defRPr/>
                </a:pPr>
                <a:r>
                  <a:rPr lang="en-US"/>
                  <a:t>Percent of Participants</a:t>
                </a:r>
              </a:p>
            </c:rich>
          </c:tx>
          <c:layout>
            <c:manualLayout>
              <c:xMode val="edge"/>
              <c:yMode val="edge"/>
              <c:x val="3.0864197530864196E-3"/>
              <c:y val="0.12846371634101292"/>
            </c:manualLayout>
          </c:layout>
          <c:overlay val="0"/>
        </c:title>
        <c:numFmt formatCode="0" sourceLinked="0"/>
        <c:majorTickMark val="out"/>
        <c:minorTickMark val="none"/>
        <c:tickLblPos val="nextTo"/>
        <c:spPr>
          <a:ln w="6350" cmpd="sng">
            <a:solidFill>
              <a:srgbClr val="000000"/>
            </a:solidFill>
          </a:ln>
        </c:spPr>
        <c:crossAx val="-1979282616"/>
        <c:crosses val="autoZero"/>
        <c:crossBetween val="between"/>
        <c:majorUnit val="10"/>
        <c:minorUnit val="1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100683833439739"/>
          <c:y val="1.49179233951688E-2"/>
          <c:w val="0.89295665744484598"/>
          <c:h val="7.1941601049868797E-2"/>
        </c:manualLayout>
      </c:layout>
      <c:overlay val="0"/>
      <c:spPr>
        <a:noFill/>
      </c:sp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4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222035946663801"/>
          <c:y val="0.10748853112295501"/>
          <c:w val="0.85154320104589598"/>
          <c:h val="0.78901984944438497"/>
        </c:manualLayout>
      </c:layout>
      <c:barChart>
        <c:barDir val="col"/>
        <c:grouping val="clustered"/>
        <c:varyColors val="0"/>
        <c:ser>
          <c:idx val="0"/>
          <c:order val="0"/>
          <c:tx>
            <c:strRef>
              <c:f>Sheet1!$B$1</c:f>
              <c:strCache>
                <c:ptCount val="1"/>
                <c:pt idx="0">
                  <c:v>Doravirine-Tenofovir DF-Lamivudine</c:v>
                </c:pt>
              </c:strCache>
            </c:strRef>
          </c:tx>
          <c:spPr>
            <a:gradFill flip="none" rotWithShape="1">
              <a:gsLst>
                <a:gs pos="0">
                  <a:srgbClr val="004B7F"/>
                </a:gs>
                <a:gs pos="97000">
                  <a:srgbClr val="0084E1"/>
                </a:gs>
              </a:gsLst>
              <a:lin ang="0" scaled="1"/>
              <a:tileRect/>
            </a:gradFill>
            <a:ln w="12700">
              <a:noFill/>
            </a:ln>
            <a:effectLst/>
            <a:scene3d>
              <a:camera prst="orthographicFront"/>
              <a:lightRig rig="threePt" dir="t"/>
            </a:scene3d>
            <a:sp3d>
              <a:bevelT w="38100" h="38100"/>
            </a:sp3d>
          </c:spPr>
          <c:invertIfNegative val="0"/>
          <c:dLbls>
            <c:spPr>
              <a:noFill/>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Cholesterol</c:v>
                </c:pt>
                <c:pt idx="1">
                  <c:v>LDL Cholesterol</c:v>
                </c:pt>
                <c:pt idx="2">
                  <c:v>HDL Cholesterol</c:v>
                </c:pt>
                <c:pt idx="3">
                  <c:v>Triglycerides</c:v>
                </c:pt>
              </c:strCache>
            </c:strRef>
          </c:cat>
          <c:val>
            <c:numRef>
              <c:f>Sheet1!$B$2:$B$5</c:f>
              <c:numCache>
                <c:formatCode>0.0</c:formatCode>
                <c:ptCount val="4"/>
                <c:pt idx="0">
                  <c:v>-2</c:v>
                </c:pt>
                <c:pt idx="1">
                  <c:v>-1.6</c:v>
                </c:pt>
                <c:pt idx="2">
                  <c:v>1.9</c:v>
                </c:pt>
                <c:pt idx="3">
                  <c:v>-12.4</c:v>
                </c:pt>
              </c:numCache>
            </c:numRef>
          </c:val>
          <c:extLst>
            <c:ext xmlns:c16="http://schemas.microsoft.com/office/drawing/2014/chart" uri="{C3380CC4-5D6E-409C-BE32-E72D297353CC}">
              <c16:uniqueId val="{00000000-27D1-0440-B7C5-F33FDBFF31D0}"/>
            </c:ext>
          </c:extLst>
        </c:ser>
        <c:ser>
          <c:idx val="1"/>
          <c:order val="1"/>
          <c:tx>
            <c:strRef>
              <c:f>Sheet1!$C$1</c:f>
              <c:strCache>
                <c:ptCount val="1"/>
                <c:pt idx="0">
                  <c:v>Efavirenz-Tenofovir DF-Emtricitabine</c:v>
                </c:pt>
              </c:strCache>
            </c:strRef>
          </c:tx>
          <c:spPr>
            <a:gradFill flip="none" rotWithShape="1">
              <a:gsLst>
                <a:gs pos="0">
                  <a:srgbClr val="597F30"/>
                </a:gs>
                <a:gs pos="98000">
                  <a:srgbClr val="9EC875"/>
                </a:gs>
              </a:gsLst>
              <a:lin ang="0" scaled="1"/>
              <a:tileRect/>
            </a:gradFill>
            <a:ln w="12700">
              <a:noFill/>
            </a:ln>
            <a:effectLst/>
            <a:scene3d>
              <a:camera prst="orthographicFront"/>
              <a:lightRig rig="threePt" dir="t"/>
            </a:scene3d>
            <a:sp3d>
              <a:bevelT w="38100" h="38100"/>
            </a:sp3d>
          </c:spPr>
          <c:invertIfNegative val="0"/>
          <c:dPt>
            <c:idx val="0"/>
            <c:invertIfNegative val="0"/>
            <c:bubble3D val="0"/>
            <c:extLst>
              <c:ext xmlns:c16="http://schemas.microsoft.com/office/drawing/2014/chart" uri="{C3380CC4-5D6E-409C-BE32-E72D297353CC}">
                <c16:uniqueId val="{00000001-27D1-0440-B7C5-F33FDBFF31D0}"/>
              </c:ext>
            </c:extLst>
          </c:dPt>
          <c:dLbls>
            <c:spPr>
              <a:noFill/>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Cholesterol</c:v>
                </c:pt>
                <c:pt idx="1">
                  <c:v>LDL Cholesterol</c:v>
                </c:pt>
                <c:pt idx="2">
                  <c:v>HDL Cholesterol</c:v>
                </c:pt>
                <c:pt idx="3">
                  <c:v>Triglycerides</c:v>
                </c:pt>
              </c:strCache>
            </c:strRef>
          </c:cat>
          <c:val>
            <c:numRef>
              <c:f>Sheet1!$C$2:$C$5</c:f>
              <c:numCache>
                <c:formatCode>0.0</c:formatCode>
                <c:ptCount val="4"/>
                <c:pt idx="0">
                  <c:v>21.8</c:v>
                </c:pt>
                <c:pt idx="1">
                  <c:v>8.7000000000000011</c:v>
                </c:pt>
                <c:pt idx="2">
                  <c:v>8.5</c:v>
                </c:pt>
                <c:pt idx="3">
                  <c:v>22</c:v>
                </c:pt>
              </c:numCache>
            </c:numRef>
          </c:val>
          <c:extLst>
            <c:ext xmlns:c16="http://schemas.microsoft.com/office/drawing/2014/chart" uri="{C3380CC4-5D6E-409C-BE32-E72D297353CC}">
              <c16:uniqueId val="{00000002-27D1-0440-B7C5-F33FDBFF31D0}"/>
            </c:ext>
          </c:extLst>
        </c:ser>
        <c:dLbls>
          <c:showLegendKey val="0"/>
          <c:showVal val="1"/>
          <c:showCatName val="0"/>
          <c:showSerName val="0"/>
          <c:showPercent val="0"/>
          <c:showBubbleSize val="0"/>
        </c:dLbls>
        <c:gapWidth val="110"/>
        <c:axId val="-2095996248"/>
        <c:axId val="-1979243320"/>
      </c:barChart>
      <c:catAx>
        <c:axId val="-2095996248"/>
        <c:scaling>
          <c:orientation val="minMax"/>
        </c:scaling>
        <c:delete val="0"/>
        <c:axPos val="b"/>
        <c:numFmt formatCode="General" sourceLinked="1"/>
        <c:majorTickMark val="out"/>
        <c:minorTickMark val="none"/>
        <c:tickLblPos val="low"/>
        <c:spPr>
          <a:ln w="6350" cmpd="sng">
            <a:solidFill>
              <a:srgbClr val="000000"/>
            </a:solidFill>
          </a:ln>
        </c:spPr>
        <c:txPr>
          <a:bodyPr rot="0" vert="horz"/>
          <a:lstStyle/>
          <a:p>
            <a:pPr>
              <a:defRPr/>
            </a:pPr>
            <a:endParaRPr lang="en-US"/>
          </a:p>
        </c:txPr>
        <c:crossAx val="-1979243320"/>
        <c:crosses val="autoZero"/>
        <c:auto val="1"/>
        <c:lblAlgn val="ctr"/>
        <c:lblOffset val="1"/>
        <c:tickLblSkip val="1"/>
        <c:tickMarkSkip val="1"/>
        <c:noMultiLvlLbl val="0"/>
      </c:catAx>
      <c:valAx>
        <c:axId val="-1979243320"/>
        <c:scaling>
          <c:orientation val="minMax"/>
          <c:max val="30"/>
          <c:min val="-20"/>
        </c:scaling>
        <c:delete val="0"/>
        <c:axPos val="l"/>
        <c:title>
          <c:tx>
            <c:rich>
              <a:bodyPr/>
              <a:lstStyle/>
              <a:p>
                <a:pPr>
                  <a:defRPr/>
                </a:pPr>
                <a:r>
                  <a:rPr lang="en-US"/>
                  <a:t>Change from Baseline, mg/dL</a:t>
                </a:r>
              </a:p>
            </c:rich>
          </c:tx>
          <c:layout>
            <c:manualLayout>
              <c:xMode val="edge"/>
              <c:yMode val="edge"/>
              <c:x val="1.0844153802027299E-2"/>
              <c:y val="0.114599535564519"/>
            </c:manualLayout>
          </c:layout>
          <c:overlay val="0"/>
        </c:title>
        <c:numFmt formatCode="0" sourceLinked="0"/>
        <c:majorTickMark val="out"/>
        <c:minorTickMark val="none"/>
        <c:tickLblPos val="nextTo"/>
        <c:spPr>
          <a:ln w="6350" cmpd="sng">
            <a:solidFill>
              <a:srgbClr val="000000"/>
            </a:solidFill>
          </a:ln>
        </c:spPr>
        <c:crossAx val="-2095996248"/>
        <c:crosses val="autoZero"/>
        <c:crossBetween val="between"/>
        <c:majorUnit val="1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10268570208453399"/>
          <c:y val="1.49179233951688E-2"/>
          <c:w val="0.89070449757738002"/>
          <c:h val="7.1941601049868797E-2"/>
        </c:manualLayout>
      </c:layout>
      <c:overlay val="0"/>
      <c:spPr>
        <a:noFill/>
      </c:sp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4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5715000" y="533400"/>
            <a:ext cx="375104" cy="274434"/>
          </a:xfrm>
          <a:prstGeom prst="rect">
            <a:avLst/>
          </a:prstGeom>
          <a:noFill/>
          <a:ln w="12700">
            <a:noFill/>
            <a:miter lim="800000"/>
            <a:headEnd/>
            <a:tailEnd/>
          </a:ln>
          <a:effectLst/>
        </p:spPr>
        <p:txBody>
          <a:bodyPr wrap="none" lIns="90488" tIns="44450" rIns="90488" bIns="44450">
            <a:prstTxWarp prst="textNoShape">
              <a:avLst/>
            </a:prstTxWarp>
            <a:spAutoFit/>
          </a:bodyPr>
          <a:lstStyle/>
          <a:p>
            <a:pPr>
              <a:defRPr/>
            </a:pPr>
            <a:fld id="{AFADDE07-A3B2-714E-914F-4081EC661B9E}" type="slidenum">
              <a:rPr lang="en-US" sz="1200">
                <a:latin typeface="Arial"/>
                <a:cs typeface="Arial"/>
              </a:rPr>
              <a:pPr>
                <a:defRPr/>
              </a:pPr>
              <a:t>‹#›</a:t>
            </a:fld>
            <a:endParaRPr lang="en-US" sz="1200" dirty="0">
              <a:latin typeface="Arial"/>
              <a:cs typeface="Arial"/>
            </a:endParaRPr>
          </a:p>
        </p:txBody>
      </p:sp>
      <p:sp>
        <p:nvSpPr>
          <p:cNvPr id="3083" name="Rectangle 11"/>
          <p:cNvSpPr>
            <a:spLocks noChangeArrowheads="1"/>
          </p:cNvSpPr>
          <p:nvPr/>
        </p:nvSpPr>
        <p:spPr bwMode="auto">
          <a:xfrm>
            <a:off x="390525" y="282575"/>
            <a:ext cx="915988" cy="307975"/>
          </a:xfrm>
          <a:prstGeom prst="rect">
            <a:avLst/>
          </a:prstGeom>
          <a:noFill/>
          <a:ln w="12700">
            <a:noFill/>
            <a:miter lim="800000"/>
            <a:headEnd/>
            <a:tailEnd/>
          </a:ln>
          <a:effectLst/>
        </p:spPr>
        <p:txBody>
          <a:bodyPr>
            <a:prstTxWarp prst="textNoShape">
              <a:avLst/>
            </a:prstTxWarp>
          </a:bodyPr>
          <a:lstStyle/>
          <a:p>
            <a:pPr>
              <a:defRPr/>
            </a:pPr>
            <a:endParaRPr lang="en-US" dirty="0">
              <a:latin typeface="Arial"/>
            </a:endParaRPr>
          </a:p>
        </p:txBody>
      </p:sp>
    </p:spTree>
    <p:extLst>
      <p:ext uri="{BB962C8B-B14F-4D97-AF65-F5344CB8AC3E}">
        <p14:creationId xmlns:p14="http://schemas.microsoft.com/office/powerpoint/2010/main" val="16118730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idx="2"/>
          </p:nvPr>
        </p:nvSpPr>
        <p:spPr bwMode="auto">
          <a:xfrm>
            <a:off x="80963" y="857250"/>
            <a:ext cx="6697662" cy="3768725"/>
          </a:xfrm>
          <a:prstGeom prst="rect">
            <a:avLst/>
          </a:prstGeom>
          <a:noFill/>
          <a:ln w="12700">
            <a:solidFill>
              <a:srgbClr val="000000"/>
            </a:solidFill>
            <a:miter lim="800000"/>
            <a:headEnd/>
            <a:tailEnd/>
          </a:ln>
        </p:spPr>
      </p:sp>
      <p:sp>
        <p:nvSpPr>
          <p:cNvPr id="2051" name="Rectangle 3"/>
          <p:cNvSpPr>
            <a:spLocks noGrp="1" noChangeArrowheads="1"/>
          </p:cNvSpPr>
          <p:nvPr>
            <p:ph type="body" sz="quarter" idx="3"/>
          </p:nvPr>
        </p:nvSpPr>
        <p:spPr bwMode="auto">
          <a:xfrm>
            <a:off x="966788" y="4897438"/>
            <a:ext cx="5013325" cy="4645025"/>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1798078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08" charset="0"/>
        <a:ea typeface="ＭＳ Ｐゴシック" pitchFamily="-105"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55343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22790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63740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745343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103674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Slide">
    <p:spTree>
      <p:nvGrpSpPr>
        <p:cNvPr id="1" name=""/>
        <p:cNvGrpSpPr/>
        <p:nvPr/>
      </p:nvGrpSpPr>
      <p:grpSpPr>
        <a:xfrm>
          <a:off x="0" y="0"/>
          <a:ext cx="0" cy="0"/>
          <a:chOff x="0" y="0"/>
          <a:chExt cx="0" cy="0"/>
        </a:xfrm>
      </p:grpSpPr>
      <p:pic>
        <p:nvPicPr>
          <p:cNvPr id="280" name="Picture 27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0751" y="855732"/>
            <a:ext cx="9154751" cy="3474720"/>
          </a:xfrm>
          <a:prstGeom prst="rect">
            <a:avLst/>
          </a:prstGeom>
          <a:noFill/>
          <a:ln>
            <a:noFill/>
          </a:ln>
          <a:effectLst/>
        </p:spPr>
      </p:pic>
      <p:sp>
        <p:nvSpPr>
          <p:cNvPr id="282" name="Title 1"/>
          <p:cNvSpPr>
            <a:spLocks noGrp="1"/>
          </p:cNvSpPr>
          <p:nvPr>
            <p:ph type="ctrTitle" hasCustomPrompt="1"/>
          </p:nvPr>
        </p:nvSpPr>
        <p:spPr>
          <a:xfrm>
            <a:off x="438219" y="931641"/>
            <a:ext cx="8229600" cy="1280160"/>
          </a:xfrm>
          <a:prstGeom prst="rect">
            <a:avLst/>
          </a:prstGeom>
        </p:spPr>
        <p:txBody>
          <a:bodyPr lIns="91440" anchor="ctr" anchorCtr="0">
            <a:normAutofit/>
          </a:bodyPr>
          <a:lstStyle>
            <a:lvl1pPr algn="l">
              <a:lnSpc>
                <a:spcPts val="3000"/>
              </a:lnSpc>
              <a:defRPr sz="2800" b="0">
                <a:solidFill>
                  <a:schemeClr val="bg1"/>
                </a:solidFill>
                <a:latin typeface="Arial" panose="020B0604020202020204" pitchFamily="34" charset="0"/>
                <a:cs typeface="Arial" panose="020B0604020202020204" pitchFamily="34" charset="0"/>
              </a:defRPr>
            </a:lvl1pPr>
          </a:lstStyle>
          <a:p>
            <a:r>
              <a:rPr lang="en-US" dirty="0"/>
              <a:t>Click and Add Title of Talk</a:t>
            </a:r>
          </a:p>
        </p:txBody>
      </p:sp>
      <p:sp>
        <p:nvSpPr>
          <p:cNvPr id="273" name="Date"/>
          <p:cNvSpPr>
            <a:spLocks noGrp="1"/>
          </p:cNvSpPr>
          <p:nvPr>
            <p:ph type="body" sz="quarter" idx="14" hasCustomPrompt="1"/>
          </p:nvPr>
        </p:nvSpPr>
        <p:spPr>
          <a:xfrm>
            <a:off x="438217" y="3967450"/>
            <a:ext cx="8229600" cy="219455"/>
          </a:xfrm>
          <a:prstGeom prst="rect">
            <a:avLst/>
          </a:prstGeom>
        </p:spPr>
        <p:txBody>
          <a:bodyPr anchor="ctr">
            <a:noAutofit/>
          </a:bodyPr>
          <a:lstStyle>
            <a:lvl1pPr marL="0" indent="0" algn="l">
              <a:lnSpc>
                <a:spcPts val="1200"/>
              </a:lnSpc>
              <a:buNone/>
              <a:defRPr sz="1050" b="0" baseline="0">
                <a:solidFill>
                  <a:srgbClr val="6FC5FF"/>
                </a:solidFill>
                <a:latin typeface="Arial"/>
              </a:defRPr>
            </a:lvl1pPr>
          </a:lstStyle>
          <a:p>
            <a:pPr lvl="0"/>
            <a:r>
              <a:rPr lang="en-US" dirty="0"/>
              <a:t>Click and Add Last Updated Info</a:t>
            </a:r>
          </a:p>
        </p:txBody>
      </p:sp>
      <p:grpSp>
        <p:nvGrpSpPr>
          <p:cNvPr id="34" name="Logo Horizontal V2">
            <a:extLst>
              <a:ext uri="{FF2B5EF4-FFF2-40B4-BE49-F238E27FC236}">
                <a16:creationId xmlns:a16="http://schemas.microsoft.com/office/drawing/2014/main" id="{36276770-D6C1-3340-A54F-851A6FEB1936}"/>
              </a:ext>
            </a:extLst>
          </p:cNvPr>
          <p:cNvGrpSpPr>
            <a:grpSpLocks noChangeAspect="1"/>
          </p:cNvGrpSpPr>
          <p:nvPr userDrawn="1"/>
        </p:nvGrpSpPr>
        <p:grpSpPr>
          <a:xfrm>
            <a:off x="534702" y="296219"/>
            <a:ext cx="3372064" cy="320040"/>
            <a:chOff x="960861" y="1655928"/>
            <a:chExt cx="4437220" cy="420624"/>
          </a:xfrm>
        </p:grpSpPr>
        <p:pic>
          <p:nvPicPr>
            <p:cNvPr id="35" name="Logomark V2">
              <a:extLst>
                <a:ext uri="{FF2B5EF4-FFF2-40B4-BE49-F238E27FC236}">
                  <a16:creationId xmlns:a16="http://schemas.microsoft.com/office/drawing/2014/main" id="{81839592-238C-D84C-B9A8-F93EC9CAD75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0861" y="1655928"/>
              <a:ext cx="428518" cy="420624"/>
            </a:xfrm>
            <a:prstGeom prst="rect">
              <a:avLst/>
            </a:prstGeom>
          </p:spPr>
        </p:pic>
        <p:grpSp>
          <p:nvGrpSpPr>
            <p:cNvPr id="60" name="Nat HIV Cur logo type horiz">
              <a:extLst>
                <a:ext uri="{FF2B5EF4-FFF2-40B4-BE49-F238E27FC236}">
                  <a16:creationId xmlns:a16="http://schemas.microsoft.com/office/drawing/2014/main" id="{C1E2FEF3-56D7-1447-AE74-4A8D4C99EB96}"/>
                </a:ext>
              </a:extLst>
            </p:cNvPr>
            <p:cNvGrpSpPr>
              <a:grpSpLocks noChangeAspect="1"/>
            </p:cNvGrpSpPr>
            <p:nvPr/>
          </p:nvGrpSpPr>
          <p:grpSpPr bwMode="auto">
            <a:xfrm>
              <a:off x="1476074" y="1719322"/>
              <a:ext cx="3922007" cy="292608"/>
              <a:chOff x="918" y="1071"/>
              <a:chExt cx="2989" cy="223"/>
            </a:xfrm>
          </p:grpSpPr>
          <p:sp>
            <p:nvSpPr>
              <p:cNvPr id="61" name="Freeform 29">
                <a:extLst>
                  <a:ext uri="{FF2B5EF4-FFF2-40B4-BE49-F238E27FC236}">
                    <a16:creationId xmlns:a16="http://schemas.microsoft.com/office/drawing/2014/main" id="{2D82EC55-D9F3-334B-ABD1-4980F106712A}"/>
                  </a:ext>
                </a:extLst>
              </p:cNvPr>
              <p:cNvSpPr>
                <a:spLocks/>
              </p:cNvSpPr>
              <p:nvPr/>
            </p:nvSpPr>
            <p:spPr bwMode="auto">
              <a:xfrm>
                <a:off x="918" y="1076"/>
                <a:ext cx="173" cy="212"/>
              </a:xfrm>
              <a:custGeom>
                <a:avLst/>
                <a:gdLst>
                  <a:gd name="T0" fmla="*/ 248 w 288"/>
                  <a:gd name="T1" fmla="*/ 0 h 340"/>
                  <a:gd name="T2" fmla="*/ 248 w 288"/>
                  <a:gd name="T3" fmla="*/ 0 h 340"/>
                  <a:gd name="T4" fmla="*/ 248 w 288"/>
                  <a:gd name="T5" fmla="*/ 282 h 340"/>
                  <a:gd name="T6" fmla="*/ 247 w 288"/>
                  <a:gd name="T7" fmla="*/ 282 h 340"/>
                  <a:gd name="T8" fmla="*/ 50 w 288"/>
                  <a:gd name="T9" fmla="*/ 0 h 340"/>
                  <a:gd name="T10" fmla="*/ 0 w 288"/>
                  <a:gd name="T11" fmla="*/ 0 h 340"/>
                  <a:gd name="T12" fmla="*/ 0 w 288"/>
                  <a:gd name="T13" fmla="*/ 340 h 340"/>
                  <a:gd name="T14" fmla="*/ 40 w 288"/>
                  <a:gd name="T15" fmla="*/ 340 h 340"/>
                  <a:gd name="T16" fmla="*/ 40 w 288"/>
                  <a:gd name="T17" fmla="*/ 58 h 340"/>
                  <a:gd name="T18" fmla="*/ 41 w 288"/>
                  <a:gd name="T19" fmla="*/ 58 h 340"/>
                  <a:gd name="T20" fmla="*/ 238 w 288"/>
                  <a:gd name="T21" fmla="*/ 340 h 340"/>
                  <a:gd name="T22" fmla="*/ 288 w 288"/>
                  <a:gd name="T23" fmla="*/ 340 h 340"/>
                  <a:gd name="T24" fmla="*/ 288 w 288"/>
                  <a:gd name="T25" fmla="*/ 0 h 340"/>
                  <a:gd name="T26" fmla="*/ 248 w 288"/>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340">
                    <a:moveTo>
                      <a:pt x="248" y="0"/>
                    </a:moveTo>
                    <a:lnTo>
                      <a:pt x="248" y="0"/>
                    </a:lnTo>
                    <a:lnTo>
                      <a:pt x="248" y="282"/>
                    </a:lnTo>
                    <a:lnTo>
                      <a:pt x="247" y="282"/>
                    </a:lnTo>
                    <a:lnTo>
                      <a:pt x="50" y="0"/>
                    </a:lnTo>
                    <a:lnTo>
                      <a:pt x="0" y="0"/>
                    </a:lnTo>
                    <a:lnTo>
                      <a:pt x="0" y="340"/>
                    </a:lnTo>
                    <a:lnTo>
                      <a:pt x="40" y="340"/>
                    </a:lnTo>
                    <a:lnTo>
                      <a:pt x="40" y="58"/>
                    </a:lnTo>
                    <a:lnTo>
                      <a:pt x="41" y="58"/>
                    </a:lnTo>
                    <a:lnTo>
                      <a:pt x="238" y="340"/>
                    </a:lnTo>
                    <a:lnTo>
                      <a:pt x="288" y="340"/>
                    </a:lnTo>
                    <a:lnTo>
                      <a:pt x="288" y="0"/>
                    </a:lnTo>
                    <a:lnTo>
                      <a:pt x="248"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2" name="Freeform 30">
                <a:extLst>
                  <a:ext uri="{FF2B5EF4-FFF2-40B4-BE49-F238E27FC236}">
                    <a16:creationId xmlns:a16="http://schemas.microsoft.com/office/drawing/2014/main" id="{15A116DC-1D93-A94B-997A-1F8C8D806212}"/>
                  </a:ext>
                </a:extLst>
              </p:cNvPr>
              <p:cNvSpPr>
                <a:spLocks noEditPoints="1"/>
              </p:cNvSpPr>
              <p:nvPr/>
            </p:nvSpPr>
            <p:spPr bwMode="auto">
              <a:xfrm>
                <a:off x="1127" y="1144"/>
                <a:ext cx="119" cy="148"/>
              </a:xfrm>
              <a:custGeom>
                <a:avLst/>
                <a:gdLst>
                  <a:gd name="T0" fmla="*/ 11 w 197"/>
                  <a:gd name="T1" fmla="*/ 35 h 237"/>
                  <a:gd name="T2" fmla="*/ 11 w 197"/>
                  <a:gd name="T3" fmla="*/ 35 h 237"/>
                  <a:gd name="T4" fmla="*/ 100 w 197"/>
                  <a:gd name="T5" fmla="*/ 0 h 237"/>
                  <a:gd name="T6" fmla="*/ 194 w 197"/>
                  <a:gd name="T7" fmla="*/ 96 h 237"/>
                  <a:gd name="T8" fmla="*/ 194 w 197"/>
                  <a:gd name="T9" fmla="*/ 192 h 237"/>
                  <a:gd name="T10" fmla="*/ 197 w 197"/>
                  <a:gd name="T11" fmla="*/ 231 h 237"/>
                  <a:gd name="T12" fmla="*/ 161 w 197"/>
                  <a:gd name="T13" fmla="*/ 231 h 237"/>
                  <a:gd name="T14" fmla="*/ 159 w 197"/>
                  <a:gd name="T15" fmla="*/ 197 h 237"/>
                  <a:gd name="T16" fmla="*/ 158 w 197"/>
                  <a:gd name="T17" fmla="*/ 197 h 237"/>
                  <a:gd name="T18" fmla="*/ 84 w 197"/>
                  <a:gd name="T19" fmla="*/ 237 h 237"/>
                  <a:gd name="T20" fmla="*/ 0 w 197"/>
                  <a:gd name="T21" fmla="*/ 170 h 237"/>
                  <a:gd name="T22" fmla="*/ 142 w 197"/>
                  <a:gd name="T23" fmla="*/ 91 h 237"/>
                  <a:gd name="T24" fmla="*/ 156 w 197"/>
                  <a:gd name="T25" fmla="*/ 91 h 237"/>
                  <a:gd name="T26" fmla="*/ 156 w 197"/>
                  <a:gd name="T27" fmla="*/ 84 h 237"/>
                  <a:gd name="T28" fmla="*/ 101 w 197"/>
                  <a:gd name="T29" fmla="*/ 35 h 237"/>
                  <a:gd name="T30" fmla="*/ 34 w 197"/>
                  <a:gd name="T31" fmla="*/ 60 h 237"/>
                  <a:gd name="T32" fmla="*/ 11 w 197"/>
                  <a:gd name="T33" fmla="*/ 35 h 237"/>
                  <a:gd name="T34" fmla="*/ 119 w 197"/>
                  <a:gd name="T35" fmla="*/ 123 h 237"/>
                  <a:gd name="T36" fmla="*/ 119 w 197"/>
                  <a:gd name="T37" fmla="*/ 123 h 237"/>
                  <a:gd name="T38" fmla="*/ 41 w 197"/>
                  <a:gd name="T39" fmla="*/ 166 h 237"/>
                  <a:gd name="T40" fmla="*/ 90 w 197"/>
                  <a:gd name="T41" fmla="*/ 205 h 237"/>
                  <a:gd name="T42" fmla="*/ 156 w 197"/>
                  <a:gd name="T43" fmla="*/ 137 h 237"/>
                  <a:gd name="T44" fmla="*/ 156 w 197"/>
                  <a:gd name="T45" fmla="*/ 123 h 237"/>
                  <a:gd name="T46" fmla="*/ 119 w 197"/>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7" h="237">
                    <a:moveTo>
                      <a:pt x="11" y="35"/>
                    </a:moveTo>
                    <a:lnTo>
                      <a:pt x="11" y="35"/>
                    </a:lnTo>
                    <a:cubicBezTo>
                      <a:pt x="34" y="12"/>
                      <a:pt x="67" y="0"/>
                      <a:pt x="100" y="0"/>
                    </a:cubicBezTo>
                    <a:cubicBezTo>
                      <a:pt x="166" y="0"/>
                      <a:pt x="194" y="32"/>
                      <a:pt x="194" y="96"/>
                    </a:cubicBezTo>
                    <a:lnTo>
                      <a:pt x="194" y="192"/>
                    </a:lnTo>
                    <a:cubicBezTo>
                      <a:pt x="194" y="205"/>
                      <a:pt x="195" y="219"/>
                      <a:pt x="197" y="231"/>
                    </a:cubicBezTo>
                    <a:lnTo>
                      <a:pt x="161" y="231"/>
                    </a:lnTo>
                    <a:cubicBezTo>
                      <a:pt x="159" y="221"/>
                      <a:pt x="159" y="207"/>
                      <a:pt x="159" y="197"/>
                    </a:cubicBezTo>
                    <a:lnTo>
                      <a:pt x="158" y="197"/>
                    </a:lnTo>
                    <a:cubicBezTo>
                      <a:pt x="143" y="220"/>
                      <a:pt x="118" y="237"/>
                      <a:pt x="84" y="237"/>
                    </a:cubicBezTo>
                    <a:cubicBezTo>
                      <a:pt x="38" y="237"/>
                      <a:pt x="0" y="214"/>
                      <a:pt x="0" y="170"/>
                    </a:cubicBezTo>
                    <a:cubicBezTo>
                      <a:pt x="0" y="96"/>
                      <a:pt x="87" y="91"/>
                      <a:pt x="142" y="91"/>
                    </a:cubicBezTo>
                    <a:lnTo>
                      <a:pt x="156" y="91"/>
                    </a:lnTo>
                    <a:lnTo>
                      <a:pt x="156" y="84"/>
                    </a:lnTo>
                    <a:cubicBezTo>
                      <a:pt x="156" y="52"/>
                      <a:pt x="136" y="35"/>
                      <a:pt x="101" y="35"/>
                    </a:cubicBezTo>
                    <a:cubicBezTo>
                      <a:pt x="77" y="35"/>
                      <a:pt x="52" y="43"/>
                      <a:pt x="34" y="60"/>
                    </a:cubicBezTo>
                    <a:lnTo>
                      <a:pt x="11" y="35"/>
                    </a:lnTo>
                    <a:close/>
                    <a:moveTo>
                      <a:pt x="119" y="123"/>
                    </a:moveTo>
                    <a:lnTo>
                      <a:pt x="119" y="123"/>
                    </a:lnTo>
                    <a:cubicBezTo>
                      <a:pt x="71" y="123"/>
                      <a:pt x="41" y="136"/>
                      <a:pt x="41" y="166"/>
                    </a:cubicBezTo>
                    <a:cubicBezTo>
                      <a:pt x="41" y="194"/>
                      <a:pt x="62" y="205"/>
                      <a:pt x="90" y="205"/>
                    </a:cubicBezTo>
                    <a:cubicBezTo>
                      <a:pt x="133" y="205"/>
                      <a:pt x="155" y="174"/>
                      <a:pt x="156" y="137"/>
                    </a:cubicBezTo>
                    <a:lnTo>
                      <a:pt x="156" y="123"/>
                    </a:lnTo>
                    <a:lnTo>
                      <a:pt x="119"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3" name="Freeform 31">
                <a:extLst>
                  <a:ext uri="{FF2B5EF4-FFF2-40B4-BE49-F238E27FC236}">
                    <a16:creationId xmlns:a16="http://schemas.microsoft.com/office/drawing/2014/main" id="{8E6BFF9A-AE41-4C4B-98E4-D732660B99BA}"/>
                  </a:ext>
                </a:extLst>
              </p:cNvPr>
              <p:cNvSpPr>
                <a:spLocks/>
              </p:cNvSpPr>
              <p:nvPr/>
            </p:nvSpPr>
            <p:spPr bwMode="auto">
              <a:xfrm>
                <a:off x="1264" y="1108"/>
                <a:ext cx="93" cy="184"/>
              </a:xfrm>
              <a:custGeom>
                <a:avLst/>
                <a:gdLst>
                  <a:gd name="T0" fmla="*/ 152 w 154"/>
                  <a:gd name="T1" fmla="*/ 96 h 295"/>
                  <a:gd name="T2" fmla="*/ 152 w 154"/>
                  <a:gd name="T3" fmla="*/ 96 h 295"/>
                  <a:gd name="T4" fmla="*/ 86 w 154"/>
                  <a:gd name="T5" fmla="*/ 96 h 295"/>
                  <a:gd name="T6" fmla="*/ 86 w 154"/>
                  <a:gd name="T7" fmla="*/ 208 h 295"/>
                  <a:gd name="T8" fmla="*/ 120 w 154"/>
                  <a:gd name="T9" fmla="*/ 260 h 295"/>
                  <a:gd name="T10" fmla="*/ 153 w 154"/>
                  <a:gd name="T11" fmla="*/ 252 h 295"/>
                  <a:gd name="T12" fmla="*/ 154 w 154"/>
                  <a:gd name="T13" fmla="*/ 286 h 295"/>
                  <a:gd name="T14" fmla="*/ 111 w 154"/>
                  <a:gd name="T15" fmla="*/ 295 h 295"/>
                  <a:gd name="T16" fmla="*/ 49 w 154"/>
                  <a:gd name="T17" fmla="*/ 219 h 295"/>
                  <a:gd name="T18" fmla="*/ 49 w 154"/>
                  <a:gd name="T19" fmla="*/ 96 h 295"/>
                  <a:gd name="T20" fmla="*/ 0 w 154"/>
                  <a:gd name="T21" fmla="*/ 96 h 295"/>
                  <a:gd name="T22" fmla="*/ 0 w 154"/>
                  <a:gd name="T23" fmla="*/ 64 h 295"/>
                  <a:gd name="T24" fmla="*/ 49 w 154"/>
                  <a:gd name="T25" fmla="*/ 64 h 295"/>
                  <a:gd name="T26" fmla="*/ 49 w 154"/>
                  <a:gd name="T27" fmla="*/ 0 h 295"/>
                  <a:gd name="T28" fmla="*/ 86 w 154"/>
                  <a:gd name="T29" fmla="*/ 0 h 295"/>
                  <a:gd name="T30" fmla="*/ 86 w 154"/>
                  <a:gd name="T31" fmla="*/ 64 h 295"/>
                  <a:gd name="T32" fmla="*/ 152 w 154"/>
                  <a:gd name="T33" fmla="*/ 64 h 295"/>
                  <a:gd name="T34" fmla="*/ 152 w 154"/>
                  <a:gd name="T35" fmla="*/ 9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295">
                    <a:moveTo>
                      <a:pt x="152" y="96"/>
                    </a:moveTo>
                    <a:lnTo>
                      <a:pt x="152" y="96"/>
                    </a:lnTo>
                    <a:lnTo>
                      <a:pt x="86" y="96"/>
                    </a:lnTo>
                    <a:lnTo>
                      <a:pt x="86" y="208"/>
                    </a:lnTo>
                    <a:cubicBezTo>
                      <a:pt x="86" y="237"/>
                      <a:pt x="87" y="260"/>
                      <a:pt x="120" y="260"/>
                    </a:cubicBezTo>
                    <a:cubicBezTo>
                      <a:pt x="131" y="260"/>
                      <a:pt x="143" y="258"/>
                      <a:pt x="153" y="252"/>
                    </a:cubicBezTo>
                    <a:lnTo>
                      <a:pt x="154" y="286"/>
                    </a:lnTo>
                    <a:cubicBezTo>
                      <a:pt x="141" y="292"/>
                      <a:pt x="125" y="295"/>
                      <a:pt x="111" y="295"/>
                    </a:cubicBezTo>
                    <a:cubicBezTo>
                      <a:pt x="57" y="295"/>
                      <a:pt x="49" y="266"/>
                      <a:pt x="49" y="219"/>
                    </a:cubicBezTo>
                    <a:lnTo>
                      <a:pt x="49" y="96"/>
                    </a:lnTo>
                    <a:lnTo>
                      <a:pt x="0" y="96"/>
                    </a:lnTo>
                    <a:lnTo>
                      <a:pt x="0" y="64"/>
                    </a:lnTo>
                    <a:lnTo>
                      <a:pt x="49" y="64"/>
                    </a:lnTo>
                    <a:lnTo>
                      <a:pt x="49" y="0"/>
                    </a:lnTo>
                    <a:lnTo>
                      <a:pt x="86" y="0"/>
                    </a:lnTo>
                    <a:lnTo>
                      <a:pt x="86" y="64"/>
                    </a:lnTo>
                    <a:lnTo>
                      <a:pt x="152" y="64"/>
                    </a:lnTo>
                    <a:lnTo>
                      <a:pt x="152" y="96"/>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4" name="Freeform 32">
                <a:extLst>
                  <a:ext uri="{FF2B5EF4-FFF2-40B4-BE49-F238E27FC236}">
                    <a16:creationId xmlns:a16="http://schemas.microsoft.com/office/drawing/2014/main" id="{C6CA712E-CDC3-CB4E-A87C-D4084B6303AB}"/>
                  </a:ext>
                </a:extLst>
              </p:cNvPr>
              <p:cNvSpPr>
                <a:spLocks noEditPoints="1"/>
              </p:cNvSpPr>
              <p:nvPr/>
            </p:nvSpPr>
            <p:spPr bwMode="auto">
              <a:xfrm>
                <a:off x="1377" y="1076"/>
                <a:ext cx="34"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1"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5" name="Freeform 33">
                <a:extLst>
                  <a:ext uri="{FF2B5EF4-FFF2-40B4-BE49-F238E27FC236}">
                    <a16:creationId xmlns:a16="http://schemas.microsoft.com/office/drawing/2014/main" id="{F4E1210F-D833-3649-AD46-8162D23C3F8A}"/>
                  </a:ext>
                </a:extLst>
              </p:cNvPr>
              <p:cNvSpPr>
                <a:spLocks noEditPoints="1"/>
              </p:cNvSpPr>
              <p:nvPr/>
            </p:nvSpPr>
            <p:spPr bwMode="auto">
              <a:xfrm>
                <a:off x="1438" y="1144"/>
                <a:ext cx="144" cy="148"/>
              </a:xfrm>
              <a:custGeom>
                <a:avLst/>
                <a:gdLst>
                  <a:gd name="T0" fmla="*/ 120 w 240"/>
                  <a:gd name="T1" fmla="*/ 0 h 237"/>
                  <a:gd name="T2" fmla="*/ 120 w 240"/>
                  <a:gd name="T3" fmla="*/ 0 h 237"/>
                  <a:gd name="T4" fmla="*/ 240 w 240"/>
                  <a:gd name="T5" fmla="*/ 119 h 237"/>
                  <a:gd name="T6" fmla="*/ 120 w 240"/>
                  <a:gd name="T7" fmla="*/ 237 h 237"/>
                  <a:gd name="T8" fmla="*/ 0 w 240"/>
                  <a:gd name="T9" fmla="*/ 119 h 237"/>
                  <a:gd name="T10" fmla="*/ 120 w 240"/>
                  <a:gd name="T11" fmla="*/ 0 h 237"/>
                  <a:gd name="T12" fmla="*/ 120 w 240"/>
                  <a:gd name="T13" fmla="*/ 202 h 237"/>
                  <a:gd name="T14" fmla="*/ 120 w 240"/>
                  <a:gd name="T15" fmla="*/ 202 h 237"/>
                  <a:gd name="T16" fmla="*/ 200 w 240"/>
                  <a:gd name="T17" fmla="*/ 119 h 237"/>
                  <a:gd name="T18" fmla="*/ 120 w 240"/>
                  <a:gd name="T19" fmla="*/ 35 h 237"/>
                  <a:gd name="T20" fmla="*/ 41 w 240"/>
                  <a:gd name="T21" fmla="*/ 119 h 237"/>
                  <a:gd name="T22" fmla="*/ 120 w 240"/>
                  <a:gd name="T23" fmla="*/ 20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37">
                    <a:moveTo>
                      <a:pt x="120" y="0"/>
                    </a:moveTo>
                    <a:lnTo>
                      <a:pt x="120" y="0"/>
                    </a:lnTo>
                    <a:cubicBezTo>
                      <a:pt x="189" y="0"/>
                      <a:pt x="240" y="48"/>
                      <a:pt x="240" y="119"/>
                    </a:cubicBezTo>
                    <a:cubicBezTo>
                      <a:pt x="240" y="189"/>
                      <a:pt x="189" y="237"/>
                      <a:pt x="120" y="237"/>
                    </a:cubicBezTo>
                    <a:cubicBezTo>
                      <a:pt x="51" y="237"/>
                      <a:pt x="0" y="189"/>
                      <a:pt x="0" y="119"/>
                    </a:cubicBezTo>
                    <a:cubicBezTo>
                      <a:pt x="0" y="48"/>
                      <a:pt x="51" y="0"/>
                      <a:pt x="120" y="0"/>
                    </a:cubicBezTo>
                    <a:close/>
                    <a:moveTo>
                      <a:pt x="120" y="202"/>
                    </a:moveTo>
                    <a:lnTo>
                      <a:pt x="120" y="202"/>
                    </a:lnTo>
                    <a:cubicBezTo>
                      <a:pt x="169" y="202"/>
                      <a:pt x="200" y="166"/>
                      <a:pt x="200" y="119"/>
                    </a:cubicBezTo>
                    <a:cubicBezTo>
                      <a:pt x="200" y="72"/>
                      <a:pt x="169" y="35"/>
                      <a:pt x="120" y="35"/>
                    </a:cubicBezTo>
                    <a:cubicBezTo>
                      <a:pt x="72" y="35"/>
                      <a:pt x="41" y="72"/>
                      <a:pt x="41" y="119"/>
                    </a:cubicBezTo>
                    <a:cubicBezTo>
                      <a:pt x="41" y="166"/>
                      <a:pt x="72" y="202"/>
                      <a:pt x="120" y="202"/>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6" name="Freeform 34">
                <a:extLst>
                  <a:ext uri="{FF2B5EF4-FFF2-40B4-BE49-F238E27FC236}">
                    <a16:creationId xmlns:a16="http://schemas.microsoft.com/office/drawing/2014/main" id="{0BA393B1-A90E-954A-9D8D-2FBFF2234421}"/>
                  </a:ext>
                </a:extLst>
              </p:cNvPr>
              <p:cNvSpPr>
                <a:spLocks/>
              </p:cNvSpPr>
              <p:nvPr/>
            </p:nvSpPr>
            <p:spPr bwMode="auto">
              <a:xfrm>
                <a:off x="1613" y="1144"/>
                <a:ext cx="119" cy="144"/>
              </a:xfrm>
              <a:custGeom>
                <a:avLst/>
                <a:gdLst>
                  <a:gd name="T0" fmla="*/ 2 w 198"/>
                  <a:gd name="T1" fmla="*/ 60 h 231"/>
                  <a:gd name="T2" fmla="*/ 2 w 198"/>
                  <a:gd name="T3" fmla="*/ 60 h 231"/>
                  <a:gd name="T4" fmla="*/ 0 w 198"/>
                  <a:gd name="T5" fmla="*/ 6 h 231"/>
                  <a:gd name="T6" fmla="*/ 36 w 198"/>
                  <a:gd name="T7" fmla="*/ 6 h 231"/>
                  <a:gd name="T8" fmla="*/ 37 w 198"/>
                  <a:gd name="T9" fmla="*/ 43 h 231"/>
                  <a:gd name="T10" fmla="*/ 38 w 198"/>
                  <a:gd name="T11" fmla="*/ 43 h 231"/>
                  <a:gd name="T12" fmla="*/ 112 w 198"/>
                  <a:gd name="T13" fmla="*/ 0 h 231"/>
                  <a:gd name="T14" fmla="*/ 198 w 198"/>
                  <a:gd name="T15" fmla="*/ 92 h 231"/>
                  <a:gd name="T16" fmla="*/ 198 w 198"/>
                  <a:gd name="T17" fmla="*/ 231 h 231"/>
                  <a:gd name="T18" fmla="*/ 160 w 198"/>
                  <a:gd name="T19" fmla="*/ 231 h 231"/>
                  <a:gd name="T20" fmla="*/ 160 w 198"/>
                  <a:gd name="T21" fmla="*/ 96 h 231"/>
                  <a:gd name="T22" fmla="*/ 109 w 198"/>
                  <a:gd name="T23" fmla="*/ 35 h 231"/>
                  <a:gd name="T24" fmla="*/ 39 w 198"/>
                  <a:gd name="T25" fmla="*/ 121 h 231"/>
                  <a:gd name="T26" fmla="*/ 39 w 198"/>
                  <a:gd name="T27" fmla="*/ 231 h 231"/>
                  <a:gd name="T28" fmla="*/ 2 w 198"/>
                  <a:gd name="T29" fmla="*/ 231 h 231"/>
                  <a:gd name="T30" fmla="*/ 2 w 198"/>
                  <a:gd name="T31"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2" y="60"/>
                    </a:moveTo>
                    <a:lnTo>
                      <a:pt x="2" y="60"/>
                    </a:lnTo>
                    <a:cubicBezTo>
                      <a:pt x="2" y="39"/>
                      <a:pt x="0" y="21"/>
                      <a:pt x="0" y="6"/>
                    </a:cubicBezTo>
                    <a:lnTo>
                      <a:pt x="36" y="6"/>
                    </a:lnTo>
                    <a:cubicBezTo>
                      <a:pt x="36" y="18"/>
                      <a:pt x="37" y="31"/>
                      <a:pt x="37" y="43"/>
                    </a:cubicBezTo>
                    <a:lnTo>
                      <a:pt x="38" y="43"/>
                    </a:lnTo>
                    <a:cubicBezTo>
                      <a:pt x="48" y="21"/>
                      <a:pt x="75" y="0"/>
                      <a:pt x="112" y="0"/>
                    </a:cubicBezTo>
                    <a:cubicBezTo>
                      <a:pt x="171" y="0"/>
                      <a:pt x="198" y="38"/>
                      <a:pt x="198" y="92"/>
                    </a:cubicBezTo>
                    <a:lnTo>
                      <a:pt x="198" y="231"/>
                    </a:lnTo>
                    <a:lnTo>
                      <a:pt x="160" y="231"/>
                    </a:lnTo>
                    <a:lnTo>
                      <a:pt x="160" y="96"/>
                    </a:lnTo>
                    <a:cubicBezTo>
                      <a:pt x="160" y="59"/>
                      <a:pt x="144"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7" name="Freeform 35">
                <a:extLst>
                  <a:ext uri="{FF2B5EF4-FFF2-40B4-BE49-F238E27FC236}">
                    <a16:creationId xmlns:a16="http://schemas.microsoft.com/office/drawing/2014/main" id="{0275D4C4-B425-9A47-820C-FF178CC7F90C}"/>
                  </a:ext>
                </a:extLst>
              </p:cNvPr>
              <p:cNvSpPr>
                <a:spLocks noEditPoints="1"/>
              </p:cNvSpPr>
              <p:nvPr/>
            </p:nvSpPr>
            <p:spPr bwMode="auto">
              <a:xfrm>
                <a:off x="1764" y="1144"/>
                <a:ext cx="117" cy="148"/>
              </a:xfrm>
              <a:custGeom>
                <a:avLst/>
                <a:gdLst>
                  <a:gd name="T0" fmla="*/ 10 w 196"/>
                  <a:gd name="T1" fmla="*/ 35 h 237"/>
                  <a:gd name="T2" fmla="*/ 10 w 196"/>
                  <a:gd name="T3" fmla="*/ 35 h 237"/>
                  <a:gd name="T4" fmla="*/ 99 w 196"/>
                  <a:gd name="T5" fmla="*/ 0 h 237"/>
                  <a:gd name="T6" fmla="*/ 193 w 196"/>
                  <a:gd name="T7" fmla="*/ 96 h 237"/>
                  <a:gd name="T8" fmla="*/ 193 w 196"/>
                  <a:gd name="T9" fmla="*/ 192 h 237"/>
                  <a:gd name="T10" fmla="*/ 196 w 196"/>
                  <a:gd name="T11" fmla="*/ 231 h 237"/>
                  <a:gd name="T12" fmla="*/ 160 w 196"/>
                  <a:gd name="T13" fmla="*/ 231 h 237"/>
                  <a:gd name="T14" fmla="*/ 158 w 196"/>
                  <a:gd name="T15" fmla="*/ 197 h 237"/>
                  <a:gd name="T16" fmla="*/ 157 w 196"/>
                  <a:gd name="T17" fmla="*/ 197 h 237"/>
                  <a:gd name="T18" fmla="*/ 83 w 196"/>
                  <a:gd name="T19" fmla="*/ 237 h 237"/>
                  <a:gd name="T20" fmla="*/ 0 w 196"/>
                  <a:gd name="T21" fmla="*/ 170 h 237"/>
                  <a:gd name="T22" fmla="*/ 141 w 196"/>
                  <a:gd name="T23" fmla="*/ 91 h 237"/>
                  <a:gd name="T24" fmla="*/ 156 w 196"/>
                  <a:gd name="T25" fmla="*/ 91 h 237"/>
                  <a:gd name="T26" fmla="*/ 156 w 196"/>
                  <a:gd name="T27" fmla="*/ 84 h 237"/>
                  <a:gd name="T28" fmla="*/ 100 w 196"/>
                  <a:gd name="T29" fmla="*/ 35 h 237"/>
                  <a:gd name="T30" fmla="*/ 33 w 196"/>
                  <a:gd name="T31" fmla="*/ 60 h 237"/>
                  <a:gd name="T32" fmla="*/ 10 w 196"/>
                  <a:gd name="T33" fmla="*/ 35 h 237"/>
                  <a:gd name="T34" fmla="*/ 118 w 196"/>
                  <a:gd name="T35" fmla="*/ 123 h 237"/>
                  <a:gd name="T36" fmla="*/ 118 w 196"/>
                  <a:gd name="T37" fmla="*/ 123 h 237"/>
                  <a:gd name="T38" fmla="*/ 40 w 196"/>
                  <a:gd name="T39" fmla="*/ 166 h 237"/>
                  <a:gd name="T40" fmla="*/ 89 w 196"/>
                  <a:gd name="T41" fmla="*/ 205 h 237"/>
                  <a:gd name="T42" fmla="*/ 156 w 196"/>
                  <a:gd name="T43" fmla="*/ 137 h 237"/>
                  <a:gd name="T44" fmla="*/ 156 w 196"/>
                  <a:gd name="T45" fmla="*/ 123 h 237"/>
                  <a:gd name="T46" fmla="*/ 118 w 196"/>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237">
                    <a:moveTo>
                      <a:pt x="10" y="35"/>
                    </a:moveTo>
                    <a:lnTo>
                      <a:pt x="10" y="35"/>
                    </a:lnTo>
                    <a:cubicBezTo>
                      <a:pt x="33" y="12"/>
                      <a:pt x="66" y="0"/>
                      <a:pt x="99" y="0"/>
                    </a:cubicBezTo>
                    <a:cubicBezTo>
                      <a:pt x="165" y="0"/>
                      <a:pt x="193" y="32"/>
                      <a:pt x="193" y="96"/>
                    </a:cubicBezTo>
                    <a:lnTo>
                      <a:pt x="193" y="192"/>
                    </a:lnTo>
                    <a:cubicBezTo>
                      <a:pt x="193" y="205"/>
                      <a:pt x="194" y="219"/>
                      <a:pt x="196" y="231"/>
                    </a:cubicBezTo>
                    <a:lnTo>
                      <a:pt x="160" y="231"/>
                    </a:lnTo>
                    <a:cubicBezTo>
                      <a:pt x="158" y="221"/>
                      <a:pt x="158" y="207"/>
                      <a:pt x="158" y="197"/>
                    </a:cubicBezTo>
                    <a:lnTo>
                      <a:pt x="157" y="197"/>
                    </a:lnTo>
                    <a:cubicBezTo>
                      <a:pt x="142" y="220"/>
                      <a:pt x="117" y="237"/>
                      <a:pt x="83" y="237"/>
                    </a:cubicBezTo>
                    <a:cubicBezTo>
                      <a:pt x="38" y="237"/>
                      <a:pt x="0" y="214"/>
                      <a:pt x="0" y="170"/>
                    </a:cubicBezTo>
                    <a:cubicBezTo>
                      <a:pt x="0" y="96"/>
                      <a:pt x="86" y="91"/>
                      <a:pt x="141" y="91"/>
                    </a:cubicBezTo>
                    <a:lnTo>
                      <a:pt x="156" y="91"/>
                    </a:lnTo>
                    <a:lnTo>
                      <a:pt x="156" y="84"/>
                    </a:lnTo>
                    <a:cubicBezTo>
                      <a:pt x="156" y="52"/>
                      <a:pt x="135" y="35"/>
                      <a:pt x="100" y="35"/>
                    </a:cubicBezTo>
                    <a:cubicBezTo>
                      <a:pt x="76" y="35"/>
                      <a:pt x="51" y="43"/>
                      <a:pt x="33" y="60"/>
                    </a:cubicBezTo>
                    <a:lnTo>
                      <a:pt x="10" y="35"/>
                    </a:lnTo>
                    <a:close/>
                    <a:moveTo>
                      <a:pt x="118" y="123"/>
                    </a:moveTo>
                    <a:lnTo>
                      <a:pt x="118" y="123"/>
                    </a:lnTo>
                    <a:cubicBezTo>
                      <a:pt x="71" y="123"/>
                      <a:pt x="40" y="136"/>
                      <a:pt x="40" y="166"/>
                    </a:cubicBezTo>
                    <a:cubicBezTo>
                      <a:pt x="40" y="194"/>
                      <a:pt x="61" y="205"/>
                      <a:pt x="89" y="205"/>
                    </a:cubicBezTo>
                    <a:cubicBezTo>
                      <a:pt x="133" y="205"/>
                      <a:pt x="155" y="174"/>
                      <a:pt x="156" y="137"/>
                    </a:cubicBezTo>
                    <a:lnTo>
                      <a:pt x="156" y="123"/>
                    </a:lnTo>
                    <a:lnTo>
                      <a:pt x="118"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8" name="Freeform 36">
                <a:extLst>
                  <a:ext uri="{FF2B5EF4-FFF2-40B4-BE49-F238E27FC236}">
                    <a16:creationId xmlns:a16="http://schemas.microsoft.com/office/drawing/2014/main" id="{25A2CA33-6296-A243-9A04-02746CB4D384}"/>
                  </a:ext>
                </a:extLst>
              </p:cNvPr>
              <p:cNvSpPr>
                <a:spLocks/>
              </p:cNvSpPr>
              <p:nvPr/>
            </p:nvSpPr>
            <p:spPr bwMode="auto">
              <a:xfrm>
                <a:off x="1920" y="1075"/>
                <a:ext cx="22" cy="213"/>
              </a:xfrm>
              <a:custGeom>
                <a:avLst/>
                <a:gdLst>
                  <a:gd name="T0" fmla="*/ 0 w 37"/>
                  <a:gd name="T1" fmla="*/ 341 h 341"/>
                  <a:gd name="T2" fmla="*/ 0 w 37"/>
                  <a:gd name="T3" fmla="*/ 341 h 341"/>
                  <a:gd name="T4" fmla="*/ 37 w 37"/>
                  <a:gd name="T5" fmla="*/ 341 h 341"/>
                  <a:gd name="T6" fmla="*/ 37 w 37"/>
                  <a:gd name="T7" fmla="*/ 0 h 341"/>
                  <a:gd name="T8" fmla="*/ 0 w 37"/>
                  <a:gd name="T9" fmla="*/ 0 h 341"/>
                  <a:gd name="T10" fmla="*/ 0 w 37"/>
                  <a:gd name="T11" fmla="*/ 341 h 341"/>
                </a:gdLst>
                <a:ahLst/>
                <a:cxnLst>
                  <a:cxn ang="0">
                    <a:pos x="T0" y="T1"/>
                  </a:cxn>
                  <a:cxn ang="0">
                    <a:pos x="T2" y="T3"/>
                  </a:cxn>
                  <a:cxn ang="0">
                    <a:pos x="T4" y="T5"/>
                  </a:cxn>
                  <a:cxn ang="0">
                    <a:pos x="T6" y="T7"/>
                  </a:cxn>
                  <a:cxn ang="0">
                    <a:pos x="T8" y="T9"/>
                  </a:cxn>
                  <a:cxn ang="0">
                    <a:pos x="T10" y="T11"/>
                  </a:cxn>
                </a:cxnLst>
                <a:rect l="0" t="0" r="r" b="b"/>
                <a:pathLst>
                  <a:path w="37" h="341">
                    <a:moveTo>
                      <a:pt x="0" y="341"/>
                    </a:moveTo>
                    <a:lnTo>
                      <a:pt x="0" y="341"/>
                    </a:lnTo>
                    <a:lnTo>
                      <a:pt x="37" y="341"/>
                    </a:lnTo>
                    <a:lnTo>
                      <a:pt x="37"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9" name="Freeform 37">
                <a:extLst>
                  <a:ext uri="{FF2B5EF4-FFF2-40B4-BE49-F238E27FC236}">
                    <a16:creationId xmlns:a16="http://schemas.microsoft.com/office/drawing/2014/main" id="{5D4782A4-84D1-894A-9F0B-816F11B191FF}"/>
                  </a:ext>
                </a:extLst>
              </p:cNvPr>
              <p:cNvSpPr>
                <a:spLocks/>
              </p:cNvSpPr>
              <p:nvPr/>
            </p:nvSpPr>
            <p:spPr bwMode="auto">
              <a:xfrm>
                <a:off x="2051" y="1076"/>
                <a:ext cx="158" cy="212"/>
              </a:xfrm>
              <a:custGeom>
                <a:avLst/>
                <a:gdLst>
                  <a:gd name="T0" fmla="*/ 222 w 262"/>
                  <a:gd name="T1" fmla="*/ 0 h 340"/>
                  <a:gd name="T2" fmla="*/ 222 w 262"/>
                  <a:gd name="T3" fmla="*/ 0 h 340"/>
                  <a:gd name="T4" fmla="*/ 222 w 262"/>
                  <a:gd name="T5" fmla="*/ 144 h 340"/>
                  <a:gd name="T6" fmla="*/ 41 w 262"/>
                  <a:gd name="T7" fmla="*/ 144 h 340"/>
                  <a:gd name="T8" fmla="*/ 41 w 262"/>
                  <a:gd name="T9" fmla="*/ 0 h 340"/>
                  <a:gd name="T10" fmla="*/ 0 w 262"/>
                  <a:gd name="T11" fmla="*/ 0 h 340"/>
                  <a:gd name="T12" fmla="*/ 0 w 262"/>
                  <a:gd name="T13" fmla="*/ 340 h 340"/>
                  <a:gd name="T14" fmla="*/ 41 w 262"/>
                  <a:gd name="T15" fmla="*/ 340 h 340"/>
                  <a:gd name="T16" fmla="*/ 41 w 262"/>
                  <a:gd name="T17" fmla="*/ 181 h 340"/>
                  <a:gd name="T18" fmla="*/ 222 w 262"/>
                  <a:gd name="T19" fmla="*/ 181 h 340"/>
                  <a:gd name="T20" fmla="*/ 222 w 262"/>
                  <a:gd name="T21" fmla="*/ 340 h 340"/>
                  <a:gd name="T22" fmla="*/ 262 w 262"/>
                  <a:gd name="T23" fmla="*/ 340 h 340"/>
                  <a:gd name="T24" fmla="*/ 262 w 262"/>
                  <a:gd name="T25" fmla="*/ 0 h 340"/>
                  <a:gd name="T26" fmla="*/ 222 w 262"/>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2" h="340">
                    <a:moveTo>
                      <a:pt x="222" y="0"/>
                    </a:moveTo>
                    <a:lnTo>
                      <a:pt x="222" y="0"/>
                    </a:lnTo>
                    <a:lnTo>
                      <a:pt x="222" y="144"/>
                    </a:lnTo>
                    <a:lnTo>
                      <a:pt x="41" y="144"/>
                    </a:lnTo>
                    <a:lnTo>
                      <a:pt x="41" y="0"/>
                    </a:lnTo>
                    <a:lnTo>
                      <a:pt x="0" y="0"/>
                    </a:lnTo>
                    <a:lnTo>
                      <a:pt x="0" y="340"/>
                    </a:lnTo>
                    <a:lnTo>
                      <a:pt x="41" y="340"/>
                    </a:lnTo>
                    <a:lnTo>
                      <a:pt x="41" y="181"/>
                    </a:lnTo>
                    <a:lnTo>
                      <a:pt x="222" y="181"/>
                    </a:lnTo>
                    <a:lnTo>
                      <a:pt x="222" y="340"/>
                    </a:lnTo>
                    <a:lnTo>
                      <a:pt x="262" y="340"/>
                    </a:lnTo>
                    <a:lnTo>
                      <a:pt x="262" y="0"/>
                    </a:lnTo>
                    <a:lnTo>
                      <a:pt x="222"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0" name="Freeform 38">
                <a:extLst>
                  <a:ext uri="{FF2B5EF4-FFF2-40B4-BE49-F238E27FC236}">
                    <a16:creationId xmlns:a16="http://schemas.microsoft.com/office/drawing/2014/main" id="{89E9310D-6ED7-7643-911A-08AA490704D8}"/>
                  </a:ext>
                </a:extLst>
              </p:cNvPr>
              <p:cNvSpPr>
                <a:spLocks/>
              </p:cNvSpPr>
              <p:nvPr/>
            </p:nvSpPr>
            <p:spPr bwMode="auto">
              <a:xfrm>
                <a:off x="2257" y="1076"/>
                <a:ext cx="24" cy="212"/>
              </a:xfrm>
              <a:custGeom>
                <a:avLst/>
                <a:gdLst>
                  <a:gd name="T0" fmla="*/ 0 w 40"/>
                  <a:gd name="T1" fmla="*/ 340 h 340"/>
                  <a:gd name="T2" fmla="*/ 0 w 40"/>
                  <a:gd name="T3" fmla="*/ 340 h 340"/>
                  <a:gd name="T4" fmla="*/ 40 w 40"/>
                  <a:gd name="T5" fmla="*/ 340 h 340"/>
                  <a:gd name="T6" fmla="*/ 40 w 40"/>
                  <a:gd name="T7" fmla="*/ 0 h 340"/>
                  <a:gd name="T8" fmla="*/ 0 w 40"/>
                  <a:gd name="T9" fmla="*/ 0 h 340"/>
                  <a:gd name="T10" fmla="*/ 0 w 40"/>
                  <a:gd name="T11" fmla="*/ 340 h 340"/>
                </a:gdLst>
                <a:ahLst/>
                <a:cxnLst>
                  <a:cxn ang="0">
                    <a:pos x="T0" y="T1"/>
                  </a:cxn>
                  <a:cxn ang="0">
                    <a:pos x="T2" y="T3"/>
                  </a:cxn>
                  <a:cxn ang="0">
                    <a:pos x="T4" y="T5"/>
                  </a:cxn>
                  <a:cxn ang="0">
                    <a:pos x="T6" y="T7"/>
                  </a:cxn>
                  <a:cxn ang="0">
                    <a:pos x="T8" y="T9"/>
                  </a:cxn>
                  <a:cxn ang="0">
                    <a:pos x="T10" y="T11"/>
                  </a:cxn>
                </a:cxnLst>
                <a:rect l="0" t="0" r="r" b="b"/>
                <a:pathLst>
                  <a:path w="40" h="340">
                    <a:moveTo>
                      <a:pt x="0" y="340"/>
                    </a:moveTo>
                    <a:lnTo>
                      <a:pt x="0" y="340"/>
                    </a:lnTo>
                    <a:lnTo>
                      <a:pt x="40" y="340"/>
                    </a:lnTo>
                    <a:lnTo>
                      <a:pt x="40" y="0"/>
                    </a:lnTo>
                    <a:lnTo>
                      <a:pt x="0" y="0"/>
                    </a:lnTo>
                    <a:lnTo>
                      <a:pt x="0" y="34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1" name="Freeform 39">
                <a:extLst>
                  <a:ext uri="{FF2B5EF4-FFF2-40B4-BE49-F238E27FC236}">
                    <a16:creationId xmlns:a16="http://schemas.microsoft.com/office/drawing/2014/main" id="{E661FBB3-90AF-B24A-8B93-FA6EF9539975}"/>
                  </a:ext>
                </a:extLst>
              </p:cNvPr>
              <p:cNvSpPr>
                <a:spLocks/>
              </p:cNvSpPr>
              <p:nvPr/>
            </p:nvSpPr>
            <p:spPr bwMode="auto">
              <a:xfrm>
                <a:off x="2303" y="1076"/>
                <a:ext cx="182" cy="212"/>
              </a:xfrm>
              <a:custGeom>
                <a:avLst/>
                <a:gdLst>
                  <a:gd name="T0" fmla="*/ 260 w 302"/>
                  <a:gd name="T1" fmla="*/ 0 h 340"/>
                  <a:gd name="T2" fmla="*/ 260 w 302"/>
                  <a:gd name="T3" fmla="*/ 0 h 340"/>
                  <a:gd name="T4" fmla="*/ 152 w 302"/>
                  <a:gd name="T5" fmla="*/ 279 h 340"/>
                  <a:gd name="T6" fmla="*/ 151 w 302"/>
                  <a:gd name="T7" fmla="*/ 279 h 340"/>
                  <a:gd name="T8" fmla="*/ 46 w 302"/>
                  <a:gd name="T9" fmla="*/ 0 h 340"/>
                  <a:gd name="T10" fmla="*/ 0 w 302"/>
                  <a:gd name="T11" fmla="*/ 0 h 340"/>
                  <a:gd name="T12" fmla="*/ 131 w 302"/>
                  <a:gd name="T13" fmla="*/ 340 h 340"/>
                  <a:gd name="T14" fmla="*/ 169 w 302"/>
                  <a:gd name="T15" fmla="*/ 340 h 340"/>
                  <a:gd name="T16" fmla="*/ 302 w 302"/>
                  <a:gd name="T17" fmla="*/ 0 h 340"/>
                  <a:gd name="T18" fmla="*/ 260 w 302"/>
                  <a:gd name="T19"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340">
                    <a:moveTo>
                      <a:pt x="260" y="0"/>
                    </a:moveTo>
                    <a:lnTo>
                      <a:pt x="260" y="0"/>
                    </a:lnTo>
                    <a:lnTo>
                      <a:pt x="152" y="279"/>
                    </a:lnTo>
                    <a:lnTo>
                      <a:pt x="151" y="279"/>
                    </a:lnTo>
                    <a:lnTo>
                      <a:pt x="46" y="0"/>
                    </a:lnTo>
                    <a:lnTo>
                      <a:pt x="0" y="0"/>
                    </a:lnTo>
                    <a:lnTo>
                      <a:pt x="131" y="340"/>
                    </a:lnTo>
                    <a:lnTo>
                      <a:pt x="169" y="340"/>
                    </a:lnTo>
                    <a:lnTo>
                      <a:pt x="302" y="0"/>
                    </a:lnTo>
                    <a:lnTo>
                      <a:pt x="26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2" name="Freeform 40">
                <a:extLst>
                  <a:ext uri="{FF2B5EF4-FFF2-40B4-BE49-F238E27FC236}">
                    <a16:creationId xmlns:a16="http://schemas.microsoft.com/office/drawing/2014/main" id="{7CF13BEC-215D-E740-ADB5-1FF438BD2BC9}"/>
                  </a:ext>
                </a:extLst>
              </p:cNvPr>
              <p:cNvSpPr>
                <a:spLocks/>
              </p:cNvSpPr>
              <p:nvPr/>
            </p:nvSpPr>
            <p:spPr bwMode="auto">
              <a:xfrm>
                <a:off x="2556" y="1071"/>
                <a:ext cx="181" cy="223"/>
              </a:xfrm>
              <a:custGeom>
                <a:avLst/>
                <a:gdLst>
                  <a:gd name="T0" fmla="*/ 258 w 302"/>
                  <a:gd name="T1" fmla="*/ 78 h 357"/>
                  <a:gd name="T2" fmla="*/ 258 w 302"/>
                  <a:gd name="T3" fmla="*/ 78 h 357"/>
                  <a:gd name="T4" fmla="*/ 173 w 302"/>
                  <a:gd name="T5" fmla="*/ 37 h 357"/>
                  <a:gd name="T6" fmla="*/ 44 w 302"/>
                  <a:gd name="T7" fmla="*/ 178 h 357"/>
                  <a:gd name="T8" fmla="*/ 173 w 302"/>
                  <a:gd name="T9" fmla="*/ 319 h 357"/>
                  <a:gd name="T10" fmla="*/ 272 w 302"/>
                  <a:gd name="T11" fmla="*/ 272 h 357"/>
                  <a:gd name="T12" fmla="*/ 302 w 302"/>
                  <a:gd name="T13" fmla="*/ 297 h 357"/>
                  <a:gd name="T14" fmla="*/ 173 w 302"/>
                  <a:gd name="T15" fmla="*/ 357 h 357"/>
                  <a:gd name="T16" fmla="*/ 0 w 302"/>
                  <a:gd name="T17" fmla="*/ 178 h 357"/>
                  <a:gd name="T18" fmla="*/ 173 w 302"/>
                  <a:gd name="T19" fmla="*/ 0 h 357"/>
                  <a:gd name="T20" fmla="*/ 293 w 302"/>
                  <a:gd name="T21" fmla="*/ 53 h 357"/>
                  <a:gd name="T22" fmla="*/ 258 w 302"/>
                  <a:gd name="T23" fmla="*/ 78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357">
                    <a:moveTo>
                      <a:pt x="258" y="78"/>
                    </a:moveTo>
                    <a:lnTo>
                      <a:pt x="258" y="78"/>
                    </a:lnTo>
                    <a:cubicBezTo>
                      <a:pt x="238" y="51"/>
                      <a:pt x="206" y="37"/>
                      <a:pt x="173" y="37"/>
                    </a:cubicBezTo>
                    <a:cubicBezTo>
                      <a:pt x="97" y="37"/>
                      <a:pt x="44" y="104"/>
                      <a:pt x="44" y="178"/>
                    </a:cubicBezTo>
                    <a:cubicBezTo>
                      <a:pt x="44" y="257"/>
                      <a:pt x="97" y="319"/>
                      <a:pt x="173" y="319"/>
                    </a:cubicBezTo>
                    <a:cubicBezTo>
                      <a:pt x="215" y="319"/>
                      <a:pt x="248" y="302"/>
                      <a:pt x="272" y="272"/>
                    </a:cubicBezTo>
                    <a:lnTo>
                      <a:pt x="302" y="297"/>
                    </a:lnTo>
                    <a:cubicBezTo>
                      <a:pt x="272" y="338"/>
                      <a:pt x="227" y="357"/>
                      <a:pt x="173" y="357"/>
                    </a:cubicBezTo>
                    <a:cubicBezTo>
                      <a:pt x="76" y="357"/>
                      <a:pt x="0" y="281"/>
                      <a:pt x="0" y="178"/>
                    </a:cubicBezTo>
                    <a:cubicBezTo>
                      <a:pt x="0" y="78"/>
                      <a:pt x="72" y="0"/>
                      <a:pt x="173" y="0"/>
                    </a:cubicBezTo>
                    <a:cubicBezTo>
                      <a:pt x="219" y="0"/>
                      <a:pt x="264" y="15"/>
                      <a:pt x="293" y="53"/>
                    </a:cubicBezTo>
                    <a:lnTo>
                      <a:pt x="258" y="78"/>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3" name="Freeform 41">
                <a:extLst>
                  <a:ext uri="{FF2B5EF4-FFF2-40B4-BE49-F238E27FC236}">
                    <a16:creationId xmlns:a16="http://schemas.microsoft.com/office/drawing/2014/main" id="{B6EFA3B2-B10F-B64C-A028-86E7E9F8D4AA}"/>
                  </a:ext>
                </a:extLst>
              </p:cNvPr>
              <p:cNvSpPr>
                <a:spLocks/>
              </p:cNvSpPr>
              <p:nvPr/>
            </p:nvSpPr>
            <p:spPr bwMode="auto">
              <a:xfrm>
                <a:off x="2762" y="1148"/>
                <a:ext cx="119" cy="144"/>
              </a:xfrm>
              <a:custGeom>
                <a:avLst/>
                <a:gdLst>
                  <a:gd name="T0" fmla="*/ 196 w 198"/>
                  <a:gd name="T1" fmla="*/ 172 h 231"/>
                  <a:gd name="T2" fmla="*/ 196 w 198"/>
                  <a:gd name="T3" fmla="*/ 172 h 231"/>
                  <a:gd name="T4" fmla="*/ 198 w 198"/>
                  <a:gd name="T5" fmla="*/ 225 h 231"/>
                  <a:gd name="T6" fmla="*/ 162 w 198"/>
                  <a:gd name="T7" fmla="*/ 225 h 231"/>
                  <a:gd name="T8" fmla="*/ 161 w 198"/>
                  <a:gd name="T9" fmla="*/ 188 h 231"/>
                  <a:gd name="T10" fmla="*/ 160 w 198"/>
                  <a:gd name="T11" fmla="*/ 188 h 231"/>
                  <a:gd name="T12" fmla="*/ 85 w 198"/>
                  <a:gd name="T13" fmla="*/ 231 h 231"/>
                  <a:gd name="T14" fmla="*/ 0 w 198"/>
                  <a:gd name="T15" fmla="*/ 139 h 231"/>
                  <a:gd name="T16" fmla="*/ 0 w 198"/>
                  <a:gd name="T17" fmla="*/ 0 h 231"/>
                  <a:gd name="T18" fmla="*/ 37 w 198"/>
                  <a:gd name="T19" fmla="*/ 0 h 231"/>
                  <a:gd name="T20" fmla="*/ 37 w 198"/>
                  <a:gd name="T21" fmla="*/ 135 h 231"/>
                  <a:gd name="T22" fmla="*/ 89 w 198"/>
                  <a:gd name="T23" fmla="*/ 196 h 231"/>
                  <a:gd name="T24" fmla="*/ 158 w 198"/>
                  <a:gd name="T25" fmla="*/ 110 h 231"/>
                  <a:gd name="T26" fmla="*/ 158 w 198"/>
                  <a:gd name="T27" fmla="*/ 0 h 231"/>
                  <a:gd name="T28" fmla="*/ 196 w 198"/>
                  <a:gd name="T29" fmla="*/ 0 h 231"/>
                  <a:gd name="T30" fmla="*/ 196 w 198"/>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196" y="172"/>
                    </a:moveTo>
                    <a:lnTo>
                      <a:pt x="196" y="172"/>
                    </a:lnTo>
                    <a:cubicBezTo>
                      <a:pt x="196" y="192"/>
                      <a:pt x="198" y="210"/>
                      <a:pt x="198"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4" y="196"/>
                      <a:pt x="89" y="196"/>
                    </a:cubicBezTo>
                    <a:cubicBezTo>
                      <a:pt x="137" y="196"/>
                      <a:pt x="158" y="161"/>
                      <a:pt x="158" y="110"/>
                    </a:cubicBezTo>
                    <a:lnTo>
                      <a:pt x="158" y="0"/>
                    </a:lnTo>
                    <a:lnTo>
                      <a:pt x="196" y="0"/>
                    </a:lnTo>
                    <a:lnTo>
                      <a:pt x="196"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4" name="Freeform 42">
                <a:extLst>
                  <a:ext uri="{FF2B5EF4-FFF2-40B4-BE49-F238E27FC236}">
                    <a16:creationId xmlns:a16="http://schemas.microsoft.com/office/drawing/2014/main" id="{085BD827-E303-474A-8146-204B13D948F8}"/>
                  </a:ext>
                </a:extLst>
              </p:cNvPr>
              <p:cNvSpPr>
                <a:spLocks/>
              </p:cNvSpPr>
              <p:nvPr/>
            </p:nvSpPr>
            <p:spPr bwMode="auto">
              <a:xfrm>
                <a:off x="2919"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3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3"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5" name="Freeform 43">
                <a:extLst>
                  <a:ext uri="{FF2B5EF4-FFF2-40B4-BE49-F238E27FC236}">
                    <a16:creationId xmlns:a16="http://schemas.microsoft.com/office/drawing/2014/main" id="{B9386BEA-0416-8044-B3AE-E0BFF4BC25E9}"/>
                  </a:ext>
                </a:extLst>
              </p:cNvPr>
              <p:cNvSpPr>
                <a:spLocks/>
              </p:cNvSpPr>
              <p:nvPr/>
            </p:nvSpPr>
            <p:spPr bwMode="auto">
              <a:xfrm>
                <a:off x="3020"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2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2"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6" name="Freeform 44">
                <a:extLst>
                  <a:ext uri="{FF2B5EF4-FFF2-40B4-BE49-F238E27FC236}">
                    <a16:creationId xmlns:a16="http://schemas.microsoft.com/office/drawing/2014/main" id="{F81FD0E8-C4A2-BD45-8584-EE692F73E63F}"/>
                  </a:ext>
                </a:extLst>
              </p:cNvPr>
              <p:cNvSpPr>
                <a:spLocks noEditPoints="1"/>
              </p:cNvSpPr>
              <p:nvPr/>
            </p:nvSpPr>
            <p:spPr bwMode="auto">
              <a:xfrm>
                <a:off x="3117" y="1076"/>
                <a:ext cx="33"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2"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7" name="Freeform 45">
                <a:extLst>
                  <a:ext uri="{FF2B5EF4-FFF2-40B4-BE49-F238E27FC236}">
                    <a16:creationId xmlns:a16="http://schemas.microsoft.com/office/drawing/2014/main" id="{4FD148FC-617A-9C4C-B529-5DCD4ED3FBEF}"/>
                  </a:ext>
                </a:extLst>
              </p:cNvPr>
              <p:cNvSpPr>
                <a:spLocks/>
              </p:cNvSpPr>
              <p:nvPr/>
            </p:nvSpPr>
            <p:spPr bwMode="auto">
              <a:xfrm>
                <a:off x="3177" y="1144"/>
                <a:ext cx="122" cy="148"/>
              </a:xfrm>
              <a:custGeom>
                <a:avLst/>
                <a:gdLst>
                  <a:gd name="T0" fmla="*/ 173 w 203"/>
                  <a:gd name="T1" fmla="*/ 62 h 237"/>
                  <a:gd name="T2" fmla="*/ 173 w 203"/>
                  <a:gd name="T3" fmla="*/ 62 h 237"/>
                  <a:gd name="T4" fmla="*/ 116 w 203"/>
                  <a:gd name="T5" fmla="*/ 35 h 237"/>
                  <a:gd name="T6" fmla="*/ 41 w 203"/>
                  <a:gd name="T7" fmla="*/ 119 h 237"/>
                  <a:gd name="T8" fmla="*/ 116 w 203"/>
                  <a:gd name="T9" fmla="*/ 202 h 237"/>
                  <a:gd name="T10" fmla="*/ 174 w 203"/>
                  <a:gd name="T11" fmla="*/ 174 h 237"/>
                  <a:gd name="T12" fmla="*/ 201 w 203"/>
                  <a:gd name="T13" fmla="*/ 201 h 237"/>
                  <a:gd name="T14" fmla="*/ 116 w 203"/>
                  <a:gd name="T15" fmla="*/ 237 h 237"/>
                  <a:gd name="T16" fmla="*/ 0 w 203"/>
                  <a:gd name="T17" fmla="*/ 119 h 237"/>
                  <a:gd name="T18" fmla="*/ 116 w 203"/>
                  <a:gd name="T19" fmla="*/ 0 h 237"/>
                  <a:gd name="T20" fmla="*/ 203 w 203"/>
                  <a:gd name="T21" fmla="*/ 36 h 237"/>
                  <a:gd name="T22" fmla="*/ 173 w 203"/>
                  <a:gd name="T23" fmla="*/ 6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237">
                    <a:moveTo>
                      <a:pt x="173" y="62"/>
                    </a:moveTo>
                    <a:lnTo>
                      <a:pt x="173" y="62"/>
                    </a:lnTo>
                    <a:cubicBezTo>
                      <a:pt x="157" y="43"/>
                      <a:pt x="139" y="35"/>
                      <a:pt x="116" y="35"/>
                    </a:cubicBezTo>
                    <a:cubicBezTo>
                      <a:pt x="66" y="35"/>
                      <a:pt x="41" y="72"/>
                      <a:pt x="41" y="119"/>
                    </a:cubicBezTo>
                    <a:cubicBezTo>
                      <a:pt x="41" y="165"/>
                      <a:pt x="71" y="202"/>
                      <a:pt x="116" y="202"/>
                    </a:cubicBezTo>
                    <a:cubicBezTo>
                      <a:pt x="141" y="202"/>
                      <a:pt x="160" y="193"/>
                      <a:pt x="174" y="174"/>
                    </a:cubicBezTo>
                    <a:lnTo>
                      <a:pt x="201" y="201"/>
                    </a:lnTo>
                    <a:cubicBezTo>
                      <a:pt x="180" y="226"/>
                      <a:pt x="149" y="237"/>
                      <a:pt x="116" y="237"/>
                    </a:cubicBezTo>
                    <a:cubicBezTo>
                      <a:pt x="47" y="237"/>
                      <a:pt x="0" y="188"/>
                      <a:pt x="0" y="119"/>
                    </a:cubicBezTo>
                    <a:cubicBezTo>
                      <a:pt x="0" y="50"/>
                      <a:pt x="47" y="0"/>
                      <a:pt x="116" y="0"/>
                    </a:cubicBezTo>
                    <a:cubicBezTo>
                      <a:pt x="150" y="0"/>
                      <a:pt x="180" y="12"/>
                      <a:pt x="203" y="36"/>
                    </a:cubicBezTo>
                    <a:lnTo>
                      <a:pt x="173" y="6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8" name="Freeform 46">
                <a:extLst>
                  <a:ext uri="{FF2B5EF4-FFF2-40B4-BE49-F238E27FC236}">
                    <a16:creationId xmlns:a16="http://schemas.microsoft.com/office/drawing/2014/main" id="{4F31E82C-2B6A-1143-83B8-0C0EDD6D01DE}"/>
                  </a:ext>
                </a:extLst>
              </p:cNvPr>
              <p:cNvSpPr>
                <a:spLocks/>
              </p:cNvSpPr>
              <p:nvPr/>
            </p:nvSpPr>
            <p:spPr bwMode="auto">
              <a:xfrm>
                <a:off x="3323" y="1148"/>
                <a:ext cx="118"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9" name="Freeform 47">
                <a:extLst>
                  <a:ext uri="{FF2B5EF4-FFF2-40B4-BE49-F238E27FC236}">
                    <a16:creationId xmlns:a16="http://schemas.microsoft.com/office/drawing/2014/main" id="{3E333870-3067-8043-945C-370F52125AD7}"/>
                  </a:ext>
                </a:extLst>
              </p:cNvPr>
              <p:cNvSpPr>
                <a:spLocks/>
              </p:cNvSpPr>
              <p:nvPr/>
            </p:nvSpPr>
            <p:spPr bwMode="auto">
              <a:xfrm>
                <a:off x="3482" y="1075"/>
                <a:ext cx="23" cy="213"/>
              </a:xfrm>
              <a:custGeom>
                <a:avLst/>
                <a:gdLst>
                  <a:gd name="T0" fmla="*/ 0 w 38"/>
                  <a:gd name="T1" fmla="*/ 341 h 341"/>
                  <a:gd name="T2" fmla="*/ 0 w 38"/>
                  <a:gd name="T3" fmla="*/ 341 h 341"/>
                  <a:gd name="T4" fmla="*/ 38 w 38"/>
                  <a:gd name="T5" fmla="*/ 341 h 341"/>
                  <a:gd name="T6" fmla="*/ 38 w 38"/>
                  <a:gd name="T7" fmla="*/ 0 h 341"/>
                  <a:gd name="T8" fmla="*/ 0 w 38"/>
                  <a:gd name="T9" fmla="*/ 0 h 341"/>
                  <a:gd name="T10" fmla="*/ 0 w 38"/>
                  <a:gd name="T11" fmla="*/ 341 h 341"/>
                </a:gdLst>
                <a:ahLst/>
                <a:cxnLst>
                  <a:cxn ang="0">
                    <a:pos x="T0" y="T1"/>
                  </a:cxn>
                  <a:cxn ang="0">
                    <a:pos x="T2" y="T3"/>
                  </a:cxn>
                  <a:cxn ang="0">
                    <a:pos x="T4" y="T5"/>
                  </a:cxn>
                  <a:cxn ang="0">
                    <a:pos x="T6" y="T7"/>
                  </a:cxn>
                  <a:cxn ang="0">
                    <a:pos x="T8" y="T9"/>
                  </a:cxn>
                  <a:cxn ang="0">
                    <a:pos x="T10" y="T11"/>
                  </a:cxn>
                </a:cxnLst>
                <a:rect l="0" t="0" r="r" b="b"/>
                <a:pathLst>
                  <a:path w="38" h="341">
                    <a:moveTo>
                      <a:pt x="0" y="341"/>
                    </a:moveTo>
                    <a:lnTo>
                      <a:pt x="0" y="341"/>
                    </a:lnTo>
                    <a:lnTo>
                      <a:pt x="38" y="341"/>
                    </a:lnTo>
                    <a:lnTo>
                      <a:pt x="38"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0" name="Freeform 48">
                <a:extLst>
                  <a:ext uri="{FF2B5EF4-FFF2-40B4-BE49-F238E27FC236}">
                    <a16:creationId xmlns:a16="http://schemas.microsoft.com/office/drawing/2014/main" id="{8B38150E-C5A0-BA4B-9BCA-9440B6046F02}"/>
                  </a:ext>
                </a:extLst>
              </p:cNvPr>
              <p:cNvSpPr>
                <a:spLocks/>
              </p:cNvSpPr>
              <p:nvPr/>
            </p:nvSpPr>
            <p:spPr bwMode="auto">
              <a:xfrm>
                <a:off x="3545" y="1148"/>
                <a:ext cx="119"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1" name="Freeform 49">
                <a:extLst>
                  <a:ext uri="{FF2B5EF4-FFF2-40B4-BE49-F238E27FC236}">
                    <a16:creationId xmlns:a16="http://schemas.microsoft.com/office/drawing/2014/main" id="{634336A8-D539-9647-A61C-45738281A1C8}"/>
                  </a:ext>
                </a:extLst>
              </p:cNvPr>
              <p:cNvSpPr>
                <a:spLocks/>
              </p:cNvSpPr>
              <p:nvPr/>
            </p:nvSpPr>
            <p:spPr bwMode="auto">
              <a:xfrm>
                <a:off x="3702" y="1144"/>
                <a:ext cx="205" cy="144"/>
              </a:xfrm>
              <a:custGeom>
                <a:avLst/>
                <a:gdLst>
                  <a:gd name="T0" fmla="*/ 2 w 340"/>
                  <a:gd name="T1" fmla="*/ 60 h 231"/>
                  <a:gd name="T2" fmla="*/ 2 w 340"/>
                  <a:gd name="T3" fmla="*/ 60 h 231"/>
                  <a:gd name="T4" fmla="*/ 0 w 340"/>
                  <a:gd name="T5" fmla="*/ 6 h 231"/>
                  <a:gd name="T6" fmla="*/ 36 w 340"/>
                  <a:gd name="T7" fmla="*/ 6 h 231"/>
                  <a:gd name="T8" fmla="*/ 37 w 340"/>
                  <a:gd name="T9" fmla="*/ 43 h 231"/>
                  <a:gd name="T10" fmla="*/ 37 w 340"/>
                  <a:gd name="T11" fmla="*/ 43 h 231"/>
                  <a:gd name="T12" fmla="*/ 112 w 340"/>
                  <a:gd name="T13" fmla="*/ 0 h 231"/>
                  <a:gd name="T14" fmla="*/ 183 w 340"/>
                  <a:gd name="T15" fmla="*/ 43 h 231"/>
                  <a:gd name="T16" fmla="*/ 254 w 340"/>
                  <a:gd name="T17" fmla="*/ 0 h 231"/>
                  <a:gd name="T18" fmla="*/ 340 w 340"/>
                  <a:gd name="T19" fmla="*/ 95 h 231"/>
                  <a:gd name="T20" fmla="*/ 340 w 340"/>
                  <a:gd name="T21" fmla="*/ 231 h 231"/>
                  <a:gd name="T22" fmla="*/ 302 w 340"/>
                  <a:gd name="T23" fmla="*/ 231 h 231"/>
                  <a:gd name="T24" fmla="*/ 302 w 340"/>
                  <a:gd name="T25" fmla="*/ 96 h 231"/>
                  <a:gd name="T26" fmla="*/ 248 w 340"/>
                  <a:gd name="T27" fmla="*/ 35 h 231"/>
                  <a:gd name="T28" fmla="*/ 190 w 340"/>
                  <a:gd name="T29" fmla="*/ 101 h 231"/>
                  <a:gd name="T30" fmla="*/ 190 w 340"/>
                  <a:gd name="T31" fmla="*/ 231 h 231"/>
                  <a:gd name="T32" fmla="*/ 152 w 340"/>
                  <a:gd name="T33" fmla="*/ 231 h 231"/>
                  <a:gd name="T34" fmla="*/ 152 w 340"/>
                  <a:gd name="T35" fmla="*/ 104 h 231"/>
                  <a:gd name="T36" fmla="*/ 109 w 340"/>
                  <a:gd name="T37" fmla="*/ 35 h 231"/>
                  <a:gd name="T38" fmla="*/ 39 w 340"/>
                  <a:gd name="T39" fmla="*/ 121 h 231"/>
                  <a:gd name="T40" fmla="*/ 39 w 340"/>
                  <a:gd name="T41" fmla="*/ 231 h 231"/>
                  <a:gd name="T42" fmla="*/ 2 w 340"/>
                  <a:gd name="T43" fmla="*/ 231 h 231"/>
                  <a:gd name="T44" fmla="*/ 2 w 340"/>
                  <a:gd name="T45"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0" h="231">
                    <a:moveTo>
                      <a:pt x="2" y="60"/>
                    </a:moveTo>
                    <a:lnTo>
                      <a:pt x="2" y="60"/>
                    </a:lnTo>
                    <a:cubicBezTo>
                      <a:pt x="2" y="39"/>
                      <a:pt x="0" y="21"/>
                      <a:pt x="0" y="6"/>
                    </a:cubicBezTo>
                    <a:lnTo>
                      <a:pt x="36" y="6"/>
                    </a:lnTo>
                    <a:cubicBezTo>
                      <a:pt x="36" y="18"/>
                      <a:pt x="37" y="31"/>
                      <a:pt x="37" y="43"/>
                    </a:cubicBezTo>
                    <a:lnTo>
                      <a:pt x="37" y="43"/>
                    </a:lnTo>
                    <a:cubicBezTo>
                      <a:pt x="48" y="21"/>
                      <a:pt x="75" y="0"/>
                      <a:pt x="112" y="0"/>
                    </a:cubicBezTo>
                    <a:cubicBezTo>
                      <a:pt x="161" y="0"/>
                      <a:pt x="176" y="28"/>
                      <a:pt x="183" y="43"/>
                    </a:cubicBezTo>
                    <a:cubicBezTo>
                      <a:pt x="200" y="17"/>
                      <a:pt x="220" y="0"/>
                      <a:pt x="254" y="0"/>
                    </a:cubicBezTo>
                    <a:cubicBezTo>
                      <a:pt x="319" y="0"/>
                      <a:pt x="340" y="36"/>
                      <a:pt x="340" y="95"/>
                    </a:cubicBezTo>
                    <a:lnTo>
                      <a:pt x="340" y="231"/>
                    </a:lnTo>
                    <a:lnTo>
                      <a:pt x="302" y="231"/>
                    </a:lnTo>
                    <a:lnTo>
                      <a:pt x="302" y="96"/>
                    </a:lnTo>
                    <a:cubicBezTo>
                      <a:pt x="302" y="65"/>
                      <a:pt x="291" y="35"/>
                      <a:pt x="248" y="35"/>
                    </a:cubicBezTo>
                    <a:cubicBezTo>
                      <a:pt x="216" y="35"/>
                      <a:pt x="190" y="61"/>
                      <a:pt x="190" y="101"/>
                    </a:cubicBezTo>
                    <a:lnTo>
                      <a:pt x="190" y="231"/>
                    </a:lnTo>
                    <a:lnTo>
                      <a:pt x="152" y="231"/>
                    </a:lnTo>
                    <a:lnTo>
                      <a:pt x="152" y="104"/>
                    </a:lnTo>
                    <a:cubicBezTo>
                      <a:pt x="152" y="54"/>
                      <a:pt x="140"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grpSp>
      </p:grpSp>
      <p:sp>
        <p:nvSpPr>
          <p:cNvPr id="33" name="Text Placeholder 15">
            <a:extLst>
              <a:ext uri="{FF2B5EF4-FFF2-40B4-BE49-F238E27FC236}">
                <a16:creationId xmlns:a16="http://schemas.microsoft.com/office/drawing/2014/main" id="{DE11159E-F35E-AD4D-B16A-15ECC19E36AA}"/>
              </a:ext>
            </a:extLst>
          </p:cNvPr>
          <p:cNvSpPr>
            <a:spLocks noGrp="1"/>
          </p:cNvSpPr>
          <p:nvPr>
            <p:ph type="body" sz="quarter" idx="18" hasCustomPrompt="1"/>
          </p:nvPr>
        </p:nvSpPr>
        <p:spPr>
          <a:xfrm>
            <a:off x="438219" y="2351569"/>
            <a:ext cx="8229600" cy="1463040"/>
          </a:xfrm>
          <a:prstGeom prst="rect">
            <a:avLst/>
          </a:prstGeom>
        </p:spPr>
        <p:txBody>
          <a:bodyPr lIns="91440" tIns="91440" rIns="91440" bIns="91440" anchor="ctr" anchorCtr="0">
            <a:noAutofit/>
          </a:bodyPr>
          <a:lstStyle>
            <a:lvl1pPr marL="0" indent="0" algn="l">
              <a:lnSpc>
                <a:spcPct val="100000"/>
              </a:lnSpc>
              <a:spcBef>
                <a:spcPts val="0"/>
              </a:spcBef>
              <a:spcAft>
                <a:spcPts val="0"/>
              </a:spcAft>
              <a:buNone/>
              <a:defRPr sz="1700" baseline="0">
                <a:solidFill>
                  <a:schemeClr val="bg1">
                    <a:lumMod val="95000"/>
                  </a:schemeClr>
                </a:solidFill>
                <a:latin typeface="Arial"/>
              </a:defRPr>
            </a:lvl1pPr>
            <a:lvl2pPr marL="0" indent="0" algn="l">
              <a:spcBef>
                <a:spcPts val="0"/>
              </a:spcBef>
              <a:buNone/>
              <a:defRPr sz="1350" i="1">
                <a:solidFill>
                  <a:schemeClr val="accent2"/>
                </a:solidFill>
                <a:latin typeface="Arial"/>
              </a:defRPr>
            </a:lvl2pPr>
            <a:lvl3pPr marL="0" indent="0" algn="l">
              <a:spcBef>
                <a:spcPts val="0"/>
              </a:spcBef>
              <a:buNone/>
              <a:defRPr sz="1200" i="1">
                <a:solidFill>
                  <a:schemeClr val="accent2"/>
                </a:solidFill>
                <a:latin typeface="Arial"/>
              </a:defRPr>
            </a:lvl3pPr>
            <a:lvl4pPr marL="471488" indent="0" algn="ctr">
              <a:buNone/>
              <a:defRPr/>
            </a:lvl4pPr>
            <a:lvl5pPr marL="602456" indent="0" algn="ctr">
              <a:buNone/>
              <a:defRPr/>
            </a:lvl5pPr>
          </a:lstStyle>
          <a:p>
            <a:pPr lvl="0"/>
            <a:r>
              <a:rPr lang="en-US" dirty="0"/>
              <a:t>Click and Add Speaker Info</a:t>
            </a:r>
          </a:p>
        </p:txBody>
      </p:sp>
      <p:pic>
        <p:nvPicPr>
          <p:cNvPr id="36" name="Picture 35" descr="AETC_Program-color-outline-01.png">
            <a:extLst>
              <a:ext uri="{FF2B5EF4-FFF2-40B4-BE49-F238E27FC236}">
                <a16:creationId xmlns:a16="http://schemas.microsoft.com/office/drawing/2014/main" id="{A03B4C79-6BA2-1844-BA38-7B00F609DFE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98547" y="4535473"/>
            <a:ext cx="1092764" cy="419187"/>
          </a:xfrm>
          <a:prstGeom prst="rect">
            <a:avLst/>
          </a:prstGeom>
        </p:spPr>
      </p:pic>
      <p:sp>
        <p:nvSpPr>
          <p:cNvPr id="37" name="TextBox 36">
            <a:extLst>
              <a:ext uri="{FF2B5EF4-FFF2-40B4-BE49-F238E27FC236}">
                <a16:creationId xmlns:a16="http://schemas.microsoft.com/office/drawing/2014/main" id="{477ED0BA-CD2E-4D48-9675-BF88D51DAD74}"/>
              </a:ext>
            </a:extLst>
          </p:cNvPr>
          <p:cNvSpPr txBox="1"/>
          <p:nvPr userDrawn="1"/>
        </p:nvSpPr>
        <p:spPr>
          <a:xfrm>
            <a:off x="453927" y="4493910"/>
            <a:ext cx="2280879" cy="446276"/>
          </a:xfrm>
          <a:prstGeom prst="rect">
            <a:avLst/>
          </a:prstGeom>
          <a:noFill/>
        </p:spPr>
        <p:txBody>
          <a:bodyPr wrap="square" rtlCol="0">
            <a:spAutoFit/>
          </a:bodyPr>
          <a:lstStyle/>
          <a:p>
            <a:r>
              <a:rPr lang="en-US" sz="1200" dirty="0">
                <a:solidFill>
                  <a:srgbClr val="002060"/>
                </a:solidFill>
                <a:latin typeface="Corbel" panose="020B0503020204020204" pitchFamily="34" charset="0"/>
              </a:rPr>
              <a:t>National </a:t>
            </a:r>
            <a:r>
              <a:rPr lang="en-US" sz="1200" dirty="0">
                <a:solidFill>
                  <a:srgbClr val="C00000"/>
                </a:solidFill>
                <a:latin typeface="Corbel" panose="020B0503020204020204" pitchFamily="34" charset="0"/>
              </a:rPr>
              <a:t>HIV</a:t>
            </a:r>
            <a:r>
              <a:rPr lang="en-US" sz="1200" dirty="0">
                <a:solidFill>
                  <a:srgbClr val="002060"/>
                </a:solidFill>
                <a:latin typeface="Corbel" panose="020B0503020204020204" pitchFamily="34" charset="0"/>
              </a:rPr>
              <a:t> Curriculum</a:t>
            </a:r>
            <a:br>
              <a:rPr lang="en-US" sz="1400" dirty="0">
                <a:solidFill>
                  <a:srgbClr val="002060"/>
                </a:solidFill>
                <a:latin typeface="Arial"/>
              </a:rPr>
            </a:br>
            <a:r>
              <a:rPr lang="en-US" sz="1100" dirty="0" err="1">
                <a:solidFill>
                  <a:srgbClr val="002060"/>
                </a:solidFill>
                <a:latin typeface="Arial"/>
              </a:rPr>
              <a:t>www.hiv.uw.edu</a:t>
            </a:r>
            <a:endParaRPr lang="en-US" sz="1100" dirty="0">
              <a:solidFill>
                <a:srgbClr val="002060"/>
              </a:solidFill>
              <a:latin typeface="Arial"/>
            </a:endParaRPr>
          </a:p>
        </p:txBody>
      </p:sp>
      <p:cxnSp>
        <p:nvCxnSpPr>
          <p:cNvPr id="30" name="Straight Connector 29"/>
          <p:cNvCxnSpPr>
            <a:cxnSpLocks/>
          </p:cNvCxnSpPr>
          <p:nvPr userDrawn="1"/>
        </p:nvCxnSpPr>
        <p:spPr>
          <a:xfrm>
            <a:off x="-14989" y="858320"/>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a:cxnSpLocks/>
          </p:cNvCxnSpPr>
          <p:nvPr userDrawn="1"/>
        </p:nvCxnSpPr>
        <p:spPr>
          <a:xfrm>
            <a:off x="-14989" y="4330452"/>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C3ADE2D6-1B69-A94D-B8B0-AF0AFEBE20E8}"/>
              </a:ext>
            </a:extLst>
          </p:cNvPr>
          <p:cNvCxnSpPr/>
          <p:nvPr userDrawn="1"/>
        </p:nvCxnSpPr>
        <p:spPr>
          <a:xfrm>
            <a:off x="531020" y="4724855"/>
            <a:ext cx="1536192" cy="0"/>
          </a:xfrm>
          <a:prstGeom prst="line">
            <a:avLst/>
          </a:prstGeom>
          <a:ln w="9525">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1869889"/>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xt-Medium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20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8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endParaRPr lang="en-US" dirty="0"/>
          </a:p>
          <a:p>
            <a:pPr lvl="1"/>
            <a:endParaRPr lang="en-US" dirty="0"/>
          </a:p>
        </p:txBody>
      </p:sp>
      <p:cxnSp>
        <p:nvCxnSpPr>
          <p:cNvPr id="32" name="Straight Connector 31"/>
          <p:cNvCxnSpPr/>
          <p:nvPr/>
        </p:nvCxnSpPr>
        <p:spPr>
          <a:xfrm>
            <a:off x="-5643"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3552119046"/>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Small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8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r>
              <a:rPr lang="en-US" dirty="0"/>
              <a:t>Line 2</a:t>
            </a:r>
          </a:p>
          <a:p>
            <a:pPr lvl="1"/>
            <a:endParaRPr lang="en-US" dirty="0"/>
          </a:p>
          <a:p>
            <a:pPr lvl="1"/>
            <a:endParaRPr lang="en-US" dirty="0"/>
          </a:p>
        </p:txBody>
      </p: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7" name="Straight Connector 56">
            <a:extLst>
              <a:ext uri="{FF2B5EF4-FFF2-40B4-BE49-F238E27FC236}">
                <a16:creationId xmlns:a16="http://schemas.microsoft.com/office/drawing/2014/main" id="{917F5B24-4D4A-E542-ABEE-FD2D7AA9F5FC}"/>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2771947"/>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 Figure">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and Figure Slide: click to enter title</a:t>
            </a:r>
          </a:p>
        </p:txBody>
      </p:sp>
      <p:sp>
        <p:nvSpPr>
          <p:cNvPr id="31" name="Content Placeholder 3"/>
          <p:cNvSpPr>
            <a:spLocks noGrp="1"/>
          </p:cNvSpPr>
          <p:nvPr>
            <p:ph sz="half" idx="2" hasCustomPrompt="1"/>
          </p:nvPr>
        </p:nvSpPr>
        <p:spPr>
          <a:xfrm>
            <a:off x="323850" y="1135604"/>
            <a:ext cx="4244975"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65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p:txBody>
      </p:sp>
      <p:sp>
        <p:nvSpPr>
          <p:cNvPr id="3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4" name="Logo Stacked V2">
            <a:extLst>
              <a:ext uri="{FF2B5EF4-FFF2-40B4-BE49-F238E27FC236}">
                <a16:creationId xmlns:a16="http://schemas.microsoft.com/office/drawing/2014/main" id="{99806F9A-3099-E44B-B5E1-9CC817885274}"/>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5FEFCFF5-B3B9-AB4B-AA5A-A6567BE3E77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8D7907D6-9EAF-4742-ABE1-71E3250D1CB4}"/>
                </a:ext>
              </a:extLst>
            </p:cNvPr>
            <p:cNvGrpSpPr>
              <a:grpSpLocks noChangeAspect="1"/>
            </p:cNvGrpSpPr>
            <p:nvPr/>
          </p:nvGrpSpPr>
          <p:grpSpPr bwMode="auto">
            <a:xfrm>
              <a:off x="1898650" y="3455065"/>
              <a:ext cx="3468688" cy="1036638"/>
              <a:chOff x="1196" y="1585"/>
              <a:chExt cx="2185" cy="653"/>
            </a:xfrm>
          </p:grpSpPr>
          <p:sp>
            <p:nvSpPr>
              <p:cNvPr id="37" name="Freeform 5">
                <a:extLst>
                  <a:ext uri="{FF2B5EF4-FFF2-40B4-BE49-F238E27FC236}">
                    <a16:creationId xmlns:a16="http://schemas.microsoft.com/office/drawing/2014/main" id="{8869294B-A957-AE4A-A364-2ECB9C4E4D2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6">
                <a:extLst>
                  <a:ext uri="{FF2B5EF4-FFF2-40B4-BE49-F238E27FC236}">
                    <a16:creationId xmlns:a16="http://schemas.microsoft.com/office/drawing/2014/main" id="{8827C336-DC47-BF4C-B669-3F5D0072D3F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7">
                <a:extLst>
                  <a:ext uri="{FF2B5EF4-FFF2-40B4-BE49-F238E27FC236}">
                    <a16:creationId xmlns:a16="http://schemas.microsoft.com/office/drawing/2014/main" id="{39EDB336-0AA0-394B-A8BC-D0DBDA7034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8">
                <a:extLst>
                  <a:ext uri="{FF2B5EF4-FFF2-40B4-BE49-F238E27FC236}">
                    <a16:creationId xmlns:a16="http://schemas.microsoft.com/office/drawing/2014/main" id="{0E75D586-3E06-3C47-8711-9A0AD7BFCFF7}"/>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9">
                <a:extLst>
                  <a:ext uri="{FF2B5EF4-FFF2-40B4-BE49-F238E27FC236}">
                    <a16:creationId xmlns:a16="http://schemas.microsoft.com/office/drawing/2014/main" id="{F6D704A5-84A1-B84D-8C81-0CB9D30DF1A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0">
                <a:extLst>
                  <a:ext uri="{FF2B5EF4-FFF2-40B4-BE49-F238E27FC236}">
                    <a16:creationId xmlns:a16="http://schemas.microsoft.com/office/drawing/2014/main" id="{354D9A10-0A86-0548-9546-463B92D47C8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1">
                <a:extLst>
                  <a:ext uri="{FF2B5EF4-FFF2-40B4-BE49-F238E27FC236}">
                    <a16:creationId xmlns:a16="http://schemas.microsoft.com/office/drawing/2014/main" id="{89781809-20FF-A445-9963-910A4C7A3496}"/>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2">
                <a:extLst>
                  <a:ext uri="{FF2B5EF4-FFF2-40B4-BE49-F238E27FC236}">
                    <a16:creationId xmlns:a16="http://schemas.microsoft.com/office/drawing/2014/main" id="{58B4434D-156F-104C-8BFD-06D3D37E6690}"/>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3">
                <a:extLst>
                  <a:ext uri="{FF2B5EF4-FFF2-40B4-BE49-F238E27FC236}">
                    <a16:creationId xmlns:a16="http://schemas.microsoft.com/office/drawing/2014/main" id="{C60AE9BD-9EA1-3646-BF3D-5D9FF3AD106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4">
                <a:extLst>
                  <a:ext uri="{FF2B5EF4-FFF2-40B4-BE49-F238E27FC236}">
                    <a16:creationId xmlns:a16="http://schemas.microsoft.com/office/drawing/2014/main" id="{A6508F65-5795-1841-BBAB-E2F67C7AC873}"/>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5">
                <a:extLst>
                  <a:ext uri="{FF2B5EF4-FFF2-40B4-BE49-F238E27FC236}">
                    <a16:creationId xmlns:a16="http://schemas.microsoft.com/office/drawing/2014/main" id="{BC409E71-C274-ED4D-B117-E8EE6F213D61}"/>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6">
                <a:extLst>
                  <a:ext uri="{FF2B5EF4-FFF2-40B4-BE49-F238E27FC236}">
                    <a16:creationId xmlns:a16="http://schemas.microsoft.com/office/drawing/2014/main" id="{EB144D33-F22A-BA4E-9E64-49255653FAAA}"/>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7">
                <a:extLst>
                  <a:ext uri="{FF2B5EF4-FFF2-40B4-BE49-F238E27FC236}">
                    <a16:creationId xmlns:a16="http://schemas.microsoft.com/office/drawing/2014/main" id="{8758EEF2-B044-124A-A423-1C543CBAF6CF}"/>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8">
                <a:extLst>
                  <a:ext uri="{FF2B5EF4-FFF2-40B4-BE49-F238E27FC236}">
                    <a16:creationId xmlns:a16="http://schemas.microsoft.com/office/drawing/2014/main" id="{19A970B1-199E-5746-82F5-6490797D62C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9">
                <a:extLst>
                  <a:ext uri="{FF2B5EF4-FFF2-40B4-BE49-F238E27FC236}">
                    <a16:creationId xmlns:a16="http://schemas.microsoft.com/office/drawing/2014/main" id="{87CD27E2-094B-2F4C-B352-A2463AEF6E9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0">
                <a:extLst>
                  <a:ext uri="{FF2B5EF4-FFF2-40B4-BE49-F238E27FC236}">
                    <a16:creationId xmlns:a16="http://schemas.microsoft.com/office/drawing/2014/main" id="{F0398AF9-8E89-8849-A6D0-73CDBDF9FB4F}"/>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1">
                <a:extLst>
                  <a:ext uri="{FF2B5EF4-FFF2-40B4-BE49-F238E27FC236}">
                    <a16:creationId xmlns:a16="http://schemas.microsoft.com/office/drawing/2014/main" id="{81DEED87-958A-704F-95FD-DE07D38FBA9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2">
                <a:extLst>
                  <a:ext uri="{FF2B5EF4-FFF2-40B4-BE49-F238E27FC236}">
                    <a16:creationId xmlns:a16="http://schemas.microsoft.com/office/drawing/2014/main" id="{A1C0E19A-5997-2F47-89BB-F05C62CEF3F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3">
                <a:extLst>
                  <a:ext uri="{FF2B5EF4-FFF2-40B4-BE49-F238E27FC236}">
                    <a16:creationId xmlns:a16="http://schemas.microsoft.com/office/drawing/2014/main" id="{0A94D715-8C50-F84F-BC87-5A6E1C43E2EE}"/>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4">
                <a:extLst>
                  <a:ext uri="{FF2B5EF4-FFF2-40B4-BE49-F238E27FC236}">
                    <a16:creationId xmlns:a16="http://schemas.microsoft.com/office/drawing/2014/main" id="{60728EA6-9643-FD40-AB48-30D1AAF69E01}"/>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5">
                <a:extLst>
                  <a:ext uri="{FF2B5EF4-FFF2-40B4-BE49-F238E27FC236}">
                    <a16:creationId xmlns:a16="http://schemas.microsoft.com/office/drawing/2014/main" id="{14E590CD-8EC9-8F40-ADA9-B7632D4B2EAD}"/>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8" name="Straight Connector 57">
            <a:extLst>
              <a:ext uri="{FF2B5EF4-FFF2-40B4-BE49-F238E27FC236}">
                <a16:creationId xmlns:a16="http://schemas.microsoft.com/office/drawing/2014/main" id="{4BB7240E-DE5E-3849-BEB9-99D67EADE565}"/>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7622040"/>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udy-Slide-Fulll">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2" name="Content Placeholder 3">
            <a:extLst>
              <a:ext uri="{FF2B5EF4-FFF2-40B4-BE49-F238E27FC236}">
                <a16:creationId xmlns:a16="http://schemas.microsoft.com/office/drawing/2014/main" id="{5C846B29-A238-BF4D-880A-E5BB982C3DC0}"/>
              </a:ext>
            </a:extLst>
          </p:cNvPr>
          <p:cNvSpPr>
            <a:spLocks noGrp="1"/>
          </p:cNvSpPr>
          <p:nvPr>
            <p:ph sz="half" idx="2" hasCustomPrompt="1"/>
          </p:nvPr>
        </p:nvSpPr>
        <p:spPr>
          <a:xfrm>
            <a:off x="323850" y="1184224"/>
            <a:ext cx="8515350" cy="3504315"/>
          </a:xfrm>
          <a:prstGeom prst="rect">
            <a:avLst/>
          </a:prstGeom>
          <a:solidFill>
            <a:schemeClr val="bg1">
              <a:lumMod val="95000"/>
            </a:schemeClr>
          </a:solidFill>
          <a:ln>
            <a:solidFill>
              <a:schemeClr val="tx1"/>
            </a:solidFill>
          </a:ln>
        </p:spPr>
        <p:txBody>
          <a:bodyPr tIns="91440" rIns="18288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Tree>
    <p:extLst>
      <p:ext uri="{BB962C8B-B14F-4D97-AF65-F5344CB8AC3E}">
        <p14:creationId xmlns:p14="http://schemas.microsoft.com/office/powerpoint/2010/main" val="2776353640"/>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udy-Slide-Half">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1" name="Content Placeholder 3">
            <a:extLst>
              <a:ext uri="{FF2B5EF4-FFF2-40B4-BE49-F238E27FC236}">
                <a16:creationId xmlns:a16="http://schemas.microsoft.com/office/drawing/2014/main" id="{E20ACA9C-07B0-5E4B-BB50-DA2C0E065772}"/>
              </a:ext>
            </a:extLst>
          </p:cNvPr>
          <p:cNvSpPr>
            <a:spLocks noGrp="1"/>
          </p:cNvSpPr>
          <p:nvPr>
            <p:ph sz="half" idx="2" hasCustomPrompt="1"/>
          </p:nvPr>
        </p:nvSpPr>
        <p:spPr>
          <a:xfrm>
            <a:off x="323851" y="1184224"/>
            <a:ext cx="4622222" cy="3504315"/>
          </a:xfrm>
          <a:prstGeom prst="rect">
            <a:avLst/>
          </a:prstGeom>
          <a:solidFill>
            <a:schemeClr val="bg1">
              <a:lumMod val="95000"/>
            </a:schemeClr>
          </a:solidFill>
          <a:ln>
            <a:solidFill>
              <a:schemeClr val="tx1"/>
            </a:solidFill>
          </a:ln>
        </p:spPr>
        <p:txBody>
          <a:bodyPr tIns="9144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Tree>
    <p:extLst>
      <p:ext uri="{BB962C8B-B14F-4D97-AF65-F5344CB8AC3E}">
        <p14:creationId xmlns:p14="http://schemas.microsoft.com/office/powerpoint/2010/main" val="2120636246"/>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udy-Slide-Bar">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2" name="Content Placeholder 3">
            <a:extLst>
              <a:ext uri="{FF2B5EF4-FFF2-40B4-BE49-F238E27FC236}">
                <a16:creationId xmlns:a16="http://schemas.microsoft.com/office/drawing/2014/main" id="{0C76EBAF-5143-D347-BB19-ADDF227686FB}"/>
              </a:ext>
            </a:extLst>
          </p:cNvPr>
          <p:cNvSpPr>
            <a:spLocks noGrp="1"/>
          </p:cNvSpPr>
          <p:nvPr>
            <p:ph sz="half" idx="2" hasCustomPrompt="1"/>
          </p:nvPr>
        </p:nvSpPr>
        <p:spPr>
          <a:xfrm>
            <a:off x="323850" y="1428596"/>
            <a:ext cx="4206240" cy="3277875"/>
          </a:xfrm>
          <a:prstGeom prst="rect">
            <a:avLst/>
          </a:prstGeom>
          <a:solidFill>
            <a:schemeClr val="bg1">
              <a:lumMod val="95000"/>
            </a:schemeClr>
          </a:solidFill>
          <a:ln>
            <a:solidFill>
              <a:schemeClr val="tx1"/>
            </a:solidFill>
          </a:ln>
        </p:spPr>
        <p:txBody>
          <a:bodyPr tIns="9144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
        <p:nvSpPr>
          <p:cNvPr id="34" name="Rectangle 3">
            <a:extLst>
              <a:ext uri="{FF2B5EF4-FFF2-40B4-BE49-F238E27FC236}">
                <a16:creationId xmlns:a16="http://schemas.microsoft.com/office/drawing/2014/main" id="{FB407CE3-2672-BB49-8D79-3A14BE4F7EDF}"/>
              </a:ext>
            </a:extLst>
          </p:cNvPr>
          <p:cNvSpPr>
            <a:spLocks noChangeArrowheads="1"/>
          </p:cNvSpPr>
          <p:nvPr userDrawn="1"/>
        </p:nvSpPr>
        <p:spPr bwMode="invGray">
          <a:xfrm>
            <a:off x="323850" y="1035386"/>
            <a:ext cx="4206240" cy="365760"/>
          </a:xfrm>
          <a:prstGeom prst="rect">
            <a:avLst/>
          </a:prstGeom>
          <a:solidFill>
            <a:srgbClr val="5A646E"/>
          </a:solidFill>
          <a:ln>
            <a:solidFill>
              <a:schemeClr val="tx1"/>
            </a:solidFill>
            <a:headEnd/>
            <a:tailEnd/>
          </a:ln>
          <a:effectLst/>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defTabSz="342900">
              <a:lnSpc>
                <a:spcPct val="85000"/>
              </a:lnSpc>
            </a:pPr>
            <a:endParaRPr lang="en-US" sz="1500" dirty="0">
              <a:solidFill>
                <a:schemeClr val="bg1"/>
              </a:solidFill>
              <a:latin typeface="Arial" pitchFamily="-110" charset="0"/>
              <a:ea typeface="ＭＳ Ｐゴシック" pitchFamily="-110" charset="-128"/>
              <a:cs typeface="ＭＳ Ｐゴシック" pitchFamily="-110" charset="-128"/>
            </a:endParaRPr>
          </a:p>
        </p:txBody>
      </p:sp>
      <p:sp>
        <p:nvSpPr>
          <p:cNvPr id="60" name="Text Placeholder 2">
            <a:extLst>
              <a:ext uri="{FF2B5EF4-FFF2-40B4-BE49-F238E27FC236}">
                <a16:creationId xmlns:a16="http://schemas.microsoft.com/office/drawing/2014/main" id="{A8045330-6BFE-EC46-81C0-E05AD7F57EBC}"/>
              </a:ext>
            </a:extLst>
          </p:cNvPr>
          <p:cNvSpPr>
            <a:spLocks noGrp="1"/>
          </p:cNvSpPr>
          <p:nvPr>
            <p:ph type="body" idx="10" hasCustomPrompt="1"/>
          </p:nvPr>
        </p:nvSpPr>
        <p:spPr>
          <a:xfrm>
            <a:off x="358693" y="1046741"/>
            <a:ext cx="4092536" cy="342900"/>
          </a:xfrm>
          <a:prstGeom prst="rect">
            <a:avLst/>
          </a:prstGeom>
        </p:spPr>
        <p:txBody>
          <a:bodyPr anchor="b">
            <a:noAutofit/>
          </a:bodyPr>
          <a:lstStyle>
            <a:lvl1pPr marL="0" indent="0" algn="l">
              <a:buNone/>
              <a:defRPr sz="1600" b="0">
                <a:solidFill>
                  <a:srgbClr val="FFFFFF"/>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text</a:t>
            </a:r>
          </a:p>
        </p:txBody>
      </p:sp>
    </p:spTree>
    <p:extLst>
      <p:ext uri="{BB962C8B-B14F-4D97-AF65-F5344CB8AC3E}">
        <p14:creationId xmlns:p14="http://schemas.microsoft.com/office/powerpoint/2010/main" val="1661800473"/>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udy-Conclusion">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61" name="Content Placeholder 3">
            <a:extLst>
              <a:ext uri="{FF2B5EF4-FFF2-40B4-BE49-F238E27FC236}">
                <a16:creationId xmlns:a16="http://schemas.microsoft.com/office/drawing/2014/main" id="{A978C15C-6FB2-4448-ABEF-9C47E22C5469}"/>
              </a:ext>
            </a:extLst>
          </p:cNvPr>
          <p:cNvSpPr>
            <a:spLocks noGrp="1"/>
          </p:cNvSpPr>
          <p:nvPr>
            <p:ph sz="half" idx="2" hasCustomPrompt="1"/>
          </p:nvPr>
        </p:nvSpPr>
        <p:spPr>
          <a:xfrm>
            <a:off x="-18168" y="1786409"/>
            <a:ext cx="9180576" cy="1574460"/>
          </a:xfrm>
          <a:prstGeom prst="rect">
            <a:avLst/>
          </a:prstGeom>
          <a:solidFill>
            <a:schemeClr val="bg1">
              <a:lumMod val="95000"/>
            </a:schemeClr>
          </a:solidFill>
          <a:ln w="19050">
            <a:solidFill>
              <a:srgbClr val="0070C0"/>
            </a:solidFill>
          </a:ln>
        </p:spPr>
        <p:txBody>
          <a:bodyPr lIns="457200" tIns="91440" rIns="457200" bIns="182880" anchor="ctr" anchorCtr="0">
            <a:normAutofit/>
          </a:bodyPr>
          <a:lstStyle>
            <a:lvl1pPr marL="0" marR="0" indent="0" algn="l" defTabSz="685800" rtl="0" eaLnBrk="1" fontAlgn="auto" latinLnBrk="0" hangingPunct="1">
              <a:lnSpc>
                <a:spcPts val="2200"/>
              </a:lnSpc>
              <a:spcBef>
                <a:spcPts val="0"/>
              </a:spcBef>
              <a:spcAft>
                <a:spcPts val="0"/>
              </a:spcAft>
              <a:buClr>
                <a:srgbClr val="0070C0"/>
              </a:buClr>
              <a:buSzPct val="100000"/>
              <a:buFont typeface="Arial"/>
              <a:buNone/>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0"/>
            <a:endParaRPr lang="en-US" dirty="0"/>
          </a:p>
        </p:txBody>
      </p:sp>
    </p:spTree>
    <p:extLst>
      <p:ext uri="{BB962C8B-B14F-4D97-AF65-F5344CB8AC3E}">
        <p14:creationId xmlns:p14="http://schemas.microsoft.com/office/powerpoint/2010/main" val="876442254"/>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Figure + Text ">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and Figure Slide: click to enter title</a:t>
            </a:r>
          </a:p>
        </p:txBody>
      </p:sp>
      <p:sp>
        <p:nvSpPr>
          <p:cNvPr id="31" name="Content Placeholder 3"/>
          <p:cNvSpPr>
            <a:spLocks noGrp="1"/>
          </p:cNvSpPr>
          <p:nvPr>
            <p:ph sz="half" idx="2" hasCustomPrompt="1"/>
          </p:nvPr>
        </p:nvSpPr>
        <p:spPr>
          <a:xfrm>
            <a:off x="4607983" y="1135604"/>
            <a:ext cx="4244975"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65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p:txBody>
      </p:sp>
      <p:sp>
        <p:nvSpPr>
          <p:cNvPr id="3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4" name="Logo Stacked V2">
            <a:extLst>
              <a:ext uri="{FF2B5EF4-FFF2-40B4-BE49-F238E27FC236}">
                <a16:creationId xmlns:a16="http://schemas.microsoft.com/office/drawing/2014/main" id="{99806F9A-3099-E44B-B5E1-9CC817885274}"/>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5FEFCFF5-B3B9-AB4B-AA5A-A6567BE3E77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8D7907D6-9EAF-4742-ABE1-71E3250D1CB4}"/>
                </a:ext>
              </a:extLst>
            </p:cNvPr>
            <p:cNvGrpSpPr>
              <a:grpSpLocks noChangeAspect="1"/>
            </p:cNvGrpSpPr>
            <p:nvPr/>
          </p:nvGrpSpPr>
          <p:grpSpPr bwMode="auto">
            <a:xfrm>
              <a:off x="1898650" y="3455065"/>
              <a:ext cx="3468688" cy="1036638"/>
              <a:chOff x="1196" y="1585"/>
              <a:chExt cx="2185" cy="653"/>
            </a:xfrm>
          </p:grpSpPr>
          <p:sp>
            <p:nvSpPr>
              <p:cNvPr id="37" name="Freeform 5">
                <a:extLst>
                  <a:ext uri="{FF2B5EF4-FFF2-40B4-BE49-F238E27FC236}">
                    <a16:creationId xmlns:a16="http://schemas.microsoft.com/office/drawing/2014/main" id="{8869294B-A957-AE4A-A364-2ECB9C4E4D2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6">
                <a:extLst>
                  <a:ext uri="{FF2B5EF4-FFF2-40B4-BE49-F238E27FC236}">
                    <a16:creationId xmlns:a16="http://schemas.microsoft.com/office/drawing/2014/main" id="{8827C336-DC47-BF4C-B669-3F5D0072D3F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7">
                <a:extLst>
                  <a:ext uri="{FF2B5EF4-FFF2-40B4-BE49-F238E27FC236}">
                    <a16:creationId xmlns:a16="http://schemas.microsoft.com/office/drawing/2014/main" id="{39EDB336-0AA0-394B-A8BC-D0DBDA7034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8">
                <a:extLst>
                  <a:ext uri="{FF2B5EF4-FFF2-40B4-BE49-F238E27FC236}">
                    <a16:creationId xmlns:a16="http://schemas.microsoft.com/office/drawing/2014/main" id="{0E75D586-3E06-3C47-8711-9A0AD7BFCFF7}"/>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9">
                <a:extLst>
                  <a:ext uri="{FF2B5EF4-FFF2-40B4-BE49-F238E27FC236}">
                    <a16:creationId xmlns:a16="http://schemas.microsoft.com/office/drawing/2014/main" id="{F6D704A5-84A1-B84D-8C81-0CB9D30DF1A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0">
                <a:extLst>
                  <a:ext uri="{FF2B5EF4-FFF2-40B4-BE49-F238E27FC236}">
                    <a16:creationId xmlns:a16="http://schemas.microsoft.com/office/drawing/2014/main" id="{354D9A10-0A86-0548-9546-463B92D47C8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1">
                <a:extLst>
                  <a:ext uri="{FF2B5EF4-FFF2-40B4-BE49-F238E27FC236}">
                    <a16:creationId xmlns:a16="http://schemas.microsoft.com/office/drawing/2014/main" id="{89781809-20FF-A445-9963-910A4C7A3496}"/>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2">
                <a:extLst>
                  <a:ext uri="{FF2B5EF4-FFF2-40B4-BE49-F238E27FC236}">
                    <a16:creationId xmlns:a16="http://schemas.microsoft.com/office/drawing/2014/main" id="{58B4434D-156F-104C-8BFD-06D3D37E6690}"/>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3">
                <a:extLst>
                  <a:ext uri="{FF2B5EF4-FFF2-40B4-BE49-F238E27FC236}">
                    <a16:creationId xmlns:a16="http://schemas.microsoft.com/office/drawing/2014/main" id="{C60AE9BD-9EA1-3646-BF3D-5D9FF3AD106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4">
                <a:extLst>
                  <a:ext uri="{FF2B5EF4-FFF2-40B4-BE49-F238E27FC236}">
                    <a16:creationId xmlns:a16="http://schemas.microsoft.com/office/drawing/2014/main" id="{A6508F65-5795-1841-BBAB-E2F67C7AC873}"/>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5">
                <a:extLst>
                  <a:ext uri="{FF2B5EF4-FFF2-40B4-BE49-F238E27FC236}">
                    <a16:creationId xmlns:a16="http://schemas.microsoft.com/office/drawing/2014/main" id="{BC409E71-C274-ED4D-B117-E8EE6F213D61}"/>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6">
                <a:extLst>
                  <a:ext uri="{FF2B5EF4-FFF2-40B4-BE49-F238E27FC236}">
                    <a16:creationId xmlns:a16="http://schemas.microsoft.com/office/drawing/2014/main" id="{EB144D33-F22A-BA4E-9E64-49255653FAAA}"/>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7">
                <a:extLst>
                  <a:ext uri="{FF2B5EF4-FFF2-40B4-BE49-F238E27FC236}">
                    <a16:creationId xmlns:a16="http://schemas.microsoft.com/office/drawing/2014/main" id="{8758EEF2-B044-124A-A423-1C543CBAF6CF}"/>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8">
                <a:extLst>
                  <a:ext uri="{FF2B5EF4-FFF2-40B4-BE49-F238E27FC236}">
                    <a16:creationId xmlns:a16="http://schemas.microsoft.com/office/drawing/2014/main" id="{19A970B1-199E-5746-82F5-6490797D62C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9">
                <a:extLst>
                  <a:ext uri="{FF2B5EF4-FFF2-40B4-BE49-F238E27FC236}">
                    <a16:creationId xmlns:a16="http://schemas.microsoft.com/office/drawing/2014/main" id="{87CD27E2-094B-2F4C-B352-A2463AEF6E9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0">
                <a:extLst>
                  <a:ext uri="{FF2B5EF4-FFF2-40B4-BE49-F238E27FC236}">
                    <a16:creationId xmlns:a16="http://schemas.microsoft.com/office/drawing/2014/main" id="{F0398AF9-8E89-8849-A6D0-73CDBDF9FB4F}"/>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1">
                <a:extLst>
                  <a:ext uri="{FF2B5EF4-FFF2-40B4-BE49-F238E27FC236}">
                    <a16:creationId xmlns:a16="http://schemas.microsoft.com/office/drawing/2014/main" id="{81DEED87-958A-704F-95FD-DE07D38FBA9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2">
                <a:extLst>
                  <a:ext uri="{FF2B5EF4-FFF2-40B4-BE49-F238E27FC236}">
                    <a16:creationId xmlns:a16="http://schemas.microsoft.com/office/drawing/2014/main" id="{A1C0E19A-5997-2F47-89BB-F05C62CEF3F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3">
                <a:extLst>
                  <a:ext uri="{FF2B5EF4-FFF2-40B4-BE49-F238E27FC236}">
                    <a16:creationId xmlns:a16="http://schemas.microsoft.com/office/drawing/2014/main" id="{0A94D715-8C50-F84F-BC87-5A6E1C43E2EE}"/>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4">
                <a:extLst>
                  <a:ext uri="{FF2B5EF4-FFF2-40B4-BE49-F238E27FC236}">
                    <a16:creationId xmlns:a16="http://schemas.microsoft.com/office/drawing/2014/main" id="{60728EA6-9643-FD40-AB48-30D1AAF69E01}"/>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5">
                <a:extLst>
                  <a:ext uri="{FF2B5EF4-FFF2-40B4-BE49-F238E27FC236}">
                    <a16:creationId xmlns:a16="http://schemas.microsoft.com/office/drawing/2014/main" id="{14E590CD-8EC9-8F40-ADA9-B7632D4B2EAD}"/>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8" name="Straight Connector 57">
            <a:extLst>
              <a:ext uri="{FF2B5EF4-FFF2-40B4-BE49-F238E27FC236}">
                <a16:creationId xmlns:a16="http://schemas.microsoft.com/office/drawing/2014/main" id="{92563A08-5D7F-254B-89A7-CE76C5F8AD1B}"/>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8143918"/>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Figures-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DDE3BB8-71A2-3C40-AAE9-17A142B71D44}"/>
              </a:ext>
            </a:extLst>
          </p:cNvPr>
          <p:cNvSpPr/>
          <p:nvPr userDrawn="1"/>
        </p:nvSpPr>
        <p:spPr>
          <a:xfrm>
            <a:off x="0" y="925693"/>
            <a:ext cx="9162288" cy="4224528"/>
          </a:xfrm>
          <a:prstGeom prst="rect">
            <a:avLst/>
          </a:prstGeom>
          <a:gradFill>
            <a:gsLst>
              <a:gs pos="0">
                <a:srgbClr val="003860"/>
              </a:gs>
              <a:gs pos="100000">
                <a:srgbClr val="005EA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Graph/Image/Table/Blue: click to add title</a:t>
            </a:r>
          </a:p>
        </p:txBody>
      </p:sp>
      <p:sp>
        <p:nvSpPr>
          <p:cNvPr id="11"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pic>
        <p:nvPicPr>
          <p:cNvPr id="12" name="Picture 11" descr="NatHIVcurriculum_logo_white_thik.png">
            <a:extLst>
              <a:ext uri="{FF2B5EF4-FFF2-40B4-BE49-F238E27FC236}">
                <a16:creationId xmlns:a16="http://schemas.microsoft.com/office/drawing/2014/main" id="{89B6C09C-845C-D240-91CE-9C8D5DA3597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cxnSp>
        <p:nvCxnSpPr>
          <p:cNvPr id="14" name="Straight Connector 13">
            <a:extLst>
              <a:ext uri="{FF2B5EF4-FFF2-40B4-BE49-F238E27FC236}">
                <a16:creationId xmlns:a16="http://schemas.microsoft.com/office/drawing/2014/main" id="{81D5ED23-FFA0-C948-9A90-9A5A636E47F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6548074"/>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Figures-Black">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Graph/Image/Table/Blue: click to add title</a:t>
            </a:r>
          </a:p>
        </p:txBody>
      </p:sp>
      <p:sp>
        <p:nvSpPr>
          <p:cNvPr id="66" name="Rectangle 65"/>
          <p:cNvSpPr/>
          <p:nvPr/>
        </p:nvSpPr>
        <p:spPr>
          <a:xfrm>
            <a:off x="-7495" y="914399"/>
            <a:ext cx="9162288" cy="425196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pic>
        <p:nvPicPr>
          <p:cNvPr id="9" name="Picture 8" descr="NatHIVcurriculum_logo_white_thik.png">
            <a:extLst>
              <a:ext uri="{FF2B5EF4-FFF2-40B4-BE49-F238E27FC236}">
                <a16:creationId xmlns:a16="http://schemas.microsoft.com/office/drawing/2014/main" id="{ECE1B190-E5DF-014E-8922-6D165E21D3A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cxnSp>
        <p:nvCxnSpPr>
          <p:cNvPr id="12" name="Straight Connector 11">
            <a:extLst>
              <a:ext uri="{FF2B5EF4-FFF2-40B4-BE49-F238E27FC236}">
                <a16:creationId xmlns:a16="http://schemas.microsoft.com/office/drawing/2014/main" id="{C163A70B-7482-9F46-9D97-89D7085688F2}"/>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4152430"/>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Slide-Old">
    <p:spTree>
      <p:nvGrpSpPr>
        <p:cNvPr id="1" name=""/>
        <p:cNvGrpSpPr/>
        <p:nvPr/>
      </p:nvGrpSpPr>
      <p:grpSpPr>
        <a:xfrm>
          <a:off x="0" y="0"/>
          <a:ext cx="0" cy="0"/>
          <a:chOff x="0" y="0"/>
          <a:chExt cx="0" cy="0"/>
        </a:xfrm>
      </p:grpSpPr>
      <p:pic>
        <p:nvPicPr>
          <p:cNvPr id="280" name="Picture 27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0751" y="699239"/>
            <a:ext cx="9154751" cy="3736555"/>
          </a:xfrm>
          <a:prstGeom prst="rect">
            <a:avLst/>
          </a:prstGeom>
          <a:noFill/>
          <a:ln>
            <a:noFill/>
          </a:ln>
          <a:effectLst/>
        </p:spPr>
      </p:pic>
      <p:sp>
        <p:nvSpPr>
          <p:cNvPr id="282" name="Title 1"/>
          <p:cNvSpPr>
            <a:spLocks noGrp="1"/>
          </p:cNvSpPr>
          <p:nvPr>
            <p:ph type="ctrTitle" hasCustomPrompt="1"/>
          </p:nvPr>
        </p:nvSpPr>
        <p:spPr>
          <a:xfrm>
            <a:off x="438219" y="931641"/>
            <a:ext cx="8222726" cy="1280160"/>
          </a:xfrm>
          <a:prstGeom prst="rect">
            <a:avLst/>
          </a:prstGeom>
        </p:spPr>
        <p:txBody>
          <a:bodyPr lIns="91440" anchor="ctr" anchorCtr="0">
            <a:normAutofit/>
          </a:bodyPr>
          <a:lstStyle>
            <a:lvl1pPr algn="l">
              <a:lnSpc>
                <a:spcPts val="3000"/>
              </a:lnSpc>
              <a:defRPr sz="2800" b="0">
                <a:solidFill>
                  <a:schemeClr val="bg1"/>
                </a:solidFill>
                <a:latin typeface="Arial" panose="020B0604020202020204" pitchFamily="34" charset="0"/>
                <a:cs typeface="Arial" panose="020B0604020202020204" pitchFamily="34" charset="0"/>
              </a:defRPr>
            </a:lvl1pPr>
          </a:lstStyle>
          <a:p>
            <a:r>
              <a:rPr lang="en-US" dirty="0"/>
              <a:t>Click and Add Title of Talk</a:t>
            </a:r>
          </a:p>
        </p:txBody>
      </p:sp>
      <p:sp>
        <p:nvSpPr>
          <p:cNvPr id="273" name="Date"/>
          <p:cNvSpPr>
            <a:spLocks noGrp="1"/>
          </p:cNvSpPr>
          <p:nvPr>
            <p:ph type="body" sz="quarter" idx="14" hasCustomPrompt="1"/>
          </p:nvPr>
        </p:nvSpPr>
        <p:spPr>
          <a:xfrm>
            <a:off x="438219" y="4011411"/>
            <a:ext cx="7115526" cy="219455"/>
          </a:xfrm>
          <a:prstGeom prst="rect">
            <a:avLst/>
          </a:prstGeom>
        </p:spPr>
        <p:txBody>
          <a:bodyPr anchor="ctr">
            <a:noAutofit/>
          </a:bodyPr>
          <a:lstStyle>
            <a:lvl1pPr marL="0" indent="0" algn="l">
              <a:lnSpc>
                <a:spcPts val="1200"/>
              </a:lnSpc>
              <a:buNone/>
              <a:defRPr sz="1050" b="0" baseline="0">
                <a:solidFill>
                  <a:srgbClr val="6FC5FF"/>
                </a:solidFill>
                <a:latin typeface="Arial"/>
              </a:defRPr>
            </a:lvl1pPr>
          </a:lstStyle>
          <a:p>
            <a:pPr lvl="0"/>
            <a:r>
              <a:rPr lang="en-US" dirty="0"/>
              <a:t>Click and Add Last Updated Info</a:t>
            </a:r>
          </a:p>
        </p:txBody>
      </p:sp>
      <p:cxnSp>
        <p:nvCxnSpPr>
          <p:cNvPr id="30" name="Straight Connector 29"/>
          <p:cNvCxnSpPr/>
          <p:nvPr userDrawn="1"/>
        </p:nvCxnSpPr>
        <p:spPr>
          <a:xfrm>
            <a:off x="-14989" y="693842"/>
            <a:ext cx="9162862" cy="0"/>
          </a:xfrm>
          <a:prstGeom prst="line">
            <a:avLst/>
          </a:prstGeom>
          <a:ln w="127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4989" y="4428995"/>
            <a:ext cx="9162862" cy="0"/>
          </a:xfrm>
          <a:prstGeom prst="line">
            <a:avLst/>
          </a:prstGeom>
          <a:ln w="1270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4" name="Logo Horizontal V2">
            <a:extLst>
              <a:ext uri="{FF2B5EF4-FFF2-40B4-BE49-F238E27FC236}">
                <a16:creationId xmlns:a16="http://schemas.microsoft.com/office/drawing/2014/main" id="{36276770-D6C1-3340-A54F-851A6FEB1936}"/>
              </a:ext>
            </a:extLst>
          </p:cNvPr>
          <p:cNvGrpSpPr>
            <a:grpSpLocks noChangeAspect="1"/>
          </p:cNvGrpSpPr>
          <p:nvPr userDrawn="1"/>
        </p:nvGrpSpPr>
        <p:grpSpPr>
          <a:xfrm>
            <a:off x="534702" y="223067"/>
            <a:ext cx="3372064" cy="320040"/>
            <a:chOff x="960861" y="1655928"/>
            <a:chExt cx="4437220" cy="420624"/>
          </a:xfrm>
        </p:grpSpPr>
        <p:pic>
          <p:nvPicPr>
            <p:cNvPr id="35" name="Logomark V2">
              <a:extLst>
                <a:ext uri="{FF2B5EF4-FFF2-40B4-BE49-F238E27FC236}">
                  <a16:creationId xmlns:a16="http://schemas.microsoft.com/office/drawing/2014/main" id="{81839592-238C-D84C-B9A8-F93EC9CAD75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0861" y="1655928"/>
              <a:ext cx="428518" cy="420624"/>
            </a:xfrm>
            <a:prstGeom prst="rect">
              <a:avLst/>
            </a:prstGeom>
          </p:spPr>
        </p:pic>
        <p:grpSp>
          <p:nvGrpSpPr>
            <p:cNvPr id="60" name="Nat HIV Cur logo type horiz">
              <a:extLst>
                <a:ext uri="{FF2B5EF4-FFF2-40B4-BE49-F238E27FC236}">
                  <a16:creationId xmlns:a16="http://schemas.microsoft.com/office/drawing/2014/main" id="{C1E2FEF3-56D7-1447-AE74-4A8D4C99EB96}"/>
                </a:ext>
              </a:extLst>
            </p:cNvPr>
            <p:cNvGrpSpPr>
              <a:grpSpLocks noChangeAspect="1"/>
            </p:cNvGrpSpPr>
            <p:nvPr/>
          </p:nvGrpSpPr>
          <p:grpSpPr bwMode="auto">
            <a:xfrm>
              <a:off x="1476074" y="1719322"/>
              <a:ext cx="3922007" cy="292608"/>
              <a:chOff x="918" y="1071"/>
              <a:chExt cx="2989" cy="223"/>
            </a:xfrm>
          </p:grpSpPr>
          <p:sp>
            <p:nvSpPr>
              <p:cNvPr id="61" name="Freeform 29">
                <a:extLst>
                  <a:ext uri="{FF2B5EF4-FFF2-40B4-BE49-F238E27FC236}">
                    <a16:creationId xmlns:a16="http://schemas.microsoft.com/office/drawing/2014/main" id="{2D82EC55-D9F3-334B-ABD1-4980F106712A}"/>
                  </a:ext>
                </a:extLst>
              </p:cNvPr>
              <p:cNvSpPr>
                <a:spLocks/>
              </p:cNvSpPr>
              <p:nvPr/>
            </p:nvSpPr>
            <p:spPr bwMode="auto">
              <a:xfrm>
                <a:off x="918" y="1076"/>
                <a:ext cx="173" cy="212"/>
              </a:xfrm>
              <a:custGeom>
                <a:avLst/>
                <a:gdLst>
                  <a:gd name="T0" fmla="*/ 248 w 288"/>
                  <a:gd name="T1" fmla="*/ 0 h 340"/>
                  <a:gd name="T2" fmla="*/ 248 w 288"/>
                  <a:gd name="T3" fmla="*/ 0 h 340"/>
                  <a:gd name="T4" fmla="*/ 248 w 288"/>
                  <a:gd name="T5" fmla="*/ 282 h 340"/>
                  <a:gd name="T6" fmla="*/ 247 w 288"/>
                  <a:gd name="T7" fmla="*/ 282 h 340"/>
                  <a:gd name="T8" fmla="*/ 50 w 288"/>
                  <a:gd name="T9" fmla="*/ 0 h 340"/>
                  <a:gd name="T10" fmla="*/ 0 w 288"/>
                  <a:gd name="T11" fmla="*/ 0 h 340"/>
                  <a:gd name="T12" fmla="*/ 0 w 288"/>
                  <a:gd name="T13" fmla="*/ 340 h 340"/>
                  <a:gd name="T14" fmla="*/ 40 w 288"/>
                  <a:gd name="T15" fmla="*/ 340 h 340"/>
                  <a:gd name="T16" fmla="*/ 40 w 288"/>
                  <a:gd name="T17" fmla="*/ 58 h 340"/>
                  <a:gd name="T18" fmla="*/ 41 w 288"/>
                  <a:gd name="T19" fmla="*/ 58 h 340"/>
                  <a:gd name="T20" fmla="*/ 238 w 288"/>
                  <a:gd name="T21" fmla="*/ 340 h 340"/>
                  <a:gd name="T22" fmla="*/ 288 w 288"/>
                  <a:gd name="T23" fmla="*/ 340 h 340"/>
                  <a:gd name="T24" fmla="*/ 288 w 288"/>
                  <a:gd name="T25" fmla="*/ 0 h 340"/>
                  <a:gd name="T26" fmla="*/ 248 w 288"/>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340">
                    <a:moveTo>
                      <a:pt x="248" y="0"/>
                    </a:moveTo>
                    <a:lnTo>
                      <a:pt x="248" y="0"/>
                    </a:lnTo>
                    <a:lnTo>
                      <a:pt x="248" y="282"/>
                    </a:lnTo>
                    <a:lnTo>
                      <a:pt x="247" y="282"/>
                    </a:lnTo>
                    <a:lnTo>
                      <a:pt x="50" y="0"/>
                    </a:lnTo>
                    <a:lnTo>
                      <a:pt x="0" y="0"/>
                    </a:lnTo>
                    <a:lnTo>
                      <a:pt x="0" y="340"/>
                    </a:lnTo>
                    <a:lnTo>
                      <a:pt x="40" y="340"/>
                    </a:lnTo>
                    <a:lnTo>
                      <a:pt x="40" y="58"/>
                    </a:lnTo>
                    <a:lnTo>
                      <a:pt x="41" y="58"/>
                    </a:lnTo>
                    <a:lnTo>
                      <a:pt x="238" y="340"/>
                    </a:lnTo>
                    <a:lnTo>
                      <a:pt x="288" y="340"/>
                    </a:lnTo>
                    <a:lnTo>
                      <a:pt x="288" y="0"/>
                    </a:lnTo>
                    <a:lnTo>
                      <a:pt x="248"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2" name="Freeform 30">
                <a:extLst>
                  <a:ext uri="{FF2B5EF4-FFF2-40B4-BE49-F238E27FC236}">
                    <a16:creationId xmlns:a16="http://schemas.microsoft.com/office/drawing/2014/main" id="{15A116DC-1D93-A94B-997A-1F8C8D806212}"/>
                  </a:ext>
                </a:extLst>
              </p:cNvPr>
              <p:cNvSpPr>
                <a:spLocks noEditPoints="1"/>
              </p:cNvSpPr>
              <p:nvPr/>
            </p:nvSpPr>
            <p:spPr bwMode="auto">
              <a:xfrm>
                <a:off x="1127" y="1144"/>
                <a:ext cx="119" cy="148"/>
              </a:xfrm>
              <a:custGeom>
                <a:avLst/>
                <a:gdLst>
                  <a:gd name="T0" fmla="*/ 11 w 197"/>
                  <a:gd name="T1" fmla="*/ 35 h 237"/>
                  <a:gd name="T2" fmla="*/ 11 w 197"/>
                  <a:gd name="T3" fmla="*/ 35 h 237"/>
                  <a:gd name="T4" fmla="*/ 100 w 197"/>
                  <a:gd name="T5" fmla="*/ 0 h 237"/>
                  <a:gd name="T6" fmla="*/ 194 w 197"/>
                  <a:gd name="T7" fmla="*/ 96 h 237"/>
                  <a:gd name="T8" fmla="*/ 194 w 197"/>
                  <a:gd name="T9" fmla="*/ 192 h 237"/>
                  <a:gd name="T10" fmla="*/ 197 w 197"/>
                  <a:gd name="T11" fmla="*/ 231 h 237"/>
                  <a:gd name="T12" fmla="*/ 161 w 197"/>
                  <a:gd name="T13" fmla="*/ 231 h 237"/>
                  <a:gd name="T14" fmla="*/ 159 w 197"/>
                  <a:gd name="T15" fmla="*/ 197 h 237"/>
                  <a:gd name="T16" fmla="*/ 158 w 197"/>
                  <a:gd name="T17" fmla="*/ 197 h 237"/>
                  <a:gd name="T18" fmla="*/ 84 w 197"/>
                  <a:gd name="T19" fmla="*/ 237 h 237"/>
                  <a:gd name="T20" fmla="*/ 0 w 197"/>
                  <a:gd name="T21" fmla="*/ 170 h 237"/>
                  <a:gd name="T22" fmla="*/ 142 w 197"/>
                  <a:gd name="T23" fmla="*/ 91 h 237"/>
                  <a:gd name="T24" fmla="*/ 156 w 197"/>
                  <a:gd name="T25" fmla="*/ 91 h 237"/>
                  <a:gd name="T26" fmla="*/ 156 w 197"/>
                  <a:gd name="T27" fmla="*/ 84 h 237"/>
                  <a:gd name="T28" fmla="*/ 101 w 197"/>
                  <a:gd name="T29" fmla="*/ 35 h 237"/>
                  <a:gd name="T30" fmla="*/ 34 w 197"/>
                  <a:gd name="T31" fmla="*/ 60 h 237"/>
                  <a:gd name="T32" fmla="*/ 11 w 197"/>
                  <a:gd name="T33" fmla="*/ 35 h 237"/>
                  <a:gd name="T34" fmla="*/ 119 w 197"/>
                  <a:gd name="T35" fmla="*/ 123 h 237"/>
                  <a:gd name="T36" fmla="*/ 119 w 197"/>
                  <a:gd name="T37" fmla="*/ 123 h 237"/>
                  <a:gd name="T38" fmla="*/ 41 w 197"/>
                  <a:gd name="T39" fmla="*/ 166 h 237"/>
                  <a:gd name="T40" fmla="*/ 90 w 197"/>
                  <a:gd name="T41" fmla="*/ 205 h 237"/>
                  <a:gd name="T42" fmla="*/ 156 w 197"/>
                  <a:gd name="T43" fmla="*/ 137 h 237"/>
                  <a:gd name="T44" fmla="*/ 156 w 197"/>
                  <a:gd name="T45" fmla="*/ 123 h 237"/>
                  <a:gd name="T46" fmla="*/ 119 w 197"/>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7" h="237">
                    <a:moveTo>
                      <a:pt x="11" y="35"/>
                    </a:moveTo>
                    <a:lnTo>
                      <a:pt x="11" y="35"/>
                    </a:lnTo>
                    <a:cubicBezTo>
                      <a:pt x="34" y="12"/>
                      <a:pt x="67" y="0"/>
                      <a:pt x="100" y="0"/>
                    </a:cubicBezTo>
                    <a:cubicBezTo>
                      <a:pt x="166" y="0"/>
                      <a:pt x="194" y="32"/>
                      <a:pt x="194" y="96"/>
                    </a:cubicBezTo>
                    <a:lnTo>
                      <a:pt x="194" y="192"/>
                    </a:lnTo>
                    <a:cubicBezTo>
                      <a:pt x="194" y="205"/>
                      <a:pt x="195" y="219"/>
                      <a:pt x="197" y="231"/>
                    </a:cubicBezTo>
                    <a:lnTo>
                      <a:pt x="161" y="231"/>
                    </a:lnTo>
                    <a:cubicBezTo>
                      <a:pt x="159" y="221"/>
                      <a:pt x="159" y="207"/>
                      <a:pt x="159" y="197"/>
                    </a:cubicBezTo>
                    <a:lnTo>
                      <a:pt x="158" y="197"/>
                    </a:lnTo>
                    <a:cubicBezTo>
                      <a:pt x="143" y="220"/>
                      <a:pt x="118" y="237"/>
                      <a:pt x="84" y="237"/>
                    </a:cubicBezTo>
                    <a:cubicBezTo>
                      <a:pt x="38" y="237"/>
                      <a:pt x="0" y="214"/>
                      <a:pt x="0" y="170"/>
                    </a:cubicBezTo>
                    <a:cubicBezTo>
                      <a:pt x="0" y="96"/>
                      <a:pt x="87" y="91"/>
                      <a:pt x="142" y="91"/>
                    </a:cubicBezTo>
                    <a:lnTo>
                      <a:pt x="156" y="91"/>
                    </a:lnTo>
                    <a:lnTo>
                      <a:pt x="156" y="84"/>
                    </a:lnTo>
                    <a:cubicBezTo>
                      <a:pt x="156" y="52"/>
                      <a:pt x="136" y="35"/>
                      <a:pt x="101" y="35"/>
                    </a:cubicBezTo>
                    <a:cubicBezTo>
                      <a:pt x="77" y="35"/>
                      <a:pt x="52" y="43"/>
                      <a:pt x="34" y="60"/>
                    </a:cubicBezTo>
                    <a:lnTo>
                      <a:pt x="11" y="35"/>
                    </a:lnTo>
                    <a:close/>
                    <a:moveTo>
                      <a:pt x="119" y="123"/>
                    </a:moveTo>
                    <a:lnTo>
                      <a:pt x="119" y="123"/>
                    </a:lnTo>
                    <a:cubicBezTo>
                      <a:pt x="71" y="123"/>
                      <a:pt x="41" y="136"/>
                      <a:pt x="41" y="166"/>
                    </a:cubicBezTo>
                    <a:cubicBezTo>
                      <a:pt x="41" y="194"/>
                      <a:pt x="62" y="205"/>
                      <a:pt x="90" y="205"/>
                    </a:cubicBezTo>
                    <a:cubicBezTo>
                      <a:pt x="133" y="205"/>
                      <a:pt x="155" y="174"/>
                      <a:pt x="156" y="137"/>
                    </a:cubicBezTo>
                    <a:lnTo>
                      <a:pt x="156" y="123"/>
                    </a:lnTo>
                    <a:lnTo>
                      <a:pt x="119"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3" name="Freeform 31">
                <a:extLst>
                  <a:ext uri="{FF2B5EF4-FFF2-40B4-BE49-F238E27FC236}">
                    <a16:creationId xmlns:a16="http://schemas.microsoft.com/office/drawing/2014/main" id="{8E6BFF9A-AE41-4C4B-98E4-D732660B99BA}"/>
                  </a:ext>
                </a:extLst>
              </p:cNvPr>
              <p:cNvSpPr>
                <a:spLocks/>
              </p:cNvSpPr>
              <p:nvPr/>
            </p:nvSpPr>
            <p:spPr bwMode="auto">
              <a:xfrm>
                <a:off x="1264" y="1108"/>
                <a:ext cx="93" cy="184"/>
              </a:xfrm>
              <a:custGeom>
                <a:avLst/>
                <a:gdLst>
                  <a:gd name="T0" fmla="*/ 152 w 154"/>
                  <a:gd name="T1" fmla="*/ 96 h 295"/>
                  <a:gd name="T2" fmla="*/ 152 w 154"/>
                  <a:gd name="T3" fmla="*/ 96 h 295"/>
                  <a:gd name="T4" fmla="*/ 86 w 154"/>
                  <a:gd name="T5" fmla="*/ 96 h 295"/>
                  <a:gd name="T6" fmla="*/ 86 w 154"/>
                  <a:gd name="T7" fmla="*/ 208 h 295"/>
                  <a:gd name="T8" fmla="*/ 120 w 154"/>
                  <a:gd name="T9" fmla="*/ 260 h 295"/>
                  <a:gd name="T10" fmla="*/ 153 w 154"/>
                  <a:gd name="T11" fmla="*/ 252 h 295"/>
                  <a:gd name="T12" fmla="*/ 154 w 154"/>
                  <a:gd name="T13" fmla="*/ 286 h 295"/>
                  <a:gd name="T14" fmla="*/ 111 w 154"/>
                  <a:gd name="T15" fmla="*/ 295 h 295"/>
                  <a:gd name="T16" fmla="*/ 49 w 154"/>
                  <a:gd name="T17" fmla="*/ 219 h 295"/>
                  <a:gd name="T18" fmla="*/ 49 w 154"/>
                  <a:gd name="T19" fmla="*/ 96 h 295"/>
                  <a:gd name="T20" fmla="*/ 0 w 154"/>
                  <a:gd name="T21" fmla="*/ 96 h 295"/>
                  <a:gd name="T22" fmla="*/ 0 w 154"/>
                  <a:gd name="T23" fmla="*/ 64 h 295"/>
                  <a:gd name="T24" fmla="*/ 49 w 154"/>
                  <a:gd name="T25" fmla="*/ 64 h 295"/>
                  <a:gd name="T26" fmla="*/ 49 w 154"/>
                  <a:gd name="T27" fmla="*/ 0 h 295"/>
                  <a:gd name="T28" fmla="*/ 86 w 154"/>
                  <a:gd name="T29" fmla="*/ 0 h 295"/>
                  <a:gd name="T30" fmla="*/ 86 w 154"/>
                  <a:gd name="T31" fmla="*/ 64 h 295"/>
                  <a:gd name="T32" fmla="*/ 152 w 154"/>
                  <a:gd name="T33" fmla="*/ 64 h 295"/>
                  <a:gd name="T34" fmla="*/ 152 w 154"/>
                  <a:gd name="T35" fmla="*/ 9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295">
                    <a:moveTo>
                      <a:pt x="152" y="96"/>
                    </a:moveTo>
                    <a:lnTo>
                      <a:pt x="152" y="96"/>
                    </a:lnTo>
                    <a:lnTo>
                      <a:pt x="86" y="96"/>
                    </a:lnTo>
                    <a:lnTo>
                      <a:pt x="86" y="208"/>
                    </a:lnTo>
                    <a:cubicBezTo>
                      <a:pt x="86" y="237"/>
                      <a:pt x="87" y="260"/>
                      <a:pt x="120" y="260"/>
                    </a:cubicBezTo>
                    <a:cubicBezTo>
                      <a:pt x="131" y="260"/>
                      <a:pt x="143" y="258"/>
                      <a:pt x="153" y="252"/>
                    </a:cubicBezTo>
                    <a:lnTo>
                      <a:pt x="154" y="286"/>
                    </a:lnTo>
                    <a:cubicBezTo>
                      <a:pt x="141" y="292"/>
                      <a:pt x="125" y="295"/>
                      <a:pt x="111" y="295"/>
                    </a:cubicBezTo>
                    <a:cubicBezTo>
                      <a:pt x="57" y="295"/>
                      <a:pt x="49" y="266"/>
                      <a:pt x="49" y="219"/>
                    </a:cubicBezTo>
                    <a:lnTo>
                      <a:pt x="49" y="96"/>
                    </a:lnTo>
                    <a:lnTo>
                      <a:pt x="0" y="96"/>
                    </a:lnTo>
                    <a:lnTo>
                      <a:pt x="0" y="64"/>
                    </a:lnTo>
                    <a:lnTo>
                      <a:pt x="49" y="64"/>
                    </a:lnTo>
                    <a:lnTo>
                      <a:pt x="49" y="0"/>
                    </a:lnTo>
                    <a:lnTo>
                      <a:pt x="86" y="0"/>
                    </a:lnTo>
                    <a:lnTo>
                      <a:pt x="86" y="64"/>
                    </a:lnTo>
                    <a:lnTo>
                      <a:pt x="152" y="64"/>
                    </a:lnTo>
                    <a:lnTo>
                      <a:pt x="152" y="96"/>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4" name="Freeform 32">
                <a:extLst>
                  <a:ext uri="{FF2B5EF4-FFF2-40B4-BE49-F238E27FC236}">
                    <a16:creationId xmlns:a16="http://schemas.microsoft.com/office/drawing/2014/main" id="{C6CA712E-CDC3-CB4E-A87C-D4084B6303AB}"/>
                  </a:ext>
                </a:extLst>
              </p:cNvPr>
              <p:cNvSpPr>
                <a:spLocks noEditPoints="1"/>
              </p:cNvSpPr>
              <p:nvPr/>
            </p:nvSpPr>
            <p:spPr bwMode="auto">
              <a:xfrm>
                <a:off x="1377" y="1076"/>
                <a:ext cx="34"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1"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5" name="Freeform 33">
                <a:extLst>
                  <a:ext uri="{FF2B5EF4-FFF2-40B4-BE49-F238E27FC236}">
                    <a16:creationId xmlns:a16="http://schemas.microsoft.com/office/drawing/2014/main" id="{F4E1210F-D833-3649-AD46-8162D23C3F8A}"/>
                  </a:ext>
                </a:extLst>
              </p:cNvPr>
              <p:cNvSpPr>
                <a:spLocks noEditPoints="1"/>
              </p:cNvSpPr>
              <p:nvPr/>
            </p:nvSpPr>
            <p:spPr bwMode="auto">
              <a:xfrm>
                <a:off x="1438" y="1144"/>
                <a:ext cx="144" cy="148"/>
              </a:xfrm>
              <a:custGeom>
                <a:avLst/>
                <a:gdLst>
                  <a:gd name="T0" fmla="*/ 120 w 240"/>
                  <a:gd name="T1" fmla="*/ 0 h 237"/>
                  <a:gd name="T2" fmla="*/ 120 w 240"/>
                  <a:gd name="T3" fmla="*/ 0 h 237"/>
                  <a:gd name="T4" fmla="*/ 240 w 240"/>
                  <a:gd name="T5" fmla="*/ 119 h 237"/>
                  <a:gd name="T6" fmla="*/ 120 w 240"/>
                  <a:gd name="T7" fmla="*/ 237 h 237"/>
                  <a:gd name="T8" fmla="*/ 0 w 240"/>
                  <a:gd name="T9" fmla="*/ 119 h 237"/>
                  <a:gd name="T10" fmla="*/ 120 w 240"/>
                  <a:gd name="T11" fmla="*/ 0 h 237"/>
                  <a:gd name="T12" fmla="*/ 120 w 240"/>
                  <a:gd name="T13" fmla="*/ 202 h 237"/>
                  <a:gd name="T14" fmla="*/ 120 w 240"/>
                  <a:gd name="T15" fmla="*/ 202 h 237"/>
                  <a:gd name="T16" fmla="*/ 200 w 240"/>
                  <a:gd name="T17" fmla="*/ 119 h 237"/>
                  <a:gd name="T18" fmla="*/ 120 w 240"/>
                  <a:gd name="T19" fmla="*/ 35 h 237"/>
                  <a:gd name="T20" fmla="*/ 41 w 240"/>
                  <a:gd name="T21" fmla="*/ 119 h 237"/>
                  <a:gd name="T22" fmla="*/ 120 w 240"/>
                  <a:gd name="T23" fmla="*/ 20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37">
                    <a:moveTo>
                      <a:pt x="120" y="0"/>
                    </a:moveTo>
                    <a:lnTo>
                      <a:pt x="120" y="0"/>
                    </a:lnTo>
                    <a:cubicBezTo>
                      <a:pt x="189" y="0"/>
                      <a:pt x="240" y="48"/>
                      <a:pt x="240" y="119"/>
                    </a:cubicBezTo>
                    <a:cubicBezTo>
                      <a:pt x="240" y="189"/>
                      <a:pt x="189" y="237"/>
                      <a:pt x="120" y="237"/>
                    </a:cubicBezTo>
                    <a:cubicBezTo>
                      <a:pt x="51" y="237"/>
                      <a:pt x="0" y="189"/>
                      <a:pt x="0" y="119"/>
                    </a:cubicBezTo>
                    <a:cubicBezTo>
                      <a:pt x="0" y="48"/>
                      <a:pt x="51" y="0"/>
                      <a:pt x="120" y="0"/>
                    </a:cubicBezTo>
                    <a:close/>
                    <a:moveTo>
                      <a:pt x="120" y="202"/>
                    </a:moveTo>
                    <a:lnTo>
                      <a:pt x="120" y="202"/>
                    </a:lnTo>
                    <a:cubicBezTo>
                      <a:pt x="169" y="202"/>
                      <a:pt x="200" y="166"/>
                      <a:pt x="200" y="119"/>
                    </a:cubicBezTo>
                    <a:cubicBezTo>
                      <a:pt x="200" y="72"/>
                      <a:pt x="169" y="35"/>
                      <a:pt x="120" y="35"/>
                    </a:cubicBezTo>
                    <a:cubicBezTo>
                      <a:pt x="72" y="35"/>
                      <a:pt x="41" y="72"/>
                      <a:pt x="41" y="119"/>
                    </a:cubicBezTo>
                    <a:cubicBezTo>
                      <a:pt x="41" y="166"/>
                      <a:pt x="72" y="202"/>
                      <a:pt x="120" y="202"/>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6" name="Freeform 34">
                <a:extLst>
                  <a:ext uri="{FF2B5EF4-FFF2-40B4-BE49-F238E27FC236}">
                    <a16:creationId xmlns:a16="http://schemas.microsoft.com/office/drawing/2014/main" id="{0BA393B1-A90E-954A-9D8D-2FBFF2234421}"/>
                  </a:ext>
                </a:extLst>
              </p:cNvPr>
              <p:cNvSpPr>
                <a:spLocks/>
              </p:cNvSpPr>
              <p:nvPr/>
            </p:nvSpPr>
            <p:spPr bwMode="auto">
              <a:xfrm>
                <a:off x="1613" y="1144"/>
                <a:ext cx="119" cy="144"/>
              </a:xfrm>
              <a:custGeom>
                <a:avLst/>
                <a:gdLst>
                  <a:gd name="T0" fmla="*/ 2 w 198"/>
                  <a:gd name="T1" fmla="*/ 60 h 231"/>
                  <a:gd name="T2" fmla="*/ 2 w 198"/>
                  <a:gd name="T3" fmla="*/ 60 h 231"/>
                  <a:gd name="T4" fmla="*/ 0 w 198"/>
                  <a:gd name="T5" fmla="*/ 6 h 231"/>
                  <a:gd name="T6" fmla="*/ 36 w 198"/>
                  <a:gd name="T7" fmla="*/ 6 h 231"/>
                  <a:gd name="T8" fmla="*/ 37 w 198"/>
                  <a:gd name="T9" fmla="*/ 43 h 231"/>
                  <a:gd name="T10" fmla="*/ 38 w 198"/>
                  <a:gd name="T11" fmla="*/ 43 h 231"/>
                  <a:gd name="T12" fmla="*/ 112 w 198"/>
                  <a:gd name="T13" fmla="*/ 0 h 231"/>
                  <a:gd name="T14" fmla="*/ 198 w 198"/>
                  <a:gd name="T15" fmla="*/ 92 h 231"/>
                  <a:gd name="T16" fmla="*/ 198 w 198"/>
                  <a:gd name="T17" fmla="*/ 231 h 231"/>
                  <a:gd name="T18" fmla="*/ 160 w 198"/>
                  <a:gd name="T19" fmla="*/ 231 h 231"/>
                  <a:gd name="T20" fmla="*/ 160 w 198"/>
                  <a:gd name="T21" fmla="*/ 96 h 231"/>
                  <a:gd name="T22" fmla="*/ 109 w 198"/>
                  <a:gd name="T23" fmla="*/ 35 h 231"/>
                  <a:gd name="T24" fmla="*/ 39 w 198"/>
                  <a:gd name="T25" fmla="*/ 121 h 231"/>
                  <a:gd name="T26" fmla="*/ 39 w 198"/>
                  <a:gd name="T27" fmla="*/ 231 h 231"/>
                  <a:gd name="T28" fmla="*/ 2 w 198"/>
                  <a:gd name="T29" fmla="*/ 231 h 231"/>
                  <a:gd name="T30" fmla="*/ 2 w 198"/>
                  <a:gd name="T31"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2" y="60"/>
                    </a:moveTo>
                    <a:lnTo>
                      <a:pt x="2" y="60"/>
                    </a:lnTo>
                    <a:cubicBezTo>
                      <a:pt x="2" y="39"/>
                      <a:pt x="0" y="21"/>
                      <a:pt x="0" y="6"/>
                    </a:cubicBezTo>
                    <a:lnTo>
                      <a:pt x="36" y="6"/>
                    </a:lnTo>
                    <a:cubicBezTo>
                      <a:pt x="36" y="18"/>
                      <a:pt x="37" y="31"/>
                      <a:pt x="37" y="43"/>
                    </a:cubicBezTo>
                    <a:lnTo>
                      <a:pt x="38" y="43"/>
                    </a:lnTo>
                    <a:cubicBezTo>
                      <a:pt x="48" y="21"/>
                      <a:pt x="75" y="0"/>
                      <a:pt x="112" y="0"/>
                    </a:cubicBezTo>
                    <a:cubicBezTo>
                      <a:pt x="171" y="0"/>
                      <a:pt x="198" y="38"/>
                      <a:pt x="198" y="92"/>
                    </a:cubicBezTo>
                    <a:lnTo>
                      <a:pt x="198" y="231"/>
                    </a:lnTo>
                    <a:lnTo>
                      <a:pt x="160" y="231"/>
                    </a:lnTo>
                    <a:lnTo>
                      <a:pt x="160" y="96"/>
                    </a:lnTo>
                    <a:cubicBezTo>
                      <a:pt x="160" y="59"/>
                      <a:pt x="144"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7" name="Freeform 35">
                <a:extLst>
                  <a:ext uri="{FF2B5EF4-FFF2-40B4-BE49-F238E27FC236}">
                    <a16:creationId xmlns:a16="http://schemas.microsoft.com/office/drawing/2014/main" id="{0275D4C4-B425-9A47-820C-FF178CC7F90C}"/>
                  </a:ext>
                </a:extLst>
              </p:cNvPr>
              <p:cNvSpPr>
                <a:spLocks noEditPoints="1"/>
              </p:cNvSpPr>
              <p:nvPr/>
            </p:nvSpPr>
            <p:spPr bwMode="auto">
              <a:xfrm>
                <a:off x="1764" y="1144"/>
                <a:ext cx="117" cy="148"/>
              </a:xfrm>
              <a:custGeom>
                <a:avLst/>
                <a:gdLst>
                  <a:gd name="T0" fmla="*/ 10 w 196"/>
                  <a:gd name="T1" fmla="*/ 35 h 237"/>
                  <a:gd name="T2" fmla="*/ 10 w 196"/>
                  <a:gd name="T3" fmla="*/ 35 h 237"/>
                  <a:gd name="T4" fmla="*/ 99 w 196"/>
                  <a:gd name="T5" fmla="*/ 0 h 237"/>
                  <a:gd name="T6" fmla="*/ 193 w 196"/>
                  <a:gd name="T7" fmla="*/ 96 h 237"/>
                  <a:gd name="T8" fmla="*/ 193 w 196"/>
                  <a:gd name="T9" fmla="*/ 192 h 237"/>
                  <a:gd name="T10" fmla="*/ 196 w 196"/>
                  <a:gd name="T11" fmla="*/ 231 h 237"/>
                  <a:gd name="T12" fmla="*/ 160 w 196"/>
                  <a:gd name="T13" fmla="*/ 231 h 237"/>
                  <a:gd name="T14" fmla="*/ 158 w 196"/>
                  <a:gd name="T15" fmla="*/ 197 h 237"/>
                  <a:gd name="T16" fmla="*/ 157 w 196"/>
                  <a:gd name="T17" fmla="*/ 197 h 237"/>
                  <a:gd name="T18" fmla="*/ 83 w 196"/>
                  <a:gd name="T19" fmla="*/ 237 h 237"/>
                  <a:gd name="T20" fmla="*/ 0 w 196"/>
                  <a:gd name="T21" fmla="*/ 170 h 237"/>
                  <a:gd name="T22" fmla="*/ 141 w 196"/>
                  <a:gd name="T23" fmla="*/ 91 h 237"/>
                  <a:gd name="T24" fmla="*/ 156 w 196"/>
                  <a:gd name="T25" fmla="*/ 91 h 237"/>
                  <a:gd name="T26" fmla="*/ 156 w 196"/>
                  <a:gd name="T27" fmla="*/ 84 h 237"/>
                  <a:gd name="T28" fmla="*/ 100 w 196"/>
                  <a:gd name="T29" fmla="*/ 35 h 237"/>
                  <a:gd name="T30" fmla="*/ 33 w 196"/>
                  <a:gd name="T31" fmla="*/ 60 h 237"/>
                  <a:gd name="T32" fmla="*/ 10 w 196"/>
                  <a:gd name="T33" fmla="*/ 35 h 237"/>
                  <a:gd name="T34" fmla="*/ 118 w 196"/>
                  <a:gd name="T35" fmla="*/ 123 h 237"/>
                  <a:gd name="T36" fmla="*/ 118 w 196"/>
                  <a:gd name="T37" fmla="*/ 123 h 237"/>
                  <a:gd name="T38" fmla="*/ 40 w 196"/>
                  <a:gd name="T39" fmla="*/ 166 h 237"/>
                  <a:gd name="T40" fmla="*/ 89 w 196"/>
                  <a:gd name="T41" fmla="*/ 205 h 237"/>
                  <a:gd name="T42" fmla="*/ 156 w 196"/>
                  <a:gd name="T43" fmla="*/ 137 h 237"/>
                  <a:gd name="T44" fmla="*/ 156 w 196"/>
                  <a:gd name="T45" fmla="*/ 123 h 237"/>
                  <a:gd name="T46" fmla="*/ 118 w 196"/>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237">
                    <a:moveTo>
                      <a:pt x="10" y="35"/>
                    </a:moveTo>
                    <a:lnTo>
                      <a:pt x="10" y="35"/>
                    </a:lnTo>
                    <a:cubicBezTo>
                      <a:pt x="33" y="12"/>
                      <a:pt x="66" y="0"/>
                      <a:pt x="99" y="0"/>
                    </a:cubicBezTo>
                    <a:cubicBezTo>
                      <a:pt x="165" y="0"/>
                      <a:pt x="193" y="32"/>
                      <a:pt x="193" y="96"/>
                    </a:cubicBezTo>
                    <a:lnTo>
                      <a:pt x="193" y="192"/>
                    </a:lnTo>
                    <a:cubicBezTo>
                      <a:pt x="193" y="205"/>
                      <a:pt x="194" y="219"/>
                      <a:pt x="196" y="231"/>
                    </a:cubicBezTo>
                    <a:lnTo>
                      <a:pt x="160" y="231"/>
                    </a:lnTo>
                    <a:cubicBezTo>
                      <a:pt x="158" y="221"/>
                      <a:pt x="158" y="207"/>
                      <a:pt x="158" y="197"/>
                    </a:cubicBezTo>
                    <a:lnTo>
                      <a:pt x="157" y="197"/>
                    </a:lnTo>
                    <a:cubicBezTo>
                      <a:pt x="142" y="220"/>
                      <a:pt x="117" y="237"/>
                      <a:pt x="83" y="237"/>
                    </a:cubicBezTo>
                    <a:cubicBezTo>
                      <a:pt x="38" y="237"/>
                      <a:pt x="0" y="214"/>
                      <a:pt x="0" y="170"/>
                    </a:cubicBezTo>
                    <a:cubicBezTo>
                      <a:pt x="0" y="96"/>
                      <a:pt x="86" y="91"/>
                      <a:pt x="141" y="91"/>
                    </a:cubicBezTo>
                    <a:lnTo>
                      <a:pt x="156" y="91"/>
                    </a:lnTo>
                    <a:lnTo>
                      <a:pt x="156" y="84"/>
                    </a:lnTo>
                    <a:cubicBezTo>
                      <a:pt x="156" y="52"/>
                      <a:pt x="135" y="35"/>
                      <a:pt x="100" y="35"/>
                    </a:cubicBezTo>
                    <a:cubicBezTo>
                      <a:pt x="76" y="35"/>
                      <a:pt x="51" y="43"/>
                      <a:pt x="33" y="60"/>
                    </a:cubicBezTo>
                    <a:lnTo>
                      <a:pt x="10" y="35"/>
                    </a:lnTo>
                    <a:close/>
                    <a:moveTo>
                      <a:pt x="118" y="123"/>
                    </a:moveTo>
                    <a:lnTo>
                      <a:pt x="118" y="123"/>
                    </a:lnTo>
                    <a:cubicBezTo>
                      <a:pt x="71" y="123"/>
                      <a:pt x="40" y="136"/>
                      <a:pt x="40" y="166"/>
                    </a:cubicBezTo>
                    <a:cubicBezTo>
                      <a:pt x="40" y="194"/>
                      <a:pt x="61" y="205"/>
                      <a:pt x="89" y="205"/>
                    </a:cubicBezTo>
                    <a:cubicBezTo>
                      <a:pt x="133" y="205"/>
                      <a:pt x="155" y="174"/>
                      <a:pt x="156" y="137"/>
                    </a:cubicBezTo>
                    <a:lnTo>
                      <a:pt x="156" y="123"/>
                    </a:lnTo>
                    <a:lnTo>
                      <a:pt x="118"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8" name="Freeform 36">
                <a:extLst>
                  <a:ext uri="{FF2B5EF4-FFF2-40B4-BE49-F238E27FC236}">
                    <a16:creationId xmlns:a16="http://schemas.microsoft.com/office/drawing/2014/main" id="{25A2CA33-6296-A243-9A04-02746CB4D384}"/>
                  </a:ext>
                </a:extLst>
              </p:cNvPr>
              <p:cNvSpPr>
                <a:spLocks/>
              </p:cNvSpPr>
              <p:nvPr/>
            </p:nvSpPr>
            <p:spPr bwMode="auto">
              <a:xfrm>
                <a:off x="1920" y="1075"/>
                <a:ext cx="22" cy="213"/>
              </a:xfrm>
              <a:custGeom>
                <a:avLst/>
                <a:gdLst>
                  <a:gd name="T0" fmla="*/ 0 w 37"/>
                  <a:gd name="T1" fmla="*/ 341 h 341"/>
                  <a:gd name="T2" fmla="*/ 0 w 37"/>
                  <a:gd name="T3" fmla="*/ 341 h 341"/>
                  <a:gd name="T4" fmla="*/ 37 w 37"/>
                  <a:gd name="T5" fmla="*/ 341 h 341"/>
                  <a:gd name="T6" fmla="*/ 37 w 37"/>
                  <a:gd name="T7" fmla="*/ 0 h 341"/>
                  <a:gd name="T8" fmla="*/ 0 w 37"/>
                  <a:gd name="T9" fmla="*/ 0 h 341"/>
                  <a:gd name="T10" fmla="*/ 0 w 37"/>
                  <a:gd name="T11" fmla="*/ 341 h 341"/>
                </a:gdLst>
                <a:ahLst/>
                <a:cxnLst>
                  <a:cxn ang="0">
                    <a:pos x="T0" y="T1"/>
                  </a:cxn>
                  <a:cxn ang="0">
                    <a:pos x="T2" y="T3"/>
                  </a:cxn>
                  <a:cxn ang="0">
                    <a:pos x="T4" y="T5"/>
                  </a:cxn>
                  <a:cxn ang="0">
                    <a:pos x="T6" y="T7"/>
                  </a:cxn>
                  <a:cxn ang="0">
                    <a:pos x="T8" y="T9"/>
                  </a:cxn>
                  <a:cxn ang="0">
                    <a:pos x="T10" y="T11"/>
                  </a:cxn>
                </a:cxnLst>
                <a:rect l="0" t="0" r="r" b="b"/>
                <a:pathLst>
                  <a:path w="37" h="341">
                    <a:moveTo>
                      <a:pt x="0" y="341"/>
                    </a:moveTo>
                    <a:lnTo>
                      <a:pt x="0" y="341"/>
                    </a:lnTo>
                    <a:lnTo>
                      <a:pt x="37" y="341"/>
                    </a:lnTo>
                    <a:lnTo>
                      <a:pt x="37"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9" name="Freeform 37">
                <a:extLst>
                  <a:ext uri="{FF2B5EF4-FFF2-40B4-BE49-F238E27FC236}">
                    <a16:creationId xmlns:a16="http://schemas.microsoft.com/office/drawing/2014/main" id="{5D4782A4-84D1-894A-9F0B-816F11B191FF}"/>
                  </a:ext>
                </a:extLst>
              </p:cNvPr>
              <p:cNvSpPr>
                <a:spLocks/>
              </p:cNvSpPr>
              <p:nvPr/>
            </p:nvSpPr>
            <p:spPr bwMode="auto">
              <a:xfrm>
                <a:off x="2051" y="1076"/>
                <a:ext cx="158" cy="212"/>
              </a:xfrm>
              <a:custGeom>
                <a:avLst/>
                <a:gdLst>
                  <a:gd name="T0" fmla="*/ 222 w 262"/>
                  <a:gd name="T1" fmla="*/ 0 h 340"/>
                  <a:gd name="T2" fmla="*/ 222 w 262"/>
                  <a:gd name="T3" fmla="*/ 0 h 340"/>
                  <a:gd name="T4" fmla="*/ 222 w 262"/>
                  <a:gd name="T5" fmla="*/ 144 h 340"/>
                  <a:gd name="T6" fmla="*/ 41 w 262"/>
                  <a:gd name="T7" fmla="*/ 144 h 340"/>
                  <a:gd name="T8" fmla="*/ 41 w 262"/>
                  <a:gd name="T9" fmla="*/ 0 h 340"/>
                  <a:gd name="T10" fmla="*/ 0 w 262"/>
                  <a:gd name="T11" fmla="*/ 0 h 340"/>
                  <a:gd name="T12" fmla="*/ 0 w 262"/>
                  <a:gd name="T13" fmla="*/ 340 h 340"/>
                  <a:gd name="T14" fmla="*/ 41 w 262"/>
                  <a:gd name="T15" fmla="*/ 340 h 340"/>
                  <a:gd name="T16" fmla="*/ 41 w 262"/>
                  <a:gd name="T17" fmla="*/ 181 h 340"/>
                  <a:gd name="T18" fmla="*/ 222 w 262"/>
                  <a:gd name="T19" fmla="*/ 181 h 340"/>
                  <a:gd name="T20" fmla="*/ 222 w 262"/>
                  <a:gd name="T21" fmla="*/ 340 h 340"/>
                  <a:gd name="T22" fmla="*/ 262 w 262"/>
                  <a:gd name="T23" fmla="*/ 340 h 340"/>
                  <a:gd name="T24" fmla="*/ 262 w 262"/>
                  <a:gd name="T25" fmla="*/ 0 h 340"/>
                  <a:gd name="T26" fmla="*/ 222 w 262"/>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2" h="340">
                    <a:moveTo>
                      <a:pt x="222" y="0"/>
                    </a:moveTo>
                    <a:lnTo>
                      <a:pt x="222" y="0"/>
                    </a:lnTo>
                    <a:lnTo>
                      <a:pt x="222" y="144"/>
                    </a:lnTo>
                    <a:lnTo>
                      <a:pt x="41" y="144"/>
                    </a:lnTo>
                    <a:lnTo>
                      <a:pt x="41" y="0"/>
                    </a:lnTo>
                    <a:lnTo>
                      <a:pt x="0" y="0"/>
                    </a:lnTo>
                    <a:lnTo>
                      <a:pt x="0" y="340"/>
                    </a:lnTo>
                    <a:lnTo>
                      <a:pt x="41" y="340"/>
                    </a:lnTo>
                    <a:lnTo>
                      <a:pt x="41" y="181"/>
                    </a:lnTo>
                    <a:lnTo>
                      <a:pt x="222" y="181"/>
                    </a:lnTo>
                    <a:lnTo>
                      <a:pt x="222" y="340"/>
                    </a:lnTo>
                    <a:lnTo>
                      <a:pt x="262" y="340"/>
                    </a:lnTo>
                    <a:lnTo>
                      <a:pt x="262" y="0"/>
                    </a:lnTo>
                    <a:lnTo>
                      <a:pt x="222"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0" name="Freeform 38">
                <a:extLst>
                  <a:ext uri="{FF2B5EF4-FFF2-40B4-BE49-F238E27FC236}">
                    <a16:creationId xmlns:a16="http://schemas.microsoft.com/office/drawing/2014/main" id="{89E9310D-6ED7-7643-911A-08AA490704D8}"/>
                  </a:ext>
                </a:extLst>
              </p:cNvPr>
              <p:cNvSpPr>
                <a:spLocks/>
              </p:cNvSpPr>
              <p:nvPr/>
            </p:nvSpPr>
            <p:spPr bwMode="auto">
              <a:xfrm>
                <a:off x="2257" y="1076"/>
                <a:ext cx="24" cy="212"/>
              </a:xfrm>
              <a:custGeom>
                <a:avLst/>
                <a:gdLst>
                  <a:gd name="T0" fmla="*/ 0 w 40"/>
                  <a:gd name="T1" fmla="*/ 340 h 340"/>
                  <a:gd name="T2" fmla="*/ 0 w 40"/>
                  <a:gd name="T3" fmla="*/ 340 h 340"/>
                  <a:gd name="T4" fmla="*/ 40 w 40"/>
                  <a:gd name="T5" fmla="*/ 340 h 340"/>
                  <a:gd name="T6" fmla="*/ 40 w 40"/>
                  <a:gd name="T7" fmla="*/ 0 h 340"/>
                  <a:gd name="T8" fmla="*/ 0 w 40"/>
                  <a:gd name="T9" fmla="*/ 0 h 340"/>
                  <a:gd name="T10" fmla="*/ 0 w 40"/>
                  <a:gd name="T11" fmla="*/ 340 h 340"/>
                </a:gdLst>
                <a:ahLst/>
                <a:cxnLst>
                  <a:cxn ang="0">
                    <a:pos x="T0" y="T1"/>
                  </a:cxn>
                  <a:cxn ang="0">
                    <a:pos x="T2" y="T3"/>
                  </a:cxn>
                  <a:cxn ang="0">
                    <a:pos x="T4" y="T5"/>
                  </a:cxn>
                  <a:cxn ang="0">
                    <a:pos x="T6" y="T7"/>
                  </a:cxn>
                  <a:cxn ang="0">
                    <a:pos x="T8" y="T9"/>
                  </a:cxn>
                  <a:cxn ang="0">
                    <a:pos x="T10" y="T11"/>
                  </a:cxn>
                </a:cxnLst>
                <a:rect l="0" t="0" r="r" b="b"/>
                <a:pathLst>
                  <a:path w="40" h="340">
                    <a:moveTo>
                      <a:pt x="0" y="340"/>
                    </a:moveTo>
                    <a:lnTo>
                      <a:pt x="0" y="340"/>
                    </a:lnTo>
                    <a:lnTo>
                      <a:pt x="40" y="340"/>
                    </a:lnTo>
                    <a:lnTo>
                      <a:pt x="40" y="0"/>
                    </a:lnTo>
                    <a:lnTo>
                      <a:pt x="0" y="0"/>
                    </a:lnTo>
                    <a:lnTo>
                      <a:pt x="0" y="34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1" name="Freeform 39">
                <a:extLst>
                  <a:ext uri="{FF2B5EF4-FFF2-40B4-BE49-F238E27FC236}">
                    <a16:creationId xmlns:a16="http://schemas.microsoft.com/office/drawing/2014/main" id="{E661FBB3-90AF-B24A-8B93-FA6EF9539975}"/>
                  </a:ext>
                </a:extLst>
              </p:cNvPr>
              <p:cNvSpPr>
                <a:spLocks/>
              </p:cNvSpPr>
              <p:nvPr/>
            </p:nvSpPr>
            <p:spPr bwMode="auto">
              <a:xfrm>
                <a:off x="2303" y="1076"/>
                <a:ext cx="182" cy="212"/>
              </a:xfrm>
              <a:custGeom>
                <a:avLst/>
                <a:gdLst>
                  <a:gd name="T0" fmla="*/ 260 w 302"/>
                  <a:gd name="T1" fmla="*/ 0 h 340"/>
                  <a:gd name="T2" fmla="*/ 260 w 302"/>
                  <a:gd name="T3" fmla="*/ 0 h 340"/>
                  <a:gd name="T4" fmla="*/ 152 w 302"/>
                  <a:gd name="T5" fmla="*/ 279 h 340"/>
                  <a:gd name="T6" fmla="*/ 151 w 302"/>
                  <a:gd name="T7" fmla="*/ 279 h 340"/>
                  <a:gd name="T8" fmla="*/ 46 w 302"/>
                  <a:gd name="T9" fmla="*/ 0 h 340"/>
                  <a:gd name="T10" fmla="*/ 0 w 302"/>
                  <a:gd name="T11" fmla="*/ 0 h 340"/>
                  <a:gd name="T12" fmla="*/ 131 w 302"/>
                  <a:gd name="T13" fmla="*/ 340 h 340"/>
                  <a:gd name="T14" fmla="*/ 169 w 302"/>
                  <a:gd name="T15" fmla="*/ 340 h 340"/>
                  <a:gd name="T16" fmla="*/ 302 w 302"/>
                  <a:gd name="T17" fmla="*/ 0 h 340"/>
                  <a:gd name="T18" fmla="*/ 260 w 302"/>
                  <a:gd name="T19"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340">
                    <a:moveTo>
                      <a:pt x="260" y="0"/>
                    </a:moveTo>
                    <a:lnTo>
                      <a:pt x="260" y="0"/>
                    </a:lnTo>
                    <a:lnTo>
                      <a:pt x="152" y="279"/>
                    </a:lnTo>
                    <a:lnTo>
                      <a:pt x="151" y="279"/>
                    </a:lnTo>
                    <a:lnTo>
                      <a:pt x="46" y="0"/>
                    </a:lnTo>
                    <a:lnTo>
                      <a:pt x="0" y="0"/>
                    </a:lnTo>
                    <a:lnTo>
                      <a:pt x="131" y="340"/>
                    </a:lnTo>
                    <a:lnTo>
                      <a:pt x="169" y="340"/>
                    </a:lnTo>
                    <a:lnTo>
                      <a:pt x="302" y="0"/>
                    </a:lnTo>
                    <a:lnTo>
                      <a:pt x="26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2" name="Freeform 40">
                <a:extLst>
                  <a:ext uri="{FF2B5EF4-FFF2-40B4-BE49-F238E27FC236}">
                    <a16:creationId xmlns:a16="http://schemas.microsoft.com/office/drawing/2014/main" id="{7CF13BEC-215D-E740-ADB5-1FF438BD2BC9}"/>
                  </a:ext>
                </a:extLst>
              </p:cNvPr>
              <p:cNvSpPr>
                <a:spLocks/>
              </p:cNvSpPr>
              <p:nvPr/>
            </p:nvSpPr>
            <p:spPr bwMode="auto">
              <a:xfrm>
                <a:off x="2556" y="1071"/>
                <a:ext cx="181" cy="223"/>
              </a:xfrm>
              <a:custGeom>
                <a:avLst/>
                <a:gdLst>
                  <a:gd name="T0" fmla="*/ 258 w 302"/>
                  <a:gd name="T1" fmla="*/ 78 h 357"/>
                  <a:gd name="T2" fmla="*/ 258 w 302"/>
                  <a:gd name="T3" fmla="*/ 78 h 357"/>
                  <a:gd name="T4" fmla="*/ 173 w 302"/>
                  <a:gd name="T5" fmla="*/ 37 h 357"/>
                  <a:gd name="T6" fmla="*/ 44 w 302"/>
                  <a:gd name="T7" fmla="*/ 178 h 357"/>
                  <a:gd name="T8" fmla="*/ 173 w 302"/>
                  <a:gd name="T9" fmla="*/ 319 h 357"/>
                  <a:gd name="T10" fmla="*/ 272 w 302"/>
                  <a:gd name="T11" fmla="*/ 272 h 357"/>
                  <a:gd name="T12" fmla="*/ 302 w 302"/>
                  <a:gd name="T13" fmla="*/ 297 h 357"/>
                  <a:gd name="T14" fmla="*/ 173 w 302"/>
                  <a:gd name="T15" fmla="*/ 357 h 357"/>
                  <a:gd name="T16" fmla="*/ 0 w 302"/>
                  <a:gd name="T17" fmla="*/ 178 h 357"/>
                  <a:gd name="T18" fmla="*/ 173 w 302"/>
                  <a:gd name="T19" fmla="*/ 0 h 357"/>
                  <a:gd name="T20" fmla="*/ 293 w 302"/>
                  <a:gd name="T21" fmla="*/ 53 h 357"/>
                  <a:gd name="T22" fmla="*/ 258 w 302"/>
                  <a:gd name="T23" fmla="*/ 78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357">
                    <a:moveTo>
                      <a:pt x="258" y="78"/>
                    </a:moveTo>
                    <a:lnTo>
                      <a:pt x="258" y="78"/>
                    </a:lnTo>
                    <a:cubicBezTo>
                      <a:pt x="238" y="51"/>
                      <a:pt x="206" y="37"/>
                      <a:pt x="173" y="37"/>
                    </a:cubicBezTo>
                    <a:cubicBezTo>
                      <a:pt x="97" y="37"/>
                      <a:pt x="44" y="104"/>
                      <a:pt x="44" y="178"/>
                    </a:cubicBezTo>
                    <a:cubicBezTo>
                      <a:pt x="44" y="257"/>
                      <a:pt x="97" y="319"/>
                      <a:pt x="173" y="319"/>
                    </a:cubicBezTo>
                    <a:cubicBezTo>
                      <a:pt x="215" y="319"/>
                      <a:pt x="248" y="302"/>
                      <a:pt x="272" y="272"/>
                    </a:cubicBezTo>
                    <a:lnTo>
                      <a:pt x="302" y="297"/>
                    </a:lnTo>
                    <a:cubicBezTo>
                      <a:pt x="272" y="338"/>
                      <a:pt x="227" y="357"/>
                      <a:pt x="173" y="357"/>
                    </a:cubicBezTo>
                    <a:cubicBezTo>
                      <a:pt x="76" y="357"/>
                      <a:pt x="0" y="281"/>
                      <a:pt x="0" y="178"/>
                    </a:cubicBezTo>
                    <a:cubicBezTo>
                      <a:pt x="0" y="78"/>
                      <a:pt x="72" y="0"/>
                      <a:pt x="173" y="0"/>
                    </a:cubicBezTo>
                    <a:cubicBezTo>
                      <a:pt x="219" y="0"/>
                      <a:pt x="264" y="15"/>
                      <a:pt x="293" y="53"/>
                    </a:cubicBezTo>
                    <a:lnTo>
                      <a:pt x="258" y="78"/>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3" name="Freeform 41">
                <a:extLst>
                  <a:ext uri="{FF2B5EF4-FFF2-40B4-BE49-F238E27FC236}">
                    <a16:creationId xmlns:a16="http://schemas.microsoft.com/office/drawing/2014/main" id="{B6EFA3B2-B10F-B64C-A028-86E7E9F8D4AA}"/>
                  </a:ext>
                </a:extLst>
              </p:cNvPr>
              <p:cNvSpPr>
                <a:spLocks/>
              </p:cNvSpPr>
              <p:nvPr/>
            </p:nvSpPr>
            <p:spPr bwMode="auto">
              <a:xfrm>
                <a:off x="2762" y="1148"/>
                <a:ext cx="119" cy="144"/>
              </a:xfrm>
              <a:custGeom>
                <a:avLst/>
                <a:gdLst>
                  <a:gd name="T0" fmla="*/ 196 w 198"/>
                  <a:gd name="T1" fmla="*/ 172 h 231"/>
                  <a:gd name="T2" fmla="*/ 196 w 198"/>
                  <a:gd name="T3" fmla="*/ 172 h 231"/>
                  <a:gd name="T4" fmla="*/ 198 w 198"/>
                  <a:gd name="T5" fmla="*/ 225 h 231"/>
                  <a:gd name="T6" fmla="*/ 162 w 198"/>
                  <a:gd name="T7" fmla="*/ 225 h 231"/>
                  <a:gd name="T8" fmla="*/ 161 w 198"/>
                  <a:gd name="T9" fmla="*/ 188 h 231"/>
                  <a:gd name="T10" fmla="*/ 160 w 198"/>
                  <a:gd name="T11" fmla="*/ 188 h 231"/>
                  <a:gd name="T12" fmla="*/ 85 w 198"/>
                  <a:gd name="T13" fmla="*/ 231 h 231"/>
                  <a:gd name="T14" fmla="*/ 0 w 198"/>
                  <a:gd name="T15" fmla="*/ 139 h 231"/>
                  <a:gd name="T16" fmla="*/ 0 w 198"/>
                  <a:gd name="T17" fmla="*/ 0 h 231"/>
                  <a:gd name="T18" fmla="*/ 37 w 198"/>
                  <a:gd name="T19" fmla="*/ 0 h 231"/>
                  <a:gd name="T20" fmla="*/ 37 w 198"/>
                  <a:gd name="T21" fmla="*/ 135 h 231"/>
                  <a:gd name="T22" fmla="*/ 89 w 198"/>
                  <a:gd name="T23" fmla="*/ 196 h 231"/>
                  <a:gd name="T24" fmla="*/ 158 w 198"/>
                  <a:gd name="T25" fmla="*/ 110 h 231"/>
                  <a:gd name="T26" fmla="*/ 158 w 198"/>
                  <a:gd name="T27" fmla="*/ 0 h 231"/>
                  <a:gd name="T28" fmla="*/ 196 w 198"/>
                  <a:gd name="T29" fmla="*/ 0 h 231"/>
                  <a:gd name="T30" fmla="*/ 196 w 198"/>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196" y="172"/>
                    </a:moveTo>
                    <a:lnTo>
                      <a:pt x="196" y="172"/>
                    </a:lnTo>
                    <a:cubicBezTo>
                      <a:pt x="196" y="192"/>
                      <a:pt x="198" y="210"/>
                      <a:pt x="198"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4" y="196"/>
                      <a:pt x="89" y="196"/>
                    </a:cubicBezTo>
                    <a:cubicBezTo>
                      <a:pt x="137" y="196"/>
                      <a:pt x="158" y="161"/>
                      <a:pt x="158" y="110"/>
                    </a:cubicBezTo>
                    <a:lnTo>
                      <a:pt x="158" y="0"/>
                    </a:lnTo>
                    <a:lnTo>
                      <a:pt x="196" y="0"/>
                    </a:lnTo>
                    <a:lnTo>
                      <a:pt x="196"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4" name="Freeform 42">
                <a:extLst>
                  <a:ext uri="{FF2B5EF4-FFF2-40B4-BE49-F238E27FC236}">
                    <a16:creationId xmlns:a16="http://schemas.microsoft.com/office/drawing/2014/main" id="{085BD827-E303-474A-8146-204B13D948F8}"/>
                  </a:ext>
                </a:extLst>
              </p:cNvPr>
              <p:cNvSpPr>
                <a:spLocks/>
              </p:cNvSpPr>
              <p:nvPr/>
            </p:nvSpPr>
            <p:spPr bwMode="auto">
              <a:xfrm>
                <a:off x="2919"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3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3"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5" name="Freeform 43">
                <a:extLst>
                  <a:ext uri="{FF2B5EF4-FFF2-40B4-BE49-F238E27FC236}">
                    <a16:creationId xmlns:a16="http://schemas.microsoft.com/office/drawing/2014/main" id="{B9386BEA-0416-8044-B3AE-E0BFF4BC25E9}"/>
                  </a:ext>
                </a:extLst>
              </p:cNvPr>
              <p:cNvSpPr>
                <a:spLocks/>
              </p:cNvSpPr>
              <p:nvPr/>
            </p:nvSpPr>
            <p:spPr bwMode="auto">
              <a:xfrm>
                <a:off x="3020"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2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2"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6" name="Freeform 44">
                <a:extLst>
                  <a:ext uri="{FF2B5EF4-FFF2-40B4-BE49-F238E27FC236}">
                    <a16:creationId xmlns:a16="http://schemas.microsoft.com/office/drawing/2014/main" id="{F81FD0E8-C4A2-BD45-8584-EE692F73E63F}"/>
                  </a:ext>
                </a:extLst>
              </p:cNvPr>
              <p:cNvSpPr>
                <a:spLocks noEditPoints="1"/>
              </p:cNvSpPr>
              <p:nvPr/>
            </p:nvSpPr>
            <p:spPr bwMode="auto">
              <a:xfrm>
                <a:off x="3117" y="1076"/>
                <a:ext cx="33"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2"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7" name="Freeform 45">
                <a:extLst>
                  <a:ext uri="{FF2B5EF4-FFF2-40B4-BE49-F238E27FC236}">
                    <a16:creationId xmlns:a16="http://schemas.microsoft.com/office/drawing/2014/main" id="{4FD148FC-617A-9C4C-B529-5DCD4ED3FBEF}"/>
                  </a:ext>
                </a:extLst>
              </p:cNvPr>
              <p:cNvSpPr>
                <a:spLocks/>
              </p:cNvSpPr>
              <p:nvPr/>
            </p:nvSpPr>
            <p:spPr bwMode="auto">
              <a:xfrm>
                <a:off x="3177" y="1144"/>
                <a:ext cx="122" cy="148"/>
              </a:xfrm>
              <a:custGeom>
                <a:avLst/>
                <a:gdLst>
                  <a:gd name="T0" fmla="*/ 173 w 203"/>
                  <a:gd name="T1" fmla="*/ 62 h 237"/>
                  <a:gd name="T2" fmla="*/ 173 w 203"/>
                  <a:gd name="T3" fmla="*/ 62 h 237"/>
                  <a:gd name="T4" fmla="*/ 116 w 203"/>
                  <a:gd name="T5" fmla="*/ 35 h 237"/>
                  <a:gd name="T6" fmla="*/ 41 w 203"/>
                  <a:gd name="T7" fmla="*/ 119 h 237"/>
                  <a:gd name="T8" fmla="*/ 116 w 203"/>
                  <a:gd name="T9" fmla="*/ 202 h 237"/>
                  <a:gd name="T10" fmla="*/ 174 w 203"/>
                  <a:gd name="T11" fmla="*/ 174 h 237"/>
                  <a:gd name="T12" fmla="*/ 201 w 203"/>
                  <a:gd name="T13" fmla="*/ 201 h 237"/>
                  <a:gd name="T14" fmla="*/ 116 w 203"/>
                  <a:gd name="T15" fmla="*/ 237 h 237"/>
                  <a:gd name="T16" fmla="*/ 0 w 203"/>
                  <a:gd name="T17" fmla="*/ 119 h 237"/>
                  <a:gd name="T18" fmla="*/ 116 w 203"/>
                  <a:gd name="T19" fmla="*/ 0 h 237"/>
                  <a:gd name="T20" fmla="*/ 203 w 203"/>
                  <a:gd name="T21" fmla="*/ 36 h 237"/>
                  <a:gd name="T22" fmla="*/ 173 w 203"/>
                  <a:gd name="T23" fmla="*/ 6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237">
                    <a:moveTo>
                      <a:pt x="173" y="62"/>
                    </a:moveTo>
                    <a:lnTo>
                      <a:pt x="173" y="62"/>
                    </a:lnTo>
                    <a:cubicBezTo>
                      <a:pt x="157" y="43"/>
                      <a:pt x="139" y="35"/>
                      <a:pt x="116" y="35"/>
                    </a:cubicBezTo>
                    <a:cubicBezTo>
                      <a:pt x="66" y="35"/>
                      <a:pt x="41" y="72"/>
                      <a:pt x="41" y="119"/>
                    </a:cubicBezTo>
                    <a:cubicBezTo>
                      <a:pt x="41" y="165"/>
                      <a:pt x="71" y="202"/>
                      <a:pt x="116" y="202"/>
                    </a:cubicBezTo>
                    <a:cubicBezTo>
                      <a:pt x="141" y="202"/>
                      <a:pt x="160" y="193"/>
                      <a:pt x="174" y="174"/>
                    </a:cubicBezTo>
                    <a:lnTo>
                      <a:pt x="201" y="201"/>
                    </a:lnTo>
                    <a:cubicBezTo>
                      <a:pt x="180" y="226"/>
                      <a:pt x="149" y="237"/>
                      <a:pt x="116" y="237"/>
                    </a:cubicBezTo>
                    <a:cubicBezTo>
                      <a:pt x="47" y="237"/>
                      <a:pt x="0" y="188"/>
                      <a:pt x="0" y="119"/>
                    </a:cubicBezTo>
                    <a:cubicBezTo>
                      <a:pt x="0" y="50"/>
                      <a:pt x="47" y="0"/>
                      <a:pt x="116" y="0"/>
                    </a:cubicBezTo>
                    <a:cubicBezTo>
                      <a:pt x="150" y="0"/>
                      <a:pt x="180" y="12"/>
                      <a:pt x="203" y="36"/>
                    </a:cubicBezTo>
                    <a:lnTo>
                      <a:pt x="173" y="6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8" name="Freeform 46">
                <a:extLst>
                  <a:ext uri="{FF2B5EF4-FFF2-40B4-BE49-F238E27FC236}">
                    <a16:creationId xmlns:a16="http://schemas.microsoft.com/office/drawing/2014/main" id="{4F31E82C-2B6A-1143-83B8-0C0EDD6D01DE}"/>
                  </a:ext>
                </a:extLst>
              </p:cNvPr>
              <p:cNvSpPr>
                <a:spLocks/>
              </p:cNvSpPr>
              <p:nvPr/>
            </p:nvSpPr>
            <p:spPr bwMode="auto">
              <a:xfrm>
                <a:off x="3323" y="1148"/>
                <a:ext cx="118"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9" name="Freeform 47">
                <a:extLst>
                  <a:ext uri="{FF2B5EF4-FFF2-40B4-BE49-F238E27FC236}">
                    <a16:creationId xmlns:a16="http://schemas.microsoft.com/office/drawing/2014/main" id="{3E333870-3067-8043-945C-370F52125AD7}"/>
                  </a:ext>
                </a:extLst>
              </p:cNvPr>
              <p:cNvSpPr>
                <a:spLocks/>
              </p:cNvSpPr>
              <p:nvPr/>
            </p:nvSpPr>
            <p:spPr bwMode="auto">
              <a:xfrm>
                <a:off x="3482" y="1075"/>
                <a:ext cx="23" cy="213"/>
              </a:xfrm>
              <a:custGeom>
                <a:avLst/>
                <a:gdLst>
                  <a:gd name="T0" fmla="*/ 0 w 38"/>
                  <a:gd name="T1" fmla="*/ 341 h 341"/>
                  <a:gd name="T2" fmla="*/ 0 w 38"/>
                  <a:gd name="T3" fmla="*/ 341 h 341"/>
                  <a:gd name="T4" fmla="*/ 38 w 38"/>
                  <a:gd name="T5" fmla="*/ 341 h 341"/>
                  <a:gd name="T6" fmla="*/ 38 w 38"/>
                  <a:gd name="T7" fmla="*/ 0 h 341"/>
                  <a:gd name="T8" fmla="*/ 0 w 38"/>
                  <a:gd name="T9" fmla="*/ 0 h 341"/>
                  <a:gd name="T10" fmla="*/ 0 w 38"/>
                  <a:gd name="T11" fmla="*/ 341 h 341"/>
                </a:gdLst>
                <a:ahLst/>
                <a:cxnLst>
                  <a:cxn ang="0">
                    <a:pos x="T0" y="T1"/>
                  </a:cxn>
                  <a:cxn ang="0">
                    <a:pos x="T2" y="T3"/>
                  </a:cxn>
                  <a:cxn ang="0">
                    <a:pos x="T4" y="T5"/>
                  </a:cxn>
                  <a:cxn ang="0">
                    <a:pos x="T6" y="T7"/>
                  </a:cxn>
                  <a:cxn ang="0">
                    <a:pos x="T8" y="T9"/>
                  </a:cxn>
                  <a:cxn ang="0">
                    <a:pos x="T10" y="T11"/>
                  </a:cxn>
                </a:cxnLst>
                <a:rect l="0" t="0" r="r" b="b"/>
                <a:pathLst>
                  <a:path w="38" h="341">
                    <a:moveTo>
                      <a:pt x="0" y="341"/>
                    </a:moveTo>
                    <a:lnTo>
                      <a:pt x="0" y="341"/>
                    </a:lnTo>
                    <a:lnTo>
                      <a:pt x="38" y="341"/>
                    </a:lnTo>
                    <a:lnTo>
                      <a:pt x="38"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0" name="Freeform 48">
                <a:extLst>
                  <a:ext uri="{FF2B5EF4-FFF2-40B4-BE49-F238E27FC236}">
                    <a16:creationId xmlns:a16="http://schemas.microsoft.com/office/drawing/2014/main" id="{8B38150E-C5A0-BA4B-9BCA-9440B6046F02}"/>
                  </a:ext>
                </a:extLst>
              </p:cNvPr>
              <p:cNvSpPr>
                <a:spLocks/>
              </p:cNvSpPr>
              <p:nvPr/>
            </p:nvSpPr>
            <p:spPr bwMode="auto">
              <a:xfrm>
                <a:off x="3545" y="1148"/>
                <a:ext cx="119"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1" name="Freeform 49">
                <a:extLst>
                  <a:ext uri="{FF2B5EF4-FFF2-40B4-BE49-F238E27FC236}">
                    <a16:creationId xmlns:a16="http://schemas.microsoft.com/office/drawing/2014/main" id="{634336A8-D539-9647-A61C-45738281A1C8}"/>
                  </a:ext>
                </a:extLst>
              </p:cNvPr>
              <p:cNvSpPr>
                <a:spLocks/>
              </p:cNvSpPr>
              <p:nvPr/>
            </p:nvSpPr>
            <p:spPr bwMode="auto">
              <a:xfrm>
                <a:off x="3702" y="1144"/>
                <a:ext cx="205" cy="144"/>
              </a:xfrm>
              <a:custGeom>
                <a:avLst/>
                <a:gdLst>
                  <a:gd name="T0" fmla="*/ 2 w 340"/>
                  <a:gd name="T1" fmla="*/ 60 h 231"/>
                  <a:gd name="T2" fmla="*/ 2 w 340"/>
                  <a:gd name="T3" fmla="*/ 60 h 231"/>
                  <a:gd name="T4" fmla="*/ 0 w 340"/>
                  <a:gd name="T5" fmla="*/ 6 h 231"/>
                  <a:gd name="T6" fmla="*/ 36 w 340"/>
                  <a:gd name="T7" fmla="*/ 6 h 231"/>
                  <a:gd name="T8" fmla="*/ 37 w 340"/>
                  <a:gd name="T9" fmla="*/ 43 h 231"/>
                  <a:gd name="T10" fmla="*/ 37 w 340"/>
                  <a:gd name="T11" fmla="*/ 43 h 231"/>
                  <a:gd name="T12" fmla="*/ 112 w 340"/>
                  <a:gd name="T13" fmla="*/ 0 h 231"/>
                  <a:gd name="T14" fmla="*/ 183 w 340"/>
                  <a:gd name="T15" fmla="*/ 43 h 231"/>
                  <a:gd name="T16" fmla="*/ 254 w 340"/>
                  <a:gd name="T17" fmla="*/ 0 h 231"/>
                  <a:gd name="T18" fmla="*/ 340 w 340"/>
                  <a:gd name="T19" fmla="*/ 95 h 231"/>
                  <a:gd name="T20" fmla="*/ 340 w 340"/>
                  <a:gd name="T21" fmla="*/ 231 h 231"/>
                  <a:gd name="T22" fmla="*/ 302 w 340"/>
                  <a:gd name="T23" fmla="*/ 231 h 231"/>
                  <a:gd name="T24" fmla="*/ 302 w 340"/>
                  <a:gd name="T25" fmla="*/ 96 h 231"/>
                  <a:gd name="T26" fmla="*/ 248 w 340"/>
                  <a:gd name="T27" fmla="*/ 35 h 231"/>
                  <a:gd name="T28" fmla="*/ 190 w 340"/>
                  <a:gd name="T29" fmla="*/ 101 h 231"/>
                  <a:gd name="T30" fmla="*/ 190 w 340"/>
                  <a:gd name="T31" fmla="*/ 231 h 231"/>
                  <a:gd name="T32" fmla="*/ 152 w 340"/>
                  <a:gd name="T33" fmla="*/ 231 h 231"/>
                  <a:gd name="T34" fmla="*/ 152 w 340"/>
                  <a:gd name="T35" fmla="*/ 104 h 231"/>
                  <a:gd name="T36" fmla="*/ 109 w 340"/>
                  <a:gd name="T37" fmla="*/ 35 h 231"/>
                  <a:gd name="T38" fmla="*/ 39 w 340"/>
                  <a:gd name="T39" fmla="*/ 121 h 231"/>
                  <a:gd name="T40" fmla="*/ 39 w 340"/>
                  <a:gd name="T41" fmla="*/ 231 h 231"/>
                  <a:gd name="T42" fmla="*/ 2 w 340"/>
                  <a:gd name="T43" fmla="*/ 231 h 231"/>
                  <a:gd name="T44" fmla="*/ 2 w 340"/>
                  <a:gd name="T45"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0" h="231">
                    <a:moveTo>
                      <a:pt x="2" y="60"/>
                    </a:moveTo>
                    <a:lnTo>
                      <a:pt x="2" y="60"/>
                    </a:lnTo>
                    <a:cubicBezTo>
                      <a:pt x="2" y="39"/>
                      <a:pt x="0" y="21"/>
                      <a:pt x="0" y="6"/>
                    </a:cubicBezTo>
                    <a:lnTo>
                      <a:pt x="36" y="6"/>
                    </a:lnTo>
                    <a:cubicBezTo>
                      <a:pt x="36" y="18"/>
                      <a:pt x="37" y="31"/>
                      <a:pt x="37" y="43"/>
                    </a:cubicBezTo>
                    <a:lnTo>
                      <a:pt x="37" y="43"/>
                    </a:lnTo>
                    <a:cubicBezTo>
                      <a:pt x="48" y="21"/>
                      <a:pt x="75" y="0"/>
                      <a:pt x="112" y="0"/>
                    </a:cubicBezTo>
                    <a:cubicBezTo>
                      <a:pt x="161" y="0"/>
                      <a:pt x="176" y="28"/>
                      <a:pt x="183" y="43"/>
                    </a:cubicBezTo>
                    <a:cubicBezTo>
                      <a:pt x="200" y="17"/>
                      <a:pt x="220" y="0"/>
                      <a:pt x="254" y="0"/>
                    </a:cubicBezTo>
                    <a:cubicBezTo>
                      <a:pt x="319" y="0"/>
                      <a:pt x="340" y="36"/>
                      <a:pt x="340" y="95"/>
                    </a:cubicBezTo>
                    <a:lnTo>
                      <a:pt x="340" y="231"/>
                    </a:lnTo>
                    <a:lnTo>
                      <a:pt x="302" y="231"/>
                    </a:lnTo>
                    <a:lnTo>
                      <a:pt x="302" y="96"/>
                    </a:lnTo>
                    <a:cubicBezTo>
                      <a:pt x="302" y="65"/>
                      <a:pt x="291" y="35"/>
                      <a:pt x="248" y="35"/>
                    </a:cubicBezTo>
                    <a:cubicBezTo>
                      <a:pt x="216" y="35"/>
                      <a:pt x="190" y="61"/>
                      <a:pt x="190" y="101"/>
                    </a:cubicBezTo>
                    <a:lnTo>
                      <a:pt x="190" y="231"/>
                    </a:lnTo>
                    <a:lnTo>
                      <a:pt x="152" y="231"/>
                    </a:lnTo>
                    <a:lnTo>
                      <a:pt x="152" y="104"/>
                    </a:lnTo>
                    <a:cubicBezTo>
                      <a:pt x="152" y="54"/>
                      <a:pt x="140"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grpSp>
      </p:grpSp>
      <p:pic>
        <p:nvPicPr>
          <p:cNvPr id="32" name="Picture 31" descr="AETC_Program-color-outline-01.png">
            <a:extLst>
              <a:ext uri="{FF2B5EF4-FFF2-40B4-BE49-F238E27FC236}">
                <a16:creationId xmlns:a16="http://schemas.microsoft.com/office/drawing/2014/main" id="{400B0881-8D63-A24F-AB7E-31C0F39579C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30684" y="4585350"/>
            <a:ext cx="1092764" cy="419187"/>
          </a:xfrm>
          <a:prstGeom prst="rect">
            <a:avLst/>
          </a:prstGeom>
        </p:spPr>
      </p:pic>
      <p:sp>
        <p:nvSpPr>
          <p:cNvPr id="33" name="Text Placeholder 15">
            <a:extLst>
              <a:ext uri="{FF2B5EF4-FFF2-40B4-BE49-F238E27FC236}">
                <a16:creationId xmlns:a16="http://schemas.microsoft.com/office/drawing/2014/main" id="{DE11159E-F35E-AD4D-B16A-15ECC19E36AA}"/>
              </a:ext>
            </a:extLst>
          </p:cNvPr>
          <p:cNvSpPr>
            <a:spLocks noGrp="1"/>
          </p:cNvSpPr>
          <p:nvPr>
            <p:ph type="body" sz="quarter" idx="18" hasCustomPrompt="1"/>
          </p:nvPr>
        </p:nvSpPr>
        <p:spPr>
          <a:xfrm>
            <a:off x="438219" y="2351569"/>
            <a:ext cx="7108856" cy="1554480"/>
          </a:xfrm>
          <a:prstGeom prst="rect">
            <a:avLst/>
          </a:prstGeom>
        </p:spPr>
        <p:txBody>
          <a:bodyPr lIns="91440" tIns="91440" rIns="91440" bIns="91440" anchor="ctr" anchorCtr="0">
            <a:noAutofit/>
          </a:bodyPr>
          <a:lstStyle>
            <a:lvl1pPr marL="0" indent="0" algn="l">
              <a:lnSpc>
                <a:spcPts val="2000"/>
              </a:lnSpc>
              <a:spcBef>
                <a:spcPts val="0"/>
              </a:spcBef>
              <a:spcAft>
                <a:spcPts val="0"/>
              </a:spcAft>
              <a:buNone/>
              <a:defRPr sz="1800" baseline="0">
                <a:solidFill>
                  <a:schemeClr val="bg1">
                    <a:lumMod val="95000"/>
                  </a:schemeClr>
                </a:solidFill>
                <a:latin typeface="Arial"/>
              </a:defRPr>
            </a:lvl1pPr>
            <a:lvl2pPr marL="0" indent="0" algn="l">
              <a:spcBef>
                <a:spcPts val="0"/>
              </a:spcBef>
              <a:buNone/>
              <a:defRPr sz="1350" i="1">
                <a:solidFill>
                  <a:schemeClr val="accent2"/>
                </a:solidFill>
                <a:latin typeface="Arial"/>
              </a:defRPr>
            </a:lvl2pPr>
            <a:lvl3pPr marL="0" indent="0" algn="l">
              <a:spcBef>
                <a:spcPts val="0"/>
              </a:spcBef>
              <a:buNone/>
              <a:defRPr sz="1200" i="1">
                <a:solidFill>
                  <a:schemeClr val="accent2"/>
                </a:solidFill>
                <a:latin typeface="Arial"/>
              </a:defRPr>
            </a:lvl3pPr>
            <a:lvl4pPr marL="471488" indent="0" algn="ctr">
              <a:buNone/>
              <a:defRPr/>
            </a:lvl4pPr>
            <a:lvl5pPr marL="602456" indent="0" algn="ctr">
              <a:buNone/>
              <a:defRPr/>
            </a:lvl5pPr>
          </a:lstStyle>
          <a:p>
            <a:pPr lvl="0"/>
            <a:r>
              <a:rPr lang="en-US" dirty="0"/>
              <a:t>Click and Add Speaker Info</a:t>
            </a:r>
          </a:p>
        </p:txBody>
      </p:sp>
    </p:spTree>
    <p:extLst>
      <p:ext uri="{BB962C8B-B14F-4D97-AF65-F5344CB8AC3E}">
        <p14:creationId xmlns:p14="http://schemas.microsoft.com/office/powerpoint/2010/main" val="2231026301"/>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pen Blue_No_Title">
    <p:spTree>
      <p:nvGrpSpPr>
        <p:cNvPr id="1" name=""/>
        <p:cNvGrpSpPr/>
        <p:nvPr/>
      </p:nvGrpSpPr>
      <p:grpSpPr>
        <a:xfrm>
          <a:off x="0" y="0"/>
          <a:ext cx="0" cy="0"/>
          <a:chOff x="0" y="0"/>
          <a:chExt cx="0" cy="0"/>
        </a:xfrm>
      </p:grpSpPr>
      <p:pic>
        <p:nvPicPr>
          <p:cNvPr id="12" name="Picture 11" descr="Blue_Background.pn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3606" y="2"/>
            <a:ext cx="9155137" cy="5160516"/>
          </a:xfrm>
          <a:prstGeom prst="rect">
            <a:avLst/>
          </a:prstGeom>
        </p:spPr>
      </p:pic>
      <p:pic>
        <p:nvPicPr>
          <p:cNvPr id="5" name="Picture 4" descr="NatHIVcurriculum_logo_white_thik.png">
            <a:extLst>
              <a:ext uri="{FF2B5EF4-FFF2-40B4-BE49-F238E27FC236}">
                <a16:creationId xmlns:a16="http://schemas.microsoft.com/office/drawing/2014/main" id="{4417462E-BA3E-4849-AC3A-387A995D31C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spTree>
    <p:extLst>
      <p:ext uri="{BB962C8B-B14F-4D97-AF65-F5344CB8AC3E}">
        <p14:creationId xmlns:p14="http://schemas.microsoft.com/office/powerpoint/2010/main" val="375961709"/>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Disclosur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509BA65-A34C-F344-8542-C4A4DC949BD8}"/>
              </a:ext>
            </a:extLst>
          </p:cNvPr>
          <p:cNvSpPr/>
          <p:nvPr userDrawn="1"/>
        </p:nvSpPr>
        <p:spPr>
          <a:xfrm>
            <a:off x="0" y="925693"/>
            <a:ext cx="9162288" cy="4224528"/>
          </a:xfrm>
          <a:prstGeom prst="rect">
            <a:avLst/>
          </a:prstGeom>
          <a:gradFill>
            <a:gsLst>
              <a:gs pos="0">
                <a:srgbClr val="003860"/>
              </a:gs>
              <a:gs pos="100000">
                <a:srgbClr val="005EA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57" name="Rectangle 56"/>
          <p:cNvSpPr/>
          <p:nvPr/>
        </p:nvSpPr>
        <p:spPr>
          <a:xfrm>
            <a:off x="323850" y="269271"/>
            <a:ext cx="8503918" cy="461665"/>
          </a:xfrm>
          <a:prstGeom prst="rect">
            <a:avLst/>
          </a:prstGeom>
        </p:spPr>
        <p:txBody>
          <a:bodyPr wrap="square" lIns="68580" anchor="ctr">
            <a:spAutoFit/>
          </a:bodyPr>
          <a:lstStyle/>
          <a:p>
            <a:pPr defTabSz="342900">
              <a:spcAft>
                <a:spcPts val="0"/>
              </a:spcAft>
            </a:pPr>
            <a:r>
              <a:rPr lang="en-US" sz="2400" cap="none" baseline="0" dirty="0">
                <a:solidFill>
                  <a:schemeClr val="bg1"/>
                </a:solidFill>
                <a:latin typeface="Arial" pitchFamily="-108" charset="0"/>
                <a:ea typeface="ＭＳ Ｐゴシック" pitchFamily="-108" charset="-128"/>
                <a:cs typeface="ＭＳ Ｐゴシック" pitchFamily="-108" charset="-128"/>
              </a:rPr>
              <a:t>Disclosures</a:t>
            </a:r>
          </a:p>
        </p:txBody>
      </p:sp>
      <p:sp>
        <p:nvSpPr>
          <p:cNvPr id="2" name="Title 1"/>
          <p:cNvSpPr>
            <a:spLocks noGrp="1"/>
          </p:cNvSpPr>
          <p:nvPr>
            <p:ph type="title" hasCustomPrompt="1"/>
          </p:nvPr>
        </p:nvSpPr>
        <p:spPr>
          <a:xfrm>
            <a:off x="323850" y="1266332"/>
            <a:ext cx="8515350" cy="2804922"/>
          </a:xfrm>
          <a:prstGeom prst="rect">
            <a:avLst/>
          </a:prstGeom>
        </p:spPr>
        <p:txBody>
          <a:bodyPr anchor="t" anchorCtr="0">
            <a:normAutofit/>
          </a:bodyPr>
          <a:lstStyle>
            <a:lvl1pPr algn="l">
              <a:defRPr sz="2000" baseline="0">
                <a:solidFill>
                  <a:schemeClr val="bg1"/>
                </a:solidFill>
                <a:latin typeface="Arial"/>
                <a:cs typeface="Arial"/>
              </a:defRPr>
            </a:lvl1pPr>
          </a:lstStyle>
          <a:p>
            <a:r>
              <a:rPr lang="en-US" dirty="0"/>
              <a:t>Type in Speaker name, disclosure information</a:t>
            </a:r>
          </a:p>
        </p:txBody>
      </p:sp>
      <p:cxnSp>
        <p:nvCxnSpPr>
          <p:cNvPr id="9" name="Straight Connector 8"/>
          <p:cNvCxnSpPr/>
          <p:nvPr/>
        </p:nvCxnSpPr>
        <p:spPr>
          <a:xfrm>
            <a:off x="1"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2427498"/>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Open White ">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323850" y="97263"/>
            <a:ext cx="8497062" cy="818388"/>
          </a:xfrm>
          <a:prstGeom prst="rect">
            <a:avLst/>
          </a:prstGeom>
        </p:spPr>
        <p:txBody>
          <a:bodyPr anchor="ctr" anchorCtr="0">
            <a:normAutofit/>
          </a:bodyPr>
          <a:lstStyle>
            <a:lvl1pPr algn="l">
              <a:defRPr sz="2400" baseline="0">
                <a:solidFill>
                  <a:schemeClr val="tx1"/>
                </a:solidFill>
                <a:latin typeface="Arial"/>
                <a:cs typeface="Arial"/>
              </a:defRPr>
            </a:lvl1pPr>
          </a:lstStyle>
          <a:p>
            <a:r>
              <a:rPr lang="en-US" dirty="0"/>
              <a:t>Open White Layout: click to add title</a:t>
            </a:r>
          </a:p>
        </p:txBody>
      </p:sp>
      <p:sp>
        <p:nvSpPr>
          <p:cNvPr id="52"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53" name="Logo Stacked V2">
            <a:extLst>
              <a:ext uri="{FF2B5EF4-FFF2-40B4-BE49-F238E27FC236}">
                <a16:creationId xmlns:a16="http://schemas.microsoft.com/office/drawing/2014/main" id="{9EBAE904-6B14-1B48-83A6-BBB10B6B166D}"/>
              </a:ext>
            </a:extLst>
          </p:cNvPr>
          <p:cNvGrpSpPr>
            <a:grpSpLocks noChangeAspect="1"/>
          </p:cNvGrpSpPr>
          <p:nvPr userDrawn="1"/>
        </p:nvGrpSpPr>
        <p:grpSpPr>
          <a:xfrm>
            <a:off x="8071600" y="4860986"/>
            <a:ext cx="993262" cy="226314"/>
            <a:chOff x="680865" y="3439338"/>
            <a:chExt cx="4686473" cy="1068091"/>
          </a:xfrm>
        </p:grpSpPr>
        <p:pic>
          <p:nvPicPr>
            <p:cNvPr id="54" name="Logomark V2">
              <a:extLst>
                <a:ext uri="{FF2B5EF4-FFF2-40B4-BE49-F238E27FC236}">
                  <a16:creationId xmlns:a16="http://schemas.microsoft.com/office/drawing/2014/main" id="{C461C26B-1458-204F-BE5C-3AB328773B0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55" name="Nat HIV Cur logo type stacked">
              <a:extLst>
                <a:ext uri="{FF2B5EF4-FFF2-40B4-BE49-F238E27FC236}">
                  <a16:creationId xmlns:a16="http://schemas.microsoft.com/office/drawing/2014/main" id="{51D397EA-35B7-3441-A55C-06ED32AA7A92}"/>
                </a:ext>
              </a:extLst>
            </p:cNvPr>
            <p:cNvGrpSpPr>
              <a:grpSpLocks noChangeAspect="1"/>
            </p:cNvGrpSpPr>
            <p:nvPr/>
          </p:nvGrpSpPr>
          <p:grpSpPr bwMode="auto">
            <a:xfrm>
              <a:off x="1898650" y="3455065"/>
              <a:ext cx="3468688" cy="1036638"/>
              <a:chOff x="1196" y="1585"/>
              <a:chExt cx="2185" cy="653"/>
            </a:xfrm>
          </p:grpSpPr>
          <p:sp>
            <p:nvSpPr>
              <p:cNvPr id="56" name="Freeform 5">
                <a:extLst>
                  <a:ext uri="{FF2B5EF4-FFF2-40B4-BE49-F238E27FC236}">
                    <a16:creationId xmlns:a16="http://schemas.microsoft.com/office/drawing/2014/main" id="{4A59C6AF-A84B-234D-B668-6A55C53F2425}"/>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6">
                <a:extLst>
                  <a:ext uri="{FF2B5EF4-FFF2-40B4-BE49-F238E27FC236}">
                    <a16:creationId xmlns:a16="http://schemas.microsoft.com/office/drawing/2014/main" id="{9AAFF09C-53A7-E040-8D61-60CDC19732B7}"/>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7">
                <a:extLst>
                  <a:ext uri="{FF2B5EF4-FFF2-40B4-BE49-F238E27FC236}">
                    <a16:creationId xmlns:a16="http://schemas.microsoft.com/office/drawing/2014/main" id="{4D666CC3-245B-9B41-9FA0-31D76202512C}"/>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8">
                <a:extLst>
                  <a:ext uri="{FF2B5EF4-FFF2-40B4-BE49-F238E27FC236}">
                    <a16:creationId xmlns:a16="http://schemas.microsoft.com/office/drawing/2014/main" id="{BEF789A9-FFBD-7E45-B2EF-E8616256CBC4}"/>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9">
                <a:extLst>
                  <a:ext uri="{FF2B5EF4-FFF2-40B4-BE49-F238E27FC236}">
                    <a16:creationId xmlns:a16="http://schemas.microsoft.com/office/drawing/2014/main" id="{8E3837A3-FC59-9E47-8447-47DAFFFDB8B8}"/>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1" name="Freeform 10">
                <a:extLst>
                  <a:ext uri="{FF2B5EF4-FFF2-40B4-BE49-F238E27FC236}">
                    <a16:creationId xmlns:a16="http://schemas.microsoft.com/office/drawing/2014/main" id="{2577CF09-76A8-8E40-A352-482446F601BF}"/>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2" name="Freeform 11">
                <a:extLst>
                  <a:ext uri="{FF2B5EF4-FFF2-40B4-BE49-F238E27FC236}">
                    <a16:creationId xmlns:a16="http://schemas.microsoft.com/office/drawing/2014/main" id="{F03383E1-C861-B24E-A6CD-14C82258BFF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3" name="Freeform 12">
                <a:extLst>
                  <a:ext uri="{FF2B5EF4-FFF2-40B4-BE49-F238E27FC236}">
                    <a16:creationId xmlns:a16="http://schemas.microsoft.com/office/drawing/2014/main" id="{A73CCD6E-EFBC-DC4C-986E-78059667158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4" name="Freeform 13">
                <a:extLst>
                  <a:ext uri="{FF2B5EF4-FFF2-40B4-BE49-F238E27FC236}">
                    <a16:creationId xmlns:a16="http://schemas.microsoft.com/office/drawing/2014/main" id="{3418AF55-7EDF-F24C-BE52-B409F8A6B8F6}"/>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5" name="Freeform 14">
                <a:extLst>
                  <a:ext uri="{FF2B5EF4-FFF2-40B4-BE49-F238E27FC236}">
                    <a16:creationId xmlns:a16="http://schemas.microsoft.com/office/drawing/2014/main" id="{87790804-A0D0-164B-87AB-DC0652C0C2BF}"/>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6" name="Freeform 15">
                <a:extLst>
                  <a:ext uri="{FF2B5EF4-FFF2-40B4-BE49-F238E27FC236}">
                    <a16:creationId xmlns:a16="http://schemas.microsoft.com/office/drawing/2014/main" id="{06AB5723-92F3-DA40-BDE0-F09908F1898E}"/>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7" name="Freeform 16">
                <a:extLst>
                  <a:ext uri="{FF2B5EF4-FFF2-40B4-BE49-F238E27FC236}">
                    <a16:creationId xmlns:a16="http://schemas.microsoft.com/office/drawing/2014/main" id="{25FEB00F-A3CD-894A-BA1D-70DA7F665989}"/>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8" name="Freeform 17">
                <a:extLst>
                  <a:ext uri="{FF2B5EF4-FFF2-40B4-BE49-F238E27FC236}">
                    <a16:creationId xmlns:a16="http://schemas.microsoft.com/office/drawing/2014/main" id="{5F7402C8-594E-1548-BAE0-7D4603FA91EE}"/>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9" name="Freeform 18">
                <a:extLst>
                  <a:ext uri="{FF2B5EF4-FFF2-40B4-BE49-F238E27FC236}">
                    <a16:creationId xmlns:a16="http://schemas.microsoft.com/office/drawing/2014/main" id="{82F0F2A1-5C5C-D84E-B5C2-70E5BA1D3D7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0" name="Freeform 19">
                <a:extLst>
                  <a:ext uri="{FF2B5EF4-FFF2-40B4-BE49-F238E27FC236}">
                    <a16:creationId xmlns:a16="http://schemas.microsoft.com/office/drawing/2014/main" id="{6E2DD568-78A3-F940-8FD6-5990C7005AC9}"/>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1" name="Freeform 20">
                <a:extLst>
                  <a:ext uri="{FF2B5EF4-FFF2-40B4-BE49-F238E27FC236}">
                    <a16:creationId xmlns:a16="http://schemas.microsoft.com/office/drawing/2014/main" id="{A5C8CAAC-9DE7-7849-923A-9C2011237E9C}"/>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2" name="Freeform 21">
                <a:extLst>
                  <a:ext uri="{FF2B5EF4-FFF2-40B4-BE49-F238E27FC236}">
                    <a16:creationId xmlns:a16="http://schemas.microsoft.com/office/drawing/2014/main" id="{FF7CBDAF-9D87-EF4D-84C8-D431F56659F0}"/>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3" name="Freeform 22">
                <a:extLst>
                  <a:ext uri="{FF2B5EF4-FFF2-40B4-BE49-F238E27FC236}">
                    <a16:creationId xmlns:a16="http://schemas.microsoft.com/office/drawing/2014/main" id="{B6C49B7C-414B-8F41-BE88-E5603544033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4" name="Freeform 23">
                <a:extLst>
                  <a:ext uri="{FF2B5EF4-FFF2-40B4-BE49-F238E27FC236}">
                    <a16:creationId xmlns:a16="http://schemas.microsoft.com/office/drawing/2014/main" id="{C4643A58-C5D9-9040-86A2-6BAB2B217DB4}"/>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5" name="Freeform 24">
                <a:extLst>
                  <a:ext uri="{FF2B5EF4-FFF2-40B4-BE49-F238E27FC236}">
                    <a16:creationId xmlns:a16="http://schemas.microsoft.com/office/drawing/2014/main" id="{36AA4B85-D40D-6940-AB35-C63F27367226}"/>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6" name="Freeform 25">
                <a:extLst>
                  <a:ext uri="{FF2B5EF4-FFF2-40B4-BE49-F238E27FC236}">
                    <a16:creationId xmlns:a16="http://schemas.microsoft.com/office/drawing/2014/main" id="{579A644D-1D25-C746-BBA2-72FD6F12D30E}"/>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2110182743"/>
      </p:ext>
    </p:extLst>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cknowledge_HRSA">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35" name="Rectangle 34"/>
          <p:cNvSpPr/>
          <p:nvPr userDrawn="1"/>
        </p:nvSpPr>
        <p:spPr>
          <a:xfrm>
            <a:off x="295189" y="89397"/>
            <a:ext cx="8503918" cy="822624"/>
          </a:xfrm>
          <a:prstGeom prst="rect">
            <a:avLst/>
          </a:prstGeom>
        </p:spPr>
        <p:txBody>
          <a:bodyPr wrap="square" lIns="68580" anchor="ctr">
            <a:normAutofit/>
          </a:bodyPr>
          <a:lstStyle/>
          <a:p>
            <a:pPr defTabSz="342900">
              <a:spcAft>
                <a:spcPts val="0"/>
              </a:spcAft>
            </a:pPr>
            <a:r>
              <a:rPr lang="en-US" sz="2400" cap="none" baseline="0">
                <a:solidFill>
                  <a:schemeClr val="bg1"/>
                </a:solidFill>
                <a:latin typeface="Arial" pitchFamily="-108" charset="0"/>
                <a:ea typeface="ＭＳ Ｐゴシック" pitchFamily="-108" charset="-128"/>
                <a:cs typeface="ＭＳ Ｐゴシック" pitchFamily="-108" charset="-128"/>
              </a:rPr>
              <a:t>Acknowledgments</a:t>
            </a:r>
            <a:endParaRPr lang="en-US" sz="2400" cap="none" baseline="0" dirty="0">
              <a:solidFill>
                <a:schemeClr val="bg1"/>
              </a:solidFill>
              <a:latin typeface="Arial" pitchFamily="-108" charset="0"/>
              <a:ea typeface="ＭＳ Ｐゴシック" pitchFamily="-108" charset="-128"/>
              <a:cs typeface="ＭＳ Ｐゴシック" pitchFamily="-108" charset="-128"/>
            </a:endParaRPr>
          </a:p>
        </p:txBody>
      </p:sp>
      <p:sp>
        <p:nvSpPr>
          <p:cNvPr id="36" name="TextBox 35"/>
          <p:cNvSpPr txBox="1"/>
          <p:nvPr userDrawn="1"/>
        </p:nvSpPr>
        <p:spPr>
          <a:xfrm>
            <a:off x="462066" y="1206396"/>
            <a:ext cx="8221581" cy="2837893"/>
          </a:xfrm>
          <a:prstGeom prst="rect">
            <a:avLst/>
          </a:prstGeom>
          <a:noFill/>
        </p:spPr>
        <p:txBody>
          <a:bodyPr wrap="square" rtlCol="0">
            <a:spAutoFit/>
          </a:bodyPr>
          <a:lstStyle/>
          <a:p>
            <a:pPr>
              <a:lnSpc>
                <a:spcPts val="2400"/>
              </a:lnSpc>
            </a:pPr>
            <a:r>
              <a:rPr lang="en-US" sz="1800" dirty="0">
                <a:solidFill>
                  <a:schemeClr val="tx1"/>
                </a:solidFill>
                <a:latin typeface="Arial"/>
              </a:rPr>
              <a:t>The </a:t>
            </a:r>
            <a:r>
              <a:rPr lang="en-US" sz="1800" b="1" dirty="0">
                <a:solidFill>
                  <a:srgbClr val="222869"/>
                </a:solidFill>
                <a:latin typeface="Arial"/>
              </a:rPr>
              <a:t>National </a:t>
            </a:r>
            <a:r>
              <a:rPr lang="en-US" sz="1800" b="1" dirty="0">
                <a:solidFill>
                  <a:srgbClr val="C1171E"/>
                </a:solidFill>
                <a:latin typeface="Arial"/>
              </a:rPr>
              <a:t>HIV </a:t>
            </a:r>
            <a:r>
              <a:rPr lang="en-US" sz="1800" b="1" dirty="0">
                <a:solidFill>
                  <a:srgbClr val="222869"/>
                </a:solidFill>
                <a:latin typeface="Arial"/>
              </a:rPr>
              <a:t>Curriculum </a:t>
            </a:r>
            <a:r>
              <a:rPr lang="en-US" sz="1800" dirty="0">
                <a:solidFill>
                  <a:schemeClr val="tx1"/>
                </a:solidFill>
                <a:latin typeface="Arial"/>
              </a:rPr>
              <a:t>is supported by the Health Resources and Services Administration (HRSA) of the U.S. Department of Health and Human Services (HHS) as part of a financial assistance award totaling $1,021,448 with 0% financed with non-governmental sources. The contents are those of the author(s) and do not necessarily represent the official views of, nor an endorsement, by HRSA, HHS, or the U.S. Government. For more information, please visit </a:t>
            </a:r>
            <a:r>
              <a:rPr lang="en-US" sz="1800" dirty="0" err="1">
                <a:solidFill>
                  <a:schemeClr val="tx1"/>
                </a:solidFill>
                <a:latin typeface="Arial"/>
              </a:rPr>
              <a:t>HRSA.gov</a:t>
            </a:r>
            <a:r>
              <a:rPr lang="en-US" sz="1500" dirty="0">
                <a:solidFill>
                  <a:schemeClr val="tx1"/>
                </a:solidFill>
                <a:latin typeface="Arial"/>
              </a:rPr>
              <a:t>. </a:t>
            </a:r>
            <a:r>
              <a:rPr lang="en-US" sz="1800" dirty="0">
                <a:solidFill>
                  <a:schemeClr val="tx1"/>
                </a:solidFill>
                <a:latin typeface="Arial"/>
              </a:rPr>
              <a:t>This project is led by the University of Washington’s Infectious Diseases Education and Assessment (IDEA) Program</a:t>
            </a:r>
            <a:r>
              <a:rPr lang="en-US" sz="1800" i="0" dirty="0">
                <a:solidFill>
                  <a:schemeClr val="tx1"/>
                </a:solidFill>
                <a:latin typeface="Arial"/>
              </a:rPr>
              <a:t>.</a:t>
            </a:r>
          </a:p>
          <a:p>
            <a:pPr>
              <a:lnSpc>
                <a:spcPts val="2400"/>
              </a:lnSpc>
            </a:pPr>
            <a:endParaRPr lang="en-US" sz="1800" dirty="0">
              <a:solidFill>
                <a:schemeClr val="tx1"/>
              </a:solidFill>
              <a:latin typeface="Arial"/>
            </a:endParaRPr>
          </a:p>
        </p:txBody>
      </p:sp>
      <p:cxnSp>
        <p:nvCxnSpPr>
          <p:cNvPr id="32" name="Straight Connector 31">
            <a:extLst>
              <a:ext uri="{FF2B5EF4-FFF2-40B4-BE49-F238E27FC236}">
                <a16:creationId xmlns:a16="http://schemas.microsoft.com/office/drawing/2014/main" id="{BDC6986E-3A3F-0247-8FD0-66D5A81FDF2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92" name="Picture 91" descr="AETC_Program-color-outline-01.png">
            <a:extLst>
              <a:ext uri="{FF2B5EF4-FFF2-40B4-BE49-F238E27FC236}">
                <a16:creationId xmlns:a16="http://schemas.microsoft.com/office/drawing/2014/main" id="{FAA83704-F788-C14F-9614-086A9E4705F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7652" y="4058779"/>
            <a:ext cx="1672681" cy="548640"/>
          </a:xfrm>
          <a:prstGeom prst="rect">
            <a:avLst/>
          </a:prstGeom>
        </p:spPr>
      </p:pic>
      <p:grpSp>
        <p:nvGrpSpPr>
          <p:cNvPr id="94" name="Logo Stacked V2">
            <a:extLst>
              <a:ext uri="{FF2B5EF4-FFF2-40B4-BE49-F238E27FC236}">
                <a16:creationId xmlns:a16="http://schemas.microsoft.com/office/drawing/2014/main" id="{8C96646A-1AB6-9D43-BE3C-078E71EFDD7D}"/>
              </a:ext>
            </a:extLst>
          </p:cNvPr>
          <p:cNvGrpSpPr>
            <a:grpSpLocks noChangeAspect="1"/>
          </p:cNvGrpSpPr>
          <p:nvPr userDrawn="1"/>
        </p:nvGrpSpPr>
        <p:grpSpPr>
          <a:xfrm>
            <a:off x="3528189" y="4069043"/>
            <a:ext cx="2105418" cy="493776"/>
            <a:chOff x="680865" y="3439338"/>
            <a:chExt cx="4686473" cy="1068091"/>
          </a:xfrm>
        </p:grpSpPr>
        <p:pic>
          <p:nvPicPr>
            <p:cNvPr id="95" name="Logomark V2">
              <a:extLst>
                <a:ext uri="{FF2B5EF4-FFF2-40B4-BE49-F238E27FC236}">
                  <a16:creationId xmlns:a16="http://schemas.microsoft.com/office/drawing/2014/main" id="{D4336D0C-7EE3-9E49-9E18-43F732C60207}"/>
                </a:ext>
              </a:extLst>
            </p:cNvPr>
            <p:cNvPicPr>
              <a:picLocks noChangeAspect="1"/>
            </p:cNvPicPr>
            <p:nvPr/>
          </p:nvPicPr>
          <p:blipFill>
            <a:blip r:embed="rId4"/>
            <a:stretch>
              <a:fillRect/>
            </a:stretch>
          </p:blipFill>
          <p:spPr>
            <a:xfrm>
              <a:off x="680865" y="3439338"/>
              <a:ext cx="1088136" cy="1068091"/>
            </a:xfrm>
            <a:prstGeom prst="rect">
              <a:avLst/>
            </a:prstGeom>
          </p:spPr>
        </p:pic>
        <p:grpSp>
          <p:nvGrpSpPr>
            <p:cNvPr id="96" name="Nat HIV Cur logo type stacked">
              <a:extLst>
                <a:ext uri="{FF2B5EF4-FFF2-40B4-BE49-F238E27FC236}">
                  <a16:creationId xmlns:a16="http://schemas.microsoft.com/office/drawing/2014/main" id="{09074128-A129-0F47-9E86-37B8978BADA6}"/>
                </a:ext>
              </a:extLst>
            </p:cNvPr>
            <p:cNvGrpSpPr>
              <a:grpSpLocks noChangeAspect="1"/>
            </p:cNvGrpSpPr>
            <p:nvPr/>
          </p:nvGrpSpPr>
          <p:grpSpPr bwMode="auto">
            <a:xfrm>
              <a:off x="1898650" y="3455065"/>
              <a:ext cx="3468688" cy="1036638"/>
              <a:chOff x="1196" y="1585"/>
              <a:chExt cx="2185" cy="653"/>
            </a:xfrm>
          </p:grpSpPr>
          <p:sp>
            <p:nvSpPr>
              <p:cNvPr id="97" name="Freeform 5">
                <a:extLst>
                  <a:ext uri="{FF2B5EF4-FFF2-40B4-BE49-F238E27FC236}">
                    <a16:creationId xmlns:a16="http://schemas.microsoft.com/office/drawing/2014/main" id="{F4267FAD-9949-CE4F-9C49-5084029AC6BE}"/>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8" name="Freeform 6">
                <a:extLst>
                  <a:ext uri="{FF2B5EF4-FFF2-40B4-BE49-F238E27FC236}">
                    <a16:creationId xmlns:a16="http://schemas.microsoft.com/office/drawing/2014/main" id="{BE677EC1-66CE-1C49-B21A-0D58F54DD54C}"/>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9" name="Freeform 7">
                <a:extLst>
                  <a:ext uri="{FF2B5EF4-FFF2-40B4-BE49-F238E27FC236}">
                    <a16:creationId xmlns:a16="http://schemas.microsoft.com/office/drawing/2014/main" id="{9B082CF2-F159-C640-A339-F4680096800C}"/>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0" name="Freeform 8">
                <a:extLst>
                  <a:ext uri="{FF2B5EF4-FFF2-40B4-BE49-F238E27FC236}">
                    <a16:creationId xmlns:a16="http://schemas.microsoft.com/office/drawing/2014/main" id="{8F103939-D002-A245-84AA-B4DA8A1D7BA4}"/>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1" name="Freeform 9">
                <a:extLst>
                  <a:ext uri="{FF2B5EF4-FFF2-40B4-BE49-F238E27FC236}">
                    <a16:creationId xmlns:a16="http://schemas.microsoft.com/office/drawing/2014/main" id="{3AD48E4C-DDB5-AD4C-BD83-2044D480A44A}"/>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2" name="Freeform 10">
                <a:extLst>
                  <a:ext uri="{FF2B5EF4-FFF2-40B4-BE49-F238E27FC236}">
                    <a16:creationId xmlns:a16="http://schemas.microsoft.com/office/drawing/2014/main" id="{981CEB90-24E7-854B-98D5-FFACDD991E77}"/>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3" name="Freeform 11">
                <a:extLst>
                  <a:ext uri="{FF2B5EF4-FFF2-40B4-BE49-F238E27FC236}">
                    <a16:creationId xmlns:a16="http://schemas.microsoft.com/office/drawing/2014/main" id="{86E828CF-7F26-8D4E-8608-E7A54418450A}"/>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4" name="Freeform 12">
                <a:extLst>
                  <a:ext uri="{FF2B5EF4-FFF2-40B4-BE49-F238E27FC236}">
                    <a16:creationId xmlns:a16="http://schemas.microsoft.com/office/drawing/2014/main" id="{CF1D4AB7-ADBF-434E-BDB5-623306BE5BE8}"/>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5" name="Freeform 13">
                <a:extLst>
                  <a:ext uri="{FF2B5EF4-FFF2-40B4-BE49-F238E27FC236}">
                    <a16:creationId xmlns:a16="http://schemas.microsoft.com/office/drawing/2014/main" id="{3F71DA38-5718-A64F-B21D-48103E122D64}"/>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6" name="Freeform 14">
                <a:extLst>
                  <a:ext uri="{FF2B5EF4-FFF2-40B4-BE49-F238E27FC236}">
                    <a16:creationId xmlns:a16="http://schemas.microsoft.com/office/drawing/2014/main" id="{F2597063-7267-B04B-B38E-81489A6CDF87}"/>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7" name="Freeform 15">
                <a:extLst>
                  <a:ext uri="{FF2B5EF4-FFF2-40B4-BE49-F238E27FC236}">
                    <a16:creationId xmlns:a16="http://schemas.microsoft.com/office/drawing/2014/main" id="{3FE856D3-EA32-394C-AA44-338B2E27211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8" name="Freeform 16">
                <a:extLst>
                  <a:ext uri="{FF2B5EF4-FFF2-40B4-BE49-F238E27FC236}">
                    <a16:creationId xmlns:a16="http://schemas.microsoft.com/office/drawing/2014/main" id="{0ECFCD0F-1337-954D-B07F-BC96AF0B1999}"/>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9" name="Freeform 17">
                <a:extLst>
                  <a:ext uri="{FF2B5EF4-FFF2-40B4-BE49-F238E27FC236}">
                    <a16:creationId xmlns:a16="http://schemas.microsoft.com/office/drawing/2014/main" id="{B8C7ACF4-9465-9149-914E-2F15D6006473}"/>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0" name="Freeform 18">
                <a:extLst>
                  <a:ext uri="{FF2B5EF4-FFF2-40B4-BE49-F238E27FC236}">
                    <a16:creationId xmlns:a16="http://schemas.microsoft.com/office/drawing/2014/main" id="{E1D88046-D170-5944-9A3D-D4DCB29134A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1" name="Freeform 19">
                <a:extLst>
                  <a:ext uri="{FF2B5EF4-FFF2-40B4-BE49-F238E27FC236}">
                    <a16:creationId xmlns:a16="http://schemas.microsoft.com/office/drawing/2014/main" id="{C36507B0-D640-B84B-B416-BE888E381562}"/>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2" name="Freeform 20">
                <a:extLst>
                  <a:ext uri="{FF2B5EF4-FFF2-40B4-BE49-F238E27FC236}">
                    <a16:creationId xmlns:a16="http://schemas.microsoft.com/office/drawing/2014/main" id="{DCDA74F3-181A-864F-AC96-07DF4600C4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3" name="Freeform 21">
                <a:extLst>
                  <a:ext uri="{FF2B5EF4-FFF2-40B4-BE49-F238E27FC236}">
                    <a16:creationId xmlns:a16="http://schemas.microsoft.com/office/drawing/2014/main" id="{5676E55D-64DB-624E-829D-87D51D6782A7}"/>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4" name="Freeform 22">
                <a:extLst>
                  <a:ext uri="{FF2B5EF4-FFF2-40B4-BE49-F238E27FC236}">
                    <a16:creationId xmlns:a16="http://schemas.microsoft.com/office/drawing/2014/main" id="{F5ED151E-8302-F440-9A4D-3C76DE43B78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5" name="Freeform 23">
                <a:extLst>
                  <a:ext uri="{FF2B5EF4-FFF2-40B4-BE49-F238E27FC236}">
                    <a16:creationId xmlns:a16="http://schemas.microsoft.com/office/drawing/2014/main" id="{BD72C76F-69C9-F943-9DC7-B1E8EDAE7E8C}"/>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6" name="Freeform 24">
                <a:extLst>
                  <a:ext uri="{FF2B5EF4-FFF2-40B4-BE49-F238E27FC236}">
                    <a16:creationId xmlns:a16="http://schemas.microsoft.com/office/drawing/2014/main" id="{A2397D23-186E-0943-918E-35CC87306E0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7" name="Freeform 25">
                <a:extLst>
                  <a:ext uri="{FF2B5EF4-FFF2-40B4-BE49-F238E27FC236}">
                    <a16:creationId xmlns:a16="http://schemas.microsoft.com/office/drawing/2014/main" id="{7547FEE8-47BF-FD41-8919-A145C2A7CBDB}"/>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grpSp>
      </p:grpSp>
      <p:pic>
        <p:nvPicPr>
          <p:cNvPr id="41" name="Picture 40">
            <a:extLst>
              <a:ext uri="{FF2B5EF4-FFF2-40B4-BE49-F238E27FC236}">
                <a16:creationId xmlns:a16="http://schemas.microsoft.com/office/drawing/2014/main" id="{EA8BA448-6524-C843-8240-CCF952044068}"/>
              </a:ext>
            </a:extLst>
          </p:cNvPr>
          <p:cNvPicPr>
            <a:picLocks noChangeAspect="1"/>
          </p:cNvPicPr>
          <p:nvPr userDrawn="1"/>
        </p:nvPicPr>
        <p:blipFill>
          <a:blip r:embed="rId5"/>
          <a:stretch>
            <a:fillRect/>
          </a:stretch>
        </p:blipFill>
        <p:spPr>
          <a:xfrm>
            <a:off x="6554364" y="4044226"/>
            <a:ext cx="2099685" cy="548640"/>
          </a:xfrm>
          <a:prstGeom prst="rect">
            <a:avLst/>
          </a:prstGeom>
        </p:spPr>
      </p:pic>
    </p:spTree>
    <p:extLst>
      <p:ext uri="{BB962C8B-B14F-4D97-AF65-F5344CB8AC3E}">
        <p14:creationId xmlns:p14="http://schemas.microsoft.com/office/powerpoint/2010/main" val="2916106333"/>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Whit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7496" y="3771899"/>
            <a:ext cx="9162289" cy="1374344"/>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7496" y="-1"/>
            <a:ext cx="9162289" cy="1374344"/>
          </a:xfrm>
          <a:prstGeom prst="rect">
            <a:avLst/>
          </a:prstGeom>
        </p:spPr>
      </p:pic>
      <p:cxnSp>
        <p:nvCxnSpPr>
          <p:cNvPr id="9" name="Straight Connector 8"/>
          <p:cNvCxnSpPr/>
          <p:nvPr/>
        </p:nvCxnSpPr>
        <p:spPr>
          <a:xfrm>
            <a:off x="-9345" y="137581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9345" y="3778214"/>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NatHIVcurriculum_logo_white_thik.png">
            <a:extLst>
              <a:ext uri="{FF2B5EF4-FFF2-40B4-BE49-F238E27FC236}">
                <a16:creationId xmlns:a16="http://schemas.microsoft.com/office/drawing/2014/main" id="{AB8A0B6B-B538-9F4F-9B5E-6F68F44C4DF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2" name="Title 1">
            <a:extLst>
              <a:ext uri="{FF2B5EF4-FFF2-40B4-BE49-F238E27FC236}">
                <a16:creationId xmlns:a16="http://schemas.microsoft.com/office/drawing/2014/main" id="{11E5BFF4-B9AA-1C49-924A-3D81579F6BCD}"/>
              </a:ext>
            </a:extLst>
          </p:cNvPr>
          <p:cNvSpPr>
            <a:spLocks noGrp="1"/>
          </p:cNvSpPr>
          <p:nvPr>
            <p:ph type="title" hasCustomPrompt="1"/>
          </p:nvPr>
        </p:nvSpPr>
        <p:spPr>
          <a:xfrm>
            <a:off x="452333" y="2141759"/>
            <a:ext cx="8223499" cy="853250"/>
          </a:xfrm>
          <a:prstGeom prst="rect">
            <a:avLst/>
          </a:prstGeom>
        </p:spPr>
        <p:txBody>
          <a:bodyPr lIns="91440" tIns="45720" rIns="91440" bIns="45720" anchor="ctr">
            <a:normAutofit/>
          </a:bodyPr>
          <a:lstStyle>
            <a:lvl1pPr algn="ctr">
              <a:defRPr sz="2400" b="1" cap="none">
                <a:solidFill>
                  <a:srgbClr val="003A78"/>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4096339042"/>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_Blu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3771899"/>
            <a:ext cx="9153144" cy="1372972"/>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53144" cy="1372972"/>
          </a:xfrm>
          <a:prstGeom prst="rect">
            <a:avLst/>
          </a:prstGeom>
        </p:spPr>
      </p:pic>
      <p:cxnSp>
        <p:nvCxnSpPr>
          <p:cNvPr id="14" name="Straight Connector 13"/>
          <p:cNvCxnSpPr/>
          <p:nvPr/>
        </p:nvCxnSpPr>
        <p:spPr>
          <a:xfrm>
            <a:off x="-5643" y="1375816"/>
            <a:ext cx="9153144"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5643" y="3778231"/>
            <a:ext cx="9153144"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10" name="Picture 9" descr="NatHIVcurriculum_logo_white_thik.png">
            <a:extLst>
              <a:ext uri="{FF2B5EF4-FFF2-40B4-BE49-F238E27FC236}">
                <a16:creationId xmlns:a16="http://schemas.microsoft.com/office/drawing/2014/main" id="{3E581CB9-9A7F-9C49-B30C-B8C41541F50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1" name="Title 4">
            <a:extLst>
              <a:ext uri="{FF2B5EF4-FFF2-40B4-BE49-F238E27FC236}">
                <a16:creationId xmlns:a16="http://schemas.microsoft.com/office/drawing/2014/main" id="{0337FAAB-7324-A445-8B9B-43EB1A6CE6DE}"/>
              </a:ext>
            </a:extLst>
          </p:cNvPr>
          <p:cNvSpPr txBox="1">
            <a:spLocks/>
          </p:cNvSpPr>
          <p:nvPr userDrawn="1"/>
        </p:nvSpPr>
        <p:spPr>
          <a:xfrm>
            <a:off x="1" y="2077916"/>
            <a:ext cx="9143999" cy="971550"/>
          </a:xfrm>
          <a:prstGeom prst="rect">
            <a:avLst/>
          </a:prstGeom>
          <a:solidFill>
            <a:srgbClr val="0070C0">
              <a:alpha val="15000"/>
            </a:srgbClr>
          </a:solidFill>
        </p:spPr>
        <p:txBody>
          <a:bodyPr tIns="0" anchor="ctr">
            <a:normAutofit/>
          </a:bodyPr>
          <a:lstStyle/>
          <a:p>
            <a:pPr marL="0" marR="0" lvl="0" indent="0" algn="ctr" defTabSz="685800" rtl="0" eaLnBrk="1" fontAlgn="auto" latinLnBrk="0" hangingPunct="1">
              <a:lnSpc>
                <a:spcPts val="2800"/>
              </a:lnSpc>
              <a:spcBef>
                <a:spcPct val="0"/>
              </a:spcBef>
              <a:spcAft>
                <a:spcPts val="0"/>
              </a:spcAft>
              <a:buClrTx/>
              <a:buSzTx/>
              <a:buFontTx/>
              <a:buNone/>
              <a:tabLst/>
              <a:defRPr/>
            </a:pPr>
            <a:endParaRPr kumimoji="0" lang="en-US" sz="2400" b="0" i="0" u="none" strike="noStrike" kern="1200" cap="none" spc="0" normalizeH="0" baseline="0" noProof="0" dirty="0">
              <a:ln>
                <a:noFill/>
              </a:ln>
              <a:solidFill>
                <a:schemeClr val="tx2"/>
              </a:solidFill>
              <a:effectLst/>
              <a:uLnTx/>
              <a:uFillTx/>
              <a:latin typeface="+mj-lt"/>
              <a:ea typeface="+mj-ea"/>
              <a:cs typeface="+mj-cs"/>
            </a:endParaRPr>
          </a:p>
        </p:txBody>
      </p:sp>
      <p:sp>
        <p:nvSpPr>
          <p:cNvPr id="13" name="Title 1">
            <a:extLst>
              <a:ext uri="{FF2B5EF4-FFF2-40B4-BE49-F238E27FC236}">
                <a16:creationId xmlns:a16="http://schemas.microsoft.com/office/drawing/2014/main" id="{A7E5160C-85AC-7248-84C1-AB4B33AAEE8B}"/>
              </a:ext>
            </a:extLst>
          </p:cNvPr>
          <p:cNvSpPr>
            <a:spLocks noGrp="1"/>
          </p:cNvSpPr>
          <p:nvPr>
            <p:ph type="title" hasCustomPrompt="1"/>
          </p:nvPr>
        </p:nvSpPr>
        <p:spPr>
          <a:xfrm>
            <a:off x="459306" y="2078649"/>
            <a:ext cx="8229568" cy="956120"/>
          </a:xfrm>
          <a:prstGeom prst="rect">
            <a:avLst/>
          </a:prstGeom>
        </p:spPr>
        <p:txBody>
          <a:bodyPr tIns="0" anchor="ctr">
            <a:normAutofit/>
          </a:bodyPr>
          <a:lstStyle>
            <a:lvl1pPr algn="ctr">
              <a:lnSpc>
                <a:spcPts val="3000"/>
              </a:lnSpc>
              <a:defRPr sz="2400" b="1" cap="none">
                <a:solidFill>
                  <a:schemeClr val="tx2"/>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4290517799"/>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_Thick_Blu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3771899"/>
            <a:ext cx="9162289" cy="1374344"/>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62289" cy="1374344"/>
          </a:xfrm>
          <a:prstGeom prst="rect">
            <a:avLst/>
          </a:prstGeom>
        </p:spPr>
      </p:pic>
      <p:sp>
        <p:nvSpPr>
          <p:cNvPr id="10" name="Rectangle 9"/>
          <p:cNvSpPr/>
          <p:nvPr userDrawn="1"/>
        </p:nvSpPr>
        <p:spPr>
          <a:xfrm>
            <a:off x="-876" y="1371601"/>
            <a:ext cx="9162288" cy="278891"/>
          </a:xfrm>
          <a:prstGeom prst="rect">
            <a:avLst/>
          </a:prstGeom>
          <a:solidFill>
            <a:srgbClr val="00B0F0"/>
          </a:solidFill>
          <a:ln w="6350">
            <a:noFill/>
          </a:ln>
          <a:effectLst/>
        </p:spPr>
        <p:style>
          <a:lnRef idx="1">
            <a:schemeClr val="accent1"/>
          </a:lnRef>
          <a:fillRef idx="3">
            <a:schemeClr val="accent1"/>
          </a:fillRef>
          <a:effectRef idx="2">
            <a:schemeClr val="accent1"/>
          </a:effectRef>
          <a:fontRef idx="minor">
            <a:schemeClr val="lt1"/>
          </a:fontRef>
        </p:style>
        <p:txBody>
          <a:bodyPr lIns="205740" rtlCol="0" anchor="ctr"/>
          <a:lstStyle/>
          <a:p>
            <a:endParaRPr lang="en-US" sz="1050" dirty="0">
              <a:solidFill>
                <a:schemeClr val="bg1"/>
              </a:solidFill>
            </a:endParaRPr>
          </a:p>
        </p:txBody>
      </p:sp>
      <p:sp>
        <p:nvSpPr>
          <p:cNvPr id="11" name="Rectangle 10"/>
          <p:cNvSpPr/>
          <p:nvPr userDrawn="1"/>
        </p:nvSpPr>
        <p:spPr>
          <a:xfrm>
            <a:off x="-876" y="3499324"/>
            <a:ext cx="9162288" cy="278891"/>
          </a:xfrm>
          <a:prstGeom prst="rect">
            <a:avLst/>
          </a:prstGeom>
          <a:solidFill>
            <a:srgbClr val="00B0F0"/>
          </a:solidFill>
          <a:ln w="6350">
            <a:noFill/>
          </a:ln>
          <a:effectLst/>
        </p:spPr>
        <p:style>
          <a:lnRef idx="1">
            <a:schemeClr val="accent1"/>
          </a:lnRef>
          <a:fillRef idx="3">
            <a:schemeClr val="accent1"/>
          </a:fillRef>
          <a:effectRef idx="2">
            <a:schemeClr val="accent1"/>
          </a:effectRef>
          <a:fontRef idx="minor">
            <a:schemeClr val="lt1"/>
          </a:fontRef>
        </p:style>
        <p:txBody>
          <a:bodyPr lIns="205740" rtlCol="0" anchor="ctr"/>
          <a:lstStyle/>
          <a:p>
            <a:endParaRPr lang="en-US" sz="1050" dirty="0">
              <a:solidFill>
                <a:schemeClr val="bg1"/>
              </a:solidFill>
            </a:endParaRPr>
          </a:p>
        </p:txBody>
      </p:sp>
      <p:pic>
        <p:nvPicPr>
          <p:cNvPr id="9" name="Picture 8" descr="NatHIVcurriculum_logo_white_thik.png">
            <a:extLst>
              <a:ext uri="{FF2B5EF4-FFF2-40B4-BE49-F238E27FC236}">
                <a16:creationId xmlns:a16="http://schemas.microsoft.com/office/drawing/2014/main" id="{0FB6F301-DD77-994D-B54D-D52912FE0A5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2" name="Title 1">
            <a:extLst>
              <a:ext uri="{FF2B5EF4-FFF2-40B4-BE49-F238E27FC236}">
                <a16:creationId xmlns:a16="http://schemas.microsoft.com/office/drawing/2014/main" id="{D924EF78-34F7-6D46-B816-91F0D3BB5989}"/>
              </a:ext>
            </a:extLst>
          </p:cNvPr>
          <p:cNvSpPr>
            <a:spLocks noGrp="1"/>
          </p:cNvSpPr>
          <p:nvPr>
            <p:ph type="title" hasCustomPrompt="1"/>
          </p:nvPr>
        </p:nvSpPr>
        <p:spPr>
          <a:xfrm>
            <a:off x="452333" y="2146855"/>
            <a:ext cx="8223499" cy="853250"/>
          </a:xfrm>
          <a:prstGeom prst="rect">
            <a:avLst/>
          </a:prstGeom>
        </p:spPr>
        <p:txBody>
          <a:bodyPr lIns="91440" tIns="45720" rIns="91440" bIns="45720" anchor="ctr">
            <a:normAutofit/>
          </a:bodyPr>
          <a:lstStyle>
            <a:lvl1pPr algn="ctr">
              <a:defRPr sz="2400" b="1" cap="none">
                <a:solidFill>
                  <a:srgbClr val="003A78"/>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1912448085"/>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Figures_Images">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Graph/Table/Image: click to add title</a:t>
            </a:r>
          </a:p>
        </p:txBody>
      </p:sp>
      <p:sp>
        <p:nvSpPr>
          <p:cNvPr id="36"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7" name="Logo Stacked V2">
            <a:extLst>
              <a:ext uri="{FF2B5EF4-FFF2-40B4-BE49-F238E27FC236}">
                <a16:creationId xmlns:a16="http://schemas.microsoft.com/office/drawing/2014/main" id="{686D5332-AA29-044B-9960-B6171A412274}"/>
              </a:ext>
            </a:extLst>
          </p:cNvPr>
          <p:cNvGrpSpPr>
            <a:grpSpLocks noChangeAspect="1"/>
          </p:cNvGrpSpPr>
          <p:nvPr userDrawn="1"/>
        </p:nvGrpSpPr>
        <p:grpSpPr>
          <a:xfrm>
            <a:off x="8071600" y="4860986"/>
            <a:ext cx="993262" cy="226314"/>
            <a:chOff x="680865" y="3439338"/>
            <a:chExt cx="4686473" cy="1068091"/>
          </a:xfrm>
        </p:grpSpPr>
        <p:pic>
          <p:nvPicPr>
            <p:cNvPr id="38" name="Logomark V2">
              <a:extLst>
                <a:ext uri="{FF2B5EF4-FFF2-40B4-BE49-F238E27FC236}">
                  <a16:creationId xmlns:a16="http://schemas.microsoft.com/office/drawing/2014/main" id="{6D6A2B6C-4377-C84F-9178-045F03E6F6B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9" name="Nat HIV Cur logo type stacked">
              <a:extLst>
                <a:ext uri="{FF2B5EF4-FFF2-40B4-BE49-F238E27FC236}">
                  <a16:creationId xmlns:a16="http://schemas.microsoft.com/office/drawing/2014/main" id="{BD1553D5-573C-4C4F-AC57-EE394EF20746}"/>
                </a:ext>
              </a:extLst>
            </p:cNvPr>
            <p:cNvGrpSpPr>
              <a:grpSpLocks noChangeAspect="1"/>
            </p:cNvGrpSpPr>
            <p:nvPr/>
          </p:nvGrpSpPr>
          <p:grpSpPr bwMode="auto">
            <a:xfrm>
              <a:off x="1898650" y="3455065"/>
              <a:ext cx="3468688" cy="1036638"/>
              <a:chOff x="1196" y="1585"/>
              <a:chExt cx="2185" cy="653"/>
            </a:xfrm>
          </p:grpSpPr>
          <p:sp>
            <p:nvSpPr>
              <p:cNvPr id="40" name="Freeform 5">
                <a:extLst>
                  <a:ext uri="{FF2B5EF4-FFF2-40B4-BE49-F238E27FC236}">
                    <a16:creationId xmlns:a16="http://schemas.microsoft.com/office/drawing/2014/main" id="{6ADAB486-C50C-F34C-AE5C-4F5C76D746EC}"/>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6">
                <a:extLst>
                  <a:ext uri="{FF2B5EF4-FFF2-40B4-BE49-F238E27FC236}">
                    <a16:creationId xmlns:a16="http://schemas.microsoft.com/office/drawing/2014/main" id="{1FB03474-E41E-B049-B9E4-743D2A519D5F}"/>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7">
                <a:extLst>
                  <a:ext uri="{FF2B5EF4-FFF2-40B4-BE49-F238E27FC236}">
                    <a16:creationId xmlns:a16="http://schemas.microsoft.com/office/drawing/2014/main" id="{4343B7F2-645A-B04B-B345-9FFC5FC4DF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8">
                <a:extLst>
                  <a:ext uri="{FF2B5EF4-FFF2-40B4-BE49-F238E27FC236}">
                    <a16:creationId xmlns:a16="http://schemas.microsoft.com/office/drawing/2014/main" id="{2D0C41A7-8132-F446-9C68-5CD380F6CF0B}"/>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9">
                <a:extLst>
                  <a:ext uri="{FF2B5EF4-FFF2-40B4-BE49-F238E27FC236}">
                    <a16:creationId xmlns:a16="http://schemas.microsoft.com/office/drawing/2014/main" id="{035F371C-6132-C741-B2A5-12E46966AB9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0">
                <a:extLst>
                  <a:ext uri="{FF2B5EF4-FFF2-40B4-BE49-F238E27FC236}">
                    <a16:creationId xmlns:a16="http://schemas.microsoft.com/office/drawing/2014/main" id="{E298A9BE-D0AD-784A-8382-AC7C9AC3ACC5}"/>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1">
                <a:extLst>
                  <a:ext uri="{FF2B5EF4-FFF2-40B4-BE49-F238E27FC236}">
                    <a16:creationId xmlns:a16="http://schemas.microsoft.com/office/drawing/2014/main" id="{18676216-C374-8547-98FD-BA2E00E0BBE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2">
                <a:extLst>
                  <a:ext uri="{FF2B5EF4-FFF2-40B4-BE49-F238E27FC236}">
                    <a16:creationId xmlns:a16="http://schemas.microsoft.com/office/drawing/2014/main" id="{30EFED6D-48F8-F243-8B06-3064A0BCD1C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3">
                <a:extLst>
                  <a:ext uri="{FF2B5EF4-FFF2-40B4-BE49-F238E27FC236}">
                    <a16:creationId xmlns:a16="http://schemas.microsoft.com/office/drawing/2014/main" id="{871F0739-115E-164B-8882-67AEDA77518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4">
                <a:extLst>
                  <a:ext uri="{FF2B5EF4-FFF2-40B4-BE49-F238E27FC236}">
                    <a16:creationId xmlns:a16="http://schemas.microsoft.com/office/drawing/2014/main" id="{EDAD41FE-6A85-AA46-B527-05B49C0C402E}"/>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5">
                <a:extLst>
                  <a:ext uri="{FF2B5EF4-FFF2-40B4-BE49-F238E27FC236}">
                    <a16:creationId xmlns:a16="http://schemas.microsoft.com/office/drawing/2014/main" id="{C191F102-581A-D14E-8475-D43A2D8F11D3}"/>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6">
                <a:extLst>
                  <a:ext uri="{FF2B5EF4-FFF2-40B4-BE49-F238E27FC236}">
                    <a16:creationId xmlns:a16="http://schemas.microsoft.com/office/drawing/2014/main" id="{E74E292D-17BD-BB40-A9A5-1C1591A97D53}"/>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7">
                <a:extLst>
                  <a:ext uri="{FF2B5EF4-FFF2-40B4-BE49-F238E27FC236}">
                    <a16:creationId xmlns:a16="http://schemas.microsoft.com/office/drawing/2014/main" id="{E0642006-4B07-3D49-BDD7-47DBCF5B9DA9}"/>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18">
                <a:extLst>
                  <a:ext uri="{FF2B5EF4-FFF2-40B4-BE49-F238E27FC236}">
                    <a16:creationId xmlns:a16="http://schemas.microsoft.com/office/drawing/2014/main" id="{536270EF-4329-CB41-B422-F34FBA53471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19">
                <a:extLst>
                  <a:ext uri="{FF2B5EF4-FFF2-40B4-BE49-F238E27FC236}">
                    <a16:creationId xmlns:a16="http://schemas.microsoft.com/office/drawing/2014/main" id="{96B3CE78-EC81-D64E-A813-5AAEEB3C4316}"/>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0">
                <a:extLst>
                  <a:ext uri="{FF2B5EF4-FFF2-40B4-BE49-F238E27FC236}">
                    <a16:creationId xmlns:a16="http://schemas.microsoft.com/office/drawing/2014/main" id="{7ADAC04D-E6B1-0642-BFB5-A678C34332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1">
                <a:extLst>
                  <a:ext uri="{FF2B5EF4-FFF2-40B4-BE49-F238E27FC236}">
                    <a16:creationId xmlns:a16="http://schemas.microsoft.com/office/drawing/2014/main" id="{160CD0B4-81EC-0A4D-B81D-3CD07C0C67C4}"/>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2">
                <a:extLst>
                  <a:ext uri="{FF2B5EF4-FFF2-40B4-BE49-F238E27FC236}">
                    <a16:creationId xmlns:a16="http://schemas.microsoft.com/office/drawing/2014/main" id="{84688850-588A-9E46-A2B5-34B7DB232D38}"/>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3">
                <a:extLst>
                  <a:ext uri="{FF2B5EF4-FFF2-40B4-BE49-F238E27FC236}">
                    <a16:creationId xmlns:a16="http://schemas.microsoft.com/office/drawing/2014/main" id="{F47565D9-E9FE-FF45-961D-2C3FA4861590}"/>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24">
                <a:extLst>
                  <a:ext uri="{FF2B5EF4-FFF2-40B4-BE49-F238E27FC236}">
                    <a16:creationId xmlns:a16="http://schemas.microsoft.com/office/drawing/2014/main" id="{26FFD54D-9080-C542-8CF7-37806CDA8900}"/>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25">
                <a:extLst>
                  <a:ext uri="{FF2B5EF4-FFF2-40B4-BE49-F238E27FC236}">
                    <a16:creationId xmlns:a16="http://schemas.microsoft.com/office/drawing/2014/main" id="{5571FC1C-7B13-6E43-AD12-72246A973A6C}"/>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30" name="Straight Connector 29">
            <a:extLst>
              <a:ext uri="{FF2B5EF4-FFF2-40B4-BE49-F238E27FC236}">
                <a16:creationId xmlns:a16="http://schemas.microsoft.com/office/drawing/2014/main" id="{3A162183-E1A8-A14F-931A-7A8769D9E144}"/>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Figures_Image_Credi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Graph/Table/Image: click to add title</a:t>
            </a:r>
          </a:p>
        </p:txBody>
      </p:sp>
      <p:sp>
        <p:nvSpPr>
          <p:cNvPr id="36"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600" b="0" baseline="0">
                <a:solidFill>
                  <a:srgbClr val="285078"/>
                </a:solidFill>
                <a:latin typeface="Arial"/>
                <a:cs typeface="Arial"/>
              </a:defRPr>
            </a:lvl1pPr>
          </a:lstStyle>
          <a:p>
            <a:pPr lvl="0"/>
            <a:r>
              <a:rPr lang="en-US" dirty="0"/>
              <a:t>Click to Add Source</a:t>
            </a:r>
          </a:p>
        </p:txBody>
      </p:sp>
      <p:grpSp>
        <p:nvGrpSpPr>
          <p:cNvPr id="37" name="Logo Stacked V2">
            <a:extLst>
              <a:ext uri="{FF2B5EF4-FFF2-40B4-BE49-F238E27FC236}">
                <a16:creationId xmlns:a16="http://schemas.microsoft.com/office/drawing/2014/main" id="{686D5332-AA29-044B-9960-B6171A412274}"/>
              </a:ext>
            </a:extLst>
          </p:cNvPr>
          <p:cNvGrpSpPr>
            <a:grpSpLocks noChangeAspect="1"/>
          </p:cNvGrpSpPr>
          <p:nvPr userDrawn="1"/>
        </p:nvGrpSpPr>
        <p:grpSpPr>
          <a:xfrm>
            <a:off x="8071600" y="4860986"/>
            <a:ext cx="993262" cy="226314"/>
            <a:chOff x="680865" y="3439338"/>
            <a:chExt cx="4686473" cy="1068091"/>
          </a:xfrm>
        </p:grpSpPr>
        <p:pic>
          <p:nvPicPr>
            <p:cNvPr id="38" name="Logomark V2">
              <a:extLst>
                <a:ext uri="{FF2B5EF4-FFF2-40B4-BE49-F238E27FC236}">
                  <a16:creationId xmlns:a16="http://schemas.microsoft.com/office/drawing/2014/main" id="{6D6A2B6C-4377-C84F-9178-045F03E6F6B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9" name="Nat HIV Cur logo type stacked">
              <a:extLst>
                <a:ext uri="{FF2B5EF4-FFF2-40B4-BE49-F238E27FC236}">
                  <a16:creationId xmlns:a16="http://schemas.microsoft.com/office/drawing/2014/main" id="{BD1553D5-573C-4C4F-AC57-EE394EF20746}"/>
                </a:ext>
              </a:extLst>
            </p:cNvPr>
            <p:cNvGrpSpPr>
              <a:grpSpLocks noChangeAspect="1"/>
            </p:cNvGrpSpPr>
            <p:nvPr/>
          </p:nvGrpSpPr>
          <p:grpSpPr bwMode="auto">
            <a:xfrm>
              <a:off x="1898650" y="3455065"/>
              <a:ext cx="3468688" cy="1036638"/>
              <a:chOff x="1196" y="1585"/>
              <a:chExt cx="2185" cy="653"/>
            </a:xfrm>
          </p:grpSpPr>
          <p:sp>
            <p:nvSpPr>
              <p:cNvPr id="40" name="Freeform 5">
                <a:extLst>
                  <a:ext uri="{FF2B5EF4-FFF2-40B4-BE49-F238E27FC236}">
                    <a16:creationId xmlns:a16="http://schemas.microsoft.com/office/drawing/2014/main" id="{6ADAB486-C50C-F34C-AE5C-4F5C76D746EC}"/>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6">
                <a:extLst>
                  <a:ext uri="{FF2B5EF4-FFF2-40B4-BE49-F238E27FC236}">
                    <a16:creationId xmlns:a16="http://schemas.microsoft.com/office/drawing/2014/main" id="{1FB03474-E41E-B049-B9E4-743D2A519D5F}"/>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7">
                <a:extLst>
                  <a:ext uri="{FF2B5EF4-FFF2-40B4-BE49-F238E27FC236}">
                    <a16:creationId xmlns:a16="http://schemas.microsoft.com/office/drawing/2014/main" id="{4343B7F2-645A-B04B-B345-9FFC5FC4DF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8">
                <a:extLst>
                  <a:ext uri="{FF2B5EF4-FFF2-40B4-BE49-F238E27FC236}">
                    <a16:creationId xmlns:a16="http://schemas.microsoft.com/office/drawing/2014/main" id="{2D0C41A7-8132-F446-9C68-5CD380F6CF0B}"/>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9">
                <a:extLst>
                  <a:ext uri="{FF2B5EF4-FFF2-40B4-BE49-F238E27FC236}">
                    <a16:creationId xmlns:a16="http://schemas.microsoft.com/office/drawing/2014/main" id="{035F371C-6132-C741-B2A5-12E46966AB9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0">
                <a:extLst>
                  <a:ext uri="{FF2B5EF4-FFF2-40B4-BE49-F238E27FC236}">
                    <a16:creationId xmlns:a16="http://schemas.microsoft.com/office/drawing/2014/main" id="{E298A9BE-D0AD-784A-8382-AC7C9AC3ACC5}"/>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1">
                <a:extLst>
                  <a:ext uri="{FF2B5EF4-FFF2-40B4-BE49-F238E27FC236}">
                    <a16:creationId xmlns:a16="http://schemas.microsoft.com/office/drawing/2014/main" id="{18676216-C374-8547-98FD-BA2E00E0BBE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2">
                <a:extLst>
                  <a:ext uri="{FF2B5EF4-FFF2-40B4-BE49-F238E27FC236}">
                    <a16:creationId xmlns:a16="http://schemas.microsoft.com/office/drawing/2014/main" id="{30EFED6D-48F8-F243-8B06-3064A0BCD1C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3">
                <a:extLst>
                  <a:ext uri="{FF2B5EF4-FFF2-40B4-BE49-F238E27FC236}">
                    <a16:creationId xmlns:a16="http://schemas.microsoft.com/office/drawing/2014/main" id="{871F0739-115E-164B-8882-67AEDA77518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4">
                <a:extLst>
                  <a:ext uri="{FF2B5EF4-FFF2-40B4-BE49-F238E27FC236}">
                    <a16:creationId xmlns:a16="http://schemas.microsoft.com/office/drawing/2014/main" id="{EDAD41FE-6A85-AA46-B527-05B49C0C402E}"/>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5">
                <a:extLst>
                  <a:ext uri="{FF2B5EF4-FFF2-40B4-BE49-F238E27FC236}">
                    <a16:creationId xmlns:a16="http://schemas.microsoft.com/office/drawing/2014/main" id="{C191F102-581A-D14E-8475-D43A2D8F11D3}"/>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6">
                <a:extLst>
                  <a:ext uri="{FF2B5EF4-FFF2-40B4-BE49-F238E27FC236}">
                    <a16:creationId xmlns:a16="http://schemas.microsoft.com/office/drawing/2014/main" id="{E74E292D-17BD-BB40-A9A5-1C1591A97D53}"/>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7">
                <a:extLst>
                  <a:ext uri="{FF2B5EF4-FFF2-40B4-BE49-F238E27FC236}">
                    <a16:creationId xmlns:a16="http://schemas.microsoft.com/office/drawing/2014/main" id="{E0642006-4B07-3D49-BDD7-47DBCF5B9DA9}"/>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18">
                <a:extLst>
                  <a:ext uri="{FF2B5EF4-FFF2-40B4-BE49-F238E27FC236}">
                    <a16:creationId xmlns:a16="http://schemas.microsoft.com/office/drawing/2014/main" id="{536270EF-4329-CB41-B422-F34FBA53471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19">
                <a:extLst>
                  <a:ext uri="{FF2B5EF4-FFF2-40B4-BE49-F238E27FC236}">
                    <a16:creationId xmlns:a16="http://schemas.microsoft.com/office/drawing/2014/main" id="{96B3CE78-EC81-D64E-A813-5AAEEB3C4316}"/>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0">
                <a:extLst>
                  <a:ext uri="{FF2B5EF4-FFF2-40B4-BE49-F238E27FC236}">
                    <a16:creationId xmlns:a16="http://schemas.microsoft.com/office/drawing/2014/main" id="{7ADAC04D-E6B1-0642-BFB5-A678C34332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1">
                <a:extLst>
                  <a:ext uri="{FF2B5EF4-FFF2-40B4-BE49-F238E27FC236}">
                    <a16:creationId xmlns:a16="http://schemas.microsoft.com/office/drawing/2014/main" id="{160CD0B4-81EC-0A4D-B81D-3CD07C0C67C4}"/>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2">
                <a:extLst>
                  <a:ext uri="{FF2B5EF4-FFF2-40B4-BE49-F238E27FC236}">
                    <a16:creationId xmlns:a16="http://schemas.microsoft.com/office/drawing/2014/main" id="{84688850-588A-9E46-A2B5-34B7DB232D38}"/>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3">
                <a:extLst>
                  <a:ext uri="{FF2B5EF4-FFF2-40B4-BE49-F238E27FC236}">
                    <a16:creationId xmlns:a16="http://schemas.microsoft.com/office/drawing/2014/main" id="{F47565D9-E9FE-FF45-961D-2C3FA4861590}"/>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24">
                <a:extLst>
                  <a:ext uri="{FF2B5EF4-FFF2-40B4-BE49-F238E27FC236}">
                    <a16:creationId xmlns:a16="http://schemas.microsoft.com/office/drawing/2014/main" id="{26FFD54D-9080-C542-8CF7-37806CDA8900}"/>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25">
                <a:extLst>
                  <a:ext uri="{FF2B5EF4-FFF2-40B4-BE49-F238E27FC236}">
                    <a16:creationId xmlns:a16="http://schemas.microsoft.com/office/drawing/2014/main" id="{5571FC1C-7B13-6E43-AD12-72246A973A6C}"/>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30" name="Straight Connector 29">
            <a:extLst>
              <a:ext uri="{FF2B5EF4-FFF2-40B4-BE49-F238E27FC236}">
                <a16:creationId xmlns:a16="http://schemas.microsoft.com/office/drawing/2014/main" id="{E8C9B552-E002-5C48-BB85-CEC9317C756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6849621"/>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Figures + Bar">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 name="Rectangle 2"/>
          <p:cNvSpPr/>
          <p:nvPr/>
        </p:nvSpPr>
        <p:spPr>
          <a:xfrm>
            <a:off x="0" y="920751"/>
            <a:ext cx="9162288" cy="377190"/>
          </a:xfrm>
          <a:prstGeom prst="rect">
            <a:avLst/>
          </a:prstGeom>
          <a:solidFill>
            <a:srgbClr val="68686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sp>
        <p:nvSpPr>
          <p:cNvPr id="34" name="Text Placeholder 5"/>
          <p:cNvSpPr>
            <a:spLocks noGrp="1"/>
          </p:cNvSpPr>
          <p:nvPr>
            <p:ph type="body" sz="quarter" idx="15" hasCustomPrompt="1"/>
          </p:nvPr>
        </p:nvSpPr>
        <p:spPr>
          <a:xfrm>
            <a:off x="318914" y="941069"/>
            <a:ext cx="8503916" cy="342896"/>
          </a:xfrm>
          <a:prstGeom prst="rect">
            <a:avLst/>
          </a:prstGeom>
        </p:spPr>
        <p:txBody>
          <a:bodyPr vert="horz" anchor="ctr"/>
          <a:lstStyle>
            <a:lvl1pPr marL="0" indent="0" algn="l">
              <a:spcBef>
                <a:spcPts val="0"/>
              </a:spcBef>
              <a:buNone/>
              <a:defRPr sz="1500" b="0" baseline="0">
                <a:solidFill>
                  <a:schemeClr val="bg1"/>
                </a:solidFill>
                <a:latin typeface="Arial"/>
                <a:cs typeface="Arial"/>
              </a:defRPr>
            </a:lvl1pPr>
          </a:lstStyle>
          <a:p>
            <a:pPr lvl="0"/>
            <a:r>
              <a:rPr lang="en-US" dirty="0"/>
              <a:t>Click to Add Title </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485266"/>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xt-Large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24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400"/>
              </a:spcBef>
              <a:spcAft>
                <a:spcPts val="0"/>
              </a:spcAft>
              <a:buClr>
                <a:srgbClr val="0070C0"/>
              </a:buClr>
              <a:buSzPct val="100000"/>
              <a:buFont typeface="Lucida Grande"/>
              <a:buChar char="-"/>
              <a:tabLst/>
              <a:defRPr sz="20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r>
              <a:rPr lang="en-US" dirty="0"/>
              <a:t>Line 2</a:t>
            </a:r>
          </a:p>
          <a:p>
            <a:pPr lvl="1"/>
            <a:endParaRPr lang="en-US" dirty="0"/>
          </a:p>
          <a:p>
            <a:pPr lvl="1"/>
            <a:endParaRPr lang="en-US" dirty="0"/>
          </a:p>
        </p:txBody>
      </p:sp>
      <p:cxnSp>
        <p:nvCxnSpPr>
          <p:cNvPr id="32" name="Straight Connector 31"/>
          <p:cNvCxnSpPr/>
          <p:nvPr/>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1031230921"/>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30" r:id="rId1"/>
    <p:sldLayoutId id="2147483753" r:id="rId2"/>
    <p:sldLayoutId id="2147483695" r:id="rId3"/>
    <p:sldLayoutId id="2147483696" r:id="rId4"/>
    <p:sldLayoutId id="2147483714" r:id="rId5"/>
    <p:sldLayoutId id="2147483699" r:id="rId6"/>
    <p:sldLayoutId id="2147483733" r:id="rId7"/>
    <p:sldLayoutId id="2147483700" r:id="rId8"/>
    <p:sldLayoutId id="2147483738" r:id="rId9"/>
    <p:sldLayoutId id="2147483740" r:id="rId10"/>
    <p:sldLayoutId id="2147483739" r:id="rId11"/>
    <p:sldLayoutId id="2147483698" r:id="rId12"/>
    <p:sldLayoutId id="2147483752" r:id="rId13"/>
    <p:sldLayoutId id="2147483755" r:id="rId14"/>
    <p:sldLayoutId id="2147483754" r:id="rId15"/>
    <p:sldLayoutId id="2147483756" r:id="rId16"/>
    <p:sldLayoutId id="2147483735" r:id="rId17"/>
    <p:sldLayoutId id="2147483707" r:id="rId18"/>
    <p:sldLayoutId id="2147483732" r:id="rId19"/>
    <p:sldLayoutId id="2147483727" r:id="rId20"/>
    <p:sldLayoutId id="2147483694" r:id="rId21"/>
    <p:sldLayoutId id="2147483703" r:id="rId22"/>
    <p:sldLayoutId id="2147483706" r:id="rId23"/>
  </p:sldLayoutIdLst>
  <p:transition spd="slow"/>
  <p:hf sldNum="0"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1800" b="0" dirty="0"/>
              <a:t>DOR-TDF-3TC vs. EFV-TDF-FTC as Initial Therapy</a:t>
            </a:r>
            <a:br>
              <a:rPr lang="en-US" sz="1800" b="0" dirty="0"/>
            </a:br>
            <a:r>
              <a:rPr lang="en-US" dirty="0"/>
              <a:t>DRIVE AHEAD</a:t>
            </a:r>
          </a:p>
        </p:txBody>
      </p:sp>
    </p:spTree>
    <p:extLst>
      <p:ext uri="{BB962C8B-B14F-4D97-AF65-F5344CB8AC3E}">
        <p14:creationId xmlns:p14="http://schemas.microsoft.com/office/powerpoint/2010/main" val="4203030059"/>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ine 11">
            <a:extLst>
              <a:ext uri="{FF2B5EF4-FFF2-40B4-BE49-F238E27FC236}">
                <a16:creationId xmlns:a16="http://schemas.microsoft.com/office/drawing/2014/main" id="{2D389583-A2E2-9F41-A762-7619F530B0DF}"/>
              </a:ext>
            </a:extLst>
          </p:cNvPr>
          <p:cNvSpPr>
            <a:spLocks noChangeShapeType="1"/>
          </p:cNvSpPr>
          <p:nvPr/>
        </p:nvSpPr>
        <p:spPr bwMode="auto">
          <a:xfrm rot="1169337" flipV="1">
            <a:off x="5072255" y="2182029"/>
            <a:ext cx="413833" cy="657303"/>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a:latin typeface="Arial"/>
              <a:cs typeface="Arial"/>
            </a:endParaRPr>
          </a:p>
        </p:txBody>
      </p:sp>
      <p:sp>
        <p:nvSpPr>
          <p:cNvPr id="8" name="Line 11">
            <a:extLst>
              <a:ext uri="{FF2B5EF4-FFF2-40B4-BE49-F238E27FC236}">
                <a16:creationId xmlns:a16="http://schemas.microsoft.com/office/drawing/2014/main" id="{4B7ECC49-B178-C24A-8F8F-73224E7E1270}"/>
              </a:ext>
            </a:extLst>
          </p:cNvPr>
          <p:cNvSpPr>
            <a:spLocks noChangeShapeType="1"/>
          </p:cNvSpPr>
          <p:nvPr/>
        </p:nvSpPr>
        <p:spPr bwMode="auto">
          <a:xfrm rot="20430663">
            <a:off x="5072255" y="2952372"/>
            <a:ext cx="413833" cy="657303"/>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a:latin typeface="Arial"/>
              <a:cs typeface="Arial"/>
            </a:endParaRPr>
          </a:p>
        </p:txBody>
      </p:sp>
      <p:sp>
        <p:nvSpPr>
          <p:cNvPr id="11" name="Title 10">
            <a:extLst>
              <a:ext uri="{FF2B5EF4-FFF2-40B4-BE49-F238E27FC236}">
                <a16:creationId xmlns:a16="http://schemas.microsoft.com/office/drawing/2014/main" id="{EA2AF385-AE8F-EC44-BAF1-ECFFD1BA21C0}"/>
              </a:ext>
            </a:extLst>
          </p:cNvPr>
          <p:cNvSpPr>
            <a:spLocks noGrp="1"/>
          </p:cNvSpPr>
          <p:nvPr>
            <p:ph type="title"/>
          </p:nvPr>
        </p:nvSpPr>
        <p:spPr/>
        <p:txBody>
          <a:bodyPr>
            <a:normAutofit/>
          </a:bodyPr>
          <a:lstStyle/>
          <a:p>
            <a:r>
              <a:rPr lang="en-US" sz="2000" dirty="0"/>
              <a:t>Doravirine-TDF-3TC versus Efavirenz-TDF-FTC as Initial Therapy</a:t>
            </a:r>
            <a:br>
              <a:rPr lang="en-US" sz="2000" dirty="0"/>
            </a:br>
            <a:r>
              <a:rPr lang="en-US" sz="2000" dirty="0"/>
              <a:t>DRIVE AHEAD: Design</a:t>
            </a:r>
          </a:p>
        </p:txBody>
      </p:sp>
      <p:sp>
        <p:nvSpPr>
          <p:cNvPr id="12" name="Text Placeholder 11">
            <a:extLst>
              <a:ext uri="{FF2B5EF4-FFF2-40B4-BE49-F238E27FC236}">
                <a16:creationId xmlns:a16="http://schemas.microsoft.com/office/drawing/2014/main" id="{AB651C66-B6B2-444B-96EC-142462752F8C}"/>
              </a:ext>
            </a:extLst>
          </p:cNvPr>
          <p:cNvSpPr>
            <a:spLocks noGrp="1"/>
          </p:cNvSpPr>
          <p:nvPr>
            <p:ph type="body" sz="quarter" idx="16"/>
          </p:nvPr>
        </p:nvSpPr>
        <p:spPr/>
        <p:txBody>
          <a:bodyPr/>
          <a:lstStyle/>
          <a:p>
            <a:r>
              <a:rPr lang="en-US" dirty="0"/>
              <a:t>Source: Orkin C, et al. Clin Infect Dis. 2019;68:535-44.</a:t>
            </a:r>
          </a:p>
        </p:txBody>
      </p:sp>
      <p:sp>
        <p:nvSpPr>
          <p:cNvPr id="4" name="Content Placeholder 3">
            <a:extLst>
              <a:ext uri="{FF2B5EF4-FFF2-40B4-BE49-F238E27FC236}">
                <a16:creationId xmlns:a16="http://schemas.microsoft.com/office/drawing/2014/main" id="{3BB615FD-0878-8A47-819B-B4B51A5E1872}"/>
              </a:ext>
            </a:extLst>
          </p:cNvPr>
          <p:cNvSpPr>
            <a:spLocks noGrp="1"/>
          </p:cNvSpPr>
          <p:nvPr>
            <p:ph sz="half" idx="2"/>
          </p:nvPr>
        </p:nvSpPr>
        <p:spPr>
          <a:xfrm>
            <a:off x="323850" y="1184224"/>
            <a:ext cx="4739037" cy="3504315"/>
          </a:xfrm>
        </p:spPr>
        <p:txBody>
          <a:bodyPr>
            <a:noAutofit/>
          </a:bodyPr>
          <a:lstStyle/>
          <a:p>
            <a:pPr>
              <a:lnSpc>
                <a:spcPts val="1700"/>
              </a:lnSpc>
            </a:pPr>
            <a:r>
              <a:rPr lang="en-US" sz="1500" b="1" dirty="0"/>
              <a:t>Design</a:t>
            </a:r>
          </a:p>
          <a:p>
            <a:pPr lvl="1">
              <a:lnSpc>
                <a:spcPts val="1700"/>
              </a:lnSpc>
              <a:spcBef>
                <a:spcPts val="300"/>
              </a:spcBef>
            </a:pPr>
            <a:r>
              <a:rPr lang="en-US" sz="1500" dirty="0"/>
              <a:t>Randomized, double-blind, phase 3 study comparing fixed dose </a:t>
            </a:r>
            <a:r>
              <a:rPr lang="en-US" sz="1500" dirty="0" err="1"/>
              <a:t>doravirine</a:t>
            </a:r>
            <a:r>
              <a:rPr lang="en-US" sz="1500" dirty="0"/>
              <a:t>-tenofovir DF-lamivudine with fixed dose efavirenz-tenofovir DF-emtricitabine as initial antiretroviral therapy</a:t>
            </a:r>
            <a:endParaRPr lang="en-US" sz="1500" b="1" dirty="0"/>
          </a:p>
          <a:p>
            <a:pPr>
              <a:lnSpc>
                <a:spcPts val="1700"/>
              </a:lnSpc>
              <a:spcBef>
                <a:spcPts val="1200"/>
              </a:spcBef>
            </a:pPr>
            <a:r>
              <a:rPr lang="en-US" sz="1500" b="1" dirty="0"/>
              <a:t>Inclusion Criteria</a:t>
            </a:r>
            <a:endParaRPr lang="en-US" sz="1500" b="1" u="sng" dirty="0"/>
          </a:p>
          <a:p>
            <a:pPr lvl="1">
              <a:lnSpc>
                <a:spcPts val="1700"/>
              </a:lnSpc>
              <a:spcBef>
                <a:spcPts val="300"/>
              </a:spcBef>
            </a:pPr>
            <a:r>
              <a:rPr lang="en-US" sz="1500" dirty="0"/>
              <a:t>Antiretroviral-naïve</a:t>
            </a:r>
          </a:p>
          <a:p>
            <a:pPr lvl="1">
              <a:lnSpc>
                <a:spcPts val="1700"/>
              </a:lnSpc>
              <a:spcBef>
                <a:spcPts val="300"/>
              </a:spcBef>
            </a:pPr>
            <a:r>
              <a:rPr lang="en-US" sz="1500" dirty="0"/>
              <a:t>Age ≥18 years</a:t>
            </a:r>
          </a:p>
          <a:p>
            <a:pPr lvl="1">
              <a:lnSpc>
                <a:spcPts val="1700"/>
              </a:lnSpc>
              <a:spcBef>
                <a:spcPts val="300"/>
              </a:spcBef>
            </a:pPr>
            <a:r>
              <a:rPr lang="en-US" sz="1500" dirty="0"/>
              <a:t>HIV RNA ≥1,000 copies/mL</a:t>
            </a:r>
          </a:p>
          <a:p>
            <a:pPr lvl="1">
              <a:lnSpc>
                <a:spcPts val="1700"/>
              </a:lnSpc>
              <a:spcBef>
                <a:spcPts val="300"/>
              </a:spcBef>
            </a:pPr>
            <a:r>
              <a:rPr lang="en-US" sz="1500" dirty="0"/>
              <a:t>No resistance to any study drug</a:t>
            </a:r>
          </a:p>
          <a:p>
            <a:pPr>
              <a:lnSpc>
                <a:spcPts val="1700"/>
              </a:lnSpc>
              <a:spcBef>
                <a:spcPts val="1200"/>
              </a:spcBef>
            </a:pPr>
            <a:r>
              <a:rPr lang="en-US" sz="1500" b="1" dirty="0"/>
              <a:t>Regimens</a:t>
            </a:r>
          </a:p>
          <a:p>
            <a:pPr lvl="1">
              <a:lnSpc>
                <a:spcPts val="1700"/>
              </a:lnSpc>
              <a:spcBef>
                <a:spcPts val="300"/>
              </a:spcBef>
            </a:pPr>
            <a:r>
              <a:rPr lang="en-US" sz="1500" dirty="0"/>
              <a:t>Doravirine-TDF-3TC (100/300/300 mg) daily</a:t>
            </a:r>
          </a:p>
          <a:p>
            <a:pPr lvl="1">
              <a:lnSpc>
                <a:spcPts val="1700"/>
              </a:lnSpc>
              <a:spcBef>
                <a:spcPts val="300"/>
              </a:spcBef>
            </a:pPr>
            <a:r>
              <a:rPr lang="en-US" sz="1500" dirty="0"/>
              <a:t>Efavirenz-TDF-FTC (600/300/200 mg) daily</a:t>
            </a:r>
          </a:p>
        </p:txBody>
      </p:sp>
      <p:sp>
        <p:nvSpPr>
          <p:cNvPr id="9" name="Rectangle 8">
            <a:extLst>
              <a:ext uri="{FF2B5EF4-FFF2-40B4-BE49-F238E27FC236}">
                <a16:creationId xmlns:a16="http://schemas.microsoft.com/office/drawing/2014/main" id="{C2431456-74C7-1143-8897-5E11EB3A9522}"/>
              </a:ext>
            </a:extLst>
          </p:cNvPr>
          <p:cNvSpPr>
            <a:spLocks noChangeArrowheads="1"/>
          </p:cNvSpPr>
          <p:nvPr/>
        </p:nvSpPr>
        <p:spPr bwMode="ltGray">
          <a:xfrm>
            <a:off x="5684650" y="1546846"/>
            <a:ext cx="2931811" cy="1091179"/>
          </a:xfrm>
          <a:prstGeom prst="rect">
            <a:avLst/>
          </a:prstGeom>
          <a:solidFill>
            <a:srgbClr val="0070C0">
              <a:alpha val="20000"/>
            </a:srgbClr>
          </a:solidFill>
          <a:ln w="9525" cap="flat" cmpd="sng" algn="ctr">
            <a:solidFill>
              <a:srgbClr val="000000"/>
            </a:solidFill>
            <a:prstDash val="solid"/>
            <a:miter lim="800000"/>
            <a:headEnd type="none" w="med" len="med"/>
            <a:tailEnd type="none" w="med" len="med"/>
          </a:ln>
          <a:effectLst/>
        </p:spPr>
        <p:txBody>
          <a:bodyPr wrap="square" lIns="91430" tIns="45714" rIns="91430" bIns="45714" anchor="ctr">
            <a:prstTxWarp prst="textNoShape">
              <a:avLst/>
            </a:prstTxWarp>
          </a:bodyPr>
          <a:lstStyle/>
          <a:p>
            <a:pPr algn="ctr"/>
            <a:r>
              <a:rPr lang="en-US" sz="1800" b="1" dirty="0">
                <a:solidFill>
                  <a:srgbClr val="000000"/>
                </a:solidFill>
                <a:latin typeface="Arial"/>
                <a:cs typeface="Arial"/>
              </a:rPr>
              <a:t>Doravirine-TDF-3TC</a:t>
            </a:r>
          </a:p>
          <a:p>
            <a:pPr algn="ctr"/>
            <a:r>
              <a:rPr lang="en-US" sz="1400" dirty="0">
                <a:solidFill>
                  <a:srgbClr val="000000"/>
                </a:solidFill>
                <a:latin typeface="Arial"/>
                <a:cs typeface="Arial"/>
              </a:rPr>
              <a:t>(n = 364)</a:t>
            </a:r>
          </a:p>
        </p:txBody>
      </p:sp>
      <p:sp>
        <p:nvSpPr>
          <p:cNvPr id="10" name="Rectangle 7">
            <a:extLst>
              <a:ext uri="{FF2B5EF4-FFF2-40B4-BE49-F238E27FC236}">
                <a16:creationId xmlns:a16="http://schemas.microsoft.com/office/drawing/2014/main" id="{BC4DB1BA-D78D-2D4C-8E47-6D15E12B73DA}"/>
              </a:ext>
            </a:extLst>
          </p:cNvPr>
          <p:cNvSpPr>
            <a:spLocks noChangeArrowheads="1"/>
          </p:cNvSpPr>
          <p:nvPr/>
        </p:nvSpPr>
        <p:spPr bwMode="ltGray">
          <a:xfrm>
            <a:off x="5684650" y="3181240"/>
            <a:ext cx="2931811" cy="1091179"/>
          </a:xfrm>
          <a:prstGeom prst="rect">
            <a:avLst/>
          </a:prstGeom>
          <a:solidFill>
            <a:srgbClr val="92D050">
              <a:alpha val="20000"/>
            </a:srgbClr>
          </a:solidFill>
          <a:ln w="9525" cap="flat" cmpd="sng" algn="ctr">
            <a:solidFill>
              <a:srgbClr val="000000"/>
            </a:solidFill>
            <a:prstDash val="solid"/>
            <a:miter lim="800000"/>
            <a:headEnd type="none" w="med" len="med"/>
            <a:tailEnd type="none" w="med" len="med"/>
          </a:ln>
          <a:effectLst/>
        </p:spPr>
        <p:txBody>
          <a:bodyPr wrap="square" lIns="91430" tIns="45714" rIns="91430" bIns="45714" anchor="ctr" anchorCtr="1">
            <a:prstTxWarp prst="textNoShape">
              <a:avLst/>
            </a:prstTxWarp>
          </a:bodyPr>
          <a:lstStyle/>
          <a:p>
            <a:pPr algn="ctr"/>
            <a:r>
              <a:rPr lang="en-US" sz="1800" b="1" dirty="0">
                <a:solidFill>
                  <a:srgbClr val="000000"/>
                </a:solidFill>
                <a:latin typeface="Arial"/>
                <a:cs typeface="Arial"/>
              </a:rPr>
              <a:t>Efavirenz-TDF-FTC</a:t>
            </a:r>
          </a:p>
          <a:p>
            <a:pPr algn="ctr"/>
            <a:r>
              <a:rPr lang="en-US" sz="1400" dirty="0">
                <a:solidFill>
                  <a:srgbClr val="000000"/>
                </a:solidFill>
                <a:latin typeface="Arial"/>
                <a:cs typeface="Arial"/>
              </a:rPr>
              <a:t>(n = 364)</a:t>
            </a:r>
          </a:p>
        </p:txBody>
      </p:sp>
    </p:spTree>
    <p:extLst>
      <p:ext uri="{BB962C8B-B14F-4D97-AF65-F5344CB8AC3E}">
        <p14:creationId xmlns:p14="http://schemas.microsoft.com/office/powerpoint/2010/main" val="878209519"/>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BF5BB-9EDC-1842-8A55-CEDFBDD6B846}"/>
              </a:ext>
            </a:extLst>
          </p:cNvPr>
          <p:cNvSpPr>
            <a:spLocks noGrp="1"/>
          </p:cNvSpPr>
          <p:nvPr>
            <p:ph type="title"/>
          </p:nvPr>
        </p:nvSpPr>
        <p:spPr/>
        <p:txBody>
          <a:bodyPr>
            <a:normAutofit/>
          </a:bodyPr>
          <a:lstStyle/>
          <a:p>
            <a:r>
              <a:rPr lang="en-US" sz="2000" dirty="0"/>
              <a:t>Doravirine-TDF-3TC versus Efavirenz-TDF-FTC as Initial Therapy</a:t>
            </a:r>
            <a:br>
              <a:rPr lang="en-US" sz="2000" dirty="0"/>
            </a:br>
            <a:r>
              <a:rPr lang="en-US" sz="2000" dirty="0"/>
              <a:t>DRIVE AHEAD: 48 Week Results</a:t>
            </a:r>
          </a:p>
        </p:txBody>
      </p:sp>
      <p:sp>
        <p:nvSpPr>
          <p:cNvPr id="6" name="Text Placeholder 5">
            <a:extLst>
              <a:ext uri="{FF2B5EF4-FFF2-40B4-BE49-F238E27FC236}">
                <a16:creationId xmlns:a16="http://schemas.microsoft.com/office/drawing/2014/main" id="{AD70263A-CE36-9649-9537-255216ED07B3}"/>
              </a:ext>
            </a:extLst>
          </p:cNvPr>
          <p:cNvSpPr>
            <a:spLocks noGrp="1"/>
          </p:cNvSpPr>
          <p:nvPr>
            <p:ph type="body" sz="quarter" idx="15"/>
          </p:nvPr>
        </p:nvSpPr>
        <p:spPr/>
        <p:txBody>
          <a:bodyPr/>
          <a:lstStyle/>
          <a:p>
            <a:r>
              <a:rPr lang="en-US" sz="1600" dirty="0"/>
              <a:t>Week 48 Virologic Response (Observed Failure)</a:t>
            </a:r>
          </a:p>
        </p:txBody>
      </p:sp>
      <p:sp>
        <p:nvSpPr>
          <p:cNvPr id="3" name="Text Placeholder 2">
            <a:extLst>
              <a:ext uri="{FF2B5EF4-FFF2-40B4-BE49-F238E27FC236}">
                <a16:creationId xmlns:a16="http://schemas.microsoft.com/office/drawing/2014/main" id="{0A1F6608-A17F-034D-94D7-9371AEEE734A}"/>
              </a:ext>
            </a:extLst>
          </p:cNvPr>
          <p:cNvSpPr>
            <a:spLocks noGrp="1"/>
          </p:cNvSpPr>
          <p:nvPr>
            <p:ph type="body" sz="quarter" idx="16"/>
          </p:nvPr>
        </p:nvSpPr>
        <p:spPr/>
        <p:txBody>
          <a:bodyPr/>
          <a:lstStyle/>
          <a:p>
            <a:r>
              <a:rPr lang="en-US" dirty="0"/>
              <a:t>Source: Orkin C, et al. Clin Infect Dis. 2019;68:535-44.</a:t>
            </a:r>
          </a:p>
        </p:txBody>
      </p:sp>
      <p:graphicFrame>
        <p:nvGraphicFramePr>
          <p:cNvPr id="10" name="Chart 9">
            <a:extLst>
              <a:ext uri="{FF2B5EF4-FFF2-40B4-BE49-F238E27FC236}">
                <a16:creationId xmlns:a16="http://schemas.microsoft.com/office/drawing/2014/main" id="{FE7DE1F1-36C5-2C47-A5DC-F9AF156D4252}"/>
              </a:ext>
            </a:extLst>
          </p:cNvPr>
          <p:cNvGraphicFramePr>
            <a:graphicFrameLocks/>
          </p:cNvGraphicFramePr>
          <p:nvPr>
            <p:extLst>
              <p:ext uri="{D42A27DB-BD31-4B8C-83A1-F6EECF244321}">
                <p14:modId xmlns:p14="http://schemas.microsoft.com/office/powerpoint/2010/main" val="2878072445"/>
              </p:ext>
            </p:extLst>
          </p:nvPr>
        </p:nvGraphicFramePr>
        <p:xfrm>
          <a:off x="297180" y="1402753"/>
          <a:ext cx="8549640" cy="3383280"/>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Straight Connector 4">
            <a:extLst>
              <a:ext uri="{FF2B5EF4-FFF2-40B4-BE49-F238E27FC236}">
                <a16:creationId xmlns:a16="http://schemas.microsoft.com/office/drawing/2014/main" id="{069AE91C-24CB-4A4B-BD27-F6D08F6AFEEC}"/>
              </a:ext>
            </a:extLst>
          </p:cNvPr>
          <p:cNvCxnSpPr/>
          <p:nvPr/>
        </p:nvCxnSpPr>
        <p:spPr>
          <a:xfrm>
            <a:off x="4215142" y="4513384"/>
            <a:ext cx="41148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1C31E97-27A9-113F-5B61-81A265790AAA}"/>
              </a:ext>
            </a:extLst>
          </p:cNvPr>
          <p:cNvSpPr txBox="1"/>
          <p:nvPr/>
        </p:nvSpPr>
        <p:spPr>
          <a:xfrm>
            <a:off x="1737638" y="3958879"/>
            <a:ext cx="731520" cy="207749"/>
          </a:xfrm>
          <a:prstGeom prst="rect">
            <a:avLst/>
          </a:prstGeom>
          <a:noFill/>
        </p:spPr>
        <p:txBody>
          <a:bodyPr wrap="square" rtlCol="0" anchor="ctr" anchorCtr="1">
            <a:spAutoFit/>
          </a:bodyPr>
          <a:lstStyle/>
          <a:p>
            <a:pPr>
              <a:lnSpc>
                <a:spcPts val="900"/>
              </a:lnSpc>
            </a:pPr>
            <a:r>
              <a:rPr lang="en-US" sz="975" dirty="0">
                <a:solidFill>
                  <a:srgbClr val="FFFFFF"/>
                </a:solidFill>
                <a:latin typeface="Arial"/>
              </a:rPr>
              <a:t>307/346                      </a:t>
            </a:r>
          </a:p>
        </p:txBody>
      </p:sp>
      <p:sp>
        <p:nvSpPr>
          <p:cNvPr id="7" name="TextBox 6">
            <a:extLst>
              <a:ext uri="{FF2B5EF4-FFF2-40B4-BE49-F238E27FC236}">
                <a16:creationId xmlns:a16="http://schemas.microsoft.com/office/drawing/2014/main" id="{0723BDD1-9AC0-53E2-3451-8A083206FF2C}"/>
              </a:ext>
            </a:extLst>
          </p:cNvPr>
          <p:cNvSpPr txBox="1"/>
          <p:nvPr/>
        </p:nvSpPr>
        <p:spPr>
          <a:xfrm>
            <a:off x="2562795" y="3958879"/>
            <a:ext cx="731520" cy="207749"/>
          </a:xfrm>
          <a:prstGeom prst="rect">
            <a:avLst/>
          </a:prstGeom>
          <a:noFill/>
        </p:spPr>
        <p:txBody>
          <a:bodyPr wrap="square" rtlCol="0" anchor="ctr" anchorCtr="1">
            <a:spAutoFit/>
          </a:bodyPr>
          <a:lstStyle/>
          <a:p>
            <a:pPr>
              <a:lnSpc>
                <a:spcPts val="900"/>
              </a:lnSpc>
            </a:pPr>
            <a:r>
              <a:rPr lang="en-US" sz="975" dirty="0">
                <a:solidFill>
                  <a:srgbClr val="FFFFFF"/>
                </a:solidFill>
                <a:latin typeface="Arial"/>
              </a:rPr>
              <a:t>294/331                      </a:t>
            </a:r>
          </a:p>
        </p:txBody>
      </p:sp>
      <p:sp>
        <p:nvSpPr>
          <p:cNvPr id="8" name="TextBox 7">
            <a:extLst>
              <a:ext uri="{FF2B5EF4-FFF2-40B4-BE49-F238E27FC236}">
                <a16:creationId xmlns:a16="http://schemas.microsoft.com/office/drawing/2014/main" id="{9243022E-9138-27FB-CCF7-6F96DD30096A}"/>
              </a:ext>
            </a:extLst>
          </p:cNvPr>
          <p:cNvSpPr txBox="1"/>
          <p:nvPr/>
        </p:nvSpPr>
        <p:spPr>
          <a:xfrm>
            <a:off x="6720909" y="3958879"/>
            <a:ext cx="731520" cy="207749"/>
          </a:xfrm>
          <a:prstGeom prst="rect">
            <a:avLst/>
          </a:prstGeom>
          <a:noFill/>
        </p:spPr>
        <p:txBody>
          <a:bodyPr wrap="square" rtlCol="0" anchor="ctr" anchorCtr="1">
            <a:spAutoFit/>
          </a:bodyPr>
          <a:lstStyle/>
          <a:p>
            <a:pPr>
              <a:lnSpc>
                <a:spcPts val="900"/>
              </a:lnSpc>
            </a:pPr>
            <a:r>
              <a:rPr lang="en-US" sz="975" dirty="0">
                <a:solidFill>
                  <a:srgbClr val="FFFFFF"/>
                </a:solidFill>
                <a:latin typeface="Arial"/>
              </a:rPr>
              <a:t>56/69                    </a:t>
            </a:r>
          </a:p>
        </p:txBody>
      </p:sp>
      <p:sp>
        <p:nvSpPr>
          <p:cNvPr id="9" name="TextBox 8">
            <a:extLst>
              <a:ext uri="{FF2B5EF4-FFF2-40B4-BE49-F238E27FC236}">
                <a16:creationId xmlns:a16="http://schemas.microsoft.com/office/drawing/2014/main" id="{F2221D1E-EBA0-36CC-8AD0-7D1DB3FC0BBE}"/>
              </a:ext>
            </a:extLst>
          </p:cNvPr>
          <p:cNvSpPr txBox="1"/>
          <p:nvPr/>
        </p:nvSpPr>
        <p:spPr>
          <a:xfrm>
            <a:off x="7539057" y="3958879"/>
            <a:ext cx="731520" cy="207749"/>
          </a:xfrm>
          <a:prstGeom prst="rect">
            <a:avLst/>
          </a:prstGeom>
          <a:noFill/>
        </p:spPr>
        <p:txBody>
          <a:bodyPr wrap="square" rtlCol="0" anchor="ctr" anchorCtr="1">
            <a:spAutoFit/>
          </a:bodyPr>
          <a:lstStyle/>
          <a:p>
            <a:pPr>
              <a:lnSpc>
                <a:spcPts val="900"/>
              </a:lnSpc>
            </a:pPr>
            <a:r>
              <a:rPr lang="en-US" sz="975" dirty="0">
                <a:solidFill>
                  <a:srgbClr val="FFFFFF"/>
                </a:solidFill>
                <a:latin typeface="Arial"/>
              </a:rPr>
              <a:t>59/73                    </a:t>
            </a:r>
          </a:p>
        </p:txBody>
      </p:sp>
      <p:sp>
        <p:nvSpPr>
          <p:cNvPr id="11" name="TextBox 10">
            <a:extLst>
              <a:ext uri="{FF2B5EF4-FFF2-40B4-BE49-F238E27FC236}">
                <a16:creationId xmlns:a16="http://schemas.microsoft.com/office/drawing/2014/main" id="{895787C6-A7CB-7BD7-FDB3-76EEC3AD9734}"/>
              </a:ext>
            </a:extLst>
          </p:cNvPr>
          <p:cNvSpPr txBox="1"/>
          <p:nvPr/>
        </p:nvSpPr>
        <p:spPr>
          <a:xfrm>
            <a:off x="4226838" y="3958879"/>
            <a:ext cx="731520" cy="207749"/>
          </a:xfrm>
          <a:prstGeom prst="rect">
            <a:avLst/>
          </a:prstGeom>
          <a:noFill/>
        </p:spPr>
        <p:txBody>
          <a:bodyPr wrap="square" rtlCol="0" anchor="ctr" anchorCtr="1">
            <a:spAutoFit/>
          </a:bodyPr>
          <a:lstStyle/>
          <a:p>
            <a:pPr>
              <a:lnSpc>
                <a:spcPts val="900"/>
              </a:lnSpc>
            </a:pPr>
            <a:r>
              <a:rPr lang="en-US" sz="975" dirty="0">
                <a:solidFill>
                  <a:srgbClr val="FFFFFF"/>
                </a:solidFill>
                <a:latin typeface="Arial"/>
              </a:rPr>
              <a:t>251/277                      </a:t>
            </a:r>
          </a:p>
        </p:txBody>
      </p:sp>
      <p:sp>
        <p:nvSpPr>
          <p:cNvPr id="12" name="TextBox 11">
            <a:extLst>
              <a:ext uri="{FF2B5EF4-FFF2-40B4-BE49-F238E27FC236}">
                <a16:creationId xmlns:a16="http://schemas.microsoft.com/office/drawing/2014/main" id="{77D618B2-431D-B302-759D-F9DDC864EB20}"/>
              </a:ext>
            </a:extLst>
          </p:cNvPr>
          <p:cNvSpPr txBox="1"/>
          <p:nvPr/>
        </p:nvSpPr>
        <p:spPr>
          <a:xfrm>
            <a:off x="5051995" y="3958879"/>
            <a:ext cx="731520" cy="207749"/>
          </a:xfrm>
          <a:prstGeom prst="rect">
            <a:avLst/>
          </a:prstGeom>
          <a:noFill/>
        </p:spPr>
        <p:txBody>
          <a:bodyPr wrap="square" rtlCol="0" anchor="ctr" anchorCtr="1">
            <a:spAutoFit/>
          </a:bodyPr>
          <a:lstStyle/>
          <a:p>
            <a:pPr>
              <a:lnSpc>
                <a:spcPts val="900"/>
              </a:lnSpc>
            </a:pPr>
            <a:r>
              <a:rPr lang="en-US" sz="975" dirty="0">
                <a:solidFill>
                  <a:srgbClr val="FFFFFF"/>
                </a:solidFill>
                <a:latin typeface="Arial"/>
              </a:rPr>
              <a:t>235/258                      </a:t>
            </a:r>
          </a:p>
        </p:txBody>
      </p:sp>
    </p:spTree>
    <p:extLst>
      <p:ext uri="{BB962C8B-B14F-4D97-AF65-F5344CB8AC3E}">
        <p14:creationId xmlns:p14="http://schemas.microsoft.com/office/powerpoint/2010/main" val="802751941"/>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Doravirine-TDF-3TC versus Efavirenz-TDF-FTC as Initial Therapy</a:t>
            </a:r>
            <a:br>
              <a:rPr lang="en-US" sz="2000" dirty="0"/>
            </a:br>
            <a:r>
              <a:rPr lang="en-US" sz="2000" dirty="0"/>
              <a:t>DRIVE AHEAD: Results</a:t>
            </a:r>
          </a:p>
        </p:txBody>
      </p:sp>
      <p:sp>
        <p:nvSpPr>
          <p:cNvPr id="6" name="Content Placeholder 5"/>
          <p:cNvSpPr>
            <a:spLocks noGrp="1"/>
          </p:cNvSpPr>
          <p:nvPr>
            <p:ph type="body" sz="quarter" idx="15"/>
          </p:nvPr>
        </p:nvSpPr>
        <p:spPr/>
        <p:txBody>
          <a:bodyPr/>
          <a:lstStyle/>
          <a:p>
            <a:r>
              <a:rPr lang="en-US" dirty="0"/>
              <a:t>Week 48 Virologic Response (FDA Snapshot: All missing data = Failure)</a:t>
            </a:r>
          </a:p>
        </p:txBody>
      </p:sp>
      <p:sp>
        <p:nvSpPr>
          <p:cNvPr id="3" name="Text Placeholder 2"/>
          <p:cNvSpPr>
            <a:spLocks noGrp="1"/>
          </p:cNvSpPr>
          <p:nvPr>
            <p:ph type="body" sz="quarter" idx="16"/>
          </p:nvPr>
        </p:nvSpPr>
        <p:spPr/>
        <p:txBody>
          <a:bodyPr/>
          <a:lstStyle/>
          <a:p>
            <a:r>
              <a:rPr lang="en-US" dirty="0"/>
              <a:t>Source: </a:t>
            </a:r>
            <a:r>
              <a:rPr lang="en-US" dirty="0" err="1"/>
              <a:t>Orkin</a:t>
            </a:r>
            <a:r>
              <a:rPr lang="en-US" dirty="0"/>
              <a:t> C, et al. </a:t>
            </a:r>
            <a:r>
              <a:rPr lang="en-US" dirty="0" err="1"/>
              <a:t>Clin</a:t>
            </a:r>
            <a:r>
              <a:rPr lang="en-US" dirty="0"/>
              <a:t> Infect Dis. 2019:68:535-44.</a:t>
            </a:r>
          </a:p>
        </p:txBody>
      </p:sp>
      <p:graphicFrame>
        <p:nvGraphicFramePr>
          <p:cNvPr id="8" name="Chart 7"/>
          <p:cNvGraphicFramePr>
            <a:graphicFrameLocks/>
          </p:cNvGraphicFramePr>
          <p:nvPr>
            <p:extLst>
              <p:ext uri="{D42A27DB-BD31-4B8C-83A1-F6EECF244321}">
                <p14:modId xmlns:p14="http://schemas.microsoft.com/office/powerpoint/2010/main" val="3013775775"/>
              </p:ext>
            </p:extLst>
          </p:nvPr>
        </p:nvGraphicFramePr>
        <p:xfrm>
          <a:off x="500234" y="1371600"/>
          <a:ext cx="8229600" cy="3257550"/>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5"/>
          <p:cNvSpPr txBox="1"/>
          <p:nvPr/>
        </p:nvSpPr>
        <p:spPr>
          <a:xfrm>
            <a:off x="2093774" y="4031471"/>
            <a:ext cx="914400" cy="274320"/>
          </a:xfrm>
          <a:prstGeom prst="rect">
            <a:avLst/>
          </a:prstGeom>
          <a:noFill/>
        </p:spPr>
        <p:txBody>
          <a:bodyPr wrap="square" rtlCol="0" anchor="ctr" anchorCtr="1">
            <a:spAutoFit/>
          </a:bodyPr>
          <a:lstStyle/>
          <a:p>
            <a:pPr>
              <a:lnSpc>
                <a:spcPts val="900"/>
              </a:lnSpc>
            </a:pPr>
            <a:r>
              <a:rPr lang="en-US" sz="975" dirty="0">
                <a:solidFill>
                  <a:srgbClr val="FFFFFF"/>
                </a:solidFill>
                <a:latin typeface="Arial"/>
              </a:rPr>
              <a:t>307/364                      </a:t>
            </a:r>
          </a:p>
        </p:txBody>
      </p:sp>
      <p:sp>
        <p:nvSpPr>
          <p:cNvPr id="17" name="TextBox 16"/>
          <p:cNvSpPr txBox="1"/>
          <p:nvPr/>
        </p:nvSpPr>
        <p:spPr>
          <a:xfrm>
            <a:off x="3265440" y="4031471"/>
            <a:ext cx="914400" cy="274320"/>
          </a:xfrm>
          <a:prstGeom prst="rect">
            <a:avLst/>
          </a:prstGeom>
          <a:noFill/>
        </p:spPr>
        <p:txBody>
          <a:bodyPr wrap="square" rtlCol="0" anchor="ctr" anchorCtr="1">
            <a:spAutoFit/>
          </a:bodyPr>
          <a:lstStyle/>
          <a:p>
            <a:pPr>
              <a:lnSpc>
                <a:spcPts val="900"/>
              </a:lnSpc>
            </a:pPr>
            <a:r>
              <a:rPr lang="en-US" sz="975" dirty="0">
                <a:solidFill>
                  <a:srgbClr val="FFFFFF"/>
                </a:solidFill>
                <a:latin typeface="Arial"/>
              </a:rPr>
              <a:t>294/364                      </a:t>
            </a:r>
          </a:p>
        </p:txBody>
      </p:sp>
      <p:sp>
        <p:nvSpPr>
          <p:cNvPr id="18" name="TextBox 17"/>
          <p:cNvSpPr txBox="1"/>
          <p:nvPr/>
        </p:nvSpPr>
        <p:spPr>
          <a:xfrm>
            <a:off x="5705675" y="4031471"/>
            <a:ext cx="914400" cy="274320"/>
          </a:xfrm>
          <a:prstGeom prst="rect">
            <a:avLst/>
          </a:prstGeom>
          <a:noFill/>
        </p:spPr>
        <p:txBody>
          <a:bodyPr wrap="square" rtlCol="0" anchor="ctr" anchorCtr="1">
            <a:spAutoFit/>
          </a:bodyPr>
          <a:lstStyle/>
          <a:p>
            <a:pPr>
              <a:lnSpc>
                <a:spcPts val="900"/>
              </a:lnSpc>
            </a:pPr>
            <a:r>
              <a:rPr lang="en-US" sz="975" dirty="0">
                <a:solidFill>
                  <a:srgbClr val="FFFFFF"/>
                </a:solidFill>
                <a:latin typeface="Arial"/>
              </a:rPr>
              <a:t>39/364                      </a:t>
            </a:r>
          </a:p>
        </p:txBody>
      </p:sp>
      <p:sp>
        <p:nvSpPr>
          <p:cNvPr id="19" name="TextBox 18"/>
          <p:cNvSpPr txBox="1"/>
          <p:nvPr/>
        </p:nvSpPr>
        <p:spPr>
          <a:xfrm>
            <a:off x="6871500" y="4031471"/>
            <a:ext cx="914400" cy="274320"/>
          </a:xfrm>
          <a:prstGeom prst="rect">
            <a:avLst/>
          </a:prstGeom>
          <a:noFill/>
        </p:spPr>
        <p:txBody>
          <a:bodyPr wrap="square" rtlCol="0" anchor="ctr" anchorCtr="1">
            <a:spAutoFit/>
          </a:bodyPr>
          <a:lstStyle/>
          <a:p>
            <a:pPr>
              <a:lnSpc>
                <a:spcPts val="900"/>
              </a:lnSpc>
            </a:pPr>
            <a:r>
              <a:rPr lang="en-US" sz="975" dirty="0">
                <a:solidFill>
                  <a:srgbClr val="FFFFFF"/>
                </a:solidFill>
                <a:latin typeface="Arial"/>
              </a:rPr>
              <a:t>37/364                      </a:t>
            </a:r>
          </a:p>
        </p:txBody>
      </p:sp>
    </p:spTree>
    <p:extLst>
      <p:ext uri="{BB962C8B-B14F-4D97-AF65-F5344CB8AC3E}">
        <p14:creationId xmlns:p14="http://schemas.microsoft.com/office/powerpoint/2010/main" val="849027107"/>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Doravirine-TDF-3TC versus Efavirenz-TDF-FTC as Initial Therapy</a:t>
            </a:r>
            <a:br>
              <a:rPr lang="en-US" sz="2000" dirty="0"/>
            </a:br>
            <a:r>
              <a:rPr lang="en-US" sz="2000" dirty="0"/>
              <a:t>DRIVE AHEAD: Adverse Effects</a:t>
            </a:r>
          </a:p>
        </p:txBody>
      </p:sp>
      <p:sp>
        <p:nvSpPr>
          <p:cNvPr id="6" name="Content Placeholder 5"/>
          <p:cNvSpPr>
            <a:spLocks noGrp="1"/>
          </p:cNvSpPr>
          <p:nvPr>
            <p:ph type="body" sz="quarter" idx="14"/>
          </p:nvPr>
        </p:nvSpPr>
        <p:spPr/>
        <p:txBody>
          <a:bodyPr/>
          <a:lstStyle/>
          <a:p>
            <a:r>
              <a:rPr lang="en-US" dirty="0"/>
              <a:t>Source: </a:t>
            </a:r>
            <a:r>
              <a:rPr lang="en-US" dirty="0" err="1"/>
              <a:t>Orkin</a:t>
            </a:r>
            <a:r>
              <a:rPr lang="en-US" dirty="0"/>
              <a:t> C, et al. </a:t>
            </a:r>
            <a:r>
              <a:rPr lang="en-US" dirty="0" err="1"/>
              <a:t>Clin</a:t>
            </a:r>
            <a:r>
              <a:rPr lang="en-US" dirty="0"/>
              <a:t> Infect Dis. 2019:68:535-44.</a:t>
            </a:r>
          </a:p>
        </p:txBody>
      </p:sp>
      <p:graphicFrame>
        <p:nvGraphicFramePr>
          <p:cNvPr id="7" name="Group 65"/>
          <p:cNvGraphicFramePr>
            <a:graphicFrameLocks noGrp="1"/>
          </p:cNvGraphicFramePr>
          <p:nvPr>
            <p:extLst>
              <p:ext uri="{D42A27DB-BD31-4B8C-83A1-F6EECF244321}">
                <p14:modId xmlns:p14="http://schemas.microsoft.com/office/powerpoint/2010/main" val="2646237321"/>
              </p:ext>
            </p:extLst>
          </p:nvPr>
        </p:nvGraphicFramePr>
        <p:xfrm>
          <a:off x="685800" y="1042467"/>
          <a:ext cx="7772400" cy="3699470"/>
        </p:xfrm>
        <a:graphic>
          <a:graphicData uri="http://schemas.openxmlformats.org/drawingml/2006/table">
            <a:tbl>
              <a:tblPr>
                <a:effectLst/>
              </a:tblPr>
              <a:tblGrid>
                <a:gridCol w="3623060">
                  <a:extLst>
                    <a:ext uri="{9D8B030D-6E8A-4147-A177-3AD203B41FA5}">
                      <a16:colId xmlns:a16="http://schemas.microsoft.com/office/drawing/2014/main" val="20000"/>
                    </a:ext>
                  </a:extLst>
                </a:gridCol>
                <a:gridCol w="2074670">
                  <a:extLst>
                    <a:ext uri="{9D8B030D-6E8A-4147-A177-3AD203B41FA5}">
                      <a16:colId xmlns:a16="http://schemas.microsoft.com/office/drawing/2014/main" val="20001"/>
                    </a:ext>
                  </a:extLst>
                </a:gridCol>
                <a:gridCol w="2074670">
                  <a:extLst>
                    <a:ext uri="{9D8B030D-6E8A-4147-A177-3AD203B41FA5}">
                      <a16:colId xmlns:a16="http://schemas.microsoft.com/office/drawing/2014/main" val="20002"/>
                    </a:ext>
                  </a:extLst>
                </a:gridCol>
              </a:tblGrid>
              <a:tr h="377064">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b="1" dirty="0">
                          <a:solidFill>
                            <a:srgbClr val="FFFFFF"/>
                          </a:solidFill>
                          <a:latin typeface="Arial" panose="020B0604020202020204" pitchFamily="34" charset="0"/>
                          <a:cs typeface="Arial" panose="020B0604020202020204" pitchFamily="34" charset="0"/>
                        </a:rPr>
                        <a:t>Treatment Emergent Adverse Events</a:t>
                      </a:r>
                      <a:r>
                        <a:rPr lang="en-US" sz="1500" b="1" baseline="0" dirty="0">
                          <a:solidFill>
                            <a:srgbClr val="FFFFFF"/>
                          </a:solidFill>
                          <a:latin typeface="Arial" panose="020B0604020202020204" pitchFamily="34" charset="0"/>
                          <a:cs typeface="Arial" panose="020B0604020202020204" pitchFamily="34" charset="0"/>
                        </a:rPr>
                        <a:t> in DRIVE AHEAD Through Week 48</a:t>
                      </a:r>
                      <a:endParaRPr lang="en-US" sz="1500" b="1" dirty="0">
                        <a:solidFill>
                          <a:srgbClr val="FFFFFF"/>
                        </a:solidFill>
                        <a:latin typeface="Arial" panose="020B0604020202020204" pitchFamily="34" charset="0"/>
                        <a:cs typeface="Arial" panose="020B0604020202020204" pitchFamily="34" charset="0"/>
                      </a:endParaRPr>
                    </a:p>
                  </a:txBody>
                  <a:tcPr marL="137160"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tx1">
                        <a:lumMod val="75000"/>
                        <a:lumOff val="25000"/>
                      </a:schemeClr>
                    </a:solidFill>
                  </a:tcPr>
                </a:tc>
                <a:tc hMerge="1">
                  <a:txBody>
                    <a:bodyPr/>
                    <a:lstStyle/>
                    <a:p>
                      <a:pPr marL="0" indent="0" algn="l"/>
                      <a:endParaRPr kumimoji="0" lang="en-US" sz="1600" b="0" i="0" u="none" strike="noStrike" cap="none" normalizeH="0" baseline="0" dirty="0">
                        <a:ln>
                          <a:noFill/>
                        </a:ln>
                        <a:solidFill>
                          <a:srgbClr val="FFFFFF"/>
                        </a:solidFill>
                        <a:effectLst/>
                        <a:latin typeface="+mn-lt"/>
                        <a:ea typeface="ＭＳ Ｐゴシック" pitchFamily="-108" charset="-128"/>
                        <a:cs typeface="Arial"/>
                      </a:endParaRPr>
                    </a:p>
                  </a:txBody>
                  <a:tcPr marL="65762" marR="65762" marT="32871" marB="32871" anchor="ctr" horzOverflow="overflow">
                    <a:lnL w="952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326496"/>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FFFFFF"/>
                        </a:solidFill>
                      </a:endParaRPr>
                    </a:p>
                  </a:txBody>
                  <a:tcPr marL="65762" marR="65762" marT="32871" marB="32871"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001D48"/>
                    </a:solidFill>
                  </a:tcPr>
                </a:tc>
                <a:extLst>
                  <a:ext uri="{0D108BD9-81ED-4DB2-BD59-A6C34878D82A}">
                    <a16:rowId xmlns:a16="http://schemas.microsoft.com/office/drawing/2014/main" val="10000"/>
                  </a:ext>
                </a:extLst>
              </a:tr>
              <a:tr h="529950">
                <a:tc>
                  <a:txBody>
                    <a:bodyPr/>
                    <a:lstStyle/>
                    <a:p>
                      <a:pPr marL="91440" indent="0" algn="l"/>
                      <a:r>
                        <a:rPr kumimoji="0" lang="en-US" sz="1500" b="1" i="0" u="none" strike="noStrike" cap="none" normalizeH="0" baseline="0" dirty="0">
                          <a:ln>
                            <a:noFill/>
                          </a:ln>
                          <a:solidFill>
                            <a:schemeClr val="bg1"/>
                          </a:solidFill>
                          <a:effectLst/>
                          <a:latin typeface="Arial" panose="020B0604020202020204" pitchFamily="34" charset="0"/>
                          <a:ea typeface="ＭＳ Ｐゴシック" pitchFamily="-108" charset="-128"/>
                          <a:cs typeface="Arial" panose="020B0604020202020204" pitchFamily="34" charset="0"/>
                        </a:rPr>
                        <a:t>Adverse Effects</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tx1">
                        <a:lumMod val="65000"/>
                        <a:lumOff val="35000"/>
                      </a:schemeClr>
                    </a:solidFill>
                  </a:tcPr>
                </a:tc>
                <a:tc>
                  <a:txBody>
                    <a:bodyPr/>
                    <a:lstStyle/>
                    <a:p>
                      <a:pPr marL="0" indent="0" algn="ctr">
                        <a:lnSpc>
                          <a:spcPts val="1600"/>
                        </a:lnSpc>
                      </a:pPr>
                      <a:r>
                        <a:rPr kumimoji="0" lang="en-US" sz="15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DOR/TDF/3TC</a:t>
                      </a:r>
                    </a:p>
                    <a:p>
                      <a:pPr marL="0" indent="0" algn="ctr">
                        <a:lnSpc>
                          <a:spcPts val="1600"/>
                        </a:lnSpc>
                      </a:pPr>
                      <a:r>
                        <a:rPr kumimoji="0" lang="en-US" sz="1200" b="0"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(n = 364)</a:t>
                      </a:r>
                    </a:p>
                  </a:txBody>
                  <a:tcPr marL="49322" marR="49322" marT="68580"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0070C0"/>
                    </a:solidFill>
                  </a:tcPr>
                </a:tc>
                <a:tc>
                  <a:txBody>
                    <a:bodyPr/>
                    <a:lstStyle/>
                    <a:p>
                      <a:pPr marL="0" indent="0" algn="ctr">
                        <a:lnSpc>
                          <a:spcPts val="1600"/>
                        </a:lnSpc>
                      </a:pPr>
                      <a:r>
                        <a:rPr kumimoji="0" lang="en-US" sz="15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EFV/TDF/FTC</a:t>
                      </a:r>
                      <a:br>
                        <a:rPr kumimoji="0" lang="en-US" sz="15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br>
                      <a:r>
                        <a:rPr kumimoji="0" lang="en-US" sz="1200" b="0"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(n = 364)</a:t>
                      </a:r>
                    </a:p>
                  </a:txBody>
                  <a:tcPr marL="49322" marR="49322" marT="68580"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597F30"/>
                    </a:solidFill>
                  </a:tcPr>
                </a:tc>
                <a:extLst>
                  <a:ext uri="{0D108BD9-81ED-4DB2-BD59-A6C34878D82A}">
                    <a16:rowId xmlns:a16="http://schemas.microsoft.com/office/drawing/2014/main" val="10001"/>
                  </a:ext>
                </a:extLst>
              </a:tr>
              <a:tr h="349057">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500" kern="1200" spc="-30" dirty="0">
                          <a:solidFill>
                            <a:srgbClr val="000000"/>
                          </a:solidFill>
                          <a:latin typeface="Arial" panose="020B0604020202020204" pitchFamily="34" charset="0"/>
                          <a:ea typeface="+mn-ea"/>
                          <a:cs typeface="Arial" panose="020B0604020202020204" pitchFamily="34" charset="0"/>
                        </a:rPr>
                        <a:t>Drug-related AE’s, %</a:t>
                      </a:r>
                    </a:p>
                  </a:txBody>
                  <a:tcPr marL="137160"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50000"/>
                        <a:alpha val="15000"/>
                      </a:schemeClr>
                    </a:solidFill>
                  </a:tcPr>
                </a:tc>
                <a:tc>
                  <a:txBody>
                    <a:bodyPr/>
                    <a:lstStyle/>
                    <a:p>
                      <a:pPr marL="338138" marR="0" lvl="1" indent="-274638"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5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31</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62A8">
                        <a:alpha val="15000"/>
                      </a:srgbClr>
                    </a:solidFill>
                  </a:tcPr>
                </a:tc>
                <a:tc>
                  <a:txBody>
                    <a:bodyPr/>
                    <a:lstStyle/>
                    <a:p>
                      <a:pPr marL="338138" marR="0" lvl="1" indent="-274638"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5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63</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97F30">
                        <a:alpha val="15000"/>
                      </a:srgbClr>
                    </a:solidFill>
                  </a:tcPr>
                </a:tc>
                <a:extLst>
                  <a:ext uri="{0D108BD9-81ED-4DB2-BD59-A6C34878D82A}">
                    <a16:rowId xmlns:a16="http://schemas.microsoft.com/office/drawing/2014/main" val="10002"/>
                  </a:ext>
                </a:extLst>
              </a:tr>
              <a:tr h="349057">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500" kern="1200" spc="-30" dirty="0">
                          <a:solidFill>
                            <a:srgbClr val="000000"/>
                          </a:solidFill>
                          <a:latin typeface="Arial" panose="020B0604020202020204" pitchFamily="34" charset="0"/>
                          <a:ea typeface="+mn-ea"/>
                          <a:cs typeface="Arial" panose="020B0604020202020204" pitchFamily="34" charset="0"/>
                        </a:rPr>
                        <a:t>Discontinued due to drug-related AE, %</a:t>
                      </a:r>
                    </a:p>
                  </a:txBody>
                  <a:tcPr marL="137160"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50000"/>
                        <a:alpha val="30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5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3</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0062A8">
                        <a:alpha val="30000"/>
                      </a:srgbClr>
                    </a:solidFill>
                  </a:tcPr>
                </a:tc>
                <a:tc>
                  <a:txBody>
                    <a:bodyPr/>
                    <a:lstStyle/>
                    <a:p>
                      <a:pPr marL="342900" marR="0" lvl="1" indent="-27940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5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7</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597F30">
                        <a:alpha val="30000"/>
                      </a:srgbClr>
                    </a:solidFill>
                  </a:tcPr>
                </a:tc>
                <a:extLst>
                  <a:ext uri="{0D108BD9-81ED-4DB2-BD59-A6C34878D82A}">
                    <a16:rowId xmlns:a16="http://schemas.microsoft.com/office/drawing/2014/main" val="10003"/>
                  </a:ext>
                </a:extLst>
              </a:tr>
              <a:tr h="349057">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500" kern="1200" spc="-30" dirty="0">
                          <a:solidFill>
                            <a:srgbClr val="000000"/>
                          </a:solidFill>
                          <a:latin typeface="Arial" panose="020B0604020202020204" pitchFamily="34" charset="0"/>
                          <a:ea typeface="+mn-ea"/>
                          <a:cs typeface="Arial" panose="020B0604020202020204" pitchFamily="34" charset="0"/>
                        </a:rPr>
                        <a:t>Headache, %</a:t>
                      </a:r>
                    </a:p>
                  </a:txBody>
                  <a:tcPr marL="137160"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50000"/>
                        <a:alpha val="15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5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13</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0062A8">
                        <a:alpha val="15000"/>
                      </a:srgbClr>
                    </a:solidFill>
                  </a:tcPr>
                </a:tc>
                <a:tc>
                  <a:txBody>
                    <a:bodyPr/>
                    <a:lstStyle/>
                    <a:p>
                      <a:pPr marL="342900" marR="0" lvl="1" indent="-27940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5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12</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597F30">
                        <a:alpha val="15000"/>
                      </a:srgbClr>
                    </a:solidFill>
                  </a:tcPr>
                </a:tc>
                <a:extLst>
                  <a:ext uri="{0D108BD9-81ED-4DB2-BD59-A6C34878D82A}">
                    <a16:rowId xmlns:a16="http://schemas.microsoft.com/office/drawing/2014/main" val="10004"/>
                  </a:ext>
                </a:extLst>
              </a:tr>
              <a:tr h="349057">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500" kern="1200" spc="-30" dirty="0">
                          <a:solidFill>
                            <a:srgbClr val="000000"/>
                          </a:solidFill>
                          <a:latin typeface="Arial" panose="020B0604020202020204" pitchFamily="34" charset="0"/>
                          <a:ea typeface="+mn-ea"/>
                          <a:cs typeface="Arial" panose="020B0604020202020204" pitchFamily="34" charset="0"/>
                        </a:rPr>
                        <a:t>Diarrhea, %</a:t>
                      </a:r>
                    </a:p>
                  </a:txBody>
                  <a:tcPr marL="137160"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50000"/>
                        <a:alpha val="30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5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11</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0062A8">
                        <a:alpha val="30000"/>
                      </a:srgbClr>
                    </a:solidFill>
                  </a:tcPr>
                </a:tc>
                <a:tc>
                  <a:txBody>
                    <a:bodyPr/>
                    <a:lstStyle/>
                    <a:p>
                      <a:pPr marL="342900" marR="0" lvl="1" indent="-27940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5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13</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597F30">
                        <a:alpha val="30000"/>
                      </a:srgbClr>
                    </a:solidFill>
                  </a:tcPr>
                </a:tc>
                <a:extLst>
                  <a:ext uri="{0D108BD9-81ED-4DB2-BD59-A6C34878D82A}">
                    <a16:rowId xmlns:a16="http://schemas.microsoft.com/office/drawing/2014/main" val="10005"/>
                  </a:ext>
                </a:extLst>
              </a:tr>
              <a:tr h="349057">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500" kern="1200" spc="-30" baseline="0" dirty="0">
                          <a:solidFill>
                            <a:srgbClr val="000000"/>
                          </a:solidFill>
                          <a:latin typeface="Arial" panose="020B0604020202020204" pitchFamily="34" charset="0"/>
                          <a:ea typeface="+mn-ea"/>
                          <a:cs typeface="Arial" panose="020B0604020202020204" pitchFamily="34" charset="0"/>
                        </a:rPr>
                        <a:t>Nausea, %</a:t>
                      </a:r>
                      <a:endParaRPr lang="en-US" sz="1500" kern="1200" spc="-30" baseline="30000" dirty="0">
                        <a:solidFill>
                          <a:srgbClr val="000000"/>
                        </a:solidFill>
                        <a:latin typeface="Arial" panose="020B0604020202020204" pitchFamily="34" charset="0"/>
                        <a:ea typeface="+mn-ea"/>
                        <a:cs typeface="Arial" panose="020B0604020202020204" pitchFamily="34" charset="0"/>
                      </a:endParaRPr>
                    </a:p>
                  </a:txBody>
                  <a:tcPr marL="137160"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50000"/>
                        <a:alpha val="15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5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8</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0062A8">
                        <a:alpha val="15000"/>
                      </a:srgb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5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11</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597F30">
                        <a:alpha val="15000"/>
                      </a:srgbClr>
                    </a:solidFill>
                  </a:tcPr>
                </a:tc>
                <a:extLst>
                  <a:ext uri="{0D108BD9-81ED-4DB2-BD59-A6C34878D82A}">
                    <a16:rowId xmlns:a16="http://schemas.microsoft.com/office/drawing/2014/main" val="10006"/>
                  </a:ext>
                </a:extLst>
              </a:tr>
              <a:tr h="349057">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500" kern="1200" spc="-30" baseline="0" dirty="0">
                          <a:solidFill>
                            <a:srgbClr val="000000"/>
                          </a:solidFill>
                          <a:latin typeface="Arial" panose="020B0604020202020204" pitchFamily="34" charset="0"/>
                          <a:ea typeface="+mn-ea"/>
                          <a:cs typeface="Arial" panose="020B0604020202020204" pitchFamily="34" charset="0"/>
                        </a:rPr>
                        <a:t>Vomiting, %</a:t>
                      </a:r>
                      <a:endParaRPr lang="en-US" sz="1500" kern="1200" spc="-30" baseline="30000" dirty="0">
                        <a:solidFill>
                          <a:srgbClr val="000000"/>
                        </a:solidFill>
                        <a:latin typeface="Arial" panose="020B0604020202020204" pitchFamily="34" charset="0"/>
                        <a:ea typeface="+mn-ea"/>
                        <a:cs typeface="Arial" panose="020B0604020202020204" pitchFamily="34" charset="0"/>
                      </a:endParaRPr>
                    </a:p>
                  </a:txBody>
                  <a:tcPr marL="137160"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50000"/>
                        <a:alpha val="30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5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4</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0062A8">
                        <a:alpha val="30000"/>
                      </a:srgb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5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7</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597F30">
                        <a:alpha val="30000"/>
                      </a:srgbClr>
                    </a:solidFill>
                  </a:tcPr>
                </a:tc>
                <a:extLst>
                  <a:ext uri="{0D108BD9-81ED-4DB2-BD59-A6C34878D82A}">
                    <a16:rowId xmlns:a16="http://schemas.microsoft.com/office/drawing/2014/main" val="10007"/>
                  </a:ext>
                </a:extLst>
              </a:tr>
              <a:tr h="349057">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500" kern="1200" spc="-30" baseline="0" dirty="0">
                          <a:solidFill>
                            <a:srgbClr val="000000"/>
                          </a:solidFill>
                          <a:latin typeface="Arial" panose="020B0604020202020204" pitchFamily="34" charset="0"/>
                          <a:ea typeface="+mn-ea"/>
                          <a:cs typeface="Arial" panose="020B0604020202020204" pitchFamily="34" charset="0"/>
                        </a:rPr>
                        <a:t>Abnormal Dreams, %</a:t>
                      </a:r>
                      <a:endParaRPr lang="en-US" sz="1500" kern="1200" spc="-30" baseline="30000" dirty="0">
                        <a:solidFill>
                          <a:srgbClr val="000000"/>
                        </a:solidFill>
                        <a:latin typeface="Arial" panose="020B0604020202020204" pitchFamily="34" charset="0"/>
                        <a:ea typeface="+mn-ea"/>
                        <a:cs typeface="Arial" panose="020B0604020202020204" pitchFamily="34" charset="0"/>
                      </a:endParaRPr>
                    </a:p>
                  </a:txBody>
                  <a:tcPr marL="137160"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50000"/>
                        <a:alpha val="15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5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5</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0062A8">
                        <a:alpha val="15000"/>
                      </a:srgb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5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12</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597F30">
                        <a:alpha val="15000"/>
                      </a:srgbClr>
                    </a:solidFill>
                  </a:tcPr>
                </a:tc>
                <a:extLst>
                  <a:ext uri="{0D108BD9-81ED-4DB2-BD59-A6C34878D82A}">
                    <a16:rowId xmlns:a16="http://schemas.microsoft.com/office/drawing/2014/main" val="10008"/>
                  </a:ext>
                </a:extLst>
              </a:tr>
              <a:tr h="349057">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500" kern="1200" spc="-30" baseline="0" dirty="0">
                          <a:solidFill>
                            <a:srgbClr val="000000"/>
                          </a:solidFill>
                          <a:latin typeface="Arial" panose="020B0604020202020204" pitchFamily="34" charset="0"/>
                          <a:ea typeface="+mn-ea"/>
                          <a:cs typeface="Arial" panose="020B0604020202020204" pitchFamily="34" charset="0"/>
                        </a:rPr>
                        <a:t>Rash, %</a:t>
                      </a:r>
                    </a:p>
                  </a:txBody>
                  <a:tcPr marL="137160"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50000"/>
                        <a:alpha val="30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5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5</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0062A8">
                        <a:alpha val="30000"/>
                      </a:srgb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5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12</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597F30">
                        <a:alpha val="30000"/>
                      </a:srgbClr>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200302654"/>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Doravirine-TDF-3TC versus Efavirenz-TDF-FTC as Initial Therapy</a:t>
            </a:r>
            <a:br>
              <a:rPr lang="en-US" sz="2000" dirty="0"/>
            </a:br>
            <a:r>
              <a:rPr lang="en-US" sz="2000" dirty="0"/>
              <a:t>DRIVE AHEAD: Adverse Effects</a:t>
            </a:r>
          </a:p>
        </p:txBody>
      </p:sp>
      <p:sp>
        <p:nvSpPr>
          <p:cNvPr id="4" name="Text Placeholder 3"/>
          <p:cNvSpPr>
            <a:spLocks noGrp="1"/>
          </p:cNvSpPr>
          <p:nvPr>
            <p:ph type="body" sz="quarter" idx="15"/>
          </p:nvPr>
        </p:nvSpPr>
        <p:spPr/>
        <p:txBody>
          <a:bodyPr/>
          <a:lstStyle/>
          <a:p>
            <a:r>
              <a:rPr lang="en-US" dirty="0"/>
              <a:t>Proportion with Pre-Defined Neuropsychiatric Side Effects at Week 48</a:t>
            </a:r>
          </a:p>
        </p:txBody>
      </p:sp>
      <p:sp>
        <p:nvSpPr>
          <p:cNvPr id="7" name="Content Placeholder 6"/>
          <p:cNvSpPr>
            <a:spLocks noGrp="1"/>
          </p:cNvSpPr>
          <p:nvPr>
            <p:ph type="body" sz="quarter" idx="16"/>
          </p:nvPr>
        </p:nvSpPr>
        <p:spPr/>
        <p:txBody>
          <a:bodyPr/>
          <a:lstStyle/>
          <a:p>
            <a:r>
              <a:rPr lang="en-US" dirty="0"/>
              <a:t>Source: </a:t>
            </a:r>
            <a:r>
              <a:rPr lang="en-US" dirty="0" err="1"/>
              <a:t>Orkin</a:t>
            </a:r>
            <a:r>
              <a:rPr lang="en-US" dirty="0"/>
              <a:t> C, et al. </a:t>
            </a:r>
            <a:r>
              <a:rPr lang="en-US" dirty="0" err="1"/>
              <a:t>Clin</a:t>
            </a:r>
            <a:r>
              <a:rPr lang="en-US" dirty="0"/>
              <a:t> Infect Dis. 2019:68:535-44.</a:t>
            </a:r>
          </a:p>
        </p:txBody>
      </p:sp>
      <p:graphicFrame>
        <p:nvGraphicFramePr>
          <p:cNvPr id="10" name="Chart 9"/>
          <p:cNvGraphicFramePr>
            <a:graphicFrameLocks/>
          </p:cNvGraphicFramePr>
          <p:nvPr>
            <p:extLst>
              <p:ext uri="{D42A27DB-BD31-4B8C-83A1-F6EECF244321}">
                <p14:modId xmlns:p14="http://schemas.microsoft.com/office/powerpoint/2010/main" val="829206551"/>
              </p:ext>
            </p:extLst>
          </p:nvPr>
        </p:nvGraphicFramePr>
        <p:xfrm>
          <a:off x="438352" y="1371600"/>
          <a:ext cx="8229600" cy="3291840"/>
        </p:xfrm>
        <a:graphic>
          <a:graphicData uri="http://schemas.openxmlformats.org/drawingml/2006/chart">
            <c:chart xmlns:c="http://schemas.openxmlformats.org/drawingml/2006/chart" xmlns:r="http://schemas.openxmlformats.org/officeDocument/2006/relationships" r:id="rId3"/>
          </a:graphicData>
        </a:graphic>
      </p:graphicFrame>
      <p:sp>
        <p:nvSpPr>
          <p:cNvPr id="8" name="Rounded Rectangle 7">
            <a:extLst>
              <a:ext uri="{FF2B5EF4-FFF2-40B4-BE49-F238E27FC236}">
                <a16:creationId xmlns:a16="http://schemas.microsoft.com/office/drawing/2014/main" id="{36732808-D2D0-A94C-9A86-E5ECB4162A3C}"/>
              </a:ext>
            </a:extLst>
          </p:cNvPr>
          <p:cNvSpPr/>
          <p:nvPr/>
        </p:nvSpPr>
        <p:spPr>
          <a:xfrm>
            <a:off x="2013485" y="1798952"/>
            <a:ext cx="665818" cy="205739"/>
          </a:xfrm>
          <a:prstGeom prst="roundRect">
            <a:avLst/>
          </a:prstGeom>
          <a:solidFill>
            <a:schemeClr val="bg1">
              <a:lumMod val="85000"/>
            </a:schemeClr>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lnSpc>
                <a:spcPts val="1000"/>
              </a:lnSpc>
            </a:pPr>
            <a:r>
              <a:rPr lang="en-US" sz="1000" dirty="0">
                <a:solidFill>
                  <a:schemeClr val="tx1"/>
                </a:solidFill>
                <a:latin typeface="Arial" panose="020B0604020202020204" pitchFamily="34" charset="0"/>
                <a:cs typeface="Arial" panose="020B0604020202020204" pitchFamily="34" charset="0"/>
              </a:rPr>
              <a:t>p &lt; 0.05</a:t>
            </a:r>
          </a:p>
        </p:txBody>
      </p:sp>
      <p:sp>
        <p:nvSpPr>
          <p:cNvPr id="9" name="Rounded Rectangle 8">
            <a:extLst>
              <a:ext uri="{FF2B5EF4-FFF2-40B4-BE49-F238E27FC236}">
                <a16:creationId xmlns:a16="http://schemas.microsoft.com/office/drawing/2014/main" id="{36820B58-F84C-AE40-9A05-6A31F97A635C}"/>
              </a:ext>
            </a:extLst>
          </p:cNvPr>
          <p:cNvSpPr/>
          <p:nvPr/>
        </p:nvSpPr>
        <p:spPr>
          <a:xfrm>
            <a:off x="3762205" y="1798952"/>
            <a:ext cx="665818" cy="205739"/>
          </a:xfrm>
          <a:prstGeom prst="roundRect">
            <a:avLst/>
          </a:prstGeom>
          <a:solidFill>
            <a:schemeClr val="bg1">
              <a:lumMod val="85000"/>
            </a:schemeClr>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lnSpc>
                <a:spcPts val="1000"/>
              </a:lnSpc>
            </a:pPr>
            <a:r>
              <a:rPr lang="en-US" sz="1000" dirty="0">
                <a:solidFill>
                  <a:schemeClr val="tx1"/>
                </a:solidFill>
                <a:latin typeface="Arial" panose="020B0604020202020204" pitchFamily="34" charset="0"/>
                <a:cs typeface="Arial" panose="020B0604020202020204" pitchFamily="34" charset="0"/>
              </a:rPr>
              <a:t>p &lt; 0.05</a:t>
            </a:r>
          </a:p>
        </p:txBody>
      </p:sp>
      <p:sp>
        <p:nvSpPr>
          <p:cNvPr id="12" name="Rounded Rectangle 11">
            <a:extLst>
              <a:ext uri="{FF2B5EF4-FFF2-40B4-BE49-F238E27FC236}">
                <a16:creationId xmlns:a16="http://schemas.microsoft.com/office/drawing/2014/main" id="{0C6E7BB1-B1FF-6A4D-B9E6-C0420D74EE40}"/>
              </a:ext>
            </a:extLst>
          </p:cNvPr>
          <p:cNvSpPr/>
          <p:nvPr/>
        </p:nvSpPr>
        <p:spPr>
          <a:xfrm>
            <a:off x="5432158" y="1798952"/>
            <a:ext cx="665818" cy="205739"/>
          </a:xfrm>
          <a:prstGeom prst="roundRect">
            <a:avLst/>
          </a:prstGeom>
          <a:solidFill>
            <a:schemeClr val="bg1">
              <a:lumMod val="85000"/>
            </a:schemeClr>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lnSpc>
                <a:spcPts val="1000"/>
              </a:lnSpc>
            </a:pPr>
            <a:r>
              <a:rPr lang="en-US" sz="1000" dirty="0">
                <a:solidFill>
                  <a:schemeClr val="tx1"/>
                </a:solidFill>
                <a:latin typeface="Arial" panose="020B0604020202020204" pitchFamily="34" charset="0"/>
                <a:cs typeface="Arial" panose="020B0604020202020204" pitchFamily="34" charset="0"/>
              </a:rPr>
              <a:t>p &lt; 0.05</a:t>
            </a:r>
          </a:p>
        </p:txBody>
      </p:sp>
    </p:spTree>
    <p:extLst>
      <p:ext uri="{BB962C8B-B14F-4D97-AF65-F5344CB8AC3E}">
        <p14:creationId xmlns:p14="http://schemas.microsoft.com/office/powerpoint/2010/main" val="878317328"/>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a:graphicFrameLocks/>
          </p:cNvGraphicFramePr>
          <p:nvPr>
            <p:extLst>
              <p:ext uri="{D42A27DB-BD31-4B8C-83A1-F6EECF244321}">
                <p14:modId xmlns:p14="http://schemas.microsoft.com/office/powerpoint/2010/main" val="193914172"/>
              </p:ext>
            </p:extLst>
          </p:nvPr>
        </p:nvGraphicFramePr>
        <p:xfrm>
          <a:off x="457200" y="1371601"/>
          <a:ext cx="8229600" cy="329184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rmAutofit/>
          </a:bodyPr>
          <a:lstStyle/>
          <a:p>
            <a:r>
              <a:rPr lang="en-US" sz="2000" dirty="0"/>
              <a:t>Doravirine-TDF-3TC versus Efavirenz-TDF-FTC as Initial Therapy</a:t>
            </a:r>
            <a:br>
              <a:rPr lang="en-US" sz="2000" dirty="0"/>
            </a:br>
            <a:r>
              <a:rPr lang="en-US" sz="2000" dirty="0"/>
              <a:t>DRIVE AHEAD: Adverse Effects</a:t>
            </a:r>
          </a:p>
        </p:txBody>
      </p:sp>
      <p:sp>
        <p:nvSpPr>
          <p:cNvPr id="4" name="Text Placeholder 3"/>
          <p:cNvSpPr>
            <a:spLocks noGrp="1"/>
          </p:cNvSpPr>
          <p:nvPr>
            <p:ph type="body" sz="quarter" idx="15"/>
          </p:nvPr>
        </p:nvSpPr>
        <p:spPr/>
        <p:txBody>
          <a:bodyPr/>
          <a:lstStyle/>
          <a:p>
            <a:r>
              <a:rPr lang="en-US" dirty="0"/>
              <a:t>Change in Baseline Fasting Lipids at Week 48</a:t>
            </a:r>
          </a:p>
        </p:txBody>
      </p:sp>
      <p:sp>
        <p:nvSpPr>
          <p:cNvPr id="7" name="Content Placeholder 6"/>
          <p:cNvSpPr>
            <a:spLocks noGrp="1"/>
          </p:cNvSpPr>
          <p:nvPr>
            <p:ph type="body" sz="quarter" idx="16"/>
          </p:nvPr>
        </p:nvSpPr>
        <p:spPr/>
        <p:txBody>
          <a:bodyPr/>
          <a:lstStyle/>
          <a:p>
            <a:r>
              <a:rPr lang="en-US" dirty="0"/>
              <a:t>Source: </a:t>
            </a:r>
            <a:r>
              <a:rPr lang="en-US" dirty="0" err="1"/>
              <a:t>Orkin</a:t>
            </a:r>
            <a:r>
              <a:rPr lang="en-US" dirty="0"/>
              <a:t> C, et al. </a:t>
            </a:r>
            <a:r>
              <a:rPr lang="en-US" dirty="0" err="1"/>
              <a:t>Clin</a:t>
            </a:r>
            <a:r>
              <a:rPr lang="en-US" dirty="0"/>
              <a:t> Infect Dis. 2019:68:535-44.</a:t>
            </a:r>
          </a:p>
        </p:txBody>
      </p:sp>
    </p:spTree>
    <p:extLst>
      <p:ext uri="{BB962C8B-B14F-4D97-AF65-F5344CB8AC3E}">
        <p14:creationId xmlns:p14="http://schemas.microsoft.com/office/powerpoint/2010/main" val="2102534620"/>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F6774-E291-0A5A-271D-FC7842FE8472}"/>
              </a:ext>
            </a:extLst>
          </p:cNvPr>
          <p:cNvSpPr>
            <a:spLocks noGrp="1"/>
          </p:cNvSpPr>
          <p:nvPr>
            <p:ph type="title"/>
          </p:nvPr>
        </p:nvSpPr>
        <p:spPr/>
        <p:txBody>
          <a:bodyPr>
            <a:normAutofit/>
          </a:bodyPr>
          <a:lstStyle/>
          <a:p>
            <a:r>
              <a:rPr lang="en-US" sz="2000" dirty="0"/>
              <a:t>DOR-TDF-3TC vs. EFV-TDF-FTC as Initial Therapy</a:t>
            </a:r>
            <a:br>
              <a:rPr lang="en-US" sz="2000" dirty="0">
                <a:ea typeface="ＭＳ Ｐゴシック" pitchFamily="31" charset="-128"/>
                <a:cs typeface="ＭＳ Ｐゴシック" pitchFamily="31" charset="-128"/>
              </a:rPr>
            </a:br>
            <a:r>
              <a:rPr lang="en-US" sz="2000" dirty="0"/>
              <a:t>DRIVE AHEAD: Summary</a:t>
            </a:r>
          </a:p>
        </p:txBody>
      </p:sp>
      <p:sp>
        <p:nvSpPr>
          <p:cNvPr id="3" name="Text Placeholder 2">
            <a:extLst>
              <a:ext uri="{FF2B5EF4-FFF2-40B4-BE49-F238E27FC236}">
                <a16:creationId xmlns:a16="http://schemas.microsoft.com/office/drawing/2014/main" id="{A40B97FF-BE78-28A1-0BAC-C0CBB105FD48}"/>
              </a:ext>
            </a:extLst>
          </p:cNvPr>
          <p:cNvSpPr>
            <a:spLocks noGrp="1"/>
          </p:cNvSpPr>
          <p:nvPr>
            <p:ph type="body" sz="quarter" idx="16"/>
          </p:nvPr>
        </p:nvSpPr>
        <p:spPr/>
        <p:txBody>
          <a:bodyPr/>
          <a:lstStyle/>
          <a:p>
            <a:r>
              <a:rPr lang="en-US" dirty="0"/>
              <a:t>Source: Orkin C, et al. Clin Infect Dis. 2019:68:535-44.</a:t>
            </a:r>
          </a:p>
        </p:txBody>
      </p:sp>
      <p:sp>
        <p:nvSpPr>
          <p:cNvPr id="4" name="Content Placeholder 3">
            <a:extLst>
              <a:ext uri="{FF2B5EF4-FFF2-40B4-BE49-F238E27FC236}">
                <a16:creationId xmlns:a16="http://schemas.microsoft.com/office/drawing/2014/main" id="{16B495D7-5E00-37E8-14E1-ABDD97EF2C9B}"/>
              </a:ext>
            </a:extLst>
          </p:cNvPr>
          <p:cNvSpPr>
            <a:spLocks noGrp="1"/>
          </p:cNvSpPr>
          <p:nvPr>
            <p:ph sz="half" idx="2"/>
          </p:nvPr>
        </p:nvSpPr>
        <p:spPr>
          <a:xfrm>
            <a:off x="-18168" y="1850955"/>
            <a:ext cx="9180576" cy="1699069"/>
          </a:xfrm>
        </p:spPr>
        <p:txBody>
          <a:bodyPr/>
          <a:lstStyle/>
          <a:p>
            <a:pPr>
              <a:lnSpc>
                <a:spcPts val="2600"/>
              </a:lnSpc>
            </a:pPr>
            <a:r>
              <a:rPr lang="en-US" sz="1600" b="1" i="0" dirty="0">
                <a:solidFill>
                  <a:srgbClr val="C00000"/>
                </a:solidFill>
                <a:latin typeface="Arial" panose="020B0604020202020204" pitchFamily="34" charset="0"/>
                <a:cs typeface="Arial" panose="020B0604020202020204" pitchFamily="34" charset="0"/>
              </a:rPr>
              <a:t>Conclusions</a:t>
            </a:r>
            <a:r>
              <a:rPr lang="en-US" sz="1600" b="0" i="0" dirty="0">
                <a:solidFill>
                  <a:schemeClr val="tx1"/>
                </a:solidFill>
                <a:latin typeface="Arial" panose="020B0604020202020204" pitchFamily="34" charset="0"/>
                <a:cs typeface="Arial" panose="020B0604020202020204" pitchFamily="34" charset="0"/>
              </a:rPr>
              <a:t>: “</a:t>
            </a:r>
            <a:r>
              <a:rPr lang="en-US" sz="1600" b="0" kern="1200" dirty="0">
                <a:solidFill>
                  <a:schemeClr val="tx1"/>
                </a:solidFill>
                <a:effectLst/>
                <a:latin typeface="Arial" panose="020B0604020202020204" pitchFamily="34" charset="0"/>
                <a:ea typeface="+mn-ea"/>
                <a:cs typeface="Arial" panose="020B0604020202020204" pitchFamily="34" charset="0"/>
              </a:rPr>
              <a:t>In HIV-1 treatment-naive adults, </a:t>
            </a:r>
            <a:r>
              <a:rPr lang="en-US" sz="1600" b="0" kern="1200" dirty="0" err="1">
                <a:solidFill>
                  <a:schemeClr val="tx1"/>
                </a:solidFill>
                <a:effectLst/>
                <a:latin typeface="Arial" panose="020B0604020202020204" pitchFamily="34" charset="0"/>
                <a:ea typeface="+mn-ea"/>
                <a:cs typeface="Arial" panose="020B0604020202020204" pitchFamily="34" charset="0"/>
              </a:rPr>
              <a:t>doravirine</a:t>
            </a:r>
            <a:r>
              <a:rPr lang="en-US" sz="1600" b="0" kern="1200" dirty="0">
                <a:solidFill>
                  <a:schemeClr val="tx1"/>
                </a:solidFill>
                <a:effectLst/>
                <a:latin typeface="Arial" panose="020B0604020202020204" pitchFamily="34" charset="0"/>
                <a:ea typeface="+mn-ea"/>
                <a:cs typeface="Arial" panose="020B0604020202020204" pitchFamily="34" charset="0"/>
              </a:rPr>
              <a:t>/lamivudine/tenofovir DF demonstrated non-inferior efficacy to efavirenz/emtricitabine/tenofovir</a:t>
            </a:r>
            <a:r>
              <a:rPr lang="en-US" sz="1600" b="0" kern="1200" baseline="0" dirty="0">
                <a:solidFill>
                  <a:schemeClr val="tx1"/>
                </a:solidFill>
                <a:effectLst/>
                <a:latin typeface="Arial" panose="020B0604020202020204" pitchFamily="34" charset="0"/>
                <a:ea typeface="+mn-ea"/>
                <a:cs typeface="Arial" panose="020B0604020202020204" pitchFamily="34" charset="0"/>
              </a:rPr>
              <a:t> DF </a:t>
            </a:r>
            <a:r>
              <a:rPr lang="en-US" sz="1600" b="0" kern="1200" dirty="0">
                <a:solidFill>
                  <a:schemeClr val="tx1"/>
                </a:solidFill>
                <a:effectLst/>
                <a:latin typeface="Arial" panose="020B0604020202020204" pitchFamily="34" charset="0"/>
                <a:ea typeface="+mn-ea"/>
                <a:cs typeface="Arial" panose="020B0604020202020204" pitchFamily="34" charset="0"/>
              </a:rPr>
              <a:t>at week 48 and was well tolerated, with significantly fewer neuropsychiatric events and minimal changes in LDL-C and non-HDL-C compared with efavirenz/emtricitabine/tenofovir</a:t>
            </a:r>
            <a:r>
              <a:rPr lang="en-US" sz="1600" b="0" kern="1200" baseline="0" dirty="0">
                <a:solidFill>
                  <a:schemeClr val="tx1"/>
                </a:solidFill>
                <a:effectLst/>
                <a:latin typeface="Arial" panose="020B0604020202020204" pitchFamily="34" charset="0"/>
                <a:ea typeface="+mn-ea"/>
                <a:cs typeface="Arial" panose="020B0604020202020204" pitchFamily="34" charset="0"/>
              </a:rPr>
              <a:t> DF</a:t>
            </a:r>
            <a:r>
              <a:rPr lang="en-US" sz="1600" b="0" kern="1200" dirty="0">
                <a:solidFill>
                  <a:schemeClr val="tx1"/>
                </a:solidFill>
                <a:effectLst/>
                <a:latin typeface="Arial" panose="020B0604020202020204" pitchFamily="34" charset="0"/>
                <a:ea typeface="+mn-ea"/>
                <a:cs typeface="Arial" panose="020B0604020202020204" pitchFamily="34" charset="0"/>
              </a:rPr>
              <a:t>.”</a:t>
            </a:r>
          </a:p>
        </p:txBody>
      </p:sp>
    </p:spTree>
    <p:extLst>
      <p:ext uri="{BB962C8B-B14F-4D97-AF65-F5344CB8AC3E}">
        <p14:creationId xmlns:p14="http://schemas.microsoft.com/office/powerpoint/2010/main" val="164073518"/>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0798428"/>
      </p:ext>
    </p:extLst>
  </p:cSld>
  <p:clrMapOvr>
    <a:masterClrMapping/>
  </p:clrMapOvr>
  <p:transition spd="slow"/>
</p:sld>
</file>

<file path=ppt/theme/theme1.xml><?xml version="1.0" encoding="utf-8"?>
<a:theme xmlns:a="http://schemas.openxmlformats.org/drawingml/2006/main" name="NCRC">
  <a:themeElements>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latin typeface="Arial"/>
          </a:defRPr>
        </a:defPPr>
      </a:lstStyle>
    </a:tx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NCRC.thmx</Template>
  <TotalTime>54179</TotalTime>
  <Words>471</Words>
  <Application>Microsoft Macintosh PowerPoint</Application>
  <PresentationFormat>On-screen Show (16:9)</PresentationFormat>
  <Paragraphs>81</Paragraphs>
  <Slides>9</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Corbel</vt:lpstr>
      <vt:lpstr>Geneva</vt:lpstr>
      <vt:lpstr>Lucida Grande</vt:lpstr>
      <vt:lpstr>Times New Roman</vt:lpstr>
      <vt:lpstr>NCRC</vt:lpstr>
      <vt:lpstr>DOR-TDF-3TC vs. EFV-TDF-FTC as Initial Therapy DRIVE AHEAD</vt:lpstr>
      <vt:lpstr>Doravirine-TDF-3TC versus Efavirenz-TDF-FTC as Initial Therapy DRIVE AHEAD: Design</vt:lpstr>
      <vt:lpstr>Doravirine-TDF-3TC versus Efavirenz-TDF-FTC as Initial Therapy DRIVE AHEAD: 48 Week Results</vt:lpstr>
      <vt:lpstr>Doravirine-TDF-3TC versus Efavirenz-TDF-FTC as Initial Therapy DRIVE AHEAD: Results</vt:lpstr>
      <vt:lpstr>Doravirine-TDF-3TC versus Efavirenz-TDF-FTC as Initial Therapy DRIVE AHEAD: Adverse Effects</vt:lpstr>
      <vt:lpstr>Doravirine-TDF-3TC versus Efavirenz-TDF-FTC as Initial Therapy DRIVE AHEAD: Adverse Effects</vt:lpstr>
      <vt:lpstr>Doravirine-TDF-3TC versus Efavirenz-TDF-FTC as Initial Therapy DRIVE AHEAD: Adverse Effects</vt:lpstr>
      <vt:lpstr>DOR-TDF-3TC vs. EFV-TDF-FTC as Initial Therapy DRIVE AHEAD: Summary</vt:lpstr>
      <vt:lpstr>PowerPoint Presentation</vt:lpstr>
    </vt:vector>
  </TitlesOfParts>
  <Company>HMC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Spach</dc:creator>
  <cp:lastModifiedBy>David H. Spach</cp:lastModifiedBy>
  <cp:revision>2313</cp:revision>
  <cp:lastPrinted>2008-02-05T14:34:24Z</cp:lastPrinted>
  <dcterms:created xsi:type="dcterms:W3CDTF">2010-11-28T05:36:22Z</dcterms:created>
  <dcterms:modified xsi:type="dcterms:W3CDTF">2022-11-25T16:23:06Z</dcterms:modified>
</cp:coreProperties>
</file>