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2"/>
  </p:notesMasterIdLst>
  <p:handoutMasterIdLst>
    <p:handoutMasterId r:id="rId13"/>
  </p:handoutMasterIdLst>
  <p:sldIdLst>
    <p:sldId id="955" r:id="rId2"/>
    <p:sldId id="956" r:id="rId3"/>
    <p:sldId id="951" r:id="rId4"/>
    <p:sldId id="965" r:id="rId5"/>
    <p:sldId id="953" r:id="rId6"/>
    <p:sldId id="954" r:id="rId7"/>
    <p:sldId id="988" r:id="rId8"/>
    <p:sldId id="1188" r:id="rId9"/>
    <p:sldId id="998" r:id="rId10"/>
    <p:sldId id="948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4E9"/>
    <a:srgbClr val="E2EAEF"/>
    <a:srgbClr val="54737F"/>
    <a:srgbClr val="EFD1D1"/>
    <a:srgbClr val="727469"/>
    <a:srgbClr val="91584E"/>
    <a:srgbClr val="A06156"/>
    <a:srgbClr val="E2DEE1"/>
    <a:srgbClr val="E9E5E7"/>
    <a:srgbClr val="ED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509" autoAdjust="0"/>
    <p:restoredTop sz="86333" autoAdjust="0"/>
  </p:normalViewPr>
  <p:slideViewPr>
    <p:cSldViewPr snapToGrid="0" showGuides="1">
      <p:cViewPr varScale="1">
        <p:scale>
          <a:sx n="76" d="100"/>
          <a:sy n="76" d="100"/>
        </p:scale>
        <p:origin x="1088" y="5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6968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968163701759"/>
          <c:y val="0.10748853112295501"/>
          <c:w val="0.853795445708175"/>
          <c:h val="0.85993638507050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Bictegravir-TAF-FTC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ITT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3-FC41-B06A-02D2E97D71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TAF-FTC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4B3-FC41-B06A-02D2E97D716F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ITT</c:v>
                </c:pt>
              </c:strCache>
            </c:strRef>
          </c:cat>
          <c:val>
            <c:numRef>
              <c:f>Sheet1!$C$2</c:f>
              <c:numCache>
                <c:formatCode>0</c:formatCode>
                <c:ptCount val="1"/>
                <c:pt idx="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B3-FC41-B06A-02D2E97D71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100"/>
        <c:axId val="-2063763576"/>
        <c:axId val="-2063804680"/>
      </c:barChart>
      <c:catAx>
        <c:axId val="-20637635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63804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38046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345679012345699E-2"/>
              <c:y val="0.14678611148182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37635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8451565082142"/>
          <c:y val="0"/>
          <c:w val="0.843156897054535"/>
          <c:h val="8.9371117449819099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968163701759"/>
          <c:y val="0.10748853112295501"/>
          <c:w val="0.853795445708175"/>
          <c:h val="0.85993638507050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Bictegravir-TAF-FTC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ITT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3-FC41-B06A-02D2E97D71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TAF-FTC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4B3-FC41-B06A-02D2E97D716F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ITT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B3-FC41-B06A-02D2E97D71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100"/>
        <c:axId val="-2063763576"/>
        <c:axId val="-2063804680"/>
      </c:barChart>
      <c:catAx>
        <c:axId val="-20637635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63804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38046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345679012345699E-2"/>
              <c:y val="0.14678611148182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37635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8451565082142"/>
          <c:y val="0"/>
          <c:w val="0.843156897054535"/>
          <c:h val="8.9371117449819099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2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2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2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2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2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07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4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30212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and_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3101823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9324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9732400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1586497561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518451164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2978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_and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694" r:id="rId4"/>
    <p:sldLayoutId id="2147483695" r:id="rId5"/>
    <p:sldLayoutId id="2147483696" r:id="rId6"/>
    <p:sldLayoutId id="2147483713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16" r:id="rId13"/>
    <p:sldLayoutId id="214748371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BIC-TAF-FTC vs. DTG + TAF-FTC as Initial Therapy</a:t>
            </a:r>
            <a:br>
              <a:rPr lang="en-US" sz="2400" b="0" dirty="0"/>
            </a:br>
            <a:r>
              <a:rPr lang="en-US" dirty="0"/>
              <a:t>GS-380-1490: Week 48 Results</a:t>
            </a:r>
          </a:p>
        </p:txBody>
      </p:sp>
    </p:spTree>
    <p:extLst>
      <p:ext uri="{BB962C8B-B14F-4D97-AF65-F5344CB8AC3E}">
        <p14:creationId xmlns:p14="http://schemas.microsoft.com/office/powerpoint/2010/main" val="261732630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93711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1225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7321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BIC-TAF-FTC versus DTG + TAF-FTC as Initial Therapy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GS-380-1490: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Sax PE, et al. </a:t>
            </a:r>
            <a:r>
              <a:rPr lang="fr-FR" dirty="0"/>
              <a:t>Lancet. 2017;390:2073-82.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67512" y="2414021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Bictegravir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-TAF-FTC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320)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67512" y="4090421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Dolutegravir + TAF-FTC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325)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813528"/>
              </p:ext>
            </p:extLst>
          </p:nvPr>
        </p:nvGraphicFramePr>
        <p:xfrm>
          <a:off x="410633" y="1576923"/>
          <a:ext cx="492336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GS-380-1490: Study Design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506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active-controlled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study evaluating the efficacy and safety of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bictegravir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-tenofovir alafenamide-emtricitabine versus dolutegravir plus tenofovir alafenamide-emtricitabine for treatment-naïve adults with HIV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(or ≤10 days of treatment)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≥500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eGFR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≥30 mL/min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Regimens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Bictegravir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-TAF-FTC (50/25/200 mg)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Dolutegravir (50 mg) + TAF-FTC (25/200 mg)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87712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BIC-TAF-FTC vs. DTG + TAF-FTC as Initial Therapy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GS-380-1490 (Week 48):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Baseline Characteristics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Sax PE, et al. </a:t>
            </a:r>
            <a:r>
              <a:rPr lang="fr-FR" dirty="0"/>
              <a:t>Lancet. 2017;390:2073-82.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548819"/>
              </p:ext>
            </p:extLst>
          </p:nvPr>
        </p:nvGraphicFramePr>
        <p:xfrm>
          <a:off x="336595" y="1356360"/>
          <a:ext cx="8458200" cy="4892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537">
                <a:tc gridSpan="3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Study 1490 Baseline Characteristics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72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Characteristic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BIC-TAF-FTC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320)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55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DTG + TAF-FTC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325)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7F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6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Median age, years (range)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33 (27-46)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34 (27-46)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86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Male,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88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89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86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Black or African descent,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86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HIV RNA &gt;100,000 copies/mL,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86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CD4 count &lt;200 cells/mm</a:t>
                      </a:r>
                      <a:r>
                        <a:rPr lang="en-US" sz="18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86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HBV coinfection,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670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86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HCV coinfection,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86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Median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CrCl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mL/min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120.4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120.6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864">
                <a:tc gridSpan="3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Abbreviations: </a:t>
                      </a:r>
                      <a:r>
                        <a:rPr lang="en-US" sz="1400" dirty="0" err="1">
                          <a:latin typeface="+mn-lt"/>
                        </a:rPr>
                        <a:t>CrCl</a:t>
                      </a:r>
                      <a:r>
                        <a:rPr lang="en-US" sz="1400" dirty="0">
                          <a:latin typeface="+mn-lt"/>
                        </a:rPr>
                        <a:t> = </a:t>
                      </a:r>
                      <a:r>
                        <a:rPr lang="en-US" sz="1400" dirty="0" err="1">
                          <a:latin typeface="+mn-lt"/>
                        </a:rPr>
                        <a:t>creatinine</a:t>
                      </a:r>
                      <a:r>
                        <a:rPr lang="en-US" sz="1400" dirty="0">
                          <a:latin typeface="+mn-lt"/>
                        </a:rPr>
                        <a:t> clearance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3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34810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BIC-TAF-FTC vs. DTG + TAF-FTC as Initial Therapy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GS-380-1490 (Week 48):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</a:t>
            </a:r>
            <a:r>
              <a:rPr lang="en-US" dirty="0" err="1"/>
              <a:t>Virologic</a:t>
            </a:r>
            <a:r>
              <a:rPr lang="en-US" dirty="0"/>
              <a:t> Response (Intention-to-Treat Analysis)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Sax PE, et al. </a:t>
            </a:r>
            <a:r>
              <a:rPr lang="fr-FR" dirty="0"/>
              <a:t>Lancet. 2017;390:2073-82.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587182"/>
              </p:ext>
            </p:extLst>
          </p:nvPr>
        </p:nvGraphicFramePr>
        <p:xfrm>
          <a:off x="457200" y="1905004"/>
          <a:ext cx="8229600" cy="388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76400" y="5791200"/>
            <a:ext cx="683971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No participant discontinued due to lack of efficacy in either arm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No treatment-emergent resistance to any study drug occurred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19128" y="5320108"/>
            <a:ext cx="12192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286/320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77746" y="5320108"/>
            <a:ext cx="12192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302/325</a:t>
            </a:r>
          </a:p>
        </p:txBody>
      </p:sp>
    </p:spTree>
    <p:extLst>
      <p:ext uri="{BB962C8B-B14F-4D97-AF65-F5344CB8AC3E}">
        <p14:creationId xmlns:p14="http://schemas.microsoft.com/office/powerpoint/2010/main" val="37677763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BIC-TAF-FTC vs. DTG + TAF-FTC as Initial Therapy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GS-380-1490 (Week 48): Adverse Events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Sax PE, et al. </a:t>
            </a:r>
            <a:r>
              <a:rPr lang="fr-FR" dirty="0"/>
              <a:t>Lancet. 2017;390:2073-82.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13956"/>
              </p:ext>
            </p:extLst>
          </p:nvPr>
        </p:nvGraphicFramePr>
        <p:xfrm>
          <a:off x="457200" y="1417208"/>
          <a:ext cx="8229600" cy="467879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92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 Emergent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(AE’s &gt;5%) Through Week 48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873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BIC-TAF-FTC</a:t>
                      </a:r>
                    </a:p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320)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 + TAF-FTC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325)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Headache, %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Diarrhea, %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Nausea, %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Fatigue, %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Arthralgia, %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Insomnia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, %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Change in eGFR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-7.3 mL/min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-10.8 mL/min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499">
                <a:tc grid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Abbreviations: </a:t>
                      </a:r>
                      <a:r>
                        <a:rPr lang="en-US" sz="1400" dirty="0" err="1">
                          <a:latin typeface="+mn-lt"/>
                        </a:rPr>
                        <a:t>eGFR</a:t>
                      </a:r>
                      <a:r>
                        <a:rPr lang="en-US" sz="1400" dirty="0">
                          <a:latin typeface="+mn-lt"/>
                        </a:rPr>
                        <a:t> = estimated glomerular filtration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31318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BIC-TAF-FTC vs. DTG + TAF-FTC as Initial Therapy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GS-380-1490 (Week 48): Conclusions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Sax PE, et al. </a:t>
            </a:r>
            <a:r>
              <a:rPr lang="fr-FR" dirty="0"/>
              <a:t>Lancet. 2017;390:2073-82.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988570"/>
              </p:ext>
            </p:extLst>
          </p:nvPr>
        </p:nvGraphicFramePr>
        <p:xfrm>
          <a:off x="0" y="236220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48 weeks,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virological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suppression with the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bictegravir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regimen was achieved and was non-inferior to the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regimen in previously untreated adults. There was no emergent resistance to either regimen. The fixed-dose combination of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bictegravir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emtricitabine, and tenofovir alafenamide was safe and well tolerated compared with the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regimen.”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92646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BIC-TAF-FTC vs. DTG + TAF-FTC as Initial Therapy</a:t>
            </a:r>
            <a:br>
              <a:rPr lang="en-US" sz="2400" b="0" dirty="0"/>
            </a:br>
            <a:r>
              <a:rPr lang="en-US" dirty="0"/>
              <a:t>GS-380-1490: Week 96 Results</a:t>
            </a:r>
          </a:p>
        </p:txBody>
      </p:sp>
    </p:spTree>
    <p:extLst>
      <p:ext uri="{BB962C8B-B14F-4D97-AF65-F5344CB8AC3E}">
        <p14:creationId xmlns:p14="http://schemas.microsoft.com/office/powerpoint/2010/main" val="20246680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BIC-TAF-FTC vs. DTG + TAF-FTC as Initial Therapy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GS-380-1490 (Week 96):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96 Virologic Response (Intention-to-Treat Analysis)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Stellbrink</a:t>
            </a:r>
            <a:r>
              <a:rPr lang="en-US" dirty="0"/>
              <a:t> HJ , et al. </a:t>
            </a:r>
            <a:r>
              <a:rPr lang="fr-FR" dirty="0"/>
              <a:t>Lancet. 2019;6:e364-e372.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937732"/>
              </p:ext>
            </p:extLst>
          </p:nvPr>
        </p:nvGraphicFramePr>
        <p:xfrm>
          <a:off x="457200" y="1905004"/>
          <a:ext cx="8229600" cy="388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19128" y="5320108"/>
            <a:ext cx="12192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269/320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77746" y="5320108"/>
            <a:ext cx="12192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281/325</a:t>
            </a:r>
          </a:p>
        </p:txBody>
      </p:sp>
    </p:spTree>
    <p:extLst>
      <p:ext uri="{BB962C8B-B14F-4D97-AF65-F5344CB8AC3E}">
        <p14:creationId xmlns:p14="http://schemas.microsoft.com/office/powerpoint/2010/main" val="201004850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BIC-TAF-FTC vs. DTG + TAF-FTC as Initial Therapy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GS-380-1490 (Week 96): Conclusions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Stellbrink</a:t>
            </a:r>
            <a:r>
              <a:rPr lang="en-US" dirty="0"/>
              <a:t> HJ , et al. </a:t>
            </a:r>
            <a:r>
              <a:rPr lang="fr-FR" dirty="0"/>
              <a:t>Lancet. 2019;6:e364-e372.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27012"/>
              </p:ext>
            </p:extLst>
          </p:nvPr>
        </p:nvGraphicFramePr>
        <p:xfrm>
          <a:off x="0" y="2362200"/>
          <a:ext cx="9144000" cy="2194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These week 96 data support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bictegravir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emtricitabine, and tenofovir alafenamide as a safe, well tolerated, and durable treatment for people living with chronic HIV.”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8137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39255</TotalTime>
  <Words>492</Words>
  <Application>Microsoft Office PowerPoint</Application>
  <PresentationFormat>On-screen Show (4:3)</PresentationFormat>
  <Paragraphs>90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Geneva</vt:lpstr>
      <vt:lpstr>Lucida Grande</vt:lpstr>
      <vt:lpstr>Symbol</vt:lpstr>
      <vt:lpstr>Times New Roman</vt:lpstr>
      <vt:lpstr>NCRC</vt:lpstr>
      <vt:lpstr>BIC-TAF-FTC vs. DTG + TAF-FTC as Initial Therapy GS-380-1490: Week 48 Results</vt:lpstr>
      <vt:lpstr>BIC-TAF-FTC versus DTG + TAF-FTC as Initial Therapy GS-380-1490: Design</vt:lpstr>
      <vt:lpstr>BIC-TAF-FTC vs. DTG + TAF-FTC as Initial Therapy GS-380-1490 (Week 48): Baseline Characteristics</vt:lpstr>
      <vt:lpstr>BIC-TAF-FTC vs. DTG + TAF-FTC as Initial Therapy GS-380-1490 (Week 48): Results</vt:lpstr>
      <vt:lpstr>BIC-TAF-FTC vs. DTG + TAF-FTC as Initial Therapy GS-380-1490 (Week 48): Adverse Events</vt:lpstr>
      <vt:lpstr>BIC-TAF-FTC vs. DTG + TAF-FTC as Initial Therapy GS-380-1490 (Week 48): Conclusions</vt:lpstr>
      <vt:lpstr>BIC-TAF-FTC vs. DTG + TAF-FTC as Initial Therapy GS-380-1490: Week 96 Results</vt:lpstr>
      <vt:lpstr>BIC-TAF-FTC vs. DTG + TAF-FTC as Initial Therapy GS-380-1490 (Week 96): Results</vt:lpstr>
      <vt:lpstr>BIC-TAF-FTC vs. DTG + TAF-FTC as Initial Therapy GS-380-1490 (Week 96): Conclusions 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1737</cp:revision>
  <cp:lastPrinted>2008-02-05T14:34:24Z</cp:lastPrinted>
  <dcterms:created xsi:type="dcterms:W3CDTF">2010-11-28T05:36:22Z</dcterms:created>
  <dcterms:modified xsi:type="dcterms:W3CDTF">2020-01-02T05:43:35Z</dcterms:modified>
</cp:coreProperties>
</file>