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955" r:id="rId2"/>
    <p:sldId id="956" r:id="rId3"/>
    <p:sldId id="965" r:id="rId4"/>
    <p:sldId id="953" r:id="rId5"/>
    <p:sldId id="1345" r:id="rId6"/>
    <p:sldId id="111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9BD3"/>
    <a:srgbClr val="784180"/>
    <a:srgbClr val="66426F"/>
    <a:srgbClr val="7F7F7F"/>
    <a:srgbClr val="54737F"/>
    <a:srgbClr val="AD8200"/>
    <a:srgbClr val="DBE4E9"/>
    <a:srgbClr val="879A5B"/>
    <a:srgbClr val="3370B1"/>
    <a:srgbClr val="326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94807" autoAdjust="0"/>
  </p:normalViewPr>
  <p:slideViewPr>
    <p:cSldViewPr snapToGrid="0" showGuides="1">
      <p:cViewPr varScale="1">
        <p:scale>
          <a:sx n="154" d="100"/>
          <a:sy n="154" d="100"/>
        </p:scale>
        <p:origin x="216" y="28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452112465516346"/>
          <c:y val="0.10748853112295501"/>
          <c:w val="0.86924241110268752"/>
          <c:h val="0.85993638507050996"/>
        </c:manualLayout>
      </c:layout>
      <c:barChart>
        <c:barDir val="col"/>
        <c:grouping val="clustered"/>
        <c:varyColors val="0"/>
        <c:ser>
          <c:idx val="0"/>
          <c:order val="0"/>
          <c:tx>
            <c:strRef>
              <c:f>Sheet1!$B$1</c:f>
              <c:strCache>
                <c:ptCount val="1"/>
                <c:pt idx="0">
                  <c:v>Bictegravir-TAF-FTC</c:v>
                </c:pt>
              </c:strCache>
            </c:strRef>
          </c:tx>
          <c:spPr>
            <a:gradFill>
              <a:gsLst>
                <a:gs pos="0">
                  <a:srgbClr val="004A80"/>
                </a:gs>
                <a:gs pos="99000">
                  <a:srgbClr val="00B0F0"/>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c:formatCode>
                <c:ptCount val="1"/>
                <c:pt idx="0">
                  <c:v>89</c:v>
                </c:pt>
              </c:numCache>
            </c:numRef>
          </c:val>
          <c:extLst>
            <c:ext xmlns:c16="http://schemas.microsoft.com/office/drawing/2014/chart" uri="{C3380CC4-5D6E-409C-BE32-E72D297353CC}">
              <c16:uniqueId val="{00000000-34B3-FC41-B06A-02D2E97D716F}"/>
            </c:ext>
          </c:extLst>
        </c:ser>
        <c:ser>
          <c:idx val="1"/>
          <c:order val="1"/>
          <c:tx>
            <c:strRef>
              <c:f>Sheet1!$C$1</c:f>
              <c:strCache>
                <c:ptCount val="1"/>
                <c:pt idx="0">
                  <c:v>Dolutegravir + TAF-FTC</c:v>
                </c:pt>
              </c:strCache>
            </c:strRef>
          </c:tx>
          <c:spPr>
            <a:solidFill>
              <a:srgbClr val="718E25"/>
            </a:solidFill>
            <a:ln w="12700">
              <a:noFill/>
            </a:ln>
            <a:effectLst/>
            <a:scene3d>
              <a:camera prst="orthographicFront"/>
              <a:lightRig rig="threePt" dir="t"/>
            </a:scene3d>
            <a:sp3d>
              <a:bevelT w="38100" h="38100"/>
            </a:sp3d>
          </c:spPr>
          <c:invertIfNegative val="0"/>
          <c:dPt>
            <c:idx val="0"/>
            <c:invertIfNegative val="0"/>
            <c:bubble3D val="0"/>
            <c:spPr>
              <a:gradFill>
                <a:gsLst>
                  <a:gs pos="0">
                    <a:srgbClr val="5A8031"/>
                  </a:gs>
                  <a:gs pos="99000">
                    <a:srgbClr val="8DC84E"/>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34B3-FC41-B06A-02D2E97D716F}"/>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c:formatCode>
                <c:ptCount val="1"/>
                <c:pt idx="0">
                  <c:v>93</c:v>
                </c:pt>
              </c:numCache>
            </c:numRef>
          </c:val>
          <c:extLst>
            <c:ext xmlns:c16="http://schemas.microsoft.com/office/drawing/2014/chart" uri="{C3380CC4-5D6E-409C-BE32-E72D297353CC}">
              <c16:uniqueId val="{00000002-34B3-FC41-B06A-02D2E97D716F}"/>
            </c:ext>
          </c:extLst>
        </c:ser>
        <c:dLbls>
          <c:showLegendKey val="0"/>
          <c:showVal val="1"/>
          <c:showCatName val="0"/>
          <c:showSerName val="0"/>
          <c:showPercent val="0"/>
          <c:showBubbleSize val="0"/>
        </c:dLbls>
        <c:gapWidth val="256"/>
        <c:overlap val="-100"/>
        <c:axId val="2046573128"/>
        <c:axId val="2046570504"/>
      </c:barChart>
      <c:catAx>
        <c:axId val="2046573128"/>
        <c:scaling>
          <c:orientation val="minMax"/>
        </c:scaling>
        <c:delete val="1"/>
        <c:axPos val="b"/>
        <c:numFmt formatCode="General" sourceLinked="0"/>
        <c:majorTickMark val="out"/>
        <c:minorTickMark val="none"/>
        <c:tickLblPos val="nextTo"/>
        <c:crossAx val="2046570504"/>
        <c:crosses val="autoZero"/>
        <c:auto val="1"/>
        <c:lblAlgn val="ctr"/>
        <c:lblOffset val="1"/>
        <c:tickLblSkip val="1"/>
        <c:tickMarkSkip val="1"/>
        <c:noMultiLvlLbl val="0"/>
      </c:catAx>
      <c:valAx>
        <c:axId val="2046570504"/>
        <c:scaling>
          <c:orientation val="minMax"/>
          <c:max val="100"/>
          <c:min val="0"/>
        </c:scaling>
        <c:delete val="0"/>
        <c:axPos val="l"/>
        <c:title>
          <c:tx>
            <c:rich>
              <a:bodyPr/>
              <a:lstStyle/>
              <a:p>
                <a:pPr>
                  <a:defRPr sz="1300"/>
                </a:pPr>
                <a:r>
                  <a:rPr lang="en-US" sz="1300"/>
                  <a:t>HIV RNA &lt;50 copies/mL (%)</a:t>
                </a:r>
              </a:p>
            </c:rich>
          </c:tx>
          <c:layout>
            <c:manualLayout>
              <c:xMode val="edge"/>
              <c:yMode val="edge"/>
              <c:x val="3.3555087545751833E-3"/>
              <c:y val="0.12933329210642042"/>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4657312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18451565082142"/>
          <c:y val="0"/>
          <c:w val="0.843156897054535"/>
          <c:h val="8.9371117449819099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925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9252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9252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2867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ts val="3000"/>
              </a:lnSpc>
            </a:pPr>
            <a:r>
              <a:rPr lang="en-US" sz="1800" b="0" dirty="0"/>
              <a:t>BIC-TAF-FTC versus DTG + TAF-FTC as Initial Therapy</a:t>
            </a:r>
            <a:br>
              <a:rPr lang="en-US" sz="1800" b="0" dirty="0"/>
            </a:br>
            <a:r>
              <a:rPr lang="en-US" dirty="0"/>
              <a:t>GS-380-1490: Week 48 Results</a:t>
            </a:r>
          </a:p>
        </p:txBody>
      </p:sp>
    </p:spTree>
    <p:extLst>
      <p:ext uri="{BB962C8B-B14F-4D97-AF65-F5344CB8AC3E}">
        <p14:creationId xmlns:p14="http://schemas.microsoft.com/office/powerpoint/2010/main" val="261732630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028902" y="2347187"/>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028903" y="2907927"/>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Bictegravir-TAF-FTC versus Dolutegravir + TAF-FTC as Initial Therapy</a:t>
            </a:r>
            <a:br>
              <a:rPr lang="en-US" sz="2000" dirty="0">
                <a:ea typeface="ＭＳ Ｐゴシック" pitchFamily="31" charset="-128"/>
                <a:cs typeface="ＭＳ Ｐゴシック" pitchFamily="31" charset="-128"/>
              </a:rPr>
            </a:br>
            <a:r>
              <a:rPr lang="en-US" sz="2000" dirty="0"/>
              <a:t>GS-380-1490: Design</a:t>
            </a:r>
          </a:p>
        </p:txBody>
      </p:sp>
      <p:sp>
        <p:nvSpPr>
          <p:cNvPr id="6" name="Content Placeholder 5"/>
          <p:cNvSpPr>
            <a:spLocks noGrp="1"/>
          </p:cNvSpPr>
          <p:nvPr>
            <p:ph type="body" sz="quarter" idx="16"/>
          </p:nvPr>
        </p:nvSpPr>
        <p:spPr/>
        <p:txBody>
          <a:bodyPr/>
          <a:lstStyle/>
          <a:p>
            <a:r>
              <a:rPr lang="en-US" dirty="0"/>
              <a:t>Source: Sax PE, et al. </a:t>
            </a:r>
            <a:r>
              <a:rPr lang="fr-FR" dirty="0"/>
              <a:t>Lancet. 2017;390:2073-82.</a:t>
            </a:r>
            <a:endParaRPr lang="en-US" dirty="0">
              <a:latin typeface="Arial" pitchFamily="31" charset="0"/>
            </a:endParaRPr>
          </a:p>
        </p:txBody>
      </p:sp>
      <p:sp>
        <p:nvSpPr>
          <p:cNvPr id="3" name="Content Placeholder 2">
            <a:extLst>
              <a:ext uri="{FF2B5EF4-FFF2-40B4-BE49-F238E27FC236}">
                <a16:creationId xmlns:a16="http://schemas.microsoft.com/office/drawing/2014/main" id="{C2A141AD-E006-3247-A602-C361B00BF7C7}"/>
              </a:ext>
            </a:extLst>
          </p:cNvPr>
          <p:cNvSpPr>
            <a:spLocks noGrp="1"/>
          </p:cNvSpPr>
          <p:nvPr>
            <p:ph sz="half" idx="2"/>
          </p:nvPr>
        </p:nvSpPr>
        <p:spPr>
          <a:xfrm>
            <a:off x="323851" y="1430713"/>
            <a:ext cx="4622222" cy="2894796"/>
          </a:xfrm>
        </p:spPr>
        <p:txBody>
          <a:bodyPr>
            <a:normAutofit/>
          </a:bodyPr>
          <a:lstStyle/>
          <a:p>
            <a:r>
              <a:rPr lang="en-US" sz="1500" b="1" dirty="0"/>
              <a:t>Design</a:t>
            </a:r>
          </a:p>
          <a:p>
            <a:pPr lvl="1"/>
            <a:r>
              <a:rPr lang="en-US" sz="1500" dirty="0"/>
              <a:t>Randomized, double-blind, active-controlled, phase 3 study comparing </a:t>
            </a:r>
            <a:r>
              <a:rPr lang="en-US" sz="1500" dirty="0" err="1"/>
              <a:t>bictegravir</a:t>
            </a:r>
            <a:r>
              <a:rPr lang="en-US" sz="1500" dirty="0"/>
              <a:t>-tenofovir alafenamide-emtricitabine versus dolutegravir plus tenofovir alafenamide-emtricitabine as initial therapy</a:t>
            </a:r>
          </a:p>
          <a:p>
            <a:r>
              <a:rPr lang="en-US" sz="1500" b="1" dirty="0"/>
              <a:t>Inclusion Criteria</a:t>
            </a:r>
          </a:p>
          <a:p>
            <a:pPr lvl="1"/>
            <a:r>
              <a:rPr lang="en-US" sz="1500" dirty="0"/>
              <a:t>Age ≥18 years</a:t>
            </a:r>
          </a:p>
          <a:p>
            <a:pPr lvl="1"/>
            <a:r>
              <a:rPr lang="en-US" sz="1500" dirty="0"/>
              <a:t>Antiretroviral-naïve (or ≤10 days of treatment)</a:t>
            </a:r>
          </a:p>
          <a:p>
            <a:pPr lvl="1"/>
            <a:r>
              <a:rPr lang="en-US" sz="1500" dirty="0"/>
              <a:t>HIV RNA ≥500 copies/mL</a:t>
            </a:r>
          </a:p>
          <a:p>
            <a:pPr lvl="1"/>
            <a:r>
              <a:rPr lang="en-US" sz="1500" dirty="0"/>
              <a:t>eGFR ≥30 mL/min</a:t>
            </a:r>
          </a:p>
        </p:txBody>
      </p:sp>
      <p:sp>
        <p:nvSpPr>
          <p:cNvPr id="24" name="Rectangle 7"/>
          <p:cNvSpPr>
            <a:spLocks noChangeArrowheads="1"/>
          </p:cNvSpPr>
          <p:nvPr/>
        </p:nvSpPr>
        <p:spPr bwMode="ltGray">
          <a:xfrm>
            <a:off x="5529080" y="1753908"/>
            <a:ext cx="2694505" cy="818384"/>
          </a:xfrm>
          <a:prstGeom prst="rect">
            <a:avLst/>
          </a:prstGeom>
          <a:solidFill>
            <a:srgbClr val="0070C0">
              <a:alpha val="1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600" b="1" dirty="0" err="1">
                <a:solidFill>
                  <a:srgbClr val="000000"/>
                </a:solidFill>
                <a:latin typeface="Arial"/>
                <a:cs typeface="Arial"/>
              </a:rPr>
              <a:t>Bictegravir</a:t>
            </a:r>
            <a:r>
              <a:rPr lang="en-US" sz="1600" b="1" dirty="0">
                <a:solidFill>
                  <a:srgbClr val="000000"/>
                </a:solidFill>
                <a:latin typeface="Arial"/>
                <a:cs typeface="Arial"/>
              </a:rPr>
              <a:t>-TAF-FTC</a:t>
            </a:r>
          </a:p>
          <a:p>
            <a:pPr algn="ctr"/>
            <a:r>
              <a:rPr lang="en-US" sz="1400" dirty="0">
                <a:solidFill>
                  <a:srgbClr val="000000"/>
                </a:solidFill>
                <a:latin typeface="Arial"/>
                <a:cs typeface="Arial"/>
              </a:rPr>
              <a:t>(n = 320)</a:t>
            </a:r>
          </a:p>
        </p:txBody>
      </p:sp>
      <p:sp>
        <p:nvSpPr>
          <p:cNvPr id="33" name="Rectangle 7"/>
          <p:cNvSpPr>
            <a:spLocks noChangeArrowheads="1"/>
          </p:cNvSpPr>
          <p:nvPr/>
        </p:nvSpPr>
        <p:spPr bwMode="ltGray">
          <a:xfrm>
            <a:off x="5529080" y="3186633"/>
            <a:ext cx="2694506" cy="818384"/>
          </a:xfrm>
          <a:prstGeom prst="rect">
            <a:avLst/>
          </a:prstGeom>
          <a:solidFill>
            <a:srgbClr val="A2B96D">
              <a:alpha val="27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600" b="1" dirty="0">
                <a:solidFill>
                  <a:srgbClr val="000000"/>
                </a:solidFill>
                <a:latin typeface="Arial"/>
                <a:cs typeface="Arial"/>
              </a:rPr>
              <a:t>Dolutegravir + TAF-FTC</a:t>
            </a:r>
          </a:p>
          <a:p>
            <a:pPr algn="ctr"/>
            <a:r>
              <a:rPr lang="en-US" sz="1400" dirty="0">
                <a:solidFill>
                  <a:srgbClr val="000000"/>
                </a:solidFill>
                <a:latin typeface="Arial"/>
                <a:cs typeface="Arial"/>
              </a:rPr>
              <a:t>(n = 325)</a:t>
            </a:r>
          </a:p>
        </p:txBody>
      </p:sp>
    </p:spTree>
    <p:extLst>
      <p:ext uri="{BB962C8B-B14F-4D97-AF65-F5344CB8AC3E}">
        <p14:creationId xmlns:p14="http://schemas.microsoft.com/office/powerpoint/2010/main" val="428887712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Bictegravir-TAF-FTC versus Dolutegravir + TAF-FTC as Initial Therapy</a:t>
            </a:r>
            <a:br>
              <a:rPr lang="en-US" sz="2000" dirty="0">
                <a:solidFill>
                  <a:schemeClr val="accent2">
                    <a:lumMod val="20000"/>
                    <a:lumOff val="80000"/>
                  </a:schemeClr>
                </a:solidFill>
                <a:ea typeface="ＭＳ Ｐゴシック" pitchFamily="31" charset="-128"/>
                <a:cs typeface="ＭＳ Ｐゴシック" pitchFamily="31" charset="-128"/>
              </a:rPr>
            </a:br>
            <a:r>
              <a:rPr lang="en-US" sz="2000" dirty="0"/>
              <a:t>GS-380-1490: Week 48 Results</a:t>
            </a:r>
          </a:p>
        </p:txBody>
      </p:sp>
      <p:sp>
        <p:nvSpPr>
          <p:cNvPr id="6" name="Content Placeholder 5"/>
          <p:cNvSpPr>
            <a:spLocks noGrp="1"/>
          </p:cNvSpPr>
          <p:nvPr>
            <p:ph type="body" sz="quarter" idx="15"/>
          </p:nvPr>
        </p:nvSpPr>
        <p:spPr/>
        <p:txBody>
          <a:bodyPr/>
          <a:lstStyle/>
          <a:p>
            <a:r>
              <a:rPr lang="en-US" dirty="0"/>
              <a:t>Week 48 </a:t>
            </a:r>
            <a:r>
              <a:rPr lang="en-US" dirty="0" err="1"/>
              <a:t>Virologic</a:t>
            </a:r>
            <a:r>
              <a:rPr lang="en-US" dirty="0"/>
              <a:t> Response (Intention-to-Treat Analysis)</a:t>
            </a:r>
            <a:endParaRPr lang="en-US" dirty="0">
              <a:latin typeface="Arial" pitchFamily="31" charset="0"/>
            </a:endParaRPr>
          </a:p>
        </p:txBody>
      </p:sp>
      <p:sp>
        <p:nvSpPr>
          <p:cNvPr id="3" name="Text Placeholder 2"/>
          <p:cNvSpPr>
            <a:spLocks noGrp="1"/>
          </p:cNvSpPr>
          <p:nvPr>
            <p:ph type="body" sz="quarter" idx="16"/>
          </p:nvPr>
        </p:nvSpPr>
        <p:spPr/>
        <p:txBody>
          <a:bodyPr/>
          <a:lstStyle/>
          <a:p>
            <a:r>
              <a:rPr lang="en-US" dirty="0"/>
              <a:t>Source: Sax PE, et al. </a:t>
            </a:r>
            <a:r>
              <a:rPr lang="fr-FR" dirty="0"/>
              <a:t>Lancet. 2017;390:2073-82.</a:t>
            </a:r>
            <a:endParaRPr lang="en-US" dirty="0">
              <a:latin typeface="Arial" pitchFamily="31" charset="0"/>
            </a:endParaRPr>
          </a:p>
        </p:txBody>
      </p:sp>
      <p:graphicFrame>
        <p:nvGraphicFramePr>
          <p:cNvPr id="8" name="Chart 7"/>
          <p:cNvGraphicFramePr>
            <a:graphicFrameLocks/>
          </p:cNvGraphicFramePr>
          <p:nvPr>
            <p:extLst>
              <p:ext uri="{D42A27DB-BD31-4B8C-83A1-F6EECF244321}">
                <p14:modId xmlns:p14="http://schemas.microsoft.com/office/powerpoint/2010/main" val="3763168189"/>
              </p:ext>
            </p:extLst>
          </p:nvPr>
        </p:nvGraphicFramePr>
        <p:xfrm>
          <a:off x="461175" y="1355645"/>
          <a:ext cx="8221649" cy="29107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48734" y="4377267"/>
            <a:ext cx="6646333" cy="461665"/>
          </a:xfrm>
          <a:prstGeom prst="rect">
            <a:avLst/>
          </a:prstGeom>
          <a:solidFill>
            <a:schemeClr val="bg1">
              <a:lumMod val="95000"/>
            </a:schemeClr>
          </a:solidFill>
        </p:spPr>
        <p:txBody>
          <a:bodyPr wrap="square" rtlCol="0">
            <a:spAutoFit/>
          </a:bodyPr>
          <a:lstStyle/>
          <a:p>
            <a:r>
              <a:rPr lang="en-US" sz="1200" dirty="0">
                <a:latin typeface="Arial" panose="020B0604020202020204" pitchFamily="34" charset="0"/>
                <a:cs typeface="Arial" panose="020B0604020202020204" pitchFamily="34" charset="0"/>
              </a:rPr>
              <a:t>No participant discontinued due to lack of efficacy in either arm</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No treatment-emergent resistance to any study drug occurred</a:t>
            </a:r>
          </a:p>
        </p:txBody>
      </p:sp>
      <p:sp>
        <p:nvSpPr>
          <p:cNvPr id="12" name="TextBox 11"/>
          <p:cNvSpPr txBox="1"/>
          <p:nvPr/>
        </p:nvSpPr>
        <p:spPr>
          <a:xfrm>
            <a:off x="3089909" y="3862758"/>
            <a:ext cx="914400" cy="276999"/>
          </a:xfrm>
          <a:prstGeom prst="rect">
            <a:avLst/>
          </a:prstGeom>
          <a:noFill/>
        </p:spPr>
        <p:txBody>
          <a:bodyPr wrap="square" rtlCol="0" anchor="ctr" anchorCtr="1">
            <a:spAutoFit/>
          </a:bodyPr>
          <a:lstStyle/>
          <a:p>
            <a:r>
              <a:rPr lang="en-US" sz="1200" dirty="0">
                <a:solidFill>
                  <a:srgbClr val="FFFFFF"/>
                </a:solidFill>
                <a:latin typeface="Arial"/>
              </a:rPr>
              <a:t>286/320</a:t>
            </a:r>
          </a:p>
        </p:txBody>
      </p:sp>
      <p:sp>
        <p:nvSpPr>
          <p:cNvPr id="14" name="TextBox 13"/>
          <p:cNvSpPr txBox="1"/>
          <p:nvPr/>
        </p:nvSpPr>
        <p:spPr>
          <a:xfrm>
            <a:off x="5760499" y="3862758"/>
            <a:ext cx="914400" cy="276999"/>
          </a:xfrm>
          <a:prstGeom prst="rect">
            <a:avLst/>
          </a:prstGeom>
          <a:noFill/>
        </p:spPr>
        <p:txBody>
          <a:bodyPr wrap="square" rtlCol="0" anchor="ctr" anchorCtr="1">
            <a:spAutoFit/>
          </a:bodyPr>
          <a:lstStyle/>
          <a:p>
            <a:r>
              <a:rPr lang="en-US" sz="1200" dirty="0">
                <a:solidFill>
                  <a:srgbClr val="FFFFFF"/>
                </a:solidFill>
                <a:latin typeface="Arial"/>
              </a:rPr>
              <a:t>302/325</a:t>
            </a:r>
          </a:p>
        </p:txBody>
      </p:sp>
    </p:spTree>
    <p:extLst>
      <p:ext uri="{BB962C8B-B14F-4D97-AF65-F5344CB8AC3E}">
        <p14:creationId xmlns:p14="http://schemas.microsoft.com/office/powerpoint/2010/main" val="376777639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Bictegravir-TAF-FTC versus Dolutegravir + TAF-FTC as Initial Therapy</a:t>
            </a:r>
            <a:br>
              <a:rPr lang="en-US" sz="2000" dirty="0">
                <a:ea typeface="ＭＳ Ｐゴシック" pitchFamily="31" charset="-128"/>
                <a:cs typeface="ＭＳ Ｐゴシック" pitchFamily="31" charset="-128"/>
              </a:rPr>
            </a:br>
            <a:r>
              <a:rPr lang="en-US" sz="2000" dirty="0"/>
              <a:t>GS-380-1490: Adverse Events</a:t>
            </a:r>
          </a:p>
        </p:txBody>
      </p:sp>
      <p:sp>
        <p:nvSpPr>
          <p:cNvPr id="6" name="Content Placeholder 5"/>
          <p:cNvSpPr>
            <a:spLocks noGrp="1"/>
          </p:cNvSpPr>
          <p:nvPr>
            <p:ph type="body" sz="quarter" idx="14"/>
          </p:nvPr>
        </p:nvSpPr>
        <p:spPr/>
        <p:txBody>
          <a:bodyPr/>
          <a:lstStyle/>
          <a:p>
            <a:r>
              <a:rPr lang="en-US" dirty="0"/>
              <a:t>Source: Sax PE, et al. </a:t>
            </a:r>
            <a:r>
              <a:rPr lang="fr-FR" dirty="0"/>
              <a:t>Lancet. 2017;390:2073-82.</a:t>
            </a:r>
            <a:endParaRPr lang="en-US" dirty="0">
              <a:latin typeface="Arial" pitchFamily="31" charset="0"/>
            </a:endParaRPr>
          </a:p>
        </p:txBody>
      </p:sp>
      <p:graphicFrame>
        <p:nvGraphicFramePr>
          <p:cNvPr id="8" name="Group 65"/>
          <p:cNvGraphicFramePr>
            <a:graphicFrameLocks noGrp="1"/>
          </p:cNvGraphicFramePr>
          <p:nvPr>
            <p:extLst>
              <p:ext uri="{D42A27DB-BD31-4B8C-83A1-F6EECF244321}">
                <p14:modId xmlns:p14="http://schemas.microsoft.com/office/powerpoint/2010/main" val="2742954939"/>
              </p:ext>
            </p:extLst>
          </p:nvPr>
        </p:nvGraphicFramePr>
        <p:xfrm>
          <a:off x="580292" y="1045322"/>
          <a:ext cx="8009793" cy="3383279"/>
        </p:xfrm>
        <a:graphic>
          <a:graphicData uri="http://schemas.openxmlformats.org/drawingml/2006/table">
            <a:tbl>
              <a:tblPr>
                <a:effectLst/>
              </a:tblPr>
              <a:tblGrid>
                <a:gridCol w="2447437">
                  <a:extLst>
                    <a:ext uri="{9D8B030D-6E8A-4147-A177-3AD203B41FA5}">
                      <a16:colId xmlns:a16="http://schemas.microsoft.com/office/drawing/2014/main" val="20000"/>
                    </a:ext>
                  </a:extLst>
                </a:gridCol>
                <a:gridCol w="2781178">
                  <a:extLst>
                    <a:ext uri="{9D8B030D-6E8A-4147-A177-3AD203B41FA5}">
                      <a16:colId xmlns:a16="http://schemas.microsoft.com/office/drawing/2014/main" val="20001"/>
                    </a:ext>
                  </a:extLst>
                </a:gridCol>
                <a:gridCol w="2781178">
                  <a:extLst>
                    <a:ext uri="{9D8B030D-6E8A-4147-A177-3AD203B41FA5}">
                      <a16:colId xmlns:a16="http://schemas.microsoft.com/office/drawing/2014/main" val="20002"/>
                    </a:ext>
                  </a:extLst>
                </a:gridCol>
              </a:tblGrid>
              <a:tr h="4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panose="020B0604020202020204" pitchFamily="34" charset="0"/>
                          <a:cs typeface="Arial" panose="020B0604020202020204" pitchFamily="34" charset="0"/>
                        </a:rPr>
                        <a:t>Treatment Emergent Adverse Events</a:t>
                      </a:r>
                      <a:r>
                        <a:rPr lang="en-US" sz="1400" b="1" baseline="0" dirty="0">
                          <a:solidFill>
                            <a:srgbClr val="FFFFFF"/>
                          </a:solidFill>
                          <a:latin typeface="Arial" panose="020B0604020202020204" pitchFamily="34" charset="0"/>
                          <a:cs typeface="Arial" panose="020B0604020202020204" pitchFamily="34" charset="0"/>
                        </a:rPr>
                        <a:t> (AE’s &gt;5%) Through Week 48</a:t>
                      </a:r>
                      <a:endParaRPr lang="en-US" sz="1400" b="1"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469800">
                <a:tc>
                  <a:txBody>
                    <a:bodyPr/>
                    <a:lstStyle/>
                    <a:p>
                      <a:pPr marL="0" indent="0" algn="l"/>
                      <a:endPar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50000"/>
                      </a:schemeClr>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BIC-TAF-FTC</a:t>
                      </a:r>
                    </a:p>
                    <a:p>
                      <a:pPr marL="0" indent="0" algn="ctr">
                        <a:lnSpc>
                          <a:spcPts val="1600"/>
                        </a:lnSpc>
                      </a:pP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320)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8639C"/>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DTG + TAF-FTC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325)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697D36"/>
                    </a:solidFill>
                  </a:tcPr>
                </a:tc>
                <a:extLst>
                  <a:ext uri="{0D108BD9-81ED-4DB2-BD59-A6C34878D82A}">
                    <a16:rowId xmlns:a16="http://schemas.microsoft.com/office/drawing/2014/main" val="10001"/>
                  </a:ext>
                </a:extLst>
              </a:tr>
              <a:tr h="34909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Headache,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8639C">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97D36">
                        <a:alpha val="15000"/>
                      </a:srgbClr>
                    </a:solidFill>
                  </a:tcPr>
                </a:tc>
                <a:extLst>
                  <a:ext uri="{0D108BD9-81ED-4DB2-BD59-A6C34878D82A}">
                    <a16:rowId xmlns:a16="http://schemas.microsoft.com/office/drawing/2014/main" val="10002"/>
                  </a:ext>
                </a:extLst>
              </a:tr>
              <a:tr h="34909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Diarrhea,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8639C">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97D36">
                        <a:alpha val="25000"/>
                      </a:srgbClr>
                    </a:solidFill>
                  </a:tcPr>
                </a:tc>
                <a:extLst>
                  <a:ext uri="{0D108BD9-81ED-4DB2-BD59-A6C34878D82A}">
                    <a16:rowId xmlns:a16="http://schemas.microsoft.com/office/drawing/2014/main" val="10003"/>
                  </a:ext>
                </a:extLst>
              </a:tr>
              <a:tr h="34909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Nausea,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8639C">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97D36">
                        <a:alpha val="15000"/>
                      </a:srgbClr>
                    </a:solidFill>
                  </a:tcPr>
                </a:tc>
                <a:extLst>
                  <a:ext uri="{0D108BD9-81ED-4DB2-BD59-A6C34878D82A}">
                    <a16:rowId xmlns:a16="http://schemas.microsoft.com/office/drawing/2014/main" val="10004"/>
                  </a:ext>
                </a:extLst>
              </a:tr>
              <a:tr h="34909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Fatigue,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8639C">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97D36">
                        <a:alpha val="25000"/>
                      </a:srgbClr>
                    </a:solidFill>
                  </a:tcPr>
                </a:tc>
                <a:extLst>
                  <a:ext uri="{0D108BD9-81ED-4DB2-BD59-A6C34878D82A}">
                    <a16:rowId xmlns:a16="http://schemas.microsoft.com/office/drawing/2014/main" val="10005"/>
                  </a:ext>
                </a:extLst>
              </a:tr>
              <a:tr h="34909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Arthralgia,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8639C">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97D36">
                        <a:alpha val="15000"/>
                      </a:srgbClr>
                    </a:solidFill>
                  </a:tcPr>
                </a:tc>
                <a:extLst>
                  <a:ext uri="{0D108BD9-81ED-4DB2-BD59-A6C34878D82A}">
                    <a16:rowId xmlns:a16="http://schemas.microsoft.com/office/drawing/2014/main" val="10006"/>
                  </a:ext>
                </a:extLst>
              </a:tr>
              <a:tr h="34909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Insomnia</a:t>
                      </a:r>
                      <a:r>
                        <a:rPr lang="en-US" sz="1400" kern="1200" spc="-30" dirty="0">
                          <a:solidFill>
                            <a:srgbClr val="000000"/>
                          </a:solidFill>
                          <a:latin typeface="Arial" panose="020B0604020202020204" pitchFamily="34" charset="0"/>
                          <a:ea typeface="+mn-ea"/>
                          <a:cs typeface="Arial" panose="020B0604020202020204" pitchFamily="34" charset="0"/>
                        </a:rPr>
                        <a:t>,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8639C">
                        <a:alpha val="2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97D36">
                        <a:alpha val="25000"/>
                      </a:srgbClr>
                    </a:solidFill>
                  </a:tcPr>
                </a:tc>
                <a:extLst>
                  <a:ext uri="{0D108BD9-81ED-4DB2-BD59-A6C34878D82A}">
                    <a16:rowId xmlns:a16="http://schemas.microsoft.com/office/drawing/2014/main" val="10007"/>
                  </a:ext>
                </a:extLst>
              </a:tr>
              <a:tr h="349097">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Change in eGFR</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-7.3 mL/min</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8639C">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-10.8 mL/min</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97D36">
                        <a:alpha val="15000"/>
                      </a:srgbClr>
                    </a:solidFill>
                  </a:tcPr>
                </a:tc>
                <a:extLst>
                  <a:ext uri="{0D108BD9-81ED-4DB2-BD59-A6C34878D82A}">
                    <a16:rowId xmlns:a16="http://schemas.microsoft.com/office/drawing/2014/main" val="10008"/>
                  </a:ext>
                </a:extLst>
              </a:tr>
            </a:tbl>
          </a:graphicData>
        </a:graphic>
      </p:graphicFrame>
      <p:sp>
        <p:nvSpPr>
          <p:cNvPr id="5" name="TextBox 4">
            <a:extLst>
              <a:ext uri="{FF2B5EF4-FFF2-40B4-BE49-F238E27FC236}">
                <a16:creationId xmlns:a16="http://schemas.microsoft.com/office/drawing/2014/main" id="{E002944A-8632-8941-A6D8-7E35BEE430DB}"/>
              </a:ext>
            </a:extLst>
          </p:cNvPr>
          <p:cNvSpPr txBox="1"/>
          <p:nvPr/>
        </p:nvSpPr>
        <p:spPr>
          <a:xfrm>
            <a:off x="590711" y="4514315"/>
            <a:ext cx="8002956" cy="261610"/>
          </a:xfrm>
          <a:prstGeom prst="rect">
            <a:avLst/>
          </a:prstGeom>
          <a:solidFill>
            <a:schemeClr val="bg1">
              <a:lumMod val="95000"/>
            </a:schemeClr>
          </a:solidFill>
        </p:spPr>
        <p:txBody>
          <a:bodyPr wrap="square" rtlCol="0">
            <a:spAutoFit/>
          </a:bodyPr>
          <a:lstStyle/>
          <a:p>
            <a:r>
              <a:rPr lang="en-US" sz="1100" dirty="0">
                <a:latin typeface="Arial" panose="020B0604020202020204" pitchFamily="34" charset="0"/>
                <a:cs typeface="Arial" panose="020B0604020202020204" pitchFamily="34" charset="0"/>
              </a:rPr>
              <a:t>Abbreviations: </a:t>
            </a:r>
            <a:r>
              <a:rPr lang="en-US" sz="1100" dirty="0" err="1">
                <a:latin typeface="Arial" panose="020B0604020202020204" pitchFamily="34" charset="0"/>
                <a:cs typeface="Arial" panose="020B0604020202020204" pitchFamily="34" charset="0"/>
              </a:rPr>
              <a:t>eGFR</a:t>
            </a:r>
            <a:r>
              <a:rPr lang="en-US" sz="1100" dirty="0">
                <a:latin typeface="Arial" panose="020B0604020202020204" pitchFamily="34" charset="0"/>
                <a:cs typeface="Arial" panose="020B0604020202020204" pitchFamily="34" charset="0"/>
              </a:rPr>
              <a:t> = estimated glomerular filtration</a:t>
            </a:r>
          </a:p>
        </p:txBody>
      </p:sp>
    </p:spTree>
    <p:extLst>
      <p:ext uri="{BB962C8B-B14F-4D97-AF65-F5344CB8AC3E}">
        <p14:creationId xmlns:p14="http://schemas.microsoft.com/office/powerpoint/2010/main" val="163231318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Bictegravir-TAF-FTC versus Dolutegravir + TAF-FTC as Initial Therapy</a:t>
            </a:r>
            <a:br>
              <a:rPr lang="en-US" sz="2000" dirty="0">
                <a:ea typeface="ＭＳ Ｐゴシック" pitchFamily="31" charset="-128"/>
                <a:cs typeface="ＭＳ Ｐゴシック" pitchFamily="31" charset="-128"/>
              </a:rPr>
            </a:br>
            <a:r>
              <a:rPr lang="en-US" sz="2000" dirty="0"/>
              <a:t>GS-380-1490: Conclusion</a:t>
            </a:r>
          </a:p>
        </p:txBody>
      </p:sp>
      <p:sp>
        <p:nvSpPr>
          <p:cNvPr id="6" name="Content Placeholder 5"/>
          <p:cNvSpPr>
            <a:spLocks noGrp="1"/>
          </p:cNvSpPr>
          <p:nvPr>
            <p:ph type="body" sz="quarter" idx="16"/>
          </p:nvPr>
        </p:nvSpPr>
        <p:spPr/>
        <p:txBody>
          <a:bodyPr/>
          <a:lstStyle/>
          <a:p>
            <a:r>
              <a:rPr lang="en-US" dirty="0"/>
              <a:t>Source: Sax PE, et al. </a:t>
            </a:r>
            <a:r>
              <a:rPr lang="fr-FR" dirty="0"/>
              <a:t>Lancet. 2017;390:2073-82.</a:t>
            </a:r>
            <a:endParaRPr lang="en-US" dirty="0">
              <a:latin typeface="Arial" pitchFamily="31" charset="0"/>
            </a:endParaRPr>
          </a:p>
        </p:txBody>
      </p:sp>
      <p:sp>
        <p:nvSpPr>
          <p:cNvPr id="3" name="Content Placeholder 2">
            <a:extLst>
              <a:ext uri="{FF2B5EF4-FFF2-40B4-BE49-F238E27FC236}">
                <a16:creationId xmlns:a16="http://schemas.microsoft.com/office/drawing/2014/main" id="{4EAFA51D-B7BE-D5FE-70BE-930873EE1B56}"/>
              </a:ext>
            </a:extLst>
          </p:cNvPr>
          <p:cNvSpPr>
            <a:spLocks noGrp="1"/>
          </p:cNvSpPr>
          <p:nvPr>
            <p:ph sz="half" idx="2"/>
          </p:nvPr>
        </p:nvSpPr>
        <p:spPr>
          <a:xfrm>
            <a:off x="-18168" y="1821577"/>
            <a:ext cx="9180576" cy="1574460"/>
          </a:xfrm>
        </p:spPr>
        <p:txBody>
          <a:bodyPr>
            <a:normAutofit/>
          </a:bodyPr>
          <a:lstStyle/>
          <a:p>
            <a:pPr>
              <a:lnSpc>
                <a:spcPts val="2800"/>
              </a:lnSpc>
            </a:pPr>
            <a:r>
              <a:rPr lang="en-US" sz="1800" b="1" i="0" dirty="0">
                <a:solidFill>
                  <a:srgbClr val="C00000"/>
                </a:solidFill>
              </a:rPr>
              <a:t>Interpretation</a:t>
            </a:r>
            <a:r>
              <a:rPr lang="en-US" sz="1800" b="0" i="0" dirty="0">
                <a:solidFill>
                  <a:schemeClr val="tx1"/>
                </a:solidFill>
              </a:rPr>
              <a:t>: “</a:t>
            </a:r>
            <a:r>
              <a:rPr lang="en-US" sz="1800" b="0" kern="1200" dirty="0">
                <a:solidFill>
                  <a:schemeClr val="tx1"/>
                </a:solidFill>
                <a:effectLst/>
              </a:rPr>
              <a:t>These week 96 data support </a:t>
            </a:r>
            <a:r>
              <a:rPr lang="en-US" sz="1800" b="0" kern="1200" dirty="0" err="1">
                <a:solidFill>
                  <a:schemeClr val="tx1"/>
                </a:solidFill>
                <a:effectLst/>
              </a:rPr>
              <a:t>bictegravir</a:t>
            </a:r>
            <a:r>
              <a:rPr lang="en-US" sz="1800" b="0" kern="1200" dirty="0">
                <a:solidFill>
                  <a:schemeClr val="tx1"/>
                </a:solidFill>
                <a:effectLst/>
              </a:rPr>
              <a:t>, emtricitabine, and tenofovir alafenamide as a safe, well tolerated, and durable treatment for people living with chronic HIV.”</a:t>
            </a:r>
          </a:p>
        </p:txBody>
      </p:sp>
    </p:spTree>
    <p:extLst>
      <p:ext uri="{BB962C8B-B14F-4D97-AF65-F5344CB8AC3E}">
        <p14:creationId xmlns:p14="http://schemas.microsoft.com/office/powerpoint/2010/main" val="59111835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859813"/>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52842</TotalTime>
  <Words>323</Words>
  <Application>Microsoft Macintosh PowerPoint</Application>
  <PresentationFormat>On-screen Show (16:9)</PresentationFormat>
  <Paragraphs>52</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BIC-TAF-FTC versus DTG + TAF-FTC as Initial Therapy GS-380-1490: Week 48 Results</vt:lpstr>
      <vt:lpstr>Bictegravir-TAF-FTC versus Dolutegravir + TAF-FTC as Initial Therapy GS-380-1490: Design</vt:lpstr>
      <vt:lpstr>Bictegravir-TAF-FTC versus Dolutegravir + TAF-FTC as Initial Therapy GS-380-1490: Week 48 Results</vt:lpstr>
      <vt:lpstr>Bictegravir-TAF-FTC versus Dolutegravir + TAF-FTC as Initial Therapy GS-380-1490: Adverse Events</vt:lpstr>
      <vt:lpstr>Bictegravir-TAF-FTC versus Dolutegravir + TAF-FTC as Initial Therapy GS-380-1490: Conclusion</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2305</cp:revision>
  <cp:lastPrinted>2008-02-05T14:34:24Z</cp:lastPrinted>
  <dcterms:created xsi:type="dcterms:W3CDTF">2010-11-28T05:36:22Z</dcterms:created>
  <dcterms:modified xsi:type="dcterms:W3CDTF">2022-12-17T22:55:08Z</dcterms:modified>
</cp:coreProperties>
</file>