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929" r:id="rId2"/>
    <p:sldId id="950" r:id="rId3"/>
    <p:sldId id="958" r:id="rId4"/>
    <p:sldId id="959" r:id="rId5"/>
    <p:sldId id="960" r:id="rId6"/>
    <p:sldId id="961" r:id="rId7"/>
    <p:sldId id="962" r:id="rId8"/>
    <p:sldId id="1344" r:id="rId9"/>
    <p:sldId id="1113"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BD3"/>
    <a:srgbClr val="784180"/>
    <a:srgbClr val="66426F"/>
    <a:srgbClr val="7F7F7F"/>
    <a:srgbClr val="54737F"/>
    <a:srgbClr val="AD8200"/>
    <a:srgbClr val="DBE4E9"/>
    <a:srgbClr val="879A5B"/>
    <a:srgbClr val="3370B1"/>
    <a:srgbClr val="326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4" autoAdjust="0"/>
    <p:restoredTop sz="94807" autoAdjust="0"/>
  </p:normalViewPr>
  <p:slideViewPr>
    <p:cSldViewPr snapToGrid="0" showGuides="1">
      <p:cViewPr varScale="1">
        <p:scale>
          <a:sx n="154" d="100"/>
          <a:sy n="154" d="100"/>
        </p:scale>
        <p:origin x="216" y="28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9818-3849-A0D8-3E1F7368E587}"/>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92.4</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1.54320987654321E-3"/>
              <c:y val="0.14678622406530001"/>
            </c:manualLayout>
          </c:layout>
          <c:overlay val="0"/>
        </c:title>
        <c:numFmt formatCode="0" sourceLinked="0"/>
        <c:majorTickMark val="out"/>
        <c:minorTickMark val="none"/>
        <c:tickLblPos val="nextTo"/>
        <c:spPr>
          <a:ln w="6350" cmpd="sng">
            <a:solidFill>
              <a:srgbClr val="000000"/>
            </a:solidFill>
          </a:ln>
        </c:sp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459536307961507"/>
          <c:y val="0"/>
          <c:w val="0.772350753949873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802"/>
          <c:y val="0.10748853112295501"/>
          <c:w val="0.83527692718965696"/>
          <c:h val="0.70179935841353203"/>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numFmt formatCode="0.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Albumin/_x000d_Creatinine</c:v>
                </c:pt>
                <c:pt idx="1">
                  <c:v>Retinonl Binding_x000d_ Protein</c:v>
                </c:pt>
                <c:pt idx="2">
                  <c:v>Beta-2-Microglobulin/_x000d_Creatinine</c:v>
                </c:pt>
              </c:strCache>
            </c:strRef>
          </c:cat>
          <c:val>
            <c:numRef>
              <c:f>Sheet1!$B$2:$B$4</c:f>
              <c:numCache>
                <c:formatCode>0.0</c:formatCode>
                <c:ptCount val="3"/>
                <c:pt idx="0">
                  <c:v>0.6</c:v>
                </c:pt>
                <c:pt idx="1">
                  <c:v>13.6</c:v>
                </c:pt>
                <c:pt idx="2">
                  <c:v>-23</c:v>
                </c:pt>
              </c:numCache>
            </c:numRef>
          </c:val>
          <c:extLst>
            <c:ext xmlns:c16="http://schemas.microsoft.com/office/drawing/2014/chart" uri="{C3380CC4-5D6E-409C-BE32-E72D297353CC}">
              <c16:uniqueId val="{00000000-F100-674D-990E-29F1F51D1513}"/>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F100-674D-990E-29F1F51D1513}"/>
              </c:ext>
            </c:extLst>
          </c:dPt>
          <c:dLbls>
            <c:numFmt formatCode="0.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Albumin/_x000d_Creatinine</c:v>
                </c:pt>
                <c:pt idx="1">
                  <c:v>Retinonl Binding_x000d_ Protein</c:v>
                </c:pt>
                <c:pt idx="2">
                  <c:v>Beta-2-Microglobulin/_x000d_Creatinine</c:v>
                </c:pt>
              </c:strCache>
            </c:strRef>
          </c:cat>
          <c:val>
            <c:numRef>
              <c:f>Sheet1!$C$2:$C$4</c:f>
              <c:numCache>
                <c:formatCode>0.0</c:formatCode>
                <c:ptCount val="3"/>
                <c:pt idx="0">
                  <c:v>6.2</c:v>
                </c:pt>
                <c:pt idx="1">
                  <c:v>19.899999999999999</c:v>
                </c:pt>
                <c:pt idx="2">
                  <c:v>-18.100000000000001</c:v>
                </c:pt>
              </c:numCache>
            </c:numRef>
          </c:val>
          <c:extLst>
            <c:ext xmlns:c16="http://schemas.microsoft.com/office/drawing/2014/chart" uri="{C3380CC4-5D6E-409C-BE32-E72D297353CC}">
              <c16:uniqueId val="{00000002-F100-674D-990E-29F1F51D1513}"/>
            </c:ext>
          </c:extLst>
        </c:ser>
        <c:dLbls>
          <c:showLegendKey val="0"/>
          <c:showVal val="1"/>
          <c:showCatName val="0"/>
          <c:showSerName val="0"/>
          <c:showPercent val="0"/>
          <c:showBubbleSize val="0"/>
        </c:dLbls>
        <c:gapWidth val="110"/>
        <c:axId val="-2019082936"/>
        <c:axId val="-2090859352"/>
      </c:barChart>
      <c:catAx>
        <c:axId val="-2019082936"/>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sz="1300"/>
            </a:pPr>
            <a:endParaRPr lang="en-US"/>
          </a:p>
        </c:txPr>
        <c:crossAx val="-2090859352"/>
        <c:crosses val="autoZero"/>
        <c:auto val="1"/>
        <c:lblAlgn val="ctr"/>
        <c:lblOffset val="1"/>
        <c:tickLblSkip val="1"/>
        <c:tickMarkSkip val="1"/>
        <c:noMultiLvlLbl val="0"/>
      </c:catAx>
      <c:valAx>
        <c:axId val="-2090859352"/>
        <c:scaling>
          <c:orientation val="minMax"/>
          <c:max val="30"/>
          <c:min val="-30"/>
        </c:scaling>
        <c:delete val="0"/>
        <c:axPos val="l"/>
        <c:title>
          <c:tx>
            <c:rich>
              <a:bodyPr/>
              <a:lstStyle/>
              <a:p>
                <a:pPr>
                  <a:defRPr sz="1300"/>
                </a:pPr>
                <a:r>
                  <a:rPr lang="en-US" sz="1300"/>
                  <a:t>Median % Change from Baseline</a:t>
                </a:r>
              </a:p>
            </c:rich>
          </c:tx>
          <c:layout>
            <c:manualLayout>
              <c:xMode val="edge"/>
              <c:yMode val="edge"/>
              <c:x val="2.3148148148148147E-2"/>
              <c:y val="7.3866958899496862E-2"/>
            </c:manualLayout>
          </c:layout>
          <c:overlay val="0"/>
        </c:title>
        <c:numFmt formatCode="0" sourceLinked="0"/>
        <c:majorTickMark val="out"/>
        <c:minorTickMark val="none"/>
        <c:tickLblPos val="nextTo"/>
        <c:spPr>
          <a:ln w="6350" cmpd="sng">
            <a:solidFill>
              <a:srgbClr val="000000"/>
            </a:solidFill>
          </a:ln>
        </c:spPr>
        <c:txPr>
          <a:bodyPr/>
          <a:lstStyle/>
          <a:p>
            <a:pPr>
              <a:defRPr sz="1300"/>
            </a:pPr>
            <a:endParaRPr lang="en-US"/>
          </a:p>
        </c:txPr>
        <c:crossAx val="-201908293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5918989855998"/>
          <c:y val="0"/>
          <c:w val="0.63094464543283402"/>
          <c:h val="0.1030150362560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6237779248375304"/>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Sheet1!$B$2:$B$3</c:f>
              <c:numCache>
                <c:formatCode>0.00</c:formatCode>
                <c:ptCount val="2"/>
                <c:pt idx="0">
                  <c:v>-0.83</c:v>
                </c:pt>
                <c:pt idx="1">
                  <c:v>-0.78</c:v>
                </c:pt>
              </c:numCache>
            </c:numRef>
          </c:val>
          <c:extLst>
            <c:ext xmlns:c16="http://schemas.microsoft.com/office/drawing/2014/chart" uri="{C3380CC4-5D6E-409C-BE32-E72D297353CC}">
              <c16:uniqueId val="{00000000-87DC-BC47-8EAB-2B0674E19EE3}"/>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87DC-BC47-8EAB-2B0674E19EE3}"/>
              </c:ext>
            </c:extLst>
          </c:dPt>
          <c:dPt>
            <c:idx val="1"/>
            <c:invertIfNegative val="0"/>
            <c:bubble3D val="0"/>
            <c:extLst>
              <c:ext xmlns:c16="http://schemas.microsoft.com/office/drawing/2014/chart" uri="{C3380CC4-5D6E-409C-BE32-E72D297353CC}">
                <c16:uniqueId val="{00000000-CE35-C04F-8632-26385B8ED810}"/>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Sheet1!$C$2:$C$3</c:f>
              <c:numCache>
                <c:formatCode>0.00</c:formatCode>
                <c:ptCount val="2"/>
                <c:pt idx="0">
                  <c:v>-0.6</c:v>
                </c:pt>
                <c:pt idx="1">
                  <c:v>-1.02</c:v>
                </c:pt>
              </c:numCache>
            </c:numRef>
          </c:val>
          <c:extLst>
            <c:ext xmlns:c16="http://schemas.microsoft.com/office/drawing/2014/chart" uri="{C3380CC4-5D6E-409C-BE32-E72D297353CC}">
              <c16:uniqueId val="{00000002-87DC-BC47-8EAB-2B0674E19EE3}"/>
            </c:ext>
          </c:extLst>
        </c:ser>
        <c:dLbls>
          <c:showLegendKey val="0"/>
          <c:showVal val="1"/>
          <c:showCatName val="0"/>
          <c:showSerName val="0"/>
          <c:showPercent val="0"/>
          <c:showBubbleSize val="0"/>
        </c:dLbls>
        <c:gapWidth val="135"/>
        <c:axId val="-1962353160"/>
        <c:axId val="-1962350216"/>
      </c:barChart>
      <c:catAx>
        <c:axId val="-1962353160"/>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1962350216"/>
        <c:crosses val="autoZero"/>
        <c:auto val="1"/>
        <c:lblAlgn val="ctr"/>
        <c:lblOffset val="1"/>
        <c:tickLblSkip val="1"/>
        <c:tickMarkSkip val="1"/>
        <c:noMultiLvlLbl val="0"/>
      </c:catAx>
      <c:valAx>
        <c:axId val="-1962350216"/>
        <c:scaling>
          <c:orientation val="minMax"/>
          <c:max val="0.5"/>
          <c:min val="-1.5"/>
        </c:scaling>
        <c:delete val="0"/>
        <c:axPos val="l"/>
        <c:title>
          <c:tx>
            <c:rich>
              <a:bodyPr/>
              <a:lstStyle/>
              <a:p>
                <a:pPr>
                  <a:defRPr sz="1300"/>
                </a:pPr>
                <a:r>
                  <a:rPr lang="en-US" sz="1300"/>
                  <a:t>Median % Change from Baseline</a:t>
                </a:r>
              </a:p>
            </c:rich>
          </c:tx>
          <c:layout>
            <c:manualLayout>
              <c:xMode val="edge"/>
              <c:yMode val="edge"/>
              <c:x val="1.8518518518518517E-2"/>
              <c:y val="0.11172324676520698"/>
            </c:manualLayout>
          </c:layout>
          <c:overlay val="0"/>
        </c:title>
        <c:numFmt formatCode="0.0" sourceLinked="0"/>
        <c:majorTickMark val="out"/>
        <c:minorTickMark val="none"/>
        <c:tickLblPos val="nextTo"/>
        <c:spPr>
          <a:ln w="6350" cmpd="sng">
            <a:solidFill>
              <a:srgbClr val="000000"/>
            </a:solidFill>
          </a:ln>
        </c:spPr>
        <c:txPr>
          <a:bodyPr/>
          <a:lstStyle/>
          <a:p>
            <a:pPr>
              <a:defRPr sz="1300"/>
            </a:pPr>
            <a:endParaRPr lang="en-US"/>
          </a:p>
        </c:txPr>
        <c:crossAx val="-1962353160"/>
        <c:crosses val="autoZero"/>
        <c:crossBetween val="between"/>
        <c:majorUnit val="0.5"/>
        <c:minorUnit val="0.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2678489841547587"/>
          <c:y val="8.1036745406824155E-3"/>
          <c:w val="0.64871245261009003"/>
          <c:h val="8.60658837136882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8063089336055"/>
          <c:y val="0.101838827349971"/>
          <c:w val="0.84895717896374068"/>
          <c:h val="0.76997524109609705"/>
        </c:manualLayout>
      </c:layout>
      <c:barChart>
        <c:barDir val="col"/>
        <c:grouping val="clustered"/>
        <c:varyColors val="0"/>
        <c:ser>
          <c:idx val="0"/>
          <c:order val="0"/>
          <c:tx>
            <c:strRef>
              <c:f>Sheet1!$B$1</c:f>
              <c:strCache>
                <c:ptCount val="1"/>
                <c:pt idx="0">
                  <c:v>Bictegravir-TAF-FTC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Sheet1!$B$2:$B$5</c:f>
              <c:numCache>
                <c:formatCode>0</c:formatCode>
                <c:ptCount val="4"/>
                <c:pt idx="0">
                  <c:v>13</c:v>
                </c:pt>
                <c:pt idx="1">
                  <c:v>7</c:v>
                </c:pt>
                <c:pt idx="2">
                  <c:v>5</c:v>
                </c:pt>
                <c:pt idx="3">
                  <c:v>9</c:v>
                </c:pt>
              </c:numCache>
            </c:numRef>
          </c:val>
          <c:extLst>
            <c:ext xmlns:c16="http://schemas.microsoft.com/office/drawing/2014/chart" uri="{C3380CC4-5D6E-409C-BE32-E72D297353CC}">
              <c16:uniqueId val="{00000000-BD2A-4146-8523-EF0FFBC938DC}"/>
            </c:ext>
          </c:extLst>
        </c:ser>
        <c:ser>
          <c:idx val="1"/>
          <c:order val="1"/>
          <c:tx>
            <c:strRef>
              <c:f>Sheet1!$C$1</c:f>
              <c:strCache>
                <c:ptCount val="1"/>
                <c:pt idx="0">
                  <c:v>Dolutegravir-ABC-3TC</c:v>
                </c:pt>
              </c:strCache>
            </c:strRef>
          </c:tx>
          <c:spPr>
            <a:gradFill>
              <a:gsLst>
                <a:gs pos="0">
                  <a:srgbClr val="5A8031"/>
                </a:gs>
                <a:gs pos="99000">
                  <a:srgbClr val="8DC84E"/>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BD2A-4146-8523-EF0FFBC938DC}"/>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Sheet1!$C$2:$C$5</c:f>
              <c:numCache>
                <c:formatCode>0</c:formatCode>
                <c:ptCount val="4"/>
                <c:pt idx="0">
                  <c:v>11</c:v>
                </c:pt>
                <c:pt idx="1">
                  <c:v>4</c:v>
                </c:pt>
                <c:pt idx="2">
                  <c:v>5</c:v>
                </c:pt>
                <c:pt idx="3">
                  <c:v>3</c:v>
                </c:pt>
              </c:numCache>
            </c:numRef>
          </c:val>
          <c:extLst>
            <c:ext xmlns:c16="http://schemas.microsoft.com/office/drawing/2014/chart" uri="{C3380CC4-5D6E-409C-BE32-E72D297353CC}">
              <c16:uniqueId val="{00000002-BD2A-4146-8523-EF0FFBC938DC}"/>
            </c:ext>
          </c:extLst>
        </c:ser>
        <c:dLbls>
          <c:showLegendKey val="0"/>
          <c:showVal val="1"/>
          <c:showCatName val="0"/>
          <c:showSerName val="0"/>
          <c:showPercent val="0"/>
          <c:showBubbleSize val="0"/>
        </c:dLbls>
        <c:gapWidth val="110"/>
        <c:axId val="-2019142600"/>
        <c:axId val="-2018672936"/>
      </c:barChart>
      <c:catAx>
        <c:axId val="-2019142600"/>
        <c:scaling>
          <c:orientation val="minMax"/>
        </c:scaling>
        <c:delete val="0"/>
        <c:axPos val="b"/>
        <c:numFmt formatCode="General" sourceLinked="1"/>
        <c:majorTickMark val="out"/>
        <c:minorTickMark val="none"/>
        <c:tickLblPos val="nextTo"/>
        <c:spPr>
          <a:ln w="6350" cmpd="sng">
            <a:solidFill>
              <a:srgbClr val="000000"/>
            </a:solidFill>
          </a:ln>
        </c:spPr>
        <c:txPr>
          <a:bodyPr rot="0" vert="horz"/>
          <a:lstStyle/>
          <a:p>
            <a:pPr>
              <a:defRPr/>
            </a:pPr>
            <a:endParaRPr lang="en-US"/>
          </a:p>
        </c:txPr>
        <c:crossAx val="-2018672936"/>
        <c:crosses val="autoZero"/>
        <c:auto val="1"/>
        <c:lblAlgn val="ctr"/>
        <c:lblOffset val="1"/>
        <c:tickLblSkip val="1"/>
        <c:tickMarkSkip val="1"/>
        <c:noMultiLvlLbl val="0"/>
      </c:catAx>
      <c:valAx>
        <c:axId val="-2018672936"/>
        <c:scaling>
          <c:orientation val="minMax"/>
          <c:max val="20"/>
          <c:min val="0"/>
        </c:scaling>
        <c:delete val="0"/>
        <c:axPos val="l"/>
        <c:title>
          <c:tx>
            <c:rich>
              <a:bodyPr/>
              <a:lstStyle/>
              <a:p>
                <a:pPr>
                  <a:defRPr/>
                </a:pPr>
                <a:r>
                  <a:rPr lang="en-US" dirty="0"/>
                  <a:t>Median Change (mg/dL)</a:t>
                </a:r>
              </a:p>
            </c:rich>
          </c:tx>
          <c:layout>
            <c:manualLayout>
              <c:xMode val="edge"/>
              <c:yMode val="edge"/>
              <c:x val="1.2345679012345678E-2"/>
              <c:y val="0.16267900722935949"/>
            </c:manualLayout>
          </c:layout>
          <c:overlay val="0"/>
        </c:title>
        <c:numFmt formatCode="0" sourceLinked="0"/>
        <c:majorTickMark val="out"/>
        <c:minorTickMark val="none"/>
        <c:tickLblPos val="nextTo"/>
        <c:spPr>
          <a:ln w="6350" cmpd="sng">
            <a:solidFill>
              <a:srgbClr val="000000"/>
            </a:solidFill>
          </a:ln>
        </c:spPr>
        <c:crossAx val="-2019142600"/>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9963278238868801"/>
          <c:y val="1.49179233951688E-2"/>
          <c:w val="0.67123501454210099"/>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25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266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364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363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140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solidFill>
                  <a:srgbClr val="001D48"/>
                </a:solidFill>
              </a:rPr>
              <a:t>BIC-TAF-FTC</a:t>
            </a:r>
            <a:r>
              <a:rPr lang="en-US" sz="1800" b="0" dirty="0"/>
              <a:t> vs. DTG-ABC-3TC as Initial Therapy</a:t>
            </a:r>
            <a:br>
              <a:rPr lang="en-US" sz="1800" b="0" dirty="0"/>
            </a:br>
            <a:r>
              <a:rPr lang="en-US" dirty="0"/>
              <a:t>GS-380-1489: Week 48 Results</a:t>
            </a:r>
          </a:p>
        </p:txBody>
      </p:sp>
    </p:spTree>
    <p:extLst>
      <p:ext uri="{BB962C8B-B14F-4D97-AF65-F5344CB8AC3E}">
        <p14:creationId xmlns:p14="http://schemas.microsoft.com/office/powerpoint/2010/main" val="201915509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71887" y="260185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371887" y="305905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a:xfrm>
            <a:off x="323469" y="106664"/>
            <a:ext cx="8497062" cy="818388"/>
          </a:xfrm>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Design</a:t>
            </a:r>
          </a:p>
        </p:txBody>
      </p:sp>
      <p:sp>
        <p:nvSpPr>
          <p:cNvPr id="6" name="Content Placeholder 5"/>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3" name="Content Placeholder 2">
            <a:extLst>
              <a:ext uri="{FF2B5EF4-FFF2-40B4-BE49-F238E27FC236}">
                <a16:creationId xmlns:a16="http://schemas.microsoft.com/office/drawing/2014/main" id="{871F09C7-6B4E-1949-B3FD-77506A41BF32}"/>
              </a:ext>
            </a:extLst>
          </p:cNvPr>
          <p:cNvSpPr>
            <a:spLocks noGrp="1"/>
          </p:cNvSpPr>
          <p:nvPr>
            <p:ph sz="half" idx="2"/>
          </p:nvPr>
        </p:nvSpPr>
        <p:spPr>
          <a:xfrm>
            <a:off x="323851" y="1184224"/>
            <a:ext cx="4986086" cy="3604344"/>
          </a:xfrm>
        </p:spPr>
        <p:txBody>
          <a:bodyPr>
            <a:normAutofit/>
          </a:bodyPr>
          <a:lstStyle/>
          <a:p>
            <a:pPr>
              <a:lnSpc>
                <a:spcPts val="2000"/>
              </a:lnSpc>
            </a:pPr>
            <a:r>
              <a:rPr lang="en-US" sz="1500" b="1" dirty="0"/>
              <a:t>Design</a:t>
            </a:r>
          </a:p>
          <a:p>
            <a:pPr lvl="1">
              <a:lnSpc>
                <a:spcPts val="2000"/>
              </a:lnSpc>
            </a:pPr>
            <a:r>
              <a:rPr lang="en-US" sz="1500" dirty="0"/>
              <a:t>Randomized, double-blind, active-controlled, phase 3 study evaluating the efficacy and safety of </a:t>
            </a:r>
            <a:r>
              <a:rPr lang="en-US" sz="1500" dirty="0" err="1"/>
              <a:t>bictegravir</a:t>
            </a:r>
            <a:r>
              <a:rPr lang="en-US" sz="1500" dirty="0"/>
              <a:t>-tenofovir alafenamide-emtricitabine versus dolutegravir-abacavir-lamivudine for treatment-naïve adults with HIV</a:t>
            </a:r>
          </a:p>
          <a:p>
            <a:pPr>
              <a:lnSpc>
                <a:spcPts val="2000"/>
              </a:lnSpc>
            </a:pPr>
            <a:r>
              <a:rPr lang="en-US" sz="1500" b="1" dirty="0"/>
              <a:t>Including Criteria</a:t>
            </a:r>
          </a:p>
          <a:p>
            <a:pPr lvl="1">
              <a:lnSpc>
                <a:spcPts val="2000"/>
              </a:lnSpc>
            </a:pPr>
            <a:r>
              <a:rPr lang="en-US" sz="1500" dirty="0"/>
              <a:t>Age ≥18 years</a:t>
            </a:r>
          </a:p>
          <a:p>
            <a:pPr lvl="1">
              <a:lnSpc>
                <a:spcPts val="2000"/>
              </a:lnSpc>
            </a:pPr>
            <a:r>
              <a:rPr lang="en-US" sz="1500" dirty="0"/>
              <a:t>Antiretroviral-naïve (or ≤10 days of treatment)</a:t>
            </a:r>
          </a:p>
          <a:p>
            <a:pPr lvl="1">
              <a:lnSpc>
                <a:spcPts val="2000"/>
              </a:lnSpc>
            </a:pPr>
            <a:r>
              <a:rPr lang="en-US" sz="1500" dirty="0"/>
              <a:t>HIV RNA ≥500 copies/mL</a:t>
            </a:r>
          </a:p>
          <a:p>
            <a:pPr lvl="1">
              <a:lnSpc>
                <a:spcPts val="2000"/>
              </a:lnSpc>
            </a:pPr>
            <a:r>
              <a:rPr lang="en-US" sz="1500" dirty="0"/>
              <a:t>eGFR ≥50 mL/min</a:t>
            </a:r>
          </a:p>
          <a:p>
            <a:pPr lvl="1">
              <a:lnSpc>
                <a:spcPts val="2000"/>
              </a:lnSpc>
            </a:pPr>
            <a:r>
              <a:rPr lang="en-US" sz="1500" dirty="0"/>
              <a:t>HLA B*5701 negative</a:t>
            </a:r>
          </a:p>
          <a:p>
            <a:pPr lvl="1">
              <a:lnSpc>
                <a:spcPts val="2000"/>
              </a:lnSpc>
            </a:pPr>
            <a:r>
              <a:rPr lang="en-US" sz="1500" dirty="0"/>
              <a:t>No chronic HBV infection</a:t>
            </a:r>
          </a:p>
        </p:txBody>
      </p:sp>
      <p:sp>
        <p:nvSpPr>
          <p:cNvPr id="24" name="Rectangle 7"/>
          <p:cNvSpPr>
            <a:spLocks noChangeArrowheads="1"/>
          </p:cNvSpPr>
          <p:nvPr/>
        </p:nvSpPr>
        <p:spPr bwMode="ltGray">
          <a:xfrm>
            <a:off x="5800306" y="2070434"/>
            <a:ext cx="2743200" cy="914400"/>
          </a:xfrm>
          <a:prstGeom prst="rect">
            <a:avLst/>
          </a:prstGeom>
          <a:solidFill>
            <a:srgbClr val="0070C0">
              <a:alpha val="25313"/>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050" dirty="0">
                <a:solidFill>
                  <a:srgbClr val="000000"/>
                </a:solidFill>
                <a:latin typeface="Arial"/>
                <a:cs typeface="Arial"/>
              </a:rPr>
              <a:t>(n = 314)</a:t>
            </a:r>
          </a:p>
        </p:txBody>
      </p:sp>
      <p:sp>
        <p:nvSpPr>
          <p:cNvPr id="33" name="Rectangle 7"/>
          <p:cNvSpPr>
            <a:spLocks noChangeArrowheads="1"/>
          </p:cNvSpPr>
          <p:nvPr/>
        </p:nvSpPr>
        <p:spPr bwMode="ltGray">
          <a:xfrm>
            <a:off x="5800306" y="3263566"/>
            <a:ext cx="2743200" cy="914400"/>
          </a:xfrm>
          <a:prstGeom prst="rect">
            <a:avLst/>
          </a:prstGeom>
          <a:solidFill>
            <a:srgbClr val="A2B96D">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Dolutegravir-ABC-3TC</a:t>
            </a:r>
          </a:p>
          <a:p>
            <a:pPr algn="ctr"/>
            <a:r>
              <a:rPr lang="en-US" sz="1050" dirty="0">
                <a:solidFill>
                  <a:srgbClr val="000000"/>
                </a:solidFill>
                <a:latin typeface="Arial"/>
                <a:cs typeface="Arial"/>
              </a:rPr>
              <a:t>(n = 315)</a:t>
            </a:r>
          </a:p>
        </p:txBody>
      </p:sp>
    </p:spTree>
    <p:extLst>
      <p:ext uri="{BB962C8B-B14F-4D97-AF65-F5344CB8AC3E}">
        <p14:creationId xmlns:p14="http://schemas.microsoft.com/office/powerpoint/2010/main" val="272036855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Week 48 Results</a:t>
            </a:r>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3" name="Text Placeholder 2"/>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20898699"/>
              </p:ext>
            </p:extLst>
          </p:nvPr>
        </p:nvGraphicFramePr>
        <p:xfrm>
          <a:off x="683795" y="1371599"/>
          <a:ext cx="77724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532021" y="4465689"/>
            <a:ext cx="6713621" cy="276999"/>
          </a:xfrm>
          <a:prstGeom prst="rect">
            <a:avLst/>
          </a:prstGeom>
          <a:solidFill>
            <a:schemeClr val="bg1">
              <a:lumMod val="95000"/>
            </a:schemeClr>
          </a:solidFill>
        </p:spPr>
        <p:txBody>
          <a:bodyPr wrap="square" rtlCol="0">
            <a:spAutoFit/>
          </a:bodyPr>
          <a:lstStyle/>
          <a:p>
            <a:r>
              <a:rPr lang="en-US" sz="1200" dirty="0">
                <a:latin typeface="+mn-lt"/>
              </a:rPr>
              <a:t>No treatment-emergent resistance to any study drug occurred</a:t>
            </a:r>
          </a:p>
        </p:txBody>
      </p:sp>
      <p:sp>
        <p:nvSpPr>
          <p:cNvPr id="8" name="TextBox 7"/>
          <p:cNvSpPr txBox="1"/>
          <p:nvPr/>
        </p:nvSpPr>
        <p:spPr>
          <a:xfrm>
            <a:off x="3191509" y="4102281"/>
            <a:ext cx="914400" cy="242374"/>
          </a:xfrm>
          <a:prstGeom prst="rect">
            <a:avLst/>
          </a:prstGeom>
          <a:noFill/>
        </p:spPr>
        <p:txBody>
          <a:bodyPr wrap="square" rtlCol="0" anchor="ctr" anchorCtr="1">
            <a:spAutoFit/>
          </a:bodyPr>
          <a:lstStyle/>
          <a:p>
            <a:r>
              <a:rPr lang="en-US" sz="975" dirty="0">
                <a:solidFill>
                  <a:srgbClr val="FFFFFF"/>
                </a:solidFill>
                <a:latin typeface="Arial"/>
              </a:rPr>
              <a:t>290/314</a:t>
            </a:r>
          </a:p>
        </p:txBody>
      </p:sp>
      <p:sp>
        <p:nvSpPr>
          <p:cNvPr id="9" name="TextBox 8"/>
          <p:cNvSpPr txBox="1"/>
          <p:nvPr/>
        </p:nvSpPr>
        <p:spPr>
          <a:xfrm>
            <a:off x="5659226" y="4102281"/>
            <a:ext cx="914400" cy="242374"/>
          </a:xfrm>
          <a:prstGeom prst="rect">
            <a:avLst/>
          </a:prstGeom>
          <a:noFill/>
        </p:spPr>
        <p:txBody>
          <a:bodyPr wrap="square" rtlCol="0" anchor="ctr" anchorCtr="1">
            <a:spAutoFit/>
          </a:bodyPr>
          <a:lstStyle/>
          <a:p>
            <a:r>
              <a:rPr lang="en-US" sz="975" dirty="0">
                <a:solidFill>
                  <a:srgbClr val="FFFFFF"/>
                </a:solidFill>
                <a:latin typeface="Arial"/>
              </a:rPr>
              <a:t>293/315</a:t>
            </a:r>
          </a:p>
        </p:txBody>
      </p:sp>
    </p:spTree>
    <p:extLst>
      <p:ext uri="{BB962C8B-B14F-4D97-AF65-F5344CB8AC3E}">
        <p14:creationId xmlns:p14="http://schemas.microsoft.com/office/powerpoint/2010/main" val="196199694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Bictegravir-TAF-FTC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a:t>
            </a:r>
            <a:r>
              <a:rPr lang="en-US" sz="2000" dirty="0">
                <a:ea typeface="ＭＳ Ｐゴシック" pitchFamily="31" charset="-128"/>
                <a:cs typeface="ＭＳ Ｐゴシック" pitchFamily="31" charset="-128"/>
              </a:rPr>
              <a:t>Adverse Effects </a:t>
            </a:r>
            <a:endParaRPr lang="en-US" sz="2000" dirty="0"/>
          </a:p>
        </p:txBody>
      </p:sp>
      <p:sp>
        <p:nvSpPr>
          <p:cNvPr id="6" name="Content Placeholder 5"/>
          <p:cNvSpPr>
            <a:spLocks noGrp="1"/>
          </p:cNvSpPr>
          <p:nvPr>
            <p:ph type="body" sz="quarter" idx="14"/>
          </p:nvPr>
        </p:nvSpPr>
        <p:spPr/>
        <p:txBody>
          <a:bodyPr/>
          <a:lstStyle/>
          <a:p>
            <a:r>
              <a:rPr lang="en-US" dirty="0"/>
              <a:t>Source: Gallant J, et al. </a:t>
            </a:r>
            <a:r>
              <a:rPr lang="fr-FR" dirty="0"/>
              <a:t>Lancet. 2017;390:2063-72.</a:t>
            </a:r>
            <a:endParaRPr lang="en-US" dirty="0"/>
          </a:p>
        </p:txBody>
      </p:sp>
      <p:graphicFrame>
        <p:nvGraphicFramePr>
          <p:cNvPr id="7" name="Group 65"/>
          <p:cNvGraphicFramePr>
            <a:graphicFrameLocks noGrp="1"/>
          </p:cNvGraphicFramePr>
          <p:nvPr>
            <p:extLst>
              <p:ext uri="{D42A27DB-BD31-4B8C-83A1-F6EECF244321}">
                <p14:modId xmlns:p14="http://schemas.microsoft.com/office/powerpoint/2010/main" val="926466785"/>
              </p:ext>
            </p:extLst>
          </p:nvPr>
        </p:nvGraphicFramePr>
        <p:xfrm>
          <a:off x="850232" y="1077830"/>
          <a:ext cx="7443536" cy="3538660"/>
        </p:xfrm>
        <a:graphic>
          <a:graphicData uri="http://schemas.openxmlformats.org/drawingml/2006/table">
            <a:tbl>
              <a:tblPr>
                <a:effectLst/>
              </a:tblPr>
              <a:tblGrid>
                <a:gridCol w="2687944">
                  <a:extLst>
                    <a:ext uri="{9D8B030D-6E8A-4147-A177-3AD203B41FA5}">
                      <a16:colId xmlns:a16="http://schemas.microsoft.com/office/drawing/2014/main" val="20000"/>
                    </a:ext>
                  </a:extLst>
                </a:gridCol>
                <a:gridCol w="2377796">
                  <a:extLst>
                    <a:ext uri="{9D8B030D-6E8A-4147-A177-3AD203B41FA5}">
                      <a16:colId xmlns:a16="http://schemas.microsoft.com/office/drawing/2014/main" val="20001"/>
                    </a:ext>
                  </a:extLst>
                </a:gridCol>
                <a:gridCol w="2377796">
                  <a:extLst>
                    <a:ext uri="{9D8B030D-6E8A-4147-A177-3AD203B41FA5}">
                      <a16:colId xmlns:a16="http://schemas.microsoft.com/office/drawing/2014/main" val="20002"/>
                    </a:ext>
                  </a:extLst>
                </a:gridCol>
              </a:tblGrid>
              <a:tr h="3965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&gt;5%) Through Week 48</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98772">
                <a:tc>
                  <a:txBody>
                    <a:bodyPr/>
                    <a:lstStyle/>
                    <a:p>
                      <a:pPr marL="91440" indent="0" algn="l"/>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Adverse Effect</a:t>
                      </a: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8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p>
                    <a:p>
                      <a:pPr marL="0" indent="0" algn="ctr">
                        <a:lnSpc>
                          <a:spcPts val="1800"/>
                        </a:lnSpc>
                      </a:pP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3370B1"/>
                    </a:solidFill>
                  </a:tcPr>
                </a:tc>
                <a:tc>
                  <a:txBody>
                    <a:bodyPr/>
                    <a:lstStyle/>
                    <a:p>
                      <a:pPr marL="0" indent="0" algn="ctr">
                        <a:lnSpc>
                          <a:spcPts val="18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879A5B"/>
                    </a:solidFill>
                  </a:tcPr>
                </a:tc>
                <a:extLst>
                  <a:ext uri="{0D108BD9-81ED-4DB2-BD59-A6C34878D82A}">
                    <a16:rowId xmlns:a16="http://schemas.microsoft.com/office/drawing/2014/main" val="10001"/>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2"/>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5000"/>
                      </a:srgbClr>
                    </a:solidFill>
                  </a:tcPr>
                </a:tc>
                <a:extLst>
                  <a:ext uri="{0D108BD9-81ED-4DB2-BD59-A6C34878D82A}">
                    <a16:rowId xmlns:a16="http://schemas.microsoft.com/office/drawing/2014/main" val="10003"/>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4"/>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5000"/>
                      </a:srgbClr>
                    </a:solidFill>
                  </a:tcPr>
                </a:tc>
                <a:extLst>
                  <a:ext uri="{0D108BD9-81ED-4DB2-BD59-A6C34878D82A}">
                    <a16:rowId xmlns:a16="http://schemas.microsoft.com/office/drawing/2014/main" val="10005"/>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Arthralgia,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6"/>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 %</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F7F7F">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70B1">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9A5B">
                        <a:alpha val="25000"/>
                      </a:srgbClr>
                    </a:solidFill>
                  </a:tcPr>
                </a:tc>
                <a:extLst>
                  <a:ext uri="{0D108BD9-81ED-4DB2-BD59-A6C34878D82A}">
                    <a16:rowId xmlns:a16="http://schemas.microsoft.com/office/drawing/2014/main" val="10007"/>
                  </a:ext>
                </a:extLst>
              </a:tr>
              <a:tr h="363332">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a:t>
                      </a:r>
                      <a:r>
                        <a:rPr lang="en-US" sz="1400" kern="1200" spc="-30" baseline="0" dirty="0" err="1">
                          <a:solidFill>
                            <a:srgbClr val="000000"/>
                          </a:solidFill>
                          <a:latin typeface="Arial" panose="020B0604020202020204" pitchFamily="34" charset="0"/>
                          <a:ea typeface="+mn-ea"/>
                          <a:cs typeface="Arial" panose="020B0604020202020204" pitchFamily="34" charset="0"/>
                        </a:rPr>
                        <a:t>eGFR</a:t>
                      </a:r>
                      <a:r>
                        <a:rPr lang="en-US" sz="1400" kern="1200" spc="-30" baseline="0" dirty="0">
                          <a:solidFill>
                            <a:srgbClr val="000000"/>
                          </a:solidFill>
                          <a:latin typeface="Arial" panose="020B0604020202020204" pitchFamily="34" charset="0"/>
                          <a:ea typeface="+mn-ea"/>
                          <a:cs typeface="Arial" panose="020B0604020202020204" pitchFamily="34" charset="0"/>
                        </a:rPr>
                        <a:t> (mL/min)</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F7F7F">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-10.5</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370B1">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9A5B">
                        <a:alpha val="15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64324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31" charset="-128"/>
                <a:cs typeface="ＭＳ Ｐゴシック" pitchFamily="31" charset="-128"/>
              </a:rPr>
            </a:br>
            <a:r>
              <a:rPr lang="en-US" sz="2000" dirty="0"/>
              <a:t>GS-380-1489: </a:t>
            </a:r>
            <a:r>
              <a:rPr lang="en-US" sz="2000" dirty="0">
                <a:ea typeface="ＭＳ Ｐゴシック" pitchFamily="31" charset="-128"/>
                <a:cs typeface="ＭＳ Ｐゴシック" pitchFamily="31" charset="-128"/>
              </a:rPr>
              <a:t>Adverse Effects </a:t>
            </a:r>
            <a:endParaRPr lang="en-US" sz="2000" dirty="0"/>
          </a:p>
        </p:txBody>
      </p:sp>
      <p:sp>
        <p:nvSpPr>
          <p:cNvPr id="4" name="Text Placeholder 3"/>
          <p:cNvSpPr>
            <a:spLocks noGrp="1"/>
          </p:cNvSpPr>
          <p:nvPr>
            <p:ph type="body" sz="quarter" idx="15"/>
          </p:nvPr>
        </p:nvSpPr>
        <p:spPr/>
        <p:txBody>
          <a:bodyPr/>
          <a:lstStyle/>
          <a:p>
            <a:r>
              <a:rPr lang="en-US" dirty="0"/>
              <a:t>Change in Markers of Proximal </a:t>
            </a:r>
            <a:r>
              <a:rPr lang="en-US" dirty="0" err="1"/>
              <a:t>Tubulopathy</a:t>
            </a:r>
            <a:r>
              <a:rPr lang="en-US" dirty="0"/>
              <a:t>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723514407"/>
              </p:ext>
            </p:extLst>
          </p:nvPr>
        </p:nvGraphicFramePr>
        <p:xfrm>
          <a:off x="457200" y="1402087"/>
          <a:ext cx="8229600" cy="3326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8023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Adverse Effects </a:t>
            </a:r>
            <a:endParaRPr lang="en-US" sz="2000" dirty="0"/>
          </a:p>
        </p:txBody>
      </p:sp>
      <p:sp>
        <p:nvSpPr>
          <p:cNvPr id="4" name="Text Placeholder 3"/>
          <p:cNvSpPr>
            <a:spLocks noGrp="1"/>
          </p:cNvSpPr>
          <p:nvPr>
            <p:ph type="body" sz="quarter" idx="15"/>
          </p:nvPr>
        </p:nvSpPr>
        <p:spPr/>
        <p:txBody>
          <a:bodyPr/>
          <a:lstStyle/>
          <a:p>
            <a:r>
              <a:rPr lang="en-US" dirty="0"/>
              <a:t>Change in Bone Mineral Density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23444808"/>
              </p:ext>
            </p:extLst>
          </p:nvPr>
        </p:nvGraphicFramePr>
        <p:xfrm>
          <a:off x="456072" y="1371604"/>
          <a:ext cx="822960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60107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Lipids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580472065"/>
              </p:ext>
            </p:extLst>
          </p:nvPr>
        </p:nvGraphicFramePr>
        <p:xfrm>
          <a:off x="457200" y="1327784"/>
          <a:ext cx="822960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61049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Bictegravir</a:t>
            </a:r>
            <a:r>
              <a:rPr lang="en-US" sz="2000" dirty="0"/>
              <a:t>-TAF-FTC </a:t>
            </a:r>
            <a:r>
              <a:rPr lang="en-US" sz="2000" dirty="0">
                <a:ea typeface="ＭＳ Ｐゴシック" pitchFamily="22" charset="-128"/>
                <a:cs typeface="ＭＳ Ｐゴシック" pitchFamily="22" charset="-128"/>
              </a:rPr>
              <a:t>versus </a:t>
            </a:r>
            <a:r>
              <a:rPr lang="en-US" sz="2000" dirty="0"/>
              <a:t>Dolutegravir-ABC-3TC as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a:t>
            </a:r>
            <a:r>
              <a:rPr lang="en-US" sz="2000" dirty="0"/>
              <a:t>Conclusions</a:t>
            </a:r>
          </a:p>
        </p:txBody>
      </p:sp>
      <p:sp>
        <p:nvSpPr>
          <p:cNvPr id="6" name="Content Placeholder 5"/>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3" name="Content Placeholder 2">
            <a:extLst>
              <a:ext uri="{FF2B5EF4-FFF2-40B4-BE49-F238E27FC236}">
                <a16:creationId xmlns:a16="http://schemas.microsoft.com/office/drawing/2014/main" id="{FEFDE053-4CF6-D52D-248F-1ABD3791CF75}"/>
              </a:ext>
            </a:extLst>
          </p:cNvPr>
          <p:cNvSpPr>
            <a:spLocks noGrp="1"/>
          </p:cNvSpPr>
          <p:nvPr>
            <p:ph sz="half" idx="2"/>
          </p:nvPr>
        </p:nvSpPr>
        <p:spPr>
          <a:xfrm>
            <a:off x="-18168" y="1255363"/>
            <a:ext cx="9180576" cy="3130657"/>
          </a:xfrm>
        </p:spPr>
        <p:txBody>
          <a:bodyPr>
            <a:normAutofit/>
          </a:bodyPr>
          <a:lstStyle/>
          <a:p>
            <a:pPr>
              <a:lnSpc>
                <a:spcPts val="2300"/>
              </a:lnSpc>
            </a:pPr>
            <a:r>
              <a:rPr lang="en-US" sz="1600" b="1" i="0" dirty="0">
                <a:solidFill>
                  <a:srgbClr val="C00000"/>
                </a:solidFill>
              </a:rPr>
              <a:t>Interpretation</a:t>
            </a:r>
            <a:r>
              <a:rPr lang="en-US" sz="1600" b="0" i="0" dirty="0">
                <a:solidFill>
                  <a:schemeClr val="tx1"/>
                </a:solidFill>
              </a:rPr>
              <a:t>: “</a:t>
            </a:r>
            <a:r>
              <a:rPr lang="en-US" sz="1600" b="0" kern="1200" dirty="0">
                <a:solidFill>
                  <a:schemeClr val="tx1"/>
                </a:solidFill>
                <a:effectLst/>
              </a:rPr>
              <a:t>At 48 weeks, </a:t>
            </a:r>
            <a:r>
              <a:rPr lang="en-US" sz="1600" b="0" kern="1200" dirty="0" err="1">
                <a:solidFill>
                  <a:schemeClr val="tx1"/>
                </a:solidFill>
                <a:effectLst/>
              </a:rPr>
              <a:t>coformulated</a:t>
            </a:r>
            <a:r>
              <a:rPr lang="en-US" sz="1600" b="0" kern="1200" dirty="0">
                <a:solidFill>
                  <a:schemeClr val="tx1"/>
                </a:solidFill>
                <a:effectLst/>
              </a:rPr>
              <a:t> </a:t>
            </a:r>
            <a:r>
              <a:rPr lang="en-US" sz="1600" b="0" kern="1200" dirty="0" err="1">
                <a:solidFill>
                  <a:schemeClr val="tx1"/>
                </a:solidFill>
                <a:effectLst/>
              </a:rPr>
              <a:t>bictegravir</a:t>
            </a:r>
            <a:r>
              <a:rPr lang="en-US" sz="1600" b="0" kern="1200" dirty="0">
                <a:solidFill>
                  <a:schemeClr val="tx1"/>
                </a:solidFill>
                <a:effectLst/>
              </a:rPr>
              <a:t>, emtricitabine, and tenofovir alafenamide achieved virological suppression in 92% of previously untreated adults and was non-inferior to </a:t>
            </a:r>
            <a:r>
              <a:rPr lang="en-US" sz="1600" b="0" kern="1200" dirty="0" err="1">
                <a:solidFill>
                  <a:schemeClr val="tx1"/>
                </a:solidFill>
                <a:effectLst/>
              </a:rPr>
              <a:t>coformulated</a:t>
            </a:r>
            <a:r>
              <a:rPr lang="en-US" sz="1600" b="0" kern="1200" dirty="0">
                <a:solidFill>
                  <a:schemeClr val="tx1"/>
                </a:solidFill>
                <a:effectLst/>
              </a:rPr>
              <a:t> dolutegravir, abacavir, and lamivudine, with no treatment-emergent resistance. </a:t>
            </a:r>
            <a:r>
              <a:rPr lang="en-US" sz="1600" b="0" kern="1200" dirty="0" err="1">
                <a:solidFill>
                  <a:schemeClr val="tx1"/>
                </a:solidFill>
                <a:effectLst/>
              </a:rPr>
              <a:t>Bictegravir</a:t>
            </a:r>
            <a:r>
              <a:rPr lang="en-US" sz="1600" b="0" kern="1200" dirty="0">
                <a:solidFill>
                  <a:schemeClr val="tx1"/>
                </a:solidFill>
                <a:effectLst/>
              </a:rPr>
              <a:t>, emtricitabine, and tenofovir alafenamide was safe and well tolerated with better gastrointestinal tolerability than dolutegravir, abacavir, and lamivudine. Because </a:t>
            </a:r>
            <a:r>
              <a:rPr lang="en-US" sz="1600" b="0" kern="1200" dirty="0" err="1">
                <a:solidFill>
                  <a:schemeClr val="tx1"/>
                </a:solidFill>
                <a:effectLst/>
              </a:rPr>
              <a:t>coformulated</a:t>
            </a:r>
            <a:r>
              <a:rPr lang="en-US" sz="1600" b="0" kern="1200" dirty="0">
                <a:solidFill>
                  <a:schemeClr val="tx1"/>
                </a:solidFill>
                <a:effectLst/>
              </a:rPr>
              <a:t> </a:t>
            </a:r>
            <a:r>
              <a:rPr lang="en-US" sz="1600" b="0" kern="1200" dirty="0" err="1">
                <a:solidFill>
                  <a:schemeClr val="tx1"/>
                </a:solidFill>
                <a:effectLst/>
              </a:rPr>
              <a:t>bictegravir</a:t>
            </a:r>
            <a:r>
              <a:rPr lang="en-US" sz="1600" b="0" kern="1200" dirty="0">
                <a:solidFill>
                  <a:schemeClr val="tx1"/>
                </a:solidFill>
                <a:effectLst/>
              </a:rPr>
              <a:t>, emtricitabine, and tenofovir alafenamide does not require HLA B*5701 testing and provides guideline-recommended treatment for individuals co-infected with HIV and hepatitis B, this regimen might lend itself to rapid or same-day initiation of therapy in the clinical setting.”</a:t>
            </a:r>
          </a:p>
        </p:txBody>
      </p:sp>
    </p:spTree>
    <p:extLst>
      <p:ext uri="{BB962C8B-B14F-4D97-AF65-F5344CB8AC3E}">
        <p14:creationId xmlns:p14="http://schemas.microsoft.com/office/powerpoint/2010/main" val="39072135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52843</TotalTime>
  <Words>494</Words>
  <Application>Microsoft Macintosh PowerPoint</Application>
  <PresentationFormat>On-screen Show (16:9)</PresentationFormat>
  <Paragraphs>66</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Geneva</vt:lpstr>
      <vt:lpstr>Lucida Grande</vt:lpstr>
      <vt:lpstr>Times New Roman</vt:lpstr>
      <vt:lpstr>NCRC</vt:lpstr>
      <vt:lpstr>BIC-TAF-FTC vs. DTG-ABC-3TC as Initial Therapy GS-380-1489: Week 48 Results</vt:lpstr>
      <vt:lpstr>Bictegravir-TAF-FTC versus Dolutegravir-ABC-3TC as Initial Therapy GS-380-1489: Design</vt:lpstr>
      <vt:lpstr>Bictegravir-TAF-FTC versus Dolutegravir-ABC-3TC as Initial Therapy GS-380-1489: Week 48 Results</vt:lpstr>
      <vt:lpstr>Bictegravir-TAF-FTC versus Dolutegravir-ABC-3TC as Initial Therapy GS-380-1489: Adverse Effects </vt:lpstr>
      <vt:lpstr>Bictegravir-TAF-FTC versus Dolutegravir-ABC-3TC as Initial Therapy GS-380-1489: Adverse Effects </vt:lpstr>
      <vt:lpstr>Bictegravir-TAF-FTC versus Dolutegravir-ABC-3TC as Initial Therapy GS-380-1489: Adverse Effects </vt:lpstr>
      <vt:lpstr>Bictegravir-TAF-FTC versus Dolutegravir-ABC-3TC as Initial Therapy GS-380-1489: Results</vt:lpstr>
      <vt:lpstr>Bictegravir-TAF-FTC versus Dolutegravir-ABC-3TC as Initial Therapy GS-380-1489: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2305</cp:revision>
  <cp:lastPrinted>2008-02-05T14:34:24Z</cp:lastPrinted>
  <dcterms:created xsi:type="dcterms:W3CDTF">2010-11-28T05:36:22Z</dcterms:created>
  <dcterms:modified xsi:type="dcterms:W3CDTF">2022-12-17T22:53:45Z</dcterms:modified>
</cp:coreProperties>
</file>