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4"/>
  </p:notesMasterIdLst>
  <p:handoutMasterIdLst>
    <p:handoutMasterId r:id="rId15"/>
  </p:handoutMasterIdLst>
  <p:sldIdLst>
    <p:sldId id="1129" r:id="rId2"/>
    <p:sldId id="1119" r:id="rId3"/>
    <p:sldId id="1120" r:id="rId4"/>
    <p:sldId id="1121" r:id="rId5"/>
    <p:sldId id="1122" r:id="rId6"/>
    <p:sldId id="1123" r:id="rId7"/>
    <p:sldId id="1124" r:id="rId8"/>
    <p:sldId id="1125" r:id="rId9"/>
    <p:sldId id="1126" r:id="rId10"/>
    <p:sldId id="1127" r:id="rId11"/>
    <p:sldId id="1128" r:id="rId12"/>
    <p:sldId id="1117" r:id="rId13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277778663809897"/>
          <c:w val="0.867273920305416"/>
          <c:h val="0.763572581751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rgbClr val="6E4B7D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657F2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95.0</c:v>
                </c:pt>
                <c:pt idx="1">
                  <c:v>95.0</c:v>
                </c:pt>
                <c:pt idx="2">
                  <c:v>92.0</c:v>
                </c:pt>
                <c:pt idx="3">
                  <c:v>100.0</c:v>
                </c:pt>
                <c:pt idx="4">
                  <c:v>92.0</c:v>
                </c:pt>
                <c:pt idx="5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137451064"/>
        <c:axId val="-2071112984"/>
      </c:barChart>
      <c:catAx>
        <c:axId val="2137451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HCV Genotype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8576354092102"/>
              <c:y val="0.89386950326558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0711129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111298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.00679479837747554"/>
              <c:y val="0.078182436241002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745106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277778663809897"/>
          <c:w val="0.867273920305416"/>
          <c:h val="0.763572581751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rgbClr val="6E4B7D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657F2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95.0</c:v>
                </c:pt>
                <c:pt idx="1">
                  <c:v>95.0</c:v>
                </c:pt>
                <c:pt idx="2">
                  <c:v>92.0</c:v>
                </c:pt>
                <c:pt idx="3">
                  <c:v>100.0</c:v>
                </c:pt>
                <c:pt idx="4">
                  <c:v>92.0</c:v>
                </c:pt>
                <c:pt idx="5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76553576"/>
        <c:axId val="2135676664"/>
      </c:barChart>
      <c:catAx>
        <c:axId val="-2076553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HCV Genotype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8576354092102"/>
              <c:y val="0.89386950326558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21356766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567666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.00679479837747554"/>
              <c:y val="0.078182436241002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655357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277778663809897"/>
          <c:w val="0.867273920305416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Naive</c:v>
                </c:pt>
                <c:pt idx="2">
                  <c:v>Experienced</c:v>
                </c:pt>
                <c:pt idx="3">
                  <c:v>No cirrhosis</c:v>
                </c:pt>
                <c:pt idx="4">
                  <c:v>Cirrhosis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95.0</c:v>
                </c:pt>
                <c:pt idx="1">
                  <c:v>93.0</c:v>
                </c:pt>
                <c:pt idx="2">
                  <c:v>97.0</c:v>
                </c:pt>
                <c:pt idx="3">
                  <c:v>94.0</c:v>
                </c:pt>
                <c:pt idx="4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5827032"/>
        <c:axId val="-2076769272"/>
      </c:barChart>
      <c:catAx>
        <c:axId val="2135827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767692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676927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.00679479837747554"/>
              <c:y val="0.07836206896551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582703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212594523457678"/>
          <c:w val="0.999933013013745"/>
          <c:h val="0.947301553522026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rgbClr val="9DB7F0"/>
              </a:solidFill>
            </c:spPr>
          </c:dPt>
          <c:dPt>
            <c:idx val="1"/>
            <c:bubble3D val="0"/>
            <c:spPr>
              <a:noFill/>
              <a:ln>
                <a:noFill/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33389">
                <a:noFill/>
              </a:ln>
            </c:spPr>
            <c:txPr>
              <a:bodyPr/>
              <a:lstStyle/>
              <a:p>
                <a:pPr>
                  <a:defRPr sz="1446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4th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87.0</c:v>
                </c:pt>
                <c:pt idx="1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</c:ofPieChart>
      <c:spPr>
        <a:noFill/>
        <a:ln w="19284">
          <a:noFill/>
        </a:ln>
      </c:spPr>
    </c:plotArea>
    <c:plotVisOnly val="1"/>
    <c:dispBlanksAs val="gap"/>
    <c:showDLblsOverMax val="0"/>
  </c:chart>
  <c:txPr>
    <a:bodyPr/>
    <a:lstStyle/>
    <a:p>
      <a:pPr>
        <a:defRPr sz="236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58627609456582"/>
          <c:y val="0.0200313771269452"/>
          <c:w val="0.828274478108684"/>
          <c:h val="0.9455934162854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DB7F0"/>
              </a:solidFill>
              <a:ln>
                <a:solidFill>
                  <a:schemeClr val="accent2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-2071636344"/>
        <c:axId val="2135456072"/>
      </c:barChart>
      <c:catAx>
        <c:axId val="-2071636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35456072"/>
        <c:crosses val="autoZero"/>
        <c:auto val="1"/>
        <c:lblAlgn val="ctr"/>
        <c:lblOffset val="100"/>
        <c:noMultiLvlLbl val="0"/>
      </c:catAx>
      <c:valAx>
        <c:axId val="2135456072"/>
        <c:scaling>
          <c:orientation val="minMax"/>
          <c:min val="0.0"/>
        </c:scaling>
        <c:delete val="1"/>
        <c:axPos val="l"/>
        <c:numFmt formatCode="0%" sourceLinked="1"/>
        <c:majorTickMark val="out"/>
        <c:minorTickMark val="none"/>
        <c:tickLblPos val="nextTo"/>
        <c:crossAx val="-2071636344"/>
        <c:crosses val="autoZero"/>
        <c:crossBetween val="between"/>
      </c:valAx>
      <c:spPr>
        <a:noFill/>
        <a:ln w="19686">
          <a:noFill/>
        </a:ln>
      </c:spPr>
    </c:plotArea>
    <c:plotVisOnly val="1"/>
    <c:dispBlanksAs val="gap"/>
    <c:showDLblsOverMax val="0"/>
  </c:chart>
  <c:txPr>
    <a:bodyPr/>
    <a:lstStyle/>
    <a:p>
      <a:pPr>
        <a:defRPr sz="2393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58627609456582"/>
          <c:y val="0.0200313771269452"/>
          <c:w val="0.828274478108684"/>
          <c:h val="0.9455934162854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-2077008856"/>
        <c:axId val="-2101829208"/>
      </c:barChart>
      <c:catAx>
        <c:axId val="-20770088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01829208"/>
        <c:crosses val="autoZero"/>
        <c:auto val="1"/>
        <c:lblAlgn val="ctr"/>
        <c:lblOffset val="100"/>
        <c:noMultiLvlLbl val="0"/>
      </c:catAx>
      <c:valAx>
        <c:axId val="-2101829208"/>
        <c:scaling>
          <c:orientation val="minMax"/>
          <c:min val="0.0"/>
        </c:scaling>
        <c:delete val="1"/>
        <c:axPos val="l"/>
        <c:numFmt formatCode="0%" sourceLinked="1"/>
        <c:majorTickMark val="out"/>
        <c:minorTickMark val="none"/>
        <c:tickLblPos val="nextTo"/>
        <c:crossAx val="-2077008856"/>
        <c:crosses val="autoZero"/>
        <c:crossBetween val="between"/>
      </c:valAx>
      <c:spPr>
        <a:noFill/>
        <a:ln w="19697">
          <a:noFill/>
        </a:ln>
      </c:spPr>
    </c:plotArea>
    <c:plotVisOnly val="1"/>
    <c:dispBlanksAs val="gap"/>
    <c:showDLblsOverMax val="0"/>
  </c:chart>
  <c:txPr>
    <a:bodyPr/>
    <a:lstStyle/>
    <a:p>
      <a:pPr>
        <a:defRPr sz="2416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6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b="0" dirty="0" err="1" smtClean="0">
                <a:solidFill>
                  <a:srgbClr val="001D48"/>
                </a:solidFill>
              </a:rPr>
              <a:t>Sofosbuvir-Velpatasvir</a:t>
            </a:r>
            <a:r>
              <a:rPr lang="en-US" sz="2400" b="0" dirty="0" smtClean="0">
                <a:solidFill>
                  <a:srgbClr val="001D48"/>
                </a:solidFill>
              </a:rPr>
              <a:t> in HIV-HCV </a:t>
            </a:r>
            <a:r>
              <a:rPr lang="en-US" sz="2400" b="0" dirty="0" err="1" smtClean="0">
                <a:solidFill>
                  <a:srgbClr val="001D48"/>
                </a:solidFill>
              </a:rPr>
              <a:t>Coinfected</a:t>
            </a:r>
            <a:r>
              <a:rPr lang="en-US" sz="2400" b="0" dirty="0" smtClean="0">
                <a:solidFill>
                  <a:srgbClr val="001D48"/>
                </a:solidFill>
              </a:rPr>
              <a:t> Patients</a:t>
            </a:r>
            <a:r>
              <a:rPr lang="en-US" dirty="0" smtClean="0">
                <a:solidFill>
                  <a:srgbClr val="001D48"/>
                </a:solidFill>
              </a:rPr>
              <a:t/>
            </a:r>
            <a:br>
              <a:rPr lang="en-US" dirty="0" smtClean="0">
                <a:solidFill>
                  <a:srgbClr val="001D48"/>
                </a:solidFill>
              </a:rPr>
            </a:br>
            <a:r>
              <a:rPr lang="en-US" dirty="0" smtClean="0">
                <a:solidFill>
                  <a:srgbClr val="001D48"/>
                </a:solidFill>
              </a:rPr>
              <a:t>ASTRAL-5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268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Patients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ASTRAL-5: Adverse Events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305978"/>
              </p:ext>
            </p:extLst>
          </p:nvPr>
        </p:nvGraphicFramePr>
        <p:xfrm>
          <a:off x="607590" y="1480128"/>
          <a:ext cx="7940040" cy="478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020"/>
                <a:gridCol w="3970020"/>
              </a:tblGrid>
              <a:tr h="4069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 smtClean="0"/>
                        <a:t>Adverse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Event (AE),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aseline="0" dirty="0" err="1" smtClean="0"/>
                        <a:t>Sofosbuvir-Velpatasvir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baseline="0" dirty="0" smtClean="0"/>
                        <a:t>(N=106)</a:t>
                      </a:r>
                      <a:endParaRPr lang="en-US" sz="1600" b="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</a:tr>
              <a:tr h="40082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Discontinuation</a:t>
                      </a:r>
                      <a:r>
                        <a:rPr lang="en-US" sz="1600" baseline="0" dirty="0" smtClean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2 (2)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082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Serious AEs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2 (2)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082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Deaths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3554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Any </a:t>
                      </a:r>
                      <a:r>
                        <a:rPr lang="en-US" sz="1600" baseline="0" dirty="0" smtClean="0"/>
                        <a:t>AE in &gt;5% of patients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 smtClean="0"/>
                        <a:t>Fatigue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 smtClean="0"/>
                        <a:t>Headache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 smtClean="0"/>
                        <a:t>Arthralgia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 smtClean="0"/>
                        <a:t>Upper respiratory tract infection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 smtClean="0"/>
                        <a:t>Diarrhea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 smtClean="0"/>
                        <a:t>Insomnia</a:t>
                      </a:r>
                    </a:p>
                    <a:p>
                      <a:pPr marL="230188" indent="0">
                        <a:lnSpc>
                          <a:spcPts val="24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baseline="0" dirty="0" smtClean="0"/>
                        <a:t>Nausea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 smtClean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26 (25)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14 (13)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9 (8)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9 (8)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9 (8)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 smtClean="0"/>
                        <a:t>7</a:t>
                      </a:r>
                      <a:r>
                        <a:rPr lang="en-US" sz="1600" baseline="0" dirty="0" smtClean="0"/>
                        <a:t> (7)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baseline="0" dirty="0" smtClean="0"/>
                        <a:t>7 (7)</a:t>
                      </a:r>
                      <a:endParaRPr lang="en-US" sz="1600" dirty="0" smtClean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2326">
                <a:tc gridSpan="2">
                  <a:txBody>
                    <a:bodyPr/>
                    <a:lstStyle/>
                    <a:p>
                      <a:pPr marL="12700" indent="0">
                        <a:lnSpc>
                          <a:spcPts val="2100"/>
                        </a:lnSpc>
                        <a:tabLst/>
                      </a:pPr>
                      <a:r>
                        <a:rPr lang="en-US" sz="1400" dirty="0" smtClean="0"/>
                        <a:t>The majority</a:t>
                      </a:r>
                      <a:r>
                        <a:rPr lang="en-US" sz="1400" baseline="0" dirty="0" smtClean="0"/>
                        <a:t> of AEs were mild in severity (grade 1 or 2).</a:t>
                      </a:r>
                    </a:p>
                    <a:p>
                      <a:pPr marL="12700" indent="0">
                        <a:lnSpc>
                          <a:spcPts val="2100"/>
                        </a:lnSpc>
                        <a:tabLst/>
                      </a:pPr>
                      <a:r>
                        <a:rPr lang="en-US" sz="1400" baseline="0" dirty="0" smtClean="0"/>
                        <a:t>No patient with confirmed on-treatment HIV </a:t>
                      </a:r>
                      <a:r>
                        <a:rPr lang="en-US" sz="1400" baseline="0" dirty="0" err="1" smtClean="0"/>
                        <a:t>virologic</a:t>
                      </a:r>
                      <a:r>
                        <a:rPr lang="en-US" sz="1400" baseline="0" dirty="0" smtClean="0"/>
                        <a:t> breakthrough.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4953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Coinfected Patients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ASTRAL-5: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04930"/>
              </p:ext>
            </p:extLst>
          </p:nvPr>
        </p:nvGraphicFramePr>
        <p:xfrm>
          <a:off x="0" y="2743200"/>
          <a:ext cx="9144000" cy="1676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Sofosbuvir-velpatasvir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for 12 weeks was safe and provided high rates of SVR12 in patients coinfected with HCV and HIV-1.”</a:t>
                      </a:r>
                      <a:endParaRPr lang="en-US" sz="2000" b="0" kern="12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7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Sofosbuvir-Velpatasvir</a:t>
            </a:r>
            <a:r>
              <a:rPr lang="en-US" sz="2400" dirty="0" smtClean="0">
                <a:solidFill>
                  <a:srgbClr val="E7F1CA"/>
                </a:solidFill>
              </a:rPr>
              <a:t> in HIV-HCV </a:t>
            </a:r>
            <a:r>
              <a:rPr lang="en-US" sz="2400" dirty="0" err="1" smtClean="0">
                <a:solidFill>
                  <a:srgbClr val="E7F1CA"/>
                </a:solidFill>
              </a:rPr>
              <a:t>Coinfected</a:t>
            </a:r>
            <a:r>
              <a:rPr lang="en-US" sz="2400" dirty="0" smtClean="0">
                <a:solidFill>
                  <a:srgbClr val="E7F1CA"/>
                </a:solidFill>
              </a:rPr>
              <a:t> Patients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700" dirty="0" smtClean="0"/>
              <a:t>ASTRAL-5: Study Features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Wyles</a:t>
            </a:r>
            <a:r>
              <a:rPr lang="en-US" dirty="0" smtClean="0"/>
              <a:t> D, </a:t>
            </a:r>
            <a:r>
              <a:rPr lang="en-US" dirty="0"/>
              <a:t>et al. </a:t>
            </a:r>
            <a:r>
              <a:rPr lang="en-US" dirty="0" err="1" smtClean="0"/>
              <a:t>Clin</a:t>
            </a:r>
            <a:r>
              <a:rPr lang="en-US" dirty="0" smtClean="0"/>
              <a:t> Infect Dis. 2017 March 29. [</a:t>
            </a:r>
            <a:r>
              <a:rPr lang="en-US" dirty="0" err="1" smtClean="0"/>
              <a:t>Epub</a:t>
            </a:r>
            <a:r>
              <a:rPr lang="en-US" dirty="0" smtClean="0"/>
              <a:t> ahead of print]</a:t>
            </a:r>
            <a:endParaRPr lang="en-US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218638"/>
              </p:ext>
            </p:extLst>
          </p:nvPr>
        </p:nvGraphicFramePr>
        <p:xfrm>
          <a:off x="514350" y="1501780"/>
          <a:ext cx="8115300" cy="46704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/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ASTRAL-5 Trial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363379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Single-arm, open-label,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multicenter, phase 3 trial of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sofosbuvir-velpatasvir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in HIV-HCV coinfected treatment-naïve and treatment-experienced patients with genotypes 1-6 HCV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Multiple sites in US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1-6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years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coinfection and o</a:t>
                      </a:r>
                      <a:r>
                        <a:rPr lang="en-US" dirty="0" smtClean="0"/>
                        <a:t>n stable ART for ≥ 8 weeks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CD4 count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100 cells/mm</a:t>
                      </a:r>
                      <a:r>
                        <a:rPr lang="en-US" sz="18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and HIV RNA </a:t>
                      </a:r>
                      <a:r>
                        <a:rPr lang="en-US" sz="1800" baseline="0" dirty="0" smtClean="0"/>
                        <a:t>≤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 copies/mL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dirty="0" smtClean="0"/>
                        <a:t>On stable ART for ≥ 8 weeks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Prior treatment failure allowed (but no prior NS5A or NS5B)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allowed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9972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Patients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ASTRAL-5: Study Design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824" y="2667000"/>
            <a:ext cx="2627376" cy="1355416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HIV-HCV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Coinfected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Treatment-naïve &amp; experienced</a:t>
            </a: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GT 1, 2, 3, 4, or 6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3104836"/>
            <a:ext cx="8382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n =106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22965" y="2934282"/>
            <a:ext cx="2398778" cy="723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latin typeface="Arial"/>
                <a:cs typeface="Arial"/>
              </a:rPr>
              <a:t>Sofosbuvir-Velpatasvir</a:t>
            </a:r>
            <a:endParaRPr lang="en-US" sz="1600" b="1" dirty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19800" y="3313903"/>
            <a:ext cx="2404872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858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Week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41208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22965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423565" y="1770940"/>
            <a:ext cx="0" cy="9103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150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19800" y="1770940"/>
            <a:ext cx="0" cy="9103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65655" y="311129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-6949" y="4876800"/>
            <a:ext cx="9162288" cy="6827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Sofosbuvir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-velpatasvir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(400/100 mg): fixed-dose combination; one pill once daily</a:t>
            </a:r>
          </a:p>
        </p:txBody>
      </p:sp>
    </p:spTree>
    <p:extLst>
      <p:ext uri="{BB962C8B-B14F-4D97-AF65-F5344CB8AC3E}">
        <p14:creationId xmlns:p14="http://schemas.microsoft.com/office/powerpoint/2010/main" val="176428455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Pati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ents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ASTRAL-5: Participants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2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762499"/>
              </p:ext>
            </p:extLst>
          </p:nvPr>
        </p:nvGraphicFramePr>
        <p:xfrm>
          <a:off x="914400" y="1469778"/>
          <a:ext cx="7315200" cy="477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457446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Baseline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Characteristic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baseline="0" dirty="0" err="1" smtClean="0"/>
                        <a:t>Sofosbuvir-Velpatasvir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baseline="0" dirty="0" smtClean="0"/>
                        <a:t>(N=106)</a:t>
                      </a:r>
                      <a:endParaRPr lang="en-US" sz="1600" b="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Age</a:t>
                      </a:r>
                      <a:r>
                        <a:rPr lang="en-US" sz="1600" baseline="0" dirty="0" smtClean="0"/>
                        <a:t>, mean, years (range)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54 (25-72)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Male,</a:t>
                      </a:r>
                      <a:r>
                        <a:rPr lang="en-US" sz="1600" baseline="0" dirty="0" smtClean="0"/>
                        <a:t>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91 (86)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421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Black race,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48 (45)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7040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HCV</a:t>
                      </a:r>
                      <a:r>
                        <a:rPr lang="en-US" sz="1600" baseline="0" dirty="0" smtClean="0"/>
                        <a:t> genotype</a:t>
                      </a:r>
                      <a:r>
                        <a:rPr lang="en-US" sz="1600" dirty="0" smtClean="0"/>
                        <a:t>, n (%)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  1a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  1b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  2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  3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  4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600" dirty="0" smtClean="0"/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66 (62)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12 (11)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11 (10)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12 (11)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5 (5)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97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IL28B</a:t>
                      </a:r>
                      <a:r>
                        <a:rPr lang="en-US" sz="1600" baseline="0" dirty="0" smtClean="0"/>
                        <a:t> non-CC,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82 (77)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Mean HCV RNA, log</a:t>
                      </a:r>
                      <a:r>
                        <a:rPr lang="en-US" sz="1600" baseline="-25000" dirty="0" smtClean="0"/>
                        <a:t>10</a:t>
                      </a:r>
                      <a:r>
                        <a:rPr lang="en-US" sz="1600" dirty="0" smtClean="0"/>
                        <a:t> IU/ml</a:t>
                      </a:r>
                      <a:r>
                        <a:rPr lang="en-US" sz="1600" baseline="0" dirty="0" smtClean="0"/>
                        <a:t> (range)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6.3 (5.0-7.4)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Cirrhosis,</a:t>
                      </a:r>
                      <a:r>
                        <a:rPr lang="en-US" sz="1600" baseline="0" dirty="0" smtClean="0"/>
                        <a:t>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19 (18)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26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Treatment experienced,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 smtClean="0"/>
                        <a:t>31 (29)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17546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Patients</a:t>
            </a:r>
            <a:r>
              <a:rPr lang="en-US" sz="2800" dirty="0">
                <a:solidFill>
                  <a:srgbClr val="E7F1CA"/>
                </a:solidFill>
              </a:rPr>
              <a:t/>
            </a:r>
            <a:br>
              <a:rPr lang="en-US" sz="2800" dirty="0">
                <a:solidFill>
                  <a:srgbClr val="E7F1CA"/>
                </a:solidFill>
              </a:rPr>
            </a:br>
            <a:r>
              <a:rPr lang="en-US" sz="2400" dirty="0" smtClean="0"/>
              <a:t>ASTRAL-5: Participants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95414"/>
              </p:ext>
            </p:extLst>
          </p:nvPr>
        </p:nvGraphicFramePr>
        <p:xfrm>
          <a:off x="304800" y="1447800"/>
          <a:ext cx="84582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267200"/>
              </a:tblGrid>
              <a:tr h="5224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HIV Baseline Characteristics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/>
                        <a:t>Sofosbuvir-Velpatasvir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baseline="0" dirty="0" smtClean="0"/>
                        <a:t>(N=106)</a:t>
                      </a:r>
                      <a:endParaRPr lang="en-US" sz="1600" b="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</a:tr>
              <a:tr h="410351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Mean CD4 cell count, (range)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598 (183-1513)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2790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err="1" smtClean="0"/>
                        <a:t>Nucleos</a:t>
                      </a:r>
                      <a:r>
                        <a:rPr lang="en-US" sz="1600" dirty="0" smtClean="0"/>
                        <a:t>(t)ide</a:t>
                      </a:r>
                      <a:r>
                        <a:rPr lang="en-US" sz="1600" baseline="0" dirty="0" smtClean="0"/>
                        <a:t> pair</a:t>
                      </a: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  TDF with boosted agent (RTV or Cobi)</a:t>
                      </a: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  TDF without boosted agent</a:t>
                      </a: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Abacavir</a:t>
                      </a:r>
                      <a:r>
                        <a:rPr lang="en-US" sz="1600" baseline="0" dirty="0" smtClean="0"/>
                        <a:t>-lamivudine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endParaRPr lang="en-US" sz="1600" dirty="0" smtClean="0"/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56 (53)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35 (33)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15 (14)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45386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Other </a:t>
                      </a:r>
                      <a:r>
                        <a:rPr lang="en-US" sz="1600" baseline="0" dirty="0" smtClean="0"/>
                        <a:t>antiretroviral agent(s)</a:t>
                      </a: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  PI (DRV, LPV or ATV)</a:t>
                      </a: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  NNRTI (RPV)</a:t>
                      </a: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  Integrase inhibitor (RAL or EVG)</a:t>
                      </a: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  Other (&gt;1 of above classes)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endParaRPr lang="en-US" sz="1600" dirty="0" smtClean="0"/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50 (47)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13 (12)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dirty="0" smtClean="0"/>
                        <a:t>36</a:t>
                      </a:r>
                      <a:r>
                        <a:rPr lang="en-US" sz="1600" baseline="0" dirty="0" smtClean="0"/>
                        <a:t> (34)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600" baseline="0" dirty="0" smtClean="0"/>
                        <a:t>7 (7)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47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 smtClean="0">
                          <a:latin typeface="+mn-lt"/>
                          <a:cs typeface="Arial"/>
                        </a:rPr>
                        <a:t>Abbreviations: TDF = Tenofovir disoproxil</a:t>
                      </a:r>
                      <a:r>
                        <a:rPr lang="en-US" sz="1400" i="0" baseline="0" dirty="0" smtClean="0">
                          <a:latin typeface="+mn-lt"/>
                          <a:cs typeface="Arial"/>
                        </a:rPr>
                        <a:t> fumarate; RTV = ritonavir; Cobi = cobicistat; </a:t>
                      </a:r>
                      <a:br>
                        <a:rPr lang="en-US" sz="1400" i="0" baseline="0" dirty="0" smtClean="0">
                          <a:latin typeface="+mn-lt"/>
                          <a:cs typeface="Arial"/>
                        </a:rPr>
                      </a:br>
                      <a:r>
                        <a:rPr lang="en-US" sz="1400" i="0" baseline="0" dirty="0" smtClean="0">
                          <a:latin typeface="+mn-lt"/>
                          <a:cs typeface="Arial"/>
                        </a:rPr>
                        <a:t>PI = HIV protease inhibitor; DRV = darunavir; LPV = lopinavir; ATV = atazanavir; </a:t>
                      </a:r>
                      <a:br>
                        <a:rPr lang="en-US" sz="1400" i="0" baseline="0" dirty="0" smtClean="0">
                          <a:latin typeface="+mn-lt"/>
                          <a:cs typeface="Arial"/>
                        </a:rPr>
                      </a:br>
                      <a:r>
                        <a:rPr lang="en-US" sz="1400" i="0" baseline="0" dirty="0" smtClean="0">
                          <a:latin typeface="+mn-lt"/>
                          <a:cs typeface="Arial"/>
                        </a:rPr>
                        <a:t>PRV = rilpivirine; RAL = raltegravir; EVG = elvitegravir</a:t>
                      </a:r>
                      <a:endParaRPr lang="en-US" sz="1400" dirty="0" smtClean="0">
                        <a:latin typeface="+mn-lt"/>
                        <a:cs typeface="Arial"/>
                      </a:endParaRPr>
                    </a:p>
                  </a:txBody>
                  <a:tcPr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lang="en-US" sz="14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7388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Patients</a:t>
            </a:r>
            <a:r>
              <a:rPr lang="en-US" dirty="0">
                <a:solidFill>
                  <a:srgbClr val="E7F1CA"/>
                </a:solidFill>
              </a:rPr>
              <a:t/>
            </a:r>
            <a:br>
              <a:rPr lang="en-US" dirty="0">
                <a:solidFill>
                  <a:srgbClr val="E7F1CA"/>
                </a:solidFill>
              </a:rPr>
            </a:br>
            <a:r>
              <a:rPr lang="en-US" sz="2400" dirty="0" smtClean="0"/>
              <a:t>ASTRAL-5: </a:t>
            </a:r>
            <a:r>
              <a:rPr lang="en-US" sz="2400" dirty="0"/>
              <a:t>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ASTRAL-5: SVR12 Results by Genotype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04078"/>
              </p:ext>
            </p:extLst>
          </p:nvPr>
        </p:nvGraphicFramePr>
        <p:xfrm>
          <a:off x="356980" y="201686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149251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101/106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74493" y="5105396"/>
            <a:ext cx="73070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63/66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39720" y="5105396"/>
            <a:ext cx="77317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11/12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2743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11/11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8061" y="5105396"/>
            <a:ext cx="72325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11/12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45490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</a:t>
            </a:r>
            <a:r>
              <a:rPr lang="en-US" sz="1400" dirty="0" smtClean="0">
                <a:solidFill>
                  <a:srgbClr val="FFFFFF"/>
                </a:solidFill>
              </a:rPr>
              <a:t>/</a:t>
            </a:r>
            <a:r>
              <a:rPr lang="en-US" sz="1400" dirty="0">
                <a:solidFill>
                  <a:srgbClr val="FFFF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950883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ients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ASTRAL-5: </a:t>
            </a:r>
            <a:r>
              <a:rPr lang="en-US" sz="2400" dirty="0"/>
              <a:t>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ASTRAL-5: SVR12 Results by Genotype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390574"/>
              </p:ext>
            </p:extLst>
          </p:nvPr>
        </p:nvGraphicFramePr>
        <p:xfrm>
          <a:off x="356980" y="201686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149251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101/106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27435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11/11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45490" y="5105396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</a:t>
            </a:r>
            <a:r>
              <a:rPr lang="en-US" sz="1400" dirty="0" smtClean="0">
                <a:solidFill>
                  <a:srgbClr val="FFFFFF"/>
                </a:solidFill>
              </a:rPr>
              <a:t>/</a:t>
            </a:r>
            <a:r>
              <a:rPr lang="en-US" sz="1400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63998" y="5092172"/>
            <a:ext cx="730707" cy="381004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63/66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0710" y="5092172"/>
            <a:ext cx="773172" cy="381004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11/12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5961" y="5092172"/>
            <a:ext cx="723254" cy="381004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11/12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3875705" y="4177776"/>
            <a:ext cx="990600" cy="387090"/>
          </a:xfrm>
          <a:prstGeom prst="borderCallout1">
            <a:avLst>
              <a:gd name="adj1" fmla="val 234417"/>
              <a:gd name="adj2" fmla="val 44436"/>
              <a:gd name="adj3" fmla="val 100906"/>
              <a:gd name="adj4" fmla="val 44759"/>
            </a:avLst>
          </a:prstGeom>
          <a:solidFill>
            <a:srgbClr val="D9D9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smtClean="0"/>
              <a:t>1 LTFU</a:t>
            </a:r>
            <a:endParaRPr lang="en-US" sz="1200" dirty="0"/>
          </a:p>
        </p:txBody>
      </p:sp>
      <p:sp>
        <p:nvSpPr>
          <p:cNvPr id="23" name="Line Callout 1 22"/>
          <p:cNvSpPr/>
          <p:nvPr/>
        </p:nvSpPr>
        <p:spPr>
          <a:xfrm>
            <a:off x="2656505" y="4177776"/>
            <a:ext cx="990600" cy="387090"/>
          </a:xfrm>
          <a:prstGeom prst="borderCallout1">
            <a:avLst>
              <a:gd name="adj1" fmla="val 234417"/>
              <a:gd name="adj2" fmla="val 44436"/>
              <a:gd name="adj3" fmla="val 100906"/>
              <a:gd name="adj4" fmla="val 44759"/>
            </a:avLst>
          </a:prstGeom>
          <a:solidFill>
            <a:srgbClr val="D9D9D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 Relapses</a:t>
            </a:r>
          </a:p>
          <a:p>
            <a:pPr algn="ctr"/>
            <a:r>
              <a:rPr lang="en-US" sz="1200" dirty="0" smtClean="0"/>
              <a:t>1 LTFU</a:t>
            </a:r>
            <a:endParaRPr lang="en-US" sz="1200" dirty="0"/>
          </a:p>
        </p:txBody>
      </p:sp>
      <p:sp>
        <p:nvSpPr>
          <p:cNvPr id="24" name="Line Callout 1 23"/>
          <p:cNvSpPr/>
          <p:nvPr/>
        </p:nvSpPr>
        <p:spPr>
          <a:xfrm>
            <a:off x="6314105" y="4177776"/>
            <a:ext cx="990600" cy="387090"/>
          </a:xfrm>
          <a:prstGeom prst="borderCallout1">
            <a:avLst>
              <a:gd name="adj1" fmla="val 234417"/>
              <a:gd name="adj2" fmla="val 44436"/>
              <a:gd name="adj3" fmla="val 100906"/>
              <a:gd name="adj4" fmla="val 44759"/>
            </a:avLst>
          </a:prstGeom>
          <a:solidFill>
            <a:srgbClr val="D9D9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 Withdrew</a:t>
            </a:r>
          </a:p>
          <a:p>
            <a:pPr algn="ctr"/>
            <a:r>
              <a:rPr lang="en-US" sz="1200" dirty="0" smtClean="0"/>
              <a:t>Consent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99004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Patients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ASTRAL-5: </a:t>
            </a:r>
            <a:r>
              <a:rPr lang="en-US" sz="2400" dirty="0"/>
              <a:t>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ASTRAL-5: SVR12 Results by Cirrhosis &amp; Treatment Experience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91656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210/218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7787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139/144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4946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42/44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1400" y="48768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27/28</a:t>
            </a:r>
            <a:endParaRPr lang="en-US" sz="1400" dirty="0">
              <a:solidFill>
                <a:srgbClr val="FFFFFF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731791"/>
              </p:ext>
            </p:extLst>
          </p:nvPr>
        </p:nvGraphicFramePr>
        <p:xfrm>
          <a:off x="377820" y="197256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2982083" y="5638800"/>
            <a:ext cx="2667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Treatment Experience</a:t>
            </a:r>
            <a:endParaRPr lang="en-US" sz="1400" b="1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971800" y="5638800"/>
            <a:ext cx="267118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943600" y="5638800"/>
            <a:ext cx="2667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Cirrhosis Status</a:t>
            </a:r>
            <a:endParaRPr lang="en-US" sz="1400" b="1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796882" y="5638800"/>
            <a:ext cx="271690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97020" y="471829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101/106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4820" y="471829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71/75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92620" y="471829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30/31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10900" y="471829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19/19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48580" y="471829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82/87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445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Sofosbuvir-Velpatasvir</a:t>
            </a:r>
            <a:r>
              <a:rPr lang="en-US" sz="2400" dirty="0">
                <a:solidFill>
                  <a:srgbClr val="E7F1CA"/>
                </a:solidFill>
              </a:rPr>
              <a:t> in HIV-HCV </a:t>
            </a:r>
            <a:r>
              <a:rPr lang="en-US" sz="2400" dirty="0" err="1">
                <a:solidFill>
                  <a:srgbClr val="E7F1CA"/>
                </a:solidFill>
              </a:rPr>
              <a:t>Coinfected</a:t>
            </a:r>
            <a:r>
              <a:rPr lang="en-US" sz="2400" dirty="0">
                <a:solidFill>
                  <a:srgbClr val="E7F1CA"/>
                </a:solidFill>
              </a:rPr>
              <a:t> Patients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ASTRAL-5: Resistance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Baseline NS5A Resistance-Associated Variants and SVR12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</a:t>
            </a:r>
            <a:r>
              <a:rPr lang="en-US" dirty="0" err="1"/>
              <a:t>Clin</a:t>
            </a:r>
            <a:r>
              <a:rPr lang="en-US" dirty="0"/>
              <a:t> Infect Dis. 2017 March 29.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79997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58/65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842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83/86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54686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104/104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72646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24/25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515350" y="6689725"/>
            <a:ext cx="247650" cy="1682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F1D4BA5-5302-4CB5-AC6D-38B3FFDBB930}" type="slidenum">
              <a:rPr lang="en-US" sz="800" smtClean="0"/>
              <a:pPr>
                <a:defRPr/>
              </a:pPr>
              <a:t>9</a:t>
            </a:fld>
            <a:endParaRPr lang="en-US" sz="800" dirty="0"/>
          </a:p>
        </p:txBody>
      </p:sp>
      <p:sp>
        <p:nvSpPr>
          <p:cNvPr id="11" name="Rectangle 10"/>
          <p:cNvSpPr/>
          <p:nvPr/>
        </p:nvSpPr>
        <p:spPr>
          <a:xfrm>
            <a:off x="3576927" y="1926648"/>
            <a:ext cx="1773237" cy="404813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Total, </a:t>
            </a:r>
            <a:r>
              <a:rPr lang="en-US" sz="1600" b="1" dirty="0" smtClean="0">
                <a:solidFill>
                  <a:srgbClr val="000000"/>
                </a:solidFill>
              </a:rPr>
              <a:t>n = 103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568575" y="5427663"/>
            <a:ext cx="2147888" cy="0"/>
          </a:xfrm>
          <a:prstGeom prst="line">
            <a:avLst/>
          </a:prstGeom>
          <a:ln>
            <a:solidFill>
              <a:srgbClr val="9DB7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59852"/>
              </p:ext>
            </p:extLst>
          </p:nvPr>
        </p:nvGraphicFramePr>
        <p:xfrm>
          <a:off x="2644775" y="2476500"/>
          <a:ext cx="5438775" cy="305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77"/>
          <p:cNvSpPr txBox="1">
            <a:spLocks noChangeArrowheads="1"/>
          </p:cNvSpPr>
          <p:nvPr/>
        </p:nvSpPr>
        <p:spPr bwMode="auto">
          <a:xfrm>
            <a:off x="3108325" y="3542578"/>
            <a:ext cx="1346200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/>
              <a:t>8</a:t>
            </a:r>
            <a:r>
              <a:rPr lang="en-US" sz="1400" b="1" dirty="0" smtClean="0"/>
              <a:t>8% </a:t>
            </a:r>
            <a:endParaRPr lang="en-US" sz="1400" b="1" dirty="0"/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/>
              <a:t>No </a:t>
            </a:r>
            <a:r>
              <a:rPr lang="en-US" sz="1400" b="1" dirty="0" smtClean="0"/>
              <a:t>NS5A </a:t>
            </a:r>
            <a:endParaRPr lang="en-US" sz="1400" b="1" dirty="0"/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/>
              <a:t>RAVs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 smtClean="0"/>
              <a:t>90/103</a:t>
            </a:r>
            <a:endParaRPr lang="en-US" sz="1400" b="1" dirty="0"/>
          </a:p>
        </p:txBody>
      </p:sp>
      <p:sp>
        <p:nvSpPr>
          <p:cNvPr id="19" name="TextBox 78"/>
          <p:cNvSpPr txBox="1">
            <a:spLocks noChangeArrowheads="1"/>
          </p:cNvSpPr>
          <p:nvPr/>
        </p:nvSpPr>
        <p:spPr bwMode="auto">
          <a:xfrm>
            <a:off x="4953000" y="3542578"/>
            <a:ext cx="1223963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r>
              <a:rPr lang="en-US" sz="1400" b="1" dirty="0">
                <a:solidFill>
                  <a:schemeClr val="bg1"/>
                </a:solidFill>
              </a:rPr>
              <a:t>3</a:t>
            </a:r>
            <a:r>
              <a:rPr lang="en-US" sz="1400" b="1" dirty="0" smtClean="0">
                <a:solidFill>
                  <a:schemeClr val="bg1"/>
                </a:solidFill>
              </a:rPr>
              <a:t>%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NS5A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</a:rPr>
              <a:t>RAVs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13/103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Chart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936582"/>
              </p:ext>
            </p:extLst>
          </p:nvPr>
        </p:nvGraphicFramePr>
        <p:xfrm>
          <a:off x="1470025" y="2498725"/>
          <a:ext cx="1698625" cy="305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80"/>
          <p:cNvSpPr txBox="1">
            <a:spLocks noChangeArrowheads="1"/>
          </p:cNvSpPr>
          <p:nvPr/>
        </p:nvSpPr>
        <p:spPr bwMode="auto">
          <a:xfrm>
            <a:off x="1952625" y="2684463"/>
            <a:ext cx="754063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600" b="1" dirty="0" smtClean="0"/>
              <a:t>98% </a:t>
            </a:r>
            <a:endParaRPr lang="en-US" sz="1600" b="1" dirty="0"/>
          </a:p>
          <a:p>
            <a:pPr algn="ctr" eaLnBrk="1" hangingPunct="1">
              <a:lnSpc>
                <a:spcPct val="90000"/>
              </a:lnSpc>
            </a:pPr>
            <a:r>
              <a:rPr lang="en-US" sz="1600" b="1" dirty="0"/>
              <a:t>SVR12</a:t>
            </a:r>
          </a:p>
        </p:txBody>
      </p:sp>
      <p:sp>
        <p:nvSpPr>
          <p:cNvPr id="23" name="TextBox 81"/>
          <p:cNvSpPr txBox="1">
            <a:spLocks noChangeArrowheads="1"/>
          </p:cNvSpPr>
          <p:nvPr/>
        </p:nvSpPr>
        <p:spPr bwMode="auto">
          <a:xfrm>
            <a:off x="1952625" y="5237163"/>
            <a:ext cx="754063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 smtClean="0"/>
              <a:t>88/90</a:t>
            </a:r>
            <a:endParaRPr lang="en-US" sz="1400" b="1" dirty="0"/>
          </a:p>
        </p:txBody>
      </p:sp>
      <p:graphicFrame>
        <p:nvGraphicFramePr>
          <p:cNvPr id="26" name="Chart 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539178"/>
              </p:ext>
            </p:extLst>
          </p:nvPr>
        </p:nvGraphicFramePr>
        <p:xfrm>
          <a:off x="5842000" y="2533650"/>
          <a:ext cx="1619250" cy="301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Box 83"/>
          <p:cNvSpPr txBox="1">
            <a:spLocks noChangeArrowheads="1"/>
          </p:cNvSpPr>
          <p:nvPr/>
        </p:nvSpPr>
        <p:spPr bwMode="auto">
          <a:xfrm>
            <a:off x="6284913" y="2684463"/>
            <a:ext cx="75406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100% 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</a:rPr>
              <a:t>SVR12</a:t>
            </a:r>
          </a:p>
        </p:txBody>
      </p:sp>
      <p:sp>
        <p:nvSpPr>
          <p:cNvPr id="28" name="TextBox 84"/>
          <p:cNvSpPr txBox="1">
            <a:spLocks noChangeArrowheads="1"/>
          </p:cNvSpPr>
          <p:nvPr/>
        </p:nvSpPr>
        <p:spPr bwMode="auto">
          <a:xfrm>
            <a:off x="6277264" y="5221288"/>
            <a:ext cx="744682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13/13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852738" y="2559050"/>
            <a:ext cx="1600200" cy="0"/>
          </a:xfrm>
          <a:prstGeom prst="line">
            <a:avLst/>
          </a:prstGeom>
          <a:ln>
            <a:solidFill>
              <a:srgbClr val="9DB7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652588" y="5461000"/>
            <a:ext cx="6089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63700" y="2544763"/>
            <a:ext cx="0" cy="2906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1311275" y="5100638"/>
            <a:ext cx="3413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10</a:t>
            </a:r>
          </a:p>
        </p:txBody>
      </p:sp>
      <p:sp>
        <p:nvSpPr>
          <p:cNvPr id="33" name="TextBox 26"/>
          <p:cNvSpPr txBox="1">
            <a:spLocks noChangeArrowheads="1"/>
          </p:cNvSpPr>
          <p:nvPr/>
        </p:nvSpPr>
        <p:spPr bwMode="auto">
          <a:xfrm>
            <a:off x="1311275" y="4840288"/>
            <a:ext cx="3413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20</a:t>
            </a:r>
          </a:p>
        </p:txBody>
      </p:sp>
      <p:sp>
        <p:nvSpPr>
          <p:cNvPr id="34" name="TextBox 28"/>
          <p:cNvSpPr txBox="1">
            <a:spLocks noChangeArrowheads="1"/>
          </p:cNvSpPr>
          <p:nvPr/>
        </p:nvSpPr>
        <p:spPr bwMode="auto">
          <a:xfrm>
            <a:off x="1311275" y="4589463"/>
            <a:ext cx="3413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30</a:t>
            </a:r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1311275" y="4297363"/>
            <a:ext cx="3413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40</a:t>
            </a:r>
          </a:p>
        </p:txBody>
      </p:sp>
      <p:sp>
        <p:nvSpPr>
          <p:cNvPr id="36" name="TextBox 30"/>
          <p:cNvSpPr txBox="1">
            <a:spLocks noChangeArrowheads="1"/>
          </p:cNvSpPr>
          <p:nvPr/>
        </p:nvSpPr>
        <p:spPr bwMode="auto">
          <a:xfrm>
            <a:off x="1311275" y="3984625"/>
            <a:ext cx="3413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50</a:t>
            </a:r>
          </a:p>
        </p:txBody>
      </p:sp>
      <p:sp>
        <p:nvSpPr>
          <p:cNvPr id="37" name="TextBox 31"/>
          <p:cNvSpPr txBox="1">
            <a:spLocks noChangeArrowheads="1"/>
          </p:cNvSpPr>
          <p:nvPr/>
        </p:nvSpPr>
        <p:spPr bwMode="auto">
          <a:xfrm>
            <a:off x="1311275" y="3683000"/>
            <a:ext cx="3413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60</a:t>
            </a:r>
          </a:p>
        </p:txBody>
      </p:sp>
      <p:sp>
        <p:nvSpPr>
          <p:cNvPr id="38" name="TextBox 32"/>
          <p:cNvSpPr txBox="1">
            <a:spLocks noChangeArrowheads="1"/>
          </p:cNvSpPr>
          <p:nvPr/>
        </p:nvSpPr>
        <p:spPr bwMode="auto">
          <a:xfrm>
            <a:off x="1311275" y="3382963"/>
            <a:ext cx="3413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70</a:t>
            </a:r>
          </a:p>
        </p:txBody>
      </p:sp>
      <p:sp>
        <p:nvSpPr>
          <p:cNvPr id="39" name="TextBox 33"/>
          <p:cNvSpPr txBox="1">
            <a:spLocks noChangeArrowheads="1"/>
          </p:cNvSpPr>
          <p:nvPr/>
        </p:nvSpPr>
        <p:spPr bwMode="auto">
          <a:xfrm>
            <a:off x="1311275" y="3089275"/>
            <a:ext cx="3413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80</a:t>
            </a:r>
          </a:p>
        </p:txBody>
      </p:sp>
      <p:sp>
        <p:nvSpPr>
          <p:cNvPr id="40" name="TextBox 34"/>
          <p:cNvSpPr txBox="1">
            <a:spLocks noChangeArrowheads="1"/>
          </p:cNvSpPr>
          <p:nvPr/>
        </p:nvSpPr>
        <p:spPr bwMode="auto">
          <a:xfrm>
            <a:off x="1311275" y="2752725"/>
            <a:ext cx="3413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90</a:t>
            </a:r>
          </a:p>
        </p:txBody>
      </p:sp>
      <p:sp>
        <p:nvSpPr>
          <p:cNvPr id="41" name="TextBox 35"/>
          <p:cNvSpPr txBox="1">
            <a:spLocks noChangeArrowheads="1"/>
          </p:cNvSpPr>
          <p:nvPr/>
        </p:nvSpPr>
        <p:spPr bwMode="auto">
          <a:xfrm>
            <a:off x="1236663" y="2482850"/>
            <a:ext cx="4206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100</a:t>
            </a:r>
          </a:p>
        </p:txBody>
      </p:sp>
      <p:sp>
        <p:nvSpPr>
          <p:cNvPr id="42" name="TextBox 18"/>
          <p:cNvSpPr txBox="1">
            <a:spLocks noChangeArrowheads="1"/>
          </p:cNvSpPr>
          <p:nvPr/>
        </p:nvSpPr>
        <p:spPr bwMode="auto">
          <a:xfrm rot="16200000">
            <a:off x="585787" y="3729038"/>
            <a:ext cx="1211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/>
              <a:t>SVR12 (%)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5791200" y="2590802"/>
            <a:ext cx="358773" cy="91439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flipH="1" flipV="1">
            <a:off x="5791200" y="4495800"/>
            <a:ext cx="381000" cy="9620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3560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44393</TotalTime>
  <Words>1014</Words>
  <Application>Microsoft Macintosh PowerPoint</Application>
  <PresentationFormat>On-screen Show (4:3)</PresentationFormat>
  <Paragraphs>184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NCRC</vt:lpstr>
      <vt:lpstr>Sofosbuvir-Velpatasvir in HIV-HCV Coinfected Patients ASTRAL-5</vt:lpstr>
      <vt:lpstr>Sofosbuvir-Velpatasvir in HIV-HCV Coinfected Patients ASTRAL-5: Study Features</vt:lpstr>
      <vt:lpstr>Sofosbuvir-Velpatasvir in HIV-HCV Coinfected Patients ASTRAL-5: Study Design</vt:lpstr>
      <vt:lpstr>Sofosbuvir-Velpatasvir in HIV-HCV Coinfected Patients ASTRAL-5: Participants</vt:lpstr>
      <vt:lpstr>Sofosbuvir-Velpatasvir in HIV-HCV Coinfected Patients ASTRAL-5: Participants</vt:lpstr>
      <vt:lpstr>Sofosbuvir-Velpatasvir in HIV-HCV Coinfected Patients ASTRAL-5: Results</vt:lpstr>
      <vt:lpstr>Sofosbuvir-Velpatasvir in HIV-HCV Coinfected Patients ASTRAL-5: Results</vt:lpstr>
      <vt:lpstr>Sofosbuvir-Velpatasvir in HIV-HCV Coinfected Patients ASTRAL-5: Results</vt:lpstr>
      <vt:lpstr>Sofosbuvir-Velpatasvir in HIV-HCV Coinfected Patients ASTRAL-5: Resistance</vt:lpstr>
      <vt:lpstr>Sofosbuvir-Velpatasvir in HIV-HCV Coinfected Patients ASTRAL-5: Adverse Events</vt:lpstr>
      <vt:lpstr>Sofosbuvir-Velpatasvir in HIV-HCV Coinfected Patients ASTRAL-5: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1976</cp:revision>
  <cp:lastPrinted>2008-02-05T14:34:24Z</cp:lastPrinted>
  <dcterms:created xsi:type="dcterms:W3CDTF">2010-11-28T05:36:22Z</dcterms:created>
  <dcterms:modified xsi:type="dcterms:W3CDTF">2017-08-17T04:55:15Z</dcterms:modified>
</cp:coreProperties>
</file>