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1118" r:id="rId2"/>
    <p:sldId id="1119" r:id="rId3"/>
    <p:sldId id="1120" r:id="rId4"/>
    <p:sldId id="1121" r:id="rId5"/>
    <p:sldId id="1122" r:id="rId6"/>
    <p:sldId id="1123" r:id="rId7"/>
    <p:sldId id="1117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"/>
          <c:y val="0.0367895490336435"/>
          <c:w val="0.876364829396325"/>
          <c:h val="0.7632815557146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Sofosbuvir + RBV</c:v>
                </c:pt>
              </c:strCache>
            </c:strRef>
          </c:tx>
          <c:spPr>
            <a:solidFill>
              <a:srgbClr val="718E2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  <c:spPr>
              <a:solidFill>
                <a:srgbClr val="8C7341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8C7341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GT 1</c:v>
                </c:pt>
                <c:pt idx="1">
                  <c:v>GT 2</c:v>
                </c:pt>
                <c:pt idx="2">
                  <c:v>GT 3</c:v>
                </c:pt>
                <c:pt idx="3">
                  <c:v>GT 4</c:v>
                </c:pt>
                <c:pt idx="4">
                  <c:v>GT 2</c:v>
                </c:pt>
                <c:pt idx="5">
                  <c:v>GT 3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84.8</c:v>
                </c:pt>
                <c:pt idx="1">
                  <c:v>89.47</c:v>
                </c:pt>
                <c:pt idx="2">
                  <c:v>91.2</c:v>
                </c:pt>
                <c:pt idx="3">
                  <c:v>83.8</c:v>
                </c:pt>
                <c:pt idx="4">
                  <c:v>83.3</c:v>
                </c:pt>
                <c:pt idx="5">
                  <c:v>85.7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-2050758680"/>
        <c:axId val="-2055144568"/>
      </c:barChart>
      <c:catAx>
        <c:axId val="-205075868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05514456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55144568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b="1" i="0" baseline="0" dirty="0" smtClean="0">
                    <a:effectLst/>
                  </a:rPr>
                  <a:t>Patients (%) with SVR 12</a:t>
                </a:r>
                <a:endParaRPr lang="en-US" sz="18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"/>
              <c:y val="0.091513004056311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50758680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"/>
          <c:y val="0.0277778663809897"/>
          <c:w val="0.867273920305416"/>
          <c:h val="0.8069754979715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6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GT 1</c:v>
                </c:pt>
                <c:pt idx="1">
                  <c:v>GT 2</c:v>
                </c:pt>
                <c:pt idx="2">
                  <c:v>GT 3</c:v>
                </c:pt>
                <c:pt idx="3">
                  <c:v>GT 4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85.0</c:v>
                </c:pt>
                <c:pt idx="1">
                  <c:v>88.0</c:v>
                </c:pt>
                <c:pt idx="2">
                  <c:v>89.0</c:v>
                </c:pt>
                <c:pt idx="3">
                  <c:v>84.0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-2137344456"/>
        <c:axId val="-2079874808"/>
      </c:barChart>
      <c:catAx>
        <c:axId val="-213734445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07987480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79874808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</a:t>
                </a:r>
                <a:r>
                  <a:rPr lang="en-US" sz="1800" dirty="0" smtClean="0">
                    <a:latin typeface="Arial"/>
                    <a:cs typeface="Arial"/>
                  </a:rPr>
                  <a:t>SVR 12 </a:t>
                </a:r>
                <a:r>
                  <a:rPr lang="en-US" sz="1800" dirty="0">
                    <a:latin typeface="Arial"/>
                    <a:cs typeface="Arial"/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0.00831000291630213"/>
              <c:y val="0.1042241859731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37344456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b="0" dirty="0" smtClean="0"/>
              <a:t>Sofosbuvir + Ribavirin in HCV-</a:t>
            </a:r>
            <a:r>
              <a:rPr lang="en-US" sz="2200" b="0" dirty="0" smtClean="0">
                <a:solidFill>
                  <a:srgbClr val="001D48"/>
                </a:solidFill>
              </a:rPr>
              <a:t>HIV Coinfection: HCV </a:t>
            </a:r>
            <a:r>
              <a:rPr lang="en-US" sz="2200" b="0" dirty="0" smtClean="0"/>
              <a:t>GT 1,2,3,4</a:t>
            </a:r>
            <a:r>
              <a:rPr lang="en-US" sz="2000" b="0" dirty="0"/>
              <a:t/>
            </a:r>
            <a:br>
              <a:rPr lang="en-US" sz="2000" b="0" dirty="0"/>
            </a:br>
            <a:r>
              <a:rPr lang="en-US" dirty="0" smtClean="0"/>
              <a:t>PHOTON-2 Trial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0683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Sofosbuvir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plus Ribavirin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for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HCV-HIV Coinfection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400" dirty="0" smtClean="0"/>
              <a:t>PHOTON-2 Trial: Study Features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Molina JM, et al.  Lancet. 2015;385:1098-106.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741387"/>
              </p:ext>
            </p:extLst>
          </p:nvPr>
        </p:nvGraphicFramePr>
        <p:xfrm>
          <a:off x="478632" y="1447800"/>
          <a:ext cx="8189912" cy="48006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8991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PHOTON-2 Trial: Features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182880" marR="88898" marT="50005" marB="500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</a:tr>
              <a:tr h="4419600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Open-label,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nonr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andomized,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uncontrolled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phase 3 trial using sofosbuvir + ribavirin for HCV GT 1, 2, 3, or 4 in persons coinfected with HIV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45 clinics in Europe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coinfection; HCV Genotype 1, 2, 3, or 4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18 or older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HCV treatment naïve (GT 1-4) or treatment experienced (GT 2 or 3)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 HIV ARV Rx with HIV RNA ≤ 50 copies/ml and CD4 &gt;200 cells/mm</a:t>
                      </a:r>
                      <a:r>
                        <a:rPr lang="en-US" sz="18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Not on HIV ARV Rx and CD4 &gt; 500 cells/mm</a:t>
                      </a:r>
                      <a:r>
                        <a:rPr lang="en-US" sz="18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ARV regimen allowed: tenofovir-emtricitabine plus either ritonavir boosted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atazanavir or darunavir, efavirenz, rilpivirine, or raltegravir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Compensated cirrhosis permitted (up to 20% of subjects); no platelet cutoff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End-Points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Efficacy (SVR12), safety, and impact on HIV</a:t>
                      </a:r>
                    </a:p>
                  </a:txBody>
                  <a:tcPr marL="182880" marR="88898" marT="50005" marB="50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94711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</a:rPr>
              <a:t>Sofosbuvir plus Ribavirin for HCV-HIV Coinfection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PHOTON-2 Trial: Treatment Arms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Molina JM, et al.  Lancet. 2015;385:1098-106.</a:t>
            </a: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1838937" y="2209800"/>
            <a:ext cx="4499166" cy="640067"/>
          </a:xfrm>
          <a:prstGeom prst="rect">
            <a:avLst/>
          </a:prstGeom>
          <a:solidFill>
            <a:srgbClr val="CEE496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Sofosbuvir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+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RBV</a:t>
            </a:r>
            <a:b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(n = 200)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093281" y="3576996"/>
            <a:ext cx="2249424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"/>
          <p:cNvSpPr>
            <a:spLocks noChangeArrowheads="1"/>
          </p:cNvSpPr>
          <p:nvPr/>
        </p:nvSpPr>
        <p:spPr bwMode="auto">
          <a:xfrm>
            <a:off x="1838937" y="3251696"/>
            <a:ext cx="2249614" cy="640067"/>
          </a:xfrm>
          <a:prstGeom prst="rect">
            <a:avLst/>
          </a:prstGeom>
          <a:solidFill>
            <a:srgbClr val="CEE496"/>
          </a:solidFill>
          <a:ln w="1905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Sofosbuvir +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RBV</a:t>
            </a:r>
            <a:b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n = 19)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6184" y="2209800"/>
            <a:ext cx="1511808" cy="633981"/>
          </a:xfrm>
          <a:prstGeom prst="rect">
            <a:avLst/>
          </a:prstGeom>
          <a:solidFill>
            <a:srgbClr val="454545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algn="ctr"/>
            <a:r>
              <a:rPr lang="en-US" sz="1800" b="1" dirty="0" smtClean="0">
                <a:latin typeface="Arial"/>
                <a:cs typeface="Arial"/>
              </a:rPr>
              <a:t>GT 1,3,4 </a:t>
            </a:r>
            <a:r>
              <a:rPr lang="en-US" sz="1600" b="1" dirty="0" smtClean="0">
                <a:latin typeface="Arial"/>
                <a:cs typeface="Arial"/>
              </a:rPr>
              <a:t/>
            </a:r>
            <a:br>
              <a:rPr lang="en-US" sz="1600" b="1" dirty="0" smtClean="0">
                <a:latin typeface="Arial"/>
                <a:cs typeface="Arial"/>
              </a:rPr>
            </a:br>
            <a:r>
              <a:rPr lang="en-US" sz="1600" b="1" dirty="0" smtClean="0">
                <a:latin typeface="Arial"/>
                <a:cs typeface="Arial"/>
              </a:rPr>
              <a:t>Naïve </a:t>
            </a:r>
            <a:endParaRPr lang="en-US" sz="1600" b="1" dirty="0">
              <a:latin typeface="Arial"/>
              <a:cs typeface="Arial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1838937" y="4304556"/>
            <a:ext cx="4499166" cy="640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Sofosbuvir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+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RBV</a:t>
            </a:r>
            <a:b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(n = 55)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6184" y="3251696"/>
            <a:ext cx="1511808" cy="633981"/>
          </a:xfrm>
          <a:prstGeom prst="rect">
            <a:avLst/>
          </a:prstGeom>
          <a:solidFill>
            <a:srgbClr val="454545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algn="ctr"/>
            <a:r>
              <a:rPr lang="en-US" sz="1800" b="1" dirty="0" smtClean="0">
                <a:latin typeface="Arial"/>
                <a:cs typeface="Arial"/>
              </a:rPr>
              <a:t>GT 2 </a:t>
            </a:r>
            <a:r>
              <a:rPr lang="en-US" sz="1600" b="1" dirty="0" smtClean="0">
                <a:latin typeface="Arial"/>
                <a:cs typeface="Arial"/>
              </a:rPr>
              <a:t/>
            </a:r>
            <a:br>
              <a:rPr lang="en-US" sz="1600" b="1" dirty="0" smtClean="0">
                <a:latin typeface="Arial"/>
                <a:cs typeface="Arial"/>
              </a:rPr>
            </a:br>
            <a:r>
              <a:rPr lang="en-US" sz="1600" b="1" dirty="0" smtClean="0">
                <a:latin typeface="Arial"/>
                <a:cs typeface="Arial"/>
              </a:rPr>
              <a:t>Naïve </a:t>
            </a:r>
            <a:endParaRPr lang="en-US" sz="1600" b="1" dirty="0">
              <a:latin typeface="Arial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66184" y="4304556"/>
            <a:ext cx="1511808" cy="633981"/>
          </a:xfrm>
          <a:prstGeom prst="rect">
            <a:avLst/>
          </a:prstGeom>
          <a:solidFill>
            <a:srgbClr val="454545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algn="ctr"/>
            <a:r>
              <a:rPr lang="en-US" sz="1800" b="1" dirty="0" smtClean="0">
                <a:latin typeface="Arial"/>
                <a:cs typeface="Arial"/>
              </a:rPr>
              <a:t>GT 2,3 </a:t>
            </a:r>
            <a:r>
              <a:rPr lang="en-US" sz="1600" b="1" dirty="0" smtClean="0">
                <a:latin typeface="Arial"/>
                <a:cs typeface="Arial"/>
              </a:rPr>
              <a:t>Experienced</a:t>
            </a:r>
            <a:endParaRPr lang="en-US" sz="1600" b="1" dirty="0">
              <a:latin typeface="Arial"/>
              <a:cs typeface="Arial"/>
            </a:endParaRP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-12330" y="5410199"/>
            <a:ext cx="9180577" cy="8229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45431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Sofosbuvir: 400 mg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Ribavirin (weight-based and divided bid): 1000 mg/day if &lt;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75 kg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or 1200 mg/day if ≥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75 kg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6343194" y="4624684"/>
            <a:ext cx="2249424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343194" y="2520252"/>
            <a:ext cx="2249424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-6113" y="1371600"/>
            <a:ext cx="9162291" cy="515104"/>
            <a:chOff x="-6113" y="1371600"/>
            <a:chExt cx="9162291" cy="515104"/>
          </a:xfrm>
        </p:grpSpPr>
        <p:sp>
          <p:nvSpPr>
            <p:cNvPr id="26" name="Rectangle 25"/>
            <p:cNvSpPr/>
            <p:nvPr/>
          </p:nvSpPr>
          <p:spPr>
            <a:xfrm>
              <a:off x="-6113" y="1456980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559198" y="13716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-6113" y="1859296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1830459" y="1780052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8567980" y="178005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6054998" y="13716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6337020" y="178005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8274276" y="13716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36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09600" y="1457643"/>
              <a:ext cx="838200" cy="36272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Week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810000" y="13716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 flipV="1">
              <a:off x="4092022" y="178005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5912777" y="3374038"/>
            <a:ext cx="876300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143734" y="4421726"/>
            <a:ext cx="876300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143734" y="2317294"/>
            <a:ext cx="876300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16892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Sofosbuvir </a:t>
            </a:r>
            <a:r>
              <a:rPr lang="en-US" sz="2400" dirty="0" smtClean="0">
                <a:solidFill>
                  <a:srgbClr val="E7F1CA"/>
                </a:solidFill>
              </a:rPr>
              <a:t>plus Ribavirin </a:t>
            </a:r>
            <a:r>
              <a:rPr lang="en-US" sz="2400" dirty="0">
                <a:solidFill>
                  <a:srgbClr val="E7F1CA"/>
                </a:solidFill>
              </a:rPr>
              <a:t>for HCV-HIV Coinfection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PHOTON</a:t>
            </a:r>
            <a:r>
              <a:rPr lang="en-US" sz="2400" dirty="0" smtClean="0"/>
              <a:t>-2 Trial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400" dirty="0" smtClean="0"/>
              <a:t>Results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PHOTON-2: SVR12 with Sofosbuvir + RBV x 12-24 weeks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Molina JM, et al.  Lancet. 2015;385:1098-106.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199380"/>
              </p:ext>
            </p:extLst>
          </p:nvPr>
        </p:nvGraphicFramePr>
        <p:xfrm>
          <a:off x="647700" y="1828800"/>
          <a:ext cx="7848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/>
          <p:cNvSpPr/>
          <p:nvPr/>
        </p:nvSpPr>
        <p:spPr>
          <a:xfrm>
            <a:off x="1717322" y="4820100"/>
            <a:ext cx="81691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95/112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72082" y="4820100"/>
            <a:ext cx="81691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17/19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8081" y="4820100"/>
            <a:ext cx="81691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26/31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04960" y="4820100"/>
            <a:ext cx="81691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5</a:t>
            </a:r>
            <a:r>
              <a:rPr lang="en-US" sz="1400" dirty="0" smtClean="0">
                <a:solidFill>
                  <a:srgbClr val="FFFFFF"/>
                </a:solidFill>
              </a:rPr>
              <a:t>/</a:t>
            </a:r>
            <a:r>
              <a:rPr lang="en-US" sz="1400" dirty="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459719" y="4820100"/>
            <a:ext cx="81691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42/49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1547742" y="5562600"/>
            <a:ext cx="4581140" cy="362712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 smtClean="0">
                <a:solidFill>
                  <a:srgbClr val="FFFFFF"/>
                </a:solidFill>
                <a:latin typeface="Arial" pitchFamily="22" charset="0"/>
              </a:rPr>
              <a:t>Treatment Naive</a:t>
            </a:r>
            <a:endParaRPr lang="en-US" sz="1400" dirty="0">
              <a:solidFill>
                <a:srgbClr val="FFFFFF"/>
              </a:solidFill>
              <a:latin typeface="Arial" pitchFamily="22" charset="0"/>
            </a:endParaRPr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6172200" y="5562600"/>
            <a:ext cx="2247836" cy="362712"/>
          </a:xfrm>
          <a:prstGeom prst="rect">
            <a:avLst/>
          </a:prstGeom>
          <a:solidFill>
            <a:srgbClr val="8A703B"/>
          </a:solidFill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Arial" pitchFamily="22" charset="0"/>
              </a:rPr>
              <a:t>Treatment Experienced </a:t>
            </a:r>
            <a:endParaRPr lang="en-US" sz="1400" dirty="0">
              <a:solidFill>
                <a:schemeClr val="bg1"/>
              </a:solidFill>
              <a:latin typeface="Arial" pitchFamily="22" charset="0"/>
            </a:endParaRP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1547742" y="5999764"/>
            <a:ext cx="6883026" cy="36270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All received 24-week Rx except 12 week Rx with GT-2 Treatment Naive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09436" y="4820100"/>
            <a:ext cx="81691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52/57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00950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Sofosbuvir plus Ribavirin for HCV-HIV Coinfection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PHOTON</a:t>
            </a:r>
            <a:r>
              <a:rPr lang="en-US" sz="2400" dirty="0" smtClean="0"/>
              <a:t>-2 Trial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400" dirty="0" smtClean="0"/>
              <a:t>Results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PHOTON-2: SVR12 with Sofosbuvir + RBV, by Genotype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Molina JM, et al.  Lancet. 2015;385:1098-106.</a:t>
            </a:r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9595754"/>
              </p:ext>
            </p:extLst>
          </p:nvPr>
        </p:nvGraphicFramePr>
        <p:xfrm>
          <a:off x="382588" y="1905000"/>
          <a:ext cx="83820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Rectangle 22"/>
          <p:cNvSpPr/>
          <p:nvPr/>
        </p:nvSpPr>
        <p:spPr>
          <a:xfrm>
            <a:off x="1817041" y="5152428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95/112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640394" y="5152428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22/25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62882" y="5152428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94/106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80390" y="5152428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26/31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98910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Sofosbuvir and Ribavirin for HCV-HIV Coinfection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PHOTON</a:t>
            </a:r>
            <a:r>
              <a:rPr lang="en-US" sz="2400" dirty="0" smtClean="0"/>
              <a:t>-2 </a:t>
            </a:r>
            <a:r>
              <a:rPr lang="en-US" sz="2400" dirty="0"/>
              <a:t>Trial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400" dirty="0" smtClean="0"/>
              <a:t>Interpretation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Molina JM, </a:t>
            </a:r>
            <a:r>
              <a:rPr lang="en-US" dirty="0"/>
              <a:t>et al.  </a:t>
            </a:r>
            <a:r>
              <a:rPr lang="en-US" dirty="0" smtClean="0"/>
              <a:t>Lancet. 2015;385:1098-106.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817007"/>
              </p:ext>
            </p:extLst>
          </p:nvPr>
        </p:nvGraphicFramePr>
        <p:xfrm>
          <a:off x="0" y="2590800"/>
          <a:ext cx="9144000" cy="214375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sz="18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Sofosbuvir and ribavirin provided high rates of sustained virological response after 12 weeks of treatment in treatment-naive and treatment-experienced patients co-infected with HIV and HCV genotypes 1–4. The characteristics of this interferon-free combination regimen make sofosbuvir plus ribavirin a useful treatment option for this patient population.”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96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44393</TotalTime>
  <Words>359</Words>
  <Application>Microsoft Macintosh PowerPoint</Application>
  <PresentationFormat>On-screen Show (4:3)</PresentationFormat>
  <Paragraphs>51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NCRC</vt:lpstr>
      <vt:lpstr>Sofosbuvir + Ribavirin in HCV-HIV Coinfection: HCV GT 1,2,3,4 PHOTON-2 Trial</vt:lpstr>
      <vt:lpstr>Sofosbuvir plus Ribavirin for HCV-HIV Coinfection PHOTON-2 Trial: Study Features</vt:lpstr>
      <vt:lpstr>Sofosbuvir plus Ribavirin for HCV-HIV Coinfection PHOTON-2 Trial: Treatment Arms</vt:lpstr>
      <vt:lpstr>Sofosbuvir plus Ribavirin for HCV-HIV Coinfection PHOTON-2 Trial: Results</vt:lpstr>
      <vt:lpstr>Sofosbuvir plus Ribavirin for HCV-HIV Coinfection PHOTON-2 Trial: Results</vt:lpstr>
      <vt:lpstr>Sofosbuvir and Ribavirin for HCV-HIV Coinfection PHOTON-2 Trial: Interpretation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1974</cp:revision>
  <cp:lastPrinted>2008-02-05T14:34:24Z</cp:lastPrinted>
  <dcterms:created xsi:type="dcterms:W3CDTF">2010-11-28T05:36:22Z</dcterms:created>
  <dcterms:modified xsi:type="dcterms:W3CDTF">2017-08-17T00:32:42Z</dcterms:modified>
</cp:coreProperties>
</file>