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9"/>
  </p:notesMasterIdLst>
  <p:handoutMasterIdLst>
    <p:handoutMasterId r:id="rId10"/>
  </p:handoutMasterIdLst>
  <p:sldIdLst>
    <p:sldId id="1118" r:id="rId2"/>
    <p:sldId id="1119" r:id="rId3"/>
    <p:sldId id="1120" r:id="rId4"/>
    <p:sldId id="1121" r:id="rId5"/>
    <p:sldId id="1122" r:id="rId6"/>
    <p:sldId id="1123" r:id="rId7"/>
    <p:sldId id="1117" r:id="rId8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547F"/>
    <a:srgbClr val="295480"/>
    <a:srgbClr val="C7D6D8"/>
    <a:srgbClr val="BECDCE"/>
    <a:srgbClr val="C4D6CF"/>
    <a:srgbClr val="B4CBCE"/>
    <a:srgbClr val="97ACAC"/>
    <a:srgbClr val="647271"/>
    <a:srgbClr val="596772"/>
    <a:srgbClr val="E6EB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3788" autoAdjust="0"/>
    <p:restoredTop sz="94636" autoAdjust="0"/>
  </p:normalViewPr>
  <p:slideViewPr>
    <p:cSldViewPr showGuides="1">
      <p:cViewPr>
        <p:scale>
          <a:sx n="152" d="100"/>
          <a:sy n="152" d="100"/>
        </p:scale>
        <p:origin x="-80" y="-80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5" d="100"/>
        <a:sy n="175" d="100"/>
      </p:scale>
      <p:origin x="0" y="0"/>
    </p:cViewPr>
  </p:sorterViewPr>
  <p:notesViewPr>
    <p:cSldViewPr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4952701224847"/>
          <c:y val="0.0367895490336435"/>
          <c:w val="0.876364829396325"/>
          <c:h val="0.7632815557146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Sofosbuvir + RBV</c:v>
                </c:pt>
              </c:strCache>
            </c:strRef>
          </c:tx>
          <c:spPr>
            <a:solidFill>
              <a:srgbClr val="718E25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668121"/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invertIfNegative val="0"/>
            <c:bubble3D val="0"/>
            <c:spPr>
              <a:solidFill>
                <a:srgbClr val="668121"/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invertIfNegative val="0"/>
            <c:bubble3D val="0"/>
            <c:spPr>
              <a:solidFill>
                <a:srgbClr val="668121"/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invertIfNegative val="0"/>
            <c:bubble3D val="0"/>
            <c:spPr>
              <a:solidFill>
                <a:srgbClr val="8A703B"/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4"/>
            <c:invertIfNegative val="0"/>
            <c:bubble3D val="0"/>
            <c:spPr>
              <a:solidFill>
                <a:srgbClr val="8A703B"/>
              </a:solidFill>
              <a:ln w="12700">
                <a:solidFill>
                  <a:schemeClr val="tx1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numFmt formatCode="0" sourceLinked="0"/>
            <c:spPr>
              <a:solidFill>
                <a:srgbClr val="FFFFFF">
                  <a:alpha val="50000"/>
                </a:srgb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Genotype 1</c:v>
                </c:pt>
                <c:pt idx="1">
                  <c:v>Genotype 2</c:v>
                </c:pt>
                <c:pt idx="2">
                  <c:v>Genotype 3</c:v>
                </c:pt>
                <c:pt idx="3">
                  <c:v>Genotype 2</c:v>
                </c:pt>
                <c:pt idx="4">
                  <c:v>Genotype 3</c:v>
                </c:pt>
              </c:strCache>
            </c:strRef>
          </c:cat>
          <c:val>
            <c:numRef>
              <c:f>Sheet1!$B$2:$B$6</c:f>
              <c:numCache>
                <c:formatCode>0.0</c:formatCode>
                <c:ptCount val="5"/>
                <c:pt idx="0">
                  <c:v>76.3</c:v>
                </c:pt>
                <c:pt idx="1">
                  <c:v>88.46</c:v>
                </c:pt>
                <c:pt idx="2">
                  <c:v>66.6</c:v>
                </c:pt>
                <c:pt idx="3">
                  <c:v>91.6</c:v>
                </c:pt>
                <c:pt idx="4">
                  <c:v>94.1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5"/>
        <c:axId val="-2116820392"/>
        <c:axId val="-2035333000"/>
      </c:barChart>
      <c:catAx>
        <c:axId val="-2116820392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 w="190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 i="0">
                <a:latin typeface="Arial"/>
                <a:cs typeface="Arial"/>
              </a:defRPr>
            </a:pPr>
            <a:endParaRPr lang="en-US"/>
          </a:p>
        </c:txPr>
        <c:crossAx val="-2035333000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35333000"/>
        <c:scaling>
          <c:orientation val="minMax"/>
          <c:max val="100.0"/>
          <c:min val="0.0"/>
        </c:scaling>
        <c:delete val="0"/>
        <c:axPos val="l"/>
        <c:title>
          <c:tx>
            <c:rich>
              <a:bodyPr/>
              <a:lstStyle/>
              <a:p>
                <a:pPr>
                  <a:defRPr sz="1800">
                    <a:latin typeface="Arial"/>
                    <a:cs typeface="Arial"/>
                  </a:defRPr>
                </a:pPr>
                <a:r>
                  <a:rPr lang="en-US" sz="1800" b="1" i="0" baseline="0" dirty="0" smtClean="0">
                    <a:effectLst/>
                  </a:rPr>
                  <a:t>Patients (%) with SVR 12</a:t>
                </a:r>
                <a:endParaRPr lang="en-US" sz="18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0.0"/>
              <c:y val="0.091513004056311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116820392"/>
        <c:crosses val="autoZero"/>
        <c:crossBetween val="between"/>
        <c:majorUnit val="20.0"/>
        <c:minorUnit val="20.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Relationship Id="rId3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and Add Title of Talk</a:t>
            </a:r>
            <a:endParaRPr lang="en-US" dirty="0"/>
          </a:p>
        </p:txBody>
      </p:sp>
      <p:grpSp>
        <p:nvGrpSpPr>
          <p:cNvPr id="246" name="Logo Horizontal V2"/>
          <p:cNvGrpSpPr>
            <a:grpSpLocks noChangeAspect="1"/>
          </p:cNvGrpSpPr>
          <p:nvPr/>
        </p:nvGrpSpPr>
        <p:grpSpPr>
          <a:xfrm>
            <a:off x="576463" y="296189"/>
            <a:ext cx="3313826" cy="314128"/>
            <a:chOff x="960861" y="1655928"/>
            <a:chExt cx="4437220" cy="420624"/>
          </a:xfrm>
        </p:grpSpPr>
        <p:pic>
          <p:nvPicPr>
            <p:cNvPr id="247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248" name="Nat HIV Cur logo type horiz"/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249" name="Freeform 29"/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" name="Freeform 30"/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" name="Freeform 31"/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" name="Freeform 32"/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" name="Freeform 33"/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" name="Freeform 34"/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" name="Freeform 35"/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" name="Freeform 36"/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" name="Freeform 37"/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" name="Freeform 38"/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" name="Freeform 39"/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" name="Freeform 40"/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" name="Freeform 41"/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" name="Freeform 42"/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" name="Freeform 43"/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" name="Freeform 44"/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" name="Freeform 45"/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" name="Freeform 46"/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" name="Freeform 47"/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" name="Freeform 48"/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" name="Freeform 49"/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None/>
              <a:defRPr sz="22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 smtClean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 smtClean="0"/>
              <a:t>Click and Add Last Updated Info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Picture 33" descr="ncrclogo022016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3857" y="6139217"/>
            <a:ext cx="2865339" cy="545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683897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White Layout: click to add title</a:t>
            </a:r>
            <a:endParaRPr lang="en-US" dirty="0"/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cknowle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38220" y="1608527"/>
            <a:ext cx="8633487" cy="1520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 smtClean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 smtClean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 smtClean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is an AIDS Education and Training Center (AETC) Program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resource funded by the United States Health Resources and Services Administration. The project is led by the University of Washington and the AETC</a:t>
            </a:r>
            <a:r>
              <a:rPr lang="en-US" sz="2000" baseline="0" dirty="0" smtClean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/>
              </a:rPr>
              <a:t>National Coordinating Resource </a:t>
            </a:r>
            <a:r>
              <a:rPr lang="en-US" sz="2000" i="0" dirty="0" smtClean="0">
                <a:solidFill>
                  <a:schemeClr val="tx1"/>
                </a:solidFill>
                <a:latin typeface="Arial"/>
              </a:rPr>
              <a:t>Center.</a:t>
            </a:r>
          </a:p>
        </p:txBody>
      </p:sp>
      <p:pic>
        <p:nvPicPr>
          <p:cNvPr id="37" name="Picture 36" descr="Screen Shot 2016-03-10 at 7.51.11 AM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56059" y="5235540"/>
            <a:ext cx="2722947" cy="742126"/>
          </a:xfrm>
          <a:prstGeom prst="rect">
            <a:avLst/>
          </a:prstGeom>
        </p:spPr>
      </p:pic>
      <p:pic>
        <p:nvPicPr>
          <p:cNvPr id="38" name="Picture 37" descr="Screen Shot 2016-03-10 at 7.51.11 AM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25750" y="5254104"/>
            <a:ext cx="3499250" cy="755209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2827" y="3663621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 smtClean="0">
                <a:solidFill>
                  <a:schemeClr val="tx1"/>
                </a:solidFill>
                <a:latin typeface="Arial"/>
              </a:rPr>
              <a:t>The content in this slide set does not represent</a:t>
            </a:r>
            <a:r>
              <a:rPr lang="en-US" sz="1600" i="1" baseline="0" dirty="0" smtClean="0">
                <a:solidFill>
                  <a:schemeClr val="tx1"/>
                </a:solidFill>
                <a:latin typeface="Arial"/>
              </a:rPr>
              <a:t> the official views of the U.S. Department of Health and Human Services, Health Resources &amp; Services Administration.</a:t>
            </a:r>
            <a:endParaRPr lang="en-US" sz="1600" i="1" dirty="0" smtClean="0">
              <a:solidFill>
                <a:schemeClr val="tx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53016305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 smtClean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Type in Speaker name, disclosure information</a:t>
            </a:r>
            <a:endParaRPr lang="en-US" dirty="0"/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Slide: click to enter title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Text and Figure Slide: click to enter title</a:t>
            </a:r>
            <a:endParaRPr lang="en-US" dirty="0"/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Graph/Table/Image: click to add title</a:t>
            </a:r>
            <a:endParaRPr lang="en-US" dirty="0"/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</p:cSld>
  <p:clrMapOvr>
    <a:masterClrMapping/>
  </p:clrMapOvr>
  <p:transition xmlns:p14="http://schemas.microsoft.com/office/powerpoint/2010/main" spd="slow"/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Data Slide: click to add title</a:t>
            </a:r>
            <a:endParaRPr lang="en-US" dirty="0"/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Bl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76199"/>
            <a:ext cx="9156413" cy="6976582"/>
            <a:chOff x="0" y="-76199"/>
            <a:chExt cx="9156413" cy="6976582"/>
          </a:xfrm>
        </p:grpSpPr>
        <p:pic>
          <p:nvPicPr>
            <p:cNvPr id="17" name="Picture 16" descr="background.jpg"/>
            <p:cNvPicPr>
              <a:picLocks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-76199"/>
              <a:ext cx="9156413" cy="6952487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18" name="Oval 17"/>
            <p:cNvSpPr>
              <a:spLocks noChangeAspect="1"/>
            </p:cNvSpPr>
            <p:nvPr userDrawn="1"/>
          </p:nvSpPr>
          <p:spPr>
            <a:xfrm rot="19977071">
              <a:off x="8256244" y="5997218"/>
              <a:ext cx="555629" cy="459932"/>
            </a:xfrm>
            <a:prstGeom prst="ellipse">
              <a:avLst/>
            </a:prstGeom>
            <a:solidFill>
              <a:srgbClr val="12639D">
                <a:alpha val="90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>
              <a:spLocks noChangeAspect="1"/>
            </p:cNvSpPr>
            <p:nvPr userDrawn="1"/>
          </p:nvSpPr>
          <p:spPr>
            <a:xfrm rot="19977071">
              <a:off x="7497503" y="6210952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>
              <a:spLocks noChangeAspect="1"/>
            </p:cNvSpPr>
            <p:nvPr userDrawn="1"/>
          </p:nvSpPr>
          <p:spPr>
            <a:xfrm>
              <a:off x="8317301" y="644867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>
              <a:spLocks noChangeAspect="1"/>
            </p:cNvSpPr>
            <p:nvPr userDrawn="1"/>
          </p:nvSpPr>
          <p:spPr>
            <a:xfrm rot="19977071">
              <a:off x="6668932" y="633382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>
              <a:spLocks noChangeAspect="1"/>
            </p:cNvSpPr>
            <p:nvPr userDrawn="1"/>
          </p:nvSpPr>
          <p:spPr>
            <a:xfrm rot="19977071">
              <a:off x="5953179" y="6505874"/>
              <a:ext cx="399826" cy="273482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>
              <a:spLocks noChangeAspect="1"/>
            </p:cNvSpPr>
            <p:nvPr userDrawn="1"/>
          </p:nvSpPr>
          <p:spPr>
            <a:xfrm>
              <a:off x="5926011" y="6592211"/>
              <a:ext cx="439929" cy="300913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>
              <a:spLocks noChangeAspect="1"/>
            </p:cNvSpPr>
            <p:nvPr userDrawn="1"/>
          </p:nvSpPr>
          <p:spPr>
            <a:xfrm rot="21371606">
              <a:off x="5213850" y="6558975"/>
              <a:ext cx="499132" cy="341408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" name="Picture 14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Open Blue Layout: click to add title</a:t>
            </a:r>
            <a:endParaRPr 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518541844"/>
      </p:ext>
    </p:extLst>
  </p:cSld>
  <p:clrMapOvr>
    <a:masterClrMapping/>
  </p:clrMapOvr>
  <p:transition xmlns:p14="http://schemas.microsoft.com/office/powerpoint/2010/main"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2" r:id="rId9"/>
    <p:sldLayoutId id="2147483703" r:id="rId10"/>
    <p:sldLayoutId id="2147483704" r:id="rId11"/>
  </p:sldLayoutIdLst>
  <p:transition xmlns:p14="http://schemas.microsoft.com/office/powerpoint/2010/main"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0" dirty="0" smtClean="0"/>
              <a:t>Sofosbuvir in HCV-</a:t>
            </a:r>
            <a:r>
              <a:rPr lang="en-US" sz="2400" b="0" dirty="0" smtClean="0">
                <a:solidFill>
                  <a:srgbClr val="001D48"/>
                </a:solidFill>
              </a:rPr>
              <a:t>HIV Coinfection &amp; HCV </a:t>
            </a:r>
            <a:r>
              <a:rPr lang="en-US" sz="2400" b="0" dirty="0" smtClean="0"/>
              <a:t>GT 1,2,3</a:t>
            </a:r>
            <a:r>
              <a:rPr lang="en-US" sz="2400" b="0" dirty="0"/>
              <a:t/>
            </a:r>
            <a:br>
              <a:rPr lang="en-US" sz="2400" b="0" dirty="0"/>
            </a:br>
            <a:r>
              <a:rPr lang="en-US" dirty="0" smtClean="0"/>
              <a:t>PHOTON-1 Trial</a:t>
            </a:r>
            <a:endParaRPr lang="en-US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026350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Sofosbuvir and Ribavirin for </a:t>
            </a:r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HCV-HIV Coinfection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PHOTON-1 Trial: Study Features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Sulkowski</a:t>
            </a:r>
            <a:r>
              <a:rPr lang="en-US" dirty="0"/>
              <a:t> MS, et al.  JAMA. 2014;312:353-61.</a:t>
            </a:r>
          </a:p>
        </p:txBody>
      </p:sp>
      <p:graphicFrame>
        <p:nvGraphicFramePr>
          <p:cNvPr id="3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211467"/>
              </p:ext>
            </p:extLst>
          </p:nvPr>
        </p:nvGraphicFramePr>
        <p:xfrm>
          <a:off x="573088" y="1447800"/>
          <a:ext cx="8001000" cy="487680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8001000"/>
              </a:tblGrid>
              <a:tr h="373671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ＭＳ Ｐゴシック" pitchFamily="-108" charset="-128"/>
                          <a:cs typeface="Arial"/>
                        </a:rPr>
                        <a:t>PHOTON-1 Trial: Features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182880" marR="88898" marT="50005" marB="5000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F4951"/>
                    </a:solidFill>
                  </a:tcPr>
                </a:tc>
              </a:tr>
              <a:tr h="4503129">
                <a:tc>
                  <a:txBody>
                    <a:bodyPr/>
                    <a:lstStyle/>
                    <a:p>
                      <a:pPr marL="192024" marR="0" lvl="0" indent="-192024" algn="l" defTabSz="457200" rtl="0" eaLnBrk="1" fontAlgn="base" latinLnBrk="0" hangingPunct="1">
                        <a:lnSpc>
                          <a:spcPts val="22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Design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: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 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Open-label, 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nonr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andomized,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 uncontrolled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,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phase 3 trial using sofosbuvir + ribavirin in HCV-HIV coinfection and HCV GT 1, 2, or 3 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2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Setting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: 34 treatment centers in United States and Puerto Rico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2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Entry Criteria 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HIV coinfection; HCV Genotype 1, 2, or 3</a:t>
                      </a:r>
                      <a:b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Treatment naïve (GT 1,2,3) or treatment experienced (GT 2,3)</a:t>
                      </a:r>
                      <a:b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On antiretroviral therapy with HIV RNA ≤ 50 copies/ml and CD4 ≥ 200</a:t>
                      </a:r>
                      <a:b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or not on antiretroviral therapy and CD4 ≥ 500</a:t>
                      </a:r>
                      <a:b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Compensated cirrhosis permitted (&lt;20% total patients)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2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Patient Characteristics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- N = 223 HCV-HIV coinfected patients</a:t>
                      </a:r>
                      <a:br>
                        <a:rPr lang="en-US" sz="1800" baseline="0" dirty="0" smtClean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On ARV Rx: GT1 (98%); GT 2/3 naive (90%); GT 2/3 experienced (95%)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2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Primary End-Points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800" b="0" baseline="0" dirty="0" smtClean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- 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Efficacy (SVR12), safety, and impact on HIV</a:t>
                      </a:r>
                    </a:p>
                  </a:txBody>
                  <a:tcPr marL="182880" marR="88898" marT="50005" marB="500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1711023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Sofosbuvir</a:t>
            </a:r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and Ribavirin for HCV-HIV Coinfection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PHOTON-1 Trial: Participants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Sulkowski</a:t>
            </a:r>
            <a:r>
              <a:rPr lang="en-US" dirty="0"/>
              <a:t> MS, et al.  JAMA. 2014;312:353-61.</a:t>
            </a:r>
          </a:p>
        </p:txBody>
      </p:sp>
      <p:graphicFrame>
        <p:nvGraphicFramePr>
          <p:cNvPr id="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755429"/>
              </p:ext>
            </p:extLst>
          </p:nvPr>
        </p:nvGraphicFramePr>
        <p:xfrm>
          <a:off x="323850" y="1459140"/>
          <a:ext cx="8515353" cy="4097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8950"/>
                <a:gridCol w="1600200"/>
                <a:gridCol w="1447800"/>
                <a:gridCol w="2438403"/>
              </a:tblGrid>
              <a:tr h="469900">
                <a:tc rowSpan="2">
                  <a:txBody>
                    <a:bodyPr/>
                    <a:lstStyle/>
                    <a:p>
                      <a:r>
                        <a:rPr lang="en-US" sz="1600" dirty="0" smtClean="0"/>
                        <a:t>Baseline</a:t>
                      </a:r>
                      <a:r>
                        <a:rPr lang="en-US" sz="1600" baseline="0" dirty="0" smtClean="0"/>
                        <a:t> Characteristics</a:t>
                      </a:r>
                      <a:endParaRPr lang="en-US" sz="1600" dirty="0"/>
                    </a:p>
                  </a:txBody>
                  <a:tcPr marT="91440" marB="91440" anchor="ctr">
                    <a:lnL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Treatment</a:t>
                      </a:r>
                      <a:r>
                        <a:rPr lang="en-US" sz="1600" baseline="0" dirty="0" smtClean="0"/>
                        <a:t> Naive</a:t>
                      </a:r>
                      <a:endParaRPr lang="en-US" sz="1600" dirty="0"/>
                    </a:p>
                  </a:txBody>
                  <a:tcPr marT="91440" marB="9144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621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Treatment Experienced</a:t>
                      </a:r>
                      <a:endParaRPr lang="en-US" sz="1600" dirty="0"/>
                    </a:p>
                  </a:txBody>
                  <a:tcPr marT="91440" marB="91440" anchor="ctr">
                    <a:lnR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B5935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T="91440" marB="91440">
                    <a:lnL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9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GT 1</a:t>
                      </a:r>
                    </a:p>
                    <a:p>
                      <a:pPr algn="ctr"/>
                      <a:r>
                        <a:rPr lang="en-US" sz="1400" dirty="0" smtClean="0"/>
                        <a:t>(n=114)</a:t>
                      </a:r>
                      <a:endParaRPr lang="en-US" sz="1400" dirty="0"/>
                    </a:p>
                  </a:txBody>
                  <a:tcPr marT="91440" marB="9144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B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GT 2</a:t>
                      </a:r>
                      <a:r>
                        <a:rPr lang="en-US" sz="1600" baseline="0" dirty="0" smtClean="0"/>
                        <a:t> or </a:t>
                      </a:r>
                      <a:r>
                        <a:rPr lang="en-US" sz="1600" dirty="0" smtClean="0"/>
                        <a:t>3</a:t>
                      </a:r>
                    </a:p>
                    <a:p>
                      <a:pPr algn="ctr"/>
                      <a:r>
                        <a:rPr lang="en-US" sz="1400" dirty="0" smtClean="0"/>
                        <a:t>(n=68)</a:t>
                      </a:r>
                      <a:endParaRPr lang="en-US" sz="1400" dirty="0"/>
                    </a:p>
                  </a:txBody>
                  <a:tcPr marT="91440" marB="91440"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B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GT 2</a:t>
                      </a:r>
                      <a:r>
                        <a:rPr lang="en-US" sz="1600" baseline="0" dirty="0" smtClean="0"/>
                        <a:t> or </a:t>
                      </a:r>
                      <a:r>
                        <a:rPr lang="en-US" sz="1600" dirty="0" smtClean="0"/>
                        <a:t>3</a:t>
                      </a:r>
                    </a:p>
                    <a:p>
                      <a:pPr algn="ctr"/>
                      <a:r>
                        <a:rPr lang="en-US" sz="1400" dirty="0" smtClean="0"/>
                        <a:t>(n=41)</a:t>
                      </a:r>
                      <a:endParaRPr lang="en-US" sz="1400" dirty="0"/>
                    </a:p>
                  </a:txBody>
                  <a:tcPr marT="91440" marB="91440">
                    <a:lnR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CBD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Age</a:t>
                      </a:r>
                      <a:r>
                        <a:rPr lang="en-US" sz="1600" baseline="0" dirty="0" smtClean="0"/>
                        <a:t>, mean (range)</a:t>
                      </a:r>
                      <a:endParaRPr lang="en-US" sz="1600" dirty="0"/>
                    </a:p>
                  </a:txBody>
                  <a:tcPr marT="91440" marB="91440">
                    <a:lnL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48 (25-70)</a:t>
                      </a:r>
                      <a:endParaRPr lang="en-US" sz="1600" dirty="0"/>
                    </a:p>
                  </a:txBody>
                  <a:tcPr marT="91440" marB="91440"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49 (24-71)</a:t>
                      </a:r>
                      <a:endParaRPr lang="en-US" sz="1600" dirty="0"/>
                    </a:p>
                  </a:txBody>
                  <a:tcPr marT="91440" marB="91440"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54 (34-68)</a:t>
                      </a:r>
                      <a:endParaRPr lang="en-US" sz="1600" dirty="0"/>
                    </a:p>
                  </a:txBody>
                  <a:tcPr marT="91440" marB="91440">
                    <a:lnR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Male,</a:t>
                      </a:r>
                      <a:r>
                        <a:rPr lang="en-US" sz="1600" baseline="0" dirty="0" smtClean="0"/>
                        <a:t> %</a:t>
                      </a:r>
                      <a:endParaRPr lang="en-US" sz="1600" dirty="0"/>
                    </a:p>
                  </a:txBody>
                  <a:tcPr marT="91440" marB="91440">
                    <a:lnL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82%</a:t>
                      </a:r>
                      <a:endParaRPr lang="en-US" sz="1600" dirty="0"/>
                    </a:p>
                  </a:txBody>
                  <a:tcPr marT="91440" marB="914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81%</a:t>
                      </a:r>
                      <a:endParaRPr lang="en-US" sz="1600" dirty="0"/>
                    </a:p>
                  </a:txBody>
                  <a:tcPr marT="91440" marB="914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90%</a:t>
                      </a:r>
                      <a:endParaRPr lang="en-US" sz="1600" dirty="0"/>
                    </a:p>
                  </a:txBody>
                  <a:tcPr marT="91440" marB="91440">
                    <a:lnR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Black, %</a:t>
                      </a:r>
                      <a:endParaRPr lang="en-US" sz="1600" dirty="0"/>
                    </a:p>
                  </a:txBody>
                  <a:tcPr marT="91440" marB="91440">
                    <a:lnL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32%</a:t>
                      </a:r>
                      <a:endParaRPr lang="en-US" sz="1600" dirty="0"/>
                    </a:p>
                  </a:txBody>
                  <a:tcPr marT="91440" marB="914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12%</a:t>
                      </a:r>
                      <a:endParaRPr lang="en-US" sz="1600" dirty="0"/>
                    </a:p>
                  </a:txBody>
                  <a:tcPr marT="91440" marB="914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17%</a:t>
                      </a:r>
                      <a:endParaRPr lang="en-US" sz="1600" dirty="0"/>
                    </a:p>
                  </a:txBody>
                  <a:tcPr marT="91440" marB="91440">
                    <a:lnR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IL28B</a:t>
                      </a:r>
                      <a:r>
                        <a:rPr lang="en-US" sz="1600" baseline="0" dirty="0" smtClean="0"/>
                        <a:t> CC genotype, %</a:t>
                      </a:r>
                      <a:endParaRPr lang="en-US" sz="1600" dirty="0"/>
                    </a:p>
                  </a:txBody>
                  <a:tcPr marT="91440" marB="91440">
                    <a:lnL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27%</a:t>
                      </a:r>
                      <a:endParaRPr lang="en-US" sz="1600" dirty="0"/>
                    </a:p>
                  </a:txBody>
                  <a:tcPr marT="91440" marB="914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37%</a:t>
                      </a:r>
                      <a:endParaRPr lang="en-US" sz="1600" dirty="0"/>
                    </a:p>
                  </a:txBody>
                  <a:tcPr marT="91440" marB="914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49%</a:t>
                      </a:r>
                      <a:endParaRPr lang="en-US" sz="1600" dirty="0"/>
                    </a:p>
                  </a:txBody>
                  <a:tcPr marT="91440" marB="91440">
                    <a:lnR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Cirrhosis, %</a:t>
                      </a:r>
                      <a:endParaRPr lang="en-US" sz="1600" dirty="0"/>
                    </a:p>
                  </a:txBody>
                  <a:tcPr marT="91440" marB="91440">
                    <a:lnL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4%</a:t>
                      </a:r>
                      <a:endParaRPr lang="en-US" sz="1600" dirty="0"/>
                    </a:p>
                  </a:txBody>
                  <a:tcPr marT="91440" marB="914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10%</a:t>
                      </a:r>
                      <a:endParaRPr lang="en-US" sz="1600" dirty="0"/>
                    </a:p>
                  </a:txBody>
                  <a:tcPr marT="91440" marB="914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24%</a:t>
                      </a:r>
                      <a:endParaRPr lang="en-US" sz="1600" dirty="0"/>
                    </a:p>
                  </a:txBody>
                  <a:tcPr marT="91440" marB="91440">
                    <a:lnR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On ART</a:t>
                      </a:r>
                      <a:r>
                        <a:rPr lang="en-US" sz="1600" baseline="30000" dirty="0" smtClean="0"/>
                        <a:t>§</a:t>
                      </a:r>
                      <a:r>
                        <a:rPr lang="en-US" sz="1600" dirty="0" smtClean="0"/>
                        <a:t>, %</a:t>
                      </a:r>
                      <a:endParaRPr lang="en-US" sz="1600" dirty="0"/>
                    </a:p>
                  </a:txBody>
                  <a:tcPr marT="91440" marB="91440">
                    <a:lnL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98%</a:t>
                      </a:r>
                      <a:endParaRPr lang="en-US" sz="1600" dirty="0"/>
                    </a:p>
                  </a:txBody>
                  <a:tcPr marT="91440" marB="914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90%</a:t>
                      </a:r>
                      <a:endParaRPr lang="en-US" sz="1600" dirty="0"/>
                    </a:p>
                  </a:txBody>
                  <a:tcPr marT="91440" marB="914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95%</a:t>
                      </a:r>
                      <a:endParaRPr lang="en-US" sz="1600" dirty="0"/>
                    </a:p>
                  </a:txBody>
                  <a:tcPr marT="91440" marB="91440">
                    <a:lnR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CD4 count, cells/mm</a:t>
                      </a:r>
                      <a:r>
                        <a:rPr lang="en-US" sz="1600" baseline="30000" dirty="0" smtClean="0"/>
                        <a:t>3</a:t>
                      </a:r>
                      <a:r>
                        <a:rPr lang="en-US" sz="1600" dirty="0" smtClean="0"/>
                        <a:t>,</a:t>
                      </a:r>
                      <a:r>
                        <a:rPr lang="en-US" sz="1600" baseline="0" dirty="0" smtClean="0"/>
                        <a:t> median</a:t>
                      </a:r>
                      <a:endParaRPr lang="en-US" sz="1600" dirty="0"/>
                    </a:p>
                  </a:txBody>
                  <a:tcPr marT="91440" marB="91440">
                    <a:lnL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581</a:t>
                      </a:r>
                      <a:endParaRPr lang="en-US" sz="1600" dirty="0"/>
                    </a:p>
                  </a:txBody>
                  <a:tcPr marT="91440" marB="91440"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562</a:t>
                      </a:r>
                      <a:endParaRPr lang="en-US" sz="1600" dirty="0"/>
                    </a:p>
                  </a:txBody>
                  <a:tcPr marT="91440" marB="91440"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579</a:t>
                      </a:r>
                      <a:endParaRPr lang="en-US" sz="1600" dirty="0"/>
                    </a:p>
                  </a:txBody>
                  <a:tcPr marT="91440" marB="91440">
                    <a:lnR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5730015"/>
            <a:ext cx="9144000" cy="3385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274320"/>
            <a:r>
              <a:rPr lang="en-US" sz="1600" baseline="30000" dirty="0" smtClean="0">
                <a:latin typeface="Arial"/>
                <a:cs typeface="Arial"/>
              </a:rPr>
              <a:t>§</a:t>
            </a:r>
            <a:r>
              <a:rPr lang="en-US" sz="1600" dirty="0" smtClean="0">
                <a:latin typeface="Arial"/>
                <a:cs typeface="Arial"/>
              </a:rPr>
              <a:t>Tenofovir-emtricitabine plus [efavirenz, r-atazanavir, r-darunavir, raltegravir, rilpivirine, or other]</a:t>
            </a:r>
            <a:endParaRPr lang="en-US" sz="1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45056472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Sofosbuvir and Ribavirin for HCV-HIV Coinfection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PHOTON-1 Trial: Treatment Arms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Sulkowski</a:t>
            </a:r>
            <a:r>
              <a:rPr lang="en-US" dirty="0"/>
              <a:t> MS, et al.  JAMA. 2014;312:353-61.</a:t>
            </a:r>
          </a:p>
        </p:txBody>
      </p:sp>
      <p:sp>
        <p:nvSpPr>
          <p:cNvPr id="30" name="Rectangle 3"/>
          <p:cNvSpPr>
            <a:spLocks noChangeArrowheads="1"/>
          </p:cNvSpPr>
          <p:nvPr/>
        </p:nvSpPr>
        <p:spPr bwMode="auto">
          <a:xfrm>
            <a:off x="1810503" y="2209800"/>
            <a:ext cx="4499166" cy="640067"/>
          </a:xfrm>
          <a:prstGeom prst="rect">
            <a:avLst/>
          </a:prstGeom>
          <a:solidFill>
            <a:srgbClr val="CEE496"/>
          </a:solidFill>
          <a:ln w="19050" cmpd="sng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Sofosbuvir </a:t>
            </a:r>
            <a: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  <a:t>+</a:t>
            </a: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  <a:t>RBV</a:t>
            </a:r>
            <a:b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b="1" dirty="0" smtClean="0">
                <a:solidFill>
                  <a:srgbClr val="000000"/>
                </a:solidFill>
                <a:latin typeface="Arial"/>
                <a:cs typeface="Arial"/>
              </a:rPr>
              <a:t>(n = 114)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4074325" y="3576996"/>
            <a:ext cx="2249424" cy="0"/>
          </a:xfrm>
          <a:prstGeom prst="line">
            <a:avLst/>
          </a:prstGeom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tangle 5"/>
          <p:cNvSpPr>
            <a:spLocks noChangeArrowheads="1"/>
          </p:cNvSpPr>
          <p:nvPr/>
        </p:nvSpPr>
        <p:spPr bwMode="auto">
          <a:xfrm>
            <a:off x="1810503" y="3251696"/>
            <a:ext cx="2249614" cy="640067"/>
          </a:xfrm>
          <a:prstGeom prst="rect">
            <a:avLst/>
          </a:prstGeom>
          <a:solidFill>
            <a:srgbClr val="CEE496"/>
          </a:solidFill>
          <a:ln w="1905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  <a:t>Sofosbuvir +</a:t>
            </a: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  <a:t>RBV</a:t>
            </a:r>
            <a:b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b="1" dirty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US" sz="1400" b="1" dirty="0" smtClean="0">
                <a:solidFill>
                  <a:srgbClr val="000000"/>
                </a:solidFill>
                <a:latin typeface="Arial"/>
                <a:cs typeface="Arial"/>
              </a:rPr>
              <a:t>n = 68)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37750" y="2209800"/>
            <a:ext cx="1511808" cy="633981"/>
          </a:xfrm>
          <a:prstGeom prst="rect">
            <a:avLst/>
          </a:prstGeom>
          <a:solidFill>
            <a:srgbClr val="454545"/>
          </a:solidFill>
          <a:ln w="19050" cmpd="sng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rtlCol="0" anchor="ctr"/>
          <a:lstStyle/>
          <a:p>
            <a:pPr algn="ctr"/>
            <a:r>
              <a:rPr lang="en-US" sz="1800" b="1" dirty="0" smtClean="0">
                <a:latin typeface="Arial"/>
                <a:cs typeface="Arial"/>
              </a:rPr>
              <a:t>GT 1 </a:t>
            </a:r>
            <a:r>
              <a:rPr lang="en-US" sz="1600" b="1" dirty="0" smtClean="0">
                <a:latin typeface="Arial"/>
                <a:cs typeface="Arial"/>
              </a:rPr>
              <a:t/>
            </a:r>
            <a:br>
              <a:rPr lang="en-US" sz="1600" b="1" dirty="0" smtClean="0">
                <a:latin typeface="Arial"/>
                <a:cs typeface="Arial"/>
              </a:rPr>
            </a:br>
            <a:r>
              <a:rPr lang="en-US" sz="1600" b="1" dirty="0" smtClean="0">
                <a:latin typeface="Arial"/>
                <a:cs typeface="Arial"/>
              </a:rPr>
              <a:t>Naïve </a:t>
            </a:r>
            <a:endParaRPr lang="en-US" sz="1600" b="1" dirty="0">
              <a:latin typeface="Arial"/>
              <a:cs typeface="Arial"/>
            </a:endParaRPr>
          </a:p>
        </p:txBody>
      </p:sp>
      <p:sp>
        <p:nvSpPr>
          <p:cNvPr id="31" name="Rectangle 3"/>
          <p:cNvSpPr>
            <a:spLocks noChangeArrowheads="1"/>
          </p:cNvSpPr>
          <p:nvPr/>
        </p:nvSpPr>
        <p:spPr bwMode="auto">
          <a:xfrm>
            <a:off x="1810503" y="4304556"/>
            <a:ext cx="4499166" cy="64006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 cmpd="sng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Sofosbuvir </a:t>
            </a:r>
            <a: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  <a:t>+</a:t>
            </a: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  <a:t>RBV</a:t>
            </a:r>
            <a:b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b="1" dirty="0" smtClean="0">
                <a:solidFill>
                  <a:srgbClr val="000000"/>
                </a:solidFill>
                <a:latin typeface="Arial"/>
                <a:cs typeface="Arial"/>
              </a:rPr>
              <a:t>(n = 41)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37750" y="3251696"/>
            <a:ext cx="1511808" cy="633981"/>
          </a:xfrm>
          <a:prstGeom prst="rect">
            <a:avLst/>
          </a:prstGeom>
          <a:solidFill>
            <a:srgbClr val="454545"/>
          </a:solidFill>
          <a:ln w="19050" cmpd="sng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rtlCol="0" anchor="ctr"/>
          <a:lstStyle/>
          <a:p>
            <a:pPr algn="ctr"/>
            <a:r>
              <a:rPr lang="en-US" sz="1800" b="1" dirty="0" smtClean="0">
                <a:latin typeface="Arial"/>
                <a:cs typeface="Arial"/>
              </a:rPr>
              <a:t>GT 2,3 </a:t>
            </a:r>
            <a:r>
              <a:rPr lang="en-US" sz="1600" b="1" dirty="0" smtClean="0">
                <a:latin typeface="Arial"/>
                <a:cs typeface="Arial"/>
              </a:rPr>
              <a:t/>
            </a:r>
            <a:br>
              <a:rPr lang="en-US" sz="1600" b="1" dirty="0" smtClean="0">
                <a:latin typeface="Arial"/>
                <a:cs typeface="Arial"/>
              </a:rPr>
            </a:br>
            <a:r>
              <a:rPr lang="en-US" sz="1600" b="1" dirty="0" smtClean="0">
                <a:latin typeface="Arial"/>
                <a:cs typeface="Arial"/>
              </a:rPr>
              <a:t>Naïve </a:t>
            </a:r>
            <a:endParaRPr lang="en-US" sz="1600" b="1" dirty="0">
              <a:latin typeface="Arial"/>
              <a:cs typeface="Arial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37750" y="4304556"/>
            <a:ext cx="1511808" cy="633981"/>
          </a:xfrm>
          <a:prstGeom prst="rect">
            <a:avLst/>
          </a:prstGeom>
          <a:solidFill>
            <a:srgbClr val="454545"/>
          </a:solidFill>
          <a:ln w="19050" cmpd="sng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rtlCol="0" anchor="ctr"/>
          <a:lstStyle/>
          <a:p>
            <a:pPr algn="ctr"/>
            <a:r>
              <a:rPr lang="en-US" sz="1800" b="1" dirty="0" smtClean="0">
                <a:latin typeface="Arial"/>
                <a:cs typeface="Arial"/>
              </a:rPr>
              <a:t>GT 2,3 </a:t>
            </a:r>
            <a:r>
              <a:rPr lang="en-US" sz="1600" b="1" dirty="0" smtClean="0">
                <a:latin typeface="Arial"/>
                <a:cs typeface="Arial"/>
              </a:rPr>
              <a:t>Experienced</a:t>
            </a:r>
            <a:endParaRPr lang="en-US" sz="1600" b="1" dirty="0">
              <a:latin typeface="Arial"/>
              <a:cs typeface="Arial"/>
            </a:endParaRPr>
          </a:p>
        </p:txBody>
      </p:sp>
      <p:sp>
        <p:nvSpPr>
          <p:cNvPr id="23" name="Rectangle 25"/>
          <p:cNvSpPr>
            <a:spLocks noChangeArrowheads="1"/>
          </p:cNvSpPr>
          <p:nvPr/>
        </p:nvSpPr>
        <p:spPr bwMode="auto">
          <a:xfrm>
            <a:off x="-12330" y="5410199"/>
            <a:ext cx="9180577" cy="82294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ysDash"/>
            <a:miter lim="800000"/>
            <a:headEnd type="none" w="med" len="med"/>
            <a:tailEnd type="none" w="med" len="med"/>
          </a:ln>
          <a:effectLst/>
        </p:spPr>
        <p:txBody>
          <a:bodyPr lIns="457200" tIns="45431" rIns="92486" bIns="45431" anchor="ctr">
            <a:prstTxWarp prst="textNoShape">
              <a:avLst/>
            </a:prstTxWarp>
          </a:bodyPr>
          <a:lstStyle/>
          <a:p>
            <a:pPr defTabSz="935038">
              <a:lnSpc>
                <a:spcPts val="1800"/>
              </a:lnSpc>
              <a:spcBef>
                <a:spcPct val="5000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Drug Dosing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Sofosbuvir: 400 mg once daily</a:t>
            </a:r>
            <a:br>
              <a:rPr lang="en-US" sz="140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Ribavirin (weight-based and divided bid): 1000 mg/day if &lt; </a:t>
            </a:r>
            <a:r>
              <a:rPr lang="en-US" sz="1400" dirty="0" smtClean="0">
                <a:solidFill>
                  <a:srgbClr val="000000"/>
                </a:solidFill>
                <a:latin typeface="Arial" pitchFamily="22" charset="0"/>
              </a:rPr>
              <a:t>75 kg 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or 1200 mg/day if ≥ </a:t>
            </a:r>
            <a:r>
              <a:rPr lang="en-US" sz="1400" dirty="0" smtClean="0">
                <a:solidFill>
                  <a:srgbClr val="000000"/>
                </a:solidFill>
                <a:latin typeface="Arial" pitchFamily="22" charset="0"/>
              </a:rPr>
              <a:t>75 kg</a:t>
            </a:r>
            <a:endParaRPr lang="en-US" sz="1400" dirty="0">
              <a:solidFill>
                <a:srgbClr val="000000"/>
              </a:solidFill>
              <a:latin typeface="Arial" pitchFamily="22" charset="0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6314760" y="4624684"/>
            <a:ext cx="2249424" cy="0"/>
          </a:xfrm>
          <a:prstGeom prst="line">
            <a:avLst/>
          </a:prstGeom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6314760" y="2520252"/>
            <a:ext cx="2249424" cy="0"/>
          </a:xfrm>
          <a:prstGeom prst="line">
            <a:avLst/>
          </a:prstGeom>
          <a:ln w="285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-6113" y="1371600"/>
            <a:ext cx="9162291" cy="515104"/>
            <a:chOff x="-6113" y="1371600"/>
            <a:chExt cx="9162291" cy="515104"/>
          </a:xfrm>
        </p:grpSpPr>
        <p:sp>
          <p:nvSpPr>
            <p:cNvPr id="26" name="Rectangle 25"/>
            <p:cNvSpPr/>
            <p:nvPr/>
          </p:nvSpPr>
          <p:spPr>
            <a:xfrm>
              <a:off x="-6113" y="1456980"/>
              <a:ext cx="9162291" cy="4107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6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559198" y="1371600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Arial"/>
                  <a:cs typeface="Arial"/>
                </a:rPr>
                <a:t>0</a:t>
              </a:r>
              <a:endParaRPr lang="en-US" sz="14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cxnSp>
          <p:nvCxnSpPr>
            <p:cNvPr id="28" name="Straight Connector 27"/>
            <p:cNvCxnSpPr/>
            <p:nvPr/>
          </p:nvCxnSpPr>
          <p:spPr>
            <a:xfrm flipV="1">
              <a:off x="-6113" y="1859296"/>
              <a:ext cx="9162291" cy="11472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1830459" y="1780052"/>
              <a:ext cx="0" cy="8763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8558502" y="1780052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ectangle 38"/>
            <p:cNvSpPr/>
            <p:nvPr/>
          </p:nvSpPr>
          <p:spPr>
            <a:xfrm>
              <a:off x="6026564" y="1371600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Arial"/>
                  <a:cs typeface="Arial"/>
                </a:rPr>
                <a:t>24</a:t>
              </a:r>
              <a:endParaRPr lang="en-US" sz="14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cxnSp>
          <p:nvCxnSpPr>
            <p:cNvPr id="41" name="Straight Connector 40"/>
            <p:cNvCxnSpPr/>
            <p:nvPr/>
          </p:nvCxnSpPr>
          <p:spPr>
            <a:xfrm flipV="1">
              <a:off x="6308586" y="1780052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41"/>
            <p:cNvSpPr/>
            <p:nvPr/>
          </p:nvSpPr>
          <p:spPr>
            <a:xfrm>
              <a:off x="8264798" y="1371600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Arial"/>
                  <a:cs typeface="Arial"/>
                </a:rPr>
                <a:t>36</a:t>
              </a:r>
              <a:endParaRPr lang="en-US" sz="14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09600" y="1457643"/>
              <a:ext cx="838200" cy="362722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</a:rPr>
                <a:t>Week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772088" y="1371600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Arial"/>
                  <a:cs typeface="Arial"/>
                </a:rPr>
                <a:t>12</a:t>
              </a:r>
              <a:endParaRPr lang="en-US" sz="14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cxnSp>
          <p:nvCxnSpPr>
            <p:cNvPr id="48" name="Straight Connector 47"/>
            <p:cNvCxnSpPr/>
            <p:nvPr/>
          </p:nvCxnSpPr>
          <p:spPr>
            <a:xfrm flipV="1">
              <a:off x="4054110" y="1780052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Rectangle 39"/>
          <p:cNvSpPr/>
          <p:nvPr/>
        </p:nvSpPr>
        <p:spPr>
          <a:xfrm>
            <a:off x="5884343" y="3374038"/>
            <a:ext cx="876300" cy="40538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SVR12</a:t>
            </a: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115300" y="4421726"/>
            <a:ext cx="876300" cy="40538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SVR12</a:t>
            </a: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8115300" y="2317294"/>
            <a:ext cx="876300" cy="40538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SVR12</a:t>
            </a: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23053945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Sofosbuvir and Ribavirin for HCV-HIV Coinfection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PHOTON-1 </a:t>
            </a:r>
            <a:r>
              <a:rPr lang="en-US" sz="2400" dirty="0" smtClean="0"/>
              <a:t>Trial</a:t>
            </a:r>
            <a:r>
              <a:rPr lang="en-US" sz="2400" dirty="0" smtClean="0">
                <a:ea typeface="ＭＳ Ｐゴシック" pitchFamily="22" charset="-128"/>
                <a:cs typeface="ＭＳ Ｐゴシック" pitchFamily="22" charset="-128"/>
              </a:rPr>
              <a:t>: </a:t>
            </a:r>
            <a:r>
              <a:rPr lang="en-US" sz="2400" dirty="0" smtClean="0"/>
              <a:t>Results</a:t>
            </a:r>
            <a:endParaRPr lang="en-US" sz="24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PHOTON-1: SVR12 with Sofosbuvir + RBV x 12-24 weeks</a:t>
            </a:r>
            <a:endParaRPr lang="en-US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Sulkowski</a:t>
            </a:r>
            <a:r>
              <a:rPr lang="en-US" dirty="0"/>
              <a:t> MS, et al.  JAMA. 2014;312:353-61.</a:t>
            </a:r>
          </a:p>
        </p:txBody>
      </p:sp>
      <p:graphicFrame>
        <p:nvGraphicFramePr>
          <p:cNvPr id="30" name="Chart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4459265"/>
              </p:ext>
            </p:extLst>
          </p:nvPr>
        </p:nvGraphicFramePr>
        <p:xfrm>
          <a:off x="647700" y="1828800"/>
          <a:ext cx="7848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Rectangle 25"/>
          <p:cNvSpPr>
            <a:spLocks noChangeArrowheads="1"/>
          </p:cNvSpPr>
          <p:nvPr/>
        </p:nvSpPr>
        <p:spPr bwMode="auto">
          <a:xfrm>
            <a:off x="5715000" y="5578920"/>
            <a:ext cx="2703574" cy="3810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noFill/>
            <a:miter lim="800000"/>
            <a:headEnd/>
            <a:tailEnd/>
          </a:ln>
        </p:spPr>
        <p:txBody>
          <a:bodyPr lIns="0" tIns="45431" rIns="0" bIns="45431" anchor="ctr">
            <a:prstTxWarp prst="textNoShape">
              <a:avLst/>
            </a:prstTxWarp>
          </a:bodyPr>
          <a:lstStyle/>
          <a:p>
            <a:pPr algn="ctr" defTabSz="935038">
              <a:spcBef>
                <a:spcPct val="5000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 pitchFamily="22" charset="0"/>
              </a:rPr>
              <a:t>24-week Rx</a:t>
            </a:r>
            <a:endParaRPr lang="en-US" sz="1400" dirty="0">
              <a:solidFill>
                <a:srgbClr val="000000"/>
              </a:solidFill>
              <a:latin typeface="Arial" pitchFamily="2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814769" y="4820100"/>
            <a:ext cx="86264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87/114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189479" y="4820100"/>
            <a:ext cx="86264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23/26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72000" y="4820100"/>
            <a:ext cx="86264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28/42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948037" y="4820100"/>
            <a:ext cx="86264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22/24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300680" y="4820100"/>
            <a:ext cx="862640" cy="38100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16/17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7" name="Rectangle 25"/>
          <p:cNvSpPr>
            <a:spLocks noChangeArrowheads="1"/>
          </p:cNvSpPr>
          <p:nvPr/>
        </p:nvSpPr>
        <p:spPr bwMode="auto">
          <a:xfrm>
            <a:off x="1547742" y="5937240"/>
            <a:ext cx="4078221" cy="381000"/>
          </a:xfrm>
          <a:prstGeom prst="rect">
            <a:avLst/>
          </a:prstGeom>
          <a:solidFill>
            <a:schemeClr val="accent2"/>
          </a:solidFill>
          <a:ln w="12700">
            <a:noFill/>
            <a:miter lim="800000"/>
            <a:headEnd/>
            <a:tailEnd/>
          </a:ln>
        </p:spPr>
        <p:txBody>
          <a:bodyPr lIns="0" tIns="45431" rIns="0" bIns="45431" anchor="ctr">
            <a:prstTxWarp prst="textNoShape">
              <a:avLst/>
            </a:prstTxWarp>
          </a:bodyPr>
          <a:lstStyle/>
          <a:p>
            <a:pPr algn="ctr" defTabSz="935038">
              <a:spcBef>
                <a:spcPct val="50000"/>
              </a:spcBef>
            </a:pPr>
            <a:r>
              <a:rPr lang="en-US" sz="1400" dirty="0" smtClean="0">
                <a:solidFill>
                  <a:srgbClr val="FFFFFF"/>
                </a:solidFill>
                <a:latin typeface="Arial" pitchFamily="22" charset="0"/>
              </a:rPr>
              <a:t>Treatment Naive</a:t>
            </a:r>
            <a:endParaRPr lang="en-US" sz="1400" dirty="0">
              <a:solidFill>
                <a:srgbClr val="FFFFFF"/>
              </a:solidFill>
              <a:latin typeface="Arial" pitchFamily="22" charset="0"/>
            </a:endParaRPr>
          </a:p>
        </p:txBody>
      </p:sp>
      <p:sp>
        <p:nvSpPr>
          <p:cNvPr id="18" name="Rectangle 25"/>
          <p:cNvSpPr>
            <a:spLocks noChangeArrowheads="1"/>
          </p:cNvSpPr>
          <p:nvPr/>
        </p:nvSpPr>
        <p:spPr bwMode="auto">
          <a:xfrm>
            <a:off x="5715000" y="5937240"/>
            <a:ext cx="2705036" cy="381000"/>
          </a:xfrm>
          <a:prstGeom prst="rect">
            <a:avLst/>
          </a:prstGeom>
          <a:solidFill>
            <a:srgbClr val="8A703B"/>
          </a:solidFill>
          <a:ln w="12700">
            <a:noFill/>
            <a:miter lim="800000"/>
            <a:headEnd/>
            <a:tailEnd/>
          </a:ln>
        </p:spPr>
        <p:txBody>
          <a:bodyPr lIns="0" tIns="45431" rIns="0" bIns="45431" anchor="ctr">
            <a:prstTxWarp prst="textNoShape">
              <a:avLst/>
            </a:prstTxWarp>
          </a:bodyPr>
          <a:lstStyle/>
          <a:p>
            <a:pPr algn="ctr" defTabSz="935038">
              <a:spcBef>
                <a:spcPct val="50000"/>
              </a:spcBef>
            </a:pPr>
            <a:r>
              <a:rPr lang="en-US" sz="1400" dirty="0" smtClean="0">
                <a:solidFill>
                  <a:schemeClr val="bg1"/>
                </a:solidFill>
                <a:latin typeface="Arial" pitchFamily="22" charset="0"/>
              </a:rPr>
              <a:t>Treatment Experienced </a:t>
            </a:r>
            <a:endParaRPr lang="en-US" sz="1400" dirty="0">
              <a:solidFill>
                <a:schemeClr val="bg1"/>
              </a:solidFill>
              <a:latin typeface="Arial" pitchFamily="22" charset="0"/>
            </a:endParaRPr>
          </a:p>
        </p:txBody>
      </p:sp>
      <p:sp>
        <p:nvSpPr>
          <p:cNvPr id="19" name="Rectangle 25"/>
          <p:cNvSpPr>
            <a:spLocks noChangeArrowheads="1"/>
          </p:cNvSpPr>
          <p:nvPr/>
        </p:nvSpPr>
        <p:spPr bwMode="auto">
          <a:xfrm>
            <a:off x="1547742" y="5578920"/>
            <a:ext cx="1368552" cy="3810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noFill/>
            <a:miter lim="800000"/>
            <a:headEnd/>
            <a:tailEnd/>
          </a:ln>
        </p:spPr>
        <p:txBody>
          <a:bodyPr lIns="0" tIns="45431" rIns="0" bIns="45431" anchor="ctr">
            <a:prstTxWarp prst="textNoShape">
              <a:avLst/>
            </a:prstTxWarp>
          </a:bodyPr>
          <a:lstStyle/>
          <a:p>
            <a:pPr algn="ctr" defTabSz="935038">
              <a:spcBef>
                <a:spcPct val="5000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 pitchFamily="22" charset="0"/>
              </a:rPr>
              <a:t>24-week Rx</a:t>
            </a:r>
            <a:endParaRPr lang="en-US" sz="1400" dirty="0">
              <a:solidFill>
                <a:srgbClr val="000000"/>
              </a:solidFill>
              <a:latin typeface="Arial" pitchFamily="22" charset="0"/>
            </a:endParaRPr>
          </a:p>
        </p:txBody>
      </p:sp>
      <p:sp>
        <p:nvSpPr>
          <p:cNvPr id="20" name="Rectangle 25"/>
          <p:cNvSpPr>
            <a:spLocks noChangeArrowheads="1"/>
          </p:cNvSpPr>
          <p:nvPr/>
        </p:nvSpPr>
        <p:spPr bwMode="auto">
          <a:xfrm>
            <a:off x="2924764" y="5578920"/>
            <a:ext cx="2702116" cy="3810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noFill/>
            <a:miter lim="800000"/>
            <a:headEnd/>
            <a:tailEnd/>
          </a:ln>
        </p:spPr>
        <p:txBody>
          <a:bodyPr lIns="0" tIns="45431" rIns="0" bIns="45431" anchor="ctr">
            <a:prstTxWarp prst="textNoShape">
              <a:avLst/>
            </a:prstTxWarp>
          </a:bodyPr>
          <a:lstStyle/>
          <a:p>
            <a:pPr algn="ctr" defTabSz="935038">
              <a:spcBef>
                <a:spcPct val="5000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 pitchFamily="22" charset="0"/>
              </a:rPr>
              <a:t>12-week Rx</a:t>
            </a:r>
            <a:endParaRPr lang="en-US" sz="1400" dirty="0">
              <a:solidFill>
                <a:srgbClr val="000000"/>
              </a:solidFill>
              <a:latin typeface="Arial" pitchFamily="2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347314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Sofosbuvir and Ribavirin for HCV-HIV Coinfection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PHOTON-1 Trial</a:t>
            </a:r>
            <a:r>
              <a:rPr lang="en-US" sz="2400" dirty="0">
                <a:ea typeface="ＭＳ Ｐゴシック" pitchFamily="22" charset="-128"/>
                <a:cs typeface="ＭＳ Ｐゴシック" pitchFamily="22" charset="-128"/>
              </a:rPr>
              <a:t>: </a:t>
            </a:r>
            <a:r>
              <a:rPr lang="en-US" sz="2400" dirty="0" smtClean="0"/>
              <a:t>Conclusions</a:t>
            </a:r>
            <a:endParaRPr lang="en-US" sz="2400" dirty="0"/>
          </a:p>
        </p:txBody>
      </p:sp>
      <p:sp>
        <p:nvSpPr>
          <p:cNvPr id="2" name="Conten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Sulkowski</a:t>
            </a:r>
            <a:r>
              <a:rPr lang="en-US" dirty="0"/>
              <a:t> MS, et al.  JAMA. 2014;312:353-61.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3445377"/>
              </p:ext>
            </p:extLst>
          </p:nvPr>
        </p:nvGraphicFramePr>
        <p:xfrm>
          <a:off x="0" y="2590800"/>
          <a:ext cx="9144000" cy="24993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/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2800"/>
                        </a:lnSpc>
                      </a:pPr>
                      <a:r>
                        <a:rPr lang="en-US" sz="2000" b="1" i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 and Relevance</a:t>
                      </a:r>
                      <a:r>
                        <a:rPr lang="en-US" sz="2000" b="0" i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“</a:t>
                      </a:r>
                      <a:r>
                        <a:rPr lang="en-US" sz="2000" b="0" i="0" u="none" strike="noStrike" kern="1200" baseline="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In this open-label, nonrandomized, uncontrolled study, patients with HIV who were coinfected with HCV genotype 1, 2, or 3 who received the oral, interferon-free combination of sofosbuvir and ribavirin for 12 or 24 weeks had high rates of SVR12. Further studies of this oral regimen in diverse populations of coinfected patients are warranted</a:t>
                      </a: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.” 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9650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9342692"/>
      </p:ext>
    </p:extLst>
  </p:cSld>
  <p:clrMapOvr>
    <a:masterClrMapping/>
  </p:clrMapOvr>
  <p:transition xmlns:p14="http://schemas.microsoft.com/office/powerpoint/2010/main"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44393</TotalTime>
  <Words>468</Words>
  <Application>Microsoft Macintosh PowerPoint</Application>
  <PresentationFormat>On-screen Show (4:3)</PresentationFormat>
  <Paragraphs>84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NCRC</vt:lpstr>
      <vt:lpstr>Sofosbuvir in HCV-HIV Coinfection &amp; HCV GT 1,2,3 PHOTON-1 Trial</vt:lpstr>
      <vt:lpstr>Sofosbuvir and Ribavirin for HCV-HIV Coinfection PHOTON-1 Trial: Study Features</vt:lpstr>
      <vt:lpstr>Sofosbuvir and Ribavirin for HCV-HIV Coinfection PHOTON-1 Trial: Participants</vt:lpstr>
      <vt:lpstr>Sofosbuvir and Ribavirin for HCV-HIV Coinfection PHOTON-1 Trial: Treatment Arms</vt:lpstr>
      <vt:lpstr>Sofosbuvir and Ribavirin for HCV-HIV Coinfection PHOTON-1 Trial: Results</vt:lpstr>
      <vt:lpstr>Sofosbuvir and Ribavirin for HCV-HIV Coinfection PHOTON-1 Trial: Conclusions</vt:lpstr>
      <vt:lpstr>PowerPoint Presentation</vt:lpstr>
    </vt:vector>
  </TitlesOfParts>
  <Company>HMC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David Spach</cp:lastModifiedBy>
  <cp:revision>1973</cp:revision>
  <cp:lastPrinted>2008-02-05T14:34:24Z</cp:lastPrinted>
  <dcterms:created xsi:type="dcterms:W3CDTF">2010-11-28T05:36:22Z</dcterms:created>
  <dcterms:modified xsi:type="dcterms:W3CDTF">2017-08-17T00:31:46Z</dcterms:modified>
</cp:coreProperties>
</file>