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24" r:id="rId8"/>
    <p:sldId id="1117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512185976753"/>
          <c:y val="0.100016155322794"/>
          <c:w val="0.875058937945257"/>
          <c:h val="0.812562958243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3D + RBV x 12 Weeks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SVR4</c:v>
                </c:pt>
                <c:pt idx="1">
                  <c:v>SVR12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93.5</c:v>
                </c:pt>
                <c:pt idx="1">
                  <c:v>93.5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3D + RBV x 24 Weeks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SVR4</c:v>
                </c:pt>
                <c:pt idx="1">
                  <c:v>SVR12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93.8</c:v>
                </c:pt>
                <c:pt idx="1">
                  <c:v>90.6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78768296"/>
        <c:axId val="-2078765048"/>
      </c:barChart>
      <c:catAx>
        <c:axId val="-207876829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-20787650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876504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 sz="1600" b="1" i="0" baseline="0" dirty="0" smtClean="0">
                    <a:effectLst/>
                  </a:rPr>
                  <a:t>Patients (%) with SVR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208204443194601"/>
              <c:y val="0.20177704025435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876829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37559178923389"/>
          <c:y val="0.0114942632765529"/>
          <c:w val="0.651860050512554"/>
          <c:h val="0.069232119858919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0" dirty="0" err="1" smtClean="0"/>
              <a:t>Ombitasvir</a:t>
            </a:r>
            <a:r>
              <a:rPr lang="en-US" sz="2200" b="0" dirty="0" smtClean="0"/>
              <a:t>-Paritaprevir-Ritonavir</a:t>
            </a:r>
            <a:r>
              <a:rPr lang="en-US" sz="2200" b="0" dirty="0"/>
              <a:t> </a:t>
            </a:r>
            <a:r>
              <a:rPr lang="en-US" sz="2200" b="0" dirty="0" smtClean="0"/>
              <a:t>+ </a:t>
            </a:r>
            <a:r>
              <a:rPr lang="en-US" sz="2200" b="0" dirty="0" err="1" smtClean="0"/>
              <a:t>Dasabuvir</a:t>
            </a:r>
            <a:r>
              <a:rPr lang="en-US" sz="2200" b="0" dirty="0" smtClean="0"/>
              <a:t> </a:t>
            </a:r>
            <a:r>
              <a:rPr lang="en-US" sz="2200" b="0" dirty="0" smtClean="0"/>
              <a:t>+ RBV in GT1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TURQUOISE-I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4683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3D + Ribavirin for </a:t>
            </a:r>
            <a:r>
              <a:rPr lang="en-US" sz="2400" dirty="0" smtClean="0">
                <a:solidFill>
                  <a:srgbClr val="E7F1CA"/>
                </a:solidFill>
              </a:rPr>
              <a:t>HCV</a:t>
            </a:r>
            <a:r>
              <a:rPr lang="en-US" sz="2400" dirty="0">
                <a:solidFill>
                  <a:srgbClr val="E7F1CA"/>
                </a:solidFill>
              </a:rPr>
              <a:t>-HIV </a:t>
            </a:r>
            <a:r>
              <a:rPr lang="en-US" sz="2400" dirty="0" smtClean="0">
                <a:solidFill>
                  <a:srgbClr val="E7F1CA"/>
                </a:solidFill>
              </a:rPr>
              <a:t>Coinfection and GT1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TURQUOISE</a:t>
            </a:r>
            <a:r>
              <a:rPr lang="en-US" sz="2400" dirty="0" smtClean="0"/>
              <a:t>-I: Part 1a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JAMA. 2015:313:1223-31.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53955"/>
              </p:ext>
            </p:extLst>
          </p:nvPr>
        </p:nvGraphicFramePr>
        <p:xfrm>
          <a:off x="349620" y="1437755"/>
          <a:ext cx="8444760" cy="487375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44760"/>
              </a:tblGrid>
              <a:tr h="38857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TURQUOISE-I: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4485173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Multipart, phase 2/3, randomized, open-label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trial evaluating safety and efficacy of 3D (ombitasvir-paritaprevir-ritonavir and dasabuvir) plus ribavirin for 12 or 24 weeks in treatment-naïve and experienced patients with chronic HCV GT 1 and HIV coinfection, including patients with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Setting: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Multicenter study in United States and Puerto Rico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infection with genotype 1 and HIV coinfection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 or previously treated with peginterferon + ribavirin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18-70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Plasma HCV RNA greater than 10,000 IU/mL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Child-Pugh A cirrhosis permitted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≥200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(or CD4% ≥14) and HIV RNA level &lt;40 copies/ml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Receiving atazanavir- or raltegravir-based regimen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670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6118440" y="3972477"/>
            <a:ext cx="256032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3D + Ribavirin for HCV-HIV Coinfection and </a:t>
            </a:r>
            <a:r>
              <a:rPr lang="en-US" sz="2400" dirty="0" smtClean="0">
                <a:solidFill>
                  <a:srgbClr val="E7F1CA"/>
                </a:solidFill>
              </a:rPr>
              <a:t>GT1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TURQUOISE-I: </a:t>
            </a:r>
            <a:r>
              <a:rPr lang="en-US" sz="2400" dirty="0" smtClean="0"/>
              <a:t>Part 1a Study Regimens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JAMA. 2015:313:1223-31.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-2220" y="2586752"/>
            <a:ext cx="1051558" cy="48767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 = 31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005472" y="2563392"/>
            <a:ext cx="2560320" cy="540440"/>
          </a:xfrm>
          <a:prstGeom prst="rect">
            <a:avLst/>
          </a:prstGeom>
          <a:solidFill>
            <a:srgbClr val="A2C2E4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3D + Ribavirin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-9151" y="4876800"/>
            <a:ext cx="9162288" cy="10972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600"/>
              </a:spcBef>
            </a:pPr>
            <a:r>
              <a:rPr lang="en-US" sz="1400" b="1" dirty="0">
                <a:latin typeface="Arial"/>
                <a:cs typeface="Arial"/>
              </a:rPr>
              <a:t>3D </a:t>
            </a:r>
            <a:r>
              <a:rPr lang="en-US" sz="1400" dirty="0">
                <a:latin typeface="Arial"/>
                <a:cs typeface="Arial"/>
              </a:rPr>
              <a:t>= </a:t>
            </a:r>
            <a:r>
              <a:rPr lang="en-US" sz="1400" dirty="0" smtClean="0">
                <a:latin typeface="Arial"/>
                <a:cs typeface="Arial"/>
              </a:rPr>
              <a:t>Ombitasvir-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Paritaprevir</a:t>
            </a:r>
            <a:r>
              <a:rPr lang="en-US" sz="1400" dirty="0" smtClean="0">
                <a:latin typeface="Arial"/>
                <a:cs typeface="Arial"/>
              </a:rPr>
              <a:t>-Ritonavir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  <a:cs typeface="Arial"/>
              </a:rPr>
              <a:t>and </a:t>
            </a:r>
            <a:r>
              <a:rPr lang="en-US" sz="1400" dirty="0">
                <a:latin typeface="Arial"/>
                <a:cs typeface="Arial"/>
              </a:rPr>
              <a:t>Dasabuvir </a:t>
            </a:r>
          </a:p>
          <a:p>
            <a:pPr defTabSz="935038">
              <a:lnSpc>
                <a:spcPts val="18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Ombitasvir-Paritaprevir-Ritonavir (25/150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/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100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mg once daily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and Dasabuvir: 250 mg twice daily</a:t>
            </a:r>
            <a:b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Ribavirin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(RBV)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: weight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-based and divided bid (1000 mg/day if &lt; 75kg or 1200 mg/day if ≥ 75kg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)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005472" y="3705458"/>
            <a:ext cx="5120640" cy="540440"/>
          </a:xfrm>
          <a:prstGeom prst="rect">
            <a:avLst/>
          </a:prstGeom>
          <a:solidFill>
            <a:srgbClr val="CDB8D8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3D + </a:t>
            </a:r>
            <a:r>
              <a:rPr lang="en-US" sz="1600" b="1" dirty="0" smtClean="0">
                <a:latin typeface="Arial"/>
                <a:cs typeface="Arial"/>
              </a:rPr>
              <a:t>Ribavirin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254260" y="3771409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566850" y="2840660"/>
            <a:ext cx="256032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78010" y="2639592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2220" y="3727667"/>
            <a:ext cx="1051558" cy="48767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 = </a:t>
            </a:r>
            <a:r>
              <a:rPr lang="en-US" sz="1400" dirty="0">
                <a:solidFill>
                  <a:srgbClr val="000000"/>
                </a:solidFill>
              </a:rPr>
              <a:t>3</a:t>
            </a:r>
            <a:r>
              <a:rPr lang="en-US" sz="1400" dirty="0" smtClean="0">
                <a:solidFill>
                  <a:srgbClr val="000000"/>
                </a:solidFill>
              </a:rPr>
              <a:t>2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57" name="Rectangle 56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2552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Week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34211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40222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36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29937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845933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1005472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58140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6116160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867501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14838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3D + Ribavirin for HCV-HIV Coinfection and GT 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TURQUOISE-I: </a:t>
            </a:r>
            <a:r>
              <a:rPr lang="en-US" sz="2400" dirty="0" smtClean="0"/>
              <a:t>Patient Population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JAMA. 2015:313:1223-31.</a:t>
            </a:r>
          </a:p>
        </p:txBody>
      </p:sp>
      <p:graphicFrame>
        <p:nvGraphicFramePr>
          <p:cNvPr id="2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475602"/>
              </p:ext>
            </p:extLst>
          </p:nvPr>
        </p:nvGraphicFramePr>
        <p:xfrm>
          <a:off x="268288" y="1423142"/>
          <a:ext cx="8610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5512"/>
                <a:gridCol w="2572544"/>
                <a:gridCol w="2572544"/>
              </a:tblGrid>
              <a:tr h="6139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Baseline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Characteristic</a:t>
                      </a:r>
                      <a:endParaRPr lang="en-US" sz="1600" dirty="0"/>
                    </a:p>
                  </a:txBody>
                  <a:tcPr marT="91440" marB="9144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12-Week</a:t>
                      </a:r>
                      <a:r>
                        <a:rPr lang="en-US" sz="1600" baseline="0" dirty="0" smtClean="0"/>
                        <a:t> Arm</a:t>
                      </a:r>
                      <a:r>
                        <a:rPr lang="en-US" sz="1600" dirty="0" smtClean="0"/>
                        <a:t> </a:t>
                      </a:r>
                      <a:br>
                        <a:rPr lang="en-US" sz="1600" dirty="0" smtClean="0"/>
                      </a:br>
                      <a:r>
                        <a:rPr lang="en-US" sz="1400" b="0" dirty="0" smtClean="0"/>
                        <a:t>(n=31)</a:t>
                      </a:r>
                      <a:endParaRPr lang="en-US" sz="1400" dirty="0" smtClean="0"/>
                    </a:p>
                  </a:txBody>
                  <a:tcPr marT="91440" marB="9144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24-Week</a:t>
                      </a:r>
                      <a:r>
                        <a:rPr lang="en-US" sz="1600" baseline="0" dirty="0" smtClean="0"/>
                        <a:t> Arm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400" b="0" dirty="0" smtClean="0"/>
                        <a:t>(n=32)</a:t>
                      </a:r>
                      <a:endParaRPr lang="en-US" sz="1400" dirty="0"/>
                    </a:p>
                  </a:txBody>
                  <a:tcPr marT="91440" marB="9144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4B7D"/>
                    </a:solidFill>
                  </a:tcPr>
                </a:tc>
              </a:tr>
              <a:tr h="31250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Age</a:t>
                      </a:r>
                      <a:r>
                        <a:rPr lang="en-US" sz="1600" baseline="0" dirty="0" smtClean="0"/>
                        <a:t> (years), </a:t>
                      </a:r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50.9</a:t>
                      </a:r>
                      <a:endParaRPr lang="en-US" sz="16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50.9</a:t>
                      </a:r>
                      <a:endParaRPr lang="en-US" sz="1600" dirty="0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250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Male sex</a:t>
                      </a:r>
                      <a:r>
                        <a:rPr lang="en-US" sz="1600" baseline="0" dirty="0" smtClean="0"/>
                        <a:t>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/>
                </a:tc>
              </a:tr>
              <a:tr h="31250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Black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Race (%)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/>
                </a:tc>
              </a:tr>
              <a:tr h="30699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Cirrhosis (%)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/>
                </a:tc>
              </a:tr>
              <a:tr h="74555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HCV genotype (%)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1a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1b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87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91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</a:tr>
              <a:tr h="30699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HCV RNA, log</a:t>
                      </a:r>
                      <a:r>
                        <a:rPr lang="en-US" sz="1600" baseline="-25000" dirty="0" smtClean="0"/>
                        <a:t>10</a:t>
                      </a:r>
                      <a:r>
                        <a:rPr lang="en-US" sz="1600" dirty="0" smtClean="0"/>
                        <a:t> IU/ml (mean)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6.54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6.60</a:t>
                      </a:r>
                      <a:endParaRPr lang="en-US" sz="1600" dirty="0"/>
                    </a:p>
                  </a:txBody>
                  <a:tcPr/>
                </a:tc>
              </a:tr>
              <a:tr h="30699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IL28B non-CC genotype, (%)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/>
                </a:tc>
              </a:tr>
              <a:tr h="118411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Previous</a:t>
                      </a:r>
                      <a:r>
                        <a:rPr lang="en-US" sz="1600" baseline="0" dirty="0" smtClean="0"/>
                        <a:t> Response to PEG + RBV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Naïve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</a:t>
                      </a:r>
                      <a:r>
                        <a:rPr lang="en-US" sz="1600" baseline="0" dirty="0" smtClean="0"/>
                        <a:t>Relapse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Partial</a:t>
                      </a:r>
                      <a:r>
                        <a:rPr lang="en-US" sz="1600" baseline="0" dirty="0" smtClean="0"/>
                        <a:t> response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Null</a:t>
                      </a:r>
                      <a:r>
                        <a:rPr lang="en-US" sz="1600" baseline="0" dirty="0" smtClean="0"/>
                        <a:t> response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65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3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16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69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9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6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0699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CD4 Count, cells/mm</a:t>
                      </a:r>
                      <a:r>
                        <a:rPr lang="en-US" sz="1600" baseline="30000" dirty="0" smtClean="0"/>
                        <a:t>3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(mean)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633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625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8372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3D + Ribavirin for HCV-HIV Coinfection and GT 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TURQUOISE-I: Part </a:t>
            </a:r>
            <a:r>
              <a:rPr lang="en-US" sz="2400" dirty="0" smtClean="0"/>
              <a:t>1a 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TURQUOISE</a:t>
            </a:r>
            <a:r>
              <a:rPr lang="en-US" dirty="0" smtClean="0"/>
              <a:t>-I</a:t>
            </a:r>
            <a:r>
              <a:rPr lang="en-US" dirty="0"/>
              <a:t>: </a:t>
            </a:r>
            <a:r>
              <a:rPr lang="en-US" dirty="0" smtClean="0"/>
              <a:t>SVR Rates (to date)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JAMA. 2015:313:1223-31.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-12330" y="5967042"/>
            <a:ext cx="9171433" cy="35755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sng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457200" anchor="ctr"/>
          <a:lstStyle/>
          <a:p>
            <a:r>
              <a:rPr lang="en-US" sz="1400" b="1" dirty="0" smtClean="0">
                <a:latin typeface="Arial"/>
                <a:cs typeface="Arial"/>
              </a:rPr>
              <a:t>3D = </a:t>
            </a:r>
            <a:r>
              <a:rPr lang="en-US" sz="1400" dirty="0" smtClean="0">
                <a:latin typeface="Arial"/>
                <a:cs typeface="Arial"/>
              </a:rPr>
              <a:t>Ombitasvir-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Paritaprevir-Ritonavir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  <a:cs typeface="Arial"/>
              </a:rPr>
              <a:t>and Dasabuvir; </a:t>
            </a:r>
            <a:r>
              <a:rPr lang="en-US" sz="1400" b="1" dirty="0" smtClean="0">
                <a:latin typeface="Arial"/>
                <a:cs typeface="Arial"/>
              </a:rPr>
              <a:t>RBV</a:t>
            </a:r>
            <a:r>
              <a:rPr lang="en-US" sz="1400" dirty="0" smtClean="0">
                <a:latin typeface="Arial"/>
                <a:cs typeface="Arial"/>
              </a:rPr>
              <a:t> = Ribavirin </a:t>
            </a:r>
            <a:endParaRPr lang="en-US" sz="1400" dirty="0">
              <a:latin typeface="Arial"/>
              <a:cs typeface="Arial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795981"/>
              </p:ext>
            </p:extLst>
          </p:nvPr>
        </p:nvGraphicFramePr>
        <p:xfrm>
          <a:off x="533400" y="1828800"/>
          <a:ext cx="8077200" cy="386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198040" y="4890301"/>
            <a:ext cx="906589" cy="4084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29/31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50277" y="4890301"/>
            <a:ext cx="911348" cy="4084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29/31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23326" y="4890301"/>
            <a:ext cx="906589" cy="4084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30/32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58282" y="4890301"/>
            <a:ext cx="911348" cy="4084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29/32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6424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3D + Ribavirin for HCV-HIV Coinfection and GT 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TURQUOISE-I: Part </a:t>
            </a:r>
            <a:r>
              <a:rPr lang="en-US" sz="2400" dirty="0" smtClean="0"/>
              <a:t>1a 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Details of Five Patients NOT Achieving SVR 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JAMA. 2015:313:1223-31.</a:t>
            </a:r>
          </a:p>
        </p:txBody>
      </p:sp>
      <p:sp>
        <p:nvSpPr>
          <p:cNvPr id="8" name="Rectangle 7"/>
          <p:cNvSpPr/>
          <p:nvPr/>
        </p:nvSpPr>
        <p:spPr>
          <a:xfrm>
            <a:off x="2198040" y="4890301"/>
            <a:ext cx="906589" cy="4084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29/31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50277" y="4890301"/>
            <a:ext cx="911348" cy="4084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29/31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23326" y="4890301"/>
            <a:ext cx="906589" cy="4084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30/32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58282" y="4890301"/>
            <a:ext cx="911348" cy="4084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29/32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56714" y="1929364"/>
            <a:ext cx="8230086" cy="442568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  <a:spcBef>
                <a:spcPts val="1400"/>
              </a:spcBef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One patient in 12-week arm withdrew consent prior to finishing treatment; had undetectable HCV RNA at week 10 </a:t>
            </a:r>
          </a:p>
          <a:p>
            <a:pPr>
              <a:lnSpc>
                <a:spcPts val="2400"/>
              </a:lnSpc>
              <a:spcBef>
                <a:spcPts val="1400"/>
              </a:spcBef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One patient in 12-week arm </a:t>
            </a:r>
            <a:r>
              <a:rPr lang="en-US" sz="2000" dirty="0" smtClean="0"/>
              <a:t>had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relapse at week 4 post treatment; had new resistant HCV variants at 3 viral targets (D168V in NS3/4A, M28T in NS5A, and S556G in NS5B)</a:t>
            </a:r>
          </a:p>
          <a:p>
            <a:pPr>
              <a:lnSpc>
                <a:spcPts val="2400"/>
              </a:lnSpc>
              <a:spcBef>
                <a:spcPts val="1400"/>
              </a:spcBef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One patient in </a:t>
            </a:r>
            <a:r>
              <a:rPr lang="en-US" sz="2000" dirty="0" smtClean="0"/>
              <a:t>24-</a:t>
            </a:r>
            <a:r>
              <a:rPr lang="en-US" sz="2000" dirty="0"/>
              <a:t>week arm </a:t>
            </a:r>
            <a:r>
              <a:rPr lang="en-US" sz="2000" dirty="0" smtClean="0"/>
              <a:t>had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breakthrough during treatment; had new </a:t>
            </a:r>
            <a:r>
              <a:rPr lang="en-US" sz="2000" dirty="0"/>
              <a:t>resistant HCV variants at 3 viral targets </a:t>
            </a:r>
            <a:r>
              <a:rPr lang="en-US" sz="2000" dirty="0" smtClean="0"/>
              <a:t> (R155K </a:t>
            </a:r>
            <a:r>
              <a:rPr lang="en-US" sz="2000" dirty="0"/>
              <a:t>in NS3/4A, </a:t>
            </a:r>
            <a:r>
              <a:rPr lang="en-US" sz="2000" dirty="0" smtClean="0"/>
              <a:t>Q30R </a:t>
            </a:r>
            <a:r>
              <a:rPr lang="en-US" sz="2000" dirty="0"/>
              <a:t>in NS5A, and S556G in NS5B</a:t>
            </a:r>
            <a:r>
              <a:rPr lang="en-US" sz="2000" dirty="0" smtClean="0"/>
              <a:t>)</a:t>
            </a:r>
          </a:p>
          <a:p>
            <a:pPr>
              <a:lnSpc>
                <a:spcPts val="2400"/>
              </a:lnSpc>
              <a:spcBef>
                <a:spcPts val="1400"/>
              </a:spcBef>
              <a:buClr>
                <a:schemeClr val="tx1"/>
              </a:buClr>
              <a:buFont typeface="Arial"/>
              <a:buChar char="•"/>
            </a:pPr>
            <a:r>
              <a:rPr lang="en-US" sz="2000" dirty="0" smtClean="0"/>
              <a:t>Two patients in 24-week arm achieved early SVR but appeared to be </a:t>
            </a:r>
            <a:r>
              <a:rPr lang="en-US" sz="2000" dirty="0" err="1" smtClean="0"/>
              <a:t>reinfected</a:t>
            </a:r>
            <a:r>
              <a:rPr lang="en-US" sz="2000" dirty="0" smtClean="0"/>
              <a:t> with GT1a isolate distinct from baseline HCV isolate; both patients had engaged in high-risk sexual activity post treatment</a:t>
            </a:r>
          </a:p>
          <a:p>
            <a:pPr>
              <a:lnSpc>
                <a:spcPts val="2400"/>
              </a:lnSpc>
              <a:spcBef>
                <a:spcPts val="1400"/>
              </a:spcBef>
              <a:buClr>
                <a:schemeClr val="tx1"/>
              </a:buClr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2331372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3D + Ribavirin for HCV-HIV Coinfection and GT 1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400" dirty="0"/>
              <a:t>TURQUOISE-I: </a:t>
            </a:r>
            <a:r>
              <a:rPr lang="en-US" sz="2400" dirty="0" smtClean="0"/>
              <a:t>Part 1a Conclusions and Relevance</a:t>
            </a:r>
            <a:endParaRPr lang="en-US" sz="27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JAMA. 2015:313:1223-31.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51794"/>
              </p:ext>
            </p:extLst>
          </p:nvPr>
        </p:nvGraphicFramePr>
        <p:xfrm>
          <a:off x="0" y="2362200"/>
          <a:ext cx="9144000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 and Relevance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In this open-label, randomized uncontrolled study, treatment with the all-oral, interferon-free 3D-plus-ribavirin regimen resulted in high SVR rates among patients co-infected with HCV genotype 1 and HIV-1 whether treated for 12 or 24 weeks. Further phase 3 studies of this regimen are warranted in patients with co-infection.”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65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44393</TotalTime>
  <Words>639</Words>
  <Application>Microsoft Macintosh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NCRC</vt:lpstr>
      <vt:lpstr>Ombitasvir-Paritaprevir-Ritonavir + Dasabuvir + RBV in GT1  TURQUOISE-I</vt:lpstr>
      <vt:lpstr>3D + Ribavirin for HCV-HIV Coinfection and GT1 TURQUOISE-I: Part 1a Study Design</vt:lpstr>
      <vt:lpstr>3D + Ribavirin for HCV-HIV Coinfection and GT1 TURQUOISE-I: Part 1a Study Regimens</vt:lpstr>
      <vt:lpstr>3D + Ribavirin for HCV-HIV Coinfection and GT 1 TURQUOISE-I: Patient Population</vt:lpstr>
      <vt:lpstr>3D + Ribavirin for HCV-HIV Coinfection and GT 1 TURQUOISE-I: Part 1a Results</vt:lpstr>
      <vt:lpstr>3D + Ribavirin for HCV-HIV Coinfection and GT 1 TURQUOISE-I: Part 1a Results</vt:lpstr>
      <vt:lpstr>3D + Ribavirin for HCV-HIV Coinfection and GT 1 TURQUOISE-I: Part 1a Conclusions and Relevance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1971</cp:revision>
  <cp:lastPrinted>2008-02-05T14:34:24Z</cp:lastPrinted>
  <dcterms:created xsi:type="dcterms:W3CDTF">2010-11-28T05:36:22Z</dcterms:created>
  <dcterms:modified xsi:type="dcterms:W3CDTF">2017-08-17T04:50:23Z</dcterms:modified>
</cp:coreProperties>
</file>