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12"/>
  </p:notesMasterIdLst>
  <p:handoutMasterIdLst>
    <p:handoutMasterId r:id="rId13"/>
  </p:handoutMasterIdLst>
  <p:sldIdLst>
    <p:sldId id="1118" r:id="rId2"/>
    <p:sldId id="1119" r:id="rId3"/>
    <p:sldId id="1120" r:id="rId4"/>
    <p:sldId id="1121" r:id="rId5"/>
    <p:sldId id="1122" r:id="rId6"/>
    <p:sldId id="1123" r:id="rId7"/>
    <p:sldId id="1124" r:id="rId8"/>
    <p:sldId id="1125" r:id="rId9"/>
    <p:sldId id="1126" r:id="rId10"/>
    <p:sldId id="1117" r:id="rId11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47F"/>
    <a:srgbClr val="295480"/>
    <a:srgbClr val="C7D6D8"/>
    <a:srgbClr val="BECDCE"/>
    <a:srgbClr val="C4D6CF"/>
    <a:srgbClr val="B4CBCE"/>
    <a:srgbClr val="97ACAC"/>
    <a:srgbClr val="647271"/>
    <a:srgbClr val="596772"/>
    <a:srgbClr val="E6EB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788" autoAdjust="0"/>
    <p:restoredTop sz="94636" autoAdjust="0"/>
  </p:normalViewPr>
  <p:slideViewPr>
    <p:cSldViewPr showGuides="1">
      <p:cViewPr>
        <p:scale>
          <a:sx n="152" d="100"/>
          <a:sy n="152" d="100"/>
        </p:scale>
        <p:origin x="-80" y="-80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5" d="100"/>
        <a:sy n="175" d="100"/>
      </p:scale>
      <p:origin x="0" y="0"/>
    </p:cViewPr>
  </p:sorterViewPr>
  <p:notesViewPr>
    <p:cSldViewPr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7073968026724"/>
          <c:y val="0.0277778663809897"/>
          <c:w val="0.855152708184204"/>
          <c:h val="0.7659070956647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254B71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rgbClr val="718E25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rgbClr val="B59452">
                  <a:lumMod val="75000"/>
                </a:srgbClr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invertIfNegative val="0"/>
            <c:bubble3D val="0"/>
            <c:spPr>
              <a:solidFill>
                <a:srgbClr val="6E4B7D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invertIfNegative val="0"/>
            <c:bubble3D val="0"/>
            <c:spPr>
              <a:solidFill>
                <a:srgbClr val="963232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invertIfNegative val="0"/>
            <c:bubble3D val="0"/>
            <c:spPr>
              <a:solidFill>
                <a:srgbClr val="73624D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invertIfNegative val="0"/>
            <c:bubble3D val="0"/>
            <c:spPr>
              <a:solidFill>
                <a:srgbClr val="326496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All</c:v>
                </c:pt>
                <c:pt idx="1">
                  <c:v>GT1a</c:v>
                </c:pt>
                <c:pt idx="2">
                  <c:v>GT1b</c:v>
                </c:pt>
                <c:pt idx="3">
                  <c:v>GT4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95.8</c:v>
                </c:pt>
                <c:pt idx="1">
                  <c:v>96.0</c:v>
                </c:pt>
                <c:pt idx="2">
                  <c:v>96.1</c:v>
                </c:pt>
                <c:pt idx="3">
                  <c:v>100.0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093091304"/>
        <c:axId val="-2094890888"/>
      </c:barChart>
      <c:catAx>
        <c:axId val="-20930913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Genotype</a:t>
                </a:r>
                <a:endParaRPr lang="en-US" dirty="0"/>
              </a:p>
            </c:rich>
          </c:tx>
          <c:layout/>
          <c:overlay val="0"/>
        </c:title>
        <c:majorTickMark val="out"/>
        <c:minorTickMark val="none"/>
        <c:tickLblPos val="nextTo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800" b="0" i="0">
                <a:latin typeface="Arial"/>
                <a:cs typeface="Arial"/>
              </a:defRPr>
            </a:pPr>
            <a:endParaRPr lang="en-US"/>
          </a:p>
        </c:txPr>
        <c:crossAx val="-209489088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94890888"/>
        <c:scaling>
          <c:orientation val="minMax"/>
          <c:max val="100.0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Patients with </a:t>
                </a:r>
                <a:r>
                  <a:rPr lang="en-US" sz="1800" dirty="0" smtClean="0">
                    <a:latin typeface="Arial"/>
                    <a:cs typeface="Arial"/>
                  </a:rPr>
                  <a:t>SVR12 </a:t>
                </a:r>
                <a:r>
                  <a:rPr lang="en-US" sz="1800" dirty="0">
                    <a:latin typeface="Arial"/>
                    <a:cs typeface="Arial"/>
                  </a:rPr>
                  <a:t>(%)</a:t>
                </a:r>
              </a:p>
            </c:rich>
          </c:tx>
          <c:layout>
            <c:manualLayout>
              <c:xMode val="edge"/>
              <c:yMode val="edge"/>
              <c:x val="0.00679479837747554"/>
              <c:y val="0.10997126436781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800"/>
            </a:pPr>
            <a:endParaRPr lang="en-US"/>
          </a:p>
        </c:txPr>
        <c:crossAx val="-2093091304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"/>
          <c:y val="0.0277778663809897"/>
          <c:w val="0.867273920305416"/>
          <c:h val="0.6854473325547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254B71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rgbClr val="718E25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rgbClr val="B59452">
                  <a:lumMod val="75000"/>
                </a:srgbClr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invertIfNegative val="0"/>
            <c:bubble3D val="0"/>
            <c:spPr>
              <a:solidFill>
                <a:srgbClr val="6E4B7D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invertIfNegative val="0"/>
            <c:bubble3D val="0"/>
            <c:spPr>
              <a:solidFill>
                <a:srgbClr val="963232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invertIfNegative val="0"/>
            <c:bubble3D val="0"/>
            <c:spPr>
              <a:solidFill>
                <a:srgbClr val="73624D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invertIfNegative val="0"/>
            <c:bubble3D val="0"/>
            <c:spPr>
              <a:solidFill>
                <a:srgbClr val="326496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All</c:v>
                </c:pt>
                <c:pt idx="1">
                  <c:v>Naive</c:v>
                </c:pt>
                <c:pt idx="2">
                  <c:v>Experienced</c:v>
                </c:pt>
                <c:pt idx="3">
                  <c:v>No cirrhosis</c:v>
                </c:pt>
                <c:pt idx="4">
                  <c:v>Cirrhosis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95.8</c:v>
                </c:pt>
                <c:pt idx="1">
                  <c:v>94.7</c:v>
                </c:pt>
                <c:pt idx="2">
                  <c:v>96.8</c:v>
                </c:pt>
                <c:pt idx="3">
                  <c:v>96.3</c:v>
                </c:pt>
                <c:pt idx="4">
                  <c:v>94.0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136574152"/>
        <c:axId val="-2048914984"/>
      </c:barChart>
      <c:catAx>
        <c:axId val="213657415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-204891498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48914984"/>
        <c:scaling>
          <c:orientation val="minMax"/>
          <c:max val="100.0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Patients with </a:t>
                </a:r>
                <a:r>
                  <a:rPr lang="en-US" sz="1800" dirty="0" smtClean="0">
                    <a:latin typeface="Arial"/>
                    <a:cs typeface="Arial"/>
                  </a:rPr>
                  <a:t>SVR12 </a:t>
                </a:r>
                <a:r>
                  <a:rPr lang="en-US" sz="1800" dirty="0">
                    <a:latin typeface="Arial"/>
                    <a:cs typeface="Arial"/>
                  </a:rPr>
                  <a:t>(%)</a:t>
                </a:r>
              </a:p>
            </c:rich>
          </c:tx>
          <c:layout>
            <c:manualLayout>
              <c:xMode val="edge"/>
              <c:yMode val="edge"/>
              <c:x val="0.00679479837747554"/>
              <c:y val="0.078362068965517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136574152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xmlns:p14="http://schemas.microsoft.com/office/powerpoint/2010/main"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2" r:id="rId9"/>
    <p:sldLayoutId id="2147483703" r:id="rId10"/>
    <p:sldLayoutId id="2147483704" r:id="rId11"/>
  </p:sldLayoutIdLst>
  <p:transition xmlns:p14="http://schemas.microsoft.com/office/powerpoint/2010/main"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0" dirty="0" smtClean="0">
                <a:solidFill>
                  <a:srgbClr val="001D48"/>
                </a:solidFill>
              </a:rPr>
              <a:t>Ledipasvir-Sofosbuvir in GT1 or GT4 and HIV Coinfection</a:t>
            </a:r>
            <a:r>
              <a:rPr lang="en-US" sz="2800" dirty="0" smtClean="0">
                <a:solidFill>
                  <a:srgbClr val="001D48"/>
                </a:solidFill>
              </a:rPr>
              <a:t/>
            </a:r>
            <a:br>
              <a:rPr lang="en-US" sz="2800" dirty="0" smtClean="0">
                <a:solidFill>
                  <a:srgbClr val="001D48"/>
                </a:solidFill>
              </a:rPr>
            </a:br>
            <a:r>
              <a:rPr lang="en-US" sz="3600" dirty="0" smtClean="0">
                <a:solidFill>
                  <a:srgbClr val="001D48"/>
                </a:solidFill>
              </a:rPr>
              <a:t>ION-4</a:t>
            </a:r>
            <a:endParaRPr lang="en-US" sz="3600" dirty="0">
              <a:solidFill>
                <a:srgbClr val="001D48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72792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9342692"/>
      </p:ext>
    </p:extLst>
  </p:cSld>
  <p:clrMapOvr>
    <a:masterClrMapping/>
  </p:clrMapOvr>
  <p:transition xmlns:p14="http://schemas.microsoft.com/office/powerpoint/2010/main"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E7F1CA"/>
                </a:solidFill>
              </a:rPr>
              <a:t>Ledipasvir-Sofosbuvir in GT1 or GT4 with HIV Coinfection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400" dirty="0" smtClean="0"/>
              <a:t>ION-4 Trial</a:t>
            </a:r>
            <a:r>
              <a:rPr lang="en-US" sz="2400" dirty="0"/>
              <a:t>: </a:t>
            </a:r>
            <a:r>
              <a:rPr lang="en-US" sz="2400" dirty="0" smtClean="0"/>
              <a:t>Features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  <a:r>
              <a:rPr lang="en-US" dirty="0" err="1"/>
              <a:t>Naggie</a:t>
            </a:r>
            <a:r>
              <a:rPr lang="en-US" dirty="0"/>
              <a:t> S, et al. N </a:t>
            </a:r>
            <a:r>
              <a:rPr lang="en-US" dirty="0" err="1"/>
              <a:t>Engl</a:t>
            </a:r>
            <a:r>
              <a:rPr lang="en-US" dirty="0"/>
              <a:t> J Med 2015;378:705-13.</a:t>
            </a:r>
          </a:p>
        </p:txBody>
      </p:sp>
      <p:graphicFrame>
        <p:nvGraphicFramePr>
          <p:cNvPr id="3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760529"/>
              </p:ext>
            </p:extLst>
          </p:nvPr>
        </p:nvGraphicFramePr>
        <p:xfrm>
          <a:off x="495300" y="1538646"/>
          <a:ext cx="8115300" cy="474662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8115300"/>
              </a:tblGrid>
              <a:tr h="29051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3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ION-4 Trial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182880" marR="88898" marT="50005" marB="500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4951"/>
                    </a:solidFill>
                  </a:tcPr>
                </a:tc>
              </a:tr>
              <a:tr h="4165244">
                <a:tc>
                  <a:txBody>
                    <a:bodyPr/>
                    <a:lstStyle/>
                    <a:p>
                      <a:pPr marL="192024" marR="0" lvl="0" indent="-192024" algn="l" defTabSz="457200" rtl="0" eaLnBrk="1" fontAlgn="base" latinLnBrk="0" hangingPunct="1">
                        <a:lnSpc>
                          <a:spcPts val="23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Design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: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Open-label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, single group, phase 3 trial, using </a:t>
                      </a:r>
                      <a:r>
                        <a:rPr lang="en-US" sz="180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ledipasvir-sofosbuvir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for 12 weeks in treatment-naïve or treatment-experienced patients with GT 1 or 4 and HIV coinfection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3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Setting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: multicenter in United States, Canada, New Zealand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3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Entry Criteria 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Chronic HCV Genotype 1 or 4</a:t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Treatment-naïve or treatment experienced</a:t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Noncirrhotic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 or compensated cirrhosis</a:t>
                      </a:r>
                      <a:b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Platelet count &gt; 50,000/mm</a:t>
                      </a:r>
                      <a:r>
                        <a:rPr lang="en-US" sz="1800" baseline="3000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3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, hemoglobin ≥10 mg/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dL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, CrCl≥60 mL/min</a:t>
                      </a:r>
                      <a:b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Stable ARV with HIV RNA &lt; 50 copies/ml and CD4 count &gt; 100 cells/mm</a:t>
                      </a:r>
                      <a:r>
                        <a:rPr lang="en-US" sz="1800" baseline="3000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3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 - ARV regimens: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tenofovir-emtricitabine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 plus either </a:t>
                      </a:r>
                      <a:b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 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efavirenz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,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rilpivirine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, or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raltegravir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 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3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End-Points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: Primary = SVR12; safety and tolerability </a:t>
                      </a:r>
                    </a:p>
                  </a:txBody>
                  <a:tcPr marL="182880" marR="88898" marT="50005" marB="50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834527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rgbClr val="E7F1CA"/>
                </a:solidFill>
              </a:rPr>
              <a:t>Ledipasvir-Sofosbuvir</a:t>
            </a:r>
            <a:r>
              <a:rPr lang="en-US" sz="2400" dirty="0">
                <a:solidFill>
                  <a:srgbClr val="E7F1CA"/>
                </a:solidFill>
              </a:rPr>
              <a:t> in GT1 or GT4 with HIV </a:t>
            </a:r>
            <a:r>
              <a:rPr lang="en-US" sz="2400" dirty="0" err="1">
                <a:solidFill>
                  <a:srgbClr val="E7F1CA"/>
                </a:solidFill>
              </a:rPr>
              <a:t>Coinfection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400" dirty="0"/>
              <a:t>ION-4 Trial: </a:t>
            </a:r>
            <a:r>
              <a:rPr lang="en-US" sz="2400" dirty="0" smtClean="0"/>
              <a:t>Study Design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Naggie</a:t>
            </a:r>
            <a:r>
              <a:rPr lang="en-US" dirty="0"/>
              <a:t> S, et al. N </a:t>
            </a:r>
            <a:r>
              <a:rPr lang="en-US" dirty="0" err="1"/>
              <a:t>Engl</a:t>
            </a:r>
            <a:r>
              <a:rPr lang="en-US" dirty="0"/>
              <a:t> J Med 2015;378:705-13.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sp>
        <p:nvSpPr>
          <p:cNvPr id="68" name="Rectangle 5"/>
          <p:cNvSpPr>
            <a:spLocks noChangeArrowheads="1"/>
          </p:cNvSpPr>
          <p:nvPr/>
        </p:nvSpPr>
        <p:spPr bwMode="auto">
          <a:xfrm>
            <a:off x="1879080" y="3276600"/>
            <a:ext cx="3200400" cy="7426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b="1" dirty="0">
                <a:latin typeface="Arial"/>
                <a:cs typeface="Arial"/>
              </a:rPr>
              <a:t>Ledipasvir- Sofosbuvir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-6113" y="1313696"/>
            <a:ext cx="9162291" cy="515104"/>
            <a:chOff x="-6113" y="1362488"/>
            <a:chExt cx="9162291" cy="515104"/>
          </a:xfrm>
        </p:grpSpPr>
        <p:sp>
          <p:nvSpPr>
            <p:cNvPr id="25" name="Rectangle 24"/>
            <p:cNvSpPr/>
            <p:nvPr/>
          </p:nvSpPr>
          <p:spPr>
            <a:xfrm>
              <a:off x="-6113" y="1447868"/>
              <a:ext cx="9162291" cy="4107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6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948420" y="1437176"/>
              <a:ext cx="838200" cy="39929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Week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59934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0</a:t>
              </a:r>
              <a:endParaRPr lang="en-US" sz="1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001000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24</a:t>
              </a:r>
              <a:endParaRPr lang="en-US" sz="1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>
            <a:xfrm flipV="1">
              <a:off x="-6113" y="1850184"/>
              <a:ext cx="9162291" cy="1147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1870609" y="1770940"/>
              <a:ext cx="0" cy="8763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8273796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478840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12</a:t>
              </a:r>
              <a:endParaRPr lang="en-US" sz="1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cxnSp>
          <p:nvCxnSpPr>
            <p:cNvPr id="40" name="Straight Connector 39"/>
            <p:cNvCxnSpPr/>
            <p:nvPr/>
          </p:nvCxnSpPr>
          <p:spPr>
            <a:xfrm flipV="1">
              <a:off x="5070430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Rectangle 25"/>
          <p:cNvSpPr>
            <a:spLocks noChangeArrowheads="1"/>
          </p:cNvSpPr>
          <p:nvPr/>
        </p:nvSpPr>
        <p:spPr bwMode="auto">
          <a:xfrm>
            <a:off x="-6949" y="5029200"/>
            <a:ext cx="9162288" cy="77721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0" tIns="45431" rIns="92486" bIns="91440" anchor="ctr">
            <a:prstTxWarp prst="textNoShape">
              <a:avLst/>
            </a:prstTxWarp>
          </a:bodyPr>
          <a:lstStyle/>
          <a:p>
            <a:pPr defTabSz="935038">
              <a:lnSpc>
                <a:spcPts val="2400"/>
              </a:lnSpc>
              <a:spcBef>
                <a:spcPts val="800"/>
              </a:spcBef>
            </a:pPr>
            <a:r>
              <a:rPr lang="en-US" sz="1400" b="1" dirty="0" smtClean="0">
                <a:solidFill>
                  <a:srgbClr val="000000"/>
                </a:solidFill>
                <a:latin typeface="Arial" pitchFamily="22" charset="0"/>
              </a:rPr>
              <a:t>Drug Dosing</a:t>
            </a: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: Ledipasvir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-sofosbuvir (90/400 mg): fixed dose </a:t>
            </a: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combination; one 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pill once </a:t>
            </a: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daily</a:t>
            </a:r>
            <a:b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b="1" dirty="0" err="1" smtClean="0">
                <a:latin typeface="Arial"/>
                <a:cs typeface="Arial"/>
              </a:rPr>
              <a:t>Antiretrovirals</a:t>
            </a:r>
            <a:r>
              <a:rPr lang="en-US" sz="1400" b="1" dirty="0" smtClean="0">
                <a:latin typeface="Arial"/>
                <a:cs typeface="Arial"/>
              </a:rPr>
              <a:t> allowed</a:t>
            </a: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: tenofovir-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22" charset="0"/>
              </a:rPr>
              <a:t>emtricitabine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plus either 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efavirenz, rilpivirine, </a:t>
            </a: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or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22" charset="0"/>
              </a:rPr>
              <a:t>raltegravir</a:t>
            </a: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   </a:t>
            </a:r>
            <a:endParaRPr lang="en-US" sz="1400" dirty="0">
              <a:solidFill>
                <a:srgbClr val="000000"/>
              </a:solidFill>
              <a:latin typeface="Arial" pitchFamily="22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5079480" y="3645313"/>
            <a:ext cx="320040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7881600" y="3435533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SVR12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14000" y="3276600"/>
            <a:ext cx="1371600" cy="743712"/>
          </a:xfrm>
          <a:prstGeom prst="rect">
            <a:avLst/>
          </a:prstGeom>
          <a:solidFill>
            <a:srgbClr val="454545"/>
          </a:solidFill>
          <a:ln w="19050" cmpd="sng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/>
            <a:r>
              <a:rPr lang="en-US" sz="1800" dirty="0" smtClean="0">
                <a:latin typeface="Arial"/>
                <a:cs typeface="Arial"/>
              </a:rPr>
              <a:t>GT 1 or 4</a:t>
            </a:r>
            <a:br>
              <a:rPr lang="en-US" sz="1800" dirty="0" smtClean="0">
                <a:latin typeface="Arial"/>
                <a:cs typeface="Arial"/>
              </a:rPr>
            </a:br>
            <a:r>
              <a:rPr lang="en-US" sz="1800" dirty="0" smtClean="0">
                <a:latin typeface="Arial"/>
                <a:cs typeface="Arial"/>
              </a:rPr>
              <a:t>N = 335</a:t>
            </a:r>
            <a:endParaRPr lang="en-US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836644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rgbClr val="E7F1CA"/>
                </a:solidFill>
              </a:rPr>
              <a:t>Ledipasvir-Sofosbuvir</a:t>
            </a:r>
            <a:r>
              <a:rPr lang="en-US" sz="2400" dirty="0">
                <a:solidFill>
                  <a:srgbClr val="E7F1CA"/>
                </a:solidFill>
              </a:rPr>
              <a:t> in GT1 or GT4 with HIV </a:t>
            </a:r>
            <a:r>
              <a:rPr lang="en-US" sz="2400" dirty="0" err="1">
                <a:solidFill>
                  <a:srgbClr val="E7F1CA"/>
                </a:solidFill>
              </a:rPr>
              <a:t>Coinfection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400" dirty="0"/>
              <a:t>ION-4 Trial: </a:t>
            </a:r>
            <a:r>
              <a:rPr lang="en-US" sz="2400" dirty="0" smtClean="0"/>
              <a:t>Baseline Characteristics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Naggie</a:t>
            </a:r>
            <a:r>
              <a:rPr lang="en-US" dirty="0"/>
              <a:t> S, et al. N </a:t>
            </a:r>
            <a:r>
              <a:rPr lang="en-US" dirty="0" err="1"/>
              <a:t>Engl</a:t>
            </a:r>
            <a:r>
              <a:rPr lang="en-US" dirty="0"/>
              <a:t> J Med 2015;378:705-13.</a:t>
            </a:r>
          </a:p>
        </p:txBody>
      </p:sp>
      <p:graphicFrame>
        <p:nvGraphicFramePr>
          <p:cNvPr id="4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338547"/>
              </p:ext>
            </p:extLst>
          </p:nvPr>
        </p:nvGraphicFramePr>
        <p:xfrm>
          <a:off x="457200" y="1524000"/>
          <a:ext cx="8229600" cy="457200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114800"/>
                <a:gridCol w="4114800"/>
              </a:tblGrid>
              <a:tr h="620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Baseline Characteristic</a:t>
                      </a:r>
                    </a:p>
                  </a:txBody>
                  <a:tcPr marL="73152" marR="45720" anchor="ctr" horzOverflow="overflow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600" b="1" baseline="0" dirty="0" err="1" smtClean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Ledipasvir-Sofosbuvir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/>
                      </a:r>
                      <a:br>
                        <a:rPr lang="en-US" sz="1600" b="1" baseline="0" dirty="0" smtClean="0">
                          <a:solidFill>
                            <a:schemeClr val="bg1"/>
                          </a:solidFill>
                          <a:cs typeface="Arial" pitchFamily="34" charset="0"/>
                        </a:rPr>
                      </a:b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(n = 335)</a:t>
                      </a:r>
                    </a:p>
                  </a:txBody>
                  <a:tcPr marL="73152" marR="4572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B71"/>
                    </a:solidFill>
                  </a:tcPr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Mean age, years</a:t>
                      </a:r>
                      <a:endParaRPr lang="en-US" sz="1600" dirty="0"/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73152" marR="45720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Male, n (%)</a:t>
                      </a:r>
                      <a:endParaRPr lang="en-US" sz="1600" dirty="0"/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276 (82)</a:t>
                      </a:r>
                    </a:p>
                  </a:txBody>
                  <a:tcPr marL="73152" marR="45720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African American,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n (%)</a:t>
                      </a:r>
                      <a:endParaRPr lang="en-US" sz="1600" dirty="0"/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115 (34)</a:t>
                      </a:r>
                    </a:p>
                  </a:txBody>
                  <a:tcPr marL="73152" marR="45720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Hispanic or Latino, n (%)</a:t>
                      </a:r>
                      <a:endParaRPr lang="en-US" sz="1600" dirty="0"/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56 (17)</a:t>
                      </a:r>
                    </a:p>
                  </a:txBody>
                  <a:tcPr marL="73152" marR="45720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Mean BMI, kg/m</a:t>
                      </a:r>
                      <a:r>
                        <a:rPr lang="en-US" sz="1600" baseline="30000" dirty="0" smtClean="0"/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73152" marR="45720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</a:tr>
              <a:tr h="3592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IL28B CC, n (%)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81 (24)</a:t>
                      </a:r>
                    </a:p>
                  </a:txBody>
                  <a:tcPr marL="73152" marR="45720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</a:tr>
              <a:tr h="359229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GT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1 (%)</a:t>
                      </a:r>
                      <a:endParaRPr lang="en-US" sz="1600" dirty="0"/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327 (98)</a:t>
                      </a:r>
                      <a:endParaRPr lang="en-US" sz="1600" dirty="0"/>
                    </a:p>
                  </a:txBody>
                  <a:tcPr marL="73152" marR="45720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HCV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treatment experienced, n (%)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185 (55)</a:t>
                      </a:r>
                    </a:p>
                  </a:txBody>
                  <a:tcPr marL="73152" marR="45720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Cirrhosis, n (%)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67 (20)</a:t>
                      </a:r>
                    </a:p>
                  </a:txBody>
                  <a:tcPr marL="73152" marR="45720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Mean</a:t>
                      </a:r>
                      <a:r>
                        <a:rPr lang="en-US" sz="1600" baseline="0" dirty="0" smtClean="0"/>
                        <a:t> HCV RNA, log</a:t>
                      </a:r>
                      <a:r>
                        <a:rPr lang="en-US" sz="1600" baseline="-25000" dirty="0" smtClean="0"/>
                        <a:t>10</a:t>
                      </a:r>
                      <a:r>
                        <a:rPr lang="en-US" sz="1600" baseline="0" dirty="0" smtClean="0"/>
                        <a:t> IU/mL</a:t>
                      </a:r>
                      <a:endParaRPr lang="en-US" sz="1600" dirty="0"/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6.7 ± 0.6</a:t>
                      </a:r>
                      <a:endParaRPr lang="en-US" sz="1600" dirty="0"/>
                    </a:p>
                  </a:txBody>
                  <a:tcPr marL="73152" marR="45720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Median</a:t>
                      </a:r>
                      <a:r>
                        <a:rPr lang="en-US" sz="1600" baseline="0" dirty="0" smtClean="0"/>
                        <a:t> CD4 Count, cells/mm</a:t>
                      </a:r>
                      <a:r>
                        <a:rPr lang="en-US" sz="1600" baseline="30000" dirty="0" smtClean="0"/>
                        <a:t>3</a:t>
                      </a:r>
                      <a:r>
                        <a:rPr lang="en-US" sz="1600" baseline="0" dirty="0" smtClean="0"/>
                        <a:t> (range)</a:t>
                      </a:r>
                      <a:endParaRPr lang="en-US" sz="1600" dirty="0"/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628 (100-2069)</a:t>
                      </a:r>
                    </a:p>
                  </a:txBody>
                  <a:tcPr marL="73152" marR="4572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695098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rgbClr val="E7F1CA"/>
                </a:solidFill>
              </a:rPr>
              <a:t>Ledipasvir-Sofosbuvir</a:t>
            </a:r>
            <a:r>
              <a:rPr lang="en-US" sz="2400" dirty="0">
                <a:solidFill>
                  <a:srgbClr val="E7F1CA"/>
                </a:solidFill>
              </a:rPr>
              <a:t> in GT1 or GT4 with HIV </a:t>
            </a:r>
            <a:r>
              <a:rPr lang="en-US" sz="2400" dirty="0" err="1">
                <a:solidFill>
                  <a:srgbClr val="E7F1CA"/>
                </a:solidFill>
              </a:rPr>
              <a:t>Coinfection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400" dirty="0"/>
              <a:t>ION-4 Trial: </a:t>
            </a:r>
            <a:r>
              <a:rPr lang="en-US" sz="2400" dirty="0" smtClean="0"/>
              <a:t>Antiretroviral Regimens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Naggie</a:t>
            </a:r>
            <a:r>
              <a:rPr lang="en-US" dirty="0"/>
              <a:t> S, et al. N </a:t>
            </a:r>
            <a:r>
              <a:rPr lang="en-US" dirty="0" err="1"/>
              <a:t>Engl</a:t>
            </a:r>
            <a:r>
              <a:rPr lang="en-US" dirty="0"/>
              <a:t> J Med 2015;378:705-13.</a:t>
            </a:r>
          </a:p>
        </p:txBody>
      </p:sp>
      <p:graphicFrame>
        <p:nvGraphicFramePr>
          <p:cNvPr id="4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898437"/>
              </p:ext>
            </p:extLst>
          </p:nvPr>
        </p:nvGraphicFramePr>
        <p:xfrm>
          <a:off x="381000" y="1676400"/>
          <a:ext cx="8229600" cy="3858768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518212"/>
                <a:gridCol w="3711388"/>
              </a:tblGrid>
              <a:tr h="72095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ION-4: HIV Antiretroviral Regimen</a:t>
                      </a:r>
                    </a:p>
                  </a:txBody>
                  <a:tcPr marL="182880" marR="45720" anchor="ctr" horzOverflow="overflow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353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lang="en-US" sz="1600" b="0" baseline="0" dirty="0" smtClean="0">
                        <a:solidFill>
                          <a:schemeClr val="bg1"/>
                        </a:solidFill>
                        <a:cs typeface="Arial" pitchFamily="34" charset="0"/>
                      </a:endParaRPr>
                    </a:p>
                  </a:txBody>
                  <a:tcPr marL="73152" marR="4572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</a:tr>
              <a:tr h="961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Antiretroviral Agent</a:t>
                      </a:r>
                    </a:p>
                  </a:txBody>
                  <a:tcPr marL="73152" marR="45720" anchor="ctr" horzOverflow="overflow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B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Antiretroviral Received </a:t>
                      </a: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(n = 335)</a:t>
                      </a:r>
                    </a:p>
                  </a:txBody>
                  <a:tcPr marL="73152" marR="4572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</a:tr>
              <a:tr h="725515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Tenofovir-emtricitabine-efavirenz</a:t>
                      </a:r>
                      <a:endParaRPr lang="en-US" sz="1800" dirty="0"/>
                    </a:p>
                  </a:txBody>
                  <a:tcPr marL="365760"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160 (48)</a:t>
                      </a:r>
                    </a:p>
                  </a:txBody>
                  <a:tcPr marL="73152" marR="4572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</a:tr>
              <a:tr h="725515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Tenofovir-emtricitabine-rilpivirine</a:t>
                      </a:r>
                      <a:r>
                        <a:rPr lang="en-US" sz="1800" dirty="0" smtClean="0"/>
                        <a:t> 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365760"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A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29 (9)</a:t>
                      </a:r>
                    </a:p>
                  </a:txBody>
                  <a:tcPr marL="73152" marR="4572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ADC"/>
                    </a:solidFill>
                  </a:tcPr>
                </a:tc>
              </a:tr>
              <a:tr h="725515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Tenofovir-emtricitabine</a:t>
                      </a:r>
                      <a:r>
                        <a:rPr lang="en-US" sz="1800" dirty="0" smtClean="0"/>
                        <a:t> +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err="1" smtClean="0"/>
                        <a:t>Raltegravir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365760"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146 (44)</a:t>
                      </a:r>
                    </a:p>
                  </a:txBody>
                  <a:tcPr marL="73152" marR="4572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342320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rgbClr val="E7F1CA"/>
                </a:solidFill>
              </a:rPr>
              <a:t>Ledipasvir-Sofosbuvir</a:t>
            </a:r>
            <a:r>
              <a:rPr lang="en-US" sz="2400" dirty="0">
                <a:solidFill>
                  <a:srgbClr val="E7F1CA"/>
                </a:solidFill>
              </a:rPr>
              <a:t> in GT1 or GT4 with HIV </a:t>
            </a:r>
            <a:r>
              <a:rPr lang="en-US" sz="2400" dirty="0" err="1">
                <a:solidFill>
                  <a:srgbClr val="E7F1CA"/>
                </a:solidFill>
              </a:rPr>
              <a:t>Coinfection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400" dirty="0"/>
              <a:t>ION-4 Trial: Results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ION-4: SVR12 Results by Genotype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Naggie</a:t>
            </a:r>
            <a:r>
              <a:rPr lang="en-US" dirty="0"/>
              <a:t> S, et al. N </a:t>
            </a:r>
            <a:r>
              <a:rPr lang="en-US" dirty="0" err="1"/>
              <a:t>Engl</a:t>
            </a:r>
            <a:r>
              <a:rPr lang="en-US" dirty="0"/>
              <a:t> J Med 2015;378:705-13.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026036"/>
              </p:ext>
            </p:extLst>
          </p:nvPr>
        </p:nvGraphicFramePr>
        <p:xfrm>
          <a:off x="377820" y="1972560"/>
          <a:ext cx="8382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9"/>
          <p:cNvSpPr/>
          <p:nvPr/>
        </p:nvSpPr>
        <p:spPr>
          <a:xfrm>
            <a:off x="1854197" y="5057583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321/335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70328" y="5057583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240/</a:t>
            </a:r>
            <a:r>
              <a:rPr lang="en-US" sz="1400" dirty="0">
                <a:solidFill>
                  <a:srgbClr val="FFFFFF"/>
                </a:solidFill>
              </a:rPr>
              <a:t>2</a:t>
            </a:r>
            <a:r>
              <a:rPr lang="en-US" sz="1400" dirty="0" smtClean="0">
                <a:solidFill>
                  <a:srgbClr val="FFFFFF"/>
                </a:solidFill>
              </a:rPr>
              <a:t>50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57487" y="5057583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74/77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53941" y="5057583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8/8</a:t>
            </a:r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46110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rgbClr val="E7F1CA"/>
                </a:solidFill>
              </a:rPr>
              <a:t>Ledipasvir-Sofosbuvir</a:t>
            </a:r>
            <a:r>
              <a:rPr lang="en-US" sz="2400" dirty="0">
                <a:solidFill>
                  <a:srgbClr val="E7F1CA"/>
                </a:solidFill>
              </a:rPr>
              <a:t> in GT1 or GT4 with HIV </a:t>
            </a:r>
            <a:r>
              <a:rPr lang="en-US" sz="2400" dirty="0" err="1">
                <a:solidFill>
                  <a:srgbClr val="E7F1CA"/>
                </a:solidFill>
              </a:rPr>
              <a:t>Coinfection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400" dirty="0"/>
              <a:t>ION-4 Trial: Results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ION-4: SVR12 Results by Prior Treatment Status and Liver Status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Naggie</a:t>
            </a:r>
            <a:r>
              <a:rPr lang="en-US" dirty="0"/>
              <a:t> S, et al. N </a:t>
            </a:r>
            <a:r>
              <a:rPr lang="en-US" dirty="0" err="1"/>
              <a:t>Engl</a:t>
            </a:r>
            <a:r>
              <a:rPr lang="en-US" dirty="0"/>
              <a:t> J Med 2015;378:705-13.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6261718"/>
              </p:ext>
            </p:extLst>
          </p:nvPr>
        </p:nvGraphicFramePr>
        <p:xfrm>
          <a:off x="377820" y="1972560"/>
          <a:ext cx="8382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810760" y="5630160"/>
            <a:ext cx="2895600" cy="339267"/>
          </a:xfrm>
          <a:prstGeom prst="rect">
            <a:avLst/>
          </a:prstGeom>
          <a:solidFill>
            <a:srgbClr val="626442"/>
          </a:solidFill>
          <a:ln w="6350" cmpd="sng">
            <a:noFill/>
            <a:miter lim="800000"/>
            <a:headEnd/>
            <a:tailEnd/>
          </a:ln>
          <a:effectLst/>
          <a:extLst/>
        </p:spPr>
        <p:txBody>
          <a:bodyPr wrap="none" lIns="91440" anchor="ctr"/>
          <a:lstStyle/>
          <a:p>
            <a:pPr algn="ctr">
              <a:lnSpc>
                <a:spcPts val="1800"/>
              </a:lnSpc>
            </a:pPr>
            <a:r>
              <a:rPr lang="en-US" sz="1400" dirty="0" smtClean="0">
                <a:solidFill>
                  <a:schemeClr val="bg1"/>
                </a:solidFill>
                <a:latin typeface="Arial"/>
                <a:cs typeface="Arial"/>
              </a:rPr>
              <a:t>Prior Treatment Status</a:t>
            </a: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732280" y="5630160"/>
            <a:ext cx="2895600" cy="339267"/>
          </a:xfrm>
          <a:prstGeom prst="rect">
            <a:avLst/>
          </a:prstGeom>
          <a:solidFill>
            <a:srgbClr val="40292A"/>
          </a:solidFill>
          <a:ln w="6350" cmpd="sng">
            <a:noFill/>
            <a:miter lim="800000"/>
            <a:headEnd/>
            <a:tailEnd/>
          </a:ln>
          <a:effectLst/>
          <a:extLst/>
        </p:spPr>
        <p:txBody>
          <a:bodyPr wrap="none" lIns="91440" anchor="ctr"/>
          <a:lstStyle/>
          <a:p>
            <a:pPr algn="ctr">
              <a:lnSpc>
                <a:spcPts val="1800"/>
              </a:lnSpc>
            </a:pPr>
            <a:r>
              <a:rPr lang="en-US" sz="1400" dirty="0" smtClean="0">
                <a:solidFill>
                  <a:schemeClr val="bg1"/>
                </a:solidFill>
                <a:latin typeface="Arial"/>
                <a:cs typeface="Arial"/>
              </a:rPr>
              <a:t>Liver Status</a:t>
            </a: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00200" y="4715760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321/335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0" y="4715760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142/150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20160" y="4715760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179/185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978160" y="4715760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258/268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434600" y="4715760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63/67</a:t>
            </a:r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07330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rgbClr val="E7F1CA"/>
                </a:solidFill>
              </a:rPr>
              <a:t>Ledipasvir-Sofosbuvir</a:t>
            </a:r>
            <a:r>
              <a:rPr lang="en-US" sz="2400" dirty="0">
                <a:solidFill>
                  <a:srgbClr val="E7F1CA"/>
                </a:solidFill>
              </a:rPr>
              <a:t> in GT1 or GT4 with HIV </a:t>
            </a:r>
            <a:r>
              <a:rPr lang="en-US" sz="2400" dirty="0" err="1">
                <a:solidFill>
                  <a:srgbClr val="E7F1CA"/>
                </a:solidFill>
              </a:rPr>
              <a:t>Coinfection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400" dirty="0"/>
              <a:t>ION-4 Trial: </a:t>
            </a:r>
            <a:r>
              <a:rPr lang="en-US" sz="2400" dirty="0" smtClean="0"/>
              <a:t>Adverse Effects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Naggie</a:t>
            </a:r>
            <a:r>
              <a:rPr lang="en-US" dirty="0"/>
              <a:t> S, et al. N </a:t>
            </a:r>
            <a:r>
              <a:rPr lang="en-US" dirty="0" err="1"/>
              <a:t>Engl</a:t>
            </a:r>
            <a:r>
              <a:rPr lang="en-US" dirty="0"/>
              <a:t> J Med 2015;378:705-13.</a:t>
            </a:r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2944335"/>
              </p:ext>
            </p:extLst>
          </p:nvPr>
        </p:nvGraphicFramePr>
        <p:xfrm>
          <a:off x="601980" y="1524000"/>
          <a:ext cx="7940040" cy="4737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0020"/>
                <a:gridCol w="397002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Event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err="1" smtClean="0">
                          <a:solidFill>
                            <a:schemeClr val="bg1"/>
                          </a:solidFill>
                          <a:cs typeface="Arial" pitchFamily="34" charset="0"/>
                          <a:sym typeface="Wingdings" panose="05000000000000000000" pitchFamily="2" charset="2"/>
                        </a:rPr>
                        <a:t>Ledipasvir-Sofosbuvir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cs typeface="Arial" pitchFamily="34" charset="0"/>
                          <a:sym typeface="Wingdings" panose="05000000000000000000" pitchFamily="2" charset="2"/>
                        </a:rPr>
                        <a:t> </a:t>
                      </a:r>
                      <a:br>
                        <a:rPr lang="en-US" sz="1600" b="1" baseline="0" dirty="0" smtClean="0">
                          <a:solidFill>
                            <a:schemeClr val="bg1"/>
                          </a:solidFill>
                          <a:cs typeface="Arial" pitchFamily="34" charset="0"/>
                          <a:sym typeface="Wingdings" panose="05000000000000000000" pitchFamily="2" charset="2"/>
                        </a:rPr>
                      </a:br>
                      <a:r>
                        <a:rPr lang="en-US" sz="1600" b="0" dirty="0" smtClean="0"/>
                        <a:t>(n =</a:t>
                      </a:r>
                      <a:r>
                        <a:rPr lang="en-US" sz="1600" b="0" baseline="0" dirty="0" smtClean="0"/>
                        <a:t> 335</a:t>
                      </a:r>
                      <a:r>
                        <a:rPr lang="en-US" sz="1600" b="0" dirty="0" smtClean="0"/>
                        <a:t>)</a:t>
                      </a:r>
                      <a:endParaRPr lang="en-US" sz="1600" dirty="0"/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B71"/>
                    </a:solidFill>
                  </a:tcPr>
                </a:tc>
              </a:tr>
              <a:tr h="37530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Discontinuation</a:t>
                      </a:r>
                      <a:r>
                        <a:rPr lang="en-US" sz="1600" baseline="0" dirty="0" smtClean="0"/>
                        <a:t> due to adverse event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530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Grade 3-4 Adverse</a:t>
                      </a:r>
                      <a:r>
                        <a:rPr lang="en-US" sz="1600" baseline="0" dirty="0" smtClean="0"/>
                        <a:t> Event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 (4%)</a:t>
                      </a:r>
                      <a:endParaRPr lang="en-US" sz="1600" dirty="0"/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530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Serious Adverse</a:t>
                      </a:r>
                      <a:r>
                        <a:rPr lang="en-US" sz="1600" baseline="0" dirty="0" smtClean="0"/>
                        <a:t> Event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 (2%)</a:t>
                      </a:r>
                      <a:endParaRPr lang="en-US" sz="1600" dirty="0"/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530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Headache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83</a:t>
                      </a:r>
                      <a:r>
                        <a:rPr lang="en-US" sz="1600" baseline="0" dirty="0" smtClean="0"/>
                        <a:t> (25%)</a:t>
                      </a:r>
                      <a:endParaRPr lang="en-US" sz="1600" dirty="0"/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530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Fatigue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71 (21%)</a:t>
                      </a:r>
                      <a:endParaRPr lang="en-US" sz="1600" dirty="0"/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530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Diarrhea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36 (11%)</a:t>
                      </a:r>
                      <a:endParaRPr lang="en-US" sz="1600" dirty="0"/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530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Nausea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33 (10%)</a:t>
                      </a:r>
                      <a:endParaRPr lang="en-US" sz="1600" dirty="0"/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530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Arthralgia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 (7%)</a:t>
                      </a:r>
                      <a:endParaRPr lang="en-US" sz="1600" dirty="0"/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5304"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Upper respiratory tract infection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18 (5%)</a:t>
                      </a:r>
                      <a:endParaRPr lang="en-US" sz="1600" dirty="0"/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5304"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Vomiting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 (4%)</a:t>
                      </a:r>
                      <a:endParaRPr lang="en-US" sz="1600" dirty="0"/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5304"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Muscle spasms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 (3%)</a:t>
                      </a:r>
                      <a:endParaRPr lang="en-US" sz="1600" dirty="0"/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402900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rgbClr val="E7F1CA"/>
                </a:solidFill>
              </a:rPr>
              <a:t>Ledipasvir-Sofosbuvir</a:t>
            </a:r>
            <a:r>
              <a:rPr lang="en-US" sz="2400" dirty="0">
                <a:solidFill>
                  <a:srgbClr val="E7F1CA"/>
                </a:solidFill>
              </a:rPr>
              <a:t> in GT1 or GT4 with HIV </a:t>
            </a:r>
            <a:r>
              <a:rPr lang="en-US" sz="2400" dirty="0" err="1">
                <a:solidFill>
                  <a:srgbClr val="E7F1CA"/>
                </a:solidFill>
              </a:rPr>
              <a:t>Coinfection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400" dirty="0"/>
              <a:t>ION-4 </a:t>
            </a:r>
            <a:r>
              <a:rPr lang="en-US" sz="2400" dirty="0" smtClean="0"/>
              <a:t>Trial: Conclusions</a:t>
            </a:r>
            <a:endParaRPr lang="en-US" sz="2400" dirty="0"/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Naggie</a:t>
            </a:r>
            <a:r>
              <a:rPr lang="en-US" dirty="0"/>
              <a:t> S, et al. N </a:t>
            </a:r>
            <a:r>
              <a:rPr lang="en-US" dirty="0" err="1"/>
              <a:t>Engl</a:t>
            </a:r>
            <a:r>
              <a:rPr lang="en-US" dirty="0"/>
              <a:t> J Med 2015;378:705-13.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685528"/>
              </p:ext>
            </p:extLst>
          </p:nvPr>
        </p:nvGraphicFramePr>
        <p:xfrm>
          <a:off x="0" y="2209800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/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400"/>
                        </a:lnSpc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“</a:t>
                      </a:r>
                      <a:r>
                        <a:rPr lang="en-US" sz="2000" b="0" kern="1200" dirty="0" err="1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Ledipasvir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 and </a:t>
                      </a:r>
                      <a:r>
                        <a:rPr lang="en-US" sz="2000" b="0" kern="1200" dirty="0" err="1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sofosbuvir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 for 12 weeks provided high rates of sustained </a:t>
                      </a:r>
                      <a:r>
                        <a:rPr lang="en-US" sz="2000" b="0" kern="1200" dirty="0" err="1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virologic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 response in patients </a:t>
                      </a:r>
                      <a:r>
                        <a:rPr lang="en-US" sz="2000" b="0" kern="1200" dirty="0" err="1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coinfected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 with HIV-1 and HCV genotype 1 or 4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.”</a:t>
                      </a:r>
                      <a:endParaRPr lang="en-US" sz="2000" b="0" kern="1200" dirty="0" smtClean="0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548640" marR="54864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768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44393</TotalTime>
  <Words>663</Words>
  <Application>Microsoft Macintosh PowerPoint</Application>
  <PresentationFormat>On-screen Show (4:3)</PresentationFormat>
  <Paragraphs>105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NCRC</vt:lpstr>
      <vt:lpstr>Ledipasvir-Sofosbuvir in GT1 or GT4 and HIV Coinfection ION-4</vt:lpstr>
      <vt:lpstr>Ledipasvir-Sofosbuvir in GT1 or GT4 with HIV Coinfection ION-4 Trial: Features</vt:lpstr>
      <vt:lpstr>Ledipasvir-Sofosbuvir in GT1 or GT4 with HIV Coinfection ION-4 Trial: Study Design</vt:lpstr>
      <vt:lpstr>Ledipasvir-Sofosbuvir in GT1 or GT4 with HIV Coinfection ION-4 Trial: Baseline Characteristics</vt:lpstr>
      <vt:lpstr>Ledipasvir-Sofosbuvir in GT1 or GT4 with HIV Coinfection ION-4 Trial: Antiretroviral Regimens</vt:lpstr>
      <vt:lpstr>Ledipasvir-Sofosbuvir in GT1 or GT4 with HIV Coinfection ION-4 Trial: Results</vt:lpstr>
      <vt:lpstr>Ledipasvir-Sofosbuvir in GT1 or GT4 with HIV Coinfection ION-4 Trial: Results</vt:lpstr>
      <vt:lpstr>Ledipasvir-Sofosbuvir in GT1 or GT4 with HIV Coinfection ION-4 Trial: Adverse Effects</vt:lpstr>
      <vt:lpstr>Ledipasvir-Sofosbuvir in GT1 or GT4 with HIV Coinfection ION-4 Trial: Conclusions</vt:lpstr>
      <vt:lpstr>PowerPoint Presentation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Spach</cp:lastModifiedBy>
  <cp:revision>1969</cp:revision>
  <cp:lastPrinted>2008-02-05T14:34:24Z</cp:lastPrinted>
  <dcterms:created xsi:type="dcterms:W3CDTF">2010-11-28T05:36:22Z</dcterms:created>
  <dcterms:modified xsi:type="dcterms:W3CDTF">2017-08-17T00:28:02Z</dcterms:modified>
</cp:coreProperties>
</file>