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8" r:id="rId1"/>
  </p:sldMasterIdLst>
  <p:notesMasterIdLst>
    <p:notesMasterId r:id="rId13"/>
  </p:notesMasterIdLst>
  <p:handoutMasterIdLst>
    <p:handoutMasterId r:id="rId14"/>
  </p:handoutMasterIdLst>
  <p:sldIdLst>
    <p:sldId id="862" r:id="rId2"/>
    <p:sldId id="863" r:id="rId3"/>
    <p:sldId id="864" r:id="rId4"/>
    <p:sldId id="865" r:id="rId5"/>
    <p:sldId id="866" r:id="rId6"/>
    <p:sldId id="867" r:id="rId7"/>
    <p:sldId id="934" r:id="rId8"/>
    <p:sldId id="935" r:id="rId9"/>
    <p:sldId id="936" r:id="rId10"/>
    <p:sldId id="937" r:id="rId11"/>
    <p:sldId id="861" r:id="rId12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E8"/>
    <a:srgbClr val="476282"/>
    <a:srgbClr val="98907E"/>
    <a:srgbClr val="B1A792"/>
    <a:srgbClr val="5E83AA"/>
    <a:srgbClr val="E6EBF2"/>
    <a:srgbClr val="6B5935"/>
    <a:srgbClr val="4E6219"/>
    <a:srgbClr val="4F97C2"/>
    <a:srgbClr val="2B8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894" autoAdjust="0"/>
    <p:restoredTop sz="94636" autoAdjust="0"/>
  </p:normalViewPr>
  <p:slideViewPr>
    <p:cSldViewPr showGuides="1">
      <p:cViewPr>
        <p:scale>
          <a:sx n="156" d="100"/>
          <a:sy n="156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00244366006"/>
          <c:y val="0.0541445513755225"/>
          <c:w val="0.842659516698344"/>
          <c:h val="0.816071011956839"/>
        </c:manualLayout>
      </c:layout>
      <c:barChart>
        <c:barDir val="col"/>
        <c:grouping val="clustered"/>
        <c:varyColors val="0"/>
        <c:ser>
          <c:idx val="0"/>
          <c:order val="0"/>
          <c:tx>
            <c:v>Sofosbuvir + Ribavirin (12 wks)</c:v>
          </c:tx>
          <c:spPr>
            <a:solidFill>
              <a:srgbClr val="6E4B7D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526A6B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404D7D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</c:dPt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ITT</c:v>
                </c:pt>
                <c:pt idx="1">
                  <c:v>mITT</c:v>
                </c:pt>
              </c:strCache>
            </c:strRef>
          </c:cat>
          <c:val>
            <c:numRef>
              <c:f>Sheet1!$B$2:$B$3</c:f>
              <c:numCache>
                <c:formatCode>0.0</c:formatCode>
                <c:ptCount val="2"/>
                <c:pt idx="0">
                  <c:v>98.0</c:v>
                </c:pt>
                <c:pt idx="1">
                  <c:v>99.0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29223560"/>
        <c:axId val="-2008925272"/>
      </c:barChart>
      <c:catAx>
        <c:axId val="-2129223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1" i="0">
                <a:latin typeface="Arial"/>
                <a:cs typeface="Arial"/>
              </a:defRPr>
            </a:pPr>
            <a:endParaRPr lang="en-US"/>
          </a:p>
        </c:txPr>
        <c:crossAx val="-200892527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08925272"/>
        <c:scaling>
          <c:orientation val="minMax"/>
          <c:max val="100.0"/>
          <c:min val="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b="1" i="0" baseline="0" dirty="0" smtClean="0">
                    <a:effectLst/>
                  </a:rPr>
                  <a:t>Patients (%) SVR12</a:t>
                </a:r>
                <a:endParaRPr lang="en-US" sz="18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0396544954328554"/>
              <c:y val="0.18002019720437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129223560"/>
        <c:crosses val="autoZero"/>
        <c:crossBetween val="between"/>
        <c:majorUnit val="20.0"/>
        <c:minorUnit val="20.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00244366006"/>
          <c:y val="0.0264148467290645"/>
          <c:w val="0.842659516698344"/>
          <c:h val="0.827948298915466"/>
        </c:manualLayout>
      </c:layout>
      <c:barChart>
        <c:barDir val="col"/>
        <c:grouping val="clustered"/>
        <c:varyColors val="0"/>
        <c:ser>
          <c:idx val="0"/>
          <c:order val="0"/>
          <c:tx>
            <c:v>Sofosbuvir + Ribavirin (12 wks)</c:v>
          </c:tx>
          <c:spPr>
            <a:solidFill>
              <a:srgbClr val="6E4B7D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26496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5C4B27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</c:dPt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GLE-PIB x 8 Weeks_x000d_ (Without Cirrhosis)</c:v>
                </c:pt>
                <c:pt idx="1">
                  <c:v>GLE-PIB x 12 Weeks_x000d_ (With Cirrhosis)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100.0</c:v>
                </c:pt>
                <c:pt idx="1">
                  <c:v>93.0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008486328"/>
        <c:axId val="-2008475208"/>
      </c:barChart>
      <c:catAx>
        <c:axId val="-2008486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 algn="ctr">
              <a:defRPr sz="1600" b="1" i="0">
                <a:latin typeface="Arial"/>
                <a:cs typeface="Arial"/>
              </a:defRPr>
            </a:pPr>
            <a:endParaRPr lang="en-US"/>
          </a:p>
        </c:txPr>
        <c:crossAx val="-200847520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08475208"/>
        <c:scaling>
          <c:orientation val="minMax"/>
          <c:max val="100.0"/>
          <c:min val="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b="1" i="0" baseline="0" dirty="0" smtClean="0">
                    <a:effectLst/>
                  </a:rPr>
                  <a:t>Patients (%) SVR12</a:t>
                </a:r>
                <a:endParaRPr lang="en-US" sz="18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0396544954328554"/>
              <c:y val="0.18002019720437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008486328"/>
        <c:crosses val="autoZero"/>
        <c:crossBetween val="between"/>
        <c:majorUnit val="20.0"/>
        <c:minorUnit val="20.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15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172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64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6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92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9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Relationship Id="rId3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Graph/Image/Table/Blue: click to add title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7" descr="NWAETC_logo3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238" y="6294703"/>
            <a:ext cx="680863" cy="474399"/>
          </a:xfrm>
          <a:prstGeom prst="rect">
            <a:avLst/>
          </a:prstGeom>
          <a:noFill/>
          <a:ln w="9525">
            <a:solidFill>
              <a:srgbClr val="81AE28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3500"/>
              </a:lnSpc>
              <a:spcBef>
                <a:spcPts val="600"/>
              </a:spcBef>
            </a:pPr>
            <a:r>
              <a:rPr lang="en-US" sz="2400" b="0" dirty="0" err="1" smtClean="0">
                <a:solidFill>
                  <a:srgbClr val="001D48"/>
                </a:solidFill>
              </a:rPr>
              <a:t>Glecaprevir</a:t>
            </a:r>
            <a:r>
              <a:rPr lang="en-US" sz="2400" b="0" dirty="0" err="1">
                <a:solidFill>
                  <a:srgbClr val="001D48"/>
                </a:solidFill>
              </a:rPr>
              <a:t>-</a:t>
            </a:r>
            <a:r>
              <a:rPr lang="en-US" sz="2400" b="0" dirty="0" err="1" smtClean="0">
                <a:solidFill>
                  <a:srgbClr val="001D48"/>
                </a:solidFill>
              </a:rPr>
              <a:t>Pibrentasvir</a:t>
            </a:r>
            <a:r>
              <a:rPr lang="en-US" sz="2400" b="0" dirty="0" smtClean="0">
                <a:solidFill>
                  <a:srgbClr val="001D48"/>
                </a:solidFill>
              </a:rPr>
              <a:t> in Patients with HIV-HCV Coinfection</a:t>
            </a:r>
            <a:r>
              <a:rPr lang="en-US" dirty="0" smtClean="0">
                <a:solidFill>
                  <a:srgbClr val="001D48"/>
                </a:solidFill>
              </a:rPr>
              <a:t/>
            </a:r>
            <a:br>
              <a:rPr lang="en-US" dirty="0" smtClean="0">
                <a:solidFill>
                  <a:srgbClr val="001D48"/>
                </a:solidFill>
              </a:rPr>
            </a:br>
            <a:r>
              <a:rPr lang="en-US" sz="3600" dirty="0" smtClean="0">
                <a:solidFill>
                  <a:srgbClr val="001D48"/>
                </a:solidFill>
              </a:rPr>
              <a:t>EXPEDITION-2</a:t>
            </a:r>
            <a:endParaRPr lang="en-US" sz="3600" dirty="0">
              <a:solidFill>
                <a:srgbClr val="001D48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580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Glecaprevir-Pibrentasvir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in HIV-HCV Coinfected Patients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EXPEDITION-2: </a:t>
            </a:r>
            <a:r>
              <a:rPr lang="en-US" sz="2400" dirty="0" smtClean="0"/>
              <a:t>Conclusions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</a:t>
            </a:r>
            <a:r>
              <a:rPr lang="en-US" dirty="0" err="1"/>
              <a:t>Clin</a:t>
            </a:r>
            <a:r>
              <a:rPr lang="en-US" dirty="0"/>
              <a:t> Infect Dis. 2018 Mar 16.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98376"/>
              </p:ext>
            </p:extLst>
          </p:nvPr>
        </p:nvGraphicFramePr>
        <p:xfrm>
          <a:off x="0" y="26670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Glecaprevir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/</a:t>
                      </a: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pibrentasvir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for 8 weeks in non-cirrhotic and 12 weeks in cirrhotic patients is a highly efficacious and well-tolerated treatment for HCV/HIV-1 co-infection, regardless of baseline HCV viral load or prior treatment with interferon or sofosbuvir.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75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04073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E7F1CA"/>
                </a:solidFill>
              </a:rPr>
              <a:t>Glecaprevir</a:t>
            </a:r>
            <a:r>
              <a:rPr lang="en-US" sz="2400" dirty="0" err="1">
                <a:solidFill>
                  <a:srgbClr val="E7F1CA"/>
                </a:solidFill>
              </a:rPr>
              <a:t>-</a:t>
            </a:r>
            <a:r>
              <a:rPr lang="en-US" sz="2400" dirty="0" err="1" smtClean="0">
                <a:solidFill>
                  <a:srgbClr val="E7F1CA"/>
                </a:solidFill>
              </a:rPr>
              <a:t>Pibrentasvir</a:t>
            </a:r>
            <a:r>
              <a:rPr lang="en-US" sz="2400" dirty="0" smtClean="0">
                <a:solidFill>
                  <a:srgbClr val="E7F1CA"/>
                </a:solidFill>
              </a:rPr>
              <a:t> </a:t>
            </a:r>
            <a:r>
              <a:rPr lang="en-US" sz="2400" dirty="0">
                <a:solidFill>
                  <a:srgbClr val="E7F1CA"/>
                </a:solidFill>
              </a:rPr>
              <a:t>in </a:t>
            </a:r>
            <a:r>
              <a:rPr lang="en-US" sz="2400" dirty="0" smtClean="0">
                <a:solidFill>
                  <a:srgbClr val="E7F1CA"/>
                </a:solidFill>
              </a:rPr>
              <a:t>HIV-HCV </a:t>
            </a:r>
            <a:r>
              <a:rPr lang="en-US" sz="2400" dirty="0" err="1" smtClean="0">
                <a:solidFill>
                  <a:srgbClr val="E7F1CA"/>
                </a:solidFill>
              </a:rPr>
              <a:t>Coinfected</a:t>
            </a:r>
            <a:r>
              <a:rPr lang="en-US" sz="2400" dirty="0" smtClean="0">
                <a:solidFill>
                  <a:srgbClr val="E7F1CA"/>
                </a:solidFill>
              </a:rPr>
              <a:t> Patients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 smtClean="0"/>
              <a:t>EXPEDITION-2: Study Features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</a:t>
            </a:r>
            <a:r>
              <a:rPr lang="en-US" dirty="0" err="1"/>
              <a:t>Clin</a:t>
            </a:r>
            <a:r>
              <a:rPr lang="en-US" dirty="0"/>
              <a:t> Infect Dis. 2018 Mar 16.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graphicFrame>
        <p:nvGraphicFramePr>
          <p:cNvPr id="7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271990"/>
              </p:ext>
            </p:extLst>
          </p:nvPr>
        </p:nvGraphicFramePr>
        <p:xfrm>
          <a:off x="514350" y="1524000"/>
          <a:ext cx="8115300" cy="437388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115300"/>
              </a:tblGrid>
              <a:tr h="29051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EXPEDITION-2 Trial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182880" marR="88898" marT="50005" marB="500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</a:tr>
              <a:tr h="3969070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Open-label,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phase 3 trial to evaluate the safety and efficacy of the fixed-dose combination of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glecaprevir-pibrentasvir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8 or 12 weeks in persons with HIV-HCV coinfection, without or with compensated cirrhosis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Setting: </a:t>
                      </a:r>
                      <a:r>
                        <a:rPr lang="en-US" sz="18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Australia, Europe, Russian Federation, UK, US</a:t>
                      </a:r>
                      <a:endParaRPr lang="en-US" sz="1800" baseline="0" dirty="0" smtClean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90500" marR="0" lvl="0" indent="-19050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>
                          <a:tab pos="279400" algn="l"/>
                        </a:tabLst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Key Eligibility Criteria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Adults with chronic HCV GT 1, 2, 3, 4, 5, or 6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RNA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≥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1,000 IU/mL at screening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Naïve or treated with peginterferon +/- ribavirin (PR) or PR +/- sofosbuvir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Compensated cirrhosis allowed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On ART or ART-naïve with CD4 </a:t>
                      </a:r>
                      <a:r>
                        <a:rPr lang="en-US" dirty="0" smtClean="0"/>
                        <a:t>≥500 cells/mm</a:t>
                      </a:r>
                      <a:r>
                        <a:rPr lang="en-US" baseline="30000" dirty="0" smtClean="0"/>
                        <a:t>3</a:t>
                      </a:r>
                      <a:r>
                        <a:rPr lang="en-US" dirty="0" smtClean="0"/>
                        <a:t> or CD4 percentage ≥29% 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latin typeface="Arial" pitchFamily="22" charset="0"/>
                      </a:endParaRP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19930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E7F1CA"/>
                </a:solidFill>
              </a:rPr>
              <a:t>Glecaprevir</a:t>
            </a:r>
            <a:r>
              <a:rPr lang="en-US" sz="2400" dirty="0" err="1">
                <a:solidFill>
                  <a:srgbClr val="E7F1CA"/>
                </a:solidFill>
              </a:rPr>
              <a:t>-</a:t>
            </a:r>
            <a:r>
              <a:rPr lang="en-US" sz="2400" dirty="0" err="1" smtClean="0">
                <a:solidFill>
                  <a:srgbClr val="E7F1CA"/>
                </a:solidFill>
              </a:rPr>
              <a:t>Pibrentasvir</a:t>
            </a:r>
            <a:r>
              <a:rPr lang="en-US" sz="2400" dirty="0" smtClean="0">
                <a:solidFill>
                  <a:srgbClr val="E7F1CA"/>
                </a:solidFill>
              </a:rPr>
              <a:t> </a:t>
            </a:r>
            <a:r>
              <a:rPr lang="en-US" sz="2400" dirty="0">
                <a:solidFill>
                  <a:srgbClr val="E7F1CA"/>
                </a:solidFill>
              </a:rPr>
              <a:t>in </a:t>
            </a:r>
            <a:r>
              <a:rPr lang="en-US" sz="2400" dirty="0" smtClean="0">
                <a:solidFill>
                  <a:srgbClr val="E7F1CA"/>
                </a:solidFill>
              </a:rPr>
              <a:t>HIV-HCV Coinfected Patients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 smtClean="0"/>
              <a:t>EXPEDITION-2: Study Design</a:t>
            </a:r>
            <a:endParaRPr lang="en-US" sz="2400" dirty="0"/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</a:t>
            </a:r>
            <a:r>
              <a:rPr lang="en-US" dirty="0" err="1"/>
              <a:t>Clin</a:t>
            </a:r>
            <a:r>
              <a:rPr lang="en-US" dirty="0"/>
              <a:t> Infect Dis. 2018 Mar 16.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-6113" y="1362488"/>
            <a:ext cx="9162291" cy="515104"/>
            <a:chOff x="-6113" y="1362488"/>
            <a:chExt cx="9162291" cy="515104"/>
          </a:xfrm>
        </p:grpSpPr>
        <p:sp>
          <p:nvSpPr>
            <p:cNvPr id="32" name="Rectangle 31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3820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Week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2429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7157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04908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8</a:t>
              </a:r>
            </a:p>
          </p:txBody>
        </p:sp>
        <p:cxnSp>
          <p:nvCxnSpPr>
            <p:cNvPr id="42" name="Straight Connector 41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251422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4331110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798849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498066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flipV="1">
              <a:off x="5262682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82312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20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 flipH="1" flipV="1">
              <a:off x="7093355" y="1770940"/>
              <a:ext cx="228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4329684" y="2806360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5"/>
          <p:cNvSpPr>
            <a:spLocks noChangeArrowheads="1"/>
          </p:cNvSpPr>
          <p:nvPr/>
        </p:nvSpPr>
        <p:spPr bwMode="auto">
          <a:xfrm>
            <a:off x="2500884" y="2437704"/>
            <a:ext cx="1828800" cy="7264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 dirty="0" smtClean="0">
                <a:latin typeface="Arial"/>
                <a:cs typeface="Arial"/>
              </a:rPr>
              <a:t>GLE-PIB</a:t>
            </a:r>
            <a:endParaRPr lang="en-US" sz="1800" b="1" dirty="0">
              <a:latin typeface="Arial"/>
              <a:cs typeface="Arial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705600" y="260375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5257800" y="4095267"/>
            <a:ext cx="274320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2500883" y="3737545"/>
            <a:ext cx="2741677" cy="7315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 dirty="0" smtClean="0">
                <a:latin typeface="Arial"/>
                <a:cs typeface="Arial"/>
              </a:rPr>
              <a:t>GLE-PIB</a:t>
            </a:r>
            <a:endParaRPr lang="en-US" sz="1800" b="1" dirty="0">
              <a:latin typeface="Arial"/>
              <a:cs typeface="Arial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594944" y="3892660"/>
            <a:ext cx="775716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2" name="Rectangle 25"/>
          <p:cNvSpPr>
            <a:spLocks noChangeArrowheads="1"/>
          </p:cNvSpPr>
          <p:nvPr/>
        </p:nvSpPr>
        <p:spPr bwMode="auto">
          <a:xfrm>
            <a:off x="-6949" y="5029200"/>
            <a:ext cx="9162288" cy="114297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GLE-PIB=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Glecaprevir-pibrentasvir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Glecaprevir-pibrentasvir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(100/40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mg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) fixed-dose combination: three pills (300/120 mg)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once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daily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083426" y="2438400"/>
            <a:ext cx="1410659" cy="72878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GT 1-6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Non-Cirrhotic</a:t>
            </a:r>
            <a:r>
              <a:rPr lang="en-US" sz="1400" dirty="0" smtClean="0">
                <a:solidFill>
                  <a:schemeClr val="bg1"/>
                </a:solidFill>
              </a:rPr>
              <a:t/>
            </a:r>
            <a:br>
              <a:rPr lang="en-US" sz="1400" dirty="0" smtClean="0">
                <a:solidFill>
                  <a:schemeClr val="bg1"/>
                </a:solidFill>
              </a:rPr>
            </a:br>
            <a:r>
              <a:rPr lang="en-US" sz="1400" dirty="0" smtClean="0">
                <a:solidFill>
                  <a:schemeClr val="bg1"/>
                </a:solidFill>
              </a:rPr>
              <a:t>n = 137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079140" y="3737545"/>
            <a:ext cx="1410659" cy="72878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GT 1-6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Cirrhotic</a:t>
            </a:r>
            <a:r>
              <a:rPr lang="en-US" sz="1400" dirty="0" smtClean="0">
                <a:solidFill>
                  <a:schemeClr val="bg1"/>
                </a:solidFill>
              </a:rPr>
              <a:t/>
            </a:r>
            <a:br>
              <a:rPr lang="en-US" sz="1400" dirty="0" smtClean="0">
                <a:solidFill>
                  <a:schemeClr val="bg1"/>
                </a:solidFill>
              </a:rPr>
            </a:br>
            <a:r>
              <a:rPr lang="en-US" sz="1400" dirty="0" smtClean="0">
                <a:solidFill>
                  <a:schemeClr val="bg1"/>
                </a:solidFill>
              </a:rPr>
              <a:t>n = 16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07667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E7F1CA"/>
                </a:solidFill>
              </a:rPr>
              <a:t>Glecaprevir</a:t>
            </a:r>
            <a:r>
              <a:rPr lang="en-US" sz="2400" dirty="0" err="1">
                <a:solidFill>
                  <a:srgbClr val="E7F1CA"/>
                </a:solidFill>
              </a:rPr>
              <a:t>-</a:t>
            </a:r>
            <a:r>
              <a:rPr lang="en-US" sz="2400" dirty="0" err="1" smtClean="0">
                <a:solidFill>
                  <a:srgbClr val="E7F1CA"/>
                </a:solidFill>
              </a:rPr>
              <a:t>Pibrentasvir</a:t>
            </a:r>
            <a:r>
              <a:rPr lang="en-US" sz="2400" dirty="0" smtClean="0">
                <a:solidFill>
                  <a:srgbClr val="E7F1CA"/>
                </a:solidFill>
              </a:rPr>
              <a:t> </a:t>
            </a:r>
            <a:r>
              <a:rPr lang="en-US" sz="2400" dirty="0">
                <a:solidFill>
                  <a:srgbClr val="E7F1CA"/>
                </a:solidFill>
              </a:rPr>
              <a:t>in HIV-HCV Coinfected Patients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EXPEDITION-2: Baseline Characteristics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</a:t>
            </a:r>
            <a:r>
              <a:rPr lang="en-US" dirty="0" err="1"/>
              <a:t>Clin</a:t>
            </a:r>
            <a:r>
              <a:rPr lang="en-US" dirty="0"/>
              <a:t> Infect Dis. 2018 Mar 16.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6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754003"/>
              </p:ext>
            </p:extLst>
          </p:nvPr>
        </p:nvGraphicFramePr>
        <p:xfrm>
          <a:off x="695325" y="1362960"/>
          <a:ext cx="7772400" cy="5018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2286000"/>
                <a:gridCol w="1981200"/>
              </a:tblGrid>
              <a:tr h="4899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Baseline Characteristic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GLE-PIB</a:t>
                      </a:r>
                      <a:r>
                        <a:rPr lang="en-US" sz="1400" b="0" dirty="0" smtClean="0">
                          <a:solidFill>
                            <a:srgbClr val="FFFFFF"/>
                          </a:solidFill>
                        </a:rPr>
                        <a:t> 8 weeks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 smtClean="0">
                          <a:solidFill>
                            <a:srgbClr val="FFFFFF"/>
                          </a:solidFill>
                        </a:rPr>
                        <a:t>(n = 137)</a:t>
                      </a:r>
                      <a:endParaRPr lang="en-US" sz="1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</a:rPr>
                        <a:t>GLE-PIB</a:t>
                      </a:r>
                      <a:r>
                        <a:rPr lang="en-US" sz="1400" b="0" dirty="0" smtClean="0">
                          <a:solidFill>
                            <a:srgbClr val="FFFFFF"/>
                          </a:solidFill>
                        </a:rPr>
                        <a:t> 12 weeks</a:t>
                      </a:r>
                      <a:endParaRPr lang="en-US" sz="1400" b="1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 smtClean="0">
                          <a:solidFill>
                            <a:srgbClr val="FFFFFF"/>
                          </a:solidFill>
                        </a:rPr>
                        <a:t>(n= 16)</a:t>
                      </a:r>
                      <a:endParaRPr lang="en-US" sz="12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012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Age, mean (range), years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45 (23-74)</a:t>
                      </a:r>
                      <a:endParaRPr lang="en-US" sz="1400" dirty="0"/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50 (35-62)</a:t>
                      </a:r>
                      <a:endParaRPr lang="en-US" sz="14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12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Male, n (%)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113 (82)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15 (94)</a:t>
                      </a:r>
                      <a:endParaRPr lang="en-US" sz="14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91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White, n (%)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Black,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106 (77)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24 (18)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15 (94)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1 (6)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526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Genotype, n (%)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  1a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 smtClean="0"/>
                        <a:t>  </a:t>
                      </a:r>
                      <a:r>
                        <a:rPr lang="en-US" sz="1400" dirty="0" smtClean="0"/>
                        <a:t>1b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  2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 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  4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 smtClean="0"/>
                        <a:t>  </a:t>
                      </a:r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66 (48)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21 (15)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9 (7)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aseline="0" dirty="0" smtClean="0"/>
                        <a:t>22 (16)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aseline="0" dirty="0" smtClean="0"/>
                        <a:t>16 (12)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aseline="0" dirty="0" smtClean="0"/>
                        <a:t>3 (2)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5 (31)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5 (31)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1 (6)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4 (25)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1 (6)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 0</a:t>
                      </a:r>
                      <a:endParaRPr lang="en-US" sz="14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9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Body mass index,</a:t>
                      </a:r>
                      <a:r>
                        <a:rPr lang="en-US" sz="1400" baseline="0" dirty="0" smtClean="0"/>
                        <a:t> median kg/m</a:t>
                      </a:r>
                      <a:r>
                        <a:rPr lang="en-US" sz="1400" baseline="30000" dirty="0" smtClean="0"/>
                        <a:t>2</a:t>
                      </a:r>
                      <a:r>
                        <a:rPr lang="en-US" sz="1400" baseline="0" dirty="0" smtClean="0"/>
                        <a:t> (range)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25 (18-41)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28 (22-38)</a:t>
                      </a:r>
                      <a:endParaRPr lang="en-US" sz="14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9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Median HCV RNA, log</a:t>
                      </a:r>
                      <a:r>
                        <a:rPr lang="en-US" sz="1400" baseline="-25000" dirty="0" smtClean="0"/>
                        <a:t>10</a:t>
                      </a:r>
                      <a:r>
                        <a:rPr lang="en-US" sz="1400" dirty="0" smtClean="0"/>
                        <a:t> IU/mL (range)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6.2 (4.0-7.4)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6.1 (4.4-7.0)</a:t>
                      </a:r>
                      <a:endParaRPr lang="en-US" sz="14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157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Fibrosis</a:t>
                      </a:r>
                      <a:r>
                        <a:rPr lang="en-US" sz="1400" baseline="0" dirty="0" smtClean="0"/>
                        <a:t> Stage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n (%)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 smtClean="0"/>
                        <a:t>  F0-F1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 smtClean="0"/>
                        <a:t>  F2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 smtClean="0"/>
                        <a:t>  F3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aseline="0" dirty="0" smtClean="0"/>
                        <a:t>  F4</a:t>
                      </a:r>
                      <a:endParaRPr lang="en-US" sz="14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122 (88)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2 (1)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15 (11)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 smtClean="0"/>
                        <a:t>16 (100)</a:t>
                      </a:r>
                      <a:endParaRPr lang="en-US" sz="14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38600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E7F1CA"/>
                </a:solidFill>
              </a:rPr>
              <a:t>Glecaprevir</a:t>
            </a:r>
            <a:r>
              <a:rPr lang="en-US" sz="2400" dirty="0" err="1">
                <a:solidFill>
                  <a:srgbClr val="E7F1CA"/>
                </a:solidFill>
              </a:rPr>
              <a:t>-</a:t>
            </a:r>
            <a:r>
              <a:rPr lang="en-US" sz="2400" dirty="0" err="1" smtClean="0">
                <a:solidFill>
                  <a:srgbClr val="E7F1CA"/>
                </a:solidFill>
              </a:rPr>
              <a:t>Pibrentasvir</a:t>
            </a:r>
            <a:r>
              <a:rPr lang="en-US" sz="2400" dirty="0" smtClean="0">
                <a:solidFill>
                  <a:srgbClr val="E7F1CA"/>
                </a:solidFill>
              </a:rPr>
              <a:t> </a:t>
            </a:r>
            <a:r>
              <a:rPr lang="en-US" sz="2400" dirty="0">
                <a:solidFill>
                  <a:srgbClr val="E7F1CA"/>
                </a:solidFill>
              </a:rPr>
              <a:t>in HIV-HCV Coinfected Patients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EXPEDITION-2: Baseline Characteristics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</a:t>
            </a:r>
            <a:r>
              <a:rPr lang="en-US" dirty="0" err="1"/>
              <a:t>Clin</a:t>
            </a:r>
            <a:r>
              <a:rPr lang="en-US" dirty="0"/>
              <a:t> Infect Dis. 2018 Mar 16.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6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966449"/>
              </p:ext>
            </p:extLst>
          </p:nvPr>
        </p:nvGraphicFramePr>
        <p:xfrm>
          <a:off x="337364" y="1352119"/>
          <a:ext cx="8458200" cy="5001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2171700"/>
                <a:gridCol w="2171700"/>
              </a:tblGrid>
              <a:tr h="5640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 smtClean="0"/>
                        <a:t>Baseline Characteristic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GLE-PIB</a:t>
                      </a:r>
                      <a:r>
                        <a:rPr lang="en-US" sz="1600" b="0" dirty="0" smtClean="0">
                          <a:solidFill>
                            <a:srgbClr val="FFFFFF"/>
                          </a:solidFill>
                        </a:rPr>
                        <a:t> 8 weeks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 smtClean="0">
                          <a:solidFill>
                            <a:srgbClr val="FFFFFF"/>
                          </a:solidFill>
                        </a:rPr>
                        <a:t>(n</a:t>
                      </a:r>
                      <a:r>
                        <a:rPr lang="en-US" sz="1200" b="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rgbClr val="FFFFFF"/>
                          </a:solidFill>
                        </a:rPr>
                        <a:t>= 137)</a:t>
                      </a:r>
                      <a:endParaRPr lang="en-US" sz="1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64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GLE-PIB</a:t>
                      </a:r>
                      <a:r>
                        <a:rPr lang="en-US" sz="1600" b="0" dirty="0" smtClean="0">
                          <a:solidFill>
                            <a:srgbClr val="FFFFFF"/>
                          </a:solidFill>
                        </a:rPr>
                        <a:t> 12 weeks</a:t>
                      </a: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 smtClean="0">
                          <a:solidFill>
                            <a:srgbClr val="FFFFFF"/>
                          </a:solidFill>
                        </a:rPr>
                        <a:t>(n = 16)</a:t>
                      </a:r>
                      <a:endParaRPr lang="en-US" sz="12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811274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Treatment-experienced, n (%)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   IFN-based, n/N (%)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   SOF-based, n/N (%)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26 (19)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23 (17)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3 (2)</a:t>
                      </a:r>
                      <a:endParaRPr lang="en-US" sz="1500" dirty="0"/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2 (13)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2 (13)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0896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IDU within</a:t>
                      </a:r>
                      <a:r>
                        <a:rPr lang="en-US" sz="1500" baseline="0" dirty="0" smtClean="0"/>
                        <a:t> 12 months, n (%)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baseline="0" dirty="0" smtClean="0"/>
                        <a:t>On opiate substitution therapy, n (%)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12 (9)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11 (8)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1 (6)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2 (13)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51651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N(t)RTI backbone, n (%)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   </a:t>
                      </a:r>
                      <a:r>
                        <a:rPr lang="en-US" sz="1500" dirty="0" err="1" smtClean="0"/>
                        <a:t>Tenofovir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disoproxil</a:t>
                      </a:r>
                      <a:r>
                        <a:rPr lang="en-US" sz="1500" dirty="0" smtClean="0"/>
                        <a:t> fumarate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   </a:t>
                      </a:r>
                      <a:r>
                        <a:rPr lang="en-US" sz="1500" dirty="0" err="1" smtClean="0"/>
                        <a:t>Tenofovir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alafenamide</a:t>
                      </a:r>
                      <a:endParaRPr lang="en-US" sz="1500" dirty="0" smtClean="0"/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   </a:t>
                      </a:r>
                      <a:r>
                        <a:rPr lang="en-US" sz="1500" dirty="0" err="1" smtClean="0"/>
                        <a:t>Abacavir</a:t>
                      </a:r>
                      <a:endParaRPr lang="en-US" sz="1500" dirty="0" smtClean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74 (54)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6 (4)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49 (36)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13 (81)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0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3</a:t>
                      </a:r>
                      <a:r>
                        <a:rPr lang="en-US" sz="1500" baseline="0" dirty="0" smtClean="0"/>
                        <a:t> (19)</a:t>
                      </a:r>
                      <a:endParaRPr lang="en-US" sz="1500" dirty="0" smtClean="0"/>
                    </a:p>
                  </a:txBody>
                  <a:tcPr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292029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Antiretroviral Anchor Agent, n (%)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   </a:t>
                      </a:r>
                      <a:r>
                        <a:rPr lang="en-US" sz="1500" dirty="0" err="1" smtClean="0"/>
                        <a:t>Raltegravir</a:t>
                      </a:r>
                      <a:endParaRPr lang="en-US" sz="1500" baseline="0" dirty="0" smtClean="0"/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baseline="0" dirty="0" smtClean="0"/>
                        <a:t>   </a:t>
                      </a:r>
                      <a:r>
                        <a:rPr lang="en-US" sz="1500" baseline="0" dirty="0" err="1" smtClean="0"/>
                        <a:t>Dolutegravir</a:t>
                      </a:r>
                      <a:endParaRPr lang="en-US" sz="1500" baseline="0" dirty="0" smtClean="0"/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baseline="0" dirty="0" smtClean="0"/>
                        <a:t>   </a:t>
                      </a:r>
                      <a:r>
                        <a:rPr lang="en-US" sz="1500" baseline="0" dirty="0" err="1" smtClean="0"/>
                        <a:t>Rilpivirine</a:t>
                      </a:r>
                      <a:endParaRPr lang="en-US" sz="1500" baseline="0" dirty="0" smtClean="0"/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baseline="0" dirty="0" smtClean="0"/>
                        <a:t>   </a:t>
                      </a:r>
                      <a:r>
                        <a:rPr lang="en-US" sz="1500" baseline="0" dirty="0" err="1" smtClean="0"/>
                        <a:t>Elvitegravir</a:t>
                      </a:r>
                      <a:r>
                        <a:rPr lang="en-US" sz="1500" baseline="0" dirty="0" smtClean="0"/>
                        <a:t>/</a:t>
                      </a:r>
                      <a:r>
                        <a:rPr lang="en-US" sz="1500" baseline="0" dirty="0" err="1" smtClean="0"/>
                        <a:t>cobicistat</a:t>
                      </a:r>
                      <a:endParaRPr lang="en-US" sz="1500" baseline="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39 (28)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62 (45)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27 (20)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1 (1)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6 (38)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5 (31)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5 (31)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6782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Antiretroviral Therapy Naïve, n (%)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9 (7)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0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6782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CD4 cell count</a:t>
                      </a:r>
                      <a:r>
                        <a:rPr lang="en-US" sz="1500" baseline="0" dirty="0" smtClean="0"/>
                        <a:t> ≥500 cells/mm</a:t>
                      </a:r>
                      <a:r>
                        <a:rPr lang="en-US" sz="1500" baseline="30000" dirty="0" smtClean="0"/>
                        <a:t>3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92 (67)</a:t>
                      </a:r>
                      <a:endParaRPr lang="en-US" sz="1500" dirty="0"/>
                    </a:p>
                  </a:txBody>
                  <a:tcPr anchor="ctr"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500" dirty="0" smtClean="0"/>
                        <a:t>9 (56)</a:t>
                      </a:r>
                      <a:endParaRPr lang="en-US" sz="1500" dirty="0"/>
                    </a:p>
                  </a:txBody>
                  <a:tcPr anchor="ctr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25504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Glecaprevir</a:t>
            </a:r>
            <a:r>
              <a:rPr 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Pibrentasvir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in HIV-HCV Coinfected Patients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EXPEDITION-2: Baseline Polymorphisms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</a:t>
            </a:r>
            <a:r>
              <a:rPr lang="en-US" dirty="0" smtClean="0"/>
              <a:t>J, </a:t>
            </a:r>
            <a:r>
              <a:rPr lang="en-US" dirty="0"/>
              <a:t>et al. IAS </a:t>
            </a:r>
            <a:r>
              <a:rPr lang="en-US" dirty="0" smtClean="0"/>
              <a:t>2017. </a:t>
            </a:r>
            <a:r>
              <a:rPr lang="en-US" dirty="0"/>
              <a:t>Abstract 918.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7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4619096"/>
              </p:ext>
            </p:extLst>
          </p:nvPr>
        </p:nvGraphicFramePr>
        <p:xfrm>
          <a:off x="533400" y="1483620"/>
          <a:ext cx="8000999" cy="4643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7835"/>
                <a:gridCol w="2376582"/>
                <a:gridCol w="2376582"/>
              </a:tblGrid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/>
                        <a:t>Baseline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Polymorphisms*</a:t>
                      </a:r>
                      <a:r>
                        <a:rPr lang="en-US" sz="1800" baseline="0" dirty="0" smtClean="0"/>
                        <a:t> </a:t>
                      </a:r>
                      <a:endParaRPr lang="en-US" sz="18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GLE-PIB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 8 weeks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solidFill>
                            <a:srgbClr val="FFFFFF"/>
                          </a:solidFill>
                        </a:rPr>
                        <a:t>(n = 130)</a:t>
                      </a:r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64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</a:rPr>
                        <a:t>GLE-PIB</a:t>
                      </a:r>
                      <a:r>
                        <a:rPr lang="en-US" sz="1800" b="0" dirty="0" smtClean="0">
                          <a:solidFill>
                            <a:srgbClr val="FFFFFF"/>
                          </a:solidFill>
                        </a:rPr>
                        <a:t> 12 weeks</a:t>
                      </a:r>
                      <a:endParaRPr lang="en-US" sz="1800" b="1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dirty="0" smtClean="0">
                          <a:solidFill>
                            <a:srgbClr val="FFFFFF"/>
                          </a:solidFill>
                        </a:rPr>
                        <a:t>( n =16)</a:t>
                      </a: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4B27"/>
                    </a:solidFill>
                  </a:tcPr>
                </a:tc>
              </a:tr>
              <a:tr h="6286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smtClean="0"/>
                        <a:t>None, n (%)</a:t>
                      </a:r>
                      <a:endParaRPr lang="en-US" sz="18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/>
                        <a:t>92 (71)</a:t>
                      </a:r>
                      <a:endParaRPr lang="en-US" sz="1800" dirty="0"/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/>
                        <a:t>9 (56)</a:t>
                      </a:r>
                      <a:endParaRPr lang="en-US" sz="18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286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NS3 only,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/>
                        <a:t>1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/>
                        <a:t>1 (6)</a:t>
                      </a:r>
                      <a:endParaRPr lang="en-US" sz="18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99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NS5A only,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/>
                        <a:t>36 (28)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/>
                        <a:t>6 (38)</a:t>
                      </a:r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841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NS3 and NS5A</a:t>
                      </a:r>
                      <a:r>
                        <a:rPr lang="en-US" sz="1800" dirty="0" smtClean="0"/>
                        <a:t>, n (%)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/>
                        <a:t>1 (1)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87719">
                <a:tc gridSpan="3"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*Detected at 15% threshold by next-generation sequencing in samples that had</a:t>
                      </a:r>
                      <a:r>
                        <a:rPr lang="en-US" sz="16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6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sequences available</a:t>
                      </a:r>
                      <a:r>
                        <a:rPr lang="en-US" sz="16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6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at a key subset of amino acid positions:</a:t>
                      </a:r>
                    </a:p>
                    <a:p>
                      <a:r>
                        <a:rPr lang="en-US" sz="16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- NS3: 155, 156, 168</a:t>
                      </a:r>
                    </a:p>
                    <a:p>
                      <a:r>
                        <a:rPr lang="en-US" sz="16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- NS5A: 24, 28, 30, 31, 58, 92, 93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400" dirty="0"/>
                    </a:p>
                  </a:txBody>
                  <a:tcPr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65666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Glecaprevir</a:t>
            </a:r>
            <a:r>
              <a:rPr 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Pibrentasvir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in HIV-HCV Coinfected Patients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EXPEDITION-2</a:t>
            </a:r>
            <a:r>
              <a:rPr lang="en-US" sz="2700" dirty="0" smtClean="0">
                <a:solidFill>
                  <a:srgbClr val="FFFFFF"/>
                </a:solidFill>
              </a:rPr>
              <a:t>: Results</a:t>
            </a:r>
            <a:endParaRPr lang="en-US" sz="2300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EXPEDITION-2: Overall SVR by Analysis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</a:t>
            </a:r>
            <a:r>
              <a:rPr lang="en-US" dirty="0" err="1"/>
              <a:t>Clin</a:t>
            </a:r>
            <a:r>
              <a:rPr lang="en-US" dirty="0"/>
              <a:t> Infect Dis. 2018 Mar 16.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1101786"/>
              </p:ext>
            </p:extLst>
          </p:nvPr>
        </p:nvGraphicFramePr>
        <p:xfrm>
          <a:off x="759619" y="1828800"/>
          <a:ext cx="7546181" cy="374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-5104" y="5794260"/>
            <a:ext cx="9162288" cy="5303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spcBef>
                <a:spcPts val="24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ITT = Intent-to-treat;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mITT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= modified intent-to-treat</a:t>
            </a:r>
          </a:p>
          <a:p>
            <a:pPr marL="274320" defTabSz="935038">
              <a:spcBef>
                <a:spcPts val="24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One GT3 patient with cirrhosis and 85% compliance had on-treatment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virologic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failure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85780" y="4724400"/>
            <a:ext cx="953611" cy="3468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150/151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22580" y="4724400"/>
            <a:ext cx="905391" cy="3468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150/153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79079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Glecaprevir</a:t>
            </a:r>
            <a:r>
              <a:rPr 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Pibrentasvir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in HIV-HCV Coinfected Patients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EXPEDITION-2</a:t>
            </a:r>
            <a:r>
              <a:rPr lang="en-US" sz="2700" dirty="0" smtClean="0">
                <a:solidFill>
                  <a:srgbClr val="FFFFFF"/>
                </a:solidFill>
              </a:rPr>
              <a:t>: Results</a:t>
            </a:r>
            <a:endParaRPr lang="en-US" sz="2300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EXPEDITION-2: Overall SVR by </a:t>
            </a:r>
            <a:r>
              <a:rPr lang="en-US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Treatment Regimen 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</a:t>
            </a:r>
            <a:r>
              <a:rPr lang="en-US" dirty="0" err="1"/>
              <a:t>Clin</a:t>
            </a:r>
            <a:r>
              <a:rPr lang="en-US" dirty="0"/>
              <a:t> Infect Dis. 2018 Mar 16.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4657891"/>
              </p:ext>
            </p:extLst>
          </p:nvPr>
        </p:nvGraphicFramePr>
        <p:xfrm>
          <a:off x="571775" y="1752600"/>
          <a:ext cx="7997276" cy="4111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-5104" y="5943600"/>
            <a:ext cx="9162288" cy="35660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spcBef>
                <a:spcPts val="24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*Excludes one patient with missing data who achieved SVR24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32989" y="4910952"/>
            <a:ext cx="953611" cy="3468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14/15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96660" y="4910952"/>
            <a:ext cx="905391" cy="3468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136/136*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4099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Glecaprevir</a:t>
            </a:r>
            <a:r>
              <a:rPr 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en-US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Pibrentasvir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in HIV-HCV Coinfected Patients</a:t>
            </a:r>
            <a:b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EXPEDITION-2</a:t>
            </a:r>
            <a:r>
              <a:rPr lang="en-US" sz="2700" dirty="0" smtClean="0">
                <a:solidFill>
                  <a:srgbClr val="FFFFFF"/>
                </a:solidFill>
              </a:rPr>
              <a:t>: Adverse Events</a:t>
            </a:r>
            <a:endParaRPr lang="en-US" sz="2300" dirty="0">
              <a:solidFill>
                <a:srgbClr val="FFFFFF"/>
              </a:solidFill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Rockstroh</a:t>
            </a:r>
            <a:r>
              <a:rPr lang="en-US" dirty="0"/>
              <a:t> JK, et al. </a:t>
            </a:r>
            <a:r>
              <a:rPr lang="en-US" dirty="0" err="1"/>
              <a:t>Clin</a:t>
            </a:r>
            <a:r>
              <a:rPr lang="en-US" dirty="0"/>
              <a:t> Infect Dis. 2018 Mar 16. [</a:t>
            </a:r>
            <a:r>
              <a:rPr lang="en-US" dirty="0" err="1"/>
              <a:t>Epub</a:t>
            </a:r>
            <a:r>
              <a:rPr lang="en-US" dirty="0"/>
              <a:t> ahead of print]</a:t>
            </a:r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673381"/>
              </p:ext>
            </p:extLst>
          </p:nvPr>
        </p:nvGraphicFramePr>
        <p:xfrm>
          <a:off x="344514" y="1461679"/>
          <a:ext cx="8549641" cy="4862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4839"/>
                <a:gridCol w="2362401"/>
                <a:gridCol w="2362401"/>
              </a:tblGrid>
              <a:tr h="65565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Adverse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Event (AE), n (%)</a:t>
                      </a:r>
                      <a:endParaRPr lang="en-US" sz="16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GLE-PIB</a:t>
                      </a:r>
                      <a:r>
                        <a:rPr lang="en-US" sz="1600" b="0" dirty="0" smtClean="0">
                          <a:solidFill>
                            <a:srgbClr val="FFFFFF"/>
                          </a:solidFill>
                        </a:rPr>
                        <a:t> 8 weeks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 smtClean="0">
                          <a:solidFill>
                            <a:srgbClr val="FFFFFF"/>
                          </a:solidFill>
                        </a:rPr>
                        <a:t>(n</a:t>
                      </a:r>
                      <a:r>
                        <a:rPr lang="en-US" sz="1200" b="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rgbClr val="FFFFFF"/>
                          </a:solidFill>
                        </a:rPr>
                        <a:t>= 137)</a:t>
                      </a:r>
                      <a:endParaRPr lang="en-US" sz="1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649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 smtClean="0">
                          <a:solidFill>
                            <a:srgbClr val="FFFFFF"/>
                          </a:solidFill>
                        </a:rPr>
                        <a:t>GLE-PIB</a:t>
                      </a:r>
                      <a:r>
                        <a:rPr lang="en-US" sz="1600" b="0" dirty="0" smtClean="0">
                          <a:solidFill>
                            <a:srgbClr val="FFFFFF"/>
                          </a:solidFill>
                        </a:rPr>
                        <a:t> 12 weeks</a:t>
                      </a:r>
                      <a:endParaRPr lang="en-US" sz="1600" b="1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dirty="0" smtClean="0">
                          <a:solidFill>
                            <a:srgbClr val="FFFFFF"/>
                          </a:solidFill>
                        </a:rPr>
                        <a:t>(n = 16)</a:t>
                      </a:r>
                      <a:endParaRPr lang="en-US" sz="12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C4B27"/>
                    </a:solidFill>
                  </a:tcPr>
                </a:tc>
              </a:tr>
              <a:tr h="424899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Discontinuation</a:t>
                      </a:r>
                      <a:r>
                        <a:rPr lang="en-US" sz="1500" baseline="0" dirty="0" smtClean="0"/>
                        <a:t> due to AE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1 (6)</a:t>
                      </a:r>
                      <a:r>
                        <a:rPr lang="en-US" sz="1500" baseline="30000" dirty="0" smtClean="0"/>
                        <a:t>§</a:t>
                      </a:r>
                      <a:endParaRPr lang="en-US" sz="1500" dirty="0" smtClean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</a:tr>
              <a:tr h="424899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Serious AEs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3 (2)</a:t>
                      </a:r>
                      <a:r>
                        <a:rPr lang="en-US" sz="1500" baseline="0" dirty="0" smtClean="0">
                          <a:latin typeface="+mn-lt"/>
                          <a:cs typeface="Arial"/>
                        </a:rPr>
                        <a:t>*</a:t>
                      </a:r>
                      <a:endParaRPr lang="en-US" sz="1500" dirty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1 (6)</a:t>
                      </a:r>
                      <a:r>
                        <a:rPr lang="en-US" sz="1500" baseline="30000" dirty="0" smtClean="0"/>
                        <a:t>§</a:t>
                      </a:r>
                      <a:endParaRPr lang="en-US" sz="1500" dirty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</a:tr>
              <a:tr h="1368756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Any </a:t>
                      </a:r>
                      <a:r>
                        <a:rPr lang="en-US" sz="1500" baseline="0" dirty="0" smtClean="0"/>
                        <a:t>AE in </a:t>
                      </a:r>
                      <a:r>
                        <a:rPr lang="en-US" sz="1500" dirty="0" smtClean="0"/>
                        <a:t>≥</a:t>
                      </a:r>
                      <a:r>
                        <a:rPr lang="en-US" sz="1500" baseline="0" dirty="0" smtClean="0"/>
                        <a:t>5% of patients</a:t>
                      </a:r>
                    </a:p>
                    <a:p>
                      <a:pPr marL="230188" indent="0">
                        <a:lnSpc>
                          <a:spcPts val="2000"/>
                        </a:lnSpc>
                        <a:tabLst>
                          <a:tab pos="230188" algn="l"/>
                        </a:tabLst>
                      </a:pPr>
                      <a:r>
                        <a:rPr lang="en-US" sz="1500" dirty="0" smtClean="0"/>
                        <a:t>Fatigue</a:t>
                      </a:r>
                    </a:p>
                    <a:p>
                      <a:pPr marL="230188" indent="0">
                        <a:lnSpc>
                          <a:spcPts val="2000"/>
                        </a:lnSpc>
                        <a:tabLst>
                          <a:tab pos="230188" algn="l"/>
                        </a:tabLst>
                      </a:pPr>
                      <a:r>
                        <a:rPr lang="en-US" sz="1500" dirty="0" smtClean="0"/>
                        <a:t>Nausea</a:t>
                      </a:r>
                    </a:p>
                    <a:p>
                      <a:pPr marL="230188" indent="0">
                        <a:lnSpc>
                          <a:spcPts val="2000"/>
                        </a:lnSpc>
                        <a:tabLst>
                          <a:tab pos="230188" algn="l"/>
                        </a:tabLst>
                      </a:pPr>
                      <a:r>
                        <a:rPr lang="en-US" sz="1500" dirty="0" smtClean="0"/>
                        <a:t>Headache</a:t>
                      </a:r>
                    </a:p>
                    <a:p>
                      <a:pPr marL="230188" indent="0">
                        <a:lnSpc>
                          <a:spcPts val="2000"/>
                        </a:lnSpc>
                        <a:tabLst>
                          <a:tab pos="230188" algn="l"/>
                        </a:tabLst>
                      </a:pPr>
                      <a:r>
                        <a:rPr lang="en-US" sz="1500" dirty="0" err="1" smtClean="0"/>
                        <a:t>Nasopharyngitis</a:t>
                      </a:r>
                      <a:endParaRPr lang="en-US" sz="1500" dirty="0" smtClean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18</a:t>
                      </a:r>
                      <a:r>
                        <a:rPr lang="en-US" sz="1500" baseline="0" dirty="0" smtClean="0"/>
                        <a:t> (13)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baseline="0" dirty="0" smtClean="0"/>
                        <a:t>12 (9)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baseline="0" dirty="0" smtClean="0"/>
                        <a:t>12 (9)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baseline="0" dirty="0" smtClean="0"/>
                        <a:t>12 (9)</a:t>
                      </a:r>
                      <a:endParaRPr lang="en-US" sz="1500" dirty="0" smtClean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500" baseline="0" dirty="0" smtClean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baseline="0" dirty="0" smtClean="0"/>
                        <a:t>0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baseline="0" dirty="0" smtClean="0"/>
                        <a:t>1 (6)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baseline="0" dirty="0" smtClean="0"/>
                        <a:t>0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baseline="0" dirty="0" smtClean="0"/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15280">
                <a:tc>
                  <a:txBody>
                    <a:bodyPr/>
                    <a:lstStyle/>
                    <a:p>
                      <a:pPr marL="0" indent="0">
                        <a:lnSpc>
                          <a:spcPts val="2000"/>
                        </a:lnSpc>
                        <a:tabLst/>
                      </a:pPr>
                      <a:r>
                        <a:rPr lang="en-US" sz="1500" dirty="0" smtClean="0"/>
                        <a:t>Laboratory AEs</a:t>
                      </a:r>
                      <a:endParaRPr lang="en-US" sz="1500" baseline="0" dirty="0" smtClean="0"/>
                    </a:p>
                    <a:p>
                      <a:pPr marL="0" indent="0">
                        <a:lnSpc>
                          <a:spcPts val="2000"/>
                        </a:lnSpc>
                        <a:tabLst/>
                      </a:pPr>
                      <a:r>
                        <a:rPr lang="en-US" sz="1500" baseline="0" dirty="0" smtClean="0"/>
                        <a:t>    ALT elevation, grade ≥3 (&gt;5 x ULN)</a:t>
                      </a:r>
                    </a:p>
                    <a:p>
                      <a:pPr marL="0" indent="0">
                        <a:lnSpc>
                          <a:spcPts val="2000"/>
                        </a:lnSpc>
                        <a:tabLst/>
                      </a:pPr>
                      <a:r>
                        <a:rPr lang="en-US" sz="1500" baseline="0" dirty="0" smtClean="0"/>
                        <a:t>    AST elevation, grade ≥3 (&gt;5 x ULN)</a:t>
                      </a:r>
                    </a:p>
                    <a:p>
                      <a:pPr marL="0" indent="0">
                        <a:lnSpc>
                          <a:spcPts val="2000"/>
                        </a:lnSpc>
                        <a:tabLst/>
                      </a:pPr>
                      <a:r>
                        <a:rPr lang="en-US" sz="1500" baseline="0" dirty="0" smtClean="0"/>
                        <a:t>    Total bilirubin, grade ≥3 (3 x ULN)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5C4B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0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0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1 (0.7)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5C4B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endParaRPr lang="en-US" sz="1500" dirty="0" smtClean="0"/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0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0</a:t>
                      </a:r>
                    </a:p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1500" dirty="0" smtClean="0"/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5C4B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</a:tr>
              <a:tr h="873436">
                <a:tc gridSpan="3">
                  <a:txBody>
                    <a:bodyPr/>
                    <a:lstStyle/>
                    <a:p>
                      <a:pPr marL="12382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Abbreviations: AST, aspartate aminotransferase; ALT, alanine aminotransferase; ULN, upper limit normal</a:t>
                      </a:r>
                    </a:p>
                    <a:p>
                      <a:pPr marL="12382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30000" dirty="0" smtClean="0"/>
                        <a:t>§ </a:t>
                      </a:r>
                      <a:r>
                        <a:rPr lang="en-US" sz="1400" baseline="0" dirty="0" smtClean="0"/>
                        <a:t>One GT2 patient with cirrhosis experienced cerebrovascular accident and cerebral hemorrhage</a:t>
                      </a:r>
                      <a:r>
                        <a:rPr lang="en-US" sz="1400" baseline="0" dirty="0" smtClean="0">
                          <a:latin typeface="+mn-lt"/>
                          <a:cs typeface="Arial"/>
                        </a:rPr>
                        <a:t>.</a:t>
                      </a:r>
                    </a:p>
                    <a:p>
                      <a:pPr marL="123825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latin typeface="+mn-lt"/>
                          <a:cs typeface="Arial"/>
                        </a:rPr>
                        <a:t>* Upper GI bleed, obliterating </a:t>
                      </a:r>
                      <a:r>
                        <a:rPr lang="en-US" sz="1400" baseline="0" dirty="0" err="1" smtClean="0">
                          <a:latin typeface="+mn-lt"/>
                          <a:cs typeface="Arial"/>
                        </a:rPr>
                        <a:t>arteriopathy</a:t>
                      </a:r>
                      <a:r>
                        <a:rPr lang="en-US" sz="1400" baseline="0" dirty="0" smtClean="0">
                          <a:latin typeface="+mn-lt"/>
                          <a:cs typeface="Arial"/>
                        </a:rPr>
                        <a:t> and urolithiasis in one patient each, thought unrelated to G/P.</a:t>
                      </a:r>
                    </a:p>
                  </a:txBody>
                  <a:tcPr marL="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C4B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19199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40279</TotalTime>
  <Words>1294</Words>
  <Application>Microsoft Macintosh PowerPoint</Application>
  <PresentationFormat>On-screen Show (4:3)</PresentationFormat>
  <Paragraphs>231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NCRC</vt:lpstr>
      <vt:lpstr>Glecaprevir-Pibrentasvir in Patients with HIV-HCV Coinfection EXPEDITION-2</vt:lpstr>
      <vt:lpstr>Glecaprevir-Pibrentasvir in HIV-HCV Coinfected Patients EXPEDITION-2: Study Features</vt:lpstr>
      <vt:lpstr>Glecaprevir-Pibrentasvir in HIV-HCV Coinfected Patients EXPEDITION-2: Study Design</vt:lpstr>
      <vt:lpstr>Glecaprevir-Pibrentasvir in HIV-HCV Coinfected Patients EXPEDITION-2: Baseline Characteristics</vt:lpstr>
      <vt:lpstr>Glecaprevir-Pibrentasvir in HIV-HCV Coinfected Patients EXPEDITION-2: Baseline Characteristics</vt:lpstr>
      <vt:lpstr>Glecaprevir-Pibrentasvir in HIV-HCV Coinfected Patients EXPEDITION-2: Baseline Polymorphisms</vt:lpstr>
      <vt:lpstr>Glecaprevir-Pibrentasvir in HIV-HCV Coinfected Patients EXPEDITION-2: Results</vt:lpstr>
      <vt:lpstr>Glecaprevir-Pibrentasvir in HIV-HCV Coinfected Patients EXPEDITION-2: Results</vt:lpstr>
      <vt:lpstr>Glecaprevir-Pibrentasvir in HIV-HCV Coinfected Patients EXPEDITION-2: Adverse Events</vt:lpstr>
      <vt:lpstr>Glecaprevir-Pibrentasvir in HIV-HCV Coinfected Patients EXPEDITION-2: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1706</cp:revision>
  <cp:lastPrinted>2008-02-05T14:34:24Z</cp:lastPrinted>
  <dcterms:created xsi:type="dcterms:W3CDTF">2010-11-28T05:36:22Z</dcterms:created>
  <dcterms:modified xsi:type="dcterms:W3CDTF">2018-06-01T20:22:29Z</dcterms:modified>
</cp:coreProperties>
</file>