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15"/>
  </p:notesMasterIdLst>
  <p:handoutMasterIdLst>
    <p:handoutMasterId r:id="rId16"/>
  </p:handoutMasterIdLst>
  <p:sldIdLst>
    <p:sldId id="1097" r:id="rId2"/>
    <p:sldId id="1098" r:id="rId3"/>
    <p:sldId id="1099" r:id="rId4"/>
    <p:sldId id="1100" r:id="rId5"/>
    <p:sldId id="1101" r:id="rId6"/>
    <p:sldId id="1102" r:id="rId7"/>
    <p:sldId id="1103" r:id="rId8"/>
    <p:sldId id="1104" r:id="rId9"/>
    <p:sldId id="1105" r:id="rId10"/>
    <p:sldId id="1106" r:id="rId11"/>
    <p:sldId id="1107" r:id="rId12"/>
    <p:sldId id="1108" r:id="rId13"/>
    <p:sldId id="1096" r:id="rId14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AEC"/>
    <a:srgbClr val="606880"/>
    <a:srgbClr val="474D5E"/>
    <a:srgbClr val="806F60"/>
    <a:srgbClr val="D4E3E0"/>
    <a:srgbClr val="DFE3E0"/>
    <a:srgbClr val="C7D9C2"/>
    <a:srgbClr val="717045"/>
    <a:srgbClr val="E6EBF2"/>
    <a:srgbClr val="658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7" autoAdjust="0"/>
    <p:restoredTop sz="94636" autoAdjust="0"/>
  </p:normalViewPr>
  <p:slideViewPr>
    <p:cSldViewPr showGuides="1">
      <p:cViewPr>
        <p:scale>
          <a:sx n="161" d="100"/>
          <a:sy n="161" d="100"/>
        </p:scale>
        <p:origin x="-880" y="-16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9" d="100"/>
        <a:sy n="249" d="100"/>
      </p:scale>
      <p:origin x="0" y="1508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549713672154617"/>
          <c:w val="0.86951953214586"/>
          <c:h val="0.7812937246480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1</c:v>
                </c:pt>
              </c:strCache>
            </c:strRef>
          </c:tx>
          <c:spPr>
            <a:solidFill>
              <a:srgbClr val="66812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47F2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7F683B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Treatment Naïve_x000d_DCV + SOF x 12 weeks</c:v>
                </c:pt>
                <c:pt idx="1">
                  <c:v>Treatment Naïve_x000d_DCV + SOF x 8 weeks</c:v>
                </c:pt>
                <c:pt idx="2">
                  <c:v>Treatment Experienced_x000d_DCV + SOF x 12 weeks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96.4</c:v>
                </c:pt>
                <c:pt idx="1">
                  <c:v>75.6</c:v>
                </c:pt>
                <c:pt idx="2">
                  <c:v>97.7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52107048"/>
        <c:axId val="1952113560"/>
      </c:barChart>
      <c:catAx>
        <c:axId val="195210704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95211356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52113560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Patients with SVR12 (%)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0.00161812297734628"/>
              <c:y val="0.16666666666666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5210704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121637930994787"/>
          <c:w val="0.876364829396325"/>
          <c:h val="0.7481301437451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Naïve: 12 weeks</c:v>
                </c:pt>
              </c:strCache>
            </c:strRef>
          </c:tx>
          <c:spPr>
            <a:solidFill>
              <a:srgbClr val="66812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Genotype 1 (all)</c:v>
                </c:pt>
                <c:pt idx="1">
                  <c:v>Genotype 1a</c:v>
                </c:pt>
                <c:pt idx="2">
                  <c:v>Genotype 1b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96.4</c:v>
                </c:pt>
                <c:pt idx="1">
                  <c:v>95.8</c:v>
                </c:pt>
                <c:pt idx="2" formatCode="0">
                  <c:v>100.0</c:v>
                </c:pt>
              </c:numCache>
            </c:numRef>
          </c:val>
        </c:ser>
        <c:ser>
          <c:idx val="1"/>
          <c:order val="1"/>
          <c:tx>
            <c:v>Naïve: 8 weeks</c:v>
          </c:tx>
          <c:spPr>
            <a:solidFill>
              <a:srgbClr val="3B8096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Genotype 1 (all)</c:v>
                </c:pt>
                <c:pt idx="1">
                  <c:v>Genotype 1a</c:v>
                </c:pt>
                <c:pt idx="2">
                  <c:v>Genotype 1b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75.6</c:v>
                </c:pt>
                <c:pt idx="1">
                  <c:v>80.0</c:v>
                </c:pt>
                <c:pt idx="2" formatCode="0">
                  <c:v>50.0</c:v>
                </c:pt>
              </c:numCache>
            </c:numRef>
          </c:val>
        </c:ser>
        <c:ser>
          <c:idx val="2"/>
          <c:order val="2"/>
          <c:tx>
            <c:v>Experienced: 12 weeks</c:v>
          </c:tx>
          <c:spPr>
            <a:solidFill>
              <a:srgbClr val="937844"/>
            </a:solidFill>
            <a:ln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numFmt formatCode="0" sourceLinked="0"/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" sourceLinked="0"/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Genotype 1 (all)</c:v>
                </c:pt>
                <c:pt idx="1">
                  <c:v>Genotype 1a</c:v>
                </c:pt>
                <c:pt idx="2">
                  <c:v>Genotype 1b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97.7</c:v>
                </c:pt>
                <c:pt idx="1">
                  <c:v>97.0</c:v>
                </c:pt>
                <c:pt idx="2" formatCode="General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1947844968"/>
        <c:axId val="1947797192"/>
      </c:barChart>
      <c:catAx>
        <c:axId val="19478449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1947797192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47797192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Patients with SVR12 (%)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0.00161812297734628"/>
              <c:y val="0.2030303030303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4784496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8210891114339"/>
          <c:y val="0.0151515151515151"/>
          <c:w val="0.87369849399893"/>
          <c:h val="0.0906029587210689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10975598357998"/>
          <c:w val="0.86951953214586"/>
          <c:h val="0.72650921666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Cirrhosis</c:v>
                </c:pt>
              </c:strCache>
            </c:strRef>
          </c:tx>
          <c:spPr>
            <a:solidFill>
              <a:srgbClr val="7F7758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Treatment Naïve_x000d_DCV + SOF x 12 weeks</c:v>
                </c:pt>
                <c:pt idx="1">
                  <c:v>Treatment Naïve_x000d_DCV + SOF x 8 weeks</c:v>
                </c:pt>
                <c:pt idx="2">
                  <c:v>Treatment Experienced_x000d_DCV + SOF x 12 weeks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97.2</c:v>
                </c:pt>
                <c:pt idx="1">
                  <c:v>77.8</c:v>
                </c:pt>
                <c:pt idx="2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Cirrhosis</c:v>
                </c:pt>
              </c:strCache>
            </c:strRef>
          </c:tx>
          <c:spPr>
            <a:solidFill>
              <a:srgbClr val="4A4127"/>
            </a:solidFill>
            <a:ln w="12700"/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4A4127"/>
              </a:solidFill>
              <a:ln w="12700">
                <a:solidFill>
                  <a:srgbClr val="0000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Sheet1!$C$2:$C$4</c:f>
              <c:numCache>
                <c:formatCode>0.0</c:formatCode>
                <c:ptCount val="3"/>
                <c:pt idx="0">
                  <c:v>88.9</c:v>
                </c:pt>
                <c:pt idx="1">
                  <c:v>50.0</c:v>
                </c:pt>
                <c:pt idx="2">
                  <c:v>92.3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47608376"/>
        <c:axId val="1947587928"/>
      </c:barChart>
      <c:catAx>
        <c:axId val="19476083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94758792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4758792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Patients with SVR12 (%)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0.00161812297734628"/>
              <c:y val="0.16666666666666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4760837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8227925988637"/>
          <c:y val="0.0"/>
          <c:w val="0.382143405224105"/>
          <c:h val="0.0849129019479183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549713672154617"/>
          <c:w val="0.86951953214586"/>
          <c:h val="0.7812937246480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2</c:v>
                </c:pt>
              </c:strCache>
            </c:strRef>
          </c:tx>
          <c:spPr>
            <a:solidFill>
              <a:srgbClr val="66812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47F2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7F683B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Treatment Naïve_x000d_DCV + SOF x 12 weeks</c:v>
                </c:pt>
                <c:pt idx="1">
                  <c:v>Treatment Naïve_x000d_DCV + SOF x 8 weeks</c:v>
                </c:pt>
                <c:pt idx="2">
                  <c:v>Treatment Experienced_x000d_DCV + SOF x 12 weeks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100.0</c:v>
                </c:pt>
                <c:pt idx="1">
                  <c:v>83.3</c:v>
                </c:pt>
                <c:pt idx="2" formatCode="0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946790776"/>
        <c:axId val="-1946787528"/>
      </c:barChart>
      <c:catAx>
        <c:axId val="-19467907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194678752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194678752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Patients with SVR12 (%)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0.00161812297734628"/>
              <c:y val="0.16666666666666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46790776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549713672154617"/>
          <c:w val="0.86951953214586"/>
          <c:h val="0.7812937246480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3</c:v>
                </c:pt>
              </c:strCache>
            </c:strRef>
          </c:tx>
          <c:spPr>
            <a:solidFill>
              <a:srgbClr val="66812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47F2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7F683B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Treatment Naïve_x000d_DCV + SOF x 12 weeks</c:v>
                </c:pt>
                <c:pt idx="1">
                  <c:v>Treatment Naïve_x000d_DCV + SOF x 8 weeks</c:v>
                </c:pt>
                <c:pt idx="2">
                  <c:v>Treatment Experienced_x000d_DCV + SOF x 12 weeks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100.0</c:v>
                </c:pt>
                <c:pt idx="1">
                  <c:v>66.7</c:v>
                </c:pt>
                <c:pt idx="2" formatCode="0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946835224"/>
        <c:axId val="-1946831976"/>
      </c:barChart>
      <c:catAx>
        <c:axId val="-19468352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1946831976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1946831976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Patients with SVR12 (%)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0.00161812297734628"/>
              <c:y val="0.16666666666666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4683522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549713672154617"/>
          <c:w val="0.86951953214586"/>
          <c:h val="0.7812937246480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Genotype 4</c:v>
                </c:pt>
              </c:strCache>
            </c:strRef>
          </c:tx>
          <c:spPr>
            <a:solidFill>
              <a:srgbClr val="668121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47F2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647E72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7F683B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"/>
              <c:delete val="1"/>
            </c:dLbl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Treatment Naïve_x000d_DCV + SOF x 12 weeks</c:v>
                </c:pt>
                <c:pt idx="1">
                  <c:v>Treatment Naïve_x000d_DCV + SOF x 8 weeks</c:v>
                </c:pt>
                <c:pt idx="2">
                  <c:v>Treatment Experienced_x000d_DCV + SOF x 12 weeks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100.0</c:v>
                </c:pt>
                <c:pt idx="1">
                  <c:v>0.0</c:v>
                </c:pt>
                <c:pt idx="2" formatCode="0">
                  <c:v>100.0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950752520"/>
        <c:axId val="1950432984"/>
      </c:barChart>
      <c:catAx>
        <c:axId val="195075252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1950432984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1950432984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 smtClean="0">
                    <a:latin typeface="Arial"/>
                    <a:cs typeface="Arial"/>
                  </a:rPr>
                  <a:t>Patients with SVR12 (%)</a:t>
                </a:r>
                <a:endParaRPr lang="en-US" sz="1600" dirty="0">
                  <a:latin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0.00161812297734628"/>
              <c:y val="0.16666666666666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5075252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651A16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7247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0" dirty="0"/>
              <a:t>Daclatasvir </a:t>
            </a:r>
            <a:r>
              <a:rPr lang="en-US" sz="2200" b="0" dirty="0" smtClean="0"/>
              <a:t>+ Sofosbuvir in HCV GT 1-4 and HIV Coinfection</a:t>
            </a:r>
            <a:br>
              <a:rPr lang="en-US" sz="2200" b="0" dirty="0" smtClean="0"/>
            </a:br>
            <a:r>
              <a:rPr lang="en-US" dirty="0" smtClean="0"/>
              <a:t>ALLY-2 Study</a:t>
            </a:r>
            <a:endParaRPr 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9631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Daclatasvir + Sofosbuvir for HCV GT 1-4 and HIV 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</a:t>
            </a:r>
            <a:r>
              <a:rPr lang="en-US" sz="2400" dirty="0" smtClean="0"/>
              <a:t> Results for Genotype 3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SVR12, Genotype 3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5104" y="6083943"/>
            <a:ext cx="916228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/>
                <a:cs typeface="Arial"/>
              </a:rPr>
              <a:t>Abbreviations: DCV = daclatasvir; SOF = sofosbuvir</a:t>
            </a:r>
            <a:endParaRPr lang="en-US" sz="1200" dirty="0">
              <a:latin typeface="Arial"/>
              <a:cs typeface="Arial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995499"/>
              </p:ext>
            </p:extLst>
          </p:nvPr>
        </p:nvGraphicFramePr>
        <p:xfrm>
          <a:off x="458666" y="1828800"/>
          <a:ext cx="8223494" cy="417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2140133" y="4923404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6/6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7193" y="491095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2/3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0733" y="491095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4/4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201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Daclatasvir + Sofosbuvir for HCV GT 1-4 and HIV 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</a:t>
            </a:r>
            <a:r>
              <a:rPr lang="en-US" sz="2400" dirty="0" smtClean="0"/>
              <a:t> Results for Genotype 4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SVR12, Genotype 4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5104" y="6083943"/>
            <a:ext cx="916228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/>
                <a:cs typeface="Arial"/>
              </a:rPr>
              <a:t>Abbreviations: DCV = daclatasvir; SOF = sofosbuvir</a:t>
            </a:r>
            <a:endParaRPr lang="en-US" sz="1200" dirty="0">
              <a:latin typeface="Arial"/>
              <a:cs typeface="Arial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880704"/>
              </p:ext>
            </p:extLst>
          </p:nvPr>
        </p:nvGraphicFramePr>
        <p:xfrm>
          <a:off x="458666" y="1828800"/>
          <a:ext cx="8223494" cy="417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2140133" y="4923404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1/1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78040" y="4648200"/>
            <a:ext cx="2209800" cy="5982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No GT4  patients enrolled in this arm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0733" y="491095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2/2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245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Daclatasvir + Sofosbuvir for HCV GT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1-4 and HIV Coinfection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</a:t>
            </a:r>
            <a:r>
              <a:rPr lang="en-US" sz="2400" dirty="0" smtClean="0"/>
              <a:t>-2 </a:t>
            </a:r>
            <a:r>
              <a:rPr lang="en-US" sz="2400" dirty="0"/>
              <a:t>Trial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Conclusion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71023"/>
              </p:ext>
            </p:extLst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Among previously untreated HIV–HCV coinfected patients receiving daclatasvir plus sofosbuvir for HCV infection, the rate of sustained virologic response across all genotypes was 97.0% after 12 weeks of treatment and 76.0% after 8 weeks.”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47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182817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Daclatasvir + Sofosbuvir for HCV GT 1-4 and HIV Coinfection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ALLY-2 Trial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Study Features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43905"/>
              </p:ext>
            </p:extLst>
          </p:nvPr>
        </p:nvGraphicFramePr>
        <p:xfrm>
          <a:off x="361950" y="1447800"/>
          <a:ext cx="8420100" cy="4876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20100"/>
              </a:tblGrid>
              <a:tr h="39778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ALLY-2: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</a:tr>
              <a:tr h="4479013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Phase 3, open-label study of daclatasvir (DCV) plus sofosbuvir (SOF) in treatment-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naïve or experienced, chronic HCV GT 1-4 and HIV coinfection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Multiple centers in the United States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 = 395 patients enrolled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 through 4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Treatment-naïve or treatment experienced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Noncirrhotic or compensated cirrhosis (less than 50%)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Stable ARV with HIV RNA &lt; 50 copies/ml at screening and &lt;200 copies/ml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 for ≥8 weeks; and CD4 count &gt; 100 cells/mm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ARVs allowed: tenofovir, emtricitabine, abacavir, lamivudine, zidovudine,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 darunavir-ritonavir, atazanavir-ritonavir, lopinavir-ritonavir, efavirenz,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 nevirapine, rilpivirine, dolutegravir, raltegravir, enfuvirtide, maraviroc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4687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5315459" y="4327118"/>
            <a:ext cx="3429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5459" y="2607962"/>
            <a:ext cx="3428996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Daclatasvir + Sofosbuvir for HCV GT 1-4 and HIV Coinfection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400" dirty="0"/>
              <a:t>ALLY-2 Trial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Design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213" y="4063023"/>
            <a:ext cx="1905000" cy="5333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Treatment-Experienced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N = 52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21492" y="2326705"/>
            <a:ext cx="1524000" cy="5455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Treatment-Naïve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N = 101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155341" y="2404076"/>
            <a:ext cx="794004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1872436" y="4058473"/>
            <a:ext cx="3429000" cy="5409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Daclatasvir + Sofosbuvir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1872438" y="2334623"/>
            <a:ext cx="3429000" cy="5404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Daclatasvir + Sofosbuvir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-12330" y="5029198"/>
            <a:ext cx="9180577" cy="11612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</a:t>
            </a:r>
            <a:r>
              <a:rPr lang="en-US" sz="1400" b="1" dirty="0" smtClean="0">
                <a:solidFill>
                  <a:srgbClr val="000000"/>
                </a:solidFill>
                <a:latin typeface="Arial" pitchFamily="22" charset="0"/>
              </a:rPr>
              <a:t>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Daclatasvir: 60 mg once daily; with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efavirenz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and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nevirapine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the dose was increased to 90 mg once daily and with ritonavir-boosted protease inhibitors the dose was decreased to 30 mg once daily</a:t>
            </a:r>
            <a:b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Sofosbuvir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400 mg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once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daily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200" y="1411256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Week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88008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62164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24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859269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8534960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997845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279867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50295" y="3286247"/>
            <a:ext cx="298094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-21492" y="3004364"/>
            <a:ext cx="1524000" cy="54559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Treatment-Naïve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N = 5</a:t>
            </a:r>
            <a:r>
              <a:rPr lang="en-US" sz="12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96836" y="3082361"/>
            <a:ext cx="794004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872438" y="3012908"/>
            <a:ext cx="2267204" cy="540449"/>
          </a:xfrm>
          <a:prstGeom prst="rect">
            <a:avLst/>
          </a:prstGeom>
          <a:solidFill>
            <a:srgbClr val="AAE4C4"/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Daclatasvir + Sofosbuvir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155341" y="4120010"/>
            <a:ext cx="794004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74505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056527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563620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20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845642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6585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Daclatasvir + Sofosbuvir for HCV GT 1-4 and HIV 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ALLY-2 Trial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Patient Characteristics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146168"/>
              </p:ext>
            </p:extLst>
          </p:nvPr>
        </p:nvGraphicFramePr>
        <p:xfrm>
          <a:off x="340295" y="1389698"/>
          <a:ext cx="8448676" cy="502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105"/>
                <a:gridCol w="1752600"/>
                <a:gridCol w="1879734"/>
                <a:gridCol w="1956237"/>
              </a:tblGrid>
              <a:tr h="732562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Characteristic</a:t>
                      </a:r>
                      <a:endParaRPr lang="en-US" sz="1500" dirty="0"/>
                    </a:p>
                  </a:txBody>
                  <a:tcPr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Treatment</a:t>
                      </a:r>
                      <a:r>
                        <a:rPr lang="en-US" sz="1500" baseline="0" dirty="0" smtClean="0"/>
                        <a:t>-Naïve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baseline="0" dirty="0" smtClean="0"/>
                        <a:t>12-Week Group</a:t>
                      </a:r>
                      <a:br>
                        <a:rPr lang="en-US" sz="1500" baseline="0" dirty="0" smtClean="0"/>
                      </a:br>
                      <a:r>
                        <a:rPr lang="en-US" sz="1500" b="0" dirty="0" smtClean="0"/>
                        <a:t>(n=101)</a:t>
                      </a:r>
                      <a:endParaRPr lang="en-US" sz="1500" dirty="0"/>
                    </a:p>
                  </a:txBody>
                  <a:tcPr anchor="ctr"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37D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Treatment-Naïve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baseline="0" dirty="0" smtClean="0"/>
                        <a:t>8-Week Group</a:t>
                      </a:r>
                      <a:br>
                        <a:rPr lang="en-US" sz="1500" baseline="0" dirty="0" smtClean="0"/>
                      </a:br>
                      <a:r>
                        <a:rPr lang="en-US" sz="1500" b="0" dirty="0" smtClean="0"/>
                        <a:t>(n=50)</a:t>
                      </a:r>
                      <a:endParaRPr lang="en-US" sz="1500" b="0" dirty="0"/>
                    </a:p>
                  </a:txBody>
                  <a:tcPr anchor="ctr"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B80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Previously Treated</a:t>
                      </a:r>
                      <a:br>
                        <a:rPr lang="en-US" sz="1500" dirty="0" smtClean="0"/>
                      </a:br>
                      <a:r>
                        <a:rPr lang="en-US" sz="1500" baseline="0" dirty="0" smtClean="0"/>
                        <a:t>12-Week Group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b="0" dirty="0" smtClean="0"/>
                        <a:t>(n=52)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Male, n (%)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92 (91%)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42 (84%)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43 (83%)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4372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Median age, years (range)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52 (24-71)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51 (28-75)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57 (43-66)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24945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Race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White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Black</a:t>
                      </a:r>
                    </a:p>
                    <a:p>
                      <a:pPr marL="228600" indent="0"/>
                      <a:r>
                        <a:rPr lang="en-US" sz="1500" dirty="0" smtClean="0"/>
                        <a:t>Asian/other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66 (65%)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30 (30%)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5 (5%)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28</a:t>
                      </a:r>
                      <a:r>
                        <a:rPr lang="en-US" sz="1500" baseline="0" dirty="0" smtClean="0"/>
                        <a:t> (56%)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aseline="0" dirty="0" smtClean="0"/>
                        <a:t>19 (38%)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aseline="0" dirty="0" smtClean="0"/>
                        <a:t>3 (6%)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31 (60%)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20 (38%)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 (2%)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45375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HCV genotype</a:t>
                      </a:r>
                    </a:p>
                    <a:p>
                      <a:pPr marL="227013" indent="0"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1A</a:t>
                      </a:r>
                    </a:p>
                    <a:p>
                      <a:pPr marL="227013" indent="0"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1B</a:t>
                      </a:r>
                    </a:p>
                    <a:p>
                      <a:pPr marL="227013" indent="0"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2</a:t>
                      </a:r>
                    </a:p>
                    <a:p>
                      <a:pPr marL="227013" indent="0"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3</a:t>
                      </a:r>
                    </a:p>
                    <a:p>
                      <a:pPr marL="227013" indent="0">
                        <a:tabLst>
                          <a:tab pos="227013" algn="l"/>
                        </a:tabLst>
                      </a:pPr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71 (70%)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12 (12%)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11 (11%)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6 (6%)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 (1%)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35 (70%)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6 (12%)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6 (12%)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 (6%)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33 (63%)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11 (21%)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 (4%)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4 (8%)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dirty="0" smtClean="0"/>
                        <a:t>2 (4%)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4372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Cirrhosis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9 (9%)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5 (10%)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15 (29%)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4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i="0" dirty="0" smtClean="0"/>
                        <a:t>Median HCV</a:t>
                      </a:r>
                      <a:r>
                        <a:rPr lang="en-US" sz="1500" i="0" baseline="0" dirty="0" smtClean="0"/>
                        <a:t> RNA </a:t>
                      </a:r>
                      <a:br>
                        <a:rPr lang="en-US" sz="1500" i="0" baseline="0" dirty="0" smtClean="0"/>
                      </a:br>
                      <a:r>
                        <a:rPr lang="en-US" sz="1500" i="0" baseline="0" dirty="0" smtClean="0"/>
                        <a:t>log</a:t>
                      </a:r>
                      <a:r>
                        <a:rPr lang="en-US" sz="1500" i="0" baseline="-25000" dirty="0" smtClean="0"/>
                        <a:t>10</a:t>
                      </a:r>
                      <a:r>
                        <a:rPr lang="en-US" sz="1500" i="0" baseline="0" dirty="0" smtClean="0"/>
                        <a:t> (IU/mL)(range)</a:t>
                      </a:r>
                      <a:endParaRPr lang="en-US" sz="1500" i="0" dirty="0" smtClean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6.7 (3.3-7.6)</a:t>
                      </a:r>
                      <a:endParaRPr lang="en-US" sz="1500" dirty="0"/>
                    </a:p>
                  </a:txBody>
                  <a:tcPr anchor="ctr"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6.4 (4.2-7.5)</a:t>
                      </a:r>
                      <a:endParaRPr lang="en-US" sz="1500" dirty="0"/>
                    </a:p>
                  </a:txBody>
                  <a:tcPr anchor="ctr"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500" dirty="0" smtClean="0"/>
                        <a:t>6.7 (3.9-7.9)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31912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Daclatasvir + Sofosbuvir for HCV GT 1-4 and HIV 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ALLY-2 Trial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HIV Characteristics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345989"/>
              </p:ext>
            </p:extLst>
          </p:nvPr>
        </p:nvGraphicFramePr>
        <p:xfrm>
          <a:off x="324013" y="1379280"/>
          <a:ext cx="8458200" cy="4964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875"/>
                <a:gridCol w="1984775"/>
                <a:gridCol w="1984775"/>
                <a:gridCol w="1984775"/>
              </a:tblGrid>
              <a:tr h="754320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Characteristic</a:t>
                      </a:r>
                      <a:endParaRPr lang="en-US" sz="1500" dirty="0"/>
                    </a:p>
                  </a:txBody>
                  <a:tcPr marT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Treatment</a:t>
                      </a:r>
                      <a:r>
                        <a:rPr lang="en-US" sz="1500" baseline="0" dirty="0" smtClean="0"/>
                        <a:t>-Naïve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baseline="0" dirty="0" smtClean="0"/>
                        <a:t>12-Week Group</a:t>
                      </a:r>
                      <a:br>
                        <a:rPr lang="en-US" sz="1500" baseline="0" dirty="0" smtClean="0"/>
                      </a:br>
                      <a:r>
                        <a:rPr lang="en-US" sz="1500" b="0" dirty="0" smtClean="0"/>
                        <a:t>(n=101)</a:t>
                      </a:r>
                      <a:endParaRPr lang="en-US" sz="1500" dirty="0"/>
                    </a:p>
                  </a:txBody>
                  <a:tcPr marT="0" anchor="ctr"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37D1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Treatment-Naïve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baseline="0" dirty="0" smtClean="0"/>
                        <a:t>8-Week Group</a:t>
                      </a:r>
                      <a:br>
                        <a:rPr lang="en-US" sz="1500" baseline="0" dirty="0" smtClean="0"/>
                      </a:br>
                      <a:r>
                        <a:rPr lang="en-US" sz="1500" b="0" dirty="0" smtClean="0"/>
                        <a:t>(n=50)</a:t>
                      </a:r>
                      <a:endParaRPr lang="en-US" sz="1500" b="0" dirty="0"/>
                    </a:p>
                  </a:txBody>
                  <a:tcPr marT="0" anchor="ctr"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B80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Previously Treated</a:t>
                      </a:r>
                      <a:br>
                        <a:rPr lang="en-US" sz="1500" dirty="0" smtClean="0"/>
                      </a:br>
                      <a:r>
                        <a:rPr lang="en-US" sz="1500" baseline="0" dirty="0" smtClean="0"/>
                        <a:t>12-Week Group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b="0" dirty="0" smtClean="0"/>
                        <a:t>(n=52)</a:t>
                      </a:r>
                      <a:endParaRPr lang="en-US" sz="1500" dirty="0"/>
                    </a:p>
                  </a:txBody>
                  <a:tcPr marT="0"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500" dirty="0" smtClean="0"/>
                        <a:t>Median CD4 count </a:t>
                      </a:r>
                      <a:r>
                        <a:rPr lang="en-US" sz="1400" dirty="0" smtClean="0"/>
                        <a:t>(range)— cells/mm</a:t>
                      </a:r>
                      <a:r>
                        <a:rPr lang="en-US" sz="1400" baseline="30000" dirty="0" smtClean="0"/>
                        <a:t>3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500" dirty="0" smtClean="0"/>
                        <a:t>520 (122-1147)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500" dirty="0" smtClean="0"/>
                        <a:t>575 (157-1430)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500" dirty="0" smtClean="0"/>
                        <a:t>636 (262-1470)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500" dirty="0" smtClean="0"/>
                        <a:t>HIV-1</a:t>
                      </a:r>
                      <a:r>
                        <a:rPr lang="en-US" sz="1500" baseline="0" dirty="0" smtClean="0"/>
                        <a:t> RNA &lt;50 copies/ml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500" dirty="0" smtClean="0"/>
                        <a:t>94/100</a:t>
                      </a:r>
                      <a:r>
                        <a:rPr lang="en-US" sz="1500" baseline="0" dirty="0" smtClean="0"/>
                        <a:t> (94%)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500" dirty="0" smtClean="0"/>
                        <a:t>45/48 (94%)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500" dirty="0" smtClean="0"/>
                        <a:t>47/49 (96%)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90343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Antiretroviral treatment, %</a:t>
                      </a:r>
                    </a:p>
                    <a:p>
                      <a:pPr marL="227013" indent="0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Darunavir-ritonavir</a:t>
                      </a:r>
                    </a:p>
                    <a:p>
                      <a:pPr marL="227013" indent="0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Atazanavir-ritonavir</a:t>
                      </a:r>
                    </a:p>
                    <a:p>
                      <a:pPr marL="227013" indent="0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Lopinavir-ritonavir</a:t>
                      </a:r>
                    </a:p>
                    <a:p>
                      <a:pPr marL="227013" indent="0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Efavirenz</a:t>
                      </a:r>
                    </a:p>
                    <a:p>
                      <a:pPr marL="227013" indent="0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Nevirapine</a:t>
                      </a:r>
                    </a:p>
                    <a:p>
                      <a:pPr marL="227013" indent="0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Rilpivirine</a:t>
                      </a:r>
                    </a:p>
                    <a:p>
                      <a:pPr marL="227013" indent="0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Raltegravir</a:t>
                      </a:r>
                    </a:p>
                    <a:p>
                      <a:pPr marL="227013" indent="0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Dolutegravir</a:t>
                      </a:r>
                    </a:p>
                    <a:p>
                      <a:pPr marL="227013" indent="0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Nucleoside</a:t>
                      </a:r>
                      <a:r>
                        <a:rPr lang="en-US" sz="1500" baseline="0" dirty="0" smtClean="0"/>
                        <a:t> RTI only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Total</a:t>
                      </a:r>
                      <a:r>
                        <a:rPr lang="en-US" sz="1500" baseline="0" dirty="0" smtClean="0"/>
                        <a:t> 99%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19%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19%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9%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18%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5%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5%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22%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3%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0</a:t>
                      </a:r>
                      <a:endParaRPr lang="en-US" sz="1500" dirty="0" smtClean="0"/>
                    </a:p>
                  </a:txBody>
                  <a:tcPr anchor="ctr"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Total</a:t>
                      </a:r>
                      <a:r>
                        <a:rPr lang="en-US" sz="1500" baseline="0" dirty="0" smtClean="0"/>
                        <a:t> 96%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44%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10%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6%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17%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2%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2%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17%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2%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baseline="0" dirty="0" smtClean="0"/>
                        <a:t>0</a:t>
                      </a:r>
                    </a:p>
                  </a:txBody>
                  <a:tcPr anchor="ctr"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Total 98%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22%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24%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0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16%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6%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2%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20%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8%</a:t>
                      </a:r>
                    </a:p>
                    <a:p>
                      <a:pPr algn="ctr">
                        <a:lnSpc>
                          <a:spcPts val="2100"/>
                        </a:lnSpc>
                        <a:spcBef>
                          <a:spcPts val="300"/>
                        </a:spcBef>
                      </a:pPr>
                      <a:r>
                        <a:rPr lang="en-US" sz="1500" dirty="0" smtClean="0"/>
                        <a:t>4%</a:t>
                      </a:r>
                    </a:p>
                  </a:txBody>
                  <a:tcPr anchor="ctr"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13994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Daclatasvir + Sofosbuvir for HCV GT 1-4 and HIV 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</a:t>
            </a:r>
            <a:r>
              <a:rPr lang="en-US" sz="2400" dirty="0" smtClean="0"/>
              <a:t> Results for Genotype 1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SVR12, Genotype 1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5104" y="6083943"/>
            <a:ext cx="9162288" cy="274317"/>
          </a:xfrm>
          <a:prstGeom prst="rect">
            <a:avLst/>
          </a:prstGeom>
          <a:solidFill>
            <a:srgbClr val="F2F2F2"/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/>
                <a:cs typeface="Arial"/>
              </a:rPr>
              <a:t>Abbreviations: DCV = daclatasvir; SOF = sofosbuvir</a:t>
            </a:r>
            <a:endParaRPr lang="en-US" sz="1200" dirty="0">
              <a:latin typeface="Arial"/>
              <a:cs typeface="Arial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266397"/>
              </p:ext>
            </p:extLst>
          </p:nvPr>
        </p:nvGraphicFramePr>
        <p:xfrm>
          <a:off x="458666" y="1828800"/>
          <a:ext cx="8223494" cy="417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2140133" y="4923404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80/83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67193" y="491095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31/41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40733" y="491095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43/44</a:t>
            </a:r>
          </a:p>
        </p:txBody>
      </p:sp>
    </p:spTree>
    <p:extLst>
      <p:ext uri="{BB962C8B-B14F-4D97-AF65-F5344CB8AC3E}">
        <p14:creationId xmlns:p14="http://schemas.microsoft.com/office/powerpoint/2010/main" val="208170230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Daclatasvir + Sofosbuvir for HCV GT 1-4 and HIV Coinfection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/>
              <a:t>ALLY-2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</a:t>
            </a:r>
            <a:r>
              <a:rPr lang="en-US" sz="2400" dirty="0" smtClean="0"/>
              <a:t> </a:t>
            </a:r>
            <a:r>
              <a:rPr lang="en-US" sz="2400" dirty="0"/>
              <a:t>Results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SVR12, Genotype 1 and subtypes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5104" y="6004563"/>
            <a:ext cx="9162288" cy="320037"/>
          </a:xfrm>
          <a:prstGeom prst="rect">
            <a:avLst/>
          </a:prstGeom>
          <a:solidFill>
            <a:srgbClr val="F2F2F2"/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>
                <a:latin typeface="Arial"/>
                <a:cs typeface="Arial"/>
              </a:rPr>
              <a:t>n</a:t>
            </a:r>
            <a:r>
              <a:rPr lang="en-US" sz="1200" dirty="0" smtClean="0">
                <a:latin typeface="Arial"/>
                <a:cs typeface="Arial"/>
              </a:rPr>
              <a:t>=11 had missing or inconclusive findings for cirrhosis &amp; not included in denominators</a:t>
            </a:r>
            <a:endParaRPr lang="en-US" sz="1200" dirty="0">
              <a:latin typeface="Arial"/>
              <a:cs typeface="Arial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676006"/>
              </p:ext>
            </p:extLst>
          </p:nvPr>
        </p:nvGraphicFramePr>
        <p:xfrm>
          <a:off x="654964" y="1831980"/>
          <a:ext cx="8223857" cy="4111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1837397" y="5041652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80/83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61080" y="5029200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31/41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3360" y="5029200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43/44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49937" y="5041652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68/71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73620" y="5029200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28/35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94560" y="5029200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32/33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68837" y="5041652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12/12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92520" y="5029200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3/6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924800" y="5029200"/>
            <a:ext cx="68536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11/11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8343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Daclatasvir + Sofosbuvir for HCV GT 1-4 and HIV Coinfection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400" dirty="0"/>
              <a:t>ALLY-2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</a:t>
            </a:r>
            <a:r>
              <a:rPr lang="en-US" sz="2400" dirty="0" smtClean="0"/>
              <a:t> Results for Genotype 1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SVR12, Genotype 1, by Liver Status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5104" y="6083942"/>
            <a:ext cx="9162288" cy="3200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/>
                <a:cs typeface="Arial"/>
              </a:rPr>
              <a:t>Abbreviations: DCV = daclatasvir; SOF = sofosbuvir</a:t>
            </a:r>
            <a:endParaRPr lang="en-US" sz="1200" dirty="0">
              <a:latin typeface="Arial"/>
              <a:cs typeface="Arial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866685"/>
              </p:ext>
            </p:extLst>
          </p:nvPr>
        </p:nvGraphicFramePr>
        <p:xfrm>
          <a:off x="458666" y="1828800"/>
          <a:ext cx="8223494" cy="417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1797960" y="4923404"/>
            <a:ext cx="78594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70/72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90800" y="4923404"/>
            <a:ext cx="78594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8/9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77439" y="4923404"/>
            <a:ext cx="78594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28/36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70279" y="4923404"/>
            <a:ext cx="78594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2/4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64540" y="4923404"/>
            <a:ext cx="78594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28/28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357380" y="4923404"/>
            <a:ext cx="78594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12/13</a:t>
            </a:r>
          </a:p>
        </p:txBody>
      </p:sp>
    </p:spTree>
    <p:extLst>
      <p:ext uri="{BB962C8B-B14F-4D97-AF65-F5344CB8AC3E}">
        <p14:creationId xmlns:p14="http://schemas.microsoft.com/office/powerpoint/2010/main" val="3287076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Daclatasvir + Sofosbuvir for HCV GT 1-4 and HIV Coinfection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400" dirty="0"/>
              <a:t>ALLY-2 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</a:t>
            </a:r>
            <a:r>
              <a:rPr lang="en-US" sz="2400" dirty="0" smtClean="0"/>
              <a:t> Results for Genotype 2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SVR12, Genotype 2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Wyles DL, et al. N Engl J Med. 2015;373:714-25.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-5104" y="6083943"/>
            <a:ext cx="9162288" cy="274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5760" tIns="45431" rIns="92486" bIns="45431" anchor="ctr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/>
                <a:cs typeface="Arial"/>
              </a:rPr>
              <a:t>Abbreviations: DCV = daclatasvir; SOF = sofosbuvir</a:t>
            </a:r>
            <a:endParaRPr lang="en-US" sz="1200" dirty="0">
              <a:latin typeface="Arial"/>
              <a:cs typeface="Arial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615661"/>
              </p:ext>
            </p:extLst>
          </p:nvPr>
        </p:nvGraphicFramePr>
        <p:xfrm>
          <a:off x="458666" y="1828800"/>
          <a:ext cx="8223494" cy="417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2140133" y="4923404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11/11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7193" y="491095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bg1"/>
                </a:solidFill>
              </a:rPr>
              <a:t>5</a:t>
            </a:r>
            <a:r>
              <a:rPr lang="en-US" sz="1600" dirty="0" smtClean="0">
                <a:solidFill>
                  <a:schemeClr val="bg1"/>
                </a:solidFill>
              </a:rPr>
              <a:t>/6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0733" y="4910952"/>
            <a:ext cx="831667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2/2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3859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48744</TotalTime>
  <Words>1089</Words>
  <Application>Microsoft Macintosh PowerPoint</Application>
  <PresentationFormat>On-screen Show (4:3)</PresentationFormat>
  <Paragraphs>219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NCRC</vt:lpstr>
      <vt:lpstr>Daclatasvir + Sofosbuvir in HCV GT 1-4 and HIV Coinfection ALLY-2 Study</vt:lpstr>
      <vt:lpstr>Daclatasvir + Sofosbuvir for HCV GT 1-4 and HIV Coinfection ALLY-2 Trial: Study Features</vt:lpstr>
      <vt:lpstr>Daclatasvir + Sofosbuvir for HCV GT 1-4 and HIV Coinfection ALLY-2 Trial: Design</vt:lpstr>
      <vt:lpstr>Daclatasvir + Sofosbuvir for HCV GT 1-4 and HIV Coinfection ALLY-2 Trial: Patient Characteristics</vt:lpstr>
      <vt:lpstr>Daclatasvir + Sofosbuvir for HCV GT 1-4 and HIV Coinfection ALLY-2 Trial: HIV Characteristics</vt:lpstr>
      <vt:lpstr>Daclatasvir + Sofosbuvir for HCV GT 1-4 and HIV Coinfection ALLY-2 Trial: Results for Genotype 1</vt:lpstr>
      <vt:lpstr>Daclatasvir + Sofosbuvir for HCV GT 1-4 and HIV Coinfection ALLY-2 Trial: Results</vt:lpstr>
      <vt:lpstr>Daclatasvir + Sofosbuvir for HCV GT 1-4 and HIV Coinfection ALLY-2 Trial: Results for Genotype 1</vt:lpstr>
      <vt:lpstr>Daclatasvir + Sofosbuvir for HCV GT 1-4 and HIV Coinfection ALLY-2 Trial: Results for Genotype 2</vt:lpstr>
      <vt:lpstr>Daclatasvir + Sofosbuvir for HCV GT 1-4 and HIV Coinfection ALLY-2 Trial: Results for Genotype 3</vt:lpstr>
      <vt:lpstr>Daclatasvir + Sofosbuvir for HCV GT 1-4 and HIV Coinfection ALLY-2 Trial: Results for Genotype 4</vt:lpstr>
      <vt:lpstr>Daclatasvir + Sofosbuvir for HCV GT 1-4 and HIV Coinfection ALLY-2 Trial: Conclusion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1679</cp:revision>
  <cp:lastPrinted>2008-02-05T14:34:24Z</cp:lastPrinted>
  <dcterms:created xsi:type="dcterms:W3CDTF">2010-11-28T05:36:22Z</dcterms:created>
  <dcterms:modified xsi:type="dcterms:W3CDTF">2017-08-16T15:27:59Z</dcterms:modified>
</cp:coreProperties>
</file>