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10"/>
  </p:notesMasterIdLst>
  <p:handoutMasterIdLst>
    <p:handoutMasterId r:id="rId11"/>
  </p:handoutMasterIdLst>
  <p:sldIdLst>
    <p:sldId id="360" r:id="rId2"/>
    <p:sldId id="1630" r:id="rId3"/>
    <p:sldId id="362" r:id="rId4"/>
    <p:sldId id="363" r:id="rId5"/>
    <p:sldId id="364" r:id="rId6"/>
    <p:sldId id="365" r:id="rId7"/>
    <p:sldId id="1626" r:id="rId8"/>
    <p:sldId id="1109" r:id="rId9"/>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92"/>
    <a:srgbClr val="006CA8"/>
    <a:srgbClr val="66426F"/>
    <a:srgbClr val="4D7F18"/>
    <a:srgbClr val="00508A"/>
    <a:srgbClr val="005593"/>
    <a:srgbClr val="597F31"/>
    <a:srgbClr val="2591D0"/>
    <a:srgbClr val="7F7F7F"/>
    <a:srgbClr val="5473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5266" autoAdjust="0"/>
    <p:restoredTop sz="94807" autoAdjust="0"/>
  </p:normalViewPr>
  <p:slideViewPr>
    <p:cSldViewPr snapToGrid="0" showGuides="1">
      <p:cViewPr varScale="1">
        <p:scale>
          <a:sx n="160" d="100"/>
          <a:sy n="160" d="100"/>
        </p:scale>
        <p:origin x="168" y="264"/>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774594147953701"/>
          <c:y val="0.10748853112295501"/>
          <c:w val="0.82601761556664899"/>
          <c:h val="0.71586865484054096"/>
        </c:manualLayout>
      </c:layout>
      <c:barChart>
        <c:barDir val="col"/>
        <c:grouping val="clustered"/>
        <c:varyColors val="0"/>
        <c:ser>
          <c:idx val="0"/>
          <c:order val="0"/>
          <c:tx>
            <c:strRef>
              <c:f>Sheet1!$B$1</c:f>
              <c:strCache>
                <c:ptCount val="1"/>
                <c:pt idx="0">
                  <c:v>DTG-ABC-3TC</c:v>
                </c:pt>
              </c:strCache>
            </c:strRef>
          </c:tx>
          <c:spPr>
            <a:gradFill>
              <a:gsLst>
                <a:gs pos="0">
                  <a:srgbClr val="005593"/>
                </a:gs>
                <a:gs pos="98000">
                  <a:srgbClr val="2591D0"/>
                </a:gs>
              </a:gsLst>
              <a:lin ang="0" scaled="0"/>
            </a:gradFill>
            <a:ln w="12700">
              <a:noFill/>
            </a:ln>
            <a:effectLst/>
            <a:scene3d>
              <a:camera prst="orthographicFront"/>
              <a:lightRig rig="threePt" dir="t"/>
            </a:scene3d>
            <a:sp3d>
              <a:bevelT w="38100" h="38100"/>
            </a:sp3d>
          </c:spPr>
          <c:invertIfNegative val="0"/>
          <c:dLbls>
            <c:spPr>
              <a:noFill/>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c:v>
                </c:pt>
                <c:pt idx="1">
                  <c:v>≤100,000 copies/mL</c:v>
                </c:pt>
                <c:pt idx="2">
                  <c:v> &gt;100,000 copies/mL</c:v>
                </c:pt>
              </c:strCache>
            </c:strRef>
          </c:cat>
          <c:val>
            <c:numRef>
              <c:f>Sheet1!$B$2:$B$4</c:f>
              <c:numCache>
                <c:formatCode>0</c:formatCode>
                <c:ptCount val="3"/>
                <c:pt idx="0">
                  <c:v>82</c:v>
                </c:pt>
                <c:pt idx="1">
                  <c:v>83</c:v>
                </c:pt>
                <c:pt idx="2">
                  <c:v>80</c:v>
                </c:pt>
              </c:numCache>
            </c:numRef>
          </c:val>
          <c:extLst>
            <c:ext xmlns:c16="http://schemas.microsoft.com/office/drawing/2014/chart" uri="{C3380CC4-5D6E-409C-BE32-E72D297353CC}">
              <c16:uniqueId val="{00000000-A8AA-2446-ABA5-FA26E3A75941}"/>
            </c:ext>
          </c:extLst>
        </c:ser>
        <c:ser>
          <c:idx val="1"/>
          <c:order val="1"/>
          <c:tx>
            <c:strRef>
              <c:f>Sheet1!$C$1</c:f>
              <c:strCache>
                <c:ptCount val="1"/>
                <c:pt idx="0">
                  <c:v>ATV + RTV + TDF-FTC</c:v>
                </c:pt>
              </c:strCache>
            </c:strRef>
          </c:tx>
          <c:spPr>
            <a:gradFill>
              <a:gsLst>
                <a:gs pos="0">
                  <a:srgbClr val="597F31"/>
                </a:gs>
                <a:gs pos="99000">
                  <a:srgbClr val="9DBA74"/>
                </a:gs>
              </a:gsLst>
              <a:lin ang="0" scaled="0"/>
            </a:gradFill>
            <a:ln w="12700">
              <a:noFill/>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1-A8AA-2446-ABA5-FA26E3A75941}"/>
              </c:ext>
            </c:extLst>
          </c:dPt>
          <c:dLbls>
            <c:spPr>
              <a:noFill/>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c:v>
                </c:pt>
                <c:pt idx="1">
                  <c:v>≤100,000 copies/mL</c:v>
                </c:pt>
                <c:pt idx="2">
                  <c:v> &gt;100,000 copies/mL</c:v>
                </c:pt>
              </c:strCache>
            </c:strRef>
          </c:cat>
          <c:val>
            <c:numRef>
              <c:f>Sheet1!$C$2:$C$4</c:f>
              <c:numCache>
                <c:formatCode>0</c:formatCode>
                <c:ptCount val="3"/>
                <c:pt idx="0">
                  <c:v>71</c:v>
                </c:pt>
                <c:pt idx="1">
                  <c:v>74</c:v>
                </c:pt>
                <c:pt idx="2">
                  <c:v>64</c:v>
                </c:pt>
              </c:numCache>
            </c:numRef>
          </c:val>
          <c:extLst>
            <c:ext xmlns:c16="http://schemas.microsoft.com/office/drawing/2014/chart" uri="{C3380CC4-5D6E-409C-BE32-E72D297353CC}">
              <c16:uniqueId val="{00000002-A8AA-2446-ABA5-FA26E3A75941}"/>
            </c:ext>
          </c:extLst>
        </c:ser>
        <c:dLbls>
          <c:showLegendKey val="0"/>
          <c:showVal val="1"/>
          <c:showCatName val="0"/>
          <c:showSerName val="0"/>
          <c:showPercent val="0"/>
          <c:showBubbleSize val="0"/>
        </c:dLbls>
        <c:gapWidth val="110"/>
        <c:axId val="1802557048"/>
        <c:axId val="1803296728"/>
      </c:barChart>
      <c:catAx>
        <c:axId val="1802557048"/>
        <c:scaling>
          <c:orientation val="minMax"/>
        </c:scaling>
        <c:delete val="0"/>
        <c:axPos val="b"/>
        <c:title>
          <c:tx>
            <c:rich>
              <a:bodyPr/>
              <a:lstStyle/>
              <a:p>
                <a:pPr>
                  <a:defRPr/>
                </a:pPr>
                <a:r>
                  <a:rPr lang="en-US" dirty="0"/>
                  <a:t>Baseline HIV RNA </a:t>
                </a:r>
              </a:p>
            </c:rich>
          </c:tx>
          <c:layout>
            <c:manualLayout>
              <c:xMode val="edge"/>
              <c:yMode val="edge"/>
              <c:x val="0.59850782541071257"/>
              <c:y val="0.91876965548225387"/>
            </c:manualLayout>
          </c:layout>
          <c:overlay val="0"/>
        </c:title>
        <c:numFmt formatCode="General" sourceLinked="0"/>
        <c:majorTickMark val="out"/>
        <c:minorTickMark val="none"/>
        <c:tickLblPos val="nextTo"/>
        <c:spPr>
          <a:ln w="6350" cmpd="sng">
            <a:solidFill>
              <a:srgbClr val="000000"/>
            </a:solidFill>
          </a:ln>
        </c:spPr>
        <c:crossAx val="1803296728"/>
        <c:crosses val="autoZero"/>
        <c:auto val="1"/>
        <c:lblAlgn val="ctr"/>
        <c:lblOffset val="1"/>
        <c:tickLblSkip val="1"/>
        <c:tickMarkSkip val="1"/>
        <c:noMultiLvlLbl val="0"/>
      </c:catAx>
      <c:valAx>
        <c:axId val="1803296728"/>
        <c:scaling>
          <c:orientation val="minMax"/>
          <c:max val="100"/>
          <c:min val="0"/>
        </c:scaling>
        <c:delete val="0"/>
        <c:axPos val="l"/>
        <c:title>
          <c:tx>
            <c:rich>
              <a:bodyPr/>
              <a:lstStyle/>
              <a:p>
                <a:pPr>
                  <a:defRPr/>
                </a:pPr>
                <a:r>
                  <a:rPr lang="en-US"/>
                  <a:t>HIV RNA &lt;50 copies/mL (%)</a:t>
                </a:r>
              </a:p>
            </c:rich>
          </c:tx>
          <c:layout>
            <c:manualLayout>
              <c:xMode val="edge"/>
              <c:yMode val="edge"/>
              <c:x val="1.0802469135802469E-2"/>
              <c:y val="0.11300247097491192"/>
            </c:manualLayout>
          </c:layout>
          <c:overlay val="0"/>
        </c:title>
        <c:numFmt formatCode="0" sourceLinked="0"/>
        <c:majorTickMark val="out"/>
        <c:minorTickMark val="none"/>
        <c:tickLblPos val="nextTo"/>
        <c:spPr>
          <a:ln w="6350" cmpd="sng">
            <a:solidFill>
              <a:srgbClr val="000000"/>
            </a:solidFill>
          </a:ln>
        </c:spPr>
        <c:crossAx val="1802557048"/>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41937749100806843"/>
          <c:y val="1.49179233951688E-2"/>
          <c:w val="0.55149023038786815"/>
          <c:h val="7.1941601049868797E-2"/>
        </c:manualLayout>
      </c:layout>
      <c:overlay val="0"/>
      <c:spPr>
        <a:noFill/>
      </c:sp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4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le_1_No_URL">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2" y="690303"/>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371600"/>
          </a:xfrm>
          <a:prstGeom prst="rect">
            <a:avLst/>
          </a:prstGeom>
        </p:spPr>
        <p:txBody>
          <a:bodyPr lIns="91440" anchor="ctr" anchorCtr="0">
            <a:normAutofit/>
          </a:bodyPr>
          <a:lstStyle>
            <a:lvl1pPr algn="l">
              <a:lnSpc>
                <a:spcPts val="3000"/>
              </a:lnSpc>
              <a:defRPr sz="2400" b="0">
                <a:solidFill>
                  <a:schemeClr val="bg1"/>
                </a:solidFill>
              </a:defRPr>
            </a:lvl1pPr>
          </a:lstStyle>
          <a:p>
            <a:r>
              <a:rPr lang="en-US" dirty="0"/>
              <a:t>Click and Add Title of Talk</a:t>
            </a:r>
          </a:p>
        </p:txBody>
      </p:sp>
      <p:sp>
        <p:nvSpPr>
          <p:cNvPr id="272" name="Text Placeholder 15"/>
          <p:cNvSpPr>
            <a:spLocks noGrp="1"/>
          </p:cNvSpPr>
          <p:nvPr>
            <p:ph type="body" sz="quarter" idx="18" hasCustomPrompt="1"/>
          </p:nvPr>
        </p:nvSpPr>
        <p:spPr>
          <a:xfrm>
            <a:off x="443736" y="2395531"/>
            <a:ext cx="8221886" cy="1234440"/>
          </a:xfrm>
          <a:prstGeom prst="rect">
            <a:avLst/>
          </a:prstGeom>
        </p:spPr>
        <p:txBody>
          <a:bodyPr lIns="91440" tIns="91440" rIns="91440" bIns="91440" anchor="ctr" anchorCtr="0">
            <a:noAutofit/>
          </a:bodyPr>
          <a:lstStyle>
            <a:lvl1pPr marL="0" indent="0" algn="l">
              <a:lnSpc>
                <a:spcPts val="21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
        <p:nvSpPr>
          <p:cNvPr id="273" name="Date"/>
          <p:cNvSpPr>
            <a:spLocks noGrp="1"/>
          </p:cNvSpPr>
          <p:nvPr>
            <p:ph type="body" sz="quarter" idx="14" hasCustomPrompt="1"/>
          </p:nvPr>
        </p:nvSpPr>
        <p:spPr>
          <a:xfrm>
            <a:off x="462320"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 y="693842"/>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 y="4428995"/>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grpSp>
        <p:nvGrpSpPr>
          <p:cNvPr id="36" name="Logo Horizontal V2">
            <a:extLst>
              <a:ext uri="{FF2B5EF4-FFF2-40B4-BE49-F238E27FC236}">
                <a16:creationId xmlns:a16="http://schemas.microsoft.com/office/drawing/2014/main" id="{5DE3BDE0-5FA9-BC4A-8178-4E992BC84A31}"/>
              </a:ext>
            </a:extLst>
          </p:cNvPr>
          <p:cNvGrpSpPr>
            <a:grpSpLocks noChangeAspect="1"/>
          </p:cNvGrpSpPr>
          <p:nvPr userDrawn="1"/>
        </p:nvGrpSpPr>
        <p:grpSpPr>
          <a:xfrm>
            <a:off x="576464" y="217634"/>
            <a:ext cx="3858507" cy="274320"/>
            <a:chOff x="960861" y="1655928"/>
            <a:chExt cx="4437220" cy="420624"/>
          </a:xfrm>
        </p:grpSpPr>
        <p:pic>
          <p:nvPicPr>
            <p:cNvPr id="37" name="Logomark V2">
              <a:extLst>
                <a:ext uri="{FF2B5EF4-FFF2-40B4-BE49-F238E27FC236}">
                  <a16:creationId xmlns:a16="http://schemas.microsoft.com/office/drawing/2014/main" id="{BCDF5E2B-D575-3248-9F32-8DB56A8A5F6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38" name="Nat HIV Cur logo type horiz">
              <a:extLst>
                <a:ext uri="{FF2B5EF4-FFF2-40B4-BE49-F238E27FC236}">
                  <a16:creationId xmlns:a16="http://schemas.microsoft.com/office/drawing/2014/main" id="{F90C1D5B-C61A-8E43-ADFD-659A78B58C75}"/>
                </a:ext>
              </a:extLst>
            </p:cNvPr>
            <p:cNvGrpSpPr>
              <a:grpSpLocks noChangeAspect="1"/>
            </p:cNvGrpSpPr>
            <p:nvPr/>
          </p:nvGrpSpPr>
          <p:grpSpPr bwMode="auto">
            <a:xfrm>
              <a:off x="1476074" y="1719322"/>
              <a:ext cx="3922007" cy="292608"/>
              <a:chOff x="918" y="1071"/>
              <a:chExt cx="2989" cy="223"/>
            </a:xfrm>
          </p:grpSpPr>
          <p:sp>
            <p:nvSpPr>
              <p:cNvPr id="39" name="Freeform 29">
                <a:extLst>
                  <a:ext uri="{FF2B5EF4-FFF2-40B4-BE49-F238E27FC236}">
                    <a16:creationId xmlns:a16="http://schemas.microsoft.com/office/drawing/2014/main" id="{C00F14E4-0FF9-044F-8D05-A3F88FD753BB}"/>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0" name="Freeform 30">
                <a:extLst>
                  <a:ext uri="{FF2B5EF4-FFF2-40B4-BE49-F238E27FC236}">
                    <a16:creationId xmlns:a16="http://schemas.microsoft.com/office/drawing/2014/main" id="{285628E9-40CF-BF4A-A0C2-1981C438F12F}"/>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1" name="Freeform 31">
                <a:extLst>
                  <a:ext uri="{FF2B5EF4-FFF2-40B4-BE49-F238E27FC236}">
                    <a16:creationId xmlns:a16="http://schemas.microsoft.com/office/drawing/2014/main" id="{ECFE4455-EAC2-F54E-8EBA-57AD72EC8EB5}"/>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2" name="Freeform 32">
                <a:extLst>
                  <a:ext uri="{FF2B5EF4-FFF2-40B4-BE49-F238E27FC236}">
                    <a16:creationId xmlns:a16="http://schemas.microsoft.com/office/drawing/2014/main" id="{4CE28E14-FAD1-9D44-9FE0-95CC10271D20}"/>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3" name="Freeform 33">
                <a:extLst>
                  <a:ext uri="{FF2B5EF4-FFF2-40B4-BE49-F238E27FC236}">
                    <a16:creationId xmlns:a16="http://schemas.microsoft.com/office/drawing/2014/main" id="{3FAE42D7-1C68-1448-8B72-AE18B017BE65}"/>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4" name="Freeform 34">
                <a:extLst>
                  <a:ext uri="{FF2B5EF4-FFF2-40B4-BE49-F238E27FC236}">
                    <a16:creationId xmlns:a16="http://schemas.microsoft.com/office/drawing/2014/main" id="{570D103D-E330-A145-BCC8-F5F9AD0CFE8E}"/>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5" name="Freeform 35">
                <a:extLst>
                  <a:ext uri="{FF2B5EF4-FFF2-40B4-BE49-F238E27FC236}">
                    <a16:creationId xmlns:a16="http://schemas.microsoft.com/office/drawing/2014/main" id="{90444F09-0CAD-7847-B840-E5446ABC569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6" name="Freeform 36">
                <a:extLst>
                  <a:ext uri="{FF2B5EF4-FFF2-40B4-BE49-F238E27FC236}">
                    <a16:creationId xmlns:a16="http://schemas.microsoft.com/office/drawing/2014/main" id="{D7CADE7D-AEE6-EF4F-8D20-C51115BE268F}"/>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7" name="Freeform 37">
                <a:extLst>
                  <a:ext uri="{FF2B5EF4-FFF2-40B4-BE49-F238E27FC236}">
                    <a16:creationId xmlns:a16="http://schemas.microsoft.com/office/drawing/2014/main" id="{DA6A3D9E-7019-F54D-92CA-8DC2F4455CED}"/>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8" name="Freeform 38">
                <a:extLst>
                  <a:ext uri="{FF2B5EF4-FFF2-40B4-BE49-F238E27FC236}">
                    <a16:creationId xmlns:a16="http://schemas.microsoft.com/office/drawing/2014/main" id="{DF7B1DCE-3ECB-5B4F-A72B-7A76BEA8D6EB}"/>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9" name="Freeform 39">
                <a:extLst>
                  <a:ext uri="{FF2B5EF4-FFF2-40B4-BE49-F238E27FC236}">
                    <a16:creationId xmlns:a16="http://schemas.microsoft.com/office/drawing/2014/main" id="{E8243449-E25D-DD42-BAFB-2841EEDB003C}"/>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0" name="Freeform 40">
                <a:extLst>
                  <a:ext uri="{FF2B5EF4-FFF2-40B4-BE49-F238E27FC236}">
                    <a16:creationId xmlns:a16="http://schemas.microsoft.com/office/drawing/2014/main" id="{B6DA0017-A23B-DA49-BE6B-3DC9F25410D7}"/>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1" name="Freeform 41">
                <a:extLst>
                  <a:ext uri="{FF2B5EF4-FFF2-40B4-BE49-F238E27FC236}">
                    <a16:creationId xmlns:a16="http://schemas.microsoft.com/office/drawing/2014/main" id="{CEB270F8-FBBB-4D40-9CB5-35198A58C9AF}"/>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2" name="Freeform 42">
                <a:extLst>
                  <a:ext uri="{FF2B5EF4-FFF2-40B4-BE49-F238E27FC236}">
                    <a16:creationId xmlns:a16="http://schemas.microsoft.com/office/drawing/2014/main" id="{4F9A2DA6-965E-DF46-825E-BE6D9DB7F3DE}"/>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3" name="Freeform 43">
                <a:extLst>
                  <a:ext uri="{FF2B5EF4-FFF2-40B4-BE49-F238E27FC236}">
                    <a16:creationId xmlns:a16="http://schemas.microsoft.com/office/drawing/2014/main" id="{2ACAAA25-7623-8941-A231-9413F3EE15DD}"/>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4" name="Freeform 44">
                <a:extLst>
                  <a:ext uri="{FF2B5EF4-FFF2-40B4-BE49-F238E27FC236}">
                    <a16:creationId xmlns:a16="http://schemas.microsoft.com/office/drawing/2014/main" id="{8D8D75C5-4920-A54A-96DB-C3ED25121887}"/>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5" name="Freeform 45">
                <a:extLst>
                  <a:ext uri="{FF2B5EF4-FFF2-40B4-BE49-F238E27FC236}">
                    <a16:creationId xmlns:a16="http://schemas.microsoft.com/office/drawing/2014/main" id="{B693F4E2-7E6A-8543-9D5B-485D345928FB}"/>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6" name="Freeform 46">
                <a:extLst>
                  <a:ext uri="{FF2B5EF4-FFF2-40B4-BE49-F238E27FC236}">
                    <a16:creationId xmlns:a16="http://schemas.microsoft.com/office/drawing/2014/main" id="{79FCBDCE-8080-844D-9A33-09B25FA07B3D}"/>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7" name="Freeform 47">
                <a:extLst>
                  <a:ext uri="{FF2B5EF4-FFF2-40B4-BE49-F238E27FC236}">
                    <a16:creationId xmlns:a16="http://schemas.microsoft.com/office/drawing/2014/main" id="{C953DD89-4FED-8F4C-9F9B-204DFE0D1E30}"/>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8" name="Freeform 48">
                <a:extLst>
                  <a:ext uri="{FF2B5EF4-FFF2-40B4-BE49-F238E27FC236}">
                    <a16:creationId xmlns:a16="http://schemas.microsoft.com/office/drawing/2014/main" id="{53FC9640-29CF-FA4F-8955-C1B280349765}"/>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9" name="Freeform 49">
                <a:extLst>
                  <a:ext uri="{FF2B5EF4-FFF2-40B4-BE49-F238E27FC236}">
                    <a16:creationId xmlns:a16="http://schemas.microsoft.com/office/drawing/2014/main" id="{B627E457-728F-2248-BFE3-AD31E2702155}"/>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33" name="Picture 32" descr="AETC_Program-color-outline-01.png">
            <a:extLst>
              <a:ext uri="{FF2B5EF4-FFF2-40B4-BE49-F238E27FC236}">
                <a16:creationId xmlns:a16="http://schemas.microsoft.com/office/drawing/2014/main" id="{30249935-4EB8-CC49-A8DC-1C3056D339E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81905" y="4578474"/>
            <a:ext cx="1575509" cy="453277"/>
          </a:xfrm>
          <a:prstGeom prst="rect">
            <a:avLst/>
          </a:prstGeom>
        </p:spPr>
      </p:pic>
    </p:spTree>
    <p:extLst>
      <p:ext uri="{BB962C8B-B14F-4D97-AF65-F5344CB8AC3E}">
        <p14:creationId xmlns:p14="http://schemas.microsoft.com/office/powerpoint/2010/main" val="3869213364"/>
      </p:ext>
    </p:extLst>
  </p:cSld>
  <p:clrMapOvr>
    <a:masterClrMapping/>
  </p:clrMapOvr>
  <p:transition spd="slow"/>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Divider Red">
    <p:spTree>
      <p:nvGrpSpPr>
        <p:cNvPr id="1" name=""/>
        <p:cNvGrpSpPr/>
        <p:nvPr/>
      </p:nvGrpSpPr>
      <p:grpSpPr>
        <a:xfrm>
          <a:off x="0" y="0"/>
          <a:ext cx="0" cy="0"/>
          <a:chOff x="0" y="0"/>
          <a:chExt cx="0" cy="0"/>
        </a:xfrm>
      </p:grpSpPr>
      <p:sp>
        <p:nvSpPr>
          <p:cNvPr id="12" name="Title 4"/>
          <p:cNvSpPr txBox="1">
            <a:spLocks/>
          </p:cNvSpPr>
          <p:nvPr/>
        </p:nvSpPr>
        <p:spPr>
          <a:xfrm>
            <a:off x="1" y="2095500"/>
            <a:ext cx="9143999" cy="971550"/>
          </a:xfrm>
          <a:prstGeom prst="rect">
            <a:avLst/>
          </a:prstGeom>
          <a:solidFill>
            <a:srgbClr val="E5DBDE"/>
          </a:solidFill>
        </p:spPr>
        <p:txBody>
          <a:bodyPr tIns="0" anchor="ctr">
            <a:normAutofit/>
          </a:bodyPr>
          <a:lstStyle/>
          <a:p>
            <a:pPr marL="0" marR="0" lvl="0" indent="0" algn="ctr" defTabSz="6858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2" name="Title 1"/>
          <p:cNvSpPr>
            <a:spLocks noGrp="1"/>
          </p:cNvSpPr>
          <p:nvPr>
            <p:ph type="title" hasCustomPrompt="1"/>
          </p:nvPr>
        </p:nvSpPr>
        <p:spPr>
          <a:xfrm>
            <a:off x="459306" y="2105025"/>
            <a:ext cx="8229568" cy="956120"/>
          </a:xfrm>
          <a:prstGeom prst="rect">
            <a:avLst/>
          </a:prstGeom>
        </p:spPr>
        <p:txBody>
          <a:bodyPr tIns="0" anchor="ctr">
            <a:normAutofit/>
          </a:bodyPr>
          <a:lstStyle>
            <a:lvl1pPr algn="ctr">
              <a:defRPr sz="2400" b="1" cap="none">
                <a:solidFill>
                  <a:schemeClr val="tx2"/>
                </a:solidFill>
              </a:defRPr>
            </a:lvl1pPr>
          </a:lstStyle>
          <a:p>
            <a:r>
              <a:rPr lang="en-US" dirty="0"/>
              <a:t>Click To Edit Section Title</a:t>
            </a:r>
          </a:p>
        </p:txBody>
      </p:sp>
      <p:sp>
        <p:nvSpPr>
          <p:cNvPr id="9" name="Text Placeholder 2"/>
          <p:cNvSpPr>
            <a:spLocks noGrp="1"/>
          </p:cNvSpPr>
          <p:nvPr>
            <p:ph type="body" idx="1" hasCustomPrompt="1"/>
          </p:nvPr>
        </p:nvSpPr>
        <p:spPr>
          <a:xfrm>
            <a:off x="459306" y="1687324"/>
            <a:ext cx="8229600" cy="407766"/>
          </a:xfrm>
          <a:prstGeom prst="rect">
            <a:avLst/>
          </a:prstGeom>
        </p:spPr>
        <p:txBody>
          <a:bodyPr bIns="0" anchor="ctr"/>
          <a:lstStyle>
            <a:lvl1pPr marL="0" indent="0" algn="ctr">
              <a:lnSpc>
                <a:spcPct val="100000"/>
              </a:lnSpc>
              <a:buNone/>
              <a:defRPr sz="1350" cap="all" baseline="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Add Header Text</a:t>
            </a:r>
          </a:p>
        </p:txBody>
      </p:sp>
      <p:pic>
        <p:nvPicPr>
          <p:cNvPr id="13" name="Picture 12" descr="NatHIVcurriculum_logo_white_thik.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669746" y="4803477"/>
            <a:ext cx="1414549" cy="344269"/>
          </a:xfrm>
          <a:prstGeom prst="rect">
            <a:avLst/>
          </a:prstGeom>
        </p:spPr>
      </p:pic>
      <p:cxnSp>
        <p:nvCxnSpPr>
          <p:cNvPr id="14" name="Straight Connector 13"/>
          <p:cNvCxnSpPr/>
          <p:nvPr/>
        </p:nvCxnSpPr>
        <p:spPr>
          <a:xfrm>
            <a:off x="1" y="1375816"/>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 y="3778231"/>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87684510"/>
      </p:ext>
    </p:extLst>
  </p:cSld>
  <p:clrMapOvr>
    <a:masterClrMapping/>
  </p:clrMapOvr>
  <p:transition spd="slow"/>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 id="2147483757" r:id="rId24"/>
    <p:sldLayoutId id="2147483759" r:id="rId25"/>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1800" b="0" dirty="0">
                <a:ea typeface="ＭＳ Ｐゴシック" pitchFamily="22" charset="-128"/>
                <a:cs typeface="ＭＳ Ｐゴシック" pitchFamily="22" charset="-128"/>
              </a:rPr>
              <a:t>DTG-ABC-3TC versus ATV + RTV + TDF-FTC for Treatment-Naïve Women</a:t>
            </a:r>
            <a:br>
              <a:rPr lang="en-US" sz="1800" b="0" dirty="0"/>
            </a:br>
            <a:r>
              <a:rPr lang="en-US" sz="2700" dirty="0"/>
              <a:t>ARIA</a:t>
            </a:r>
          </a:p>
        </p:txBody>
      </p:sp>
    </p:spTree>
    <p:extLst>
      <p:ext uri="{BB962C8B-B14F-4D97-AF65-F5344CB8AC3E}">
        <p14:creationId xmlns:p14="http://schemas.microsoft.com/office/powerpoint/2010/main" val="33224038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F167C-31F4-BF68-FB9A-618534D8521E}"/>
              </a:ext>
            </a:extLst>
          </p:cNvPr>
          <p:cNvSpPr>
            <a:spLocks noGrp="1"/>
          </p:cNvSpPr>
          <p:nvPr>
            <p:ph type="title"/>
          </p:nvPr>
        </p:nvSpPr>
        <p:spPr/>
        <p:txBody>
          <a:bodyPr>
            <a:noAutofit/>
          </a:bodyPr>
          <a:lstStyle/>
          <a:p>
            <a:r>
              <a:rPr lang="en-US" sz="2000" dirty="0">
                <a:ea typeface="ＭＳ Ｐゴシック" pitchFamily="22" charset="-128"/>
                <a:cs typeface="ＭＳ Ｐゴシック" pitchFamily="22" charset="-128"/>
              </a:rPr>
              <a:t>DTG-ABC-3TC vs. ATV +RTV + TDF-FTC for Treatment-Naïve Women</a:t>
            </a:r>
            <a:br>
              <a:rPr lang="en-US" sz="2000" dirty="0">
                <a:ea typeface="ＭＳ Ｐゴシック" pitchFamily="22" charset="-128"/>
                <a:cs typeface="ＭＳ Ｐゴシック" pitchFamily="22" charset="-128"/>
              </a:rPr>
            </a:br>
            <a:r>
              <a:rPr lang="en-US" sz="2000" dirty="0">
                <a:ea typeface="ＭＳ Ｐゴシック" pitchFamily="31" charset="-128"/>
                <a:cs typeface="ＭＳ Ｐゴシック" pitchFamily="31" charset="-128"/>
              </a:rPr>
              <a:t>ARIA: Study Design</a:t>
            </a:r>
            <a:endParaRPr lang="en-US" sz="2000" dirty="0"/>
          </a:p>
        </p:txBody>
      </p:sp>
      <p:sp>
        <p:nvSpPr>
          <p:cNvPr id="3" name="Text Placeholder 2">
            <a:extLst>
              <a:ext uri="{FF2B5EF4-FFF2-40B4-BE49-F238E27FC236}">
                <a16:creationId xmlns:a16="http://schemas.microsoft.com/office/drawing/2014/main" id="{5004C527-2960-BB2D-7130-4F1757A6A311}"/>
              </a:ext>
            </a:extLst>
          </p:cNvPr>
          <p:cNvSpPr>
            <a:spLocks noGrp="1"/>
          </p:cNvSpPr>
          <p:nvPr>
            <p:ph type="body" sz="quarter" idx="16"/>
          </p:nvPr>
        </p:nvSpPr>
        <p:spPr/>
        <p:txBody>
          <a:bodyPr/>
          <a:lstStyle/>
          <a:p>
            <a:r>
              <a:rPr lang="en-US" dirty="0"/>
              <a:t>Source: </a:t>
            </a:r>
            <a:r>
              <a:rPr lang="en-US" dirty="0" err="1"/>
              <a:t>Orrell</a:t>
            </a:r>
            <a:r>
              <a:rPr lang="en-US" dirty="0"/>
              <a:t> C, et al. Lancet HIV. 2017;4:e536-46.</a:t>
            </a:r>
          </a:p>
        </p:txBody>
      </p:sp>
      <p:sp>
        <p:nvSpPr>
          <p:cNvPr id="4" name="Content Placeholder 3">
            <a:extLst>
              <a:ext uri="{FF2B5EF4-FFF2-40B4-BE49-F238E27FC236}">
                <a16:creationId xmlns:a16="http://schemas.microsoft.com/office/drawing/2014/main" id="{3E25D7CC-A34B-F1BE-FBC5-02C073F3E6A9}"/>
              </a:ext>
            </a:extLst>
          </p:cNvPr>
          <p:cNvSpPr>
            <a:spLocks noGrp="1"/>
          </p:cNvSpPr>
          <p:nvPr>
            <p:ph sz="half" idx="2"/>
          </p:nvPr>
        </p:nvSpPr>
        <p:spPr>
          <a:xfrm>
            <a:off x="323852" y="1069675"/>
            <a:ext cx="5337252" cy="3683479"/>
          </a:xfrm>
        </p:spPr>
        <p:txBody>
          <a:bodyPr>
            <a:noAutofit/>
          </a:bodyPr>
          <a:lstStyle/>
          <a:p>
            <a:pPr>
              <a:lnSpc>
                <a:spcPts val="1700"/>
              </a:lnSpc>
            </a:pPr>
            <a:r>
              <a:rPr lang="en-US" sz="1500" b="1" dirty="0"/>
              <a:t>Background</a:t>
            </a:r>
            <a:r>
              <a:rPr lang="en-US" sz="1500" dirty="0"/>
              <a:t>: Phase 3b, randomized, open label, multicenter, active controlled, noninferiority trial in women</a:t>
            </a:r>
          </a:p>
          <a:p>
            <a:pPr>
              <a:lnSpc>
                <a:spcPts val="1700"/>
              </a:lnSpc>
            </a:pPr>
            <a:r>
              <a:rPr lang="en-US" sz="1500" b="1" dirty="0"/>
              <a:t>Inclusion Criteria </a:t>
            </a:r>
            <a:r>
              <a:rPr lang="en-US" sz="1500" dirty="0"/>
              <a:t>(n = 495 analyzed)</a:t>
            </a:r>
          </a:p>
          <a:p>
            <a:pPr lvl="1">
              <a:lnSpc>
                <a:spcPts val="1700"/>
              </a:lnSpc>
            </a:pPr>
            <a:r>
              <a:rPr lang="en-US" sz="1500" dirty="0"/>
              <a:t>Age ≥18 years and assigned female sex at birth</a:t>
            </a:r>
          </a:p>
          <a:p>
            <a:pPr lvl="1">
              <a:lnSpc>
                <a:spcPts val="1700"/>
              </a:lnSpc>
            </a:pPr>
            <a:r>
              <a:rPr lang="en-US" sz="1500" dirty="0"/>
              <a:t>HIV RNA ≥500 copies/mL</a:t>
            </a:r>
          </a:p>
          <a:p>
            <a:pPr lvl="1">
              <a:lnSpc>
                <a:spcPts val="1700"/>
              </a:lnSpc>
            </a:pPr>
            <a:r>
              <a:rPr lang="en-US" sz="1500" dirty="0"/>
              <a:t>Received ≤10 days of ART prior to enrollment</a:t>
            </a:r>
          </a:p>
          <a:p>
            <a:pPr lvl="1">
              <a:lnSpc>
                <a:spcPts val="1700"/>
              </a:lnSpc>
            </a:pPr>
            <a:r>
              <a:rPr lang="en-US" sz="1500" dirty="0"/>
              <a:t>HLA-B*5701 negative</a:t>
            </a:r>
          </a:p>
          <a:p>
            <a:pPr lvl="1">
              <a:lnSpc>
                <a:spcPts val="1700"/>
              </a:lnSpc>
            </a:pPr>
            <a:r>
              <a:rPr lang="en-US" sz="1500" dirty="0"/>
              <a:t>Not pregnant</a:t>
            </a:r>
          </a:p>
          <a:p>
            <a:pPr lvl="1">
              <a:lnSpc>
                <a:spcPts val="1700"/>
              </a:lnSpc>
            </a:pPr>
            <a:r>
              <a:rPr lang="en-US" sz="1500" dirty="0"/>
              <a:t>No hepatic impairment</a:t>
            </a:r>
          </a:p>
          <a:p>
            <a:pPr lvl="1">
              <a:lnSpc>
                <a:spcPts val="1700"/>
              </a:lnSpc>
            </a:pPr>
            <a:r>
              <a:rPr lang="en-US" sz="1500" dirty="0"/>
              <a:t>Creatinine clearance ≥50 mL/min</a:t>
            </a:r>
          </a:p>
          <a:p>
            <a:pPr lvl="1">
              <a:lnSpc>
                <a:spcPts val="1700"/>
              </a:lnSpc>
            </a:pPr>
            <a:r>
              <a:rPr lang="en-US" sz="1500" dirty="0"/>
              <a:t>No resistance to study drugs</a:t>
            </a:r>
          </a:p>
          <a:p>
            <a:pPr>
              <a:lnSpc>
                <a:spcPts val="1700"/>
              </a:lnSpc>
            </a:pPr>
            <a:r>
              <a:rPr lang="en-US" sz="1500" b="1" dirty="0"/>
              <a:t>Treatment Arms </a:t>
            </a:r>
            <a:r>
              <a:rPr lang="en-US" sz="1500" dirty="0"/>
              <a:t>(all meds given once daily)</a:t>
            </a:r>
          </a:p>
          <a:p>
            <a:pPr lvl="1">
              <a:lnSpc>
                <a:spcPts val="1700"/>
              </a:lnSpc>
            </a:pPr>
            <a:r>
              <a:rPr lang="en-US" sz="1500" dirty="0"/>
              <a:t>Dolutegravir-abacavir-lamivudine (DTG-ABC-3TC)</a:t>
            </a:r>
          </a:p>
          <a:p>
            <a:pPr lvl="1">
              <a:lnSpc>
                <a:spcPts val="1700"/>
              </a:lnSpc>
            </a:pPr>
            <a:r>
              <a:rPr lang="en-US" sz="1500" dirty="0"/>
              <a:t>Atazanavir (ATV) + ritonavir (RTV) + </a:t>
            </a:r>
            <a:br>
              <a:rPr lang="en-US" sz="1500" dirty="0"/>
            </a:br>
            <a:r>
              <a:rPr lang="en-US" sz="1500" dirty="0"/>
              <a:t>tenofovir DF-emtricitabine (TDF-FTC)</a:t>
            </a:r>
          </a:p>
        </p:txBody>
      </p:sp>
      <p:sp>
        <p:nvSpPr>
          <p:cNvPr id="5" name="Line 11">
            <a:extLst>
              <a:ext uri="{FF2B5EF4-FFF2-40B4-BE49-F238E27FC236}">
                <a16:creationId xmlns:a16="http://schemas.microsoft.com/office/drawing/2014/main" id="{F29EFCB9-9B80-1887-B36C-D8D558C28BAD}"/>
              </a:ext>
            </a:extLst>
          </p:cNvPr>
          <p:cNvSpPr>
            <a:spLocks noChangeShapeType="1"/>
          </p:cNvSpPr>
          <p:nvPr/>
        </p:nvSpPr>
        <p:spPr bwMode="auto">
          <a:xfrm rot="1169337" flipV="1">
            <a:off x="5734448" y="2452712"/>
            <a:ext cx="310375" cy="492977"/>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dirty="0">
              <a:latin typeface="Arial"/>
              <a:cs typeface="Arial"/>
            </a:endParaRPr>
          </a:p>
        </p:txBody>
      </p:sp>
      <p:sp>
        <p:nvSpPr>
          <p:cNvPr id="6" name="Line 11">
            <a:extLst>
              <a:ext uri="{FF2B5EF4-FFF2-40B4-BE49-F238E27FC236}">
                <a16:creationId xmlns:a16="http://schemas.microsoft.com/office/drawing/2014/main" id="{E2F1319F-EEC8-ED10-BC62-1BD68E50D893}"/>
              </a:ext>
            </a:extLst>
          </p:cNvPr>
          <p:cNvSpPr>
            <a:spLocks noChangeShapeType="1"/>
          </p:cNvSpPr>
          <p:nvPr/>
        </p:nvSpPr>
        <p:spPr bwMode="auto">
          <a:xfrm rot="20430663">
            <a:off x="5734448" y="2906694"/>
            <a:ext cx="310375" cy="492977"/>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7" name="Rectangle 7">
            <a:extLst>
              <a:ext uri="{FF2B5EF4-FFF2-40B4-BE49-F238E27FC236}">
                <a16:creationId xmlns:a16="http://schemas.microsoft.com/office/drawing/2014/main" id="{385A7B31-8332-6F28-1F36-49616199D652}"/>
              </a:ext>
            </a:extLst>
          </p:cNvPr>
          <p:cNvSpPr>
            <a:spLocks noChangeArrowheads="1"/>
          </p:cNvSpPr>
          <p:nvPr/>
        </p:nvSpPr>
        <p:spPr bwMode="ltGray">
          <a:xfrm>
            <a:off x="6166807" y="1954642"/>
            <a:ext cx="2598500" cy="818384"/>
          </a:xfrm>
          <a:prstGeom prst="rect">
            <a:avLst/>
          </a:prstGeom>
          <a:solidFill>
            <a:srgbClr val="006CA8">
              <a:alpha val="20000"/>
            </a:srgbClr>
          </a:solidFill>
          <a:ln w="9525" cap="flat" cmpd="sng" algn="ctr">
            <a:solidFill>
              <a:srgbClr val="000000"/>
            </a:solidFill>
            <a:prstDash val="solid"/>
            <a:miter lim="800000"/>
            <a:headEnd type="none" w="med" len="med"/>
            <a:tailEnd type="none" w="med" len="med"/>
          </a:ln>
          <a:effectLst/>
        </p:spPr>
        <p:txBody>
          <a:bodyPr wrap="none" lIns="68573" tIns="34286" rIns="68573" bIns="34286" anchor="ctr">
            <a:prstTxWarp prst="textNoShape">
              <a:avLst/>
            </a:prstTxWarp>
          </a:bodyPr>
          <a:lstStyle/>
          <a:p>
            <a:pPr algn="ctr"/>
            <a:r>
              <a:rPr lang="en-US" sz="1600" b="1" dirty="0">
                <a:solidFill>
                  <a:srgbClr val="000000"/>
                </a:solidFill>
                <a:latin typeface="Arial"/>
                <a:cs typeface="Arial"/>
              </a:rPr>
              <a:t>DTG-ABC-3TC</a:t>
            </a:r>
            <a:br>
              <a:rPr lang="en-US" sz="1600" b="1" dirty="0">
                <a:solidFill>
                  <a:srgbClr val="000000"/>
                </a:solidFill>
                <a:latin typeface="Arial"/>
                <a:cs typeface="Arial"/>
              </a:rPr>
            </a:br>
            <a:r>
              <a:rPr lang="en-US" sz="1050" dirty="0">
                <a:solidFill>
                  <a:srgbClr val="000000"/>
                </a:solidFill>
                <a:latin typeface="Arial"/>
                <a:cs typeface="Arial"/>
              </a:rPr>
              <a:t>(n = 248)</a:t>
            </a:r>
          </a:p>
        </p:txBody>
      </p:sp>
      <p:sp>
        <p:nvSpPr>
          <p:cNvPr id="8" name="Rectangle 7">
            <a:extLst>
              <a:ext uri="{FF2B5EF4-FFF2-40B4-BE49-F238E27FC236}">
                <a16:creationId xmlns:a16="http://schemas.microsoft.com/office/drawing/2014/main" id="{F204AF54-E0B7-EE69-83D1-A724B8CFBD19}"/>
              </a:ext>
            </a:extLst>
          </p:cNvPr>
          <p:cNvSpPr>
            <a:spLocks noChangeArrowheads="1"/>
          </p:cNvSpPr>
          <p:nvPr/>
        </p:nvSpPr>
        <p:spPr bwMode="ltGray">
          <a:xfrm>
            <a:off x="6166807" y="3136507"/>
            <a:ext cx="2598500" cy="818384"/>
          </a:xfrm>
          <a:prstGeom prst="rect">
            <a:avLst/>
          </a:prstGeom>
          <a:solidFill>
            <a:srgbClr val="4D7F18">
              <a:alpha val="25098"/>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nchorCtr="1">
            <a:prstTxWarp prst="textNoShape">
              <a:avLst/>
            </a:prstTxWarp>
          </a:bodyPr>
          <a:lstStyle/>
          <a:p>
            <a:pPr algn="ctr"/>
            <a:r>
              <a:rPr lang="en-US" sz="1600" b="1" dirty="0">
                <a:solidFill>
                  <a:srgbClr val="000000"/>
                </a:solidFill>
                <a:latin typeface="Arial"/>
                <a:cs typeface="Arial"/>
              </a:rPr>
              <a:t>ATV + RTV + TDF-FTC</a:t>
            </a:r>
            <a:br>
              <a:rPr lang="en-US" sz="1350" b="1" dirty="0">
                <a:solidFill>
                  <a:srgbClr val="000000"/>
                </a:solidFill>
                <a:latin typeface="Arial"/>
                <a:cs typeface="Arial"/>
              </a:rPr>
            </a:br>
            <a:r>
              <a:rPr lang="en-US" sz="1050" dirty="0">
                <a:solidFill>
                  <a:srgbClr val="000000"/>
                </a:solidFill>
                <a:latin typeface="Arial"/>
                <a:cs typeface="Arial"/>
              </a:rPr>
              <a:t>(n = 247)</a:t>
            </a:r>
          </a:p>
        </p:txBody>
      </p:sp>
    </p:spTree>
    <p:extLst>
      <p:ext uri="{BB962C8B-B14F-4D97-AF65-F5344CB8AC3E}">
        <p14:creationId xmlns:p14="http://schemas.microsoft.com/office/powerpoint/2010/main" val="3848104420"/>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DTG-ABC-3TC vs. ATV +RTV + TDF-FTC for Treatment-Naïve Women</a:t>
            </a:r>
            <a:br>
              <a:rPr lang="en-US" sz="2000" dirty="0">
                <a:ea typeface="ＭＳ Ｐゴシック" pitchFamily="22" charset="-128"/>
                <a:cs typeface="ＭＳ Ｐゴシック" pitchFamily="22" charset="-128"/>
              </a:rPr>
            </a:br>
            <a:r>
              <a:rPr lang="en-US" sz="2000" dirty="0">
                <a:ea typeface="ＭＳ Ｐゴシック" pitchFamily="31" charset="-128"/>
                <a:cs typeface="ＭＳ Ｐゴシック" pitchFamily="31" charset="-128"/>
              </a:rPr>
              <a:t>ARIA: Results</a:t>
            </a:r>
            <a:endParaRPr lang="en-US" sz="2000" dirty="0"/>
          </a:p>
        </p:txBody>
      </p:sp>
      <p:sp>
        <p:nvSpPr>
          <p:cNvPr id="4" name="Text Placeholder 3"/>
          <p:cNvSpPr>
            <a:spLocks noGrp="1"/>
          </p:cNvSpPr>
          <p:nvPr>
            <p:ph type="body" sz="quarter" idx="15"/>
          </p:nvPr>
        </p:nvSpPr>
        <p:spPr/>
        <p:txBody>
          <a:bodyPr/>
          <a:lstStyle/>
          <a:p>
            <a:r>
              <a:rPr lang="en-US" dirty="0"/>
              <a:t>Week 48 Virologic Response, by Baseline HIV RNA Level (Intention-to-Treat Analysis)</a:t>
            </a:r>
          </a:p>
        </p:txBody>
      </p:sp>
      <p:sp>
        <p:nvSpPr>
          <p:cNvPr id="7" name="Content Placeholder 6"/>
          <p:cNvSpPr>
            <a:spLocks noGrp="1"/>
          </p:cNvSpPr>
          <p:nvPr>
            <p:ph type="body" sz="quarter" idx="16"/>
          </p:nvPr>
        </p:nvSpPr>
        <p:spPr/>
        <p:txBody>
          <a:bodyPr/>
          <a:lstStyle/>
          <a:p>
            <a:r>
              <a:rPr lang="en-US" dirty="0"/>
              <a:t>Source: </a:t>
            </a:r>
            <a:r>
              <a:rPr lang="en-US" dirty="0" err="1"/>
              <a:t>Orrell</a:t>
            </a:r>
            <a:r>
              <a:rPr lang="en-US" dirty="0"/>
              <a:t> C, et al. Lancet HIV. 2017;4:e536-46.</a:t>
            </a:r>
          </a:p>
        </p:txBody>
      </p:sp>
      <p:graphicFrame>
        <p:nvGraphicFramePr>
          <p:cNvPr id="6" name="Chart 5"/>
          <p:cNvGraphicFramePr>
            <a:graphicFrameLocks/>
          </p:cNvGraphicFramePr>
          <p:nvPr>
            <p:extLst>
              <p:ext uri="{D42A27DB-BD31-4B8C-83A1-F6EECF244321}">
                <p14:modId xmlns:p14="http://schemas.microsoft.com/office/powerpoint/2010/main" val="71234568"/>
              </p:ext>
            </p:extLst>
          </p:nvPr>
        </p:nvGraphicFramePr>
        <p:xfrm>
          <a:off x="462006" y="1371600"/>
          <a:ext cx="8229600" cy="3383280"/>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2008511" y="3857337"/>
            <a:ext cx="822960" cy="27432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schemeClr val="bg1"/>
                </a:solidFill>
                <a:latin typeface="Arial" panose="020B0604020202020204" pitchFamily="34" charset="0"/>
                <a:cs typeface="Arial" panose="020B0604020202020204" pitchFamily="34" charset="0"/>
              </a:rPr>
              <a:t>203/248</a:t>
            </a:r>
          </a:p>
        </p:txBody>
      </p:sp>
      <p:sp>
        <p:nvSpPr>
          <p:cNvPr id="9" name="Rectangle 8"/>
          <p:cNvSpPr/>
          <p:nvPr/>
        </p:nvSpPr>
        <p:spPr>
          <a:xfrm>
            <a:off x="2732505" y="3857337"/>
            <a:ext cx="822960" cy="27432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schemeClr val="bg1"/>
                </a:solidFill>
                <a:latin typeface="Arial" panose="020B0604020202020204" pitchFamily="34" charset="0"/>
                <a:cs typeface="Arial" panose="020B0604020202020204" pitchFamily="34" charset="0"/>
              </a:rPr>
              <a:t>176/247</a:t>
            </a:r>
          </a:p>
        </p:txBody>
      </p:sp>
      <p:sp>
        <p:nvSpPr>
          <p:cNvPr id="10" name="Rectangle 9"/>
          <p:cNvSpPr/>
          <p:nvPr/>
        </p:nvSpPr>
        <p:spPr>
          <a:xfrm>
            <a:off x="4264608" y="3857337"/>
            <a:ext cx="822960" cy="27432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schemeClr val="bg1"/>
                </a:solidFill>
                <a:latin typeface="Arial" panose="020B0604020202020204" pitchFamily="34" charset="0"/>
                <a:cs typeface="Arial" panose="020B0604020202020204" pitchFamily="34" charset="0"/>
              </a:rPr>
              <a:t>148/179</a:t>
            </a:r>
          </a:p>
        </p:txBody>
      </p:sp>
      <p:sp>
        <p:nvSpPr>
          <p:cNvPr id="11" name="Rectangle 10"/>
          <p:cNvSpPr/>
          <p:nvPr/>
        </p:nvSpPr>
        <p:spPr>
          <a:xfrm>
            <a:off x="5014830" y="3857337"/>
            <a:ext cx="822960" cy="27432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schemeClr val="bg1"/>
                </a:solidFill>
                <a:latin typeface="Arial" panose="020B0604020202020204" pitchFamily="34" charset="0"/>
                <a:cs typeface="Arial" panose="020B0604020202020204" pitchFamily="34" charset="0"/>
              </a:rPr>
              <a:t>134/181</a:t>
            </a:r>
          </a:p>
        </p:txBody>
      </p:sp>
      <p:sp>
        <p:nvSpPr>
          <p:cNvPr id="12" name="Rectangle 11"/>
          <p:cNvSpPr/>
          <p:nvPr/>
        </p:nvSpPr>
        <p:spPr>
          <a:xfrm>
            <a:off x="6563995" y="3857337"/>
            <a:ext cx="822960" cy="27432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schemeClr val="bg1"/>
                </a:solidFill>
                <a:latin typeface="Arial" panose="020B0604020202020204" pitchFamily="34" charset="0"/>
                <a:cs typeface="Arial" panose="020B0604020202020204" pitchFamily="34" charset="0"/>
              </a:rPr>
              <a:t>55/69</a:t>
            </a:r>
          </a:p>
        </p:txBody>
      </p:sp>
      <p:sp>
        <p:nvSpPr>
          <p:cNvPr id="13" name="Rectangle 12"/>
          <p:cNvSpPr/>
          <p:nvPr/>
        </p:nvSpPr>
        <p:spPr>
          <a:xfrm>
            <a:off x="7311899" y="3857337"/>
            <a:ext cx="822960" cy="27432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schemeClr val="bg1"/>
                </a:solidFill>
                <a:latin typeface="Arial" panose="020B0604020202020204" pitchFamily="34" charset="0"/>
                <a:cs typeface="Arial" panose="020B0604020202020204" pitchFamily="34" charset="0"/>
              </a:rPr>
              <a:t>42/66</a:t>
            </a:r>
          </a:p>
        </p:txBody>
      </p:sp>
      <p:cxnSp>
        <p:nvCxnSpPr>
          <p:cNvPr id="15" name="Straight Connector 14"/>
          <p:cNvCxnSpPr>
            <a:cxnSpLocks/>
          </p:cNvCxnSpPr>
          <p:nvPr/>
        </p:nvCxnSpPr>
        <p:spPr>
          <a:xfrm>
            <a:off x="4194351" y="4470168"/>
            <a:ext cx="4099904"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6212631"/>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DTG-ABC-3TC vs. ATV +RTV + TDF-FTC for Treatment-Naïve Women</a:t>
            </a:r>
            <a:br>
              <a:rPr lang="en-US" sz="2000" dirty="0">
                <a:ea typeface="ＭＳ Ｐゴシック" pitchFamily="22" charset="-128"/>
                <a:cs typeface="ＭＳ Ｐゴシック" pitchFamily="22" charset="-128"/>
              </a:rPr>
            </a:br>
            <a:r>
              <a:rPr lang="en-US" sz="2000" dirty="0">
                <a:ea typeface="ＭＳ Ｐゴシック" pitchFamily="31" charset="-128"/>
                <a:cs typeface="ＭＳ Ｐゴシック" pitchFamily="31" charset="-128"/>
              </a:rPr>
              <a:t>ARIA: Results</a:t>
            </a:r>
            <a:endParaRPr lang="en-US" sz="2000" dirty="0"/>
          </a:p>
        </p:txBody>
      </p:sp>
      <p:sp>
        <p:nvSpPr>
          <p:cNvPr id="4" name="Text Placeholder 3"/>
          <p:cNvSpPr>
            <a:spLocks noGrp="1"/>
          </p:cNvSpPr>
          <p:nvPr>
            <p:ph type="body" sz="quarter" idx="15"/>
          </p:nvPr>
        </p:nvSpPr>
        <p:spPr/>
        <p:txBody>
          <a:bodyPr/>
          <a:lstStyle/>
          <a:p>
            <a:r>
              <a:rPr lang="en-US" dirty="0"/>
              <a:t>Week 48 Snapshot Virologic Outcomes (Intention-to-Treat Analysis)</a:t>
            </a:r>
          </a:p>
        </p:txBody>
      </p:sp>
      <p:sp>
        <p:nvSpPr>
          <p:cNvPr id="7" name="Content Placeholder 6"/>
          <p:cNvSpPr>
            <a:spLocks noGrp="1"/>
          </p:cNvSpPr>
          <p:nvPr>
            <p:ph type="body" sz="quarter" idx="16"/>
          </p:nvPr>
        </p:nvSpPr>
        <p:spPr/>
        <p:txBody>
          <a:bodyPr/>
          <a:lstStyle/>
          <a:p>
            <a:r>
              <a:rPr lang="en-US" dirty="0"/>
              <a:t>Source: </a:t>
            </a:r>
            <a:r>
              <a:rPr lang="en-US" dirty="0" err="1"/>
              <a:t>Orrell</a:t>
            </a:r>
            <a:r>
              <a:rPr lang="en-US" dirty="0"/>
              <a:t> C, et al. Lancet HIV. 2017;4:e536-46.</a:t>
            </a:r>
          </a:p>
        </p:txBody>
      </p:sp>
      <p:graphicFrame>
        <p:nvGraphicFramePr>
          <p:cNvPr id="14" name="Group 65"/>
          <p:cNvGraphicFramePr>
            <a:graphicFrameLocks noGrp="1"/>
          </p:cNvGraphicFramePr>
          <p:nvPr>
            <p:extLst>
              <p:ext uri="{D42A27DB-BD31-4B8C-83A1-F6EECF244321}">
                <p14:modId xmlns:p14="http://schemas.microsoft.com/office/powerpoint/2010/main" val="2726490901"/>
              </p:ext>
            </p:extLst>
          </p:nvPr>
        </p:nvGraphicFramePr>
        <p:xfrm>
          <a:off x="836343" y="1564987"/>
          <a:ext cx="7498080" cy="2834638"/>
        </p:xfrm>
        <a:graphic>
          <a:graphicData uri="http://schemas.openxmlformats.org/drawingml/2006/table">
            <a:tbl>
              <a:tblPr>
                <a:effectLst/>
              </a:tblPr>
              <a:tblGrid>
                <a:gridCol w="2741704">
                  <a:extLst>
                    <a:ext uri="{9D8B030D-6E8A-4147-A177-3AD203B41FA5}">
                      <a16:colId xmlns:a16="http://schemas.microsoft.com/office/drawing/2014/main" val="20000"/>
                    </a:ext>
                  </a:extLst>
                </a:gridCol>
                <a:gridCol w="2378188">
                  <a:extLst>
                    <a:ext uri="{9D8B030D-6E8A-4147-A177-3AD203B41FA5}">
                      <a16:colId xmlns:a16="http://schemas.microsoft.com/office/drawing/2014/main" val="20001"/>
                    </a:ext>
                  </a:extLst>
                </a:gridCol>
                <a:gridCol w="2378188">
                  <a:extLst>
                    <a:ext uri="{9D8B030D-6E8A-4147-A177-3AD203B41FA5}">
                      <a16:colId xmlns:a16="http://schemas.microsoft.com/office/drawing/2014/main" val="20002"/>
                    </a:ext>
                  </a:extLst>
                </a:gridCol>
              </a:tblGrid>
              <a:tr h="55668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solidFill>
                            <a:srgbClr val="FFFFFF"/>
                          </a:solidFill>
                          <a:latin typeface="Arial" panose="020B0604020202020204" pitchFamily="34" charset="0"/>
                          <a:cs typeface="Arial" panose="020B0604020202020204" pitchFamily="34" charset="0"/>
                        </a:rPr>
                        <a:t>Snapshot Virologic Outcomes</a:t>
                      </a:r>
                      <a:r>
                        <a:rPr lang="en-US" sz="1600" b="1" baseline="0" dirty="0">
                          <a:solidFill>
                            <a:srgbClr val="FFFFFF"/>
                          </a:solidFill>
                          <a:latin typeface="Arial" panose="020B0604020202020204" pitchFamily="34" charset="0"/>
                          <a:cs typeface="Arial" panose="020B0604020202020204" pitchFamily="34" charset="0"/>
                        </a:rPr>
                        <a:t> at 48 Weeks</a:t>
                      </a:r>
                      <a:endParaRPr lang="en-US" sz="1600" b="1" dirty="0">
                        <a:solidFill>
                          <a:srgbClr val="FFFFFF"/>
                        </a:solidFill>
                        <a:latin typeface="Arial" panose="020B0604020202020204" pitchFamily="34" charset="0"/>
                        <a:cs typeface="Arial" panose="020B0604020202020204" pitchFamily="34" charset="0"/>
                      </a:endParaRPr>
                    </a:p>
                  </a:txBody>
                  <a:tcPr marL="137160"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solidFill>
                      <a:schemeClr val="tx1">
                        <a:lumMod val="75000"/>
                        <a:lumOff val="25000"/>
                      </a:schemeClr>
                    </a:solidFill>
                  </a:tcPr>
                </a:tc>
                <a:tc hMerge="1">
                  <a:txBody>
                    <a:bodyPr/>
                    <a:lstStyle/>
                    <a:p>
                      <a:pPr marL="0" indent="0" algn="l"/>
                      <a:endParaRPr kumimoji="0" lang="en-US" sz="1600" b="0" i="0" u="none" strike="noStrike" cap="none" normalizeH="0" baseline="0" dirty="0">
                        <a:ln>
                          <a:noFill/>
                        </a:ln>
                        <a:solidFill>
                          <a:srgbClr val="FFFFFF"/>
                        </a:solidFill>
                        <a:effectLst/>
                        <a:latin typeface="+mn-lt"/>
                        <a:ea typeface="ＭＳ Ｐゴシック" pitchFamily="-108" charset="-128"/>
                        <a:cs typeface="Arial"/>
                      </a:endParaRPr>
                    </a:p>
                  </a:txBody>
                  <a:tcPr marL="65762" marR="65762" marT="32871" marB="32871" anchor="ctr" horzOverflow="overflow">
                    <a:lnL w="952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326496"/>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FFFF"/>
                        </a:solidFill>
                      </a:endParaRPr>
                    </a:p>
                  </a:txBody>
                  <a:tcPr marL="65762" marR="65762" marT="32871" marB="32871"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001D48"/>
                    </a:solidFill>
                  </a:tcPr>
                </a:tc>
                <a:extLst>
                  <a:ext uri="{0D108BD9-81ED-4DB2-BD59-A6C34878D82A}">
                    <a16:rowId xmlns:a16="http://schemas.microsoft.com/office/drawing/2014/main" val="10000"/>
                  </a:ext>
                </a:extLst>
              </a:tr>
              <a:tr h="638493">
                <a:tc>
                  <a:txBody>
                    <a:bodyPr/>
                    <a:lstStyle/>
                    <a:p>
                      <a:pPr marL="0" indent="0" algn="l"/>
                      <a:endParaRPr kumimoji="0" lang="en-US" sz="1600" b="1" i="0" u="none" strike="noStrike" cap="none" normalizeH="0" baseline="0" dirty="0">
                        <a:ln>
                          <a:noFill/>
                        </a:ln>
                        <a:solidFill>
                          <a:srgbClr val="000000"/>
                        </a:solidFill>
                        <a:effectLst/>
                        <a:latin typeface="Arial" panose="020B0604020202020204" pitchFamily="34" charset="0"/>
                        <a:ea typeface="ＭＳ Ｐゴシック" pitchFamily="-108" charset="-128"/>
                        <a:cs typeface="Arial" panose="020B0604020202020204" pitchFamily="34" charset="0"/>
                      </a:endParaRP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lumMod val="50000"/>
                      </a:schemeClr>
                    </a:solidFill>
                  </a:tcPr>
                </a:tc>
                <a:tc>
                  <a:txBody>
                    <a:bodyPr/>
                    <a:lstStyle/>
                    <a:p>
                      <a:pPr marL="0" indent="0" algn="ctr">
                        <a:lnSpc>
                          <a:spcPts val="1600"/>
                        </a:lnSpc>
                      </a:pPr>
                      <a:r>
                        <a:rPr kumimoji="0" lang="en-US" sz="16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DTG-ABC-3TC</a:t>
                      </a:r>
                      <a:br>
                        <a:rPr kumimoji="0" lang="en-US" sz="16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br>
                      <a:r>
                        <a:rPr kumimoji="0" lang="en-US" sz="14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248)</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006CA8"/>
                    </a:solidFill>
                  </a:tcPr>
                </a:tc>
                <a:tc>
                  <a:txBody>
                    <a:bodyPr/>
                    <a:lstStyle/>
                    <a:p>
                      <a:pPr marL="0" indent="0" algn="ctr">
                        <a:lnSpc>
                          <a:spcPts val="1600"/>
                        </a:lnSpc>
                      </a:pPr>
                      <a:r>
                        <a:rPr kumimoji="0" lang="en-US" sz="16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ATV + RTV + TDF-FTC</a:t>
                      </a:r>
                      <a:br>
                        <a:rPr kumimoji="0" lang="en-US" sz="16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br>
                      <a:r>
                        <a:rPr kumimoji="0" lang="en-US" sz="14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247)</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4D7F18"/>
                    </a:solidFill>
                  </a:tcPr>
                </a:tc>
                <a:extLst>
                  <a:ext uri="{0D108BD9-81ED-4DB2-BD59-A6C34878D82A}">
                    <a16:rowId xmlns:a16="http://schemas.microsoft.com/office/drawing/2014/main" val="10001"/>
                  </a:ext>
                </a:extLst>
              </a:tr>
              <a:tr h="546486">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600" kern="1200" spc="-30" dirty="0" err="1">
                          <a:solidFill>
                            <a:srgbClr val="000000"/>
                          </a:solidFill>
                          <a:latin typeface="Arial" panose="020B0604020202020204" pitchFamily="34" charset="0"/>
                          <a:ea typeface="+mn-ea"/>
                          <a:cs typeface="Arial" panose="020B0604020202020204" pitchFamily="34" charset="0"/>
                        </a:rPr>
                        <a:t>Virologic</a:t>
                      </a:r>
                      <a:r>
                        <a:rPr lang="en-US" sz="1600" kern="1200" spc="-30" dirty="0">
                          <a:solidFill>
                            <a:srgbClr val="000000"/>
                          </a:solidFill>
                          <a:latin typeface="Arial" panose="020B0604020202020204" pitchFamily="34" charset="0"/>
                          <a:ea typeface="+mn-ea"/>
                          <a:cs typeface="Arial" panose="020B0604020202020204" pitchFamily="34" charset="0"/>
                        </a:rPr>
                        <a:t> success</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65000"/>
                        <a:alpha val="15000"/>
                      </a:schemeClr>
                    </a:solidFill>
                  </a:tcPr>
                </a:tc>
                <a:tc>
                  <a:txBody>
                    <a:bodyPr/>
                    <a:lstStyle/>
                    <a:p>
                      <a:pPr marL="338138" marR="0" lvl="1" indent="-274638"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6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82%</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6CA8">
                        <a:alpha val="15000"/>
                      </a:srgbClr>
                    </a:solidFill>
                  </a:tcPr>
                </a:tc>
                <a:tc>
                  <a:txBody>
                    <a:bodyPr/>
                    <a:lstStyle/>
                    <a:p>
                      <a:pPr marL="338138" marR="0" lvl="1" indent="-274638"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6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71%</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4D7F18">
                        <a:alpha val="15000"/>
                      </a:srgbClr>
                    </a:solidFill>
                  </a:tcPr>
                </a:tc>
                <a:extLst>
                  <a:ext uri="{0D108BD9-81ED-4DB2-BD59-A6C34878D82A}">
                    <a16:rowId xmlns:a16="http://schemas.microsoft.com/office/drawing/2014/main" val="10002"/>
                  </a:ext>
                </a:extLst>
              </a:tr>
              <a:tr h="546486">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600" kern="1200" spc="-30" dirty="0" err="1">
                          <a:solidFill>
                            <a:srgbClr val="000000"/>
                          </a:solidFill>
                          <a:latin typeface="Arial" panose="020B0604020202020204" pitchFamily="34" charset="0"/>
                          <a:ea typeface="+mn-ea"/>
                          <a:cs typeface="Arial" panose="020B0604020202020204" pitchFamily="34" charset="0"/>
                        </a:rPr>
                        <a:t>Virologic</a:t>
                      </a:r>
                      <a:r>
                        <a:rPr lang="en-US" sz="1600" kern="1200" spc="-30" dirty="0">
                          <a:solidFill>
                            <a:srgbClr val="000000"/>
                          </a:solidFill>
                          <a:latin typeface="Arial" panose="020B0604020202020204" pitchFamily="34" charset="0"/>
                          <a:ea typeface="+mn-ea"/>
                          <a:cs typeface="Arial" panose="020B0604020202020204" pitchFamily="34" charset="0"/>
                        </a:rPr>
                        <a:t> failure</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65000"/>
                        <a:alpha val="3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6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6%</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6CA8">
                        <a:alpha val="30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6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14%</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D7F18">
                        <a:alpha val="30000"/>
                      </a:srgbClr>
                    </a:solidFill>
                  </a:tcPr>
                </a:tc>
                <a:extLst>
                  <a:ext uri="{0D108BD9-81ED-4DB2-BD59-A6C34878D82A}">
                    <a16:rowId xmlns:a16="http://schemas.microsoft.com/office/drawing/2014/main" val="10003"/>
                  </a:ext>
                </a:extLst>
              </a:tr>
              <a:tr h="546486">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600" kern="1200" spc="-30" dirty="0">
                          <a:solidFill>
                            <a:srgbClr val="000000"/>
                          </a:solidFill>
                          <a:latin typeface="Arial" panose="020B0604020202020204" pitchFamily="34" charset="0"/>
                          <a:ea typeface="+mn-ea"/>
                          <a:cs typeface="Arial" panose="020B0604020202020204" pitchFamily="34" charset="0"/>
                        </a:rPr>
                        <a:t>No </a:t>
                      </a:r>
                      <a:r>
                        <a:rPr lang="en-US" sz="1600" kern="1200" spc="-30" dirty="0" err="1">
                          <a:solidFill>
                            <a:srgbClr val="000000"/>
                          </a:solidFill>
                          <a:latin typeface="Arial" panose="020B0604020202020204" pitchFamily="34" charset="0"/>
                          <a:ea typeface="+mn-ea"/>
                          <a:cs typeface="Arial" panose="020B0604020202020204" pitchFamily="34" charset="0"/>
                        </a:rPr>
                        <a:t>virologic</a:t>
                      </a:r>
                      <a:r>
                        <a:rPr lang="en-US" sz="1600" kern="1200" spc="-30" dirty="0">
                          <a:solidFill>
                            <a:srgbClr val="000000"/>
                          </a:solidFill>
                          <a:latin typeface="Arial" panose="020B0604020202020204" pitchFamily="34" charset="0"/>
                          <a:ea typeface="+mn-ea"/>
                          <a:cs typeface="Arial" panose="020B0604020202020204" pitchFamily="34" charset="0"/>
                        </a:rPr>
                        <a:t> data</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65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6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12%</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6CA8">
                        <a:alpha val="15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6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15%</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D7F18">
                        <a:alpha val="15000"/>
                      </a:srgb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87444549"/>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DTG-ABC-3TC vs. ATV +RTV + TDF-FTC for Treatment-Naïve Women</a:t>
            </a:r>
            <a:br>
              <a:rPr lang="en-US" sz="2000" dirty="0">
                <a:ea typeface="ＭＳ Ｐゴシック" pitchFamily="22" charset="-128"/>
                <a:cs typeface="ＭＳ Ｐゴシック" pitchFamily="22" charset="-128"/>
              </a:rPr>
            </a:br>
            <a:r>
              <a:rPr lang="en-US" sz="2000" dirty="0">
                <a:ea typeface="ＭＳ Ｐゴシック" pitchFamily="31" charset="-128"/>
                <a:cs typeface="ＭＳ Ｐゴシック" pitchFamily="31" charset="-128"/>
              </a:rPr>
              <a:t>ARIA: Results</a:t>
            </a:r>
            <a:endParaRPr lang="en-US" sz="2000" dirty="0"/>
          </a:p>
        </p:txBody>
      </p:sp>
      <p:sp>
        <p:nvSpPr>
          <p:cNvPr id="4" name="Content Placeholder 3"/>
          <p:cNvSpPr>
            <a:spLocks noGrp="1"/>
          </p:cNvSpPr>
          <p:nvPr>
            <p:ph type="body" sz="quarter" idx="14"/>
          </p:nvPr>
        </p:nvSpPr>
        <p:spPr/>
        <p:txBody>
          <a:bodyPr/>
          <a:lstStyle/>
          <a:p>
            <a:r>
              <a:rPr lang="en-US" dirty="0"/>
              <a:t>Source: </a:t>
            </a:r>
            <a:r>
              <a:rPr lang="en-US" dirty="0" err="1"/>
              <a:t>Orrell</a:t>
            </a:r>
            <a:r>
              <a:rPr lang="en-US" dirty="0"/>
              <a:t> C, et al. Lancet HIV. 2017;4:e536-46.</a:t>
            </a:r>
          </a:p>
        </p:txBody>
      </p:sp>
      <p:graphicFrame>
        <p:nvGraphicFramePr>
          <p:cNvPr id="6" name="Group 65"/>
          <p:cNvGraphicFramePr>
            <a:graphicFrameLocks noGrp="1"/>
          </p:cNvGraphicFramePr>
          <p:nvPr>
            <p:extLst>
              <p:ext uri="{D42A27DB-BD31-4B8C-83A1-F6EECF244321}">
                <p14:modId xmlns:p14="http://schemas.microsoft.com/office/powerpoint/2010/main" val="3991110032"/>
              </p:ext>
            </p:extLst>
          </p:nvPr>
        </p:nvGraphicFramePr>
        <p:xfrm>
          <a:off x="914400" y="1184945"/>
          <a:ext cx="7315202" cy="3291838"/>
        </p:xfrm>
        <a:graphic>
          <a:graphicData uri="http://schemas.openxmlformats.org/drawingml/2006/table">
            <a:tbl>
              <a:tblPr>
                <a:effectLst/>
              </a:tblPr>
              <a:tblGrid>
                <a:gridCol w="2674834">
                  <a:extLst>
                    <a:ext uri="{9D8B030D-6E8A-4147-A177-3AD203B41FA5}">
                      <a16:colId xmlns:a16="http://schemas.microsoft.com/office/drawing/2014/main" val="20000"/>
                    </a:ext>
                  </a:extLst>
                </a:gridCol>
                <a:gridCol w="2320184">
                  <a:extLst>
                    <a:ext uri="{9D8B030D-6E8A-4147-A177-3AD203B41FA5}">
                      <a16:colId xmlns:a16="http://schemas.microsoft.com/office/drawing/2014/main" val="20001"/>
                    </a:ext>
                  </a:extLst>
                </a:gridCol>
                <a:gridCol w="2320184">
                  <a:extLst>
                    <a:ext uri="{9D8B030D-6E8A-4147-A177-3AD203B41FA5}">
                      <a16:colId xmlns:a16="http://schemas.microsoft.com/office/drawing/2014/main" val="20002"/>
                    </a:ext>
                  </a:extLst>
                </a:gridCol>
              </a:tblGrid>
              <a:tr h="464029">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FFFFFF"/>
                          </a:solidFill>
                          <a:latin typeface="Arial" panose="020B0604020202020204" pitchFamily="34" charset="0"/>
                          <a:cs typeface="Arial" panose="020B0604020202020204" pitchFamily="34" charset="0"/>
                        </a:rPr>
                        <a:t>Treatment Emergent Adverse Events (AEs)</a:t>
                      </a:r>
                    </a:p>
                  </a:txBody>
                  <a:tcPr marL="137160"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solidFill>
                      <a:schemeClr val="tx1">
                        <a:lumMod val="75000"/>
                        <a:lumOff val="25000"/>
                      </a:schemeClr>
                    </a:solidFill>
                  </a:tcPr>
                </a:tc>
                <a:tc hMerge="1">
                  <a:txBody>
                    <a:bodyPr/>
                    <a:lstStyle/>
                    <a:p>
                      <a:pPr marL="0" indent="0" algn="l"/>
                      <a:endParaRPr kumimoji="0" lang="en-US" sz="1600" b="0" i="0" u="none" strike="noStrike" cap="none" normalizeH="0" baseline="0" dirty="0">
                        <a:ln>
                          <a:noFill/>
                        </a:ln>
                        <a:solidFill>
                          <a:srgbClr val="FFFFFF"/>
                        </a:solidFill>
                        <a:effectLst/>
                        <a:latin typeface="+mn-lt"/>
                        <a:ea typeface="ＭＳ Ｐゴシック" pitchFamily="-108" charset="-128"/>
                        <a:cs typeface="Arial"/>
                      </a:endParaRPr>
                    </a:p>
                  </a:txBody>
                  <a:tcPr marL="65762" marR="65762" marT="32871" marB="32871" anchor="ctr" horzOverflow="overflow">
                    <a:lnL w="952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326496"/>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FFFF"/>
                        </a:solidFill>
                      </a:endParaRPr>
                    </a:p>
                  </a:txBody>
                  <a:tcPr marL="65762" marR="65762" marT="32871" marB="32871"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001D48"/>
                    </a:solidFill>
                  </a:tcPr>
                </a:tc>
                <a:extLst>
                  <a:ext uri="{0D108BD9-81ED-4DB2-BD59-A6C34878D82A}">
                    <a16:rowId xmlns:a16="http://schemas.microsoft.com/office/drawing/2014/main" val="10000"/>
                  </a:ext>
                </a:extLst>
              </a:tr>
              <a:tr h="550174">
                <a:tc>
                  <a:txBody>
                    <a:bodyPr/>
                    <a:lstStyle/>
                    <a:p>
                      <a:pPr marL="0" indent="0" algn="l"/>
                      <a:endParaRPr kumimoji="0" lang="en-US" sz="1400" b="1" i="0" u="none" strike="noStrike" cap="none" normalizeH="0" baseline="0" dirty="0">
                        <a:ln>
                          <a:noFill/>
                        </a:ln>
                        <a:solidFill>
                          <a:srgbClr val="000000"/>
                        </a:solidFill>
                        <a:effectLst/>
                        <a:latin typeface="Arial" panose="020B0604020202020204" pitchFamily="34" charset="0"/>
                        <a:ea typeface="ＭＳ Ｐゴシック" pitchFamily="-108" charset="-128"/>
                        <a:cs typeface="Arial" panose="020B0604020202020204" pitchFamily="34" charset="0"/>
                      </a:endParaRP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lumMod val="65000"/>
                      </a:schemeClr>
                    </a:solidFill>
                  </a:tcPr>
                </a:tc>
                <a:tc>
                  <a:txBody>
                    <a:bodyPr/>
                    <a:lstStyle/>
                    <a:p>
                      <a:pPr marL="0" indent="0" algn="ctr">
                        <a:lnSpc>
                          <a:spcPts val="1600"/>
                        </a:lnSpc>
                      </a:pP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DTG-ABC-3TC</a:t>
                      </a:r>
                      <a:b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br>
                      <a:r>
                        <a:rPr kumimoji="0" lang="en-US" sz="12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248)</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006CA8"/>
                    </a:solidFill>
                  </a:tcPr>
                </a:tc>
                <a:tc>
                  <a:txBody>
                    <a:bodyPr/>
                    <a:lstStyle/>
                    <a:p>
                      <a:pPr marL="0" indent="0" algn="ctr">
                        <a:lnSpc>
                          <a:spcPts val="1600"/>
                        </a:lnSpc>
                      </a:pP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ATV + RTV + TDF-FTC</a:t>
                      </a:r>
                      <a:b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br>
                      <a:r>
                        <a:rPr kumimoji="0" lang="en-US" sz="12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247)</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4D7F18"/>
                    </a:solidFill>
                  </a:tcPr>
                </a:tc>
                <a:extLst>
                  <a:ext uri="{0D108BD9-81ED-4DB2-BD59-A6C34878D82A}">
                    <a16:rowId xmlns:a16="http://schemas.microsoft.com/office/drawing/2014/main" val="10001"/>
                  </a:ext>
                </a:extLst>
              </a:tr>
              <a:tr h="455527">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Any AE</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65000"/>
                        <a:alpha val="15000"/>
                      </a:schemeClr>
                    </a:solidFill>
                  </a:tcPr>
                </a:tc>
                <a:tc>
                  <a:txBody>
                    <a:bodyPr/>
                    <a:lstStyle/>
                    <a:p>
                      <a:pPr marL="338138" marR="0" lvl="1" indent="-274638"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79%</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6CA8">
                        <a:alpha val="15000"/>
                      </a:srgbClr>
                    </a:solidFill>
                  </a:tcPr>
                </a:tc>
                <a:tc>
                  <a:txBody>
                    <a:bodyPr/>
                    <a:lstStyle/>
                    <a:p>
                      <a:pPr marL="338138" marR="0" lvl="1" indent="-274638"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80%</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4D7F18">
                        <a:alpha val="15000"/>
                      </a:srgbClr>
                    </a:solidFill>
                  </a:tcPr>
                </a:tc>
                <a:extLst>
                  <a:ext uri="{0D108BD9-81ED-4DB2-BD59-A6C34878D82A}">
                    <a16:rowId xmlns:a16="http://schemas.microsoft.com/office/drawing/2014/main" val="10002"/>
                  </a:ext>
                </a:extLst>
              </a:tr>
              <a:tr h="455527">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Drug-related AE</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65000"/>
                        <a:alpha val="3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33%</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6CA8">
                        <a:alpha val="30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49%</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D7F18">
                        <a:alpha val="30000"/>
                      </a:srgbClr>
                    </a:solidFill>
                  </a:tcPr>
                </a:tc>
                <a:extLst>
                  <a:ext uri="{0D108BD9-81ED-4DB2-BD59-A6C34878D82A}">
                    <a16:rowId xmlns:a16="http://schemas.microsoft.com/office/drawing/2014/main" val="10003"/>
                  </a:ext>
                </a:extLst>
              </a:tr>
              <a:tr h="455527">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Psychiatric AE</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65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14%</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6CA8">
                        <a:alpha val="15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14%</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D7F18">
                        <a:alpha val="15000"/>
                      </a:srgbClr>
                    </a:solidFill>
                  </a:tcPr>
                </a:tc>
                <a:extLst>
                  <a:ext uri="{0D108BD9-81ED-4DB2-BD59-A6C34878D82A}">
                    <a16:rowId xmlns:a16="http://schemas.microsoft.com/office/drawing/2014/main" val="10004"/>
                  </a:ext>
                </a:extLst>
              </a:tr>
              <a:tr h="455527">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Serious AE</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65000"/>
                        <a:alpha val="3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6CA8">
                        <a:alpha val="30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8%</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D7F18">
                        <a:alpha val="30000"/>
                      </a:srgbClr>
                    </a:solidFill>
                  </a:tcPr>
                </a:tc>
                <a:extLst>
                  <a:ext uri="{0D108BD9-81ED-4DB2-BD59-A6C34878D82A}">
                    <a16:rowId xmlns:a16="http://schemas.microsoft.com/office/drawing/2014/main" val="10005"/>
                  </a:ext>
                </a:extLst>
              </a:tr>
              <a:tr h="455527">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Discontinuation due</a:t>
                      </a:r>
                      <a:r>
                        <a:rPr lang="en-US" sz="1400" kern="1200" spc="-30" baseline="0" dirty="0">
                          <a:solidFill>
                            <a:srgbClr val="000000"/>
                          </a:solidFill>
                          <a:latin typeface="Arial" panose="020B0604020202020204" pitchFamily="34" charset="0"/>
                          <a:ea typeface="+mn-ea"/>
                          <a:cs typeface="Arial" panose="020B0604020202020204" pitchFamily="34" charset="0"/>
                        </a:rPr>
                        <a:t> to AE</a:t>
                      </a:r>
                      <a:endParaRPr lang="en-US" sz="1400" kern="1200" spc="-30" dirty="0">
                        <a:solidFill>
                          <a:srgbClr val="000000"/>
                        </a:solidFill>
                        <a:latin typeface="Arial" panose="020B0604020202020204" pitchFamily="34" charset="0"/>
                        <a:ea typeface="+mn-ea"/>
                        <a:cs typeface="Arial" panose="020B0604020202020204" pitchFamily="34" charset="0"/>
                      </a:endParaRP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65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6CA8">
                        <a:alpha val="15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D7F18">
                        <a:alpha val="15000"/>
                      </a:srgb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0991748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DTG-ABC-3TC vs. ATV +RTV + TDF-FTC for Treatment-Naïve Women</a:t>
            </a:r>
            <a:br>
              <a:rPr lang="en-US" sz="2000" dirty="0">
                <a:ea typeface="ＭＳ Ｐゴシック" pitchFamily="22" charset="-128"/>
                <a:cs typeface="ＭＳ Ｐゴシック" pitchFamily="22" charset="-128"/>
              </a:rPr>
            </a:br>
            <a:r>
              <a:rPr lang="en-US" sz="2000" dirty="0">
                <a:ea typeface="ＭＳ Ｐゴシック" pitchFamily="31" charset="-128"/>
                <a:cs typeface="ＭＳ Ｐゴシック" pitchFamily="31" charset="-128"/>
              </a:rPr>
              <a:t>ARIA: Results</a:t>
            </a:r>
            <a:endParaRPr lang="en-US" sz="2000" dirty="0"/>
          </a:p>
        </p:txBody>
      </p:sp>
      <p:sp>
        <p:nvSpPr>
          <p:cNvPr id="4" name="Content Placeholder 3"/>
          <p:cNvSpPr>
            <a:spLocks noGrp="1"/>
          </p:cNvSpPr>
          <p:nvPr>
            <p:ph type="body" sz="quarter" idx="14"/>
          </p:nvPr>
        </p:nvSpPr>
        <p:spPr/>
        <p:txBody>
          <a:bodyPr/>
          <a:lstStyle/>
          <a:p>
            <a:r>
              <a:rPr lang="en-US" dirty="0"/>
              <a:t>Source: </a:t>
            </a:r>
            <a:r>
              <a:rPr lang="en-US" dirty="0" err="1"/>
              <a:t>Orrell</a:t>
            </a:r>
            <a:r>
              <a:rPr lang="en-US" dirty="0"/>
              <a:t> C, et al. Lancet HIV. 2017;4:e536-46.</a:t>
            </a:r>
          </a:p>
        </p:txBody>
      </p:sp>
      <p:graphicFrame>
        <p:nvGraphicFramePr>
          <p:cNvPr id="6" name="Group 65"/>
          <p:cNvGraphicFramePr>
            <a:graphicFrameLocks noGrp="1"/>
          </p:cNvGraphicFramePr>
          <p:nvPr>
            <p:extLst>
              <p:ext uri="{D42A27DB-BD31-4B8C-83A1-F6EECF244321}">
                <p14:modId xmlns:p14="http://schemas.microsoft.com/office/powerpoint/2010/main" val="3422837972"/>
              </p:ext>
            </p:extLst>
          </p:nvPr>
        </p:nvGraphicFramePr>
        <p:xfrm>
          <a:off x="914399" y="979317"/>
          <a:ext cx="7315201" cy="3758181"/>
        </p:xfrm>
        <a:graphic>
          <a:graphicData uri="http://schemas.openxmlformats.org/drawingml/2006/table">
            <a:tbl>
              <a:tblPr>
                <a:effectLst/>
              </a:tblPr>
              <a:tblGrid>
                <a:gridCol w="2503919">
                  <a:extLst>
                    <a:ext uri="{9D8B030D-6E8A-4147-A177-3AD203B41FA5}">
                      <a16:colId xmlns:a16="http://schemas.microsoft.com/office/drawing/2014/main" val="20000"/>
                    </a:ext>
                  </a:extLst>
                </a:gridCol>
                <a:gridCol w="2405641">
                  <a:extLst>
                    <a:ext uri="{9D8B030D-6E8A-4147-A177-3AD203B41FA5}">
                      <a16:colId xmlns:a16="http://schemas.microsoft.com/office/drawing/2014/main" val="20001"/>
                    </a:ext>
                  </a:extLst>
                </a:gridCol>
                <a:gridCol w="2405641">
                  <a:extLst>
                    <a:ext uri="{9D8B030D-6E8A-4147-A177-3AD203B41FA5}">
                      <a16:colId xmlns:a16="http://schemas.microsoft.com/office/drawing/2014/main" val="20002"/>
                    </a:ext>
                  </a:extLst>
                </a:gridCol>
              </a:tblGrid>
              <a:tr h="34979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FFFFFF"/>
                          </a:solidFill>
                          <a:latin typeface="Arial" panose="020B0604020202020204" pitchFamily="34" charset="0"/>
                          <a:cs typeface="Arial" panose="020B0604020202020204" pitchFamily="34" charset="0"/>
                        </a:rPr>
                        <a:t>Treatment Emergent Adverse Events (AEs)</a:t>
                      </a:r>
                    </a:p>
                  </a:txBody>
                  <a:tcPr marL="137160"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solidFill>
                      <a:schemeClr val="tx1">
                        <a:lumMod val="75000"/>
                        <a:lumOff val="25000"/>
                      </a:schemeClr>
                    </a:solidFill>
                  </a:tcPr>
                </a:tc>
                <a:tc hMerge="1">
                  <a:txBody>
                    <a:bodyPr/>
                    <a:lstStyle/>
                    <a:p>
                      <a:pPr marL="0" indent="0" algn="l"/>
                      <a:endParaRPr kumimoji="0" lang="en-US" sz="1600" b="0" i="0" u="none" strike="noStrike" cap="none" normalizeH="0" baseline="0" dirty="0">
                        <a:ln>
                          <a:noFill/>
                        </a:ln>
                        <a:solidFill>
                          <a:srgbClr val="FFFFFF"/>
                        </a:solidFill>
                        <a:effectLst/>
                        <a:latin typeface="+mn-lt"/>
                        <a:ea typeface="ＭＳ Ｐゴシック" pitchFamily="-108" charset="-128"/>
                        <a:cs typeface="Arial"/>
                      </a:endParaRPr>
                    </a:p>
                  </a:txBody>
                  <a:tcPr marL="65762" marR="65762" marT="32871" marB="32871" anchor="ctr" horzOverflow="overflow">
                    <a:lnL w="952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326496"/>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FFFF"/>
                        </a:solidFill>
                      </a:endParaRPr>
                    </a:p>
                  </a:txBody>
                  <a:tcPr marL="65762" marR="65762" marT="32871" marB="32871"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001D48"/>
                    </a:solidFill>
                  </a:tcPr>
                </a:tc>
                <a:extLst>
                  <a:ext uri="{0D108BD9-81ED-4DB2-BD59-A6C34878D82A}">
                    <a16:rowId xmlns:a16="http://schemas.microsoft.com/office/drawing/2014/main" val="10000"/>
                  </a:ext>
                </a:extLst>
              </a:tr>
              <a:tr h="489477">
                <a:tc>
                  <a:txBody>
                    <a:bodyPr/>
                    <a:lstStyle/>
                    <a:p>
                      <a:pPr marL="0" indent="0" algn="l"/>
                      <a:endParaRPr kumimoji="0" lang="en-US" sz="1400" b="1" i="0" u="none" strike="noStrike" cap="none" normalizeH="0" baseline="0" dirty="0">
                        <a:ln>
                          <a:noFill/>
                        </a:ln>
                        <a:solidFill>
                          <a:srgbClr val="000000"/>
                        </a:solidFill>
                        <a:effectLst/>
                        <a:latin typeface="Arial" panose="020B0604020202020204" pitchFamily="34" charset="0"/>
                        <a:ea typeface="ＭＳ Ｐゴシック" pitchFamily="-108" charset="-128"/>
                        <a:cs typeface="Arial" panose="020B0604020202020204" pitchFamily="34" charset="0"/>
                      </a:endParaRP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lumMod val="65000"/>
                      </a:schemeClr>
                    </a:solidFill>
                  </a:tcPr>
                </a:tc>
                <a:tc>
                  <a:txBody>
                    <a:bodyPr/>
                    <a:lstStyle/>
                    <a:p>
                      <a:pPr marL="0" indent="0" algn="ctr">
                        <a:lnSpc>
                          <a:spcPts val="1600"/>
                        </a:lnSpc>
                      </a:pP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DTG-ABC-3TC</a:t>
                      </a:r>
                    </a:p>
                    <a:p>
                      <a:pPr marL="0" indent="0" algn="ctr">
                        <a:lnSpc>
                          <a:spcPts val="1600"/>
                        </a:lnSpc>
                      </a:pPr>
                      <a:r>
                        <a:rPr kumimoji="0" lang="en-US" sz="12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248)</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006CA8"/>
                    </a:solidFill>
                  </a:tcPr>
                </a:tc>
                <a:tc>
                  <a:txBody>
                    <a:bodyPr/>
                    <a:lstStyle/>
                    <a:p>
                      <a:pPr marL="0" indent="0" algn="ctr">
                        <a:lnSpc>
                          <a:spcPts val="1600"/>
                        </a:lnSpc>
                      </a:pP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ATV + RTV + TDF-FTC</a:t>
                      </a:r>
                      <a:b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br>
                      <a:r>
                        <a:rPr kumimoji="0" lang="en-US" sz="12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247)</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4D7F18"/>
                    </a:solidFill>
                  </a:tcPr>
                </a:tc>
                <a:extLst>
                  <a:ext uri="{0D108BD9-81ED-4DB2-BD59-A6C34878D82A}">
                    <a16:rowId xmlns:a16="http://schemas.microsoft.com/office/drawing/2014/main" val="10001"/>
                  </a:ext>
                </a:extLst>
              </a:tr>
              <a:tr h="324323">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Nausea</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65000"/>
                        <a:alpha val="15000"/>
                      </a:schemeClr>
                    </a:solidFill>
                  </a:tcPr>
                </a:tc>
                <a:tc>
                  <a:txBody>
                    <a:bodyPr/>
                    <a:lstStyle/>
                    <a:p>
                      <a:pPr marL="338138" marR="0" lvl="1" indent="-274638"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13%</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6CA8">
                        <a:alpha val="15000"/>
                      </a:srgbClr>
                    </a:solidFill>
                  </a:tcPr>
                </a:tc>
                <a:tc>
                  <a:txBody>
                    <a:bodyPr/>
                    <a:lstStyle/>
                    <a:p>
                      <a:pPr marL="338138" marR="0" lvl="1" indent="-274638"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14%</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4D7F18">
                        <a:alpha val="15000"/>
                      </a:srgbClr>
                    </a:solidFill>
                  </a:tcPr>
                </a:tc>
                <a:extLst>
                  <a:ext uri="{0D108BD9-81ED-4DB2-BD59-A6C34878D82A}">
                    <a16:rowId xmlns:a16="http://schemas.microsoft.com/office/drawing/2014/main" val="10002"/>
                  </a:ext>
                </a:extLst>
              </a:tr>
              <a:tr h="324323">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Diarrhea</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65000"/>
                        <a:alpha val="3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6CA8">
                        <a:alpha val="30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D7F18">
                        <a:alpha val="30000"/>
                      </a:srgbClr>
                    </a:solidFill>
                  </a:tcPr>
                </a:tc>
                <a:extLst>
                  <a:ext uri="{0D108BD9-81ED-4DB2-BD59-A6C34878D82A}">
                    <a16:rowId xmlns:a16="http://schemas.microsoft.com/office/drawing/2014/main" val="10003"/>
                  </a:ext>
                </a:extLst>
              </a:tr>
              <a:tr h="324323">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Dyspepsia</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65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6CA8">
                        <a:alpha val="15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6%</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D7F18">
                        <a:alpha val="15000"/>
                      </a:srgbClr>
                    </a:solidFill>
                  </a:tcPr>
                </a:tc>
                <a:extLst>
                  <a:ext uri="{0D108BD9-81ED-4DB2-BD59-A6C34878D82A}">
                    <a16:rowId xmlns:a16="http://schemas.microsoft.com/office/drawing/2014/main" val="10004"/>
                  </a:ext>
                </a:extLst>
              </a:tr>
              <a:tr h="324323">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Ocular</a:t>
                      </a:r>
                      <a:r>
                        <a:rPr lang="en-US" sz="1400" kern="1200" spc="-30" baseline="0" dirty="0">
                          <a:solidFill>
                            <a:srgbClr val="000000"/>
                          </a:solidFill>
                          <a:latin typeface="Arial" panose="020B0604020202020204" pitchFamily="34" charset="0"/>
                          <a:ea typeface="+mn-ea"/>
                          <a:cs typeface="Arial" panose="020B0604020202020204" pitchFamily="34" charset="0"/>
                        </a:rPr>
                        <a:t> icterus</a:t>
                      </a:r>
                      <a:endParaRPr lang="en-US" sz="1400" kern="1200" spc="-30" dirty="0">
                        <a:solidFill>
                          <a:srgbClr val="000000"/>
                        </a:solidFill>
                        <a:latin typeface="Arial" panose="020B0604020202020204" pitchFamily="34" charset="0"/>
                        <a:ea typeface="+mn-ea"/>
                        <a:cs typeface="Arial" panose="020B0604020202020204" pitchFamily="34" charset="0"/>
                      </a:endParaRP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65000"/>
                        <a:alpha val="3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6CA8">
                        <a:alpha val="30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D7F18">
                        <a:alpha val="30000"/>
                      </a:srgbClr>
                    </a:solidFill>
                  </a:tcPr>
                </a:tc>
                <a:extLst>
                  <a:ext uri="{0D108BD9-81ED-4DB2-BD59-A6C34878D82A}">
                    <a16:rowId xmlns:a16="http://schemas.microsoft.com/office/drawing/2014/main" val="10005"/>
                  </a:ext>
                </a:extLst>
              </a:tr>
              <a:tr h="324323">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Headache</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65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6CA8">
                        <a:alpha val="15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6%</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D7F18">
                        <a:alpha val="15000"/>
                      </a:srgbClr>
                    </a:solidFill>
                  </a:tcPr>
                </a:tc>
                <a:extLst>
                  <a:ext uri="{0D108BD9-81ED-4DB2-BD59-A6C34878D82A}">
                    <a16:rowId xmlns:a16="http://schemas.microsoft.com/office/drawing/2014/main" val="10006"/>
                  </a:ext>
                </a:extLst>
              </a:tr>
              <a:tr h="324323">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baseline="0" dirty="0">
                          <a:solidFill>
                            <a:srgbClr val="000000"/>
                          </a:solidFill>
                          <a:latin typeface="Arial" panose="020B0604020202020204" pitchFamily="34" charset="0"/>
                          <a:ea typeface="+mn-ea"/>
                          <a:cs typeface="Arial" panose="020B0604020202020204" pitchFamily="34" charset="0"/>
                        </a:rPr>
                        <a:t>Jaundice</a:t>
                      </a:r>
                      <a:endParaRPr lang="en-US" sz="1400" kern="1200" spc="-30" baseline="30000" dirty="0">
                        <a:solidFill>
                          <a:srgbClr val="000000"/>
                        </a:solidFill>
                        <a:latin typeface="Arial" panose="020B0604020202020204" pitchFamily="34" charset="0"/>
                        <a:ea typeface="+mn-ea"/>
                        <a:cs typeface="Arial" panose="020B0604020202020204" pitchFamily="34" charset="0"/>
                      </a:endParaRP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65000"/>
                        <a:alpha val="3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6CA8">
                        <a:alpha val="30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D7F18">
                        <a:alpha val="30000"/>
                      </a:srgbClr>
                    </a:solidFill>
                  </a:tcPr>
                </a:tc>
                <a:extLst>
                  <a:ext uri="{0D108BD9-81ED-4DB2-BD59-A6C34878D82A}">
                    <a16:rowId xmlns:a16="http://schemas.microsoft.com/office/drawing/2014/main" val="10007"/>
                  </a:ext>
                </a:extLst>
              </a:tr>
              <a:tr h="324323">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baseline="0" dirty="0">
                          <a:solidFill>
                            <a:srgbClr val="000000"/>
                          </a:solidFill>
                          <a:latin typeface="Arial" panose="020B0604020202020204" pitchFamily="34" charset="0"/>
                          <a:ea typeface="+mn-ea"/>
                          <a:cs typeface="Arial" panose="020B0604020202020204" pitchFamily="34" charset="0"/>
                        </a:rPr>
                        <a:t>Insomnia</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65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6CA8">
                        <a:alpha val="15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D7F18">
                        <a:alpha val="15000"/>
                      </a:srgbClr>
                    </a:solidFill>
                  </a:tcPr>
                </a:tc>
                <a:extLst>
                  <a:ext uri="{0D108BD9-81ED-4DB2-BD59-A6C34878D82A}">
                    <a16:rowId xmlns:a16="http://schemas.microsoft.com/office/drawing/2014/main" val="10008"/>
                  </a:ext>
                </a:extLst>
              </a:tr>
              <a:tr h="324323">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baseline="0" dirty="0">
                          <a:solidFill>
                            <a:srgbClr val="000000"/>
                          </a:solidFill>
                          <a:latin typeface="Arial" panose="020B0604020202020204" pitchFamily="34" charset="0"/>
                          <a:ea typeface="+mn-ea"/>
                          <a:cs typeface="Arial" panose="020B0604020202020204" pitchFamily="34" charset="0"/>
                        </a:rPr>
                        <a:t>Depression</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65000"/>
                        <a:alpha val="3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6CA8">
                        <a:alpha val="30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D7F18">
                        <a:alpha val="30000"/>
                      </a:srgbClr>
                    </a:solidFill>
                  </a:tcPr>
                </a:tc>
                <a:extLst>
                  <a:ext uri="{0D108BD9-81ED-4DB2-BD59-A6C34878D82A}">
                    <a16:rowId xmlns:a16="http://schemas.microsoft.com/office/drawing/2014/main" val="10009"/>
                  </a:ext>
                </a:extLst>
              </a:tr>
              <a:tr h="324323">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baseline="0" dirty="0">
                          <a:solidFill>
                            <a:srgbClr val="000000"/>
                          </a:solidFill>
                          <a:latin typeface="Arial" panose="020B0604020202020204" pitchFamily="34" charset="0"/>
                          <a:ea typeface="+mn-ea"/>
                          <a:cs typeface="Arial" panose="020B0604020202020204" pitchFamily="34" charset="0"/>
                        </a:rPr>
                        <a:t>Suicidal ideation</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65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6CA8">
                        <a:alpha val="15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4D7F18">
                        <a:alpha val="15000"/>
                      </a:srgb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09379399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E6BEA-93AB-91E4-37D0-E1707C3B77C5}"/>
              </a:ext>
            </a:extLst>
          </p:cNvPr>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DTG-ABC-3TC vs. ATV +RTV + TDF-FTC for Treatment-Naïve Women</a:t>
            </a:r>
            <a:br>
              <a:rPr lang="en-US" sz="2000" dirty="0">
                <a:ea typeface="ＭＳ Ｐゴシック" pitchFamily="22" charset="-128"/>
                <a:cs typeface="ＭＳ Ｐゴシック" pitchFamily="22" charset="-128"/>
              </a:rPr>
            </a:br>
            <a:r>
              <a:rPr lang="en-US" sz="2000" dirty="0">
                <a:ea typeface="ＭＳ Ｐゴシック" pitchFamily="31" charset="-128"/>
                <a:cs typeface="ＭＳ Ｐゴシック" pitchFamily="31" charset="-128"/>
              </a:rPr>
              <a:t>ARIA: Conclusions</a:t>
            </a:r>
            <a:endParaRPr lang="en-US" sz="2000" dirty="0"/>
          </a:p>
        </p:txBody>
      </p:sp>
      <p:sp>
        <p:nvSpPr>
          <p:cNvPr id="3" name="Text Placeholder 2">
            <a:extLst>
              <a:ext uri="{FF2B5EF4-FFF2-40B4-BE49-F238E27FC236}">
                <a16:creationId xmlns:a16="http://schemas.microsoft.com/office/drawing/2014/main" id="{84114127-3252-8F1F-AB24-A4FD4AF34701}"/>
              </a:ext>
            </a:extLst>
          </p:cNvPr>
          <p:cNvSpPr>
            <a:spLocks noGrp="1"/>
          </p:cNvSpPr>
          <p:nvPr>
            <p:ph type="body" sz="quarter" idx="16"/>
          </p:nvPr>
        </p:nvSpPr>
        <p:spPr/>
        <p:txBody>
          <a:bodyPr/>
          <a:lstStyle/>
          <a:p>
            <a:r>
              <a:rPr lang="en-US" dirty="0"/>
              <a:t>Source: </a:t>
            </a:r>
            <a:r>
              <a:rPr lang="en-US" dirty="0" err="1"/>
              <a:t>Orrell</a:t>
            </a:r>
            <a:r>
              <a:rPr lang="en-US" dirty="0"/>
              <a:t> C, et al. Lancet HIV. 2017;4:e536-46.</a:t>
            </a:r>
          </a:p>
        </p:txBody>
      </p:sp>
      <p:sp>
        <p:nvSpPr>
          <p:cNvPr id="4" name="Content Placeholder 3">
            <a:extLst>
              <a:ext uri="{FF2B5EF4-FFF2-40B4-BE49-F238E27FC236}">
                <a16:creationId xmlns:a16="http://schemas.microsoft.com/office/drawing/2014/main" id="{4188F281-4F01-7DC4-7B6E-17664782B2D8}"/>
              </a:ext>
            </a:extLst>
          </p:cNvPr>
          <p:cNvSpPr>
            <a:spLocks noGrp="1"/>
          </p:cNvSpPr>
          <p:nvPr>
            <p:ph sz="half" idx="2"/>
          </p:nvPr>
        </p:nvSpPr>
        <p:spPr>
          <a:xfrm>
            <a:off x="-18168" y="2000055"/>
            <a:ext cx="9180576" cy="1574460"/>
          </a:xfrm>
        </p:spPr>
        <p:txBody>
          <a:bodyPr>
            <a:normAutofit/>
          </a:bodyPr>
          <a:lstStyle/>
          <a:p>
            <a:pPr>
              <a:lnSpc>
                <a:spcPts val="2600"/>
              </a:lnSpc>
            </a:pPr>
            <a:r>
              <a:rPr lang="en-US" sz="1800" dirty="0">
                <a:solidFill>
                  <a:srgbClr val="C00000"/>
                </a:solidFill>
              </a:rPr>
              <a:t>Interpretation</a:t>
            </a:r>
            <a:r>
              <a:rPr lang="en-US" sz="1800" dirty="0"/>
              <a:t>: “The non-inferior efficacy and similar safety profile of the dolutegravir combined regimen compared with the atazanavir regimen support the use of dolutegravir for HIV-1 infection in treatment-naive women.”</a:t>
            </a:r>
          </a:p>
        </p:txBody>
      </p:sp>
    </p:spTree>
    <p:extLst>
      <p:ext uri="{BB962C8B-B14F-4D97-AF65-F5344CB8AC3E}">
        <p14:creationId xmlns:p14="http://schemas.microsoft.com/office/powerpoint/2010/main" val="436689345"/>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174604"/>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NCRC.thmx</Template>
  <TotalTime>53260</TotalTime>
  <Words>557</Words>
  <Application>Microsoft Macintosh PowerPoint</Application>
  <PresentationFormat>On-screen Show (16:9)</PresentationFormat>
  <Paragraphs>100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Corbel</vt:lpstr>
      <vt:lpstr>Geneva</vt:lpstr>
      <vt:lpstr>Lucida Grande</vt:lpstr>
      <vt:lpstr>Times New Roman</vt:lpstr>
      <vt:lpstr>NCRC</vt:lpstr>
      <vt:lpstr>DTG-ABC-3TC versus ATV + RTV + TDF-FTC for Treatment-Naïve Women ARIA</vt:lpstr>
      <vt:lpstr>DTG-ABC-3TC vs. ATV +RTV + TDF-FTC for Treatment-Naïve Women ARIA: Study Design</vt:lpstr>
      <vt:lpstr>DTG-ABC-3TC vs. ATV +RTV + TDF-FTC for Treatment-Naïve Women ARIA: Results</vt:lpstr>
      <vt:lpstr>DTG-ABC-3TC vs. ATV +RTV + TDF-FTC for Treatment-Naïve Women ARIA: Results</vt:lpstr>
      <vt:lpstr>DTG-ABC-3TC vs. ATV +RTV + TDF-FTC for Treatment-Naïve Women ARIA: Results</vt:lpstr>
      <vt:lpstr>DTG-ABC-3TC vs. ATV +RTV + TDF-FTC for Treatment-Naïve Women ARIA: Results</vt:lpstr>
      <vt:lpstr>DTG-ABC-3TC vs. ATV +RTV + TDF-FTC for Treatment-Naïve Women ARIA: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2318</cp:revision>
  <cp:lastPrinted>2008-02-05T14:34:24Z</cp:lastPrinted>
  <dcterms:created xsi:type="dcterms:W3CDTF">2010-11-28T05:36:22Z</dcterms:created>
  <dcterms:modified xsi:type="dcterms:W3CDTF">2022-12-19T19:53:00Z</dcterms:modified>
</cp:coreProperties>
</file>