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360" r:id="rId2"/>
    <p:sldId id="361" r:id="rId3"/>
    <p:sldId id="362" r:id="rId4"/>
    <p:sldId id="363" r:id="rId5"/>
    <p:sldId id="364" r:id="rId6"/>
    <p:sldId id="365" r:id="rId7"/>
    <p:sldId id="366" r:id="rId8"/>
    <p:sldId id="1189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97"/>
    <a:srgbClr val="E3E3E3"/>
    <a:srgbClr val="326496"/>
    <a:srgbClr val="676767"/>
    <a:srgbClr val="6C6C6C"/>
    <a:srgbClr val="757575"/>
    <a:srgbClr val="C2C2C2"/>
    <a:srgbClr val="B5CEE5"/>
    <a:srgbClr val="E6EBF2"/>
    <a:srgbClr val="3C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9" autoAdjust="0"/>
    <p:restoredTop sz="94721" autoAdjust="0"/>
  </p:normalViewPr>
  <p:slideViewPr>
    <p:cSldViewPr snapToGrid="0" showGuides="1">
      <p:cViewPr varScale="1">
        <p:scale>
          <a:sx n="85" d="100"/>
          <a:sy n="85" d="100"/>
        </p:scale>
        <p:origin x="9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DTG-ABC-3TC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82</c:v>
                </c:pt>
                <c:pt idx="1">
                  <c:v>83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A-2446-ABA5-FA26E3A759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ATV/r + TDF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8AA-2446-ABA5-FA26E3A75941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 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71</c:v>
                </c:pt>
                <c:pt idx="1">
                  <c:v>74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AA-2446-ABA5-FA26E3A759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1802557048"/>
        <c:axId val="1803296728"/>
      </c:barChart>
      <c:catAx>
        <c:axId val="1802557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59387819578108303"/>
              <c:y val="0.9112622892477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03296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032967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0.14678611148182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8025570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14747861378439"/>
          <c:y val="1.49179233951688E-2"/>
          <c:w val="0.556119860017498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DTG-ABC-3TC versus ATV/r + TDF for Treatment-Naïve Women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3600" dirty="0"/>
              <a:t>ARIA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D3B492-9729-C84E-9AC9-820D93136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38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2548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8602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908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DTG-ABC-3TC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248)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1666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ATV + RTV + TDF-FTC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247)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6023"/>
              </p:ext>
            </p:extLst>
          </p:nvPr>
        </p:nvGraphicFramePr>
        <p:xfrm>
          <a:off x="410633" y="1524000"/>
          <a:ext cx="4999567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9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ARIA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3b, randomized, open label, multicenter, active controlled, parallel group,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noninferiority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trial in women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495 analyzed)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Women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Received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≤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 days of ART prior to enrollment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HLA-B*5701 negative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Nonpregnant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hepatic impairment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Creatinine clearance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mL/min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study drugs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(all meds given once daily)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Dolutegravir-abacavir-lamivudine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Atazanavir + ritonavir + tenofovir DF-emtricitabine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06581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Baseline HIV RNA Level (ITT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229600" cy="4495800"/>
            <a:chOff x="457200" y="1828800"/>
            <a:chExt cx="82296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457200" y="1828800"/>
            <a:ext cx="82296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03454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203/248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62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176/247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9760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148/179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3928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134/181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5066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55/69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01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42/66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130041" y="5923280"/>
              <a:ext cx="4230622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2126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Snapshot </a:t>
            </a:r>
            <a:r>
              <a:rPr lang="en-US" dirty="0" err="1"/>
              <a:t>Virologic</a:t>
            </a:r>
            <a:r>
              <a:rPr lang="en-US" dirty="0"/>
              <a:t> Outcomes (ITT Analysis)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graphicFrame>
        <p:nvGraphicFramePr>
          <p:cNvPr id="14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79902"/>
              </p:ext>
            </p:extLst>
          </p:nvPr>
        </p:nvGraphicFramePr>
        <p:xfrm>
          <a:off x="533400" y="2209800"/>
          <a:ext cx="8023802" cy="321868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10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Snapshot </a:t>
                      </a:r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Virologic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 Outcomes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at 48 Weeks in the Aria Study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998">
                <a:tc>
                  <a:txBody>
                    <a:bodyPr/>
                    <a:lstStyle/>
                    <a:p>
                      <a:pPr marL="0" indent="0" algn="l"/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DTG-ABC-3TC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ATV/r + TDF-FTC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52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success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52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failure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2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 </a:t>
                      </a:r>
                      <a:r>
                        <a:rPr lang="en-US" sz="18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data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445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Results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756442"/>
              </p:ext>
            </p:extLst>
          </p:nvPr>
        </p:nvGraphicFramePr>
        <p:xfrm>
          <a:off x="433475" y="1828800"/>
          <a:ext cx="8229599" cy="388620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3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1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the ARIA Study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76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DTG-ABC-3TC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ATV/r + TDF-FTC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Drug-related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Psychiatric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7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 AE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72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 due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to AE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9174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Results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93722"/>
              </p:ext>
            </p:extLst>
          </p:nvPr>
        </p:nvGraphicFramePr>
        <p:xfrm>
          <a:off x="558465" y="1322861"/>
          <a:ext cx="8023801" cy="509354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2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5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the ARIA Study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17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DTG-ABC-3TC</a:t>
                      </a:r>
                    </a:p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ATV/r + TDF-FTC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Dyspepsia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Ocular</a:t>
                      </a: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icterus</a:t>
                      </a:r>
                      <a:endParaRPr lang="en-US" sz="18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Jaundice</a:t>
                      </a:r>
                      <a:endParaRPr lang="en-US" sz="18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Insomnia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Depression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Suicidal ideation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79399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DTG-ABC-3TC vs. ATV/r + TDF for Treatment-Naïve Women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ARIA: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Orrell</a:t>
            </a:r>
            <a:r>
              <a:rPr lang="en-US" dirty="0"/>
              <a:t> C, et al. Lancet HIV. 2017;4:e536-46.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97331"/>
              </p:ext>
            </p:extLst>
          </p:nvPr>
        </p:nvGraphicFramePr>
        <p:xfrm>
          <a:off x="0" y="2715768"/>
          <a:ext cx="9144000" cy="2194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non-inferior efficacy and similar safety profile of the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combined regimen compared with the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atazanavir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regimen support the use of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HIV-1 infection in treatment-naive women.”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2984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71700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46465</TotalTime>
  <Words>531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DTG-ABC-3TC versus ATV/r + TDF for Treatment-Naïve Women ARIA</vt:lpstr>
      <vt:lpstr>DTG-ABC-3TC vs. ATV/r + TDF for Treatment-Naïve Women ARIA: Study Design</vt:lpstr>
      <vt:lpstr>DTG-ABC-3TC vs. ATV/r + TDF for Treatment-Naïve Women ARIA: Results</vt:lpstr>
      <vt:lpstr>DTG-ABC-3TC vs. ATV/r + TDF for Treatment-Naïve Women ARIA: Results</vt:lpstr>
      <vt:lpstr>DTG-ABC-3TC vs. ATV/r + TDF for Treatment-Naïve Women ARIA: Results</vt:lpstr>
      <vt:lpstr>DTG-ABC-3TC vs. ATV/r + TDF for Treatment-Naïve Women ARIA: Results</vt:lpstr>
      <vt:lpstr>DTG-ABC-3TC vs. ATV/r + TDF for Treatment-Naïve Women ARIA: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2095</cp:revision>
  <cp:lastPrinted>2008-02-05T14:34:24Z</cp:lastPrinted>
  <dcterms:created xsi:type="dcterms:W3CDTF">2010-11-28T05:36:22Z</dcterms:created>
  <dcterms:modified xsi:type="dcterms:W3CDTF">2020-01-17T19:15:23Z</dcterms:modified>
</cp:coreProperties>
</file>