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24" r:id="rId2"/>
    <p:sldId id="1125" r:id="rId3"/>
    <p:sldId id="1126" r:id="rId4"/>
    <p:sldId id="1127" r:id="rId5"/>
    <p:sldId id="1128" r:id="rId6"/>
    <p:sldId id="1129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756741511465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Enfuvirtide 180 mg QD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13.3</c:v>
                </c:pt>
                <c:pt idx="1">
                  <c:v>23.3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Enfuvirtide 90 mg BID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845B7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845B7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22.6</c:v>
                </c:pt>
                <c:pt idx="1">
                  <c:v>22.6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708312"/>
        <c:axId val="-2116669320"/>
      </c:barChart>
      <c:catAx>
        <c:axId val="2116708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66693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6669320"/>
        <c:scaling>
          <c:orientation val="minMax"/>
          <c:max val="5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214272868669194"/>
              <c:y val="0.3121646051423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16708312"/>
        <c:crosses val="autoZero"/>
        <c:crossBetween val="between"/>
        <c:majorUnit val="10.0"/>
        <c:minorUnit val="1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68451565082142"/>
          <c:y val="0.0185433583184371"/>
          <c:w val="0.602227447263536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968163701759"/>
          <c:y val="0.119435914260717"/>
          <c:w val="0.853795445708175"/>
          <c:h val="0.756741511465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Enfuvirtide 180 mg QD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Grade 4 erythema</c:v>
                </c:pt>
                <c:pt idx="1">
                  <c:v>Grade 4 nodules/cysts</c:v>
                </c:pt>
                <c:pt idx="2">
                  <c:v>Grade 4 induration</c:v>
                </c:pt>
                <c:pt idx="3">
                  <c:v>Grade 4 ecchymosis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14.0</c:v>
                </c:pt>
                <c:pt idx="1">
                  <c:v>0.0</c:v>
                </c:pt>
                <c:pt idx="2">
                  <c:v>26.0</c:v>
                </c:pt>
                <c:pt idx="3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Enfuvirtide 90 mg BID</c:v>
                </c:pt>
              </c:strCache>
            </c:strRef>
          </c:tx>
          <c:spPr>
            <a:solidFill>
              <a:srgbClr val="845B7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Grade 4 erythema</c:v>
                </c:pt>
                <c:pt idx="1">
                  <c:v>Grade 4 nodules/cysts</c:v>
                </c:pt>
                <c:pt idx="2">
                  <c:v>Grade 4 induration</c:v>
                </c:pt>
                <c:pt idx="3">
                  <c:v>Grade 4 ecchymosis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12.0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856152"/>
        <c:axId val="2134200952"/>
      </c:barChart>
      <c:catAx>
        <c:axId val="-2135856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21342009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34200952"/>
        <c:scaling>
          <c:orientation val="minMax"/>
          <c:max val="4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290876834840089"/>
              <c:y val="0.3121646051423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5856152"/>
        <c:crosses val="autoZero"/>
        <c:crossBetween val="between"/>
        <c:majorUnit val="10.0"/>
        <c:minorUnit val="1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7710824341402"/>
          <c:y val="0.0185433583184371"/>
          <c:w val="0.592968188004277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791829327704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Enfuvirtide 180 mg QD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≥1 Adverse Event</c:v>
                </c:pt>
                <c:pt idx="1">
                  <c:v>Adherence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80.0</c:v>
                </c:pt>
                <c:pt idx="1">
                  <c:v>80.0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Enfuvirtide 90 mg BID</c:v>
                </c:pt>
              </c:strCache>
            </c:strRef>
          </c:tx>
          <c:spPr>
            <a:solidFill>
              <a:srgbClr val="845B7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≥1 Adverse Event</c:v>
                </c:pt>
                <c:pt idx="1">
                  <c:v>Adherence 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90.0</c:v>
                </c:pt>
                <c:pt idx="1">
                  <c:v>58.1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636072"/>
        <c:axId val="2028755416"/>
      </c:barChart>
      <c:catAx>
        <c:axId val="-2135636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20287554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28755416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306865461261787"/>
              <c:y val="0.3121646051423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563607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86970083600661"/>
          <c:y val="0.0185433583184371"/>
          <c:w val="0.583708928745018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000" b="0" dirty="0" smtClean="0"/>
              <a:t>Once-Daily vs. Twice-Daily </a:t>
            </a:r>
            <a:r>
              <a:rPr lang="en-US" sz="2000" b="0" dirty="0" err="1" smtClean="0"/>
              <a:t>Enfuvirtide</a:t>
            </a:r>
            <a:r>
              <a:rPr lang="en-US" sz="2000" b="0" dirty="0" smtClean="0"/>
              <a:t> in Treatment-Experienced </a:t>
            </a:r>
            <a:r>
              <a:rPr lang="en-US" sz="2000" b="0" dirty="0" smtClean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000" b="0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/>
              <a:t>T20-401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38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539158" y="3025469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539158" y="3618578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Once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-Daily vs. Twice-Daily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Treatment-Experienced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/>
              <a:t>T20-401: Study Design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Wright D, et al.</a:t>
            </a:r>
            <a:r>
              <a:rPr lang="it-IT" dirty="0"/>
              <a:t> HIV </a:t>
            </a:r>
            <a:r>
              <a:rPr lang="it-IT" dirty="0" err="1"/>
              <a:t>Clin</a:t>
            </a:r>
            <a:r>
              <a:rPr lang="it-IT" dirty="0"/>
              <a:t> Trials. 2008;9:73-82.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155110" y="2280739"/>
            <a:ext cx="2646178" cy="1136899"/>
          </a:xfrm>
          <a:prstGeom prst="rect">
            <a:avLst/>
          </a:prstGeom>
          <a:solidFill>
            <a:srgbClr val="ECE5D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Optimized background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Enfuvirtide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180 mg QD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 30)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155110" y="3932760"/>
            <a:ext cx="2646178" cy="11368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Optimized background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Enfuvirtide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90 mg BID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=31)</a:t>
            </a:r>
          </a:p>
          <a:p>
            <a:pPr algn="ctr"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39987"/>
              </p:ext>
            </p:extLst>
          </p:nvPr>
        </p:nvGraphicFramePr>
        <p:xfrm>
          <a:off x="304800" y="1371600"/>
          <a:ext cx="5410200" cy="45872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410200"/>
              </a:tblGrid>
              <a:tr h="3810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T20-401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active-controlled, open-label phase II trial to evaluate the feasibility of once-daily dosing of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enfuvirtide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and to compare the safety, tolerability, and adherence of once-daily versus twice daily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enfuvirtide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dosing in HIV-infected treatment-experienced adults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61)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b="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Enfuvirtide</a:t>
                      </a: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naïve </a:t>
                      </a:r>
                      <a:b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 ≥5,000 copies/mL on unchanged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prestudy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regimen for ≥28 days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Prior experience or resistance to PIs, NRTIs,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and NNRTIs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Optimized background (OB) +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enfuvirtide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180 mg QD*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Optimized background +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enfuvirtide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90 mg BID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062246"/>
            <a:ext cx="91440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600" dirty="0" smtClean="0">
                <a:latin typeface="Arial"/>
              </a:rPr>
              <a:t>*</a:t>
            </a:r>
            <a:r>
              <a:rPr lang="en-US" sz="1600" dirty="0" err="1" smtClean="0">
                <a:latin typeface="Arial"/>
              </a:rPr>
              <a:t>Enfuvirtide</a:t>
            </a:r>
            <a:r>
              <a:rPr lang="en-US" sz="1600" dirty="0" smtClean="0">
                <a:latin typeface="Arial"/>
              </a:rPr>
              <a:t> given SC; the 180 mg QD dose delivered as two 90 mg SC injections </a:t>
            </a:r>
          </a:p>
        </p:txBody>
      </p:sp>
    </p:spTree>
    <p:extLst>
      <p:ext uri="{BB962C8B-B14F-4D97-AF65-F5344CB8AC3E}">
        <p14:creationId xmlns:p14="http://schemas.microsoft.com/office/powerpoint/2010/main" val="18405457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Once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-Daily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vs. Twice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-Daily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Treatment-Experienced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/>
              <a:t>T20-401: </a:t>
            </a:r>
            <a:r>
              <a:rPr lang="en-US" sz="31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 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 (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ITT)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Wright D, et al.</a:t>
            </a:r>
            <a:r>
              <a:rPr lang="it-IT" dirty="0"/>
              <a:t> HIV </a:t>
            </a:r>
            <a:r>
              <a:rPr lang="it-IT" dirty="0" err="1"/>
              <a:t>Clin</a:t>
            </a:r>
            <a:r>
              <a:rPr lang="it-IT" dirty="0"/>
              <a:t> Trials. </a:t>
            </a:r>
            <a:r>
              <a:rPr lang="it-IT" dirty="0" smtClean="0"/>
              <a:t>2008;9:73-82</a:t>
            </a:r>
            <a:r>
              <a:rPr lang="is-IS" dirty="0" smtClean="0"/>
              <a:t>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504292"/>
              </p:ext>
            </p:extLst>
          </p:nvPr>
        </p:nvGraphicFramePr>
        <p:xfrm>
          <a:off x="457200" y="175260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19800"/>
            <a:ext cx="91440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600" dirty="0" smtClean="0">
                <a:latin typeface="Arial"/>
              </a:rPr>
              <a:t> </a:t>
            </a:r>
            <a:r>
              <a:rPr lang="en-US" sz="1600" dirty="0" err="1" smtClean="0">
                <a:latin typeface="Arial"/>
              </a:rPr>
              <a:t>Enfuvirtide</a:t>
            </a:r>
            <a:r>
              <a:rPr lang="en-US" sz="1600" dirty="0" smtClean="0">
                <a:latin typeface="Arial"/>
              </a:rPr>
              <a:t> in both arms given with optimized background antiretroviral therapy</a:t>
            </a:r>
            <a:endParaRPr lang="en-US" sz="16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97577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Once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-Daily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vs. Twice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-Daily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Treatment-Experienced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/>
              <a:t>T20-401: </a:t>
            </a:r>
            <a:r>
              <a:rPr lang="en-US" sz="31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 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Injection Site Reactions (Grade 4)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Wright D, et al.</a:t>
            </a:r>
            <a:r>
              <a:rPr lang="it-IT" dirty="0"/>
              <a:t> HIV </a:t>
            </a:r>
            <a:r>
              <a:rPr lang="it-IT" dirty="0" err="1"/>
              <a:t>Clin</a:t>
            </a:r>
            <a:r>
              <a:rPr lang="it-IT" dirty="0"/>
              <a:t> Trials. </a:t>
            </a:r>
            <a:r>
              <a:rPr lang="it-IT" dirty="0" smtClean="0"/>
              <a:t>2008;9:73-82</a:t>
            </a:r>
            <a:r>
              <a:rPr lang="is-IS" dirty="0" smtClean="0"/>
              <a:t>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890835"/>
              </p:ext>
            </p:extLst>
          </p:nvPr>
        </p:nvGraphicFramePr>
        <p:xfrm>
          <a:off x="457200" y="1828813"/>
          <a:ext cx="8229600" cy="4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000262"/>
            <a:ext cx="91440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600" dirty="0" smtClean="0">
                <a:latin typeface="Arial"/>
              </a:rPr>
              <a:t> </a:t>
            </a:r>
            <a:r>
              <a:rPr lang="en-US" sz="1600" dirty="0" err="1" smtClean="0">
                <a:latin typeface="Arial"/>
              </a:rPr>
              <a:t>Enfuvirtide</a:t>
            </a:r>
            <a:r>
              <a:rPr lang="en-US" sz="1600" dirty="0" smtClean="0">
                <a:latin typeface="Arial"/>
              </a:rPr>
              <a:t> in both arms given with optimized background antiretroviral therapy</a:t>
            </a:r>
            <a:endParaRPr lang="en-US" sz="16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711924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Once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-Daily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vs. Twice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-Daily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Treatment-Experienced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/>
              <a:t>T20-401: </a:t>
            </a:r>
            <a:r>
              <a:rPr lang="en-US" sz="31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 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Adverse Events and Adherence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Wright D, et al.</a:t>
            </a:r>
            <a:r>
              <a:rPr lang="it-IT" dirty="0"/>
              <a:t> HIV </a:t>
            </a:r>
            <a:r>
              <a:rPr lang="it-IT" dirty="0" err="1"/>
              <a:t>Clin</a:t>
            </a:r>
            <a:r>
              <a:rPr lang="it-IT" dirty="0"/>
              <a:t> Trials. </a:t>
            </a:r>
            <a:r>
              <a:rPr lang="it-IT" dirty="0" smtClean="0"/>
              <a:t>2008;9:73-82</a:t>
            </a:r>
            <a:r>
              <a:rPr lang="is-IS" dirty="0" smtClean="0"/>
              <a:t>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6483797"/>
              </p:ext>
            </p:extLst>
          </p:nvPr>
        </p:nvGraphicFramePr>
        <p:xfrm>
          <a:off x="457200" y="1828808"/>
          <a:ext cx="8229600" cy="4160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019800"/>
            <a:ext cx="91440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600" dirty="0" smtClean="0">
                <a:latin typeface="Arial"/>
              </a:rPr>
              <a:t> </a:t>
            </a:r>
            <a:r>
              <a:rPr lang="en-US" sz="1600" dirty="0" err="1" smtClean="0">
                <a:latin typeface="Arial"/>
              </a:rPr>
              <a:t>Enfuvirtide</a:t>
            </a:r>
            <a:r>
              <a:rPr lang="en-US" sz="1600" dirty="0" smtClean="0">
                <a:latin typeface="Arial"/>
              </a:rPr>
              <a:t> in both arms given with optimized background antiretroviral therapy</a:t>
            </a:r>
            <a:endParaRPr lang="en-US" sz="16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96899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Once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-Daily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vs. Twice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-Daily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Treatment-Experienced 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/>
              <a:t>T20-401: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-108" charset="-128"/>
              </a:rPr>
              <a:t>Conclusion</a:t>
            </a:r>
            <a:endParaRPr lang="en-US" sz="31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Wright D, et al.</a:t>
            </a:r>
            <a:r>
              <a:rPr lang="it-IT" dirty="0"/>
              <a:t> HIV </a:t>
            </a:r>
            <a:r>
              <a:rPr lang="it-IT" dirty="0" err="1"/>
              <a:t>Clin</a:t>
            </a:r>
            <a:r>
              <a:rPr lang="it-IT" dirty="0"/>
              <a:t> Trials. 2008;9:73-82.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76727"/>
              </p:ext>
            </p:extLst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The antiviral efficacy, safety, and tolerability of 180 mg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enfuvirtide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once daily appeared comparable with that of 90 mg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enfuvirtide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twice daily at Week 48, although the study was not powered to demonstrate the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noninferiority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of once daily versus twice daily.”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9850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374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 Once-Daily vs. Twice-Daily Enfuvirtide in Treatment-Experienced  T20-401 Study</vt:lpstr>
      <vt:lpstr>Once-Daily vs. Twice-Daily Enfuvirtide in Treatment-Experienced  T20-401: Study Design</vt:lpstr>
      <vt:lpstr>Once-Daily vs. Twice-Daily Enfuvirtide in Treatment-Experienced  T20-401: Result </vt:lpstr>
      <vt:lpstr>Once-Daily vs. Twice-Daily Enfuvirtide in Treatment-Experienced  T20-401: Result </vt:lpstr>
      <vt:lpstr>Once-Daily vs. Twice-Daily Enfuvirtide in Treatment-Experienced  T20-401: Result </vt:lpstr>
      <vt:lpstr>Once-Daily vs. Twice-Daily Enfuvirtide in Treatment-Experienced  T20-401: Conclusion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1964</cp:revision>
  <cp:lastPrinted>2008-02-05T14:34:24Z</cp:lastPrinted>
  <dcterms:created xsi:type="dcterms:W3CDTF">2010-11-28T05:36:22Z</dcterms:created>
  <dcterms:modified xsi:type="dcterms:W3CDTF">2017-07-26T17:49:36Z</dcterms:modified>
</cp:coreProperties>
</file>