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514815545580353"/>
          <c:w val="0.876364829396325"/>
          <c:h val="0.766466109499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76EA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46B80"/>
              </a:solidFill>
              <a:ln w="12700"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755E80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5880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836B40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4"/>
                <c:pt idx="0">
                  <c:v>ENF 45 mg BID + _x000d_Background Regimen</c:v>
                </c:pt>
                <c:pt idx="1">
                  <c:v>ENF 67.5 mg BID + _x000d_Background Regimen</c:v>
                </c:pt>
                <c:pt idx="2">
                  <c:v>ENF 90 mg BID  + _x000d_Background Regimen</c:v>
                </c:pt>
                <c:pt idx="3">
                  <c:v>Background Regimen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31.3</c:v>
                </c:pt>
                <c:pt idx="1">
                  <c:v>55.0</c:v>
                </c:pt>
                <c:pt idx="2">
                  <c:v>53.3</c:v>
                </c:pt>
                <c:pt idx="3">
                  <c:v>36.8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26394920"/>
        <c:axId val="-2134455032"/>
      </c:barChart>
      <c:catAx>
        <c:axId val="2126394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344550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445503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HIV RNA ≤50</a:t>
                </a:r>
                <a:r>
                  <a:rPr lang="en-US" sz="1600" baseline="0" dirty="0" smtClean="0">
                    <a:latin typeface="Arial"/>
                    <a:cs typeface="Arial"/>
                  </a:rPr>
                  <a:t> copies/mL</a:t>
                </a:r>
                <a:r>
                  <a:rPr lang="en-US" sz="1600" dirty="0" smtClean="0">
                    <a:latin typeface="Arial"/>
                    <a:cs typeface="Arial"/>
                  </a:rPr>
                  <a:t>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985321279284534"/>
              <c:y val="0.1215853524612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639492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565429321"/>
          <c:y val="0.100671588660968"/>
          <c:w val="0.870561304836895"/>
          <c:h val="0.775755807836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Enfuvirtide Arms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≤50 copies/mL</c:v>
                </c:pt>
                <c:pt idx="1">
                  <c:v>≤400 copies/mL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47.1</c:v>
                </c:pt>
                <c:pt idx="1">
                  <c:v>54.9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≤50 copies/mL</c:v>
                </c:pt>
                <c:pt idx="1">
                  <c:v>≤400 copies/mL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36.8</c:v>
                </c:pt>
                <c:pt idx="1">
                  <c:v>36.8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4"/>
        <c:axId val="-2118838296"/>
        <c:axId val="2133864664"/>
      </c:barChart>
      <c:catAx>
        <c:axId val="-211883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13386466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386466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</a:t>
                </a:r>
                <a:r>
                  <a:rPr lang="en-US" sz="1800" dirty="0" smtClean="0">
                    <a:latin typeface="Arial"/>
                    <a:cs typeface="Arial"/>
                  </a:rPr>
                  <a:t>)</a:t>
                </a:r>
                <a:endParaRPr lang="en-US" sz="18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94430774278215"/>
              <c:y val="0.2848957621344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883829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422842769653793"/>
          <c:y val="0.0166666705039072"/>
          <c:w val="0.570262342207224"/>
          <c:h val="0.0674943870236078"/>
        </c:manualLayout>
      </c:layout>
      <c:overlay val="0"/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0.18591</cdr:x>
      <cdr:y>0.77193</cdr:y>
    </cdr:from>
    <cdr:to>
      <cdr:x>0.29067</cdr:x>
      <cdr:y>0.83216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7487" y="3352800"/>
          <a:ext cx="8382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>
            <a:latin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0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 err="1" smtClean="0"/>
              <a:t>Enfuvirtide</a:t>
            </a:r>
            <a:r>
              <a:rPr lang="en-US" sz="2400" b="0" dirty="0" smtClean="0"/>
              <a:t> Dosing Study in PI-Experienced, NNRTI-Naïve 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 </a:t>
            </a:r>
            <a:b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/>
              <a:t>T20-206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557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Dosing Study in PI-experienced, NNRTI-Naïve 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T20-206: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>
                <a:latin typeface="Arial" pitchFamily="22" charset="0"/>
              </a:rPr>
              <a:t>Lalezari</a:t>
            </a:r>
            <a:r>
              <a:rPr lang="en-US" dirty="0" smtClean="0">
                <a:latin typeface="Arial" pitchFamily="22" charset="0"/>
              </a:rPr>
              <a:t> JP, et al. </a:t>
            </a:r>
            <a:r>
              <a:rPr lang="hr-HR" dirty="0">
                <a:latin typeface="Arial" pitchFamily="22" charset="0"/>
              </a:rPr>
              <a:t>Antivir Ther. </a:t>
            </a:r>
            <a:r>
              <a:rPr lang="hr-HR" dirty="0" smtClean="0">
                <a:latin typeface="Arial" pitchFamily="22" charset="0"/>
              </a:rPr>
              <a:t>2003;8:</a:t>
            </a:r>
            <a:r>
              <a:rPr lang="hr-HR" dirty="0">
                <a:latin typeface="Arial" pitchFamily="22" charset="0"/>
              </a:rPr>
              <a:t>279-87.</a:t>
            </a:r>
            <a:r>
              <a:rPr lang="en-US" dirty="0" smtClean="0">
                <a:latin typeface="Arial" pitchFamily="22" charset="0"/>
              </a:rPr>
              <a:t> 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794063" y="1777914"/>
            <a:ext cx="2971800" cy="822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ENF 45 mg SC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BID +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Background Regimen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794063" y="2765156"/>
            <a:ext cx="2971800" cy="822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 anchorCtr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ENF 67.5 mg SC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BID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Regimen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825220" y="3772745"/>
            <a:ext cx="2971800" cy="782265"/>
          </a:xfrm>
          <a:prstGeom prst="rect">
            <a:avLst/>
          </a:prstGeom>
          <a:solidFill>
            <a:srgbClr val="C4D6CF"/>
          </a:solidFill>
          <a:ln w="25400">
            <a:solidFill>
              <a:schemeClr val="tx1"/>
            </a:solidFill>
          </a:ln>
          <a:effectLst/>
        </p:spPr>
        <p:txBody>
          <a:bodyPr wrap="square" lIns="91440" tIns="45720" rIns="91440" bIns="45720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800" b="1" dirty="0" smtClean="0">
                <a:latin typeface="Arial"/>
              </a:rPr>
              <a:t>ENF 90 mg SC </a:t>
            </a:r>
            <a:r>
              <a:rPr lang="en-US" sz="1800" b="1" dirty="0" smtClean="0">
                <a:latin typeface="Arial"/>
              </a:rPr>
              <a:t>BID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Regimen</a:t>
            </a:r>
            <a:r>
              <a:rPr lang="en-US" sz="1800" b="1" dirty="0">
                <a:latin typeface="Arial"/>
              </a:rPr>
              <a:t/>
            </a:r>
            <a:br>
              <a:rPr lang="en-US" sz="1800" b="1" dirty="0">
                <a:latin typeface="Arial"/>
              </a:rPr>
            </a:br>
            <a:r>
              <a:rPr lang="en-US" sz="1400" dirty="0" smtClean="0">
                <a:latin typeface="Arial"/>
              </a:rPr>
              <a:t>(n=16)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5825220" y="4759987"/>
            <a:ext cx="2971800" cy="8188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  <a:effectLst/>
        </p:spPr>
        <p:txBody>
          <a:bodyPr wrap="square" lIns="91440" tIns="45720" rIns="91440" bIns="45720" rtlCol="0" anchor="ctr" anchorCtr="1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Control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Background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Regimen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latin typeface="Arial"/>
              </a:rPr>
              <a:t>(</a:t>
            </a:r>
            <a:r>
              <a:rPr lang="en-US" sz="1400" dirty="0" smtClean="0">
                <a:latin typeface="Arial"/>
              </a:rPr>
              <a:t>n=13)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019800"/>
            <a:ext cx="9144000" cy="29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*Background regimen: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22" charset="0"/>
              </a:rPr>
              <a:t>abacavir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300 mg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BID,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22" charset="0"/>
              </a:rPr>
              <a:t>amprenavir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1200 mg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BID, ritonavir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200 mg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BID, </a:t>
            </a:r>
            <a:r>
              <a:rPr lang="en-US" sz="1300" dirty="0" err="1" smtClean="0">
                <a:solidFill>
                  <a:srgbClr val="000000"/>
                </a:solidFill>
                <a:latin typeface="Arial" pitchFamily="22" charset="0"/>
              </a:rPr>
              <a:t>efavirenz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600 mg </a:t>
            </a:r>
            <a:r>
              <a:rPr lang="en-US" sz="1300" dirty="0" smtClean="0">
                <a:solidFill>
                  <a:srgbClr val="000000"/>
                </a:solidFill>
                <a:latin typeface="Arial" pitchFamily="22" charset="0"/>
              </a:rPr>
              <a:t>QD</a:t>
            </a:r>
            <a:endParaRPr lang="en-US" sz="13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379042" y="2538235"/>
            <a:ext cx="197772" cy="103996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rot="1169337" flipV="1">
            <a:off x="5301404" y="3143153"/>
            <a:ext cx="375729" cy="53712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301404" y="3559556"/>
            <a:ext cx="375729" cy="53712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20430663">
            <a:off x="5379042" y="3696341"/>
            <a:ext cx="197772" cy="103996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91292"/>
              </p:ext>
            </p:extLst>
          </p:nvPr>
        </p:nvGraphicFramePr>
        <p:xfrm>
          <a:off x="410633" y="1404820"/>
          <a:ext cx="48471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471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T20-206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564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controlled, phase II, dose-ranging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trial to evaluate the safety, efficacy, and pharmacokinetics of 3 doses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combination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amprenavir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, ritonavir, and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efavirenz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PI-experienced, NNRTI-naïve adults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71)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&gt;200 cells/mm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3,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≥1,000copies/mL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PI-experienced,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NNRTI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-naïve 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Background regimen* + ENF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45 mg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SC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Background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regimen*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ENF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67.5 mg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SC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Background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regime*n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ENF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90 mg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SC BID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Background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regimen*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alone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7712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Dosing Study in PI-experienced, NNRTI-Naïve 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T20-206: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Response, by Treatment Group 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Lalezari</a:t>
            </a:r>
            <a:r>
              <a:rPr lang="en-US" dirty="0">
                <a:latin typeface="Arial" pitchFamily="22" charset="0"/>
              </a:rPr>
              <a:t> JP, et al. </a:t>
            </a:r>
            <a:r>
              <a:rPr lang="hr-HR" dirty="0">
                <a:latin typeface="Arial" pitchFamily="22" charset="0"/>
              </a:rPr>
              <a:t>Antivir Ther. 2003;8:279-87.</a:t>
            </a:r>
            <a:r>
              <a:rPr lang="en-US" dirty="0">
                <a:latin typeface="Arial" pitchFamily="22" charset="0"/>
              </a:rPr>
              <a:t> 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375246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919520" y="5029238"/>
            <a:ext cx="79509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48/53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4300" y="5029238"/>
            <a:ext cx="79509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45/51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9080" y="5029238"/>
            <a:ext cx="79509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46/51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2520" y="5029238"/>
            <a:ext cx="79509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41/50</a:t>
            </a: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923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Dosing Study in PI-experienced, NNRTI-Naïve 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T20-206: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 Week: Overall </a:t>
            </a:r>
            <a:r>
              <a:rPr lang="en-US" dirty="0" err="1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Lalezari</a:t>
            </a:r>
            <a:r>
              <a:rPr lang="en-US" dirty="0">
                <a:latin typeface="Arial" pitchFamily="22" charset="0"/>
              </a:rPr>
              <a:t> JP, et al. </a:t>
            </a:r>
            <a:r>
              <a:rPr lang="hr-HR" dirty="0">
                <a:latin typeface="Arial" pitchFamily="22" charset="0"/>
              </a:rPr>
              <a:t>Antivir Ther. 2003;8:279-87.</a:t>
            </a:r>
            <a:r>
              <a:rPr lang="en-US" dirty="0">
                <a:latin typeface="Arial" pitchFamily="22" charset="0"/>
              </a:rPr>
              <a:t> 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923437"/>
              </p:ext>
            </p:extLst>
          </p:nvPr>
        </p:nvGraphicFramePr>
        <p:xfrm>
          <a:off x="569913" y="1828800"/>
          <a:ext cx="8001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14571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Dosing Study in PI-experienced, NNRTI-Naïve 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T20-206: Result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Lalezari</a:t>
            </a:r>
            <a:r>
              <a:rPr lang="en-US" dirty="0">
                <a:latin typeface="Arial" pitchFamily="22" charset="0"/>
              </a:rPr>
              <a:t> JP, et al. </a:t>
            </a:r>
            <a:r>
              <a:rPr lang="hr-HR" dirty="0">
                <a:latin typeface="Arial" pitchFamily="22" charset="0"/>
              </a:rPr>
              <a:t>Antivir Ther. 2003;8:279-87.</a:t>
            </a:r>
            <a:r>
              <a:rPr lang="en-US" dirty="0">
                <a:latin typeface="Arial" pitchFamily="22" charset="0"/>
              </a:rPr>
              <a:t> </a:t>
            </a:r>
          </a:p>
        </p:txBody>
      </p:sp>
      <p:graphicFrame>
        <p:nvGraphicFramePr>
          <p:cNvPr id="1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951216"/>
              </p:ext>
            </p:extLst>
          </p:nvPr>
        </p:nvGraphicFramePr>
        <p:xfrm>
          <a:off x="533401" y="1371600"/>
          <a:ext cx="8077199" cy="502919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14599"/>
                <a:gridCol w="1112520"/>
                <a:gridCol w="1112520"/>
                <a:gridCol w="1112520"/>
                <a:gridCol w="1112520"/>
                <a:gridCol w="1112520"/>
              </a:tblGrid>
              <a:tr h="526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Most Frequent Treatment-Emergent Adverse Events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ENF 45 mg</a:t>
                      </a:r>
                    </a:p>
                  </a:txBody>
                  <a:tcPr marL="9144"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ENF 67.5 mg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ENF 90 mg 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6F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All ENF</a:t>
                      </a:r>
                      <a:endParaRPr kumimoji="0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MS PGothic" pitchFamily="34" charset="-128"/>
                        <a:cs typeface="Arial"/>
                      </a:endParaRP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Control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Nausea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(37.5%)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10 (50.0%)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8 (50.0%)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24 (46.2%)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8 (42.1%)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Diarrhea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(37.5%)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10 (50.0%)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(37.5%)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22 (42.3%)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(36.8%)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Dizziness (excluding vertigo)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8 (50.0%)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(37.5%)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16 (30.8%)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4 (21.1%)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Fatigue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(18.8%)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5 (25.0%)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(43.8%)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15 (28.8%)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(36.8%)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Abnormal dreams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3 (18.8%)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4 (20.0%)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6 (37.5)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13 (25.0%)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5 (26.3%)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Headache 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5 (31.5%)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1 (50.0%)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5 (31.3%)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11 (21.1%)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itchFamily="34" charset="-128"/>
                          <a:cs typeface="Arial"/>
                        </a:rPr>
                        <a:t>1 (5.3%)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Blood TG increase /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hyperTG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MS PGothic" pitchFamily="34" charset="-128"/>
                        <a:cs typeface="Arial"/>
                      </a:endParaRP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4 (25.0%)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5 (25.0%)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 (6.3%)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10 (19.2%)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(31.5%)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Neutropenia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5 (31.1%)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 (6.3%)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9 (17.3%)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Hypoesthesia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(13.5%)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Nasopharyngitis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MS PGothic" pitchFamily="34" charset="-128"/>
                        <a:cs typeface="Arial"/>
                      </a:endParaRP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(12%%)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(13.5%)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(10.5%)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Vomiting 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1 (6.3%)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4 (25.0%)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7 (13.5%)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4 (21.1%)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Dermatitis NOS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(11.5%)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3 (15.8%)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Insomnia NEC</a:t>
                      </a:r>
                    </a:p>
                  </a:txBody>
                  <a:tcPr marR="9144" marT="27432" marB="274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(10.0%)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2 (12.5%)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6 (11.5%)</a:t>
                      </a:r>
                    </a:p>
                  </a:txBody>
                  <a:tcPr marL="9144" marR="9144" marT="27432" marB="27432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MS PGothic" pitchFamily="34" charset="-128"/>
                          <a:cs typeface="Arial"/>
                        </a:rPr>
                        <a:t>4 (21.1%)</a:t>
                      </a:r>
                    </a:p>
                  </a:txBody>
                  <a:tcPr marL="9144" marR="9144" marT="27432" marB="2743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0879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Dosing Study in PI-experienced, NNRTI-Naïve 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T20-206: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Lalezari</a:t>
            </a:r>
            <a:r>
              <a:rPr lang="en-US" dirty="0">
                <a:latin typeface="Arial" pitchFamily="22" charset="0"/>
              </a:rPr>
              <a:t> JP, et al. </a:t>
            </a:r>
            <a:r>
              <a:rPr lang="hr-HR" dirty="0">
                <a:latin typeface="Arial" pitchFamily="22" charset="0"/>
              </a:rPr>
              <a:t>Antivir Ther. 2003;8:279-87.</a:t>
            </a:r>
            <a:r>
              <a:rPr lang="en-US" dirty="0">
                <a:latin typeface="Arial" pitchFamily="22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03315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These results indicate that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has a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favourable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safety profile and is a promising new antiviral agent for HIV-infected patients who have been on previously failing ARV regimens.”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8986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704</Words>
  <Application>Microsoft Macintosh PowerPoint</Application>
  <PresentationFormat>On-screen Show (4:3)</PresentationFormat>
  <Paragraphs>115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 Enfuvirtide Dosing Study in PI-Experienced, NNRTI-Naïve   T20-206 Study</vt:lpstr>
      <vt:lpstr>Enfuvirtide Dosing Study in PI-experienced, NNRTI-Naïve  T20-206: Study Design</vt:lpstr>
      <vt:lpstr>Enfuvirtide Dosing Study in PI-experienced, NNRTI-Naïve  T20-206: Result</vt:lpstr>
      <vt:lpstr>Enfuvirtide Dosing Study in PI-experienced, NNRTI-Naïve  T20-206: Result</vt:lpstr>
      <vt:lpstr>Enfuvirtide Dosing Study in PI-experienced, NNRTI-Naïve  T20-206: Result</vt:lpstr>
      <vt:lpstr>Enfuvirtide Dosing Study in PI-experienced, NNRTI-Naïve  T20-206: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1963</cp:revision>
  <cp:lastPrinted>2008-02-05T14:34:24Z</cp:lastPrinted>
  <dcterms:created xsi:type="dcterms:W3CDTF">2010-11-28T05:36:22Z</dcterms:created>
  <dcterms:modified xsi:type="dcterms:W3CDTF">2017-07-26T17:45:56Z</dcterms:modified>
</cp:coreProperties>
</file>