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9"/>
  </p:notesMasterIdLst>
  <p:handoutMasterIdLst>
    <p:handoutMasterId r:id="rId10"/>
  </p:handoutMasterIdLst>
  <p:sldIdLst>
    <p:sldId id="1118" r:id="rId2"/>
    <p:sldId id="1119" r:id="rId3"/>
    <p:sldId id="1120" r:id="rId4"/>
    <p:sldId id="1121" r:id="rId5"/>
    <p:sldId id="1122" r:id="rId6"/>
    <p:sldId id="1123" r:id="rId7"/>
    <p:sldId id="1117" r:id="rId8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47F"/>
    <a:srgbClr val="295480"/>
    <a:srgbClr val="C7D6D8"/>
    <a:srgbClr val="BECDCE"/>
    <a:srgbClr val="C4D6CF"/>
    <a:srgbClr val="B4CBCE"/>
    <a:srgbClr val="97ACAC"/>
    <a:srgbClr val="647271"/>
    <a:srgbClr val="596772"/>
    <a:srgbClr val="E6EB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788" autoAdjust="0"/>
    <p:restoredTop sz="94636" autoAdjust="0"/>
  </p:normalViewPr>
  <p:slideViewPr>
    <p:cSldViewPr showGuides="1">
      <p:cViewPr>
        <p:scale>
          <a:sx n="152" d="100"/>
          <a:sy n="152" d="100"/>
        </p:scale>
        <p:origin x="-80" y="-8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0"/>
    </p:cViewPr>
  </p:sorterViewPr>
  <p:notesViewPr>
    <p:cSldViewPr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package" Target="../embeddings/Microsoft_Excel_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0.119435914260717"/>
          <c:w val="0.844536186448916"/>
          <c:h val="0.6865658789866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IL-2 group</c:v>
                </c:pt>
              </c:strCache>
            </c:strRef>
          </c:tx>
          <c:spPr>
            <a:solidFill>
              <a:srgbClr val="7E683F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Above 50</c:v>
                </c:pt>
                <c:pt idx="1">
                  <c:v>Above 200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25.0</c:v>
                </c:pt>
                <c:pt idx="1">
                  <c:v>14.0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 group</c:v>
                </c:pt>
              </c:strCache>
            </c:strRef>
          </c:tx>
          <c:spPr>
            <a:solidFill>
              <a:srgbClr val="627267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Above 50</c:v>
                </c:pt>
                <c:pt idx="1">
                  <c:v>Above 200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32.0</c:v>
                </c:pt>
                <c:pt idx="1">
                  <c:v>18.0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0"/>
        <c:axId val="-2117293192"/>
        <c:axId val="-2117329000"/>
      </c:barChart>
      <c:catAx>
        <c:axId val="-21172931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Increase</a:t>
                </a:r>
                <a:r>
                  <a:rPr lang="en-US" baseline="0" dirty="0" smtClean="0"/>
                  <a:t> in CD4 Count (cells/mm</a:t>
                </a:r>
                <a:r>
                  <a:rPr lang="en-US" baseline="30000" dirty="0" smtClean="0"/>
                  <a:t>3</a:t>
                </a:r>
                <a:r>
                  <a:rPr lang="en-US" baseline="0" dirty="0" smtClean="0"/>
                  <a:t>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324875692621756"/>
              <c:y val="0.92806997670942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0"/>
            </a:pPr>
            <a:endParaRPr lang="en-US"/>
          </a:p>
        </c:txPr>
        <c:crossAx val="-211732900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17329000"/>
        <c:scaling>
          <c:orientation val="minMax"/>
          <c:max val="100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1" i="0" baseline="0" dirty="0" smtClean="0">
                    <a:effectLst/>
                  </a:rPr>
                  <a:t> Increase Above CD4 Count  Threshold (%)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0"/>
              <c:y val="0.11333364645295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117293192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2585897248955"/>
          <c:y val="0.0185433583184371"/>
          <c:w val="0.444820039856129"/>
          <c:h val="0.0815761797011918"/>
        </c:manualLayout>
      </c:layout>
      <c:overlay val="0"/>
      <c:spPr>
        <a:noFill/>
      </c:spPr>
      <c:txPr>
        <a:bodyPr/>
        <a:lstStyle/>
        <a:p>
          <a:pPr>
            <a:defRPr sz="1600" b="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 b="1" i="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0.0346404696057548"/>
          <c:w val="0.844536186448916"/>
          <c:h val="0.841537067376896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12700">
              <a:solidFill>
                <a:srgbClr val="00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2"/>
            <c:invertIfNegative val="0"/>
            <c:bubble3D val="0"/>
            <c:spPr>
              <a:solidFill>
                <a:srgbClr val="963232"/>
              </a:solidFill>
              <a:ln w="12700">
                <a:solidFill>
                  <a:srgbClr val="000000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ENF-optimized regimen</c:v>
                </c:pt>
                <c:pt idx="1">
                  <c:v>One other active drug</c:v>
                </c:pt>
                <c:pt idx="2">
                  <c:v>Nonoptimized regimen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50.0</c:v>
                </c:pt>
                <c:pt idx="1">
                  <c:v>2.5</c:v>
                </c:pt>
                <c:pt idx="2">
                  <c:v>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35102808"/>
        <c:axId val="-2135504024"/>
      </c:barChart>
      <c:catAx>
        <c:axId val="-2135102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13550402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35504024"/>
        <c:scaling>
          <c:orientation val="minMax"/>
          <c:max val="80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mr-IN" sz="1600" b="1" i="0" baseline="0" dirty="0" smtClean="0">
                    <a:effectLst/>
                  </a:rPr>
                  <a:t>CD4 ≥200 </a:t>
                </a:r>
                <a:r>
                  <a:rPr lang="mr-IN" sz="1600" b="1" i="0" baseline="0" dirty="0" err="1" smtClean="0">
                    <a:effectLst/>
                  </a:rPr>
                  <a:t>cells</a:t>
                </a:r>
                <a:r>
                  <a:rPr lang="mr-IN" sz="1600" b="1" i="0" baseline="0" dirty="0" smtClean="0">
                    <a:effectLst/>
                  </a:rPr>
                  <a:t>/mm</a:t>
                </a:r>
                <a:r>
                  <a:rPr lang="mr-IN" sz="1600" b="1" i="0" baseline="30000" dirty="0" smtClean="0">
                    <a:effectLst/>
                  </a:rPr>
                  <a:t>3</a:t>
                </a:r>
                <a:r>
                  <a:rPr lang="mr-IN" sz="1600" b="1" i="0" baseline="0" dirty="0" smtClean="0">
                    <a:effectLst/>
                  </a:rPr>
                  <a:t> (%)</a:t>
                </a:r>
                <a:endParaRPr lang="mr-IN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00753839797803052"/>
              <c:y val="0.18350927893156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135102808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 b="1" i="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0.052184377725407"/>
          <c:w val="0.844536186448916"/>
          <c:h val="0.823993159257243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12700" cmpd="sng">
              <a:solidFill>
                <a:srgbClr val="00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2"/>
            <c:invertIfNegative val="0"/>
            <c:bubble3D val="0"/>
            <c:spPr>
              <a:solidFill>
                <a:srgbClr val="963232"/>
              </a:solidFill>
              <a:ln w="12700" cmpd="sng">
                <a:solidFill>
                  <a:srgbClr val="000000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ENF-optimized regimen</c:v>
                </c:pt>
                <c:pt idx="1">
                  <c:v>One other active drug</c:v>
                </c:pt>
                <c:pt idx="2">
                  <c:v>Nonoptimized regimen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75.0</c:v>
                </c:pt>
                <c:pt idx="1">
                  <c:v>2.5</c:v>
                </c:pt>
                <c:pt idx="2">
                  <c:v>9.0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16263448"/>
        <c:axId val="2126398760"/>
      </c:barChart>
      <c:catAx>
        <c:axId val="2116263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212639876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126398760"/>
        <c:scaling>
          <c:orientation val="minMax"/>
          <c:max val="100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1" i="0" baseline="0" dirty="0" smtClean="0">
                    <a:effectLst/>
                  </a:rPr>
                  <a:t>CD4 increase ≥50 cells/mm</a:t>
                </a:r>
                <a:r>
                  <a:rPr lang="en-US" sz="1600" b="1" i="0" baseline="30000" dirty="0" smtClean="0">
                    <a:effectLst/>
                  </a:rPr>
                  <a:t>3</a:t>
                </a:r>
                <a:r>
                  <a:rPr lang="en-US" sz="1600" b="1" i="0" baseline="0" dirty="0" smtClean="0">
                    <a:effectLst/>
                  </a:rPr>
                  <a:t> (%)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0167976572372898"/>
              <c:y val="0.095789738333301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2116263448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 b="1" i="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xmlns:p14="http://schemas.microsoft.com/office/powerpoint/2010/main"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2" r:id="rId9"/>
    <p:sldLayoutId id="2147483703" r:id="rId10"/>
    <p:sldLayoutId id="2147483704" r:id="rId11"/>
  </p:sldLayoutIdLst>
  <p:transition xmlns:p14="http://schemas.microsoft.com/office/powerpoint/2010/main"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 smtClean="0"/>
              <a:t>IL-2 and </a:t>
            </a:r>
            <a:r>
              <a:rPr lang="en-US" sz="2400" b="0" dirty="0" err="1" smtClean="0"/>
              <a:t>Enfuvirtide</a:t>
            </a:r>
            <a:r>
              <a:rPr lang="en-US" sz="2400" b="0" dirty="0" smtClean="0"/>
              <a:t> in Advanced Virologic Failure 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800" dirty="0" smtClean="0"/>
              <a:t>ETOILE (ANRS 123) </a:t>
            </a:r>
            <a:r>
              <a:rPr lang="en-US" sz="2800" dirty="0"/>
              <a:t>Study</a:t>
            </a:r>
          </a:p>
        </p:txBody>
      </p:sp>
    </p:spTree>
    <p:extLst>
      <p:ext uri="{BB962C8B-B14F-4D97-AF65-F5344CB8AC3E}">
        <p14:creationId xmlns:p14="http://schemas.microsoft.com/office/powerpoint/2010/main" val="247696933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Aspect="1" noChangeShapeType="1"/>
          </p:cNvSpPr>
          <p:nvPr/>
        </p:nvSpPr>
        <p:spPr bwMode="auto">
          <a:xfrm rot="1169337" flipV="1">
            <a:off x="5539158" y="2859396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Aspect="1" noChangeShapeType="1"/>
          </p:cNvSpPr>
          <p:nvPr/>
        </p:nvSpPr>
        <p:spPr bwMode="auto">
          <a:xfrm rot="20430663">
            <a:off x="5539158" y="3452505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IL-2 and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Enfuvirtide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in Advanced Virologic Failure 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2800" dirty="0"/>
              <a:t>ETOILE (ANRS </a:t>
            </a:r>
            <a:r>
              <a:rPr lang="en-US" sz="2800" dirty="0" smtClean="0"/>
              <a:t>123: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en-US" dirty="0" err="1"/>
              <a:t>Viard</a:t>
            </a:r>
            <a:r>
              <a:rPr lang="en-US" dirty="0"/>
              <a:t> B, et al. </a:t>
            </a:r>
            <a:r>
              <a:rPr lang="is-IS" dirty="0"/>
              <a:t>AIDS. </a:t>
            </a:r>
            <a:r>
              <a:rPr lang="is-IS" dirty="0" smtClean="0"/>
              <a:t>2009;23:</a:t>
            </a:r>
            <a:r>
              <a:rPr lang="is-IS" dirty="0"/>
              <a:t>1383-8.</a:t>
            </a:r>
            <a:endParaRPr lang="en-US" dirty="0"/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6155110" y="2114666"/>
            <a:ext cx="2646178" cy="1136899"/>
          </a:xfrm>
          <a:prstGeom prst="rect">
            <a:avLst/>
          </a:prstGeom>
          <a:solidFill>
            <a:srgbClr val="ECE5D9"/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  <a:spcBef>
                <a:spcPts val="600"/>
              </a:spcBef>
            </a:pPr>
            <a:endParaRPr lang="en-US" sz="1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ctr">
              <a:lnSpc>
                <a:spcPts val="1800"/>
              </a:lnSpc>
              <a:spcBef>
                <a:spcPts val="600"/>
              </a:spcBef>
            </a:pPr>
            <a:endParaRPr lang="en-US" sz="1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ctr">
              <a:spcBef>
                <a:spcPts val="600"/>
              </a:spcBef>
            </a:pPr>
            <a:r>
              <a:rPr lang="en-US" sz="1600" i="1" dirty="0" smtClean="0">
                <a:solidFill>
                  <a:srgbClr val="000000"/>
                </a:solidFill>
                <a:latin typeface="Arial"/>
                <a:cs typeface="Arial"/>
              </a:rPr>
              <a:t>IL-2 Group</a:t>
            </a:r>
            <a:endParaRPr lang="en-US" sz="1600" i="1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>
              <a:spcBef>
                <a:spcPts val="600"/>
              </a:spcBef>
            </a:pP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OBT + IL-2 </a:t>
            </a:r>
          </a:p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(n= 28)</a:t>
            </a:r>
          </a:p>
          <a:p>
            <a:pPr algn="ctr">
              <a:lnSpc>
                <a:spcPts val="1800"/>
              </a:lnSpc>
              <a:spcBef>
                <a:spcPts val="600"/>
              </a:spcBef>
            </a:pP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>
              <a:lnSpc>
                <a:spcPts val="1800"/>
              </a:lnSpc>
              <a:spcBef>
                <a:spcPts val="600"/>
              </a:spcBef>
            </a:pP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6155110" y="3766687"/>
            <a:ext cx="2646178" cy="1136899"/>
          </a:xfrm>
          <a:prstGeom prst="rect">
            <a:avLst/>
          </a:prstGeom>
          <a:solidFill>
            <a:srgbClr val="DEE3E7"/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</a:pPr>
            <a:endParaRPr lang="en-US" sz="1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ctr">
              <a:spcBef>
                <a:spcPts val="600"/>
              </a:spcBef>
            </a:pPr>
            <a:endParaRPr lang="en-US" sz="16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>
              <a:spcBef>
                <a:spcPts val="600"/>
              </a:spcBef>
            </a:pPr>
            <a:r>
              <a:rPr lang="en-US" sz="1600" i="1" dirty="0" smtClean="0">
                <a:solidFill>
                  <a:srgbClr val="000000"/>
                </a:solidFill>
                <a:latin typeface="Arial"/>
                <a:cs typeface="Arial"/>
              </a:rPr>
              <a:t>Control </a:t>
            </a:r>
            <a:r>
              <a:rPr lang="en-US" sz="1600" i="1" dirty="0">
                <a:solidFill>
                  <a:srgbClr val="000000"/>
                </a:solidFill>
                <a:latin typeface="Arial"/>
                <a:cs typeface="Arial"/>
                <a:sym typeface="Wingdings"/>
              </a:rPr>
              <a:t>G</a:t>
            </a:r>
            <a:r>
              <a:rPr lang="en-US" sz="1600" i="1" dirty="0" smtClean="0">
                <a:solidFill>
                  <a:srgbClr val="000000"/>
                </a:solidFill>
                <a:latin typeface="Arial"/>
                <a:cs typeface="Arial"/>
                <a:sym typeface="Wingdings"/>
              </a:rPr>
              <a:t>roup</a:t>
            </a:r>
            <a:r>
              <a:rPr lang="en-US" sz="1600" i="1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600" i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OBT alone </a:t>
            </a:r>
            <a:endParaRPr lang="en-US" sz="16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>
              <a:spcBef>
                <a:spcPts val="60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(n =28)</a:t>
            </a:r>
          </a:p>
          <a:p>
            <a:pPr algn="ctr">
              <a:spcBef>
                <a:spcPts val="600"/>
              </a:spcBef>
            </a:pP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>
              <a:spcBef>
                <a:spcPts val="60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      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561760"/>
              </p:ext>
            </p:extLst>
          </p:nvPr>
        </p:nvGraphicFramePr>
        <p:xfrm>
          <a:off x="304800" y="1359203"/>
          <a:ext cx="5486400" cy="438404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486400"/>
              </a:tblGrid>
              <a:tr h="457200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ETOILE (ANRS 123)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</a:tr>
              <a:tr h="3825240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Prospective, randomized, open-label trial to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evalute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the efficacy of adding subcutaneous interleukin-2 (IL-2) to an optimized antiretroviral regimen in HIV-infected patients with HIV infection who have experienced advanced virologic failure 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Inclusion Criteria (n = 57)</a:t>
                      </a:r>
                      <a:b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b="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Age ≥18 years of age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CD4 &lt;200 cells/mm</a:t>
                      </a:r>
                      <a:r>
                        <a:rPr lang="en-US" sz="1600" baseline="300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3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at screening and in prior 6 months 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&gt;10,000 copies/mL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Genotypic sensitivity score showing ≤2 active agents</a:t>
                      </a:r>
                      <a:endParaRPr lang="en-US" sz="160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Optimized background therapy (OBT)* + IL-2 (8 cycles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of 4.5 MIU BID x 5 days every 6 weeks)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OBT alone </a:t>
                      </a: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</a:tr>
            </a:tbl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5821680" y="3389889"/>
            <a:ext cx="426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Arial"/>
              </a:rPr>
              <a:t>1x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5857631"/>
            <a:ext cx="9144000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457200" rtlCol="0">
            <a:spAutoFit/>
          </a:bodyPr>
          <a:lstStyle/>
          <a:p>
            <a:r>
              <a:rPr lang="en-US" sz="1400" dirty="0">
                <a:latin typeface="Arial"/>
              </a:rPr>
              <a:t>Optimization </a:t>
            </a:r>
            <a:r>
              <a:rPr lang="en-US" sz="1400" dirty="0" smtClean="0">
                <a:latin typeface="Arial"/>
              </a:rPr>
              <a:t>= use </a:t>
            </a:r>
            <a:r>
              <a:rPr lang="en-US" sz="1400" dirty="0">
                <a:latin typeface="Arial"/>
              </a:rPr>
              <a:t>of </a:t>
            </a:r>
            <a:r>
              <a:rPr lang="en-US" sz="1400" dirty="0" err="1">
                <a:latin typeface="Arial"/>
              </a:rPr>
              <a:t>enfuvirtide</a:t>
            </a:r>
            <a:r>
              <a:rPr lang="en-US" sz="1400" dirty="0">
                <a:latin typeface="Arial"/>
              </a:rPr>
              <a:t> for at least 24 weeks from week 0 in </a:t>
            </a:r>
            <a:r>
              <a:rPr lang="en-US" sz="1400" dirty="0" err="1">
                <a:latin typeface="Arial"/>
              </a:rPr>
              <a:t>enfuvirtide</a:t>
            </a:r>
            <a:r>
              <a:rPr lang="en-US" sz="1400" dirty="0">
                <a:latin typeface="Arial"/>
              </a:rPr>
              <a:t>-naive patients, use of at least one active antiretroviral drug according to </a:t>
            </a:r>
            <a:r>
              <a:rPr lang="en-US" sz="1400" dirty="0" smtClean="0">
                <a:latin typeface="Arial"/>
              </a:rPr>
              <a:t>GSS, </a:t>
            </a:r>
            <a:r>
              <a:rPr lang="en-US" sz="1400" dirty="0">
                <a:latin typeface="Arial"/>
              </a:rPr>
              <a:t>or use of </a:t>
            </a:r>
            <a:r>
              <a:rPr lang="en-US" sz="1400" dirty="0" err="1" smtClean="0">
                <a:latin typeface="Arial"/>
              </a:rPr>
              <a:t>tipranavir</a:t>
            </a:r>
            <a:r>
              <a:rPr lang="en-US" sz="1400" dirty="0">
                <a:latin typeface="Arial"/>
              </a:rPr>
              <a:t> </a:t>
            </a:r>
            <a:r>
              <a:rPr lang="en-US" sz="1400" dirty="0" smtClean="0">
                <a:latin typeface="Arial"/>
              </a:rPr>
              <a:t>plus ritonavir.</a:t>
            </a:r>
          </a:p>
        </p:txBody>
      </p:sp>
    </p:spTree>
    <p:extLst>
      <p:ext uri="{BB962C8B-B14F-4D97-AF65-F5344CB8AC3E}">
        <p14:creationId xmlns:p14="http://schemas.microsoft.com/office/powerpoint/2010/main" val="145905869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IL-2 and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Enfuvirtide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in Advanced Virologic Failure 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2800" dirty="0"/>
              <a:t>ETOILE (ANRS </a:t>
            </a:r>
            <a:r>
              <a:rPr lang="en-US" sz="2800" dirty="0" smtClean="0"/>
              <a:t>123):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latin typeface="Arial" pitchFamily="22" charset="0"/>
              </a:rPr>
              <a:t>Result 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52: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Immunovirologic</a:t>
            </a:r>
            <a:r>
              <a:rPr lang="en-US" sz="2000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Response</a:t>
            </a: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Viard</a:t>
            </a:r>
            <a:r>
              <a:rPr lang="en-US" dirty="0"/>
              <a:t> B, et al. </a:t>
            </a:r>
            <a:r>
              <a:rPr lang="is-IS" dirty="0"/>
              <a:t>AIDS. </a:t>
            </a:r>
            <a:r>
              <a:rPr lang="is-IS" dirty="0" smtClean="0"/>
              <a:t>2009;23:</a:t>
            </a:r>
            <a:r>
              <a:rPr lang="is-IS" dirty="0"/>
              <a:t>1383-8.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0648667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247968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IL-2 and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Enfuvirtide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in Advanced Virologic Failure 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2800" dirty="0"/>
              <a:t>ETOILE (ANRS 123):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Arial" pitchFamily="22" charset="0"/>
              </a:rPr>
              <a:t>Result 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52: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Immunovirologic</a:t>
            </a:r>
            <a:r>
              <a:rPr lang="en-US" sz="2000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Response  </a:t>
            </a: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Viard</a:t>
            </a:r>
            <a:r>
              <a:rPr lang="en-US" dirty="0"/>
              <a:t> B, et al. </a:t>
            </a:r>
            <a:r>
              <a:rPr lang="is-IS" dirty="0"/>
              <a:t>AIDS. </a:t>
            </a:r>
            <a:r>
              <a:rPr lang="is-IS" dirty="0" smtClean="0"/>
              <a:t>2009;23:</a:t>
            </a:r>
            <a:r>
              <a:rPr lang="is-IS" dirty="0"/>
              <a:t>1383-8.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6197556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213014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IL-2 and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Enfuvirtide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in Advanced Virologic Failure 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2800" dirty="0"/>
              <a:t>ETOILE (ANRS 123):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Arial" pitchFamily="22" charset="0"/>
              </a:rPr>
              <a:t>Result 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52: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Immunovirologic</a:t>
            </a:r>
            <a:r>
              <a:rPr lang="en-US" sz="2000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Response  </a:t>
            </a: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Viard</a:t>
            </a:r>
            <a:r>
              <a:rPr lang="en-US" dirty="0"/>
              <a:t> B, et al. </a:t>
            </a:r>
            <a:r>
              <a:rPr lang="is-IS" dirty="0"/>
              <a:t>AIDS. </a:t>
            </a:r>
            <a:r>
              <a:rPr lang="is-IS" dirty="0" smtClean="0"/>
              <a:t>2009;23:</a:t>
            </a:r>
            <a:r>
              <a:rPr lang="is-IS" dirty="0"/>
              <a:t>1383-8.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2120786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974023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IL-2 and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Enfuvirtide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in Advanced Virologic Failure 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2800" dirty="0"/>
              <a:t>ETOILE (ANRS </a:t>
            </a:r>
            <a:r>
              <a:rPr lang="en-US" sz="2800" dirty="0" smtClean="0"/>
              <a:t>123): 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-108" charset="-128"/>
              </a:rPr>
              <a:t>Conclusions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 smtClean="0"/>
              <a:t>Viard</a:t>
            </a:r>
            <a:r>
              <a:rPr lang="en-US" dirty="0" smtClean="0"/>
              <a:t> B, et al. </a:t>
            </a:r>
            <a:r>
              <a:rPr lang="is-IS" dirty="0"/>
              <a:t>AIDS. </a:t>
            </a:r>
            <a:r>
              <a:rPr lang="is-IS" dirty="0" smtClean="0"/>
              <a:t>2009;23:1383-8.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153154"/>
              </p:ext>
            </p:extLst>
          </p:nvPr>
        </p:nvGraphicFramePr>
        <p:xfrm>
          <a:off x="0" y="2514600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IL-2 failed to increase CD4 cell count in immunocompromised patients with multiple therapeutic failures. </a:t>
                      </a:r>
                      <a:r>
                        <a:rPr lang="en-US" sz="2000" b="0" i="0" u="none" strike="noStrike" kern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Enfuvirtide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use was highly associated with success.”</a:t>
                      </a:r>
                      <a:endParaRPr lang="en-US" sz="2000" b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859504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9342692"/>
      </p:ext>
    </p:extLst>
  </p:cSld>
  <p:clrMapOvr>
    <a:masterClrMapping/>
  </p:clrMapOvr>
  <p:transition xmlns:p14="http://schemas.microsoft.com/office/powerpoint/2010/main"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44392</TotalTime>
  <Words>329</Words>
  <Application>Microsoft Macintosh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NCRC</vt:lpstr>
      <vt:lpstr>IL-2 and Enfuvirtide in Advanced Virologic Failure  ETOILE (ANRS 123) Study</vt:lpstr>
      <vt:lpstr>IL-2 and Enfuvirtide in Advanced Virologic Failure  ETOILE (ANRS 123: Study Design</vt:lpstr>
      <vt:lpstr>IL-2 and Enfuvirtide in Advanced Virologic Failure  ETOILE (ANRS 123): Result </vt:lpstr>
      <vt:lpstr>IL-2 and Enfuvirtide in Advanced Virologic Failure  ETOILE (ANRS 123): Result </vt:lpstr>
      <vt:lpstr>IL-2 and Enfuvirtide in Advanced Virologic Failure  ETOILE (ANRS 123): Result </vt:lpstr>
      <vt:lpstr>IL-2 and Enfuvirtide in Advanced Virologic Failure  ETOILE (ANRS 123): Conclusions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1962</cp:revision>
  <cp:lastPrinted>2008-02-05T14:34:24Z</cp:lastPrinted>
  <dcterms:created xsi:type="dcterms:W3CDTF">2010-11-28T05:36:22Z</dcterms:created>
  <dcterms:modified xsi:type="dcterms:W3CDTF">2017-07-26T17:35:08Z</dcterms:modified>
</cp:coreProperties>
</file>