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5674151146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cART + Enfuvirtide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 (induction)</c:v>
                </c:pt>
                <c:pt idx="1">
                  <c:v>48 weeks (maintenance)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65.0</c:v>
                </c:pt>
                <c:pt idx="1">
                  <c:v>74.0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cART Group 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 (induction)</c:v>
                </c:pt>
                <c:pt idx="1">
                  <c:v>48 weeks (maintenance)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50.0</c:v>
                </c:pt>
                <c:pt idx="1">
                  <c:v>50.0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9135768"/>
        <c:axId val="2073965640"/>
      </c:barChart>
      <c:catAx>
        <c:axId val="-2119135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0739656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396564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290876834840089"/>
              <c:y val="0.20105318705121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913576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33266379896957"/>
          <c:y val="0.0185433583184371"/>
          <c:w val="0.537412632448722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5674151146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cART + Enfuvirtide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 (induction)</c:v>
                </c:pt>
                <c:pt idx="1">
                  <c:v>48 weeks (maintenance)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20.81</c:v>
                </c:pt>
                <c:pt idx="1">
                  <c:v>73.09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cART Group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24 weeks (induction)</c:v>
                </c:pt>
                <c:pt idx="1">
                  <c:v>48 weeks (maintenance)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17.88</c:v>
                </c:pt>
                <c:pt idx="1">
                  <c:v>50.79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8476120"/>
        <c:axId val="-2118360888"/>
      </c:barChart>
      <c:catAx>
        <c:axId val="-2118476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83608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836088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Change in CD4 count </a:t>
                </a:r>
              </a:p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(cells/mm</a:t>
                </a:r>
                <a:r>
                  <a:rPr lang="en-US" sz="1600" b="1" i="0" baseline="30000" dirty="0" smtClean="0">
                    <a:effectLst/>
                  </a:rPr>
                  <a:t>3</a:t>
                </a:r>
                <a:r>
                  <a:rPr lang="en-US" sz="1600" b="1" i="0" baseline="0" dirty="0" smtClean="0">
                    <a:effectLst/>
                  </a:rPr>
                  <a:t>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908160785457373"/>
              <c:y val="0.2419889726637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847612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59192305822883"/>
          <c:y val="0.0185433583184371"/>
          <c:w val="0.611486706522796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844461052063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cART + Enfuvirtide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57.0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cART Group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141.0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116799624"/>
        <c:axId val="2116787224"/>
      </c:barChart>
      <c:catAx>
        <c:axId val="2116799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167872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16787224"/>
        <c:scaling>
          <c:orientation val="minMax"/>
          <c:max val="2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Time to HIV RNA &lt;50 copies/mL (median days)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290876834840089"/>
              <c:y val="0.15719341675208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16799624"/>
        <c:crosses val="autoZero"/>
        <c:crossBetween val="between"/>
        <c:majorUnit val="50.0"/>
        <c:minorUnit val="5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9562676193254"/>
          <c:y val="0.0185433583184371"/>
          <c:w val="0.741116336152425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err="1" smtClean="0"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700" b="0" dirty="0" smtClean="0">
                <a:ea typeface="ＭＳ Ｐゴシック" pitchFamily="22" charset="-128"/>
                <a:cs typeface="ＭＳ Ｐゴシック" pitchFamily="22" charset="-128"/>
              </a:rPr>
              <a:t> + </a:t>
            </a:r>
            <a:r>
              <a:rPr lang="en-US" sz="2700" b="0" dirty="0" err="1" smtClean="0"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700" b="0" dirty="0" smtClean="0"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700" b="0" dirty="0" err="1" smtClean="0"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700" b="0" dirty="0" smtClean="0">
                <a:ea typeface="ＭＳ Ｐゴシック" pitchFamily="22" charset="-128"/>
                <a:cs typeface="ＭＳ Ｐゴシック" pitchFamily="22" charset="-128"/>
              </a:rPr>
              <a:t> Alone in Virologic Failure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3600" dirty="0" smtClean="0"/>
              <a:t>INTENSE </a:t>
            </a:r>
            <a:r>
              <a:rPr lang="en-US" sz="360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7204569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283466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427778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Alone in Virologic Failure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>INTENSE: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Clotet</a:t>
            </a:r>
            <a:r>
              <a:rPr lang="en-US" dirty="0"/>
              <a:t> B,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2008;62:1374-8.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089939"/>
            <a:ext cx="2646178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ART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+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roup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741960"/>
            <a:ext cx="2646178" cy="1136899"/>
          </a:xfrm>
          <a:prstGeom prst="rect">
            <a:avLst/>
          </a:prstGeom>
          <a:solidFill>
            <a:srgbClr val="DEE3E7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ART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Group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9405"/>
              </p:ext>
            </p:extLst>
          </p:nvPr>
        </p:nvGraphicFramePr>
        <p:xfrm>
          <a:off x="304800" y="1334476"/>
          <a:ext cx="5334000" cy="415192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INTENSE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694724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Open-label, randomized, phase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IIIb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/IV study patients comparing the efficacy and safety of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in combination with a new antiretroviral regimen with at least 2 active agents (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cART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) with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cART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alone in antiretroviral-experienced patients with virologic failure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47)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 of age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 on current regimen 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cART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* + ENF 90mg SC BID x 24 weeks, then 1:1 randomization to continue or discontinue ENF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cART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alone 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152662" y="2672210"/>
            <a:ext cx="130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/>
              </a:rPr>
              <a:t>c</a:t>
            </a:r>
            <a:r>
              <a:rPr lang="en-US" sz="1400" dirty="0" err="1" smtClean="0">
                <a:latin typeface="Arial"/>
              </a:rPr>
              <a:t>ART</a:t>
            </a:r>
            <a:r>
              <a:rPr lang="en-US" sz="1400" dirty="0" smtClean="0">
                <a:latin typeface="Arial"/>
              </a:rPr>
              <a:t> + ENF</a:t>
            </a:r>
            <a:r>
              <a:rPr lang="en-US" sz="1400" dirty="0">
                <a:latin typeface="Arial"/>
              </a:rPr>
              <a:t/>
            </a:r>
            <a:br>
              <a:rPr lang="en-US" sz="1400" dirty="0">
                <a:latin typeface="Arial"/>
              </a:rPr>
            </a:br>
            <a:r>
              <a:rPr lang="en-US" sz="1400" dirty="0" smtClean="0">
                <a:latin typeface="Arial"/>
              </a:rPr>
              <a:t>(n = 31)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000" y="5404123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/>
              </a:rPr>
              <a:t>Start      </a:t>
            </a:r>
            <a:r>
              <a:rPr lang="en-US" sz="1600" smtClean="0">
                <a:latin typeface="Arial"/>
              </a:rPr>
              <a:t>Week 24      Week 48</a:t>
            </a:r>
            <a:endParaRPr lang="en-US" sz="1600" dirty="0" smtClean="0">
              <a:latin typeface="Arial"/>
            </a:endParaRPr>
          </a:p>
        </p:txBody>
      </p:sp>
      <p:sp>
        <p:nvSpPr>
          <p:cNvPr id="28" name="Line 11"/>
          <p:cNvSpPr>
            <a:spLocks noChangeAspect="1" noChangeShapeType="1"/>
          </p:cNvSpPr>
          <p:nvPr/>
        </p:nvSpPr>
        <p:spPr bwMode="auto">
          <a:xfrm rot="1169337" flipH="1" flipV="1">
            <a:off x="6081757" y="4921514"/>
            <a:ext cx="164283" cy="445069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" name="Line 11"/>
          <p:cNvSpPr>
            <a:spLocks noChangeAspect="1" noChangeShapeType="1"/>
          </p:cNvSpPr>
          <p:nvPr/>
        </p:nvSpPr>
        <p:spPr bwMode="auto">
          <a:xfrm rot="1169337" flipH="1" flipV="1">
            <a:off x="7384749" y="4921440"/>
            <a:ext cx="164310" cy="44514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0" name="Line 11"/>
          <p:cNvSpPr>
            <a:spLocks noChangeAspect="1" noChangeShapeType="1"/>
          </p:cNvSpPr>
          <p:nvPr/>
        </p:nvSpPr>
        <p:spPr bwMode="auto">
          <a:xfrm rot="1169337" flipH="1" flipV="1">
            <a:off x="8676319" y="4926996"/>
            <a:ext cx="167979" cy="45508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21680" y="3365162"/>
            <a:ext cx="426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/>
              </a:rPr>
              <a:t>1x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172200" y="2620783"/>
            <a:ext cx="26461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67600" y="2620783"/>
            <a:ext cx="1" cy="568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5031" y="5627490"/>
            <a:ext cx="5352288" cy="738664"/>
          </a:xfrm>
          <a:prstGeom prst="rect">
            <a:avLst/>
          </a:prstGeom>
          <a:solidFill>
            <a:srgbClr val="E6EBF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*</a:t>
            </a:r>
            <a:r>
              <a:rPr lang="en-US" sz="1400" dirty="0" err="1" smtClean="0">
                <a:latin typeface="Arial"/>
              </a:rPr>
              <a:t>cART</a:t>
            </a:r>
            <a:r>
              <a:rPr lang="en-US" sz="1400" dirty="0" smtClean="0">
                <a:latin typeface="Arial"/>
              </a:rPr>
              <a:t>= combination </a:t>
            </a:r>
            <a:r>
              <a:rPr lang="en-US" sz="1400" dirty="0" err="1" smtClean="0">
                <a:latin typeface="Arial"/>
              </a:rPr>
              <a:t>antirretroviral</a:t>
            </a:r>
            <a:r>
              <a:rPr lang="en-US" sz="1400" dirty="0" smtClean="0">
                <a:latin typeface="Arial"/>
              </a:rPr>
              <a:t> therapy</a:t>
            </a:r>
            <a:br>
              <a:rPr lang="en-US" sz="1400" dirty="0" smtClean="0">
                <a:latin typeface="Arial"/>
              </a:rPr>
            </a:br>
            <a:r>
              <a:rPr lang="en-US" sz="1400" dirty="0" err="1" smtClean="0">
                <a:latin typeface="Arial"/>
              </a:rPr>
              <a:t>cART</a:t>
            </a:r>
            <a:r>
              <a:rPr lang="en-US" sz="1400" dirty="0" smtClean="0">
                <a:latin typeface="Arial"/>
              </a:rPr>
              <a:t> regimen of 3 to 5 active agents was selected based on treatment history and resistance data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096000" y="4297183"/>
            <a:ext cx="26461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467600" y="4297183"/>
            <a:ext cx="1" cy="568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81969" y="4334307"/>
            <a:ext cx="1294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/>
              </a:rPr>
              <a:t>c</a:t>
            </a:r>
            <a:r>
              <a:rPr lang="en-US" sz="1400" dirty="0" err="1" smtClean="0">
                <a:latin typeface="Arial"/>
              </a:rPr>
              <a:t>ART</a:t>
            </a:r>
            <a:endParaRPr lang="en-US" sz="1400" dirty="0" smtClean="0">
              <a:latin typeface="Arial"/>
            </a:endParaRPr>
          </a:p>
          <a:p>
            <a:pPr algn="ctr"/>
            <a:r>
              <a:rPr lang="en-US" sz="1400" dirty="0" smtClean="0">
                <a:latin typeface="Arial"/>
              </a:rPr>
              <a:t>(n =16)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77369" y="433430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Arial"/>
              </a:rPr>
              <a:t>c</a:t>
            </a:r>
            <a:r>
              <a:rPr lang="en-US" sz="1400" dirty="0" err="1" smtClean="0">
                <a:latin typeface="Arial"/>
              </a:rPr>
              <a:t>ART</a:t>
            </a:r>
            <a:endParaRPr lang="en-US" sz="1400" dirty="0" smtClean="0">
              <a:latin typeface="Arial"/>
            </a:endParaRPr>
          </a:p>
          <a:p>
            <a:pPr algn="ctr"/>
            <a:r>
              <a:rPr lang="en-US" sz="1400" dirty="0" smtClean="0">
                <a:latin typeface="Arial"/>
              </a:rPr>
              <a:t>(n = 8)</a:t>
            </a: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733721" y="3001783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>
              <a:lnSpc>
                <a:spcPts val="1300"/>
              </a:lnSpc>
            </a:pPr>
            <a:r>
              <a:rPr lang="en-US" sz="1200" dirty="0" smtClean="0"/>
              <a:t>2x</a:t>
            </a:r>
            <a:endParaRPr lang="en-US" sz="1200" dirty="0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5733721" y="3718063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>
              <a:lnSpc>
                <a:spcPts val="1300"/>
              </a:lnSpc>
            </a:pPr>
            <a:r>
              <a:rPr lang="en-US" sz="1200" dirty="0" smtClean="0"/>
              <a:t>1x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467600" y="2672210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/>
              </a:rPr>
              <a:t>cART</a:t>
            </a:r>
            <a:r>
              <a:rPr lang="en-US" sz="1400" dirty="0" smtClean="0">
                <a:latin typeface="Arial"/>
              </a:rPr>
              <a:t> +/- ENF </a:t>
            </a:r>
            <a:br>
              <a:rPr lang="en-US" sz="1400" dirty="0" smtClean="0">
                <a:latin typeface="Arial"/>
              </a:rPr>
            </a:br>
            <a:r>
              <a:rPr lang="en-US" sz="1400" dirty="0" smtClean="0">
                <a:latin typeface="Arial"/>
              </a:rPr>
              <a:t>(n =19)</a:t>
            </a:r>
          </a:p>
        </p:txBody>
      </p:sp>
    </p:spTree>
    <p:extLst>
      <p:ext uri="{BB962C8B-B14F-4D97-AF65-F5344CB8AC3E}">
        <p14:creationId xmlns:p14="http://schemas.microsoft.com/office/powerpoint/2010/main" val="41453462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Alone in Virologic Failure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INTENSE</a:t>
            </a:r>
            <a:r>
              <a:rPr lang="en-US" sz="2800" dirty="0"/>
              <a:t>: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&amp; 48*: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(Intent-to-Treat)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2008;62:1374-8</a:t>
            </a:r>
            <a:r>
              <a:rPr lang="pt-BR" dirty="0" smtClean="0"/>
              <a:t>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56004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3023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 smtClean="0">
                <a:latin typeface="Arial"/>
              </a:rPr>
              <a:t>*48 week data based on original </a:t>
            </a:r>
            <a:r>
              <a:rPr lang="en-US" sz="1400" dirty="0" err="1">
                <a:latin typeface="Arial"/>
              </a:rPr>
              <a:t>c</a:t>
            </a:r>
            <a:r>
              <a:rPr lang="en-US" sz="1400" dirty="0" err="1" smtClean="0">
                <a:latin typeface="Arial"/>
              </a:rPr>
              <a:t>ART</a:t>
            </a:r>
            <a:r>
              <a:rPr lang="en-US" sz="1400" dirty="0" smtClean="0">
                <a:latin typeface="Arial"/>
              </a:rPr>
              <a:t> + </a:t>
            </a:r>
            <a:r>
              <a:rPr lang="en-US" sz="1400" dirty="0" err="1" smtClean="0">
                <a:latin typeface="Arial"/>
              </a:rPr>
              <a:t>enfuvirtide</a:t>
            </a:r>
            <a:r>
              <a:rPr lang="en-US" sz="1400" dirty="0" smtClean="0">
                <a:latin typeface="Arial"/>
              </a:rPr>
              <a:t> arm, regardless of second randomization at 24 weeks </a:t>
            </a:r>
          </a:p>
        </p:txBody>
      </p:sp>
    </p:spTree>
    <p:extLst>
      <p:ext uri="{BB962C8B-B14F-4D97-AF65-F5344CB8AC3E}">
        <p14:creationId xmlns:p14="http://schemas.microsoft.com/office/powerpoint/2010/main" val="39209155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Alone in Virologic Failure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INTENSE</a:t>
            </a:r>
            <a:r>
              <a:rPr lang="en-US" sz="2800" dirty="0"/>
              <a:t>: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&amp; 48*: Immunologic Response 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2008;62:1374-8</a:t>
            </a:r>
            <a:r>
              <a:rPr lang="pt-BR" dirty="0" smtClean="0"/>
              <a:t>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710793"/>
              </p:ext>
            </p:extLst>
          </p:nvPr>
        </p:nvGraphicFramePr>
        <p:xfrm>
          <a:off x="457200" y="1828805"/>
          <a:ext cx="8229600" cy="420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034409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 smtClean="0">
                <a:latin typeface="Arial"/>
              </a:rPr>
              <a:t>*48 week data based on original </a:t>
            </a:r>
            <a:r>
              <a:rPr lang="en-US" sz="1400" dirty="0" err="1">
                <a:latin typeface="Arial"/>
              </a:rPr>
              <a:t>c</a:t>
            </a:r>
            <a:r>
              <a:rPr lang="en-US" sz="1400" dirty="0" err="1" smtClean="0">
                <a:latin typeface="Arial"/>
              </a:rPr>
              <a:t>ART</a:t>
            </a:r>
            <a:r>
              <a:rPr lang="en-US" sz="1400" dirty="0" smtClean="0">
                <a:latin typeface="Arial"/>
              </a:rPr>
              <a:t> + </a:t>
            </a:r>
            <a:r>
              <a:rPr lang="en-US" sz="1400" dirty="0" err="1" smtClean="0">
                <a:latin typeface="Arial"/>
              </a:rPr>
              <a:t>enfuvirtide</a:t>
            </a:r>
            <a:r>
              <a:rPr lang="en-US" sz="1400" dirty="0" smtClean="0">
                <a:latin typeface="Arial"/>
              </a:rPr>
              <a:t> arm, regardless of second randomization at 24 weeks </a:t>
            </a:r>
          </a:p>
        </p:txBody>
      </p:sp>
    </p:spTree>
    <p:extLst>
      <p:ext uri="{BB962C8B-B14F-4D97-AF65-F5344CB8AC3E}">
        <p14:creationId xmlns:p14="http://schemas.microsoft.com/office/powerpoint/2010/main" val="25628090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Alone in Virologic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Failure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INTENSE: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Time to Achievement of Viral Suppression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</a:t>
            </a:r>
            <a:r>
              <a:rPr lang="en-US" dirty="0" smtClean="0"/>
              <a:t>2008;62:1374-8</a:t>
            </a:r>
            <a:r>
              <a:rPr lang="pt-BR" dirty="0" smtClean="0"/>
              <a:t>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99426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8481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cART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Alone in Virologic Failure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INTENSE: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2008;62:1374-8.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33070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Although limited by small participant numbers, these results suggest that treatment with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added to highly active antiretroviral therapy may be an option for many patients.”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512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373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cART + Enfuvirtide versus cART Alone in Virologic Failure  INTENSE Study</vt:lpstr>
      <vt:lpstr>cART + Enfuvirtide versus cART Alone in Virologic Failure  INTENSE: Study Design</vt:lpstr>
      <vt:lpstr>cART + Enfuvirtide versus cART Alone in Virologic Failure  INTENSE: Result </vt:lpstr>
      <vt:lpstr>cART + Enfuvirtide versus cART Alone in Virologic Failure  INTENSE: Result </vt:lpstr>
      <vt:lpstr>cART + Enfuvirtide versus cART Alone in Virologic Failure INTENSE: Result </vt:lpstr>
      <vt:lpstr>cART + Enfuvirtide versus cART Alone in Virologic Failure  INTENSE: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1961</cp:revision>
  <cp:lastPrinted>2008-02-05T14:34:24Z</cp:lastPrinted>
  <dcterms:created xsi:type="dcterms:W3CDTF">2010-11-28T05:36:22Z</dcterms:created>
  <dcterms:modified xsi:type="dcterms:W3CDTF">2017-07-26T17:32:52Z</dcterms:modified>
</cp:coreProperties>
</file>