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9"/>
  </p:notesMasterIdLst>
  <p:handoutMasterIdLst>
    <p:handoutMasterId r:id="rId10"/>
  </p:handoutMasterIdLst>
  <p:sldIdLst>
    <p:sldId id="1199" r:id="rId2"/>
    <p:sldId id="1200" r:id="rId3"/>
    <p:sldId id="1201" r:id="rId4"/>
    <p:sldId id="1381" r:id="rId5"/>
    <p:sldId id="1202" r:id="rId6"/>
    <p:sldId id="1203" r:id="rId7"/>
    <p:sldId id="1383" r:id="rId8"/>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E98"/>
    <a:srgbClr val="668189"/>
    <a:srgbClr val="967100"/>
    <a:srgbClr val="006AB6"/>
    <a:srgbClr val="49778F"/>
    <a:srgbClr val="C07585"/>
    <a:srgbClr val="5C8333"/>
    <a:srgbClr val="7F6000"/>
    <a:srgbClr val="73557E"/>
    <a:srgbClr val="B38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96405" autoAdjust="0"/>
  </p:normalViewPr>
  <p:slideViewPr>
    <p:cSldViewPr snapToGrid="0" showGuides="1">
      <p:cViewPr varScale="1">
        <p:scale>
          <a:sx n="162" d="100"/>
          <a:sy n="162" d="100"/>
        </p:scale>
        <p:origin x="944" y="192"/>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30867800906399"/>
          <c:y val="5.0730752405949202E-2"/>
          <c:w val="0.840892899346809"/>
          <c:h val="0.85538342024223113"/>
        </c:manualLayout>
      </c:layout>
      <c:barChart>
        <c:barDir val="col"/>
        <c:grouping val="clustered"/>
        <c:varyColors val="0"/>
        <c:ser>
          <c:idx val="0"/>
          <c:order val="0"/>
          <c:tx>
            <c:v>HIV Rate</c:v>
          </c:tx>
          <c:spPr>
            <a:solidFill>
              <a:schemeClr val="accent5">
                <a:lumMod val="40000"/>
                <a:lumOff val="60000"/>
              </a:schemeClr>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8F8F8F"/>
                  </a:gs>
                  <a:gs pos="99000">
                    <a:sysClr val="window" lastClr="FFFFFF">
                      <a:lumMod val="75000"/>
                    </a:sysClr>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108B-0A40-A9FA-3043C96C2B99}"/>
              </c:ext>
            </c:extLst>
          </c:dPt>
          <c:dPt>
            <c:idx val="1"/>
            <c:invertIfNegative val="0"/>
            <c:bubble3D val="0"/>
            <c:spPr>
              <a:gradFill>
                <a:gsLst>
                  <a:gs pos="0">
                    <a:srgbClr val="684A7F"/>
                  </a:gs>
                  <a:gs pos="100000">
                    <a:srgbClr val="B384C4"/>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108B-0A40-A9FA-3043C96C2B99}"/>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8B-0A40-A9FA-3043C96C2B99}"/>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8B-0A40-A9FA-3043C96C2B99}"/>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8B-0A40-A9FA-3043C96C2B99}"/>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8B-0A40-A9FA-3043C96C2B99}"/>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08B-0A40-A9FA-3043C96C2B99}"/>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08B-0A40-A9FA-3043C96C2B99}"/>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08B-0A40-A9FA-3043C96C2B99}"/>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08B-0A40-A9FA-3043C96C2B99}"/>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08B-0A40-A9FA-3043C96C2B99}"/>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08B-0A40-A9FA-3043C96C2B99}"/>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08B-0A40-A9FA-3043C96C2B99}"/>
                </c:ext>
              </c:extLst>
            </c:dLbl>
            <c:numFmt formatCode="0.0" sourceLinked="0"/>
            <c:spPr>
              <a:noFill/>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Placebo ring</c:v>
                </c:pt>
                <c:pt idx="1">
                  <c:v>Dapivirine ring</c:v>
                </c:pt>
              </c:strCache>
            </c:strRef>
          </c:cat>
          <c:val>
            <c:numRef>
              <c:f>Sheet1!$B$2:$B$3</c:f>
              <c:numCache>
                <c:formatCode>0.0</c:formatCode>
                <c:ptCount val="2"/>
                <c:pt idx="0">
                  <c:v>6.1</c:v>
                </c:pt>
                <c:pt idx="1">
                  <c:v>4.0999999999999996</c:v>
                </c:pt>
              </c:numCache>
            </c:numRef>
          </c:val>
          <c:extLst>
            <c:ext xmlns:c16="http://schemas.microsoft.com/office/drawing/2014/chart" uri="{C3380CC4-5D6E-409C-BE32-E72D297353CC}">
              <c16:uniqueId val="{0000000D-108B-0A40-A9FA-3043C96C2B99}"/>
            </c:ext>
          </c:extLst>
        </c:ser>
        <c:dLbls>
          <c:showLegendKey val="0"/>
          <c:showVal val="1"/>
          <c:showCatName val="0"/>
          <c:showSerName val="0"/>
          <c:showPercent val="0"/>
          <c:showBubbleSize val="0"/>
        </c:dLbls>
        <c:gapWidth val="200"/>
        <c:axId val="-2132842088"/>
        <c:axId val="-2132838824"/>
      </c:barChart>
      <c:catAx>
        <c:axId val="-2132842088"/>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132838824"/>
        <c:crosses val="autoZero"/>
        <c:auto val="1"/>
        <c:lblAlgn val="ctr"/>
        <c:lblOffset val="1"/>
        <c:tickLblSkip val="1"/>
        <c:tickMarkSkip val="1"/>
        <c:noMultiLvlLbl val="0"/>
      </c:catAx>
      <c:valAx>
        <c:axId val="-2132838824"/>
        <c:scaling>
          <c:orientation val="minMax"/>
          <c:max val="10"/>
          <c:min val="0"/>
        </c:scaling>
        <c:delete val="0"/>
        <c:axPos val="l"/>
        <c:title>
          <c:tx>
            <c:rich>
              <a:bodyPr/>
              <a:lstStyle/>
              <a:p>
                <a:pPr>
                  <a:defRPr sz="1200" b="1"/>
                </a:pPr>
                <a:r>
                  <a:rPr lang="en-US" sz="1200" b="1"/>
                  <a:t>Incidence per 100 person-years</a:t>
                </a:r>
              </a:p>
            </c:rich>
          </c:tx>
          <c:layout>
            <c:manualLayout>
              <c:xMode val="edge"/>
              <c:yMode val="edge"/>
              <c:x val="1.7247618353261399E-2"/>
              <c:y val="9.6956630421197357E-2"/>
            </c:manualLayout>
          </c:layout>
          <c:overlay val="0"/>
          <c:spPr>
            <a:noFill/>
            <a:ln w="25400">
              <a:noFill/>
            </a:ln>
          </c:spPr>
        </c:title>
        <c:numFmt formatCode="0" sourceLinked="0"/>
        <c:majorTickMark val="out"/>
        <c:minorTickMark val="none"/>
        <c:tickLblPos val="nextTo"/>
        <c:spPr>
          <a:ln w="6350">
            <a:solidFill>
              <a:srgbClr val="000000"/>
            </a:solidFill>
          </a:ln>
        </c:spPr>
        <c:txPr>
          <a:bodyPr/>
          <a:lstStyle/>
          <a:p>
            <a:pPr>
              <a:defRPr sz="1200"/>
            </a:pPr>
            <a:endParaRPr lang="en-US"/>
          </a:p>
        </c:txPr>
        <c:crossAx val="-2132842088"/>
        <c:crosses val="autoZero"/>
        <c:crossBetween val="between"/>
        <c:majorUnit val="2"/>
        <c:minorUnit val="2"/>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30867800906399"/>
          <c:y val="5.0730752405949202E-2"/>
          <c:w val="0.840892899346809"/>
          <c:h val="0.85538342024223113"/>
        </c:manualLayout>
      </c:layout>
      <c:barChart>
        <c:barDir val="col"/>
        <c:grouping val="clustered"/>
        <c:varyColors val="0"/>
        <c:ser>
          <c:idx val="0"/>
          <c:order val="0"/>
          <c:tx>
            <c:v>HIV Rate</c:v>
          </c:tx>
          <c:spPr>
            <a:solidFill>
              <a:schemeClr val="accent5">
                <a:lumMod val="40000"/>
                <a:lumOff val="60000"/>
              </a:schemeClr>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8F8F8F"/>
                  </a:gs>
                  <a:gs pos="99000">
                    <a:sysClr val="window" lastClr="FFFFFF">
                      <a:lumMod val="75000"/>
                    </a:sysClr>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108B-0A40-A9FA-3043C96C2B99}"/>
              </c:ext>
            </c:extLst>
          </c:dPt>
          <c:dPt>
            <c:idx val="1"/>
            <c:invertIfNegative val="0"/>
            <c:bubble3D val="0"/>
            <c:spPr>
              <a:gradFill>
                <a:gsLst>
                  <a:gs pos="0">
                    <a:srgbClr val="684A7F"/>
                  </a:gs>
                  <a:gs pos="100000">
                    <a:srgbClr val="B384C4"/>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108B-0A40-A9FA-3043C96C2B99}"/>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8B-0A40-A9FA-3043C96C2B99}"/>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8B-0A40-A9FA-3043C96C2B99}"/>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8B-0A40-A9FA-3043C96C2B99}"/>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8B-0A40-A9FA-3043C96C2B99}"/>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08B-0A40-A9FA-3043C96C2B99}"/>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08B-0A40-A9FA-3043C96C2B99}"/>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08B-0A40-A9FA-3043C96C2B99}"/>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08B-0A40-A9FA-3043C96C2B99}"/>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08B-0A40-A9FA-3043C96C2B99}"/>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08B-0A40-A9FA-3043C96C2B99}"/>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08B-0A40-A9FA-3043C96C2B99}"/>
                </c:ext>
              </c:extLst>
            </c:dLbl>
            <c:numFmt formatCode="0.0" sourceLinked="0"/>
            <c:spPr>
              <a:noFill/>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Placebo ring</c:v>
                </c:pt>
                <c:pt idx="1">
                  <c:v>Dapivirine ring</c:v>
                </c:pt>
              </c:strCache>
            </c:strRef>
          </c:cat>
          <c:val>
            <c:numRef>
              <c:f>Sheet1!$B$2:$B$3</c:f>
              <c:numCache>
                <c:formatCode>0.0</c:formatCode>
                <c:ptCount val="2"/>
                <c:pt idx="0">
                  <c:v>6.1</c:v>
                </c:pt>
                <c:pt idx="1">
                  <c:v>4.0999999999999996</c:v>
                </c:pt>
              </c:numCache>
            </c:numRef>
          </c:val>
          <c:extLst>
            <c:ext xmlns:c16="http://schemas.microsoft.com/office/drawing/2014/chart" uri="{C3380CC4-5D6E-409C-BE32-E72D297353CC}">
              <c16:uniqueId val="{0000000D-108B-0A40-A9FA-3043C96C2B99}"/>
            </c:ext>
          </c:extLst>
        </c:ser>
        <c:dLbls>
          <c:showLegendKey val="0"/>
          <c:showVal val="1"/>
          <c:showCatName val="0"/>
          <c:showSerName val="0"/>
          <c:showPercent val="0"/>
          <c:showBubbleSize val="0"/>
        </c:dLbls>
        <c:gapWidth val="200"/>
        <c:axId val="-2132842088"/>
        <c:axId val="-2132838824"/>
      </c:barChart>
      <c:catAx>
        <c:axId val="-2132842088"/>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132838824"/>
        <c:crosses val="autoZero"/>
        <c:auto val="1"/>
        <c:lblAlgn val="ctr"/>
        <c:lblOffset val="1"/>
        <c:tickLblSkip val="1"/>
        <c:tickMarkSkip val="1"/>
        <c:noMultiLvlLbl val="0"/>
      </c:catAx>
      <c:valAx>
        <c:axId val="-2132838824"/>
        <c:scaling>
          <c:orientation val="minMax"/>
          <c:max val="10"/>
          <c:min val="0"/>
        </c:scaling>
        <c:delete val="0"/>
        <c:axPos val="l"/>
        <c:title>
          <c:tx>
            <c:rich>
              <a:bodyPr/>
              <a:lstStyle/>
              <a:p>
                <a:pPr>
                  <a:defRPr sz="1200" b="1"/>
                </a:pPr>
                <a:r>
                  <a:rPr lang="en-US" sz="1200" b="1"/>
                  <a:t>Incidence per 100 person-years</a:t>
                </a:r>
              </a:p>
            </c:rich>
          </c:tx>
          <c:layout>
            <c:manualLayout>
              <c:xMode val="edge"/>
              <c:yMode val="edge"/>
              <c:x val="2.0334038106347818E-2"/>
              <c:y val="9.6956630421197357E-2"/>
            </c:manualLayout>
          </c:layout>
          <c:overlay val="0"/>
          <c:spPr>
            <a:noFill/>
            <a:ln w="25400">
              <a:noFill/>
            </a:ln>
          </c:spPr>
        </c:title>
        <c:numFmt formatCode="0" sourceLinked="0"/>
        <c:majorTickMark val="out"/>
        <c:minorTickMark val="none"/>
        <c:tickLblPos val="nextTo"/>
        <c:spPr>
          <a:ln w="6350">
            <a:solidFill>
              <a:srgbClr val="000000"/>
            </a:solidFill>
          </a:ln>
        </c:spPr>
        <c:txPr>
          <a:bodyPr/>
          <a:lstStyle/>
          <a:p>
            <a:pPr>
              <a:defRPr sz="1200"/>
            </a:pPr>
            <a:endParaRPr lang="en-US"/>
          </a:p>
        </c:txPr>
        <c:crossAx val="-2132842088"/>
        <c:crosses val="autoZero"/>
        <c:crossBetween val="between"/>
        <c:majorUnit val="2"/>
        <c:minorUnit val="2"/>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46094940379642"/>
          <c:y val="3.6485743769208337E-2"/>
          <c:w val="0.86274059492563426"/>
          <c:h val="0.8475242277407633"/>
        </c:manualLayout>
      </c:layout>
      <c:barChart>
        <c:barDir val="col"/>
        <c:grouping val="clustered"/>
        <c:varyColors val="0"/>
        <c:ser>
          <c:idx val="0"/>
          <c:order val="0"/>
          <c:tx>
            <c:v>HIV Rate</c:v>
          </c:tx>
          <c:spPr>
            <a:gradFill>
              <a:gsLst>
                <a:gs pos="0">
                  <a:srgbClr val="684A7F"/>
                </a:gs>
                <a:gs pos="100000">
                  <a:srgbClr val="B385C3"/>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F53E-0F46-8E8F-6E10E72A78D2}"/>
              </c:ext>
            </c:extLst>
          </c:dPt>
          <c:dPt>
            <c:idx val="1"/>
            <c:invertIfNegative val="0"/>
            <c:bubble3D val="0"/>
            <c:extLst>
              <c:ext xmlns:c16="http://schemas.microsoft.com/office/drawing/2014/chart" uri="{C3380CC4-5D6E-409C-BE32-E72D297353CC}">
                <c16:uniqueId val="{00000003-F53E-0F46-8E8F-6E10E72A78D2}"/>
              </c:ext>
            </c:extLst>
          </c:dPt>
          <c:dPt>
            <c:idx val="2"/>
            <c:invertIfNegative val="0"/>
            <c:bubble3D val="0"/>
            <c:extLst>
              <c:ext xmlns:c16="http://schemas.microsoft.com/office/drawing/2014/chart" uri="{C3380CC4-5D6E-409C-BE32-E72D297353CC}">
                <c16:uniqueId val="{00000005-F53E-0F46-8E8F-6E10E72A78D2}"/>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3E-0F46-8E8F-6E10E72A78D2}"/>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3E-0F46-8E8F-6E10E72A78D2}"/>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3E-0F46-8E8F-6E10E72A78D2}"/>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3E-0F46-8E8F-6E10E72A78D2}"/>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3E-0F46-8E8F-6E10E72A78D2}"/>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53E-0F46-8E8F-6E10E72A78D2}"/>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53E-0F46-8E8F-6E10E72A78D2}"/>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53E-0F46-8E8F-6E10E72A78D2}"/>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53E-0F46-8E8F-6E10E72A78D2}"/>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53E-0F46-8E8F-6E10E72A78D2}"/>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53E-0F46-8E8F-6E10E72A78D2}"/>
                </c:ext>
              </c:extLst>
            </c:dLbl>
            <c:numFmt formatCode="0" sourceLinked="0"/>
            <c:spPr>
              <a:noFill/>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Age ≤21 Years</c:v>
                </c:pt>
                <c:pt idx="2">
                  <c:v>Age &gt;21 Years</c:v>
                </c:pt>
              </c:strCache>
            </c:strRef>
          </c:cat>
          <c:val>
            <c:numRef>
              <c:f>Sheet1!$B$2:$B$4</c:f>
              <c:numCache>
                <c:formatCode>0</c:formatCode>
                <c:ptCount val="3"/>
                <c:pt idx="0">
                  <c:v>31</c:v>
                </c:pt>
                <c:pt idx="1">
                  <c:v>15</c:v>
                </c:pt>
                <c:pt idx="2">
                  <c:v>37</c:v>
                </c:pt>
              </c:numCache>
            </c:numRef>
          </c:val>
          <c:extLst>
            <c:ext xmlns:c16="http://schemas.microsoft.com/office/drawing/2014/chart" uri="{C3380CC4-5D6E-409C-BE32-E72D297353CC}">
              <c16:uniqueId val="{0000000E-F53E-0F46-8E8F-6E10E72A78D2}"/>
            </c:ext>
          </c:extLst>
        </c:ser>
        <c:dLbls>
          <c:showLegendKey val="0"/>
          <c:showVal val="1"/>
          <c:showCatName val="0"/>
          <c:showSerName val="0"/>
          <c:showPercent val="0"/>
          <c:showBubbleSize val="0"/>
        </c:dLbls>
        <c:gapWidth val="125"/>
        <c:axId val="-2088844824"/>
        <c:axId val="-2132829192"/>
      </c:barChart>
      <c:catAx>
        <c:axId val="-2088844824"/>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32829192"/>
        <c:crosses val="autoZero"/>
        <c:auto val="1"/>
        <c:lblAlgn val="ctr"/>
        <c:lblOffset val="1"/>
        <c:tickLblSkip val="1"/>
        <c:tickMarkSkip val="1"/>
        <c:noMultiLvlLbl val="0"/>
      </c:catAx>
      <c:valAx>
        <c:axId val="-2132829192"/>
        <c:scaling>
          <c:orientation val="minMax"/>
          <c:max val="60"/>
          <c:min val="0"/>
        </c:scaling>
        <c:delete val="0"/>
        <c:axPos val="l"/>
        <c:title>
          <c:tx>
            <c:rich>
              <a:bodyPr/>
              <a:lstStyle/>
              <a:p>
                <a:pPr>
                  <a:defRPr sz="1400" b="1"/>
                </a:pPr>
                <a:r>
                  <a:rPr lang="en-US" sz="1400" b="1" dirty="0"/>
                  <a:t>Relative Reduction (%)</a:t>
                </a:r>
              </a:p>
            </c:rich>
          </c:tx>
          <c:layout>
            <c:manualLayout>
              <c:xMode val="edge"/>
              <c:yMode val="edge"/>
              <c:x val="1.1074778847088559E-2"/>
              <c:y val="0.13740825799552833"/>
            </c:manualLayout>
          </c:layout>
          <c:overlay val="0"/>
          <c:spPr>
            <a:noFill/>
            <a:ln w="25400">
              <a:noFill/>
            </a:ln>
          </c:spPr>
        </c:title>
        <c:numFmt formatCode="0" sourceLinked="0"/>
        <c:majorTickMark val="out"/>
        <c:minorTickMark val="none"/>
        <c:tickLblPos val="nextTo"/>
        <c:spPr>
          <a:ln w="6350">
            <a:solidFill>
              <a:srgbClr val="000000"/>
            </a:solidFill>
          </a:ln>
        </c:spPr>
        <c:txPr>
          <a:bodyPr/>
          <a:lstStyle/>
          <a:p>
            <a:pPr>
              <a:defRPr sz="1200"/>
            </a:pPr>
            <a:endParaRPr lang="en-US"/>
          </a:p>
        </c:txPr>
        <c:crossAx val="-2088844824"/>
        <c:crosses val="autoZero"/>
        <c:crossBetween val="between"/>
        <c:majorUnit val="10"/>
        <c:minorUnit val="1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824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537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2215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solidFill>
                <a:schemeClr val="bg1"/>
              </a:solidFill>
              <a:latin typeface="Arial" panose="020B0604020202020204" pitchFamily="34" charset="0"/>
              <a:cs typeface="Arial" panose="020B0604020202020204" pitchFamily="34" charset="0"/>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nSpc>
                <a:spcPts val="3000"/>
              </a:lnSpc>
            </a:pPr>
            <a:r>
              <a:rPr lang="en-US" sz="1800" b="0" dirty="0"/>
              <a:t>A Vaginal Ring Containing Dapivirine for HIV-1 PrEP</a:t>
            </a:r>
            <a:br>
              <a:rPr lang="en-US" sz="2000" dirty="0"/>
            </a:br>
            <a:r>
              <a:rPr lang="en-US" sz="2000" dirty="0"/>
              <a:t> </a:t>
            </a:r>
            <a:r>
              <a:rPr lang="en-US" dirty="0">
                <a:solidFill>
                  <a:srgbClr val="001D48"/>
                </a:solidFill>
                <a:cs typeface="Arial"/>
              </a:rPr>
              <a:t>Ring Study</a:t>
            </a:r>
            <a:endParaRPr lang="en-US" dirty="0">
              <a:solidFill>
                <a:srgbClr val="001D48"/>
              </a:solidFill>
            </a:endParaRPr>
          </a:p>
        </p:txBody>
      </p:sp>
    </p:spTree>
    <p:extLst>
      <p:ext uri="{BB962C8B-B14F-4D97-AF65-F5344CB8AC3E}">
        <p14:creationId xmlns:p14="http://schemas.microsoft.com/office/powerpoint/2010/main" val="145743952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2000" dirty="0"/>
              <a:t>A Vaginal Ring Containing Dapivirine for HIV-1 PrEP</a:t>
            </a:r>
            <a:br>
              <a:rPr lang="en-US" sz="2000" dirty="0"/>
            </a:br>
            <a:r>
              <a:rPr lang="en-US" sz="2000" dirty="0"/>
              <a:t>Ring Study: Background</a:t>
            </a:r>
          </a:p>
        </p:txBody>
      </p:sp>
      <p:sp>
        <p:nvSpPr>
          <p:cNvPr id="3" name="Text Placeholder 2"/>
          <p:cNvSpPr>
            <a:spLocks noGrp="1"/>
          </p:cNvSpPr>
          <p:nvPr>
            <p:ph type="body" sz="quarter" idx="16"/>
          </p:nvPr>
        </p:nvSpPr>
        <p:spPr/>
        <p:txBody>
          <a:bodyPr/>
          <a:lstStyle/>
          <a:p>
            <a:r>
              <a:rPr lang="fr-FR" dirty="0"/>
              <a:t>Source: </a:t>
            </a:r>
            <a:r>
              <a:rPr lang="fr-FR" dirty="0" err="1"/>
              <a:t>Nel</a:t>
            </a:r>
            <a:r>
              <a:rPr lang="fr-FR" dirty="0"/>
              <a:t> A, et al. N Engl J Med. 2016;375:2133-43. </a:t>
            </a:r>
          </a:p>
        </p:txBody>
      </p:sp>
      <p:sp>
        <p:nvSpPr>
          <p:cNvPr id="13" name="Line 11"/>
          <p:cNvSpPr>
            <a:spLocks noChangeAspect="1" noChangeShapeType="1"/>
          </p:cNvSpPr>
          <p:nvPr/>
        </p:nvSpPr>
        <p:spPr bwMode="auto">
          <a:xfrm rot="1169337" flipV="1">
            <a:off x="5431869" y="2035776"/>
            <a:ext cx="632551" cy="1004701"/>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8" name="Line 11"/>
          <p:cNvSpPr>
            <a:spLocks noChangeAspect="1" noChangeShapeType="1"/>
          </p:cNvSpPr>
          <p:nvPr/>
        </p:nvSpPr>
        <p:spPr bwMode="auto">
          <a:xfrm rot="20430663">
            <a:off x="5429443" y="2779068"/>
            <a:ext cx="622284" cy="988396"/>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9" name="Rectangle 7"/>
          <p:cNvSpPr>
            <a:spLocks noChangeArrowheads="1"/>
          </p:cNvSpPr>
          <p:nvPr/>
        </p:nvSpPr>
        <p:spPr bwMode="ltGray">
          <a:xfrm>
            <a:off x="6278997" y="1727991"/>
            <a:ext cx="2035997" cy="818384"/>
          </a:xfrm>
          <a:prstGeom prst="rect">
            <a:avLst/>
          </a:prstGeom>
          <a:solidFill>
            <a:schemeClr val="bg1">
              <a:lumMod val="85000"/>
              <a:alpha val="53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350" b="1" dirty="0">
                <a:solidFill>
                  <a:srgbClr val="000000"/>
                </a:solidFill>
                <a:latin typeface="Arial"/>
                <a:cs typeface="Arial"/>
              </a:rPr>
              <a:t>Placebo Ring</a:t>
            </a:r>
          </a:p>
          <a:p>
            <a:pPr algn="ctr"/>
            <a:r>
              <a:rPr lang="en-US" sz="1050" dirty="0">
                <a:solidFill>
                  <a:srgbClr val="000000"/>
                </a:solidFill>
                <a:latin typeface="Arial"/>
                <a:cs typeface="Arial"/>
              </a:rPr>
              <a:t>(n = 652)</a:t>
            </a:r>
          </a:p>
        </p:txBody>
      </p:sp>
      <p:sp>
        <p:nvSpPr>
          <p:cNvPr id="20" name="Rectangle 7"/>
          <p:cNvSpPr>
            <a:spLocks noChangeArrowheads="1"/>
          </p:cNvSpPr>
          <p:nvPr/>
        </p:nvSpPr>
        <p:spPr bwMode="ltGray">
          <a:xfrm>
            <a:off x="6278159" y="3240403"/>
            <a:ext cx="2036835" cy="818384"/>
          </a:xfrm>
          <a:prstGeom prst="rect">
            <a:avLst/>
          </a:prstGeom>
          <a:solidFill>
            <a:srgbClr val="7030A0">
              <a:alpha val="19066"/>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350" b="1" dirty="0" err="1">
                <a:solidFill>
                  <a:srgbClr val="000000"/>
                </a:solidFill>
                <a:latin typeface="Arial"/>
                <a:cs typeface="Arial"/>
              </a:rPr>
              <a:t>Dapivirine</a:t>
            </a:r>
            <a:r>
              <a:rPr lang="en-US" sz="1350" b="1" dirty="0">
                <a:solidFill>
                  <a:srgbClr val="000000"/>
                </a:solidFill>
                <a:latin typeface="Arial"/>
                <a:cs typeface="Arial"/>
              </a:rPr>
              <a:t> Ring</a:t>
            </a:r>
            <a:br>
              <a:rPr lang="en-US" sz="1350" b="1" dirty="0">
                <a:solidFill>
                  <a:srgbClr val="000000"/>
                </a:solidFill>
                <a:latin typeface="Arial"/>
                <a:cs typeface="Arial"/>
              </a:rPr>
            </a:br>
            <a:r>
              <a:rPr lang="en-US" sz="1050" dirty="0">
                <a:solidFill>
                  <a:srgbClr val="000000"/>
                </a:solidFill>
                <a:latin typeface="Arial"/>
                <a:cs typeface="Arial"/>
              </a:rPr>
              <a:t>(n = 1,307)</a:t>
            </a:r>
          </a:p>
        </p:txBody>
      </p:sp>
      <p:sp>
        <p:nvSpPr>
          <p:cNvPr id="9" name="Oval 8"/>
          <p:cNvSpPr>
            <a:spLocks noChangeAspect="1"/>
          </p:cNvSpPr>
          <p:nvPr/>
        </p:nvSpPr>
        <p:spPr>
          <a:xfrm>
            <a:off x="5562616" y="2497978"/>
            <a:ext cx="197016" cy="19701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lnSpc>
                <a:spcPts val="975"/>
              </a:lnSpc>
            </a:pPr>
            <a:r>
              <a:rPr lang="en-US" sz="900" dirty="0"/>
              <a:t>1x</a:t>
            </a:r>
          </a:p>
        </p:txBody>
      </p:sp>
      <p:sp>
        <p:nvSpPr>
          <p:cNvPr id="10" name="Oval 9"/>
          <p:cNvSpPr>
            <a:spLocks noChangeAspect="1"/>
          </p:cNvSpPr>
          <p:nvPr/>
        </p:nvSpPr>
        <p:spPr>
          <a:xfrm>
            <a:off x="5562616" y="3107738"/>
            <a:ext cx="211317" cy="200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lnSpc>
                <a:spcPts val="975"/>
              </a:lnSpc>
            </a:pPr>
            <a:r>
              <a:rPr lang="en-US" sz="900" dirty="0"/>
              <a:t>2x</a:t>
            </a:r>
          </a:p>
        </p:txBody>
      </p:sp>
      <p:sp>
        <p:nvSpPr>
          <p:cNvPr id="2" name="Content Placeholder 1"/>
          <p:cNvSpPr>
            <a:spLocks noGrp="1"/>
          </p:cNvSpPr>
          <p:nvPr>
            <p:ph sz="half" idx="2"/>
          </p:nvPr>
        </p:nvSpPr>
        <p:spPr>
          <a:xfrm>
            <a:off x="323850" y="1126989"/>
            <a:ext cx="4958542" cy="3587114"/>
          </a:xfrm>
        </p:spPr>
        <p:txBody>
          <a:bodyPr>
            <a:normAutofit/>
          </a:bodyPr>
          <a:lstStyle/>
          <a:p>
            <a:pPr>
              <a:lnSpc>
                <a:spcPts val="1800"/>
              </a:lnSpc>
            </a:pPr>
            <a:r>
              <a:rPr lang="en-US" sz="1500" b="1" dirty="0"/>
              <a:t>Background</a:t>
            </a:r>
            <a:r>
              <a:rPr lang="en-US" sz="1500" dirty="0"/>
              <a:t>: Randomized, double-blind, phase 3, placebo-controlled trial of a dapivirine-containing vaginal ring changed every 4 weeks as compared to a placebo ring for HIV-1 prevention for women at multiple sites in 7 communities in South Africa and Uganda</a:t>
            </a:r>
          </a:p>
          <a:p>
            <a:pPr>
              <a:lnSpc>
                <a:spcPts val="1800"/>
              </a:lnSpc>
              <a:spcBef>
                <a:spcPts val="600"/>
              </a:spcBef>
            </a:pPr>
            <a:r>
              <a:rPr lang="en-US" sz="1500" b="1" dirty="0"/>
              <a:t>Inclusion Criteria </a:t>
            </a:r>
            <a:r>
              <a:rPr lang="en-US" sz="1500" dirty="0"/>
              <a:t>(n = 1,959 enrolled)</a:t>
            </a:r>
          </a:p>
          <a:p>
            <a:pPr lvl="1">
              <a:lnSpc>
                <a:spcPts val="1800"/>
              </a:lnSpc>
            </a:pPr>
            <a:r>
              <a:rPr lang="en-US" sz="1500" dirty="0"/>
              <a:t>18-45 years of age</a:t>
            </a:r>
          </a:p>
          <a:p>
            <a:pPr lvl="1">
              <a:lnSpc>
                <a:spcPts val="1800"/>
              </a:lnSpc>
            </a:pPr>
            <a:r>
              <a:rPr lang="en-US" sz="1500" dirty="0"/>
              <a:t>HIV seronegative</a:t>
            </a:r>
          </a:p>
          <a:p>
            <a:pPr lvl="1">
              <a:lnSpc>
                <a:spcPts val="1800"/>
              </a:lnSpc>
            </a:pPr>
            <a:r>
              <a:rPr lang="en-US" sz="1500" dirty="0"/>
              <a:t>Sexually active</a:t>
            </a:r>
          </a:p>
          <a:p>
            <a:pPr lvl="1">
              <a:lnSpc>
                <a:spcPts val="1800"/>
              </a:lnSpc>
            </a:pPr>
            <a:r>
              <a:rPr lang="en-US" sz="1500" dirty="0"/>
              <a:t>Nonpregnant and on stable contraceptive</a:t>
            </a:r>
          </a:p>
          <a:p>
            <a:pPr>
              <a:lnSpc>
                <a:spcPts val="1680"/>
              </a:lnSpc>
              <a:spcBef>
                <a:spcPts val="600"/>
              </a:spcBef>
            </a:pPr>
            <a:r>
              <a:rPr lang="en-US" sz="1500" b="1" dirty="0"/>
              <a:t>Treatment Arms</a:t>
            </a:r>
          </a:p>
          <a:p>
            <a:pPr lvl="1">
              <a:lnSpc>
                <a:spcPts val="1680"/>
              </a:lnSpc>
            </a:pPr>
            <a:r>
              <a:rPr lang="en-US" sz="1500" dirty="0"/>
              <a:t>Dapivirine 25 mg vaginal ring, changed monthly</a:t>
            </a:r>
          </a:p>
          <a:p>
            <a:pPr lvl="1">
              <a:lnSpc>
                <a:spcPts val="1680"/>
              </a:lnSpc>
            </a:pPr>
            <a:r>
              <a:rPr lang="en-US" sz="1500" dirty="0"/>
              <a:t>Placebo vaginal ring, changed monthly</a:t>
            </a:r>
          </a:p>
        </p:txBody>
      </p:sp>
    </p:spTree>
    <p:extLst>
      <p:ext uri="{BB962C8B-B14F-4D97-AF65-F5344CB8AC3E}">
        <p14:creationId xmlns:p14="http://schemas.microsoft.com/office/powerpoint/2010/main" val="52830427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2000" dirty="0"/>
              <a:t>A Vaginal Ring Containing Dapivirine for HIV-1 PrEP</a:t>
            </a:r>
            <a:br>
              <a:rPr lang="en-US" sz="2000" dirty="0"/>
            </a:br>
            <a:r>
              <a:rPr lang="en-US" sz="2000" dirty="0"/>
              <a:t>Ring Study: Results</a:t>
            </a:r>
          </a:p>
        </p:txBody>
      </p:sp>
      <p:sp>
        <p:nvSpPr>
          <p:cNvPr id="3" name="Text Placeholder 2">
            <a:extLst>
              <a:ext uri="{FF2B5EF4-FFF2-40B4-BE49-F238E27FC236}">
                <a16:creationId xmlns:a16="http://schemas.microsoft.com/office/drawing/2014/main" id="{5A420122-A2B7-C1C4-AEDF-57CFBE8CCB7E}"/>
              </a:ext>
            </a:extLst>
          </p:cNvPr>
          <p:cNvSpPr>
            <a:spLocks noGrp="1"/>
          </p:cNvSpPr>
          <p:nvPr>
            <p:ph type="body" sz="quarter" idx="15"/>
          </p:nvPr>
        </p:nvSpPr>
        <p:spPr/>
        <p:txBody>
          <a:bodyPr/>
          <a:lstStyle/>
          <a:p>
            <a:r>
              <a:rPr lang="en-US" dirty="0"/>
              <a:t>Incidence Rate for New HIV Infections</a:t>
            </a:r>
          </a:p>
        </p:txBody>
      </p:sp>
      <p:sp>
        <p:nvSpPr>
          <p:cNvPr id="4" name="Text Placeholder 3">
            <a:extLst>
              <a:ext uri="{FF2B5EF4-FFF2-40B4-BE49-F238E27FC236}">
                <a16:creationId xmlns:a16="http://schemas.microsoft.com/office/drawing/2014/main" id="{19F8CF81-DDAA-AB97-C0A3-D84BB81FC311}"/>
              </a:ext>
            </a:extLst>
          </p:cNvPr>
          <p:cNvSpPr>
            <a:spLocks noGrp="1"/>
          </p:cNvSpPr>
          <p:nvPr>
            <p:ph type="body" sz="quarter" idx="16"/>
          </p:nvPr>
        </p:nvSpPr>
        <p:spPr/>
        <p:txBody>
          <a:bodyPr/>
          <a:lstStyle/>
          <a:p>
            <a:r>
              <a:rPr lang="en-US" dirty="0"/>
              <a:t>Source: </a:t>
            </a:r>
            <a:r>
              <a:rPr lang="en-US" dirty="0">
                <a:ea typeface="ＭＳ Ｐゴシック" pitchFamily="-105" charset="-128"/>
                <a:cs typeface="ＭＳ Ｐゴシック" pitchFamily="-105" charset="-128"/>
              </a:rPr>
              <a:t>Nel A, et al. </a:t>
            </a:r>
            <a:r>
              <a:rPr lang="en-US" dirty="0"/>
              <a:t>N </a:t>
            </a:r>
            <a:r>
              <a:rPr lang="en-US" dirty="0" err="1"/>
              <a:t>Engl</a:t>
            </a:r>
            <a:r>
              <a:rPr lang="en-US" dirty="0"/>
              <a:t> J Med. 2016;375:2133-43. </a:t>
            </a:r>
          </a:p>
        </p:txBody>
      </p:sp>
      <p:graphicFrame>
        <p:nvGraphicFramePr>
          <p:cNvPr id="5" name="Chart 4"/>
          <p:cNvGraphicFramePr>
            <a:graphicFrameLocks/>
          </p:cNvGraphicFramePr>
          <p:nvPr>
            <p:extLst>
              <p:ext uri="{D42A27DB-BD31-4B8C-83A1-F6EECF244321}">
                <p14:modId xmlns:p14="http://schemas.microsoft.com/office/powerpoint/2010/main" val="552772271"/>
              </p:ext>
            </p:extLst>
          </p:nvPr>
        </p:nvGraphicFramePr>
        <p:xfrm>
          <a:off x="457200" y="1463496"/>
          <a:ext cx="8229600" cy="3200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3304329" y="1936016"/>
            <a:ext cx="3526971" cy="940749"/>
            <a:chOff x="3251199" y="1631755"/>
            <a:chExt cx="3401566" cy="5472595"/>
          </a:xfrm>
        </p:grpSpPr>
        <p:cxnSp>
          <p:nvCxnSpPr>
            <p:cNvPr id="14" name="Straight Connector 13"/>
            <p:cNvCxnSpPr>
              <a:cxnSpLocks/>
            </p:cNvCxnSpPr>
            <p:nvPr/>
          </p:nvCxnSpPr>
          <p:spPr>
            <a:xfrm flipH="1">
              <a:off x="3251199" y="2219281"/>
              <a:ext cx="0" cy="1858964"/>
            </a:xfrm>
            <a:prstGeom prst="line">
              <a:avLst/>
            </a:pr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cxnSpLocks/>
            </p:cNvCxnSpPr>
            <p:nvPr/>
          </p:nvCxnSpPr>
          <p:spPr>
            <a:xfrm>
              <a:off x="6646334" y="2219281"/>
              <a:ext cx="0" cy="4885069"/>
            </a:xfrm>
            <a:prstGeom prst="line">
              <a:avLst/>
            </a:pr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251199" y="2219287"/>
              <a:ext cx="3401566" cy="0"/>
            </a:xfrm>
            <a:prstGeom prst="line">
              <a:avLst/>
            </a:pr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Rounded Rectangle 17"/>
            <p:cNvSpPr>
              <a:spLocks/>
            </p:cNvSpPr>
            <p:nvPr/>
          </p:nvSpPr>
          <p:spPr>
            <a:xfrm>
              <a:off x="4360743" y="1631755"/>
              <a:ext cx="859002" cy="1175047"/>
            </a:xfrm>
            <a:prstGeom prst="roundRect">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tIns="91440" rtlCol="0" anchor="ctr"/>
            <a:lstStyle/>
            <a:p>
              <a:pPr algn="ctr" defTabSz="670322">
                <a:lnSpc>
                  <a:spcPts val="1200"/>
                </a:lnSpc>
              </a:pPr>
              <a:r>
                <a:rPr lang="en-US" sz="1200" dirty="0">
                  <a:solidFill>
                    <a:srgbClr val="000000"/>
                  </a:solidFill>
                  <a:latin typeface="Arial" pitchFamily="31" charset="0"/>
                </a:rPr>
                <a:t>P = 0.04</a:t>
              </a:r>
              <a:endParaRPr lang="en-US" sz="1200" b="1" dirty="0">
                <a:solidFill>
                  <a:srgbClr val="000000"/>
                </a:solidFill>
                <a:latin typeface="Arial" pitchFamily="31" charset="0"/>
              </a:endParaRPr>
            </a:p>
          </p:txBody>
        </p:sp>
      </p:grpSp>
    </p:spTree>
    <p:extLst>
      <p:ext uri="{BB962C8B-B14F-4D97-AF65-F5344CB8AC3E}">
        <p14:creationId xmlns:p14="http://schemas.microsoft.com/office/powerpoint/2010/main" val="27651377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2000" dirty="0"/>
              <a:t>A Vaginal Ring Containing Dapivirine for HIV-1 PrEP</a:t>
            </a:r>
            <a:br>
              <a:rPr lang="en-US" sz="2000" dirty="0"/>
            </a:br>
            <a:r>
              <a:rPr lang="en-US" sz="2000" dirty="0"/>
              <a:t>Ring Study: Results</a:t>
            </a:r>
          </a:p>
        </p:txBody>
      </p:sp>
      <p:sp>
        <p:nvSpPr>
          <p:cNvPr id="3" name="Text Placeholder 2">
            <a:extLst>
              <a:ext uri="{FF2B5EF4-FFF2-40B4-BE49-F238E27FC236}">
                <a16:creationId xmlns:a16="http://schemas.microsoft.com/office/drawing/2014/main" id="{5A420122-A2B7-C1C4-AEDF-57CFBE8CCB7E}"/>
              </a:ext>
            </a:extLst>
          </p:cNvPr>
          <p:cNvSpPr>
            <a:spLocks noGrp="1"/>
          </p:cNvSpPr>
          <p:nvPr>
            <p:ph type="body" sz="quarter" idx="15"/>
          </p:nvPr>
        </p:nvSpPr>
        <p:spPr/>
        <p:txBody>
          <a:bodyPr/>
          <a:lstStyle/>
          <a:p>
            <a:r>
              <a:rPr lang="en-US" dirty="0"/>
              <a:t>Incidence Rate: Risk Reduction Compared with Placebo</a:t>
            </a:r>
          </a:p>
        </p:txBody>
      </p:sp>
      <p:sp>
        <p:nvSpPr>
          <p:cNvPr id="4" name="Text Placeholder 3">
            <a:extLst>
              <a:ext uri="{FF2B5EF4-FFF2-40B4-BE49-F238E27FC236}">
                <a16:creationId xmlns:a16="http://schemas.microsoft.com/office/drawing/2014/main" id="{19F8CF81-DDAA-AB97-C0A3-D84BB81FC311}"/>
              </a:ext>
            </a:extLst>
          </p:cNvPr>
          <p:cNvSpPr>
            <a:spLocks noGrp="1"/>
          </p:cNvSpPr>
          <p:nvPr>
            <p:ph type="body" sz="quarter" idx="16"/>
          </p:nvPr>
        </p:nvSpPr>
        <p:spPr/>
        <p:txBody>
          <a:bodyPr/>
          <a:lstStyle/>
          <a:p>
            <a:r>
              <a:rPr lang="en-US" dirty="0"/>
              <a:t>Source: </a:t>
            </a:r>
            <a:r>
              <a:rPr lang="en-US" dirty="0">
                <a:ea typeface="ＭＳ Ｐゴシック" pitchFamily="-105" charset="-128"/>
                <a:cs typeface="ＭＳ Ｐゴシック" pitchFamily="-105" charset="-128"/>
              </a:rPr>
              <a:t>Nel A, et al. </a:t>
            </a:r>
            <a:r>
              <a:rPr lang="en-US" dirty="0"/>
              <a:t>N </a:t>
            </a:r>
            <a:r>
              <a:rPr lang="en-US" dirty="0" err="1"/>
              <a:t>Engl</a:t>
            </a:r>
            <a:r>
              <a:rPr lang="en-US" dirty="0"/>
              <a:t> J Med. 2016;375:2133-43. </a:t>
            </a:r>
          </a:p>
        </p:txBody>
      </p:sp>
      <p:graphicFrame>
        <p:nvGraphicFramePr>
          <p:cNvPr id="5" name="Chart 4"/>
          <p:cNvGraphicFramePr>
            <a:graphicFrameLocks/>
          </p:cNvGraphicFramePr>
          <p:nvPr>
            <p:extLst>
              <p:ext uri="{D42A27DB-BD31-4B8C-83A1-F6EECF244321}">
                <p14:modId xmlns:p14="http://schemas.microsoft.com/office/powerpoint/2010/main" val="294881096"/>
              </p:ext>
            </p:extLst>
          </p:nvPr>
        </p:nvGraphicFramePr>
        <p:xfrm>
          <a:off x="457200" y="1463496"/>
          <a:ext cx="8229600" cy="3200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3304329" y="2037013"/>
            <a:ext cx="3526971" cy="839752"/>
            <a:chOff x="3251199" y="2219281"/>
            <a:chExt cx="3401566" cy="4885069"/>
          </a:xfrm>
        </p:grpSpPr>
        <p:cxnSp>
          <p:nvCxnSpPr>
            <p:cNvPr id="14" name="Straight Connector 13"/>
            <p:cNvCxnSpPr>
              <a:cxnSpLocks/>
            </p:cNvCxnSpPr>
            <p:nvPr/>
          </p:nvCxnSpPr>
          <p:spPr>
            <a:xfrm flipH="1">
              <a:off x="3251199" y="2219281"/>
              <a:ext cx="0" cy="1858964"/>
            </a:xfrm>
            <a:prstGeom prst="line">
              <a:avLst/>
            </a:pr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cxnSpLocks/>
            </p:cNvCxnSpPr>
            <p:nvPr/>
          </p:nvCxnSpPr>
          <p:spPr>
            <a:xfrm>
              <a:off x="6646334" y="2219281"/>
              <a:ext cx="0" cy="4885069"/>
            </a:xfrm>
            <a:prstGeom prst="line">
              <a:avLst/>
            </a:pr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251199" y="2219287"/>
              <a:ext cx="3401566" cy="0"/>
            </a:xfrm>
            <a:prstGeom prst="line">
              <a:avLst/>
            </a:prstGeom>
            <a:ln w="952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 name="Rounded Rectangle 1">
            <a:extLst>
              <a:ext uri="{FF2B5EF4-FFF2-40B4-BE49-F238E27FC236}">
                <a16:creationId xmlns:a16="http://schemas.microsoft.com/office/drawing/2014/main" id="{0B1FF925-B48F-B4F2-007F-4427FFA0CBA3}"/>
              </a:ext>
            </a:extLst>
          </p:cNvPr>
          <p:cNvSpPr>
            <a:spLocks/>
          </p:cNvSpPr>
          <p:nvPr/>
        </p:nvSpPr>
        <p:spPr>
          <a:xfrm>
            <a:off x="6387388" y="2291882"/>
            <a:ext cx="886844" cy="235451"/>
          </a:xfrm>
          <a:prstGeom prst="roundRect">
            <a:avLst/>
          </a:prstGeom>
          <a:solidFill>
            <a:srgbClr val="C00000"/>
          </a:solidFill>
          <a:ln w="63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70322"/>
            <a:r>
              <a:rPr lang="en-US" sz="1200" dirty="0">
                <a:solidFill>
                  <a:srgbClr val="FFFFFF"/>
                </a:solidFill>
                <a:latin typeface="Arial" pitchFamily="31" charset="0"/>
              </a:rPr>
              <a:t>⇓ 31%</a:t>
            </a:r>
            <a:endParaRPr lang="en-US" sz="1200" b="1" dirty="0">
              <a:solidFill>
                <a:srgbClr val="FFFFFF"/>
              </a:solidFill>
              <a:latin typeface="Arial" pitchFamily="31" charset="0"/>
            </a:endParaRPr>
          </a:p>
        </p:txBody>
      </p:sp>
    </p:spTree>
    <p:extLst>
      <p:ext uri="{BB962C8B-B14F-4D97-AF65-F5344CB8AC3E}">
        <p14:creationId xmlns:p14="http://schemas.microsoft.com/office/powerpoint/2010/main" val="221581344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dirty="0"/>
              <a:t>A Vaginal Ring Containing Dapivirine for HIV-1 PrEP</a:t>
            </a:r>
            <a:br>
              <a:rPr lang="en-US" dirty="0"/>
            </a:br>
            <a:r>
              <a:rPr lang="en-US" dirty="0"/>
              <a:t>Ring Study: Results</a:t>
            </a:r>
          </a:p>
        </p:txBody>
      </p:sp>
      <p:sp>
        <p:nvSpPr>
          <p:cNvPr id="3" name="Text Placeholder 2">
            <a:extLst>
              <a:ext uri="{FF2B5EF4-FFF2-40B4-BE49-F238E27FC236}">
                <a16:creationId xmlns:a16="http://schemas.microsoft.com/office/drawing/2014/main" id="{6DB1181B-AFE7-3486-90E0-77AEFADF3A7F}"/>
              </a:ext>
            </a:extLst>
          </p:cNvPr>
          <p:cNvSpPr>
            <a:spLocks noGrp="1"/>
          </p:cNvSpPr>
          <p:nvPr>
            <p:ph type="body" sz="quarter" idx="15"/>
          </p:nvPr>
        </p:nvSpPr>
        <p:spPr/>
        <p:txBody>
          <a:bodyPr/>
          <a:lstStyle/>
          <a:p>
            <a:r>
              <a:rPr lang="en-US" dirty="0"/>
              <a:t>Relative Risk Reduction, by Age </a:t>
            </a:r>
          </a:p>
        </p:txBody>
      </p:sp>
      <p:sp>
        <p:nvSpPr>
          <p:cNvPr id="4" name="Text Placeholder 3">
            <a:extLst>
              <a:ext uri="{FF2B5EF4-FFF2-40B4-BE49-F238E27FC236}">
                <a16:creationId xmlns:a16="http://schemas.microsoft.com/office/drawing/2014/main" id="{4C1F09DF-E2A1-9763-756B-E251DA5E9F86}"/>
              </a:ext>
            </a:extLst>
          </p:cNvPr>
          <p:cNvSpPr>
            <a:spLocks noGrp="1"/>
          </p:cNvSpPr>
          <p:nvPr>
            <p:ph type="body" sz="quarter" idx="16"/>
          </p:nvPr>
        </p:nvSpPr>
        <p:spPr/>
        <p:txBody>
          <a:bodyPr/>
          <a:lstStyle/>
          <a:p>
            <a:r>
              <a:rPr lang="en-US" dirty="0"/>
              <a:t>Source: </a:t>
            </a:r>
            <a:r>
              <a:rPr lang="en-US" dirty="0">
                <a:ea typeface="ＭＳ Ｐゴシック" pitchFamily="-105" charset="-128"/>
                <a:cs typeface="ＭＳ Ｐゴシック" pitchFamily="-105" charset="-128"/>
              </a:rPr>
              <a:t>Nel A, et al. </a:t>
            </a:r>
            <a:r>
              <a:rPr lang="en-US" dirty="0"/>
              <a:t>N </a:t>
            </a:r>
            <a:r>
              <a:rPr lang="en-US" dirty="0" err="1"/>
              <a:t>Engl</a:t>
            </a:r>
            <a:r>
              <a:rPr lang="en-US" dirty="0"/>
              <a:t> J Med. 2016;375:2133-43. </a:t>
            </a:r>
          </a:p>
        </p:txBody>
      </p:sp>
      <p:graphicFrame>
        <p:nvGraphicFramePr>
          <p:cNvPr id="5" name="Chart 4"/>
          <p:cNvGraphicFramePr>
            <a:graphicFrameLocks/>
          </p:cNvGraphicFramePr>
          <p:nvPr>
            <p:extLst>
              <p:ext uri="{D42A27DB-BD31-4B8C-83A1-F6EECF244321}">
                <p14:modId xmlns:p14="http://schemas.microsoft.com/office/powerpoint/2010/main" val="1902076022"/>
              </p:ext>
            </p:extLst>
          </p:nvPr>
        </p:nvGraphicFramePr>
        <p:xfrm>
          <a:off x="457200" y="1371367"/>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459678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t>A Vaginal Ring Containing Dapivirine for HIV-1 PrEP</a:t>
            </a:r>
            <a:br>
              <a:rPr lang="en-US" sz="2000" dirty="0"/>
            </a:br>
            <a:r>
              <a:rPr lang="en-US" sz="2000" dirty="0"/>
              <a:t>Ring Study: Conclusions</a:t>
            </a:r>
          </a:p>
        </p:txBody>
      </p:sp>
      <p:sp>
        <p:nvSpPr>
          <p:cNvPr id="5" name="Text Placeholder 4"/>
          <p:cNvSpPr>
            <a:spLocks noGrp="1"/>
          </p:cNvSpPr>
          <p:nvPr>
            <p:ph type="body" sz="quarter" idx="16"/>
          </p:nvPr>
        </p:nvSpPr>
        <p:spPr/>
        <p:txBody>
          <a:bodyPr/>
          <a:lstStyle/>
          <a:p>
            <a:r>
              <a:rPr lang="fr-FR" dirty="0"/>
              <a:t>Source: </a:t>
            </a:r>
            <a:r>
              <a:rPr lang="fr-FR" dirty="0" err="1"/>
              <a:t>Nel</a:t>
            </a:r>
            <a:r>
              <a:rPr lang="fr-FR" dirty="0"/>
              <a:t> A, et al. N Engl J Med. 2016;375:2133-43. </a:t>
            </a:r>
          </a:p>
        </p:txBody>
      </p:sp>
      <p:sp>
        <p:nvSpPr>
          <p:cNvPr id="2" name="Content Placeholder 1"/>
          <p:cNvSpPr>
            <a:spLocks noGrp="1"/>
          </p:cNvSpPr>
          <p:nvPr>
            <p:ph sz="half" idx="2"/>
          </p:nvPr>
        </p:nvSpPr>
        <p:spPr>
          <a:xfrm>
            <a:off x="-18288" y="1976050"/>
            <a:ext cx="9180576" cy="1574460"/>
          </a:xfrm>
        </p:spPr>
        <p:txBody>
          <a:bodyPr>
            <a:normAutofit/>
          </a:bodyPr>
          <a:lstStyle/>
          <a:p>
            <a:pPr>
              <a:lnSpc>
                <a:spcPts val="2800"/>
              </a:lnSpc>
            </a:pPr>
            <a:r>
              <a:rPr lang="en-US" sz="1800" b="1" dirty="0">
                <a:solidFill>
                  <a:srgbClr val="C00000"/>
                </a:solidFill>
                <a:latin typeface="Arial"/>
                <a:cs typeface="Arial"/>
              </a:rPr>
              <a:t>Conclusions</a:t>
            </a:r>
            <a:r>
              <a:rPr lang="en-US" sz="1800" dirty="0">
                <a:latin typeface="Arial"/>
                <a:cs typeface="Arial"/>
              </a:rPr>
              <a:t>: “</a:t>
            </a:r>
            <a:r>
              <a:rPr lang="en-US" sz="1800" dirty="0"/>
              <a:t>Among women in sub-Saharan Africa, the dapivirine ring was not associated with any safety concerns and was associated with a rate of acquisition of HIV-1 infection that was lower than the rate with placebo.“</a:t>
            </a:r>
            <a:endParaRPr lang="en-US" sz="1800" dirty="0">
              <a:latin typeface="Arial"/>
              <a:cs typeface="Arial"/>
            </a:endParaRPr>
          </a:p>
        </p:txBody>
      </p:sp>
    </p:spTree>
    <p:extLst>
      <p:ext uri="{BB962C8B-B14F-4D97-AF65-F5344CB8AC3E}">
        <p14:creationId xmlns:p14="http://schemas.microsoft.com/office/powerpoint/2010/main" val="417839859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412682"/>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65289</TotalTime>
  <Words>324</Words>
  <Application>Microsoft Macintosh PowerPoint</Application>
  <PresentationFormat>On-screen Show (16:9)</PresentationFormat>
  <Paragraphs>34</Paragraphs>
  <Slides>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Corbel</vt:lpstr>
      <vt:lpstr>Geneva</vt:lpstr>
      <vt:lpstr>Lucida Grande</vt:lpstr>
      <vt:lpstr>Times New Roman</vt:lpstr>
      <vt:lpstr>NCRC</vt:lpstr>
      <vt:lpstr>A Vaginal Ring Containing Dapivirine for HIV-1 PrEP  Ring Study</vt:lpstr>
      <vt:lpstr>A Vaginal Ring Containing Dapivirine for HIV-1 PrEP Ring Study: Background</vt:lpstr>
      <vt:lpstr>A Vaginal Ring Containing Dapivirine for HIV-1 PrEP Ring Study: Results</vt:lpstr>
      <vt:lpstr>A Vaginal Ring Containing Dapivirine for HIV-1 PrEP Ring Study: Results</vt:lpstr>
      <vt:lpstr>A Vaginal Ring Containing Dapivirine for HIV-1 PrEP Ring Study: Results</vt:lpstr>
      <vt:lpstr>A Vaginal Ring Containing Dapivirine for HIV-1 PrEP Ring Study: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2465</cp:revision>
  <cp:lastPrinted>2008-02-05T14:34:24Z</cp:lastPrinted>
  <dcterms:created xsi:type="dcterms:W3CDTF">2010-11-28T05:36:22Z</dcterms:created>
  <dcterms:modified xsi:type="dcterms:W3CDTF">2022-12-26T16:54:07Z</dcterms:modified>
</cp:coreProperties>
</file>