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1118" r:id="rId2"/>
    <p:sldId id="1119" r:id="rId3"/>
    <p:sldId id="1120" r:id="rId4"/>
    <p:sldId id="1121" r:id="rId5"/>
    <p:sldId id="1117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7"/>
          <c:w val="0.844536186448916"/>
          <c:h val="0.756741511465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OBR + Enfuvirtide group</c:v>
                </c:pt>
              </c:strCache>
            </c:strRef>
          </c:tx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79.0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OBR group</c:v>
                </c:pt>
              </c:strCache>
            </c:strRef>
          </c:tx>
          <c:spPr>
            <a:solidFill>
              <a:srgbClr val="62726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0</c:formatCode>
                <c:ptCount val="1"/>
                <c:pt idx="0">
                  <c:v>93.0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2070026392"/>
        <c:axId val="2070029432"/>
      </c:barChart>
      <c:catAx>
        <c:axId val="20700263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700294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70029432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121680276076602"/>
              <c:y val="0.16888935549851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070026392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51784898415476"/>
          <c:y val="0.0185433583184371"/>
          <c:w val="0.518894113930203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ea typeface="ＭＳ Ｐゴシック" pitchFamily="22" charset="-128"/>
                <a:cs typeface="ＭＳ Ｐゴシック" pitchFamily="22" charset="-128"/>
              </a:rPr>
              <a:t>OBR + </a:t>
            </a:r>
            <a:r>
              <a:rPr lang="en-US" sz="2400" b="0" dirty="0" err="1" smtClean="0"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b="0" dirty="0" smtClean="0">
                <a:ea typeface="ＭＳ Ｐゴシック" pitchFamily="22" charset="-128"/>
                <a:cs typeface="ＭＳ Ｐゴシック" pitchFamily="22" charset="-128"/>
              </a:rPr>
              <a:t> Intensification versus OBR Alone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3600" dirty="0" smtClean="0"/>
              <a:t>INNOVE </a:t>
            </a:r>
            <a:r>
              <a:rPr lang="en-US" sz="3600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1418310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539158" y="301587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539158" y="3608985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OBR +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Intensification versus OBR Alone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/>
              <a:t>INNOVE: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Morand-Joubert</a:t>
            </a:r>
            <a:r>
              <a:rPr lang="en-US" dirty="0" smtClean="0"/>
              <a:t> L, et al. </a:t>
            </a:r>
            <a:r>
              <a:rPr lang="hr-HR" dirty="0"/>
              <a:t>J Med Virol. </a:t>
            </a:r>
            <a:r>
              <a:rPr lang="hr-HR" dirty="0" smtClean="0"/>
              <a:t>2012;84:</a:t>
            </a:r>
            <a:r>
              <a:rPr lang="hr-HR" dirty="0"/>
              <a:t>1710-8. 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155110" y="2271146"/>
            <a:ext cx="2646178" cy="1136899"/>
          </a:xfrm>
          <a:prstGeom prst="rect">
            <a:avLst/>
          </a:prstGeom>
          <a:solidFill>
            <a:srgbClr val="ECE5D9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OBR +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Enfuvirtide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Group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14)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155110" y="3923167"/>
            <a:ext cx="2646178" cy="1136899"/>
          </a:xfrm>
          <a:prstGeom prst="rect">
            <a:avLst/>
          </a:prstGeom>
          <a:solidFill>
            <a:srgbClr val="DEE3E7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OBR 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G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roup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=15)</a:t>
            </a:r>
          </a:p>
          <a:p>
            <a:pPr algn="ctr"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719858"/>
              </p:ext>
            </p:extLst>
          </p:nvPr>
        </p:nvGraphicFramePr>
        <p:xfrm>
          <a:off x="304800" y="1407160"/>
          <a:ext cx="5334000" cy="45364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34000"/>
              </a:tblGrid>
              <a:tr h="3810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INNOVE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Prospective, randomized, open-label trial evaluating the efficacy of short-course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enfuvirtide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intensification with optimized background regimen (OBR) compared with OBR alone in antiretroviral-experienced patients with HIV infection and multi-drug-resistant virus.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29)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 18 years of age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Virologic failure on same ART x 4 weeks with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HIV RNA &gt; 1000 copies/mL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Naïve to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enfuvirtide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and susceptible to ≥2 active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medications (genotype sensitivity score ≥2)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OBR +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Enfuvirtide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90mg SC BID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OBR alone 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756" y="6019800"/>
            <a:ext cx="8496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</a:rPr>
              <a:t>INNOVE</a:t>
            </a:r>
            <a:r>
              <a:rPr lang="en-US" sz="1400" dirty="0" smtClean="0">
                <a:latin typeface="Arial"/>
              </a:rPr>
              <a:t> = </a:t>
            </a:r>
            <a:r>
              <a:rPr lang="en-US" sz="1400" b="1" dirty="0" err="1">
                <a:latin typeface="Arial"/>
              </a:rPr>
              <a:t>IN</a:t>
            </a:r>
            <a:r>
              <a:rPr lang="en-US" sz="1400" dirty="0" err="1">
                <a:latin typeface="Arial"/>
              </a:rPr>
              <a:t>duction</a:t>
            </a:r>
            <a:r>
              <a:rPr lang="en-US" sz="1400" dirty="0">
                <a:latin typeface="Arial"/>
              </a:rPr>
              <a:t> of a </a:t>
            </a:r>
            <a:r>
              <a:rPr lang="en-US" sz="1400" b="1" dirty="0">
                <a:latin typeface="Arial"/>
              </a:rPr>
              <a:t>N</a:t>
            </a:r>
            <a:r>
              <a:rPr lang="en-US" sz="1400" dirty="0">
                <a:latin typeface="Arial"/>
              </a:rPr>
              <a:t>ew </a:t>
            </a:r>
            <a:r>
              <a:rPr lang="en-US" sz="1400" b="1" dirty="0" smtClean="0">
                <a:latin typeface="Arial"/>
              </a:rPr>
              <a:t>O</a:t>
            </a:r>
            <a:r>
              <a:rPr lang="en-US" sz="1400" dirty="0" smtClean="0">
                <a:latin typeface="Arial"/>
              </a:rPr>
              <a:t>ptimized treatment </a:t>
            </a:r>
            <a:r>
              <a:rPr lang="en-US" sz="1400" dirty="0">
                <a:latin typeface="Arial"/>
              </a:rPr>
              <a:t>in patients with </a:t>
            </a:r>
            <a:r>
              <a:rPr lang="en-US" sz="1400" b="1" dirty="0" err="1">
                <a:latin typeface="Arial"/>
              </a:rPr>
              <a:t>V</a:t>
            </a:r>
            <a:r>
              <a:rPr lang="en-US" sz="1400" dirty="0" err="1">
                <a:latin typeface="Arial"/>
              </a:rPr>
              <a:t>irologic</a:t>
            </a:r>
            <a:r>
              <a:rPr lang="en-US" sz="1400" dirty="0">
                <a:latin typeface="Arial"/>
              </a:rPr>
              <a:t> failure using </a:t>
            </a:r>
            <a:r>
              <a:rPr lang="en-US" sz="1400" b="1" dirty="0" err="1" smtClean="0">
                <a:latin typeface="Arial"/>
              </a:rPr>
              <a:t>E</a:t>
            </a:r>
            <a:r>
              <a:rPr lang="en-US" sz="1400" dirty="0" err="1" smtClean="0">
                <a:latin typeface="Arial"/>
              </a:rPr>
              <a:t>nfuvirtide</a:t>
            </a:r>
            <a:endParaRPr lang="en-US" sz="1400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88146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OBR +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Intensification versus OBR Alone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800" dirty="0" smtClean="0"/>
              <a:t>INNOVE</a:t>
            </a:r>
            <a:r>
              <a:rPr lang="en-US" sz="2800" dirty="0"/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24: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(Intent-to-Treat)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/>
              <a:t>Morand-Joubert</a:t>
            </a:r>
            <a:r>
              <a:rPr lang="en-US" dirty="0"/>
              <a:t> L, et al. </a:t>
            </a:r>
            <a:r>
              <a:rPr lang="hr-HR" dirty="0"/>
              <a:t>J Med Virol. </a:t>
            </a:r>
            <a:r>
              <a:rPr lang="hr-HR" dirty="0" smtClean="0"/>
              <a:t>2012;84:</a:t>
            </a:r>
            <a:r>
              <a:rPr lang="hr-HR" dirty="0"/>
              <a:t>1710-8.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53042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850" y="5867400"/>
            <a:ext cx="821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*Primary </a:t>
            </a:r>
            <a:r>
              <a:rPr lang="en-US" sz="1400" dirty="0">
                <a:latin typeface="Arial"/>
              </a:rPr>
              <a:t>endpoint = Proportion of patients with HIV RNA </a:t>
            </a:r>
            <a:r>
              <a:rPr lang="en-US" sz="1400" dirty="0" smtClean="0">
                <a:latin typeface="Arial"/>
              </a:rPr>
              <a:t>&lt;50 </a:t>
            </a:r>
            <a:r>
              <a:rPr lang="en-US" sz="1400" dirty="0">
                <a:latin typeface="Arial"/>
              </a:rPr>
              <a:t>copies/ml at Week </a:t>
            </a:r>
            <a:r>
              <a:rPr lang="en-US" sz="1400" dirty="0" smtClean="0">
                <a:latin typeface="Arial"/>
              </a:rPr>
              <a:t>24 and </a:t>
            </a:r>
            <a:r>
              <a:rPr lang="en-US" sz="1400" dirty="0">
                <a:latin typeface="Arial"/>
              </a:rPr>
              <a:t>treated by </a:t>
            </a:r>
            <a:r>
              <a:rPr lang="en-US" sz="1400" dirty="0" err="1">
                <a:latin typeface="Arial"/>
              </a:rPr>
              <a:t>Enfuvirtide</a:t>
            </a:r>
            <a:r>
              <a:rPr lang="en-US" sz="1400" dirty="0">
                <a:latin typeface="Arial"/>
              </a:rPr>
              <a:t> </a:t>
            </a:r>
            <a:r>
              <a:rPr lang="en-US" sz="1400" dirty="0" smtClean="0">
                <a:latin typeface="Arial"/>
              </a:rPr>
              <a:t>for 14 </a:t>
            </a:r>
            <a:r>
              <a:rPr lang="en-US" sz="1400" dirty="0">
                <a:latin typeface="Arial"/>
              </a:rPr>
              <a:t>weeks in the OBR </a:t>
            </a:r>
            <a:r>
              <a:rPr lang="en-US" sz="1400" dirty="0" smtClean="0">
                <a:latin typeface="Arial"/>
              </a:rPr>
              <a:t>+ ENF </a:t>
            </a:r>
            <a:r>
              <a:rPr lang="en-US" sz="1400" dirty="0">
                <a:latin typeface="Arial"/>
              </a:rPr>
              <a:t>group</a:t>
            </a:r>
            <a:endParaRPr lang="en-US" sz="1400" dirty="0" smtClean="0"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5286968"/>
            <a:ext cx="82296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</a:rPr>
              <a:t>14/15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49040" y="5286968"/>
            <a:ext cx="82296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</a:rPr>
              <a:t>11/14</a:t>
            </a:r>
          </a:p>
        </p:txBody>
      </p:sp>
    </p:spTree>
    <p:extLst>
      <p:ext uri="{BB962C8B-B14F-4D97-AF65-F5344CB8AC3E}">
        <p14:creationId xmlns:p14="http://schemas.microsoft.com/office/powerpoint/2010/main" val="9591704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OBR +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Enfuvirtide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Intensification versus OBR Alone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800" dirty="0" smtClean="0"/>
              <a:t>INNOVE</a:t>
            </a:r>
            <a:r>
              <a:rPr lang="en-US" sz="2800" dirty="0"/>
              <a:t>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-108" charset="-128"/>
              </a:rPr>
              <a:t>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Morand-Joubert</a:t>
            </a:r>
            <a:r>
              <a:rPr lang="en-US" dirty="0"/>
              <a:t> L, et al. </a:t>
            </a:r>
            <a:r>
              <a:rPr lang="hr-HR" dirty="0"/>
              <a:t>J Med Virol. </a:t>
            </a:r>
            <a:r>
              <a:rPr lang="hr-HR" dirty="0" smtClean="0"/>
              <a:t>2012;84:</a:t>
            </a:r>
            <a:r>
              <a:rPr lang="hr-HR" dirty="0"/>
              <a:t>1710-8.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790848"/>
              </p:ext>
            </p:extLst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 3-month short-course intensified treatment with ENF did not improve Week-24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virological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response in treatment-experienced patients infected with HIV-1 harboring resistant viruses that were still susceptible to two antiretroviral drugs.”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1928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44392</TotalTime>
  <Words>270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NCRC</vt:lpstr>
      <vt:lpstr>OBR + Enfuvirtide Intensification versus OBR Alone  INNOVE Study</vt:lpstr>
      <vt:lpstr>OBR + Enfuvirtide Intensification versus OBR Alone  INNOVE: Study Design</vt:lpstr>
      <vt:lpstr>OBR + Enfuvirtide Intensification versus OBR Alone  INNOVE: Results</vt:lpstr>
      <vt:lpstr>OBR + Enfuvirtide Intensification versus OBR Alone  INNOVE: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1960</cp:revision>
  <cp:lastPrinted>2008-02-05T14:34:24Z</cp:lastPrinted>
  <dcterms:created xsi:type="dcterms:W3CDTF">2010-11-28T05:36:22Z</dcterms:created>
  <dcterms:modified xsi:type="dcterms:W3CDTF">2017-07-17T18:16:36Z</dcterms:modified>
</cp:coreProperties>
</file>