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1118" r:id="rId2"/>
    <p:sldId id="1119" r:id="rId3"/>
    <p:sldId id="1120" r:id="rId4"/>
    <p:sldId id="1121" r:id="rId5"/>
    <p:sldId id="1122" r:id="rId6"/>
    <p:sldId id="1123" r:id="rId7"/>
    <p:sldId id="1117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47F"/>
    <a:srgbClr val="295480"/>
    <a:srgbClr val="C7D6D8"/>
    <a:srgbClr val="BECDCE"/>
    <a:srgbClr val="C4D6CF"/>
    <a:srgbClr val="B4CBCE"/>
    <a:srgbClr val="97ACAC"/>
    <a:srgbClr val="647271"/>
    <a:srgbClr val="596772"/>
    <a:srgbClr val="E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88" autoAdjust="0"/>
    <p:restoredTop sz="94636" autoAdjust="0"/>
  </p:normalViewPr>
  <p:slideViewPr>
    <p:cSldViewPr showGuides="1">
      <p:cViewPr>
        <p:scale>
          <a:sx n="152" d="100"/>
          <a:sy n="152" d="100"/>
        </p:scale>
        <p:origin x="-8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9968163701759"/>
          <c:y val="0.104816102084364"/>
          <c:w val="0.853795445708175"/>
          <c:h val="0.7538175267786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NFID group</c:v>
                </c:pt>
              </c:strCache>
            </c:strRef>
          </c:tx>
          <c:spPr>
            <a:solidFill>
              <a:srgbClr val="7E683F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Baseline </c:v>
                </c:pt>
                <c:pt idx="1">
                  <c:v>Week 4 </c:v>
                </c:pt>
                <c:pt idx="2">
                  <c:v>Week 8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40.1</c:v>
                </c:pt>
                <c:pt idx="1">
                  <c:v>25.4</c:v>
                </c:pt>
                <c:pt idx="2">
                  <c:v>21.2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NS --&gt; NFID group</c:v>
                </c:pt>
              </c:strCache>
            </c:strRef>
          </c:tx>
          <c:spPr>
            <a:solidFill>
              <a:srgbClr val="627267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Baseline </c:v>
                </c:pt>
                <c:pt idx="1">
                  <c:v>Week 4 </c:v>
                </c:pt>
                <c:pt idx="2">
                  <c:v>Week 8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36.5</c:v>
                </c:pt>
                <c:pt idx="1">
                  <c:v>45.1</c:v>
                </c:pt>
                <c:pt idx="2">
                  <c:v>26.1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143801464"/>
        <c:axId val="2131801848"/>
      </c:barChart>
      <c:catAx>
        <c:axId val="-1143801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213180184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131801848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 smtClean="0">
                    <a:effectLst/>
                  </a:rPr>
                  <a:t>Participants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00753839797803052"/>
              <c:y val="0.26538085015660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1143801464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70303416933994"/>
          <c:y val="0.0185433583184371"/>
          <c:w val="0.500375595411685"/>
          <c:h val="0.0815761797011918"/>
        </c:manualLayout>
      </c:layout>
      <c:overlay val="0"/>
      <c:spPr>
        <a:noFill/>
      </c:spPr>
      <c:txPr>
        <a:bodyPr/>
        <a:lstStyle/>
        <a:p>
          <a:pPr>
            <a:defRPr sz="16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7"/>
          <c:w val="0.844536186448916"/>
          <c:h val="0.7567415114652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NFID group</c:v>
                </c:pt>
              </c:strCache>
            </c:strRef>
          </c:tx>
          <c:spPr>
            <a:solidFill>
              <a:srgbClr val="7E683F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Baseline </c:v>
                </c:pt>
                <c:pt idx="1">
                  <c:v>Week 4 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20.5</c:v>
                </c:pt>
                <c:pt idx="1">
                  <c:v>15.3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NS --&gt; NFID group</c:v>
                </c:pt>
              </c:strCache>
            </c:strRef>
          </c:tx>
          <c:spPr>
            <a:solidFill>
              <a:srgbClr val="627267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Baseline </c:v>
                </c:pt>
                <c:pt idx="1">
                  <c:v>Week 4 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19.7</c:v>
                </c:pt>
                <c:pt idx="1">
                  <c:v>19.2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7458216"/>
        <c:axId val="-2130232088"/>
      </c:barChart>
      <c:catAx>
        <c:axId val="2137458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3023208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30232088"/>
        <c:scaling>
          <c:orientation val="minMax"/>
          <c:max val="5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 smtClean="0">
                    <a:effectLst/>
                  </a:rPr>
                  <a:t>Mean Overall ISR Score 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00599518810148731"/>
              <c:y val="0.23614100329051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2137458216"/>
        <c:crosses val="autoZero"/>
        <c:crossBetween val="between"/>
        <c:majorUnit val="10.0"/>
        <c:minorUnit val="1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07340453971031"/>
          <c:y val="0.0185433583184371"/>
          <c:w val="0.463338558374648"/>
          <c:h val="0.0815761797011918"/>
        </c:manualLayout>
      </c:layout>
      <c:overlay val="0"/>
      <c:spPr>
        <a:noFill/>
      </c:spPr>
      <c:txPr>
        <a:bodyPr/>
        <a:lstStyle/>
        <a:p>
          <a:pPr>
            <a:defRPr sz="16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7"/>
          <c:w val="0.844536186448916"/>
          <c:h val="0.7742854195848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NS--&gt; NFID group</c:v>
                </c:pt>
              </c:strCache>
            </c:strRef>
          </c:tx>
          <c:spPr>
            <a:solidFill>
              <a:srgbClr val="6F8077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Week 4</c:v>
                </c:pt>
                <c:pt idx="2">
                  <c:v>Week 8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19.0</c:v>
                </c:pt>
                <c:pt idx="1">
                  <c:v>19.0</c:v>
                </c:pt>
                <c:pt idx="2">
                  <c:v>11.4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143813624"/>
        <c:axId val="-1143524552"/>
      </c:barChart>
      <c:catAx>
        <c:axId val="-1143813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114352455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1143524552"/>
        <c:scaling>
          <c:orientation val="minMax"/>
          <c:max val="5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 smtClean="0">
                    <a:effectLst/>
                  </a:rPr>
                  <a:t>Overall ISR Score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0167976572372898"/>
              <c:y val="0.28292475827625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1143813624"/>
        <c:crosses val="autoZero"/>
        <c:crossBetween val="between"/>
        <c:majorUnit val="10.0"/>
        <c:minorUnit val="1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90673787304365"/>
          <c:y val="0.0185433583184371"/>
          <c:w val="0.380005225041314"/>
          <c:h val="0.0815761797011918"/>
        </c:manualLayout>
      </c:layout>
      <c:overlay val="0"/>
      <c:spPr>
        <a:noFill/>
      </c:spPr>
      <c:txPr>
        <a:bodyPr/>
        <a:lstStyle/>
        <a:p>
          <a:pPr>
            <a:defRPr sz="16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0" dirty="0" err="1">
                <a:ea typeface="ＭＳ Ｐゴシック" pitchFamily="22" charset="-128"/>
                <a:cs typeface="ＭＳ Ｐゴシック" pitchFamily="22" charset="-128"/>
              </a:rPr>
              <a:t>Enfuvirtide</a:t>
            </a:r>
            <a:r>
              <a:rPr lang="en-US" sz="2400" b="0" dirty="0">
                <a:ea typeface="ＭＳ Ｐゴシック" pitchFamily="22" charset="-128"/>
                <a:cs typeface="ＭＳ Ｐゴシック" pitchFamily="22" charset="-128"/>
              </a:rPr>
              <a:t> Needle-Free Injection </a:t>
            </a:r>
            <a:r>
              <a:rPr lang="en-US" sz="2400" b="0" dirty="0" smtClean="0">
                <a:ea typeface="ＭＳ Ｐゴシック" pitchFamily="22" charset="-128"/>
                <a:cs typeface="ＭＳ Ｐゴシック" pitchFamily="22" charset="-128"/>
              </a:rPr>
              <a:t>Device (NFID) versus Needle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3600" dirty="0" smtClean="0"/>
              <a:t>BOSS </a:t>
            </a:r>
            <a:r>
              <a:rPr lang="en-US" sz="3600" dirty="0"/>
              <a:t>Study</a:t>
            </a:r>
          </a:p>
        </p:txBody>
      </p:sp>
    </p:spTree>
    <p:extLst>
      <p:ext uri="{BB962C8B-B14F-4D97-AF65-F5344CB8AC3E}">
        <p14:creationId xmlns:p14="http://schemas.microsoft.com/office/powerpoint/2010/main" val="274127790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571054" y="2946724"/>
            <a:ext cx="461921" cy="73368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586194" y="3608985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Enfuvirtide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Needle-Free Injection Device vs. Needle/Syringe</a:t>
            </a:r>
            <a:b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/>
              <a:t>BOSS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err="1" smtClean="0"/>
              <a:t>Lalezari</a:t>
            </a:r>
            <a:r>
              <a:rPr lang="en-US" dirty="0" smtClean="0"/>
              <a:t> JP, et al</a:t>
            </a:r>
            <a:r>
              <a:rPr lang="is-IS" dirty="0" smtClean="0"/>
              <a:t>. </a:t>
            </a:r>
            <a:r>
              <a:rPr lang="pt-BR" dirty="0"/>
              <a:t>AIDS Res Hum </a:t>
            </a:r>
            <a:r>
              <a:rPr lang="pt-BR" dirty="0" err="1"/>
              <a:t>Retroviruses</a:t>
            </a:r>
            <a:r>
              <a:rPr lang="pt-BR" dirty="0"/>
              <a:t>. </a:t>
            </a:r>
            <a:r>
              <a:rPr lang="pt-BR" dirty="0" smtClean="0"/>
              <a:t>2008;24:</a:t>
            </a:r>
            <a:r>
              <a:rPr lang="pt-BR" dirty="0"/>
              <a:t>805-13. </a:t>
            </a:r>
            <a:endParaRPr lang="en-US" dirty="0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6155110" y="2212356"/>
            <a:ext cx="2646178" cy="1136899"/>
          </a:xfrm>
          <a:prstGeom prst="rect">
            <a:avLst/>
          </a:prstGeom>
          <a:solidFill>
            <a:srgbClr val="ECE5D9"/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NFID group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232)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6155110" y="3864377"/>
            <a:ext cx="2646178" cy="1136899"/>
          </a:xfrm>
          <a:prstGeom prst="rect">
            <a:avLst/>
          </a:prstGeom>
          <a:solidFill>
            <a:srgbClr val="DEE3E7"/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NS 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  <a:sym typeface="Wingdings"/>
              </a:rPr>
              <a:t> NFID group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(n =117)</a:t>
            </a:r>
          </a:p>
          <a:p>
            <a:pPr algn="ctr">
              <a:spcBef>
                <a:spcPts val="600"/>
              </a:spcBef>
            </a:pP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spcBef>
                <a:spcPts val="60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      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603535"/>
              </p:ext>
            </p:extLst>
          </p:nvPr>
        </p:nvGraphicFramePr>
        <p:xfrm>
          <a:off x="304800" y="1374587"/>
          <a:ext cx="5334000" cy="46380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334000"/>
              </a:tblGrid>
              <a:tr h="457200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BOSS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82524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Open-label, single-arm, crossover phase 4 study comparing the injection site reaction signs and symptoms of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enfuvirtide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when administrated with a standard needle/syringe versus a needle-free injection device (NFID) in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enfuvirtide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-experienced patients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 Criteria (n = 349)</a:t>
                      </a:r>
                      <a:b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≥ 16 years of age 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Difficulty tolerating long-term (&gt;4 weeks)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enfuvirtide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with standard needle/syringe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Willing and able to self-inject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enfuvirtide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(or had a caregiver) 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ENF 90 mg SC BID via NFID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ENF 90 mg SC BID via NS x 4 weeks, 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then switch to NFID</a:t>
                      </a: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6096000"/>
            <a:ext cx="7376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/>
              </a:rPr>
              <a:t>BOSS</a:t>
            </a:r>
            <a:r>
              <a:rPr lang="en-US" sz="1600" dirty="0" smtClean="0">
                <a:latin typeface="Arial"/>
              </a:rPr>
              <a:t> = </a:t>
            </a:r>
            <a:r>
              <a:rPr lang="en-US" sz="1600" b="1" dirty="0" err="1" smtClean="0">
                <a:latin typeface="Arial"/>
              </a:rPr>
              <a:t>B</a:t>
            </a:r>
            <a:r>
              <a:rPr lang="en-US" sz="1600" dirty="0" err="1" smtClean="0">
                <a:latin typeface="Arial"/>
              </a:rPr>
              <a:t>iojector</a:t>
            </a:r>
            <a:r>
              <a:rPr lang="en-US" sz="1600" dirty="0" smtClean="0">
                <a:latin typeface="Arial"/>
              </a:rPr>
              <a:t> 2000 </a:t>
            </a:r>
            <a:r>
              <a:rPr lang="en-US" sz="1600" b="1" dirty="0" smtClean="0">
                <a:latin typeface="Arial"/>
              </a:rPr>
              <a:t>O</a:t>
            </a:r>
            <a:r>
              <a:rPr lang="en-US" sz="1600" dirty="0" smtClean="0">
                <a:latin typeface="Arial"/>
              </a:rPr>
              <a:t>pen-label </a:t>
            </a:r>
            <a:r>
              <a:rPr lang="en-US" sz="1600" b="1" dirty="0" smtClean="0">
                <a:latin typeface="Arial"/>
              </a:rPr>
              <a:t>S</a:t>
            </a:r>
            <a:r>
              <a:rPr lang="en-US" sz="1600" dirty="0" smtClean="0">
                <a:latin typeface="Arial"/>
              </a:rPr>
              <a:t>afety </a:t>
            </a:r>
            <a:r>
              <a:rPr lang="en-US" sz="1600" b="1" dirty="0" smtClean="0">
                <a:latin typeface="Arial"/>
              </a:rPr>
              <a:t>S</a:t>
            </a:r>
            <a:r>
              <a:rPr lang="en-US" sz="1600" dirty="0" smtClean="0">
                <a:latin typeface="Arial"/>
              </a:rPr>
              <a:t>tudy</a:t>
            </a:r>
          </a:p>
        </p:txBody>
      </p:sp>
      <p:cxnSp>
        <p:nvCxnSpPr>
          <p:cNvPr id="7" name="Straight Connector 6"/>
          <p:cNvCxnSpPr>
            <a:stCxn id="33" idx="1"/>
            <a:endCxn id="33" idx="3"/>
          </p:cNvCxnSpPr>
          <p:nvPr/>
        </p:nvCxnSpPr>
        <p:spPr>
          <a:xfrm>
            <a:off x="6155110" y="4432827"/>
            <a:ext cx="264617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33" idx="2"/>
          </p:cNvCxnSpPr>
          <p:nvPr/>
        </p:nvCxnSpPr>
        <p:spPr>
          <a:xfrm>
            <a:off x="7467600" y="4432827"/>
            <a:ext cx="10599" cy="5684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55110" y="4572000"/>
            <a:ext cx="1526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/>
              </a:rPr>
              <a:t>Needle/syringe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467600" y="4419600"/>
            <a:ext cx="1526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latin typeface="Arial"/>
              </a:rPr>
              <a:t>Needle-free injection device</a:t>
            </a:r>
            <a:endParaRPr lang="en-US" sz="1400" dirty="0" smtClean="0">
              <a:latin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96000" y="5798260"/>
            <a:ext cx="2801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</a:rPr>
              <a:t>Start      </a:t>
            </a:r>
            <a:r>
              <a:rPr lang="en-US" sz="1600" smtClean="0">
                <a:latin typeface="Arial"/>
              </a:rPr>
              <a:t>Week 4      </a:t>
            </a:r>
            <a:r>
              <a:rPr lang="en-US" sz="1600" dirty="0" smtClean="0">
                <a:latin typeface="Arial"/>
              </a:rPr>
              <a:t>Week 8</a:t>
            </a:r>
          </a:p>
        </p:txBody>
      </p:sp>
      <p:sp>
        <p:nvSpPr>
          <p:cNvPr id="28" name="Line 11"/>
          <p:cNvSpPr>
            <a:spLocks noChangeAspect="1" noChangeShapeType="1"/>
          </p:cNvSpPr>
          <p:nvPr/>
        </p:nvSpPr>
        <p:spPr bwMode="auto">
          <a:xfrm rot="1169337" flipH="1" flipV="1">
            <a:off x="6081757" y="5315651"/>
            <a:ext cx="164283" cy="445069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9" name="Line 11"/>
          <p:cNvSpPr>
            <a:spLocks noChangeAspect="1" noChangeShapeType="1"/>
          </p:cNvSpPr>
          <p:nvPr/>
        </p:nvSpPr>
        <p:spPr bwMode="auto">
          <a:xfrm rot="1169337" flipH="1" flipV="1">
            <a:off x="7384749" y="5315577"/>
            <a:ext cx="164310" cy="445141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0" name="Line 11"/>
          <p:cNvSpPr>
            <a:spLocks noChangeAspect="1" noChangeShapeType="1"/>
          </p:cNvSpPr>
          <p:nvPr/>
        </p:nvSpPr>
        <p:spPr bwMode="auto">
          <a:xfrm rot="1169337" flipH="1" flipV="1">
            <a:off x="8676319" y="5321133"/>
            <a:ext cx="167979" cy="455082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5733721" y="3124200"/>
            <a:ext cx="274320" cy="2743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>
              <a:lnSpc>
                <a:spcPts val="1300"/>
              </a:lnSpc>
            </a:pPr>
            <a:r>
              <a:rPr lang="en-US" sz="1200" dirty="0" smtClean="0"/>
              <a:t>2x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5821680" y="3487579"/>
            <a:ext cx="426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rial"/>
              </a:rPr>
              <a:t>1x</a:t>
            </a:r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5733721" y="3840480"/>
            <a:ext cx="274320" cy="2743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>
              <a:lnSpc>
                <a:spcPts val="1300"/>
              </a:lnSpc>
            </a:pPr>
            <a:r>
              <a:rPr lang="en-US" sz="1200" dirty="0" smtClean="0"/>
              <a:t>1x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6625892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Enfuvirtide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Needle-Free Injection Device vs. Needle/Syringe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/>
              <a:t>BOSS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solidFill>
                  <a:srgbClr val="FFFFFF"/>
                </a:solidFill>
                <a:latin typeface="Arial" pitchFamily="22" charset="0"/>
              </a:rPr>
              <a:t>Result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Participants Meeting Composite Primary Endpoint*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Lalezari</a:t>
            </a:r>
            <a:r>
              <a:rPr lang="en-US" dirty="0"/>
              <a:t> JP, et al</a:t>
            </a:r>
            <a:r>
              <a:rPr lang="is-IS" dirty="0"/>
              <a:t>. </a:t>
            </a:r>
            <a:r>
              <a:rPr lang="pt-BR" dirty="0"/>
              <a:t>AIDS Res Hum </a:t>
            </a:r>
            <a:r>
              <a:rPr lang="pt-BR" dirty="0" err="1"/>
              <a:t>Retroviruses</a:t>
            </a:r>
            <a:r>
              <a:rPr lang="pt-BR" dirty="0"/>
              <a:t>. </a:t>
            </a:r>
            <a:r>
              <a:rPr lang="pt-BR" dirty="0" smtClean="0"/>
              <a:t>2008;24:</a:t>
            </a:r>
            <a:r>
              <a:rPr lang="pt-BR" dirty="0"/>
              <a:t>805-13. 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4283545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5953780"/>
            <a:ext cx="9144000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tlCol="0">
            <a:spAutoFit/>
          </a:bodyPr>
          <a:lstStyle/>
          <a:p>
            <a:r>
              <a:rPr lang="en-US" sz="1400" dirty="0" smtClean="0">
                <a:latin typeface="Arial"/>
              </a:rPr>
              <a:t>*Composite </a:t>
            </a:r>
            <a:r>
              <a:rPr lang="en-US" sz="1400" dirty="0">
                <a:latin typeface="Arial"/>
              </a:rPr>
              <a:t>primary endpoint = </a:t>
            </a:r>
            <a:r>
              <a:rPr lang="en-US" sz="1400" dirty="0" smtClean="0">
                <a:latin typeface="Arial"/>
              </a:rPr>
              <a:t>grade </a:t>
            </a:r>
            <a:r>
              <a:rPr lang="en-US" sz="1400" dirty="0">
                <a:latin typeface="Arial"/>
              </a:rPr>
              <a:t>1–3 ongoing pain and either grade 3–4 </a:t>
            </a:r>
            <a:r>
              <a:rPr lang="en-US" sz="1400" dirty="0" smtClean="0">
                <a:latin typeface="Arial"/>
              </a:rPr>
              <a:t>induration (&gt;25 </a:t>
            </a:r>
            <a:r>
              <a:rPr lang="en-US" sz="1400" dirty="0">
                <a:latin typeface="Arial"/>
              </a:rPr>
              <a:t>mm) or grade 2–4 nodules/cysts ( </a:t>
            </a:r>
            <a:r>
              <a:rPr lang="en-US" sz="1400" dirty="0" smtClean="0">
                <a:latin typeface="Arial"/>
              </a:rPr>
              <a:t>≥20 </a:t>
            </a:r>
            <a:r>
              <a:rPr lang="en-US" sz="1400" dirty="0">
                <a:latin typeface="Arial"/>
              </a:rPr>
              <a:t>mm)</a:t>
            </a:r>
            <a:endParaRPr lang="en-US" sz="1400" dirty="0" smtClean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408589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Enfuvirtide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Needle-Free Injection Device vs. Needle/Syringe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/>
              <a:t>BOSS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solidFill>
                  <a:srgbClr val="FFFFFF"/>
                </a:solidFill>
                <a:latin typeface="Arial" pitchFamily="22" charset="0"/>
              </a:rPr>
              <a:t>Result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Injection Site Reaction (ISR) Score: Between-participant comparison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Lalezari</a:t>
            </a:r>
            <a:r>
              <a:rPr lang="en-US" dirty="0"/>
              <a:t> JP, et al</a:t>
            </a:r>
            <a:r>
              <a:rPr lang="is-IS" dirty="0"/>
              <a:t>. </a:t>
            </a:r>
            <a:r>
              <a:rPr lang="pt-BR" dirty="0"/>
              <a:t>AIDS Res Hum </a:t>
            </a:r>
            <a:r>
              <a:rPr lang="pt-BR" dirty="0" err="1"/>
              <a:t>Retroviruses</a:t>
            </a:r>
            <a:r>
              <a:rPr lang="pt-BR" dirty="0"/>
              <a:t>. </a:t>
            </a:r>
            <a:r>
              <a:rPr lang="pt-BR" dirty="0" smtClean="0"/>
              <a:t>2008;24:</a:t>
            </a:r>
            <a:r>
              <a:rPr lang="pt-BR" dirty="0"/>
              <a:t>805-13. 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9881859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281011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Enfuvirtide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Needle-Free Injection Device vs. Needle/Syringe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/>
              <a:t>BOSS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>
                <a:solidFill>
                  <a:srgbClr val="FFFFFF"/>
                </a:solidFill>
                <a:latin typeface="Arial" pitchFamily="22" charset="0"/>
              </a:rPr>
              <a:t>Result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Injection Site Reaction (ISR) 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Score: Within-participant comparison</a:t>
            </a:r>
            <a:endParaRPr lang="en-US" dirty="0"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Lalezari</a:t>
            </a:r>
            <a:r>
              <a:rPr lang="en-US" dirty="0"/>
              <a:t> JP, et al</a:t>
            </a:r>
            <a:r>
              <a:rPr lang="is-IS" dirty="0"/>
              <a:t>. </a:t>
            </a:r>
            <a:r>
              <a:rPr lang="pt-BR" dirty="0"/>
              <a:t>AIDS Res Hum </a:t>
            </a:r>
            <a:r>
              <a:rPr lang="pt-BR" dirty="0" err="1"/>
              <a:t>Retroviruses</a:t>
            </a:r>
            <a:r>
              <a:rPr lang="pt-BR" dirty="0"/>
              <a:t>. </a:t>
            </a:r>
            <a:r>
              <a:rPr lang="pt-BR" dirty="0" smtClean="0"/>
              <a:t>2008;24:</a:t>
            </a:r>
            <a:r>
              <a:rPr lang="pt-BR" dirty="0"/>
              <a:t>805-13. 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835061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231625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Enfuvirtide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Needle-Free Injection Device vs. Needle/Syringe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/>
              <a:t>BOSS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-108" charset="-128"/>
              </a:rPr>
              <a:t>Conclusions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Lalezari</a:t>
            </a:r>
            <a:r>
              <a:rPr lang="en-US" dirty="0"/>
              <a:t> JP, et al</a:t>
            </a:r>
            <a:r>
              <a:rPr lang="is-IS" dirty="0"/>
              <a:t>. </a:t>
            </a:r>
            <a:r>
              <a:rPr lang="pt-BR" dirty="0"/>
              <a:t>AIDS Res Hum </a:t>
            </a:r>
            <a:r>
              <a:rPr lang="pt-BR" dirty="0" err="1"/>
              <a:t>Retroviruses</a:t>
            </a:r>
            <a:r>
              <a:rPr lang="pt-BR" dirty="0"/>
              <a:t>. </a:t>
            </a:r>
            <a:r>
              <a:rPr lang="pt-BR" dirty="0" smtClean="0"/>
              <a:t>2008;24:</a:t>
            </a:r>
            <a:r>
              <a:rPr lang="pt-BR" dirty="0"/>
              <a:t>805-13.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307512"/>
              </p:ext>
            </p:extLst>
          </p:nvPr>
        </p:nvGraphicFramePr>
        <p:xfrm>
          <a:off x="0" y="27157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NFID is an alternative injection method that may reduce the incidence and severity of treatment-limiting ISRs associated with ENF administration.”</a:t>
                      </a:r>
                      <a:endParaRPr lang="en-US" sz="2000" b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75878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342692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44392</TotalTime>
  <Words>354</Words>
  <Application>Microsoft Macintosh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NCRC</vt:lpstr>
      <vt:lpstr>Enfuvirtide Needle-Free Injection Device (NFID) versus Needle BOSS Study</vt:lpstr>
      <vt:lpstr>Enfuvirtide Needle-Free Injection Device vs. Needle/Syringe BOSS: Study Design</vt:lpstr>
      <vt:lpstr>Enfuvirtide Needle-Free Injection Device vs. Needle/Syringe BOSS: Result </vt:lpstr>
      <vt:lpstr>Enfuvirtide Needle-Free Injection Device vs. Needle/Syringe BOSS: Result </vt:lpstr>
      <vt:lpstr>Enfuvirtide Needle-Free Injection Device vs. Needle/Syringe BOSS: Result </vt:lpstr>
      <vt:lpstr>Enfuvirtide Needle-Free Injection Device vs. Needle/Syringe BOSS: Conclusions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1960</cp:revision>
  <cp:lastPrinted>2008-02-05T14:34:24Z</cp:lastPrinted>
  <dcterms:created xsi:type="dcterms:W3CDTF">2010-11-28T05:36:22Z</dcterms:created>
  <dcterms:modified xsi:type="dcterms:W3CDTF">2017-07-17T18:01:12Z</dcterms:modified>
</cp:coreProperties>
</file>