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24" r:id="rId8"/>
    <p:sldId id="1117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"/>
          <c:y val="0.107488531122955"/>
          <c:w val="0.826017615566649"/>
          <c:h val="0.715868654840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Enfuvirtide + Standard ART 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12 weeks </c:v>
                </c:pt>
                <c:pt idx="1">
                  <c:v>24 weeks</c:v>
                </c:pt>
                <c:pt idx="2">
                  <c:v>48 weeks 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46.0</c:v>
                </c:pt>
                <c:pt idx="1">
                  <c:v>74.0</c:v>
                </c:pt>
                <c:pt idx="2">
                  <c:v>79.0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Standard ART 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12 weeks </c:v>
                </c:pt>
                <c:pt idx="1">
                  <c:v>24 weeks</c:v>
                </c:pt>
                <c:pt idx="2">
                  <c:v>48 weeks 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33.0</c:v>
                </c:pt>
                <c:pt idx="1">
                  <c:v>58.0</c:v>
                </c:pt>
                <c:pt idx="2">
                  <c:v>79.0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2096016248"/>
        <c:axId val="2132682312"/>
      </c:barChart>
      <c:catAx>
        <c:axId val="2096016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Study</a:t>
                </a:r>
                <a:r>
                  <a:rPr lang="en-US" sz="1600" baseline="0" dirty="0" smtClean="0"/>
                  <a:t> Week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482767084669972"/>
              <c:y val="0.91691200676186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326823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2682312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</a:t>
                </a:r>
                <a:r>
                  <a:rPr lang="en-US" sz="1600" dirty="0"/>
                  <a:t>RNA </a:t>
                </a:r>
                <a:r>
                  <a:rPr lang="en-US" sz="1600" dirty="0" smtClean="0"/>
                  <a:t>&lt;50 </a:t>
                </a:r>
                <a:r>
                  <a:rPr lang="en-US" sz="1600" dirty="0"/>
                  <a:t>copies/</a:t>
                </a:r>
                <a:r>
                  <a:rPr lang="en-US" sz="1600" dirty="0" smtClean="0"/>
                  <a:t>mL</a:t>
                </a:r>
                <a:r>
                  <a:rPr lang="en-US" sz="1600" baseline="0" dirty="0" smtClean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3456790123457"/>
              <c:y val="0.14678611148182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09601624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9622934285992"/>
          <c:y val="0.0149179233951688"/>
          <c:w val="0.574638378536016"/>
          <c:h val="0.0719416010498688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07488531122955"/>
          <c:w val="0.844536186448916"/>
          <c:h val="0.8429872325281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Enfuvirtide + Standard ART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34.0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Standard ART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0</c:formatCode>
                <c:ptCount val="1"/>
                <c:pt idx="0">
                  <c:v>38.0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2133662520"/>
        <c:axId val="2133743880"/>
      </c:barChart>
      <c:catAx>
        <c:axId val="21336625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337438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3743880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aseline="0" dirty="0" smtClean="0"/>
                  <a:t>CD4 ≥200 cells/mm</a:t>
                </a:r>
                <a:r>
                  <a:rPr lang="en-US" sz="1600" baseline="30000" dirty="0" smtClean="0"/>
                  <a:t>3</a:t>
                </a:r>
                <a:r>
                  <a:rPr lang="en-US" sz="1600" baseline="0" dirty="0" smtClean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771604938271605"/>
              <c:y val="0.21175786289425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13366252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86970083600661"/>
          <c:y val="0.0149179233951688"/>
          <c:w val="0.583897637795276"/>
          <c:h val="0.0719416010498688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"/>
          <c:y val="0.107488531122955"/>
          <c:w val="0.826017615566649"/>
          <c:h val="0.826038079985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Enfuvirtide + Standard ART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113.0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Standard ART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0</c:formatCode>
                <c:ptCount val="1"/>
                <c:pt idx="0">
                  <c:v>129.0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2095742920"/>
        <c:axId val="2145061112"/>
      </c:barChart>
      <c:catAx>
        <c:axId val="20957429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450611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45061112"/>
        <c:scaling>
          <c:orientation val="minMax"/>
          <c:max val="2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aseline="0" dirty="0" smtClean="0"/>
                  <a:t>Median CD4 count increase  </a:t>
                </a:r>
                <a:br>
                  <a:rPr lang="en-US" sz="1600" baseline="0" dirty="0" smtClean="0"/>
                </a:br>
                <a:r>
                  <a:rPr lang="en-US" sz="1600" baseline="0" dirty="0" smtClean="0"/>
                  <a:t>(cells/mm</a:t>
                </a:r>
                <a:r>
                  <a:rPr lang="en-US" sz="1600" baseline="30000" dirty="0" smtClean="0"/>
                  <a:t>3</a:t>
                </a:r>
                <a:r>
                  <a:rPr lang="en-US" sz="1600" baseline="0" dirty="0" smtClean="0"/>
                  <a:t>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154320987654321"/>
              <c:y val="0.13548667645357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095742920"/>
        <c:crosses val="autoZero"/>
        <c:crossBetween val="between"/>
        <c:majorUnit val="50.0"/>
        <c:minorUnit val="5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31414528045105"/>
          <c:y val="0.0149179233951688"/>
          <c:w val="0.639453193350831"/>
          <c:h val="0.0719416010498688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/>
              <a:t>Intensive </a:t>
            </a:r>
            <a:r>
              <a:rPr lang="en-US" sz="2700" b="0" dirty="0" err="1"/>
              <a:t>Enfuvirtide</a:t>
            </a:r>
            <a:r>
              <a:rPr lang="en-US" sz="2700" b="0" dirty="0" smtClean="0"/>
              <a:t>-Containing </a:t>
            </a:r>
            <a:r>
              <a:rPr lang="en-US" sz="2700" b="0" dirty="0"/>
              <a:t>Antiretroviral Therapy </a:t>
            </a:r>
            <a:br>
              <a:rPr lang="en-US" sz="2700" b="0" dirty="0"/>
            </a:br>
            <a:r>
              <a:rPr lang="en-US" sz="3600" dirty="0" smtClean="0"/>
              <a:t>APOLLO (ANRS 130)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98696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431792" y="31786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31792" y="3784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APOLLO (ANRS 130</a:t>
            </a:r>
            <a:r>
              <a:rPr lang="en-US" sz="2800" dirty="0" smtClean="0"/>
              <a:t>):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Study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Joly V, et al</a:t>
            </a:r>
            <a:r>
              <a:rPr lang="en-US" dirty="0"/>
              <a:t>. </a:t>
            </a:r>
            <a:r>
              <a:rPr lang="en-US" dirty="0" err="1"/>
              <a:t>Antimicrob</a:t>
            </a:r>
            <a:r>
              <a:rPr lang="en-US" dirty="0"/>
              <a:t> Agents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2013;57:</a:t>
            </a:r>
            <a:r>
              <a:rPr lang="en-US" dirty="0"/>
              <a:t>758-65. 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08272" y="2514600"/>
            <a:ext cx="28688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i="1" dirty="0" err="1" smtClean="0">
                <a:solidFill>
                  <a:srgbClr val="000000"/>
                </a:solidFill>
                <a:latin typeface="Arial"/>
                <a:cs typeface="Arial"/>
              </a:rPr>
              <a:t>Enfuvirtide</a:t>
            </a: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 arm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LPV/r or EFV + TDF-FTC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 + </a:t>
            </a:r>
            <a:r>
              <a:rPr lang="en-US" sz="1800" b="1" dirty="0" err="1" smtClean="0">
                <a:solidFill>
                  <a:srgbClr val="000000"/>
                </a:solidFill>
                <a:latin typeface="Arial"/>
                <a:cs typeface="Arial"/>
              </a:rPr>
              <a:t>Enfuvirtide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 101)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008272" y="4090421"/>
            <a:ext cx="28688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i="1" dirty="0" smtClean="0">
                <a:solidFill>
                  <a:srgbClr val="000000"/>
                </a:solidFill>
                <a:latin typeface="Arial"/>
                <a:cs typeface="Arial"/>
              </a:rPr>
              <a:t>Control arm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LPV/r or EFV + TDF-FTC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94)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638923"/>
              </p:ext>
            </p:extLst>
          </p:nvPr>
        </p:nvGraphicFramePr>
        <p:xfrm>
          <a:off x="410633" y="1447800"/>
          <a:ext cx="5075767" cy="4688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0757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APOLLO (ANRS 130)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 label phase 3 study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evaluating whether the addition of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enfuvirtide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standard triple antiretroviral therapy improves immunological response in antiretroviral-naïve subjects with advanced HIV disease 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195)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patients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Asymptomatic with CD4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count &lt;100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or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stage B/C disease with CD4 count &lt;200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Any HIV RNA level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LPV-RTV 400/100 mg BID or EFV 600 mg QD, +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TDF-FTC +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Enfuvirtide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90 mg BID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LPV-RTV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400/100 mg BID or EFV 600 mg QD, +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TDF-FTC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47587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APOLLO (ANRS 130):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Weeks 12 through 48: </a:t>
            </a:r>
            <a:r>
              <a:rPr lang="en-US" dirty="0" err="1" smtClean="0"/>
              <a:t>Virologic</a:t>
            </a:r>
            <a:r>
              <a:rPr lang="en-US" dirty="0" smtClean="0"/>
              <a:t> Response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Joly V, et al. </a:t>
            </a:r>
            <a:r>
              <a:rPr lang="en-US" dirty="0" err="1"/>
              <a:t>Antimicrob</a:t>
            </a:r>
            <a:r>
              <a:rPr lang="en-US" dirty="0"/>
              <a:t> Agents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2013;57:</a:t>
            </a:r>
            <a:r>
              <a:rPr lang="en-US" dirty="0"/>
              <a:t>758-65.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450551"/>
              </p:ext>
            </p:extLst>
          </p:nvPr>
        </p:nvGraphicFramePr>
        <p:xfrm>
          <a:off x="4572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12324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APOLLO (ANRS 130):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Week 24: Immunologic Response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Joly V, et al. </a:t>
            </a:r>
            <a:r>
              <a:rPr lang="en-US" dirty="0" err="1"/>
              <a:t>Antimicrob</a:t>
            </a:r>
            <a:r>
              <a:rPr lang="en-US" dirty="0"/>
              <a:t> Agents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2013;57:</a:t>
            </a:r>
            <a:r>
              <a:rPr lang="en-US" dirty="0"/>
              <a:t>758-65.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441824"/>
              </p:ext>
            </p:extLst>
          </p:nvPr>
        </p:nvGraphicFramePr>
        <p:xfrm>
          <a:off x="4572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757144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APOLLO (ANRS 130):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Week 24</a:t>
            </a:r>
            <a:r>
              <a:rPr lang="en-US" smtClean="0"/>
              <a:t>: Immunologic Response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Joly V, et al. </a:t>
            </a:r>
            <a:r>
              <a:rPr lang="en-US" dirty="0" err="1"/>
              <a:t>Antimicrob</a:t>
            </a:r>
            <a:r>
              <a:rPr lang="en-US" dirty="0"/>
              <a:t> Agents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2013;57:</a:t>
            </a:r>
            <a:r>
              <a:rPr lang="en-US" dirty="0"/>
              <a:t>758-65.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448310"/>
              </p:ext>
            </p:extLst>
          </p:nvPr>
        </p:nvGraphicFramePr>
        <p:xfrm>
          <a:off x="4572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754711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APOLLO (ANRS 130):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Joly </a:t>
            </a:r>
            <a:r>
              <a:rPr lang="en-US" dirty="0"/>
              <a:t>V, et al. </a:t>
            </a:r>
            <a:r>
              <a:rPr lang="en-US" dirty="0" err="1"/>
              <a:t>Antimicrob</a:t>
            </a:r>
            <a:r>
              <a:rPr lang="en-US" dirty="0"/>
              <a:t> Agents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2013;57:</a:t>
            </a:r>
            <a:r>
              <a:rPr lang="en-US" dirty="0"/>
              <a:t>758-65.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9080"/>
              </p:ext>
            </p:extLst>
          </p:nvPr>
        </p:nvGraphicFramePr>
        <p:xfrm>
          <a:off x="304800" y="1405024"/>
          <a:ext cx="8458200" cy="48006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657600"/>
                <a:gridCol w="2400300"/>
                <a:gridCol w="2400300"/>
              </a:tblGrid>
              <a:tr h="39840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Clinical adverse events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in Either Arm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155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Enfuvirtide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 +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Standard ART arm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100)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Standard ART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 94)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</a:tr>
              <a:tr h="358004">
                <a:tc grid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Clinical adverse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events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0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grade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0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grade and treatment 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related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0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Grades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3 and 4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0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G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rades 3 and 4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and treatment related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0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Serious </a:t>
                      </a:r>
                      <a:endParaRPr lang="en-US" sz="1600" kern="1200" spc="-30" baseline="300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0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Serious and study treatment related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0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AIDS events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0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IRIS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0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Deaths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368337" y="3673642"/>
            <a:ext cx="184731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endParaRPr lang="en-US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005468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APOLLO (ANRS 130):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-108" charset="-128"/>
              </a:rPr>
              <a:t>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Joly </a:t>
            </a:r>
            <a:r>
              <a:rPr lang="en-US" dirty="0"/>
              <a:t>V, et al. </a:t>
            </a:r>
            <a:r>
              <a:rPr lang="en-US" dirty="0" err="1"/>
              <a:t>Antimicrob</a:t>
            </a:r>
            <a:r>
              <a:rPr lang="en-US" dirty="0"/>
              <a:t> Agents </a:t>
            </a:r>
            <a:r>
              <a:rPr lang="en-US" dirty="0" err="1"/>
              <a:t>Chemother</a:t>
            </a:r>
            <a:r>
              <a:rPr lang="en-US" dirty="0"/>
              <a:t>. 2013;57(2):758-65.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32451"/>
              </p:ext>
            </p:extLst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Although inducing a more rapid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virological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response, addition of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enfuvirtide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to a standard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cART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does not improve the immunological outcome in naive HIV-infected patients with severe immunosuppression.”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068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44392</TotalTime>
  <Words>390</Words>
  <Application>Microsoft Macintosh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NCRC</vt:lpstr>
      <vt:lpstr>Intensive Enfuvirtide-Containing Antiretroviral Therapy  APOLLO (ANRS 130)</vt:lpstr>
      <vt:lpstr>Intensive Enfuvirtide-containing Antiretroviral Therapy  APOLLO (ANRS 130): Study Design</vt:lpstr>
      <vt:lpstr>Intensive Enfuvirtide-containing Antiretroviral Therapy  APOLLO (ANRS 130): Result</vt:lpstr>
      <vt:lpstr>Intensive Enfuvirtide-containing Antiretroviral Therapy  APOLLO (ANRS 130): Result</vt:lpstr>
      <vt:lpstr>Intensive Enfuvirtide-containing Antiretroviral Therapy  APOLLO (ANRS 130): Result</vt:lpstr>
      <vt:lpstr>Intensive Enfuvirtide-containing Antiretroviral Therapy  APOLLO (ANRS 130): Result</vt:lpstr>
      <vt:lpstr>Intensive Enfuvirtide-containing Antiretroviral Therapy  APOLLO (ANRS 130):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1959</cp:revision>
  <cp:lastPrinted>2008-02-05T14:34:24Z</cp:lastPrinted>
  <dcterms:created xsi:type="dcterms:W3CDTF">2010-11-28T05:36:22Z</dcterms:created>
  <dcterms:modified xsi:type="dcterms:W3CDTF">2017-07-17T17:56:48Z</dcterms:modified>
</cp:coreProperties>
</file>