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"/>
          <c:y val="0.107488531122955"/>
          <c:w val="0.826017615566649"/>
          <c:h val="0.715868654840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Analysis cohort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Sheet1!$A$2</c:f>
              <c:numCache>
                <c:formatCode>0</c:formatCode>
                <c:ptCount val="1"/>
                <c:pt idx="0">
                  <c:v>448.0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Comparison cohort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223.0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9"/>
        <c:axId val="-1143079848"/>
        <c:axId val="-2129868408"/>
      </c:barChart>
      <c:catAx>
        <c:axId val="-11430798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298684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9868408"/>
        <c:scaling>
          <c:orientation val="minMax"/>
          <c:max val="6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Median CD4</a:t>
                </a:r>
                <a:r>
                  <a:rPr lang="en-US" sz="1600" baseline="0" dirty="0" smtClean="0"/>
                  <a:t> increase (cells/mm</a:t>
                </a:r>
                <a:r>
                  <a:rPr lang="en-US" sz="1600" baseline="30000" dirty="0" smtClean="0"/>
                  <a:t>3</a:t>
                </a:r>
                <a:r>
                  <a:rPr lang="en-US" sz="1600" baseline="0" dirty="0" smtClean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54320987654321"/>
              <c:y val="0.09028893634058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143079848"/>
        <c:crosses val="autoZero"/>
        <c:crossBetween val="between"/>
        <c:majorUnit val="100.0"/>
        <c:minorUnit val="10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61044157674735"/>
          <c:y val="0.0149179233951688"/>
          <c:w val="0.510861038203558"/>
          <c:h val="0.072588193424974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"/>
          <c:y val="0.107488531122955"/>
          <c:w val="0.826017615566649"/>
          <c:h val="0.715868654840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Analysis cohort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Sheet1!$A$2</c:f>
              <c:numCache>
                <c:formatCode>0</c:formatCode>
                <c:ptCount val="1"/>
                <c:pt idx="0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Comparison cohort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16.0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6"/>
        <c:axId val="2124453080"/>
        <c:axId val="2138295272"/>
      </c:barChart>
      <c:catAx>
        <c:axId val="21244530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382952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8295272"/>
        <c:scaling>
          <c:orientation val="minMax"/>
          <c:max val="24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Median Time</a:t>
                </a:r>
                <a:r>
                  <a:rPr lang="en-US" sz="1600" baseline="0" dirty="0" smtClean="0"/>
                  <a:t> to </a:t>
                </a:r>
                <a:r>
                  <a:rPr lang="en-US" sz="1600" baseline="0" dirty="0" err="1" smtClean="0"/>
                  <a:t>Virologic</a:t>
                </a:r>
                <a:r>
                  <a:rPr lang="en-US" sz="1600" baseline="0" dirty="0" smtClean="0"/>
                  <a:t> Suppression (weeks)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3456790123457"/>
              <c:y val="0.14678611148182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124453080"/>
        <c:crosses val="autoZero"/>
        <c:crossBetween val="between"/>
        <c:majorUnit val="4.0"/>
        <c:minorUnit val="4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51784898415476"/>
          <c:y val="0.0149179233951688"/>
          <c:w val="0.510861038203558"/>
          <c:h val="0.072588193424974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smtClean="0"/>
              <a:t>Intensive </a:t>
            </a:r>
            <a:r>
              <a:rPr lang="en-US" sz="2700" b="0" dirty="0" err="1" smtClean="0"/>
              <a:t>Enfuvirtide</a:t>
            </a:r>
            <a:r>
              <a:rPr lang="en-US" sz="2700" b="0" dirty="0" smtClean="0"/>
              <a:t>-containing Antiretroviral Therapy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3600" dirty="0" smtClean="0"/>
              <a:t>A5173 Study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27576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71399" y="3744503"/>
            <a:ext cx="568032" cy="20522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A5173: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Gandhi RT,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2010;201(2</a:t>
            </a:r>
            <a:r>
              <a:rPr lang="pt-BR" dirty="0"/>
              <a:t>):293-6.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6564" y="3159474"/>
            <a:ext cx="2945045" cy="13654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Enfuvirtide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 +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TDF + (FTC or 3TC) +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 Ritonavir + </a:t>
            </a:r>
            <a:r>
              <a:rPr lang="en-US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Saquinavir</a:t>
            </a:r>
            <a:endParaRPr lang="en-US" sz="1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84627"/>
              </p:ext>
            </p:extLst>
          </p:nvPr>
        </p:nvGraphicFramePr>
        <p:xfrm>
          <a:off x="410633" y="1676400"/>
          <a:ext cx="492336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A5173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Single-arm, pilot study to evaluate whether intensive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enfuvirtide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-containing antiretroviral therapy leads to a decay in the latent reservoir of HIV-infected resting memory CD4 cells.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19)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patients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100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cells/mm</a:t>
                      </a:r>
                      <a:r>
                        <a:rPr lang="en-US" sz="1600" u="none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≥1,000 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drug resistance mutations by genotype 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ENF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90 mg BID + TDF 300 mg QD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(FTC 200 mg QD or 3TC 300 mg QD)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SQV 1000 mg BID + RTV 100 mg BID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7182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A5173: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 48: Immunologic Response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Gandhi RT,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2010;201:</a:t>
            </a:r>
            <a:r>
              <a:rPr lang="pt-BR" dirty="0"/>
              <a:t>293-6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078437"/>
              </p:ext>
            </p:extLst>
          </p:nvPr>
        </p:nvGraphicFramePr>
        <p:xfrm>
          <a:off x="457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67400"/>
            <a:ext cx="91440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91440" rtlCol="0">
            <a:spAutoFit/>
          </a:bodyPr>
          <a:lstStyle/>
          <a:p>
            <a:r>
              <a:rPr lang="en-US" sz="1400" dirty="0" smtClean="0">
                <a:latin typeface="Arial"/>
              </a:rPr>
              <a:t>Analysis Cohort = 9 patients who remained on ENF through 48 weeks and achieved HIV RNA &lt;50 copies/mL. </a:t>
            </a:r>
          </a:p>
          <a:p>
            <a:r>
              <a:rPr lang="en-US" sz="1400" dirty="0" smtClean="0">
                <a:latin typeface="Arial"/>
              </a:rPr>
              <a:t>Comparison Cohort =  6 patients who had HIV RNA &lt; 50 copies/mL but stopped ENF before 48 weeks.</a:t>
            </a:r>
          </a:p>
        </p:txBody>
      </p:sp>
    </p:spTree>
    <p:extLst>
      <p:ext uri="{BB962C8B-B14F-4D97-AF65-F5344CB8AC3E}">
        <p14:creationId xmlns:p14="http://schemas.microsoft.com/office/powerpoint/2010/main" val="35750908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A5173: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 48: </a:t>
            </a:r>
            <a:r>
              <a:rPr lang="en-US" dirty="0" err="1" smtClean="0"/>
              <a:t>Virologic</a:t>
            </a:r>
            <a:r>
              <a:rPr lang="en-US" dirty="0" smtClean="0"/>
              <a:t> Response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Gandhi RT,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2010;201:</a:t>
            </a:r>
            <a:r>
              <a:rPr lang="pt-BR" dirty="0"/>
              <a:t>293-6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519873"/>
              </p:ext>
            </p:extLst>
          </p:nvPr>
        </p:nvGraphicFramePr>
        <p:xfrm>
          <a:off x="457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867400"/>
            <a:ext cx="91440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91440" rtlCol="0">
            <a:spAutoFit/>
          </a:bodyPr>
          <a:lstStyle/>
          <a:p>
            <a:r>
              <a:rPr lang="en-US" sz="1400" dirty="0" smtClean="0">
                <a:latin typeface="Arial"/>
              </a:rPr>
              <a:t>Analysis Cohort = 9 patients who remained on ENF through 48 weeks and achieved HIV RNA &lt;50 copies/mL. </a:t>
            </a:r>
          </a:p>
          <a:p>
            <a:r>
              <a:rPr lang="en-US" sz="1400" dirty="0" smtClean="0">
                <a:latin typeface="Arial"/>
              </a:rPr>
              <a:t>Comparison Cohort =  6 patients who had HIV RNA &lt; 50 copies/mL but stopped ENF before 48 weeks.</a:t>
            </a:r>
          </a:p>
        </p:txBody>
      </p:sp>
    </p:spTree>
    <p:extLst>
      <p:ext uri="{BB962C8B-B14F-4D97-AF65-F5344CB8AC3E}">
        <p14:creationId xmlns:p14="http://schemas.microsoft.com/office/powerpoint/2010/main" val="8127056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A5173: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 (Latent Reservoir Decay)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Gandhi RT,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2010;201:293-</a:t>
            </a:r>
            <a:r>
              <a:rPr lang="pt-BR" dirty="0" smtClean="0"/>
              <a:t>6.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Analysis Cohort consisted of 9 patients who had virologic </a:t>
            </a:r>
            <a:r>
              <a:rPr lang="en-US" sz="2000" dirty="0"/>
              <a:t>suppression and continued </a:t>
            </a:r>
            <a:r>
              <a:rPr lang="en-US" sz="2000" dirty="0" err="1"/>
              <a:t>enfuvirtide</a:t>
            </a:r>
            <a:r>
              <a:rPr lang="en-US" sz="2000" dirty="0"/>
              <a:t>-containing ART for at least 48 weeks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Patients in the </a:t>
            </a:r>
            <a:r>
              <a:rPr lang="en-US" sz="2000" dirty="0" smtClean="0"/>
              <a:t>Analysis Cohort </a:t>
            </a:r>
            <a:r>
              <a:rPr lang="en-US" sz="2000" dirty="0"/>
              <a:t>had a median of 4 latent-reservoir measurements each.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- 4/9 patients had </a:t>
            </a:r>
            <a:r>
              <a:rPr lang="en-US" sz="1800" dirty="0"/>
              <a:t>a slight decrease of the number of latently infected </a:t>
            </a:r>
            <a:r>
              <a:rPr lang="en-US" sz="1800" dirty="0" smtClean="0"/>
              <a:t>cells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- 5/9 </a:t>
            </a:r>
            <a:r>
              <a:rPr lang="en-US" sz="1800" dirty="0"/>
              <a:t>patients had a slight increase </a:t>
            </a:r>
            <a:r>
              <a:rPr lang="en-US" sz="1800" dirty="0" smtClean="0"/>
              <a:t>in the </a:t>
            </a:r>
            <a:r>
              <a:rPr lang="en-US" sz="1800" dirty="0"/>
              <a:t>number of latently infected </a:t>
            </a:r>
            <a:r>
              <a:rPr lang="en-US" sz="1800" dirty="0" smtClean="0"/>
              <a:t>cells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No </a:t>
            </a:r>
            <a:r>
              <a:rPr lang="en-US" sz="2000" dirty="0"/>
              <a:t>evidence for decay of the latent </a:t>
            </a:r>
            <a:r>
              <a:rPr lang="en-US" sz="2000" dirty="0" smtClean="0"/>
              <a:t>reservoir in Analysis </a:t>
            </a:r>
            <a:r>
              <a:rPr lang="en-US" sz="2000" dirty="0"/>
              <a:t>Cohort </a:t>
            </a:r>
            <a:endParaRPr lang="en-US" sz="2000" dirty="0"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631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Intensive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-containing Antiretroviral Therapy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A5173: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-108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Gandhi RT,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2010;201:293-6.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29461"/>
              </p:ext>
            </p:extLst>
          </p:nvPr>
        </p:nvGraphicFramePr>
        <p:xfrm>
          <a:off x="0" y="259080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In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enfuvirtide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-treated patients with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suppression, there was no decay of the latent reservoir (95% confidence interval for half-life, 11 months to infinity). The stability of the latent reservoir despite intensive therapy suggests that new strategies are needed to eradicate HIV-1 from this reservoir.”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4147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385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Intensive Enfuvirtide-containing Antiretroviral Therapy A5173 Study</vt:lpstr>
      <vt:lpstr>Intensive Enfuvirtide-containing Antiretroviral Therapy  A5173: Study Design</vt:lpstr>
      <vt:lpstr>Intensive Enfuvirtide-containing Antiretroviral Therapy  A5173: Result</vt:lpstr>
      <vt:lpstr>Intensive Enfuvirtide-containing Antiretroviral Therapy  A5173: Result</vt:lpstr>
      <vt:lpstr>Intensive Enfuvirtide-containing Antiretroviral Therapy  A5173: Result (Latent Reservoir Decay)</vt:lpstr>
      <vt:lpstr>Intensive Enfuvirtide-containing Antiretroviral Therapy  A5173: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1958</cp:revision>
  <cp:lastPrinted>2008-02-05T14:34:24Z</cp:lastPrinted>
  <dcterms:created xsi:type="dcterms:W3CDTF">2010-11-28T05:36:22Z</dcterms:created>
  <dcterms:modified xsi:type="dcterms:W3CDTF">2017-07-17T17:53:18Z</dcterms:modified>
</cp:coreProperties>
</file>