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4"/>
  </p:notesMasterIdLst>
  <p:handoutMasterIdLst>
    <p:handoutMasterId r:id="rId15"/>
  </p:handoutMasterIdLst>
  <p:sldIdLst>
    <p:sldId id="1118" r:id="rId2"/>
    <p:sldId id="1119" r:id="rId3"/>
    <p:sldId id="1120" r:id="rId4"/>
    <p:sldId id="1121" r:id="rId5"/>
    <p:sldId id="1122" r:id="rId6"/>
    <p:sldId id="1123" r:id="rId7"/>
    <p:sldId id="1124" r:id="rId8"/>
    <p:sldId id="1125" r:id="rId9"/>
    <p:sldId id="1126" r:id="rId10"/>
    <p:sldId id="1127" r:id="rId11"/>
    <p:sldId id="1128" r:id="rId12"/>
    <p:sldId id="1117" r:id="rId13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4396516686731"/>
          <c:y val="0.112812017986181"/>
          <c:w val="0.834575495731962"/>
          <c:h val="0.75933852778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TDF-FTC </c:v>
                </c:pt>
              </c:strCache>
            </c:strRef>
          </c:tx>
          <c:spPr>
            <a:solidFill>
              <a:srgbClr val="6560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Hip</c:v>
                </c:pt>
                <c:pt idx="1">
                  <c:v>Spine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-4.0</c:v>
                </c:pt>
                <c:pt idx="1">
                  <c:v>-3.3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ABC-3TC</c:v>
                </c:pt>
              </c:strCache>
            </c:strRef>
          </c:tx>
          <c:spPr>
            <a:solidFill>
              <a:srgbClr val="96937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Hip</c:v>
                </c:pt>
                <c:pt idx="1">
                  <c:v>Spine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-2.6</c:v>
                </c:pt>
                <c:pt idx="1">
                  <c:v>-1.3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2131194184"/>
        <c:axId val="2131577592"/>
      </c:barChart>
      <c:catAx>
        <c:axId val="2131194184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213157759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31577592"/>
        <c:scaling>
          <c:orientation val="minMax"/>
          <c:max val="5.0"/>
          <c:min val="-7.5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 smtClean="0"/>
                  <a:t>Mean Change from Baseline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25923884514436"/>
              <c:y val="0.10606999603256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31194184"/>
        <c:crosses val="autoZero"/>
        <c:crossBetween val="between"/>
        <c:majorUnit val="2.5"/>
        <c:minorUnit val="2.5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75411073282985"/>
          <c:y val="0.0170824229767451"/>
          <c:w val="0.403416429299225"/>
          <c:h val="0.0772369291187624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3267463983372"/>
          <c:y val="0.136271164633833"/>
          <c:w val="0.814829300029094"/>
          <c:h val="0.7347745870001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TDF-FTC</c:v>
                </c:pt>
              </c:strCache>
            </c:strRef>
          </c:tx>
          <c:spPr>
            <a:ln>
              <a:solidFill>
                <a:srgbClr val="3B4A96"/>
              </a:solidFill>
            </a:ln>
            <a:effectLst/>
          </c:spPr>
          <c:marker>
            <c:symbol val="diamond"/>
            <c:size val="5"/>
            <c:spPr>
              <a:ln>
                <a:solidFill>
                  <a:srgbClr val="3B4A96"/>
                </a:solidFill>
              </a:ln>
              <a:effectLst/>
            </c:spPr>
          </c:marker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Baseline</c:v>
                </c:pt>
                <c:pt idx="1">
                  <c:v>96 Weeks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1.0</c:v>
                </c:pt>
                <c:pt idx="1">
                  <c:v>1.02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ABC-3TC</c:v>
                </c:pt>
              </c:strCache>
            </c:strRef>
          </c:tx>
          <c:spPr>
            <a:ln>
              <a:solidFill>
                <a:srgbClr val="969371"/>
              </a:solidFill>
            </a:ln>
            <a:effectLst/>
          </c:spPr>
          <c:marker>
            <c:symbol val="diamond"/>
            <c:size val="5"/>
            <c:spPr>
              <a:ln>
                <a:solidFill>
                  <a:srgbClr val="969371"/>
                </a:solidFill>
              </a:ln>
              <a:effectLst/>
            </c:spPr>
          </c:marker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Baseline</c:v>
                </c:pt>
                <c:pt idx="1">
                  <c:v>96 Weeks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1.0</c:v>
                </c:pt>
                <c:pt idx="1">
                  <c:v>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0909176"/>
        <c:axId val="1813739704"/>
      </c:lineChart>
      <c:catAx>
        <c:axId val="203090917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813739704"/>
        <c:crosses val="autoZero"/>
        <c:auto val="1"/>
        <c:lblAlgn val="ctr"/>
        <c:lblOffset val="100"/>
        <c:noMultiLvlLbl val="0"/>
      </c:catAx>
      <c:valAx>
        <c:axId val="1813739704"/>
        <c:scaling>
          <c:orientation val="minMax"/>
          <c:max val="1.2"/>
          <c:min val="0.6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 smtClean="0"/>
                  <a:t>Mean Fold Change from Baseline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0183150183150183"/>
              <c:y val="0.194262261334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2030909176"/>
        <c:crosses val="autoZero"/>
        <c:crossBetween val="between"/>
        <c:majorUnit val="0.2"/>
      </c:valAx>
      <c:spPr>
        <a:solidFill>
          <a:srgbClr val="E6EBF2"/>
        </a:solidFill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477304944121542"/>
          <c:y val="0.0196078431372549"/>
          <c:w val="0.498819732653161"/>
          <c:h val="0.09117312541814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3135465716341"/>
          <c:y val="0.136271164633833"/>
          <c:w val="0.814979006595882"/>
          <c:h val="0.7347745870001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TDF-FTC</c:v>
                </c:pt>
              </c:strCache>
            </c:strRef>
          </c:tx>
          <c:spPr>
            <a:ln>
              <a:solidFill>
                <a:srgbClr val="3B4A96"/>
              </a:solidFill>
            </a:ln>
            <a:effectLst/>
          </c:spPr>
          <c:marker>
            <c:symbol val="diamond"/>
            <c:size val="5"/>
            <c:spPr>
              <a:ln>
                <a:solidFill>
                  <a:srgbClr val="3B4A96"/>
                </a:solidFill>
              </a:ln>
              <a:effectLst/>
            </c:spPr>
          </c:marker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Baseline</c:v>
                </c:pt>
                <c:pt idx="1">
                  <c:v>96 Weeks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1.0</c:v>
                </c:pt>
                <c:pt idx="1">
                  <c:v>0.98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ABC-3TC</c:v>
                </c:pt>
              </c:strCache>
            </c:strRef>
          </c:tx>
          <c:spPr>
            <a:ln>
              <a:solidFill>
                <a:srgbClr val="969371"/>
              </a:solidFill>
            </a:ln>
            <a:effectLst/>
          </c:spPr>
          <c:marker>
            <c:symbol val="diamond"/>
            <c:size val="5"/>
            <c:spPr>
              <a:ln>
                <a:solidFill>
                  <a:srgbClr val="969371"/>
                </a:solidFill>
              </a:ln>
              <a:effectLst/>
            </c:spPr>
          </c:marker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Baseline</c:v>
                </c:pt>
                <c:pt idx="1">
                  <c:v>96 Weeks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1.0</c:v>
                </c:pt>
                <c:pt idx="1">
                  <c:v>0.69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4047416"/>
        <c:axId val="2133888488"/>
      </c:lineChart>
      <c:catAx>
        <c:axId val="213404741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2133888488"/>
        <c:crosses val="autoZero"/>
        <c:auto val="1"/>
        <c:lblAlgn val="ctr"/>
        <c:lblOffset val="100"/>
        <c:noMultiLvlLbl val="0"/>
      </c:catAx>
      <c:valAx>
        <c:axId val="2133888488"/>
        <c:scaling>
          <c:orientation val="minMax"/>
          <c:max val="1.2"/>
          <c:min val="0.6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 smtClean="0"/>
                  <a:t>Mean Fold Change from Baseline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0198412698412698"/>
              <c:y val="0.1902402584292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2134047416"/>
        <c:crosses val="autoZero"/>
        <c:crossBetween val="between"/>
        <c:majorUnit val="0.2"/>
      </c:valAx>
      <c:spPr>
        <a:solidFill>
          <a:srgbClr val="E6EBF2"/>
        </a:solidFill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53836966472326"/>
          <c:y val="0.0196078431372549"/>
          <c:w val="0.428647612250487"/>
          <c:h val="0.09117312541814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Times New Roman" pitchFamily="-108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0" dirty="0" smtClean="0"/>
              <a:t>TDF-FTC vs. ABC-3TC, each with </a:t>
            </a:r>
            <a:r>
              <a:rPr lang="en-US" sz="2200" b="0" dirty="0" err="1" smtClean="0"/>
              <a:t>Atazanavir</a:t>
            </a:r>
            <a:r>
              <a:rPr lang="en-US" sz="2200" b="0" dirty="0"/>
              <a:t> </a:t>
            </a:r>
            <a:r>
              <a:rPr lang="en-US" sz="2200" b="0" dirty="0" smtClean="0"/>
              <a:t>+ RTV or </a:t>
            </a:r>
            <a:r>
              <a:rPr lang="en-US" sz="2200" b="0" dirty="0" err="1" smtClean="0"/>
              <a:t>Efavirenz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dirty="0" smtClean="0"/>
              <a:t>ACTG 5224s (</a:t>
            </a:r>
            <a:r>
              <a:rPr lang="en-US" dirty="0" err="1" smtClean="0"/>
              <a:t>Substudy</a:t>
            </a:r>
            <a:r>
              <a:rPr lang="en-US" dirty="0" smtClean="0"/>
              <a:t> of ACTG 5202)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3245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>
                <a:solidFill>
                  <a:srgbClr val="E7F1CA"/>
                </a:solidFill>
              </a:rPr>
              <a:t>TDF-FTC vs. ABC-3TC, each with </a:t>
            </a:r>
            <a:r>
              <a:rPr lang="en-US" sz="2200" dirty="0" err="1">
                <a:solidFill>
                  <a:srgbClr val="E7F1CA"/>
                </a:solidFill>
              </a:rPr>
              <a:t>Atazanavir</a:t>
            </a:r>
            <a:r>
              <a:rPr lang="en-US" sz="2200" dirty="0">
                <a:solidFill>
                  <a:srgbClr val="E7F1CA"/>
                </a:solidFill>
              </a:rPr>
              <a:t> + RTV or </a:t>
            </a:r>
            <a:r>
              <a:rPr lang="en-US" sz="2200" dirty="0" err="1">
                <a:solidFill>
                  <a:srgbClr val="E7F1CA"/>
                </a:solidFill>
              </a:rPr>
              <a:t>Efavirenz</a:t>
            </a:r>
            <a:r>
              <a:rPr lang="en-US" sz="22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2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ACTG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5224s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(Fat Changes)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18914" y="1254758"/>
            <a:ext cx="8672686" cy="457195"/>
          </a:xfr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96 Limb and Trunk Fat Changes (NRTI Component, ITT Analysis)</a:t>
            </a:r>
            <a:endParaRPr lang="en-US" dirty="0"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McComsey</a:t>
            </a:r>
            <a:r>
              <a:rPr lang="en-US" dirty="0"/>
              <a:t> </a:t>
            </a:r>
            <a:r>
              <a:rPr lang="en-US" dirty="0" smtClean="0"/>
              <a:t>GA, </a:t>
            </a:r>
            <a:r>
              <a:rPr lang="en-US" dirty="0"/>
              <a:t>et al. </a:t>
            </a:r>
            <a:r>
              <a:rPr lang="en-US" dirty="0" err="1"/>
              <a:t>Clin</a:t>
            </a:r>
            <a:r>
              <a:rPr lang="en-US" dirty="0"/>
              <a:t> Infect Dis. 2011;53:185-96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8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063041"/>
              </p:ext>
            </p:extLst>
          </p:nvPr>
        </p:nvGraphicFramePr>
        <p:xfrm>
          <a:off x="457200" y="1905000"/>
          <a:ext cx="8229600" cy="426630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657600"/>
                <a:gridCol w="2971800"/>
                <a:gridCol w="1600200"/>
              </a:tblGrid>
              <a:tr h="68679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Limb and Trunk Fat Changes at 96 Weeks by NRTI Component </a:t>
                      </a:r>
                      <a:br>
                        <a:rPr lang="en-US" sz="16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(Comparing ABC-3TC to TDF-FTC)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</a:tr>
              <a:tr h="761002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Difference Between ABC-3TC and TDF-FTC Arms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599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P Value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6975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Absolute change limb fat (by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DXA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0.55 kg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BEF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0.12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975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Percent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change limb fat (by DXA)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B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0.46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975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Absolute change trunk fat (by DXA)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0.37 kg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B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0.45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975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Percent change trunk fat (by DXA)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2.2%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B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0.76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975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Absolute</a:t>
                      </a:r>
                      <a:r>
                        <a:rPr lang="en-US" sz="1600" baseline="0" dirty="0" smtClean="0">
                          <a:latin typeface="+mn-lt"/>
                        </a:rPr>
                        <a:t> change visceral fat (by CT)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-2.8 cm</a:t>
                      </a:r>
                      <a:r>
                        <a:rPr lang="en-US" sz="1600" baseline="30000" dirty="0" smtClean="0">
                          <a:latin typeface="+mn-lt"/>
                        </a:rPr>
                        <a:t>2</a:t>
                      </a:r>
                      <a:endParaRPr lang="en-US" sz="1600" baseline="30000" dirty="0">
                        <a:latin typeface="+mn-lt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0.58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975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Percent change visceral fat</a:t>
                      </a:r>
                      <a:r>
                        <a:rPr lang="en-US" sz="1600" baseline="0" dirty="0" smtClean="0">
                          <a:latin typeface="+mn-lt"/>
                        </a:rPr>
                        <a:t> (by CT)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-5.1%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0.55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2055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>
                <a:solidFill>
                  <a:srgbClr val="E7F1CA"/>
                </a:solidFill>
              </a:rPr>
              <a:t>TDF-FTC vs. ABC-3TC, each with </a:t>
            </a:r>
            <a:r>
              <a:rPr lang="en-US" sz="2200" dirty="0" err="1">
                <a:solidFill>
                  <a:srgbClr val="E7F1CA"/>
                </a:solidFill>
              </a:rPr>
              <a:t>Atazanavir</a:t>
            </a:r>
            <a:r>
              <a:rPr lang="en-US" sz="2200" dirty="0">
                <a:solidFill>
                  <a:srgbClr val="E7F1CA"/>
                </a:solidFill>
              </a:rPr>
              <a:t> + RTV or </a:t>
            </a:r>
            <a:r>
              <a:rPr lang="en-US" sz="2200" dirty="0" err="1">
                <a:solidFill>
                  <a:srgbClr val="E7F1CA"/>
                </a:solidFill>
              </a:rPr>
              <a:t>Efavirenz</a:t>
            </a:r>
            <a:r>
              <a:rPr lang="en-US" sz="22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2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ACTG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5224s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(Fat Changes)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McComsey</a:t>
            </a:r>
            <a:r>
              <a:rPr lang="en-US" dirty="0"/>
              <a:t> </a:t>
            </a:r>
            <a:r>
              <a:rPr lang="en-US" dirty="0" smtClean="0"/>
              <a:t>GA, </a:t>
            </a:r>
            <a:r>
              <a:rPr lang="en-US" dirty="0"/>
              <a:t>et al. </a:t>
            </a:r>
            <a:r>
              <a:rPr lang="en-US" dirty="0" err="1"/>
              <a:t>Clin</a:t>
            </a:r>
            <a:r>
              <a:rPr lang="en-US" dirty="0"/>
              <a:t> Infect Dis. 2011;53:185-96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974812"/>
              </p:ext>
            </p:extLst>
          </p:nvPr>
        </p:nvGraphicFramePr>
        <p:xfrm>
          <a:off x="0" y="26395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ABC-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3TC- 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and TDF-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FTC-based 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regimens increased limb and visceral fat at week 96, with a similar prevalence of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lipoatrophy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Compared to the EFV group, subjects assigned to ATV-r had a trend towards higher mean percentage increase in 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visceral adipose tissue.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”</a:t>
                      </a:r>
                      <a:endParaRPr lang="en-US" sz="2000" b="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010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11"/>
          <p:cNvSpPr>
            <a:spLocks noChangeShapeType="1"/>
          </p:cNvSpPr>
          <p:nvPr/>
        </p:nvSpPr>
        <p:spPr bwMode="auto">
          <a:xfrm rot="1169337" flipV="1">
            <a:off x="5512092" y="3140476"/>
            <a:ext cx="441359" cy="686617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617223" y="2528297"/>
            <a:ext cx="231097" cy="1280742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rgbClr val="E7F1CA"/>
                </a:solidFill>
              </a:rPr>
              <a:t>TDF</a:t>
            </a:r>
            <a:r>
              <a:rPr lang="en-US" sz="2400" dirty="0">
                <a:solidFill>
                  <a:srgbClr val="E7F1CA"/>
                </a:solidFill>
              </a:rPr>
              <a:t>-</a:t>
            </a:r>
            <a:r>
              <a:rPr lang="en-US" sz="2400" dirty="0" smtClean="0">
                <a:solidFill>
                  <a:srgbClr val="E7F1CA"/>
                </a:solidFill>
              </a:rPr>
              <a:t>FTC vs. ABC-3TC, each with </a:t>
            </a:r>
            <a:r>
              <a:rPr lang="en-US" sz="2400" dirty="0" err="1" smtClean="0">
                <a:solidFill>
                  <a:srgbClr val="E7F1CA"/>
                </a:solidFill>
              </a:rPr>
              <a:t>Atazanavir</a:t>
            </a:r>
            <a:r>
              <a:rPr lang="en-US" sz="2400" dirty="0">
                <a:solidFill>
                  <a:srgbClr val="E7F1CA"/>
                </a:solidFill>
              </a:rPr>
              <a:t> </a:t>
            </a:r>
            <a:r>
              <a:rPr lang="en-US" sz="2400" dirty="0" smtClean="0">
                <a:solidFill>
                  <a:srgbClr val="E7F1CA"/>
                </a:solidFill>
              </a:rPr>
              <a:t>+ RTV or </a:t>
            </a:r>
            <a:r>
              <a:rPr lang="en-US" sz="2400" dirty="0" err="1" smtClean="0">
                <a:solidFill>
                  <a:srgbClr val="E7F1CA"/>
                </a:solidFill>
              </a:rPr>
              <a:t>Efavirenz</a:t>
            </a:r>
            <a:r>
              <a:rPr lang="en-US" sz="2400" dirty="0" smtClean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 smtClean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ACTG 5224s (Bone Effects):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err="1" smtClean="0"/>
              <a:t>McComsey</a:t>
            </a:r>
            <a:r>
              <a:rPr lang="en-US" dirty="0" smtClean="0"/>
              <a:t> </a:t>
            </a:r>
            <a:r>
              <a:rPr lang="en-US" dirty="0" smtClean="0"/>
              <a:t>GA, </a:t>
            </a:r>
            <a:r>
              <a:rPr lang="en-US" dirty="0" smtClean="0"/>
              <a:t>et al. </a:t>
            </a:r>
            <a:r>
              <a:rPr lang="en-US" dirty="0"/>
              <a:t>J Infect Dis. </a:t>
            </a:r>
            <a:r>
              <a:rPr lang="en-US" dirty="0" smtClean="0"/>
              <a:t>2011;203:</a:t>
            </a:r>
            <a:r>
              <a:rPr lang="en-US" dirty="0"/>
              <a:t>1791-801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82099" y="1981200"/>
            <a:ext cx="2646341" cy="3480376"/>
            <a:chOff x="6082099" y="2023184"/>
            <a:chExt cx="2646341" cy="3480376"/>
          </a:xfrm>
        </p:grpSpPr>
        <p:sp>
          <p:nvSpPr>
            <p:cNvPr id="24" name="Rectangle 7"/>
            <p:cNvSpPr>
              <a:spLocks noChangeArrowheads="1"/>
            </p:cNvSpPr>
            <p:nvPr/>
          </p:nvSpPr>
          <p:spPr bwMode="ltGray">
            <a:xfrm>
              <a:off x="6082099" y="2023184"/>
              <a:ext cx="2646341" cy="609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91430" tIns="45714" rIns="91430" bIns="45714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EFV + ABC-3TC</a:t>
              </a: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(</a:t>
              </a:r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n = </a:t>
              </a:r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70)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3" name="Rectangle 7"/>
            <p:cNvSpPr>
              <a:spLocks noChangeArrowheads="1"/>
            </p:cNvSpPr>
            <p:nvPr/>
          </p:nvSpPr>
          <p:spPr bwMode="ltGray">
            <a:xfrm>
              <a:off x="6082099" y="3013784"/>
              <a:ext cx="2646341" cy="6096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91430" tIns="45714" rIns="91430" bIns="45714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ATV + RTV + ABC-3TC</a:t>
              </a: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(</a:t>
              </a:r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n = </a:t>
              </a:r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65)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" name="TextBox 2"/>
            <p:cNvSpPr txBox="1">
              <a:spLocks/>
            </p:cNvSpPr>
            <p:nvPr/>
          </p:nvSpPr>
          <p:spPr>
            <a:xfrm>
              <a:off x="6082099" y="3928184"/>
              <a:ext cx="2646341" cy="5847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en-US" sz="1800" b="1" dirty="0" smtClean="0">
                  <a:latin typeface="Arial"/>
                </a:rPr>
                <a:t>EFV + TDF-FTC</a:t>
              </a:r>
              <a:r>
                <a:rPr lang="en-US" sz="1800" b="1" dirty="0" smtClean="0">
                  <a:solidFill>
                    <a:srgbClr val="000000"/>
                  </a:solidFill>
                  <a:latin typeface="Arial"/>
                  <a:cs typeface="Arial"/>
                </a:rPr>
                <a:t/>
              </a:r>
              <a:br>
                <a:rPr lang="en-US" sz="1800" b="1" dirty="0" smtClean="0">
                  <a:solidFill>
                    <a:srgbClr val="000000"/>
                  </a:solidFill>
                  <a:latin typeface="Arial"/>
                  <a:cs typeface="Arial"/>
                </a:rPr>
              </a:br>
              <a:r>
                <a:rPr lang="en-US" sz="1400" dirty="0" smtClean="0">
                  <a:latin typeface="Arial"/>
                </a:rPr>
                <a:t>(n=</a:t>
              </a:r>
              <a:r>
                <a:rPr lang="en-US" sz="1400" dirty="0">
                  <a:latin typeface="Arial"/>
                </a:rPr>
                <a:t> </a:t>
              </a:r>
              <a:r>
                <a:rPr lang="en-US" sz="1400" dirty="0" smtClean="0">
                  <a:latin typeface="Arial"/>
                </a:rPr>
                <a:t>69)</a:t>
              </a:r>
            </a:p>
          </p:txBody>
        </p:sp>
        <p:sp>
          <p:nvSpPr>
            <p:cNvPr id="4" name="TextBox 3"/>
            <p:cNvSpPr txBox="1">
              <a:spLocks/>
            </p:cNvSpPr>
            <p:nvPr/>
          </p:nvSpPr>
          <p:spPr>
            <a:xfrm>
              <a:off x="6082099" y="4918784"/>
              <a:ext cx="2646341" cy="58477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chemeClr val="tx1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en-US" sz="1800" b="1" dirty="0" smtClean="0">
                  <a:latin typeface="Arial"/>
                </a:rPr>
                <a:t>ATV</a:t>
              </a:r>
              <a:r>
                <a:rPr lang="en-US" sz="1800" b="1" dirty="0">
                  <a:latin typeface="Arial"/>
                </a:rPr>
                <a:t> </a:t>
              </a:r>
              <a:r>
                <a:rPr lang="en-US" sz="1800" b="1" dirty="0" smtClean="0">
                  <a:latin typeface="Arial"/>
                </a:rPr>
                <a:t>+ RTV + TDF-FTC </a:t>
              </a:r>
              <a:endParaRPr lang="en-US" sz="1800" dirty="0" smtClean="0">
                <a:latin typeface="Arial"/>
              </a:endParaRPr>
            </a:p>
            <a:p>
              <a:pPr algn="ctr"/>
              <a:r>
                <a:rPr lang="en-US" sz="1400" dirty="0" smtClean="0">
                  <a:latin typeface="Arial"/>
                </a:rPr>
                <a:t>(n=</a:t>
              </a:r>
              <a:r>
                <a:rPr lang="en-US" sz="1400" dirty="0">
                  <a:latin typeface="Arial"/>
                </a:rPr>
                <a:t> </a:t>
              </a:r>
              <a:r>
                <a:rPr lang="en-US" sz="1400" dirty="0" smtClean="0">
                  <a:latin typeface="Arial"/>
                </a:rPr>
                <a:t>65)</a:t>
              </a:r>
            </a:p>
          </p:txBody>
        </p:sp>
      </p:grpSp>
      <p:sp>
        <p:nvSpPr>
          <p:cNvPr id="13" name="Line 11"/>
          <p:cNvSpPr>
            <a:spLocks noChangeShapeType="1"/>
          </p:cNvSpPr>
          <p:nvPr/>
        </p:nvSpPr>
        <p:spPr bwMode="auto">
          <a:xfrm rot="20430663">
            <a:off x="5628671" y="3584327"/>
            <a:ext cx="208202" cy="134543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rot="20430663">
            <a:off x="5515280" y="3564854"/>
            <a:ext cx="434984" cy="704631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439479"/>
              </p:ext>
            </p:extLst>
          </p:nvPr>
        </p:nvGraphicFramePr>
        <p:xfrm>
          <a:off x="304800" y="1432990"/>
          <a:ext cx="5181600" cy="4688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ACTG 5224s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843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Substudy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of ACTG 5202, in which participants were randomized and blinded to receive TDF-FTC or ABC-3TC with open-label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RTV-boosted ATV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or EFV; in the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substudy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, effects on bones, fat distribution, renal function, inflammation, and other parameters monitored over time</a:t>
                      </a:r>
                      <a:endParaRPr lang="en-US" sz="1600" baseline="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16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ntiretroviral-naive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No major resistance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mutations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(all medications once daily)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EFV 600 mg + ABC-3TC 600-300 mg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ATV 300 mg + RTV 100 mg + ABC-3TC 600-300 mg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EFV 600 mg + TDF-FTC 300-200 mg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ATV 300 mg + RTV 100 mg + TDF-FTC 300-200 mg 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28225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>
                <a:solidFill>
                  <a:srgbClr val="E7F1CA"/>
                </a:solidFill>
              </a:rPr>
              <a:t>TDF-FTC vs. ABC-3TC, each with </a:t>
            </a:r>
            <a:r>
              <a:rPr lang="en-US" sz="2200" dirty="0" err="1">
                <a:solidFill>
                  <a:srgbClr val="E7F1CA"/>
                </a:solidFill>
              </a:rPr>
              <a:t>Atazanavir</a:t>
            </a:r>
            <a:r>
              <a:rPr lang="en-US" sz="2200" dirty="0">
                <a:solidFill>
                  <a:srgbClr val="E7F1CA"/>
                </a:solidFill>
              </a:rPr>
              <a:t> + RTV or </a:t>
            </a:r>
            <a:r>
              <a:rPr lang="en-US" sz="2200" dirty="0" err="1" smtClean="0">
                <a:solidFill>
                  <a:srgbClr val="E7F1CA"/>
                </a:solidFill>
              </a:rPr>
              <a:t>Efavirenz</a:t>
            </a:r>
            <a:r>
              <a:rPr lang="en-US" sz="22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2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ACTG 5224s (Bone Effects):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18914" y="1254758"/>
            <a:ext cx="8672686" cy="457195"/>
          </a:xfr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96 Change in Bone Mineral Density (NRTI Component, ITT Analysis)</a:t>
            </a:r>
            <a:endParaRPr lang="en-US" dirty="0"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McComsey</a:t>
            </a:r>
            <a:r>
              <a:rPr lang="en-US" dirty="0"/>
              <a:t> GA et al. J Infect Dis. </a:t>
            </a:r>
            <a:r>
              <a:rPr lang="en-US" dirty="0" smtClean="0"/>
              <a:t>2011;203:</a:t>
            </a:r>
            <a:r>
              <a:rPr lang="en-US" dirty="0"/>
              <a:t>1791-801.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6473880"/>
              </p:ext>
            </p:extLst>
          </p:nvPr>
        </p:nvGraphicFramePr>
        <p:xfrm>
          <a:off x="315327" y="1905001"/>
          <a:ext cx="8303933" cy="41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2647500" y="2895600"/>
            <a:ext cx="1140165" cy="359662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93763"/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P = </a:t>
            </a:r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0.024</a:t>
            </a:r>
            <a:endParaRPr lang="en-US" sz="1400" b="1" dirty="0">
              <a:solidFill>
                <a:schemeClr val="tx1"/>
              </a:solidFill>
              <a:latin typeface="Arial" pitchFamily="31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76500" y="2895600"/>
            <a:ext cx="1140165" cy="359662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93763"/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P = </a:t>
            </a:r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0.004</a:t>
            </a:r>
            <a:endParaRPr lang="en-US" sz="1400" b="1" dirty="0">
              <a:solidFill>
                <a:schemeClr val="tx1"/>
              </a:solidFill>
              <a:latin typeface="Arial" pitchFamily="3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73369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>
                <a:solidFill>
                  <a:srgbClr val="E7F1CA"/>
                </a:solidFill>
              </a:rPr>
              <a:t>TDF-FTC vs. ABC-3TC, each with </a:t>
            </a:r>
            <a:r>
              <a:rPr lang="en-US" sz="2200" dirty="0" err="1">
                <a:solidFill>
                  <a:srgbClr val="E7F1CA"/>
                </a:solidFill>
              </a:rPr>
              <a:t>Atazanavir</a:t>
            </a:r>
            <a:r>
              <a:rPr lang="en-US" sz="2200" dirty="0">
                <a:solidFill>
                  <a:srgbClr val="E7F1CA"/>
                </a:solidFill>
              </a:rPr>
              <a:t> + RTV or </a:t>
            </a:r>
            <a:r>
              <a:rPr lang="en-US" sz="2200" dirty="0" err="1">
                <a:solidFill>
                  <a:srgbClr val="E7F1CA"/>
                </a:solidFill>
              </a:rPr>
              <a:t>Efavirenz</a:t>
            </a:r>
            <a:r>
              <a:rPr lang="en-US" sz="22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2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ACTG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5224s (Bone Effects):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Conclusion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McComsey</a:t>
            </a:r>
            <a:r>
              <a:rPr lang="en-US" dirty="0"/>
              <a:t> GA et al. J Infect Dis. </a:t>
            </a:r>
            <a:r>
              <a:rPr lang="en-US" dirty="0" smtClean="0"/>
              <a:t>2011;203:</a:t>
            </a:r>
            <a:r>
              <a:rPr lang="en-US" dirty="0"/>
              <a:t>1791-801.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599331"/>
              </p:ext>
            </p:extLst>
          </p:nvPr>
        </p:nvGraphicFramePr>
        <p:xfrm>
          <a:off x="0" y="26395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Compared with ABC-3TC, TDF-FTC–treated participants had significantly greater decreases in spine and hip BMD, whereas ATV/r led to more significant losses in spine, but not hip, BMD than EFV.”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20265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11"/>
          <p:cNvSpPr>
            <a:spLocks noChangeShapeType="1"/>
          </p:cNvSpPr>
          <p:nvPr/>
        </p:nvSpPr>
        <p:spPr bwMode="auto">
          <a:xfrm rot="1169337" flipV="1">
            <a:off x="5512092" y="3197176"/>
            <a:ext cx="441359" cy="686617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617223" y="2584997"/>
            <a:ext cx="231097" cy="1280742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TDF-FTC vs. ABC-3TC, each with </a:t>
            </a:r>
            <a:r>
              <a:rPr lang="en-US" sz="2400" dirty="0" err="1">
                <a:solidFill>
                  <a:srgbClr val="E7F1CA"/>
                </a:solidFill>
              </a:rPr>
              <a:t>Atazanavir</a:t>
            </a:r>
            <a:r>
              <a:rPr lang="en-US" sz="2400" dirty="0">
                <a:solidFill>
                  <a:srgbClr val="E7F1CA"/>
                </a:solidFill>
              </a:rPr>
              <a:t> + RTV or </a:t>
            </a:r>
            <a:r>
              <a:rPr lang="en-US" sz="2400" dirty="0" err="1">
                <a:solidFill>
                  <a:srgbClr val="E7F1CA"/>
                </a:solidFill>
              </a:rPr>
              <a:t>Efavirenz</a:t>
            </a:r>
            <a: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ACTG 5224s (Renal Effects):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smtClean="0"/>
              <a:t>Wyatt </a:t>
            </a:r>
            <a:r>
              <a:rPr lang="en-US" dirty="0" smtClean="0"/>
              <a:t>CM, et al. </a:t>
            </a:r>
            <a:r>
              <a:rPr lang="en-US" dirty="0"/>
              <a:t>J </a:t>
            </a:r>
            <a:r>
              <a:rPr lang="en-US" dirty="0" err="1"/>
              <a:t>Acquir</a:t>
            </a:r>
            <a:r>
              <a:rPr lang="en-US" dirty="0"/>
              <a:t> Immune </a:t>
            </a:r>
            <a:r>
              <a:rPr lang="en-US" dirty="0" err="1"/>
              <a:t>Defic</a:t>
            </a:r>
            <a:r>
              <a:rPr lang="en-US" dirty="0"/>
              <a:t> </a:t>
            </a:r>
            <a:r>
              <a:rPr lang="en-US" dirty="0" err="1"/>
              <a:t>Syndr</a:t>
            </a:r>
            <a:r>
              <a:rPr lang="en-US" dirty="0"/>
              <a:t>. 2014;67:36-44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82099" y="2037900"/>
            <a:ext cx="2646341" cy="3480376"/>
            <a:chOff x="6082099" y="2023184"/>
            <a:chExt cx="2646341" cy="3480376"/>
          </a:xfrm>
        </p:grpSpPr>
        <p:sp>
          <p:nvSpPr>
            <p:cNvPr id="24" name="Rectangle 7"/>
            <p:cNvSpPr>
              <a:spLocks noChangeArrowheads="1"/>
            </p:cNvSpPr>
            <p:nvPr/>
          </p:nvSpPr>
          <p:spPr bwMode="ltGray">
            <a:xfrm>
              <a:off x="6082099" y="2023184"/>
              <a:ext cx="2646341" cy="609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91430" tIns="45714" rIns="91430" bIns="45714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EFV + ABC-3TC</a:t>
              </a: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(</a:t>
              </a:r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n = </a:t>
              </a:r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64)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3" name="Rectangle 7"/>
            <p:cNvSpPr>
              <a:spLocks noChangeArrowheads="1"/>
            </p:cNvSpPr>
            <p:nvPr/>
          </p:nvSpPr>
          <p:spPr bwMode="ltGray">
            <a:xfrm>
              <a:off x="6082099" y="3013784"/>
              <a:ext cx="2646341" cy="6096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91430" tIns="45714" rIns="91430" bIns="45714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ATV + RTV + ABC-3TC</a:t>
              </a: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(</a:t>
              </a:r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n = </a:t>
              </a:r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60)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" name="TextBox 2"/>
            <p:cNvSpPr txBox="1">
              <a:spLocks/>
            </p:cNvSpPr>
            <p:nvPr/>
          </p:nvSpPr>
          <p:spPr>
            <a:xfrm>
              <a:off x="6082099" y="3928184"/>
              <a:ext cx="2646341" cy="5847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en-US" sz="1800" b="1" dirty="0" smtClean="0">
                  <a:latin typeface="Arial"/>
                </a:rPr>
                <a:t>EFV + TDF-FTC</a:t>
              </a:r>
              <a:r>
                <a:rPr lang="en-US" sz="1800" b="1" dirty="0" smtClean="0">
                  <a:solidFill>
                    <a:srgbClr val="000000"/>
                  </a:solidFill>
                  <a:latin typeface="Arial"/>
                  <a:cs typeface="Arial"/>
                </a:rPr>
                <a:t/>
              </a:r>
              <a:br>
                <a:rPr lang="en-US" sz="1800" b="1" dirty="0" smtClean="0">
                  <a:solidFill>
                    <a:srgbClr val="000000"/>
                  </a:solidFill>
                  <a:latin typeface="Arial"/>
                  <a:cs typeface="Arial"/>
                </a:rPr>
              </a:br>
              <a:r>
                <a:rPr lang="en-US" sz="1400" dirty="0" smtClean="0">
                  <a:latin typeface="Arial"/>
                </a:rPr>
                <a:t>(n=</a:t>
              </a:r>
              <a:r>
                <a:rPr lang="en-US" sz="1400" dirty="0">
                  <a:latin typeface="Arial"/>
                </a:rPr>
                <a:t> </a:t>
              </a:r>
              <a:r>
                <a:rPr lang="en-US" sz="1400" dirty="0" smtClean="0">
                  <a:latin typeface="Arial"/>
                </a:rPr>
                <a:t>65)</a:t>
              </a:r>
            </a:p>
          </p:txBody>
        </p:sp>
        <p:sp>
          <p:nvSpPr>
            <p:cNvPr id="4" name="TextBox 3"/>
            <p:cNvSpPr txBox="1">
              <a:spLocks/>
            </p:cNvSpPr>
            <p:nvPr/>
          </p:nvSpPr>
          <p:spPr>
            <a:xfrm>
              <a:off x="6082099" y="4918784"/>
              <a:ext cx="2646341" cy="58477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chemeClr val="tx1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en-US" sz="1800" b="1" dirty="0" smtClean="0">
                  <a:latin typeface="Arial"/>
                </a:rPr>
                <a:t>ATV</a:t>
              </a:r>
              <a:r>
                <a:rPr lang="en-US" sz="1800" b="1" dirty="0">
                  <a:latin typeface="Arial"/>
                </a:rPr>
                <a:t> </a:t>
              </a:r>
              <a:r>
                <a:rPr lang="en-US" sz="1800" b="1" dirty="0" smtClean="0">
                  <a:latin typeface="Arial"/>
                </a:rPr>
                <a:t>+ RTV + TDF-FTC </a:t>
              </a:r>
              <a:endParaRPr lang="en-US" sz="1800" dirty="0" smtClean="0">
                <a:latin typeface="Arial"/>
              </a:endParaRPr>
            </a:p>
            <a:p>
              <a:pPr algn="ctr"/>
              <a:r>
                <a:rPr lang="en-US" sz="1400" dirty="0" smtClean="0">
                  <a:latin typeface="Arial"/>
                </a:rPr>
                <a:t>(n=</a:t>
              </a:r>
              <a:r>
                <a:rPr lang="en-US" sz="1400" dirty="0">
                  <a:latin typeface="Arial"/>
                </a:rPr>
                <a:t> </a:t>
              </a:r>
              <a:r>
                <a:rPr lang="en-US" sz="1400" dirty="0" smtClean="0">
                  <a:latin typeface="Arial"/>
                </a:rPr>
                <a:t>56)</a:t>
              </a:r>
            </a:p>
          </p:txBody>
        </p:sp>
      </p:grpSp>
      <p:sp>
        <p:nvSpPr>
          <p:cNvPr id="13" name="Line 11"/>
          <p:cNvSpPr>
            <a:spLocks noChangeShapeType="1"/>
          </p:cNvSpPr>
          <p:nvPr/>
        </p:nvSpPr>
        <p:spPr bwMode="auto">
          <a:xfrm rot="20430663">
            <a:off x="5628671" y="3641027"/>
            <a:ext cx="208202" cy="134543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rot="20430663">
            <a:off x="5515280" y="3621554"/>
            <a:ext cx="434984" cy="704631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910271"/>
              </p:ext>
            </p:extLst>
          </p:nvPr>
        </p:nvGraphicFramePr>
        <p:xfrm>
          <a:off x="304800" y="1432990"/>
          <a:ext cx="5181600" cy="473921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ACTG 5224s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703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Substudy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of ACTG 5202, in which participants were randomized and blinded to receive TDF-FTC or ABC-3TC with open-label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RTV-boosted ATV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or EFV; in the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substudy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, effects on bones, fat distribution, renal function, inflammation, and other parameters monitored over time</a:t>
                      </a:r>
                      <a:endParaRPr lang="en-US" sz="1600" baseline="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16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ntiretroviral-naive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No major resistance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mutations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(all medications once daily)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EFV 600 mg + ABC-3TC 600-300 mg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ATV 300 mg + RTV 100 mg + ABC-3TC 600-300 mg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EFV 600 mg + TDF-FTC 300-200 mg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ATV 300 mg + RTV 100 mg + TDF-FTC 300-200 mg 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31862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>
                <a:solidFill>
                  <a:srgbClr val="E7F1CA"/>
                </a:solidFill>
              </a:rPr>
              <a:t>TDF-FTC vs. ABC-3TC, each with </a:t>
            </a:r>
            <a:r>
              <a:rPr lang="en-US" sz="2200" dirty="0" err="1">
                <a:solidFill>
                  <a:srgbClr val="E7F1CA"/>
                </a:solidFill>
              </a:rPr>
              <a:t>Atazanavir</a:t>
            </a:r>
            <a:r>
              <a:rPr lang="en-US" sz="2200" dirty="0">
                <a:solidFill>
                  <a:srgbClr val="E7F1CA"/>
                </a:solidFill>
              </a:rPr>
              <a:t> + RTV or </a:t>
            </a:r>
            <a:r>
              <a:rPr lang="en-US" sz="2200" dirty="0" err="1" smtClean="0">
                <a:solidFill>
                  <a:srgbClr val="E7F1CA"/>
                </a:solidFill>
              </a:rPr>
              <a:t>Efavirenz</a:t>
            </a:r>
            <a:r>
              <a:rPr lang="en-US" sz="2200" dirty="0" smtClean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200" dirty="0" smtClean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ACTG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5224s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(Renal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Effects):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18914" y="1254758"/>
            <a:ext cx="8825086" cy="457195"/>
          </a:xfr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96 Change in Urine </a:t>
            </a:r>
            <a:r>
              <a:rPr lang="en-US" dirty="0" err="1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Protein:Cr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Ratio (NRTI Component, ITT Analysis)</a:t>
            </a:r>
            <a:endParaRPr lang="en-US" dirty="0"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Wyatt CM, et al. J </a:t>
            </a:r>
            <a:r>
              <a:rPr lang="en-US" dirty="0" err="1"/>
              <a:t>Acquir</a:t>
            </a:r>
            <a:r>
              <a:rPr lang="en-US" dirty="0"/>
              <a:t> Immune </a:t>
            </a:r>
            <a:r>
              <a:rPr lang="en-US" dirty="0" err="1"/>
              <a:t>Defic</a:t>
            </a:r>
            <a:r>
              <a:rPr lang="en-US" dirty="0"/>
              <a:t> </a:t>
            </a:r>
            <a:r>
              <a:rPr lang="en-US" dirty="0" err="1"/>
              <a:t>Syndr</a:t>
            </a:r>
            <a:r>
              <a:rPr lang="en-US" dirty="0"/>
              <a:t>. 2014;67:36-44.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51966980"/>
              </p:ext>
            </p:extLst>
          </p:nvPr>
        </p:nvGraphicFramePr>
        <p:xfrm>
          <a:off x="803150" y="1905000"/>
          <a:ext cx="7537699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1720" y="5943600"/>
            <a:ext cx="817353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  <a:ea typeface="ＭＳ Ｐゴシック" pitchFamily="-105" charset="-128"/>
                <a:cs typeface="ＭＳ Ｐゴシック" pitchFamily="-105" charset="-128"/>
              </a:rPr>
              <a:t>Difference in </a:t>
            </a:r>
            <a:r>
              <a:rPr lang="en-US" sz="160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mean fold-change </a:t>
            </a:r>
            <a:r>
              <a:rPr lang="en-US" sz="1600" dirty="0" smtClean="0">
                <a:latin typeface="+mn-lt"/>
                <a:ea typeface="ＭＳ Ｐゴシック" pitchFamily="-105" charset="-128"/>
                <a:cs typeface="ＭＳ Ｐゴシック" pitchFamily="-105" charset="-128"/>
              </a:rPr>
              <a:t>with </a:t>
            </a:r>
            <a:r>
              <a:rPr lang="en-US" sz="160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ABC/3TC compared to TDF/</a:t>
            </a:r>
            <a:r>
              <a:rPr lang="en-US" sz="1600" dirty="0" smtClean="0">
                <a:latin typeface="+mn-lt"/>
                <a:ea typeface="ＭＳ Ｐゴシック" pitchFamily="-105" charset="-128"/>
                <a:cs typeface="ＭＳ Ｐゴシック" pitchFamily="-105" charset="-128"/>
              </a:rPr>
              <a:t>FTC: 21.7% </a:t>
            </a:r>
            <a:r>
              <a:rPr lang="en-US" sz="160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(p=0.011</a:t>
            </a:r>
            <a:r>
              <a:rPr lang="en-US" sz="1600" dirty="0" smtClean="0">
                <a:latin typeface="+mn-lt"/>
                <a:ea typeface="ＭＳ Ｐゴシック" pitchFamily="-105" charset="-128"/>
                <a:cs typeface="ＭＳ Ｐゴシック" pitchFamily="-105" charset="-128"/>
              </a:rPr>
              <a:t>)</a:t>
            </a:r>
            <a:endParaRPr lang="en-US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08273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>
                <a:solidFill>
                  <a:srgbClr val="E7F1CA"/>
                </a:solidFill>
              </a:rPr>
              <a:t>TDF-FTC vs. ABC-3TC, each with </a:t>
            </a:r>
            <a:r>
              <a:rPr lang="en-US" sz="2200" dirty="0" err="1">
                <a:solidFill>
                  <a:srgbClr val="E7F1CA"/>
                </a:solidFill>
              </a:rPr>
              <a:t>Atazanavir</a:t>
            </a:r>
            <a:r>
              <a:rPr lang="en-US" sz="2200" dirty="0">
                <a:solidFill>
                  <a:srgbClr val="E7F1CA"/>
                </a:solidFill>
              </a:rPr>
              <a:t> + RTV or </a:t>
            </a:r>
            <a:r>
              <a:rPr lang="en-US" sz="2200" dirty="0" err="1" smtClean="0">
                <a:solidFill>
                  <a:srgbClr val="E7F1CA"/>
                </a:solidFill>
              </a:rPr>
              <a:t>Efavirenz</a:t>
            </a:r>
            <a: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ACTG 5224s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(Renal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Effects):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18914" y="1254758"/>
            <a:ext cx="8825086" cy="457195"/>
          </a:xfr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96 Change in Urine </a:t>
            </a:r>
            <a:r>
              <a:rPr lang="en-US" dirty="0" err="1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Albumin:Cr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Ratio (NRTI Component, ITT Analysis)</a:t>
            </a:r>
            <a:endParaRPr lang="en-US" dirty="0"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Wyatt CM, et al. J </a:t>
            </a:r>
            <a:r>
              <a:rPr lang="en-US" dirty="0" err="1"/>
              <a:t>Acquir</a:t>
            </a:r>
            <a:r>
              <a:rPr lang="en-US" dirty="0"/>
              <a:t> Immune </a:t>
            </a:r>
            <a:r>
              <a:rPr lang="en-US" dirty="0" err="1"/>
              <a:t>Defic</a:t>
            </a:r>
            <a:r>
              <a:rPr lang="en-US" dirty="0"/>
              <a:t> </a:t>
            </a:r>
            <a:r>
              <a:rPr lang="en-US" dirty="0" err="1"/>
              <a:t>Syndr</a:t>
            </a:r>
            <a:r>
              <a:rPr lang="en-US" dirty="0"/>
              <a:t>. 2014;67:36-44.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38512544"/>
              </p:ext>
            </p:extLst>
          </p:nvPr>
        </p:nvGraphicFramePr>
        <p:xfrm>
          <a:off x="800101" y="1905000"/>
          <a:ext cx="7543798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5943600"/>
            <a:ext cx="817353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  <a:ea typeface="ＭＳ Ｐゴシック" pitchFamily="-105" charset="-128"/>
                <a:cs typeface="ＭＳ Ｐゴシック" pitchFamily="-105" charset="-128"/>
              </a:rPr>
              <a:t>Difference in </a:t>
            </a:r>
            <a:r>
              <a:rPr lang="en-US" sz="160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mean fold-change </a:t>
            </a:r>
            <a:r>
              <a:rPr lang="en-US" sz="1600" dirty="0" smtClean="0">
                <a:latin typeface="+mn-lt"/>
                <a:ea typeface="ＭＳ Ｐゴシック" pitchFamily="-105" charset="-128"/>
                <a:cs typeface="ＭＳ Ｐゴシック" pitchFamily="-105" charset="-128"/>
              </a:rPr>
              <a:t>with </a:t>
            </a:r>
            <a:r>
              <a:rPr lang="en-US" sz="160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ABC/3TC compared to TDF/</a:t>
            </a:r>
            <a:r>
              <a:rPr lang="en-US" sz="1600" dirty="0" smtClean="0">
                <a:latin typeface="+mn-lt"/>
                <a:ea typeface="ＭＳ Ｐゴシック" pitchFamily="-105" charset="-128"/>
                <a:cs typeface="ＭＳ Ｐゴシック" pitchFamily="-105" charset="-128"/>
              </a:rPr>
              <a:t>FTC: 28.8% </a:t>
            </a:r>
            <a:r>
              <a:rPr lang="en-US" sz="160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(p=</a:t>
            </a:r>
            <a:r>
              <a:rPr lang="en-US" sz="1600" dirty="0" smtClean="0">
                <a:latin typeface="+mn-lt"/>
                <a:ea typeface="ＭＳ Ｐゴシック" pitchFamily="-105" charset="-128"/>
                <a:cs typeface="ＭＳ Ｐゴシック" pitchFamily="-105" charset="-128"/>
              </a:rPr>
              <a:t>0.018)</a:t>
            </a:r>
            <a:endParaRPr lang="en-US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269746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>
                <a:solidFill>
                  <a:srgbClr val="E7F1CA"/>
                </a:solidFill>
              </a:rPr>
              <a:t>TDF-FTC vs. ABC-3TC, each with </a:t>
            </a:r>
            <a:r>
              <a:rPr lang="en-US" sz="2200" dirty="0" err="1">
                <a:solidFill>
                  <a:srgbClr val="E7F1CA"/>
                </a:solidFill>
              </a:rPr>
              <a:t>Atazanavir</a:t>
            </a:r>
            <a:r>
              <a:rPr lang="en-US" sz="2200" dirty="0">
                <a:solidFill>
                  <a:srgbClr val="E7F1CA"/>
                </a:solidFill>
              </a:rPr>
              <a:t> + RTV or </a:t>
            </a:r>
            <a:r>
              <a:rPr lang="en-US" sz="2200" dirty="0" err="1" smtClean="0">
                <a:solidFill>
                  <a:srgbClr val="E7F1CA"/>
                </a:solidFill>
              </a:rPr>
              <a:t>Efavirenz</a:t>
            </a:r>
            <a:r>
              <a:rPr lang="en-US" sz="22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200" dirty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ACTG 5224s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(Renal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Effects):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Wyatt CM, et al. J </a:t>
            </a:r>
            <a:r>
              <a:rPr lang="en-US" dirty="0" err="1"/>
              <a:t>Acquir</a:t>
            </a:r>
            <a:r>
              <a:rPr lang="en-US" dirty="0"/>
              <a:t> Immune </a:t>
            </a:r>
            <a:r>
              <a:rPr lang="en-US" dirty="0" err="1"/>
              <a:t>Defic</a:t>
            </a:r>
            <a:r>
              <a:rPr lang="en-US" dirty="0"/>
              <a:t> </a:t>
            </a:r>
            <a:r>
              <a:rPr lang="en-US" dirty="0" err="1"/>
              <a:t>Syndr</a:t>
            </a:r>
            <a:r>
              <a:rPr lang="en-US" dirty="0"/>
              <a:t>. 2014;67:36-44.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170540"/>
              </p:ext>
            </p:extLst>
          </p:nvPr>
        </p:nvGraphicFramePr>
        <p:xfrm>
          <a:off x="0" y="2209800"/>
          <a:ext cx="9144000" cy="32105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In this pre-specified secondary analysis, ART initiation was associated with improvements in proteinuria and albuminuria, with significantly greater improvements in participants randomized to ABC/3TC versus TDF/FTC. These are the first data from a randomized trial to suggest that initiation of TDF/FTC may not be associated with the same degree of improvement in proteinuria and albuminuria that have been reported with other regimens. Future studies should consider the long-term clinical significance of these findings.”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06640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11"/>
          <p:cNvSpPr>
            <a:spLocks noChangeShapeType="1"/>
          </p:cNvSpPr>
          <p:nvPr/>
        </p:nvSpPr>
        <p:spPr bwMode="auto">
          <a:xfrm rot="1169337" flipV="1">
            <a:off x="5512092" y="3197176"/>
            <a:ext cx="441359" cy="686617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617223" y="2584997"/>
            <a:ext cx="231097" cy="1280742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TDF-FTC vs. ABC-3TC, each with </a:t>
            </a:r>
            <a:r>
              <a:rPr lang="en-US" sz="2400" dirty="0" err="1">
                <a:solidFill>
                  <a:srgbClr val="E7F1CA"/>
                </a:solidFill>
              </a:rPr>
              <a:t>Atazanavir</a:t>
            </a:r>
            <a:r>
              <a:rPr lang="en-US" sz="2400" dirty="0">
                <a:solidFill>
                  <a:srgbClr val="E7F1CA"/>
                </a:solidFill>
              </a:rPr>
              <a:t> + RTV or </a:t>
            </a:r>
            <a:r>
              <a:rPr lang="en-US" sz="2400" dirty="0" err="1" smtClean="0">
                <a:solidFill>
                  <a:srgbClr val="E7F1CA"/>
                </a:solidFill>
              </a:rPr>
              <a:t>Efavirenz</a:t>
            </a:r>
            <a:r>
              <a:rPr lang="en-US" sz="2400" dirty="0" smtClean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 smtClean="0">
                <a:solidFill>
                  <a:srgbClr val="ECE5D9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ACTG 5224s (Fat Changes):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McComsey</a:t>
            </a:r>
            <a:r>
              <a:rPr lang="en-US" dirty="0" smtClean="0"/>
              <a:t> </a:t>
            </a:r>
            <a:r>
              <a:rPr lang="en-US" dirty="0" smtClean="0"/>
              <a:t>GA, </a:t>
            </a:r>
            <a:r>
              <a:rPr lang="en-US" dirty="0" smtClean="0"/>
              <a:t>et al. </a:t>
            </a:r>
            <a:r>
              <a:rPr lang="en-US" dirty="0" err="1"/>
              <a:t>Clin</a:t>
            </a:r>
            <a:r>
              <a:rPr lang="en-US" dirty="0"/>
              <a:t> Infect Dis. 2011;53:185-96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82099" y="2037900"/>
            <a:ext cx="2646341" cy="3480376"/>
            <a:chOff x="6082099" y="2023184"/>
            <a:chExt cx="2646341" cy="3480376"/>
          </a:xfrm>
        </p:grpSpPr>
        <p:sp>
          <p:nvSpPr>
            <p:cNvPr id="24" name="Rectangle 7"/>
            <p:cNvSpPr>
              <a:spLocks noChangeArrowheads="1"/>
            </p:cNvSpPr>
            <p:nvPr/>
          </p:nvSpPr>
          <p:spPr bwMode="ltGray">
            <a:xfrm>
              <a:off x="6082099" y="2023184"/>
              <a:ext cx="2646341" cy="609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lIns="91430" tIns="45714" rIns="91430" bIns="45714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EFV + ABC-3TC</a:t>
              </a: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(</a:t>
              </a:r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n = </a:t>
              </a:r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70)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3" name="Rectangle 7"/>
            <p:cNvSpPr>
              <a:spLocks noChangeArrowheads="1"/>
            </p:cNvSpPr>
            <p:nvPr/>
          </p:nvSpPr>
          <p:spPr bwMode="ltGray">
            <a:xfrm>
              <a:off x="6082099" y="3013784"/>
              <a:ext cx="2646341" cy="6096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 lIns="91430" tIns="45714" rIns="91430" bIns="45714" anchor="ctr" anchorCtr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 smtClean="0">
                  <a:solidFill>
                    <a:srgbClr val="000000"/>
                  </a:solidFill>
                  <a:latin typeface="Arial"/>
                  <a:cs typeface="Arial"/>
                </a:rPr>
                <a:t>ATV + RTV + ABC-3TC</a:t>
              </a: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(</a:t>
              </a:r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n = </a:t>
              </a:r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65)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" name="TextBox 2"/>
            <p:cNvSpPr txBox="1">
              <a:spLocks/>
            </p:cNvSpPr>
            <p:nvPr/>
          </p:nvSpPr>
          <p:spPr>
            <a:xfrm>
              <a:off x="6082099" y="3928184"/>
              <a:ext cx="2646341" cy="5847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en-US" sz="1800" b="1" dirty="0" smtClean="0">
                  <a:latin typeface="Arial"/>
                </a:rPr>
                <a:t>EFV + TDF-FTC</a:t>
              </a:r>
              <a:r>
                <a:rPr lang="en-US" sz="1800" b="1" dirty="0" smtClean="0">
                  <a:solidFill>
                    <a:srgbClr val="000000"/>
                  </a:solidFill>
                  <a:latin typeface="Arial"/>
                  <a:cs typeface="Arial"/>
                </a:rPr>
                <a:t/>
              </a:r>
              <a:br>
                <a:rPr lang="en-US" sz="1800" b="1" dirty="0" smtClean="0">
                  <a:solidFill>
                    <a:srgbClr val="000000"/>
                  </a:solidFill>
                  <a:latin typeface="Arial"/>
                  <a:cs typeface="Arial"/>
                </a:rPr>
              </a:br>
              <a:r>
                <a:rPr lang="en-US" sz="1400" dirty="0" smtClean="0">
                  <a:latin typeface="Arial"/>
                </a:rPr>
                <a:t>(n=</a:t>
              </a:r>
              <a:r>
                <a:rPr lang="en-US" sz="1400" dirty="0">
                  <a:latin typeface="Arial"/>
                </a:rPr>
                <a:t> </a:t>
              </a:r>
              <a:r>
                <a:rPr lang="en-US" sz="1400" dirty="0" smtClean="0">
                  <a:latin typeface="Arial"/>
                </a:rPr>
                <a:t>69)</a:t>
              </a:r>
            </a:p>
          </p:txBody>
        </p:sp>
        <p:sp>
          <p:nvSpPr>
            <p:cNvPr id="4" name="TextBox 3"/>
            <p:cNvSpPr txBox="1">
              <a:spLocks/>
            </p:cNvSpPr>
            <p:nvPr/>
          </p:nvSpPr>
          <p:spPr>
            <a:xfrm>
              <a:off x="6082099" y="4918784"/>
              <a:ext cx="2646341" cy="58477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chemeClr val="tx1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en-US" sz="1800" b="1" dirty="0" smtClean="0">
                  <a:latin typeface="Arial"/>
                </a:rPr>
                <a:t>ATV</a:t>
              </a:r>
              <a:r>
                <a:rPr lang="en-US" sz="1800" b="1" dirty="0">
                  <a:latin typeface="Arial"/>
                </a:rPr>
                <a:t> </a:t>
              </a:r>
              <a:r>
                <a:rPr lang="en-US" sz="1800" b="1" dirty="0" smtClean="0">
                  <a:latin typeface="Arial"/>
                </a:rPr>
                <a:t>+ RTV + TDF-FTC </a:t>
              </a:r>
              <a:endParaRPr lang="en-US" sz="1800" dirty="0" smtClean="0">
                <a:latin typeface="Arial"/>
              </a:endParaRPr>
            </a:p>
            <a:p>
              <a:pPr algn="ctr"/>
              <a:r>
                <a:rPr lang="en-US" sz="1400" dirty="0" smtClean="0">
                  <a:latin typeface="Arial"/>
                </a:rPr>
                <a:t>(n=</a:t>
              </a:r>
              <a:r>
                <a:rPr lang="en-US" sz="1400" dirty="0">
                  <a:latin typeface="Arial"/>
                </a:rPr>
                <a:t> </a:t>
              </a:r>
              <a:r>
                <a:rPr lang="en-US" sz="1400" dirty="0" smtClean="0">
                  <a:latin typeface="Arial"/>
                </a:rPr>
                <a:t>65)</a:t>
              </a:r>
            </a:p>
          </p:txBody>
        </p:sp>
      </p:grpSp>
      <p:sp>
        <p:nvSpPr>
          <p:cNvPr id="13" name="Line 11"/>
          <p:cNvSpPr>
            <a:spLocks noChangeShapeType="1"/>
          </p:cNvSpPr>
          <p:nvPr/>
        </p:nvSpPr>
        <p:spPr bwMode="auto">
          <a:xfrm rot="20430663">
            <a:off x="5628671" y="3641027"/>
            <a:ext cx="208202" cy="134543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rot="20430663">
            <a:off x="5515280" y="3621554"/>
            <a:ext cx="434984" cy="704631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120689"/>
              </p:ext>
            </p:extLst>
          </p:nvPr>
        </p:nvGraphicFramePr>
        <p:xfrm>
          <a:off x="304800" y="1432990"/>
          <a:ext cx="5181600" cy="473921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ACTG 5224s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703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Substudy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of ACTG 5202, in which participants were randomized and blinded to receive TDF-FTC or ABC-3TC with open-label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ritonavir-boosted ATV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or EFV; in the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substudy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, effects on bones, fat distribution, renal function, inflammation, and other parameters monitored over time</a:t>
                      </a:r>
                      <a:endParaRPr lang="en-US" sz="1600" baseline="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16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ntiretroviral-naive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No major resistance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mutations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(all medications once daily)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EFV 600 mg + ABC-3TC 600-300 mg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ATV 300 mg + RTV 100 mg + ABC-3TC 600-300 mg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EFV 600 mg + TDF-FTC 300-200 mg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ATV 300 mg + RTV 100 mg + TDF-FTC 300-200 mg 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55223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44392</TotalTime>
  <Words>1064</Words>
  <Application>Microsoft Macintosh PowerPoint</Application>
  <PresentationFormat>On-screen Show (4:3)</PresentationFormat>
  <Paragraphs>93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NCRC</vt:lpstr>
      <vt:lpstr>TDF-FTC vs. ABC-3TC, each with Atazanavir + RTV or Efavirenz ACTG 5224s (Substudy of ACTG 5202)</vt:lpstr>
      <vt:lpstr>TDF-FTC vs. ABC-3TC, each with Atazanavir + RTV or Efavirenz ACTG 5224s (Bone Effects): Study Design</vt:lpstr>
      <vt:lpstr>TDF-FTC vs. ABC-3TC, each with Atazanavir + RTV or Efavirenz ACTG 5224s (Bone Effects): Results</vt:lpstr>
      <vt:lpstr>TDF-FTC vs. ABC-3TC, each with Atazanavir + RTV or Efavirenz ACTG 5224s (Bone Effects): Conclusion</vt:lpstr>
      <vt:lpstr>TDF-FTC vs. ABC-3TC, each with Atazanavir + RTV or Efavirenz ACTG 5224s (Renal Effects): Study Design</vt:lpstr>
      <vt:lpstr>TDF-FTC vs. ABC-3TC, each with Atazanavir + RTV or Efavirenz ACTG 5224s (Renal Effects): Results</vt:lpstr>
      <vt:lpstr>TDF-FTC vs. ABC-3TC, each with Atazanavir + RTV or Efavirenz ACTG 5224s (Renal Effects): Results</vt:lpstr>
      <vt:lpstr>TDF-FTC vs. ABC-3TC, each with Atazanavir + RTV or Efavirenz ACTG 5224s (Renal Effects): Conclusions</vt:lpstr>
      <vt:lpstr>TDF-FTC vs. ABC-3TC, each with Atazanavir + RTV or Efavirenz ACTG 5224s (Fat Changes): Study Design</vt:lpstr>
      <vt:lpstr>TDF-FTC vs. ABC-3TC, each with Atazanavir + RTV or Efavirenz ACTG 5224s (Fat Changes): Results</vt:lpstr>
      <vt:lpstr>TDF-FTC vs. ABC-3TC, each with Atazanavir + RTV or Efavirenz ACTG 5224s (Fat Changes):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1957</cp:revision>
  <cp:lastPrinted>2008-02-05T14:34:24Z</cp:lastPrinted>
  <dcterms:created xsi:type="dcterms:W3CDTF">2010-11-28T05:36:22Z</dcterms:created>
  <dcterms:modified xsi:type="dcterms:W3CDTF">2017-07-17T13:23:44Z</dcterms:modified>
</cp:coreProperties>
</file>