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0"/>
  </p:notesMasterIdLst>
  <p:handoutMasterIdLst>
    <p:handoutMasterId r:id="rId11"/>
  </p:handoutMasterIdLst>
  <p:sldIdLst>
    <p:sldId id="1193" r:id="rId2"/>
    <p:sldId id="1194" r:id="rId3"/>
    <p:sldId id="1195" r:id="rId4"/>
    <p:sldId id="1380" r:id="rId5"/>
    <p:sldId id="1196" r:id="rId6"/>
    <p:sldId id="1197" r:id="rId7"/>
    <p:sldId id="1198" r:id="rId8"/>
    <p:sldId id="1383" r:id="rId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E98"/>
    <a:srgbClr val="668189"/>
    <a:srgbClr val="967100"/>
    <a:srgbClr val="006AB6"/>
    <a:srgbClr val="49778F"/>
    <a:srgbClr val="C07585"/>
    <a:srgbClr val="5C8333"/>
    <a:srgbClr val="7F6000"/>
    <a:srgbClr val="73557E"/>
    <a:srgbClr val="B38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6405" autoAdjust="0"/>
  </p:normalViewPr>
  <p:slideViewPr>
    <p:cSldViewPr snapToGrid="0" showGuides="1">
      <p:cViewPr varScale="1">
        <p:scale>
          <a:sx n="162" d="100"/>
          <a:sy n="162" d="100"/>
        </p:scale>
        <p:origin x="944" y="19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03669394267"/>
          <c:y val="5.9064085739282603E-2"/>
          <c:w val="0.86249781277340298"/>
          <c:h val="0.808279090113736"/>
        </c:manualLayout>
      </c:layout>
      <c:barChart>
        <c:barDir val="col"/>
        <c:grouping val="clustered"/>
        <c:varyColors val="0"/>
        <c:ser>
          <c:idx val="0"/>
          <c:order val="0"/>
          <c:tx>
            <c:v>HIV Rate</c:v>
          </c:tx>
          <c:spPr>
            <a:solidFill>
              <a:srgbClr val="7F7F7F"/>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7E66-A14B-ADF7-FD6E0A3BB97B}"/>
              </c:ext>
            </c:extLst>
          </c:dPt>
          <c:dPt>
            <c:idx val="1"/>
            <c:invertIfNegative val="0"/>
            <c:bubble3D val="0"/>
            <c:spPr>
              <a:gradFill>
                <a:gsLst>
                  <a:gs pos="0">
                    <a:srgbClr val="7F7C0D"/>
                  </a:gs>
                  <a:gs pos="100000">
                    <a:srgbClr val="CEC715"/>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E66-A14B-ADF7-FD6E0A3BB97B}"/>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66-A14B-ADF7-FD6E0A3BB97B}"/>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66-A14B-ADF7-FD6E0A3BB97B}"/>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66-A14B-ADF7-FD6E0A3BB97B}"/>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66-A14B-ADF7-FD6E0A3BB97B}"/>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66-A14B-ADF7-FD6E0A3BB97B}"/>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66-A14B-ADF7-FD6E0A3BB97B}"/>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66-A14B-ADF7-FD6E0A3BB97B}"/>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66-A14B-ADF7-FD6E0A3BB97B}"/>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66-A14B-ADF7-FD6E0A3BB97B}"/>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66-A14B-ADF7-FD6E0A3BB97B}"/>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66-A14B-ADF7-FD6E0A3BB97B}"/>
                </c:ext>
              </c:extLst>
            </c:dLbl>
            <c:numFmt formatCode="0.0" sourceLinked="0"/>
            <c:spPr>
              <a:no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 Gel</c:v>
                </c:pt>
                <c:pt idx="1">
                  <c:v>1% Tenofovir Gel </c:v>
                </c:pt>
              </c:strCache>
            </c:strRef>
          </c:cat>
          <c:val>
            <c:numRef>
              <c:f>Sheet1!$B$2:$B$3</c:f>
              <c:numCache>
                <c:formatCode>0.0</c:formatCode>
                <c:ptCount val="2"/>
                <c:pt idx="0">
                  <c:v>9.1</c:v>
                </c:pt>
                <c:pt idx="1">
                  <c:v>5.6</c:v>
                </c:pt>
              </c:numCache>
            </c:numRef>
          </c:val>
          <c:extLst>
            <c:ext xmlns:c16="http://schemas.microsoft.com/office/drawing/2014/chart" uri="{C3380CC4-5D6E-409C-BE32-E72D297353CC}">
              <c16:uniqueId val="{0000000C-7E66-A14B-ADF7-FD6E0A3BB97B}"/>
            </c:ext>
          </c:extLst>
        </c:ser>
        <c:dLbls>
          <c:showLegendKey val="0"/>
          <c:showVal val="1"/>
          <c:showCatName val="0"/>
          <c:showSerName val="0"/>
          <c:showPercent val="0"/>
          <c:showBubbleSize val="0"/>
        </c:dLbls>
        <c:gapWidth val="175"/>
        <c:axId val="2098118696"/>
        <c:axId val="-2093448856"/>
      </c:barChart>
      <c:catAx>
        <c:axId val="2098118696"/>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93448856"/>
        <c:crosses val="autoZero"/>
        <c:auto val="1"/>
        <c:lblAlgn val="ctr"/>
        <c:lblOffset val="1"/>
        <c:tickLblSkip val="1"/>
        <c:tickMarkSkip val="1"/>
        <c:noMultiLvlLbl val="0"/>
      </c:catAx>
      <c:valAx>
        <c:axId val="-2093448856"/>
        <c:scaling>
          <c:orientation val="minMax"/>
          <c:max val="14"/>
          <c:min val="0"/>
        </c:scaling>
        <c:delete val="0"/>
        <c:axPos val="l"/>
        <c:title>
          <c:tx>
            <c:rich>
              <a:bodyPr/>
              <a:lstStyle/>
              <a:p>
                <a:pPr>
                  <a:defRPr sz="1200" b="1"/>
                </a:pPr>
                <a:r>
                  <a:rPr lang="en-US" sz="1200" b="1" dirty="0"/>
                  <a:t>HIV Incidence/100 person-years</a:t>
                </a:r>
              </a:p>
            </c:rich>
          </c:tx>
          <c:layout>
            <c:manualLayout>
              <c:xMode val="edge"/>
              <c:yMode val="edge"/>
              <c:x val="1.0900165257120637E-2"/>
              <c:y val="7.04424446944132E-2"/>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098118696"/>
        <c:crosses val="autoZero"/>
        <c:crossBetween val="between"/>
        <c:minorUnit val="2"/>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03669394267"/>
          <c:y val="5.9064085739282603E-2"/>
          <c:w val="0.86249781277340298"/>
          <c:h val="0.808279090113736"/>
        </c:manualLayout>
      </c:layout>
      <c:barChart>
        <c:barDir val="col"/>
        <c:grouping val="clustered"/>
        <c:varyColors val="0"/>
        <c:ser>
          <c:idx val="0"/>
          <c:order val="0"/>
          <c:tx>
            <c:v>HIV Rate</c:v>
          </c:tx>
          <c:spPr>
            <a:solidFill>
              <a:srgbClr val="7F7F7F"/>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7E66-A14B-ADF7-FD6E0A3BB97B}"/>
              </c:ext>
            </c:extLst>
          </c:dPt>
          <c:dPt>
            <c:idx val="1"/>
            <c:invertIfNegative val="0"/>
            <c:bubble3D val="0"/>
            <c:spPr>
              <a:gradFill>
                <a:gsLst>
                  <a:gs pos="0">
                    <a:srgbClr val="7F7C0D"/>
                  </a:gs>
                  <a:gs pos="100000">
                    <a:srgbClr val="CEC715"/>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E66-A14B-ADF7-FD6E0A3BB97B}"/>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66-A14B-ADF7-FD6E0A3BB97B}"/>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66-A14B-ADF7-FD6E0A3BB97B}"/>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66-A14B-ADF7-FD6E0A3BB97B}"/>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66-A14B-ADF7-FD6E0A3BB97B}"/>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66-A14B-ADF7-FD6E0A3BB97B}"/>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66-A14B-ADF7-FD6E0A3BB97B}"/>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66-A14B-ADF7-FD6E0A3BB97B}"/>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66-A14B-ADF7-FD6E0A3BB97B}"/>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66-A14B-ADF7-FD6E0A3BB97B}"/>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66-A14B-ADF7-FD6E0A3BB97B}"/>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66-A14B-ADF7-FD6E0A3BB97B}"/>
                </c:ext>
              </c:extLst>
            </c:dLbl>
            <c:numFmt formatCode="0.0" sourceLinked="0"/>
            <c:spPr>
              <a:no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 Gel</c:v>
                </c:pt>
                <c:pt idx="1">
                  <c:v>1% Tenofovir Gel </c:v>
                </c:pt>
              </c:strCache>
            </c:strRef>
          </c:cat>
          <c:val>
            <c:numRef>
              <c:f>Sheet1!$B$2:$B$3</c:f>
              <c:numCache>
                <c:formatCode>0.0</c:formatCode>
                <c:ptCount val="2"/>
                <c:pt idx="0">
                  <c:v>9.1</c:v>
                </c:pt>
                <c:pt idx="1">
                  <c:v>5.6</c:v>
                </c:pt>
              </c:numCache>
            </c:numRef>
          </c:val>
          <c:extLst>
            <c:ext xmlns:c16="http://schemas.microsoft.com/office/drawing/2014/chart" uri="{C3380CC4-5D6E-409C-BE32-E72D297353CC}">
              <c16:uniqueId val="{0000000C-7E66-A14B-ADF7-FD6E0A3BB97B}"/>
            </c:ext>
          </c:extLst>
        </c:ser>
        <c:dLbls>
          <c:showLegendKey val="0"/>
          <c:showVal val="1"/>
          <c:showCatName val="0"/>
          <c:showSerName val="0"/>
          <c:showPercent val="0"/>
          <c:showBubbleSize val="0"/>
        </c:dLbls>
        <c:gapWidth val="175"/>
        <c:axId val="2098118696"/>
        <c:axId val="-2093448856"/>
      </c:barChart>
      <c:catAx>
        <c:axId val="2098118696"/>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93448856"/>
        <c:crosses val="autoZero"/>
        <c:auto val="1"/>
        <c:lblAlgn val="ctr"/>
        <c:lblOffset val="1"/>
        <c:tickLblSkip val="1"/>
        <c:tickMarkSkip val="1"/>
        <c:noMultiLvlLbl val="0"/>
      </c:catAx>
      <c:valAx>
        <c:axId val="-2093448856"/>
        <c:scaling>
          <c:orientation val="minMax"/>
          <c:max val="14"/>
          <c:min val="0"/>
        </c:scaling>
        <c:delete val="0"/>
        <c:axPos val="l"/>
        <c:title>
          <c:tx>
            <c:rich>
              <a:bodyPr/>
              <a:lstStyle/>
              <a:p>
                <a:pPr>
                  <a:defRPr sz="1200" b="1"/>
                </a:pPr>
                <a:r>
                  <a:rPr lang="en-US" sz="1200" b="1" dirty="0"/>
                  <a:t>HIV Incidence/100 person-years</a:t>
                </a:r>
              </a:p>
            </c:rich>
          </c:tx>
          <c:layout>
            <c:manualLayout>
              <c:xMode val="edge"/>
              <c:yMode val="edge"/>
              <c:x val="1.0900165257120637E-2"/>
              <c:y val="7.04424446944132E-2"/>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098118696"/>
        <c:crosses val="autoZero"/>
        <c:crossBetween val="between"/>
        <c:minorUnit val="2"/>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27155633323599"/>
          <c:y val="0.100730752405949"/>
          <c:w val="0.888278531155828"/>
          <c:h val="0.67306409279485202"/>
        </c:manualLayout>
      </c:layout>
      <c:barChart>
        <c:barDir val="col"/>
        <c:grouping val="clustered"/>
        <c:varyColors val="0"/>
        <c:ser>
          <c:idx val="1"/>
          <c:order val="0"/>
          <c:tx>
            <c:v>Placebo Gel</c:v>
          </c:tx>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invertIfNegative val="0"/>
          <c:dLbls>
            <c:dLbl>
              <c:idx val="2"/>
              <c:numFmt formatCode="0.0" sourceLinked="0"/>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0-E4C6-0949-997C-15D174155257}"/>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High   (&gt;80%)</c:v>
                </c:pt>
                <c:pt idx="2">
                  <c:v>Intermediate (50-80%)</c:v>
                </c:pt>
                <c:pt idx="3">
                  <c:v>Low (&lt;50%)</c:v>
                </c:pt>
              </c:strCache>
            </c:strRef>
          </c:cat>
          <c:val>
            <c:numRef>
              <c:f>Sheet1!$B$2:$B$5</c:f>
              <c:numCache>
                <c:formatCode>General</c:formatCode>
                <c:ptCount val="4"/>
                <c:pt idx="0">
                  <c:v>9.1</c:v>
                </c:pt>
                <c:pt idx="1">
                  <c:v>9.3000000000000007</c:v>
                </c:pt>
                <c:pt idx="2">
                  <c:v>10</c:v>
                </c:pt>
                <c:pt idx="3">
                  <c:v>8.6</c:v>
                </c:pt>
              </c:numCache>
            </c:numRef>
          </c:val>
          <c:extLst>
            <c:ext xmlns:c16="http://schemas.microsoft.com/office/drawing/2014/chart" uri="{C3380CC4-5D6E-409C-BE32-E72D297353CC}">
              <c16:uniqueId val="{00000001-D1B3-4A43-B8BC-CA5F2C4AAAD8}"/>
            </c:ext>
          </c:extLst>
        </c:ser>
        <c:ser>
          <c:idx val="0"/>
          <c:order val="1"/>
          <c:tx>
            <c:v>1% Tenofovir Gel</c:v>
          </c:tx>
          <c:spPr>
            <a:gradFill>
              <a:gsLst>
                <a:gs pos="0">
                  <a:srgbClr val="7F7C0D"/>
                </a:gs>
                <a:gs pos="100000">
                  <a:srgbClr val="CEC715"/>
                </a:gs>
              </a:gsLst>
              <a:lin ang="0" scaled="0"/>
            </a:gradFill>
            <a:ln w="12700" cmpd="sng">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High   (&gt;80%)</c:v>
                </c:pt>
                <c:pt idx="2">
                  <c:v>Intermediate (50-80%)</c:v>
                </c:pt>
                <c:pt idx="3">
                  <c:v>Low (&lt;50%)</c:v>
                </c:pt>
              </c:strCache>
            </c:strRef>
          </c:cat>
          <c:val>
            <c:numRef>
              <c:f>Sheet1!$C$2:$C$5</c:f>
              <c:numCache>
                <c:formatCode>0.0</c:formatCode>
                <c:ptCount val="4"/>
                <c:pt idx="0">
                  <c:v>5.6</c:v>
                </c:pt>
                <c:pt idx="1">
                  <c:v>4.2</c:v>
                </c:pt>
                <c:pt idx="2">
                  <c:v>6.3</c:v>
                </c:pt>
                <c:pt idx="3">
                  <c:v>6.2</c:v>
                </c:pt>
              </c:numCache>
            </c:numRef>
          </c:val>
          <c:extLst>
            <c:ext xmlns:c16="http://schemas.microsoft.com/office/drawing/2014/chart" uri="{C3380CC4-5D6E-409C-BE32-E72D297353CC}">
              <c16:uniqueId val="{00000002-D1B3-4A43-B8BC-CA5F2C4AAAD8}"/>
            </c:ext>
          </c:extLst>
        </c:ser>
        <c:dLbls>
          <c:showLegendKey val="0"/>
          <c:showVal val="1"/>
          <c:showCatName val="0"/>
          <c:showSerName val="0"/>
          <c:showPercent val="0"/>
          <c:showBubbleSize val="0"/>
        </c:dLbls>
        <c:gapWidth val="100"/>
        <c:axId val="-2138889512"/>
        <c:axId val="-2137052280"/>
      </c:barChart>
      <c:catAx>
        <c:axId val="-2138889512"/>
        <c:scaling>
          <c:orientation val="minMax"/>
        </c:scaling>
        <c:delete val="0"/>
        <c:axPos val="b"/>
        <c:title>
          <c:tx>
            <c:rich>
              <a:bodyPr/>
              <a:lstStyle/>
              <a:p>
                <a:pPr>
                  <a:defRPr sz="1400" b="0"/>
                </a:pPr>
                <a:r>
                  <a:rPr lang="en-US" sz="1400" b="0" dirty="0"/>
                  <a:t>Gel Adherence</a:t>
                </a:r>
              </a:p>
            </c:rich>
          </c:tx>
          <c:layout>
            <c:manualLayout>
              <c:xMode val="edge"/>
              <c:yMode val="edge"/>
              <c:x val="0.57382558083017399"/>
              <c:y val="0.90642499263188914"/>
            </c:manualLayout>
          </c:layout>
          <c:overlay val="0"/>
        </c:title>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7052280"/>
        <c:crosses val="autoZero"/>
        <c:auto val="1"/>
        <c:lblAlgn val="ctr"/>
        <c:lblOffset val="1"/>
        <c:tickLblSkip val="1"/>
        <c:tickMarkSkip val="1"/>
        <c:noMultiLvlLbl val="0"/>
      </c:catAx>
      <c:valAx>
        <c:axId val="-2137052280"/>
        <c:scaling>
          <c:orientation val="minMax"/>
          <c:max val="16"/>
          <c:min val="0"/>
        </c:scaling>
        <c:delete val="0"/>
        <c:axPos val="l"/>
        <c:title>
          <c:tx>
            <c:rich>
              <a:bodyPr/>
              <a:lstStyle/>
              <a:p>
                <a:pPr>
                  <a:defRPr sz="1400" b="1"/>
                </a:pPr>
                <a:r>
                  <a:rPr lang="en-US" sz="1400" b="1"/>
                  <a:t>HIV Incidence/100 person-years</a:t>
                </a:r>
              </a:p>
            </c:rich>
          </c:tx>
          <c:layout>
            <c:manualLayout>
              <c:xMode val="edge"/>
              <c:yMode val="edge"/>
              <c:x val="9.7696121318168545E-5"/>
              <c:y val="4.6010951217304731E-2"/>
            </c:manualLayout>
          </c:layout>
          <c:overlay val="0"/>
          <c:spPr>
            <a:noFill/>
            <a:ln w="25400">
              <a:noFill/>
            </a:ln>
          </c:spPr>
        </c:title>
        <c:numFmt formatCode="0" sourceLinked="0"/>
        <c:majorTickMark val="out"/>
        <c:minorTickMark val="none"/>
        <c:tickLblPos val="nextTo"/>
        <c:spPr>
          <a:ln w="6350">
            <a:solidFill>
              <a:schemeClr val="tx1"/>
            </a:solidFill>
          </a:ln>
        </c:spPr>
        <c:txPr>
          <a:bodyPr/>
          <a:lstStyle/>
          <a:p>
            <a:pPr>
              <a:defRPr sz="1200"/>
            </a:pPr>
            <a:endParaRPr lang="en-US"/>
          </a:p>
        </c:txPr>
        <c:crossAx val="-2138889512"/>
        <c:crosses val="autoZero"/>
        <c:crossBetween val="between"/>
        <c:majorUnit val="2"/>
        <c:min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6299006027024401"/>
          <c:y val="0"/>
          <c:w val="0.42343710508408677"/>
          <c:h val="8.4905873834736176E-2"/>
        </c:manualLayout>
      </c:layout>
      <c:overlay val="0"/>
      <c:txPr>
        <a:bodyPr/>
        <a:lstStyle/>
        <a:p>
          <a:pPr>
            <a:defRPr sz="1400"/>
          </a:pPr>
          <a:endParaRPr lang="en-US"/>
        </a:p>
      </c:txPr>
    </c:legend>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703669394267"/>
          <c:y val="0.100730752405949"/>
          <c:w val="0.87230173434203095"/>
          <c:h val="0.73678642457491217"/>
        </c:manualLayout>
      </c:layout>
      <c:barChart>
        <c:barDir val="col"/>
        <c:grouping val="clustered"/>
        <c:varyColors val="0"/>
        <c:ser>
          <c:idx val="1"/>
          <c:order val="0"/>
          <c:tx>
            <c:v>Placebo Gel</c:v>
          </c:tx>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0</c:formatCode>
                <c:ptCount val="5"/>
                <c:pt idx="0">
                  <c:v>6</c:v>
                </c:pt>
                <c:pt idx="1">
                  <c:v>12</c:v>
                </c:pt>
                <c:pt idx="2">
                  <c:v>18</c:v>
                </c:pt>
                <c:pt idx="3">
                  <c:v>24</c:v>
                </c:pt>
                <c:pt idx="4">
                  <c:v>30</c:v>
                </c:pt>
              </c:numCache>
            </c:numRef>
          </c:cat>
          <c:val>
            <c:numRef>
              <c:f>Sheet1!$B$2:$B$6</c:f>
              <c:numCache>
                <c:formatCode>General</c:formatCode>
                <c:ptCount val="5"/>
                <c:pt idx="0">
                  <c:v>11.2</c:v>
                </c:pt>
                <c:pt idx="1">
                  <c:v>10.5</c:v>
                </c:pt>
                <c:pt idx="2">
                  <c:v>10.199999999999999</c:v>
                </c:pt>
                <c:pt idx="3">
                  <c:v>10.199999999999999</c:v>
                </c:pt>
                <c:pt idx="4">
                  <c:v>9.1</c:v>
                </c:pt>
              </c:numCache>
            </c:numRef>
          </c:val>
          <c:extLst>
            <c:ext xmlns:c16="http://schemas.microsoft.com/office/drawing/2014/chart" uri="{C3380CC4-5D6E-409C-BE32-E72D297353CC}">
              <c16:uniqueId val="{00000000-182D-CD49-9C9F-4EC7D64D4C2F}"/>
            </c:ext>
          </c:extLst>
        </c:ser>
        <c:ser>
          <c:idx val="0"/>
          <c:order val="1"/>
          <c:tx>
            <c:v>1% Tenofovir Gel</c:v>
          </c:tx>
          <c:spPr>
            <a:gradFill>
              <a:gsLst>
                <a:gs pos="0">
                  <a:srgbClr val="7F7C0D"/>
                </a:gs>
                <a:gs pos="100000">
                  <a:srgbClr val="CEC715"/>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0</c:formatCode>
                <c:ptCount val="5"/>
                <c:pt idx="0">
                  <c:v>6</c:v>
                </c:pt>
                <c:pt idx="1">
                  <c:v>12</c:v>
                </c:pt>
                <c:pt idx="2">
                  <c:v>18</c:v>
                </c:pt>
                <c:pt idx="3">
                  <c:v>24</c:v>
                </c:pt>
                <c:pt idx="4">
                  <c:v>30</c:v>
                </c:pt>
              </c:numCache>
            </c:numRef>
          </c:cat>
          <c:val>
            <c:numRef>
              <c:f>Sheet1!$C$2:$C$6</c:f>
              <c:numCache>
                <c:formatCode>0.0</c:formatCode>
                <c:ptCount val="5"/>
                <c:pt idx="0">
                  <c:v>6</c:v>
                </c:pt>
                <c:pt idx="1">
                  <c:v>5.2</c:v>
                </c:pt>
                <c:pt idx="2">
                  <c:v>5.3</c:v>
                </c:pt>
                <c:pt idx="3">
                  <c:v>5.6</c:v>
                </c:pt>
                <c:pt idx="4">
                  <c:v>5.6</c:v>
                </c:pt>
              </c:numCache>
            </c:numRef>
          </c:val>
          <c:extLst>
            <c:ext xmlns:c16="http://schemas.microsoft.com/office/drawing/2014/chart" uri="{C3380CC4-5D6E-409C-BE32-E72D297353CC}">
              <c16:uniqueId val="{00000001-182D-CD49-9C9F-4EC7D64D4C2F}"/>
            </c:ext>
          </c:extLst>
        </c:ser>
        <c:dLbls>
          <c:showLegendKey val="0"/>
          <c:showVal val="1"/>
          <c:showCatName val="0"/>
          <c:showSerName val="0"/>
          <c:showPercent val="0"/>
          <c:showBubbleSize val="0"/>
        </c:dLbls>
        <c:gapWidth val="100"/>
        <c:axId val="-2089729480"/>
        <c:axId val="-2089278984"/>
      </c:barChart>
      <c:catAx>
        <c:axId val="-2089729480"/>
        <c:scaling>
          <c:orientation val="minMax"/>
        </c:scaling>
        <c:delete val="0"/>
        <c:axPos val="b"/>
        <c:title>
          <c:tx>
            <c:rich>
              <a:bodyPr/>
              <a:lstStyle/>
              <a:p>
                <a:pPr>
                  <a:defRPr sz="1400" b="1"/>
                </a:pPr>
                <a:r>
                  <a:rPr lang="en-US" sz="1400" b="1"/>
                  <a:t>Months of Follow-Up</a:t>
                </a:r>
              </a:p>
            </c:rich>
          </c:tx>
          <c:layout>
            <c:manualLayout>
              <c:xMode val="edge"/>
              <c:yMode val="edge"/>
              <c:x val="0.4372738650724215"/>
              <c:y val="0.92444872607104478"/>
            </c:manualLayout>
          </c:layout>
          <c:overlay val="0"/>
        </c:title>
        <c:numFmt formatCode="0"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89278984"/>
        <c:crosses val="autoZero"/>
        <c:auto val="1"/>
        <c:lblAlgn val="ctr"/>
        <c:lblOffset val="1"/>
        <c:tickLblSkip val="1"/>
        <c:tickMarkSkip val="1"/>
        <c:noMultiLvlLbl val="0"/>
      </c:catAx>
      <c:valAx>
        <c:axId val="-2089278984"/>
        <c:scaling>
          <c:orientation val="minMax"/>
          <c:max val="16"/>
          <c:min val="0"/>
        </c:scaling>
        <c:delete val="0"/>
        <c:axPos val="l"/>
        <c:title>
          <c:tx>
            <c:rich>
              <a:bodyPr/>
              <a:lstStyle/>
              <a:p>
                <a:pPr>
                  <a:defRPr sz="1400" b="1"/>
                </a:pPr>
                <a:r>
                  <a:rPr lang="en-US" sz="1400" b="1"/>
                  <a:t>HIV Incidence/100 person-years</a:t>
                </a:r>
              </a:p>
            </c:rich>
          </c:tx>
          <c:layout>
            <c:manualLayout>
              <c:xMode val="edge"/>
              <c:yMode val="edge"/>
              <c:x val="7.7302663555944406E-3"/>
              <c:y val="5.0812116655179373E-2"/>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089729480"/>
        <c:crosses val="autoZero"/>
        <c:crossBetween val="between"/>
        <c:min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4119811412462315"/>
          <c:y val="0"/>
          <c:w val="0.44954262661611744"/>
          <c:h val="8.486526220031515E-2"/>
        </c:manualLayout>
      </c:layout>
      <c:overlay val="0"/>
      <c:txPr>
        <a:bodyPr/>
        <a:lstStyle/>
        <a:p>
          <a:pPr>
            <a:defRPr sz="1400"/>
          </a:pPr>
          <a:endParaRPr lang="en-US"/>
        </a:p>
      </c:txPr>
    </c:legend>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solidFill>
              <a:latin typeface="Arial" panose="020B0604020202020204" pitchFamily="34" charset="0"/>
              <a:cs typeface="Arial" panose="020B0604020202020204" pitchFamily="34" charset="0"/>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nSpc>
                <a:spcPts val="3000"/>
              </a:lnSpc>
            </a:pPr>
            <a:r>
              <a:rPr lang="en-US" sz="1800" b="0" dirty="0"/>
              <a:t>Tenofovir Gel as PrEP for African Women</a:t>
            </a:r>
            <a:br>
              <a:rPr lang="en-US" sz="1650" b="0" dirty="0"/>
            </a:br>
            <a:r>
              <a:rPr lang="en-US" dirty="0">
                <a:solidFill>
                  <a:srgbClr val="001D48"/>
                </a:solidFill>
              </a:rPr>
              <a:t> </a:t>
            </a:r>
            <a:r>
              <a:rPr lang="en-US" dirty="0">
                <a:solidFill>
                  <a:srgbClr val="001D48"/>
                </a:solidFill>
                <a:cs typeface="Arial"/>
              </a:rPr>
              <a:t>CAPRISA-004</a:t>
            </a:r>
            <a:endParaRPr lang="en-US" dirty="0">
              <a:solidFill>
                <a:srgbClr val="001D48"/>
              </a:solidFill>
            </a:endParaRPr>
          </a:p>
        </p:txBody>
      </p:sp>
    </p:spTree>
    <p:extLst>
      <p:ext uri="{BB962C8B-B14F-4D97-AF65-F5344CB8AC3E}">
        <p14:creationId xmlns:p14="http://schemas.microsoft.com/office/powerpoint/2010/main" val="99160027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2"/>
          <p:cNvSpPr>
            <a:spLocks noChangeShapeType="1"/>
          </p:cNvSpPr>
          <p:nvPr/>
        </p:nvSpPr>
        <p:spPr bwMode="auto">
          <a:xfrm rot="1169337" flipV="1">
            <a:off x="6232161" y="2052341"/>
            <a:ext cx="309229" cy="80447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9" name="Line 11"/>
          <p:cNvSpPr>
            <a:spLocks noChangeShapeType="1"/>
          </p:cNvSpPr>
          <p:nvPr/>
        </p:nvSpPr>
        <p:spPr bwMode="auto">
          <a:xfrm rot="1169337">
            <a:off x="6103749" y="2838895"/>
            <a:ext cx="646510" cy="34833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Tenofovir Gel as PrEP for African Women</a:t>
            </a:r>
            <a:br>
              <a:rPr lang="en-US" sz="2000" dirty="0"/>
            </a:br>
            <a:r>
              <a:rPr lang="en-US" sz="2000" dirty="0"/>
              <a:t>CAPRISA-004: Study Design</a:t>
            </a:r>
          </a:p>
        </p:txBody>
      </p:sp>
      <p:sp>
        <p:nvSpPr>
          <p:cNvPr id="8" name="Text Placeholder 7"/>
          <p:cNvSpPr>
            <a:spLocks noGrp="1"/>
          </p:cNvSpPr>
          <p:nvPr>
            <p:ph type="body" sz="quarter" idx="16"/>
          </p:nvPr>
        </p:nvSpPr>
        <p:spPr/>
        <p:txBody>
          <a:bodyPr/>
          <a:lstStyle/>
          <a:p>
            <a:r>
              <a:rPr lang="en-US" dirty="0"/>
              <a:t>Source: </a:t>
            </a:r>
            <a:r>
              <a:rPr lang="en-US" dirty="0" err="1"/>
              <a:t>Abdool</a:t>
            </a:r>
            <a:r>
              <a:rPr lang="en-US" dirty="0"/>
              <a:t> Karim Q, et al.  Science 2010;329:1168-74.</a:t>
            </a:r>
          </a:p>
        </p:txBody>
      </p:sp>
      <p:sp>
        <p:nvSpPr>
          <p:cNvPr id="7" name="Content Placeholder 6"/>
          <p:cNvSpPr>
            <a:spLocks noGrp="1"/>
          </p:cNvSpPr>
          <p:nvPr>
            <p:ph sz="half" idx="2"/>
          </p:nvPr>
        </p:nvSpPr>
        <p:spPr>
          <a:xfrm>
            <a:off x="323850" y="981243"/>
            <a:ext cx="5863429" cy="3411143"/>
          </a:xfrm>
        </p:spPr>
        <p:txBody>
          <a:bodyPr>
            <a:noAutofit/>
          </a:bodyPr>
          <a:lstStyle/>
          <a:p>
            <a:pPr>
              <a:lnSpc>
                <a:spcPts val="1800"/>
              </a:lnSpc>
            </a:pPr>
            <a:r>
              <a:rPr lang="en-US" sz="1250" b="1" dirty="0"/>
              <a:t>Background</a:t>
            </a:r>
            <a:r>
              <a:rPr lang="en-US" sz="1250" dirty="0"/>
              <a:t>: Randomized, phase 2b</a:t>
            </a:r>
            <a:r>
              <a:rPr lang="en-US" sz="1250" dirty="0">
                <a:solidFill>
                  <a:srgbClr val="C00000"/>
                </a:solidFill>
              </a:rPr>
              <a:t>,</a:t>
            </a:r>
            <a:r>
              <a:rPr lang="en-US" sz="1250" dirty="0"/>
              <a:t> double-blind, placebo-controlled trial to examine the efficacy and safety of tenofovir gel as preexposure prophylaxis in sexually-active heterosexual women in South Africa</a:t>
            </a:r>
          </a:p>
          <a:p>
            <a:pPr>
              <a:spcBef>
                <a:spcPts val="600"/>
              </a:spcBef>
            </a:pPr>
            <a:r>
              <a:rPr lang="en-US" sz="1250" b="1" dirty="0"/>
              <a:t>Inclusion Criteria </a:t>
            </a:r>
            <a:r>
              <a:rPr lang="en-US" sz="1250" dirty="0"/>
              <a:t>(889 enrolled)</a:t>
            </a:r>
          </a:p>
          <a:p>
            <a:pPr lvl="1">
              <a:lnSpc>
                <a:spcPts val="1800"/>
              </a:lnSpc>
            </a:pPr>
            <a:r>
              <a:rPr lang="en-US" sz="1250" dirty="0"/>
              <a:t>Cisgender women 18-40 years of age</a:t>
            </a:r>
          </a:p>
          <a:p>
            <a:pPr lvl="1">
              <a:lnSpc>
                <a:spcPts val="1800"/>
              </a:lnSpc>
            </a:pPr>
            <a:r>
              <a:rPr lang="en-US" sz="1250" dirty="0"/>
              <a:t>HIV-negative</a:t>
            </a:r>
          </a:p>
          <a:p>
            <a:pPr lvl="1">
              <a:lnSpc>
                <a:spcPts val="1800"/>
              </a:lnSpc>
            </a:pPr>
            <a:r>
              <a:rPr lang="en-US" sz="1250" dirty="0"/>
              <a:t>Sexually active (vaginal sex &gt;2x in prior 30 days) </a:t>
            </a:r>
          </a:p>
          <a:p>
            <a:pPr lvl="1">
              <a:lnSpc>
                <a:spcPts val="1800"/>
              </a:lnSpc>
            </a:pPr>
            <a:r>
              <a:rPr lang="en-US" sz="1250" dirty="0"/>
              <a:t>Using non-barrier form of contraceptive </a:t>
            </a:r>
          </a:p>
          <a:p>
            <a:pPr lvl="1">
              <a:lnSpc>
                <a:spcPts val="1800"/>
              </a:lnSpc>
            </a:pPr>
            <a:r>
              <a:rPr lang="en-US" sz="1250" dirty="0"/>
              <a:t>Excluded if had genital deep epithelial disruption</a:t>
            </a:r>
          </a:p>
          <a:p>
            <a:pPr lvl="1">
              <a:lnSpc>
                <a:spcPts val="1800"/>
              </a:lnSpc>
            </a:pPr>
            <a:r>
              <a:rPr lang="en-US" sz="1250" dirty="0"/>
              <a:t>Excluded if pregnant </a:t>
            </a:r>
          </a:p>
          <a:p>
            <a:pPr lvl="1">
              <a:lnSpc>
                <a:spcPts val="1800"/>
              </a:lnSpc>
            </a:pPr>
            <a:r>
              <a:rPr lang="en-US" sz="1250" dirty="0"/>
              <a:t>Excluded if CrCl &lt;50 mL/min</a:t>
            </a:r>
          </a:p>
          <a:p>
            <a:pPr>
              <a:spcBef>
                <a:spcPts val="600"/>
              </a:spcBef>
            </a:pPr>
            <a:r>
              <a:rPr lang="en-US" sz="1250" b="1" dirty="0"/>
              <a:t>Treatment Arms</a:t>
            </a:r>
            <a:endParaRPr lang="en-US" sz="1250" dirty="0"/>
          </a:p>
          <a:p>
            <a:pPr lvl="1">
              <a:lnSpc>
                <a:spcPts val="1800"/>
              </a:lnSpc>
            </a:pPr>
            <a:r>
              <a:rPr lang="en-US" sz="1250" dirty="0"/>
              <a:t>Placebo: per gel application schedule</a:t>
            </a:r>
          </a:p>
          <a:p>
            <a:pPr lvl="1">
              <a:lnSpc>
                <a:spcPts val="1800"/>
              </a:lnSpc>
            </a:pPr>
            <a:r>
              <a:rPr lang="en-US" sz="1250" dirty="0"/>
              <a:t>Tenofovir gel: per gel application schedule*</a:t>
            </a:r>
          </a:p>
        </p:txBody>
      </p:sp>
      <p:sp>
        <p:nvSpPr>
          <p:cNvPr id="4" name="Rectangle 7"/>
          <p:cNvSpPr>
            <a:spLocks noChangeArrowheads="1"/>
          </p:cNvSpPr>
          <p:nvPr/>
        </p:nvSpPr>
        <p:spPr bwMode="invGray">
          <a:xfrm>
            <a:off x="6747183" y="3008069"/>
            <a:ext cx="2000250" cy="544068"/>
          </a:xfrm>
          <a:prstGeom prst="rect">
            <a:avLst/>
          </a:prstGeom>
          <a:solidFill>
            <a:srgbClr val="F1E9B8">
              <a:alpha val="7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1% Tenofovir Gel</a:t>
            </a:r>
            <a:br>
              <a:rPr lang="en-US" sz="1500" b="1" dirty="0">
                <a:solidFill>
                  <a:srgbClr val="000000"/>
                </a:solidFill>
                <a:latin typeface="Arial"/>
                <a:cs typeface="Arial"/>
              </a:rPr>
            </a:br>
            <a:r>
              <a:rPr lang="en-US" sz="1000" dirty="0">
                <a:solidFill>
                  <a:srgbClr val="000000"/>
                </a:solidFill>
                <a:latin typeface="Arial"/>
                <a:cs typeface="Arial"/>
              </a:rPr>
              <a:t>(n = 445)</a:t>
            </a:r>
          </a:p>
        </p:txBody>
      </p:sp>
      <p:sp>
        <p:nvSpPr>
          <p:cNvPr id="5" name="Rectangle 21"/>
          <p:cNvSpPr>
            <a:spLocks noChangeArrowheads="1"/>
          </p:cNvSpPr>
          <p:nvPr/>
        </p:nvSpPr>
        <p:spPr bwMode="invGray">
          <a:xfrm>
            <a:off x="6747183" y="1821901"/>
            <a:ext cx="2000250" cy="544068"/>
          </a:xfrm>
          <a:prstGeom prst="rect">
            <a:avLst/>
          </a:prstGeom>
          <a:solidFill>
            <a:srgbClr val="D9D9D9">
              <a:alpha val="7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Placebo Gel</a:t>
            </a:r>
            <a:br>
              <a:rPr lang="en-US" sz="1500" b="1" dirty="0">
                <a:solidFill>
                  <a:srgbClr val="000000"/>
                </a:solidFill>
                <a:latin typeface="Arial"/>
                <a:cs typeface="Arial"/>
              </a:rPr>
            </a:br>
            <a:r>
              <a:rPr lang="en-US" sz="1000" dirty="0">
                <a:solidFill>
                  <a:srgbClr val="000000"/>
                </a:solidFill>
                <a:latin typeface="Arial"/>
                <a:cs typeface="Arial"/>
              </a:rPr>
              <a:t>(n = 444)</a:t>
            </a:r>
          </a:p>
        </p:txBody>
      </p:sp>
      <p:sp>
        <p:nvSpPr>
          <p:cNvPr id="13" name="Rectangle 7"/>
          <p:cNvSpPr>
            <a:spLocks noChangeArrowheads="1"/>
          </p:cNvSpPr>
          <p:nvPr/>
        </p:nvSpPr>
        <p:spPr bwMode="invGray">
          <a:xfrm>
            <a:off x="323849" y="4391086"/>
            <a:ext cx="5863429" cy="381762"/>
          </a:xfrm>
          <a:prstGeom prst="rect">
            <a:avLst/>
          </a:prstGeom>
          <a:noFill/>
          <a:ln w="25400" cap="flat" cmpd="sng" algn="ctr">
            <a:noFill/>
            <a:prstDash val="solid"/>
            <a:miter lim="800000"/>
            <a:headEnd type="none" w="med" len="med"/>
            <a:tailEnd type="none" w="med" len="med"/>
          </a:ln>
          <a:effectLst/>
        </p:spPr>
        <p:txBody>
          <a:bodyPr wrap="square" lIns="68573" tIns="34286" rIns="68573" bIns="34286" anchor="t">
            <a:prstTxWarp prst="textNoShape">
              <a:avLst/>
            </a:prstTxWarp>
          </a:bodyPr>
          <a:lstStyle/>
          <a:p>
            <a:pPr defTabSz="342900" eaLnBrk="1" hangingPunct="1">
              <a:lnSpc>
                <a:spcPts val="1275"/>
              </a:lnSpc>
              <a:spcBef>
                <a:spcPts val="600"/>
              </a:spcBef>
            </a:pPr>
            <a:r>
              <a:rPr lang="en-US" sz="1050" dirty="0">
                <a:solidFill>
                  <a:srgbClr val="000000"/>
                </a:solidFill>
                <a:latin typeface="Arial"/>
                <a:cs typeface="Arial"/>
              </a:rPr>
              <a:t>*Gel Application Schedule: apply before sex and again as soon as possible after sex dose (within 12 hours). Maximum: 2 doses of gel per 24 hours</a:t>
            </a:r>
          </a:p>
        </p:txBody>
      </p:sp>
    </p:spTree>
    <p:extLst>
      <p:ext uri="{BB962C8B-B14F-4D97-AF65-F5344CB8AC3E}">
        <p14:creationId xmlns:p14="http://schemas.microsoft.com/office/powerpoint/2010/main" val="188879444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Tenofovir Gel as PrEP for African Women</a:t>
            </a:r>
            <a:br>
              <a:rPr lang="en-US" sz="2000" dirty="0"/>
            </a:br>
            <a:r>
              <a:rPr lang="en-US" sz="2000" dirty="0"/>
              <a:t>CAPRISA-004: Results</a:t>
            </a:r>
          </a:p>
        </p:txBody>
      </p:sp>
      <p:sp>
        <p:nvSpPr>
          <p:cNvPr id="4" name="Text Placeholder 3">
            <a:extLst>
              <a:ext uri="{FF2B5EF4-FFF2-40B4-BE49-F238E27FC236}">
                <a16:creationId xmlns:a16="http://schemas.microsoft.com/office/drawing/2014/main" id="{3FE04774-99C4-11A6-FFEE-0A6B4E146613}"/>
              </a:ext>
            </a:extLst>
          </p:cNvPr>
          <p:cNvSpPr>
            <a:spLocks noGrp="1"/>
          </p:cNvSpPr>
          <p:nvPr>
            <p:ph type="body" sz="quarter" idx="15"/>
          </p:nvPr>
        </p:nvSpPr>
        <p:spPr/>
        <p:txBody>
          <a:bodyPr/>
          <a:lstStyle/>
          <a:p>
            <a:r>
              <a:rPr lang="en-US" dirty="0"/>
              <a:t>HIV Incidence</a:t>
            </a:r>
          </a:p>
        </p:txBody>
      </p:sp>
      <p:sp>
        <p:nvSpPr>
          <p:cNvPr id="5" name="Text Placeholder 4">
            <a:extLst>
              <a:ext uri="{FF2B5EF4-FFF2-40B4-BE49-F238E27FC236}">
                <a16:creationId xmlns:a16="http://schemas.microsoft.com/office/drawing/2014/main" id="{D8DB3397-B049-546E-AFFF-0DE41333A4B6}"/>
              </a:ext>
            </a:extLst>
          </p:cNvPr>
          <p:cNvSpPr>
            <a:spLocks noGrp="1"/>
          </p:cNvSpPr>
          <p:nvPr>
            <p:ph type="body" sz="quarter" idx="16"/>
          </p:nvPr>
        </p:nvSpPr>
        <p:spPr/>
        <p:txBody>
          <a:bodyPr/>
          <a:lstStyle/>
          <a:p>
            <a:r>
              <a:rPr lang="en-US" dirty="0"/>
              <a:t>Source: </a:t>
            </a:r>
            <a:r>
              <a:rPr lang="en-US" dirty="0" err="1"/>
              <a:t>Abdool</a:t>
            </a:r>
            <a:r>
              <a:rPr lang="en-US" dirty="0"/>
              <a:t> Karim Q, et al.  Science 2010;329:1168-74.</a:t>
            </a:r>
          </a:p>
        </p:txBody>
      </p:sp>
      <p:graphicFrame>
        <p:nvGraphicFramePr>
          <p:cNvPr id="10" name="Chart 9"/>
          <p:cNvGraphicFramePr>
            <a:graphicFrameLocks/>
          </p:cNvGraphicFramePr>
          <p:nvPr>
            <p:extLst>
              <p:ext uri="{D42A27DB-BD31-4B8C-83A1-F6EECF244321}">
                <p14:modId xmlns:p14="http://schemas.microsoft.com/office/powerpoint/2010/main" val="3093264539"/>
              </p:ext>
            </p:extLst>
          </p:nvPr>
        </p:nvGraphicFramePr>
        <p:xfrm>
          <a:off x="462886" y="1420398"/>
          <a:ext cx="8229600" cy="32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a:grpSpLocks noChangeAspect="1"/>
          </p:cNvGrpSpPr>
          <p:nvPr/>
        </p:nvGrpSpPr>
        <p:grpSpPr>
          <a:xfrm>
            <a:off x="3224893" y="1699872"/>
            <a:ext cx="3559628" cy="1138110"/>
            <a:chOff x="3251199" y="1509724"/>
            <a:chExt cx="3401566" cy="5619506"/>
          </a:xfrm>
        </p:grpSpPr>
        <p:cxnSp>
          <p:nvCxnSpPr>
            <p:cNvPr id="9" name="Straight Connector 8"/>
            <p:cNvCxnSpPr/>
            <p:nvPr/>
          </p:nvCxnSpPr>
          <p:spPr>
            <a:xfrm rot="5400000">
              <a:off x="2374723" y="3101584"/>
              <a:ext cx="1764641" cy="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646334" y="2219271"/>
              <a:ext cx="0" cy="4909959"/>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51199" y="2219287"/>
              <a:ext cx="3401566" cy="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ounded Rectangle 15"/>
            <p:cNvSpPr>
              <a:spLocks/>
            </p:cNvSpPr>
            <p:nvPr/>
          </p:nvSpPr>
          <p:spPr>
            <a:xfrm>
              <a:off x="4513354" y="1509724"/>
              <a:ext cx="877255" cy="1354476"/>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defTabSz="670322">
                <a:lnSpc>
                  <a:spcPts val="1200"/>
                </a:lnSpc>
              </a:pPr>
              <a:r>
                <a:rPr lang="en-US" sz="1200" dirty="0">
                  <a:solidFill>
                    <a:srgbClr val="000000"/>
                  </a:solidFill>
                  <a:latin typeface="Arial" pitchFamily="31" charset="0"/>
                </a:rPr>
                <a:t>P = 0.017</a:t>
              </a:r>
              <a:endParaRPr lang="en-US" sz="1200" b="1" dirty="0">
                <a:solidFill>
                  <a:srgbClr val="000000"/>
                </a:solidFill>
                <a:latin typeface="Arial" pitchFamily="31" charset="0"/>
              </a:endParaRPr>
            </a:p>
          </p:txBody>
        </p:sp>
      </p:grpSp>
    </p:spTree>
    <p:extLst>
      <p:ext uri="{BB962C8B-B14F-4D97-AF65-F5344CB8AC3E}">
        <p14:creationId xmlns:p14="http://schemas.microsoft.com/office/powerpoint/2010/main" val="404235242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Tenofovir Gel as PrEP for African Women</a:t>
            </a:r>
            <a:br>
              <a:rPr lang="en-US" sz="2000" dirty="0"/>
            </a:br>
            <a:r>
              <a:rPr lang="en-US" sz="2000" dirty="0"/>
              <a:t>CAPRISA-004: Results</a:t>
            </a:r>
          </a:p>
        </p:txBody>
      </p:sp>
      <p:sp>
        <p:nvSpPr>
          <p:cNvPr id="4" name="Text Placeholder 3">
            <a:extLst>
              <a:ext uri="{FF2B5EF4-FFF2-40B4-BE49-F238E27FC236}">
                <a16:creationId xmlns:a16="http://schemas.microsoft.com/office/drawing/2014/main" id="{3FE04774-99C4-11A6-FFEE-0A6B4E146613}"/>
              </a:ext>
            </a:extLst>
          </p:cNvPr>
          <p:cNvSpPr>
            <a:spLocks noGrp="1"/>
          </p:cNvSpPr>
          <p:nvPr>
            <p:ph type="body" sz="quarter" idx="15"/>
          </p:nvPr>
        </p:nvSpPr>
        <p:spPr/>
        <p:txBody>
          <a:bodyPr/>
          <a:lstStyle/>
          <a:p>
            <a:r>
              <a:rPr lang="en-US" dirty="0"/>
              <a:t>HIV Incidence and Risk Reduction</a:t>
            </a:r>
          </a:p>
        </p:txBody>
      </p:sp>
      <p:sp>
        <p:nvSpPr>
          <p:cNvPr id="5" name="Text Placeholder 4">
            <a:extLst>
              <a:ext uri="{FF2B5EF4-FFF2-40B4-BE49-F238E27FC236}">
                <a16:creationId xmlns:a16="http://schemas.microsoft.com/office/drawing/2014/main" id="{D8DB3397-B049-546E-AFFF-0DE41333A4B6}"/>
              </a:ext>
            </a:extLst>
          </p:cNvPr>
          <p:cNvSpPr>
            <a:spLocks noGrp="1"/>
          </p:cNvSpPr>
          <p:nvPr>
            <p:ph type="body" sz="quarter" idx="16"/>
          </p:nvPr>
        </p:nvSpPr>
        <p:spPr/>
        <p:txBody>
          <a:bodyPr/>
          <a:lstStyle/>
          <a:p>
            <a:r>
              <a:rPr lang="en-US" dirty="0"/>
              <a:t>Source: </a:t>
            </a:r>
            <a:r>
              <a:rPr lang="en-US" dirty="0" err="1"/>
              <a:t>Abdool</a:t>
            </a:r>
            <a:r>
              <a:rPr lang="en-US" dirty="0"/>
              <a:t> Karim Q, et al.  Science 2010;329:1168-74.</a:t>
            </a:r>
          </a:p>
        </p:txBody>
      </p:sp>
      <p:graphicFrame>
        <p:nvGraphicFramePr>
          <p:cNvPr id="10" name="Chart 9"/>
          <p:cNvGraphicFramePr>
            <a:graphicFrameLocks/>
          </p:cNvGraphicFramePr>
          <p:nvPr/>
        </p:nvGraphicFramePr>
        <p:xfrm>
          <a:off x="462886" y="1420398"/>
          <a:ext cx="8229600" cy="32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a:grpSpLocks noChangeAspect="1"/>
          </p:cNvGrpSpPr>
          <p:nvPr/>
        </p:nvGrpSpPr>
        <p:grpSpPr>
          <a:xfrm>
            <a:off x="3224893" y="1843574"/>
            <a:ext cx="3559628" cy="994408"/>
            <a:chOff x="3251199" y="2219263"/>
            <a:chExt cx="3401566" cy="4909967"/>
          </a:xfrm>
        </p:grpSpPr>
        <p:cxnSp>
          <p:nvCxnSpPr>
            <p:cNvPr id="9" name="Straight Connector 8"/>
            <p:cNvCxnSpPr/>
            <p:nvPr/>
          </p:nvCxnSpPr>
          <p:spPr>
            <a:xfrm rot="5400000">
              <a:off x="2374723" y="3101584"/>
              <a:ext cx="1764641" cy="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646334" y="2219271"/>
              <a:ext cx="0" cy="4909959"/>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51199" y="2219287"/>
              <a:ext cx="3401566" cy="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 name="Rounded Rectangle 2">
            <a:extLst>
              <a:ext uri="{FF2B5EF4-FFF2-40B4-BE49-F238E27FC236}">
                <a16:creationId xmlns:a16="http://schemas.microsoft.com/office/drawing/2014/main" id="{B7E8FBE3-8C7B-88B4-C6DE-0396BB077C72}"/>
              </a:ext>
            </a:extLst>
          </p:cNvPr>
          <p:cNvSpPr>
            <a:spLocks/>
          </p:cNvSpPr>
          <p:nvPr/>
        </p:nvSpPr>
        <p:spPr>
          <a:xfrm>
            <a:off x="6320591" y="2104900"/>
            <a:ext cx="914400" cy="274320"/>
          </a:xfrm>
          <a:prstGeom prst="roundRect">
            <a:avLst/>
          </a:prstGeom>
          <a:solidFill>
            <a:srgbClr val="C00000"/>
          </a:solid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 39%</a:t>
            </a:r>
            <a:endParaRPr lang="en-US" sz="1200" b="1" dirty="0">
              <a:solidFill>
                <a:srgbClr val="FFFFFF"/>
              </a:solidFill>
              <a:latin typeface="Arial" pitchFamily="31" charset="0"/>
            </a:endParaRPr>
          </a:p>
        </p:txBody>
      </p:sp>
    </p:spTree>
    <p:extLst>
      <p:ext uri="{BB962C8B-B14F-4D97-AF65-F5344CB8AC3E}">
        <p14:creationId xmlns:p14="http://schemas.microsoft.com/office/powerpoint/2010/main" val="252327918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Tenofovir Gel as PrEP for African Women</a:t>
            </a:r>
            <a:br>
              <a:rPr lang="en-US" sz="2000" dirty="0"/>
            </a:br>
            <a:r>
              <a:rPr lang="en-US" sz="2000" dirty="0"/>
              <a:t>CAPRISA-004: Results</a:t>
            </a:r>
          </a:p>
        </p:txBody>
      </p:sp>
      <p:sp>
        <p:nvSpPr>
          <p:cNvPr id="3" name="Text Placeholder 2"/>
          <p:cNvSpPr>
            <a:spLocks noGrp="1"/>
          </p:cNvSpPr>
          <p:nvPr>
            <p:ph type="body" sz="quarter" idx="15"/>
          </p:nvPr>
        </p:nvSpPr>
        <p:spPr/>
        <p:txBody>
          <a:bodyPr/>
          <a:lstStyle/>
          <a:p>
            <a:r>
              <a:rPr lang="en-US" sz="1600" dirty="0"/>
              <a:t>HIV Incidence Based on Adherence</a:t>
            </a:r>
            <a:endParaRPr lang="en-US" dirty="0"/>
          </a:p>
        </p:txBody>
      </p:sp>
      <p:sp>
        <p:nvSpPr>
          <p:cNvPr id="4" name="Text Placeholder 3">
            <a:extLst>
              <a:ext uri="{FF2B5EF4-FFF2-40B4-BE49-F238E27FC236}">
                <a16:creationId xmlns:a16="http://schemas.microsoft.com/office/drawing/2014/main" id="{7135F064-4248-711F-6962-79105B42BD47}"/>
              </a:ext>
            </a:extLst>
          </p:cNvPr>
          <p:cNvSpPr>
            <a:spLocks noGrp="1"/>
          </p:cNvSpPr>
          <p:nvPr>
            <p:ph type="body" sz="quarter" idx="16"/>
          </p:nvPr>
        </p:nvSpPr>
        <p:spPr/>
        <p:txBody>
          <a:bodyPr/>
          <a:lstStyle/>
          <a:p>
            <a:r>
              <a:rPr lang="en-US" dirty="0"/>
              <a:t>Source: </a:t>
            </a:r>
            <a:r>
              <a:rPr lang="en-US" dirty="0" err="1"/>
              <a:t>Abdool</a:t>
            </a:r>
            <a:r>
              <a:rPr lang="en-US" dirty="0"/>
              <a:t> Karim Q, et al.  Science 2010;329:1168-74.</a:t>
            </a:r>
          </a:p>
        </p:txBody>
      </p:sp>
      <p:graphicFrame>
        <p:nvGraphicFramePr>
          <p:cNvPr id="11" name="Chart 10"/>
          <p:cNvGraphicFramePr>
            <a:graphicFrameLocks/>
          </p:cNvGraphicFramePr>
          <p:nvPr>
            <p:extLst>
              <p:ext uri="{D42A27DB-BD31-4B8C-83A1-F6EECF244321}">
                <p14:modId xmlns:p14="http://schemas.microsoft.com/office/powerpoint/2010/main" val="2296619054"/>
              </p:ext>
            </p:extLst>
          </p:nvPr>
        </p:nvGraphicFramePr>
        <p:xfrm>
          <a:off x="493776" y="1399033"/>
          <a:ext cx="8229600" cy="3447288"/>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a:spLocks/>
          </p:cNvSpPr>
          <p:nvPr/>
        </p:nvSpPr>
        <p:spPr>
          <a:xfrm>
            <a:off x="1812097" y="1913384"/>
            <a:ext cx="888521" cy="228600"/>
          </a:xfrm>
          <a:prstGeom prst="roundRect">
            <a:avLst/>
          </a:prstGeom>
          <a:solidFill>
            <a:schemeClr val="bg1"/>
          </a:solidFill>
          <a:ln w="6350">
            <a:solidFill>
              <a:srgbClr val="000000"/>
            </a:solid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defTabSz="670322">
              <a:lnSpc>
                <a:spcPts val="1100"/>
              </a:lnSpc>
            </a:pPr>
            <a:r>
              <a:rPr lang="en-US" sz="1100" dirty="0">
                <a:solidFill>
                  <a:srgbClr val="000000"/>
                </a:solidFill>
                <a:latin typeface="Arial" pitchFamily="31" charset="0"/>
              </a:rPr>
              <a:t>P = 0.017</a:t>
            </a:r>
            <a:endParaRPr lang="en-US" sz="1100" b="1" dirty="0">
              <a:solidFill>
                <a:srgbClr val="000000"/>
              </a:solidFill>
              <a:latin typeface="Arial" pitchFamily="31" charset="0"/>
            </a:endParaRPr>
          </a:p>
        </p:txBody>
      </p:sp>
      <p:sp>
        <p:nvSpPr>
          <p:cNvPr id="10" name="Rounded Rectangle 9"/>
          <p:cNvSpPr>
            <a:spLocks/>
          </p:cNvSpPr>
          <p:nvPr/>
        </p:nvSpPr>
        <p:spPr>
          <a:xfrm>
            <a:off x="3681626" y="1913384"/>
            <a:ext cx="888521" cy="228600"/>
          </a:xfrm>
          <a:prstGeom prst="round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defTabSz="670322">
              <a:lnSpc>
                <a:spcPts val="1100"/>
              </a:lnSpc>
            </a:pPr>
            <a:r>
              <a:rPr lang="en-US" sz="1100" dirty="0">
                <a:solidFill>
                  <a:srgbClr val="000000"/>
                </a:solidFill>
                <a:latin typeface="Arial" pitchFamily="31" charset="0"/>
              </a:rPr>
              <a:t>P = 0.025</a:t>
            </a:r>
            <a:endParaRPr lang="en-US" sz="1100" b="1" dirty="0">
              <a:solidFill>
                <a:srgbClr val="000000"/>
              </a:solidFill>
              <a:latin typeface="Arial" pitchFamily="31" charset="0"/>
            </a:endParaRPr>
          </a:p>
        </p:txBody>
      </p:sp>
      <p:sp>
        <p:nvSpPr>
          <p:cNvPr id="12" name="Rounded Rectangle 11"/>
          <p:cNvSpPr>
            <a:spLocks/>
          </p:cNvSpPr>
          <p:nvPr/>
        </p:nvSpPr>
        <p:spPr>
          <a:xfrm>
            <a:off x="5486774" y="1913384"/>
            <a:ext cx="888521" cy="228600"/>
          </a:xfrm>
          <a:prstGeom prst="round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defTabSz="670322">
              <a:lnSpc>
                <a:spcPts val="1100"/>
              </a:lnSpc>
            </a:pPr>
            <a:r>
              <a:rPr lang="en-US" sz="1100" dirty="0">
                <a:solidFill>
                  <a:srgbClr val="000000"/>
                </a:solidFill>
                <a:latin typeface="Arial" pitchFamily="31" charset="0"/>
              </a:rPr>
              <a:t>P = 0.343</a:t>
            </a:r>
            <a:endParaRPr lang="en-US" sz="1100" b="1" dirty="0">
              <a:solidFill>
                <a:srgbClr val="000000"/>
              </a:solidFill>
              <a:latin typeface="Arial" pitchFamily="31" charset="0"/>
            </a:endParaRPr>
          </a:p>
        </p:txBody>
      </p:sp>
      <p:sp>
        <p:nvSpPr>
          <p:cNvPr id="13" name="Rounded Rectangle 12"/>
          <p:cNvSpPr>
            <a:spLocks/>
          </p:cNvSpPr>
          <p:nvPr/>
        </p:nvSpPr>
        <p:spPr>
          <a:xfrm>
            <a:off x="7290988" y="1929144"/>
            <a:ext cx="888521" cy="228600"/>
          </a:xfrm>
          <a:prstGeom prst="round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defTabSz="670322">
              <a:lnSpc>
                <a:spcPts val="1100"/>
              </a:lnSpc>
            </a:pPr>
            <a:r>
              <a:rPr lang="en-US" sz="1100" dirty="0">
                <a:solidFill>
                  <a:srgbClr val="000000"/>
                </a:solidFill>
                <a:latin typeface="Arial" pitchFamily="31" charset="0"/>
              </a:rPr>
              <a:t>P = 0.303</a:t>
            </a:r>
            <a:endParaRPr lang="en-US" sz="1100" b="1" dirty="0">
              <a:solidFill>
                <a:srgbClr val="000000"/>
              </a:solidFill>
              <a:latin typeface="Arial" pitchFamily="31" charset="0"/>
            </a:endParaRPr>
          </a:p>
        </p:txBody>
      </p:sp>
      <p:cxnSp>
        <p:nvCxnSpPr>
          <p:cNvPr id="5" name="Straight Connector 4"/>
          <p:cNvCxnSpPr/>
          <p:nvPr/>
        </p:nvCxnSpPr>
        <p:spPr>
          <a:xfrm flipV="1">
            <a:off x="3430545" y="4453615"/>
            <a:ext cx="5143500"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86427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Tenofovir Gel as PrEP for African Women</a:t>
            </a:r>
            <a:br>
              <a:rPr lang="en-US" sz="2000" dirty="0"/>
            </a:br>
            <a:r>
              <a:rPr lang="en-US" sz="2000" dirty="0"/>
              <a:t>CAPRISA-004: Results (</a:t>
            </a:r>
          </a:p>
        </p:txBody>
      </p:sp>
      <p:sp>
        <p:nvSpPr>
          <p:cNvPr id="4" name="Text Placeholder 3">
            <a:extLst>
              <a:ext uri="{FF2B5EF4-FFF2-40B4-BE49-F238E27FC236}">
                <a16:creationId xmlns:a16="http://schemas.microsoft.com/office/drawing/2014/main" id="{C9AEF69E-C560-3945-AFE0-110CDEE3E5D0}"/>
              </a:ext>
            </a:extLst>
          </p:cNvPr>
          <p:cNvSpPr>
            <a:spLocks noGrp="1"/>
          </p:cNvSpPr>
          <p:nvPr>
            <p:ph type="body" sz="quarter" idx="15"/>
          </p:nvPr>
        </p:nvSpPr>
        <p:spPr/>
        <p:txBody>
          <a:bodyPr/>
          <a:lstStyle/>
          <a:p>
            <a:r>
              <a:rPr lang="en-US" dirty="0"/>
              <a:t>HIV Incidence, by Months of Follow-Up</a:t>
            </a:r>
          </a:p>
        </p:txBody>
      </p:sp>
      <p:sp>
        <p:nvSpPr>
          <p:cNvPr id="5" name="Text Placeholder 4">
            <a:extLst>
              <a:ext uri="{FF2B5EF4-FFF2-40B4-BE49-F238E27FC236}">
                <a16:creationId xmlns:a16="http://schemas.microsoft.com/office/drawing/2014/main" id="{54523AA9-BE53-3D1F-83B7-1DA16CC23ED8}"/>
              </a:ext>
            </a:extLst>
          </p:cNvPr>
          <p:cNvSpPr>
            <a:spLocks noGrp="1"/>
          </p:cNvSpPr>
          <p:nvPr>
            <p:ph type="body" sz="quarter" idx="16"/>
          </p:nvPr>
        </p:nvSpPr>
        <p:spPr/>
        <p:txBody>
          <a:bodyPr/>
          <a:lstStyle/>
          <a:p>
            <a:r>
              <a:rPr lang="en-US" dirty="0"/>
              <a:t>Source: </a:t>
            </a:r>
            <a:r>
              <a:rPr lang="en-US" dirty="0" err="1"/>
              <a:t>Abdool</a:t>
            </a:r>
            <a:r>
              <a:rPr lang="en-US" dirty="0"/>
              <a:t> Karim Q, et al.  Science 2010;329:1168-74.</a:t>
            </a:r>
          </a:p>
        </p:txBody>
      </p:sp>
      <p:graphicFrame>
        <p:nvGraphicFramePr>
          <p:cNvPr id="9" name="Chart 8"/>
          <p:cNvGraphicFramePr>
            <a:graphicFrameLocks/>
          </p:cNvGraphicFramePr>
          <p:nvPr>
            <p:extLst>
              <p:ext uri="{D42A27DB-BD31-4B8C-83A1-F6EECF244321}">
                <p14:modId xmlns:p14="http://schemas.microsoft.com/office/powerpoint/2010/main" val="1741923127"/>
              </p:ext>
            </p:extLst>
          </p:nvPr>
        </p:nvGraphicFramePr>
        <p:xfrm>
          <a:off x="493776" y="1348480"/>
          <a:ext cx="8229600" cy="3447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7478892" y="1830173"/>
            <a:ext cx="865317" cy="228600"/>
          </a:xfrm>
          <a:prstGeom prst="roundRect">
            <a:avLst/>
          </a:prstGeom>
          <a:solidFill>
            <a:schemeClr val="bg1"/>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tIns="45720" rtlCol="0" anchor="ctr"/>
          <a:lstStyle/>
          <a:p>
            <a:pPr algn="ctr"/>
            <a:r>
              <a:rPr lang="en-US" sz="1100" dirty="0">
                <a:solidFill>
                  <a:schemeClr val="tx1"/>
                </a:solidFill>
                <a:latin typeface="Arial" panose="020B0604020202020204" pitchFamily="34" charset="0"/>
                <a:cs typeface="Arial" panose="020B0604020202020204" pitchFamily="34" charset="0"/>
              </a:rPr>
              <a:t>P = 0.017</a:t>
            </a:r>
          </a:p>
        </p:txBody>
      </p:sp>
      <p:sp>
        <p:nvSpPr>
          <p:cNvPr id="12" name="Rounded Rectangle 11"/>
          <p:cNvSpPr/>
          <p:nvPr/>
        </p:nvSpPr>
        <p:spPr>
          <a:xfrm>
            <a:off x="6072681" y="1813844"/>
            <a:ext cx="865317" cy="228600"/>
          </a:xfrm>
          <a:prstGeom prst="roundRect">
            <a:avLst/>
          </a:prstGeom>
          <a:solidFill>
            <a:schemeClr val="bg1"/>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tIns="45720" rtlCol="0" anchor="ctr"/>
          <a:lstStyle/>
          <a:p>
            <a:pPr algn="ctr"/>
            <a:r>
              <a:rPr lang="en-US" sz="1100" dirty="0">
                <a:solidFill>
                  <a:schemeClr val="tx1"/>
                </a:solidFill>
                <a:latin typeface="Arial" panose="020B0604020202020204" pitchFamily="34" charset="0"/>
                <a:cs typeface="Arial" panose="020B0604020202020204" pitchFamily="34" charset="0"/>
              </a:rPr>
              <a:t>P = 0.013</a:t>
            </a:r>
          </a:p>
        </p:txBody>
      </p:sp>
      <p:sp>
        <p:nvSpPr>
          <p:cNvPr id="13" name="Rounded Rectangle 12"/>
          <p:cNvSpPr/>
          <p:nvPr/>
        </p:nvSpPr>
        <p:spPr>
          <a:xfrm>
            <a:off x="4643012" y="1830173"/>
            <a:ext cx="865317" cy="228600"/>
          </a:xfrm>
          <a:prstGeom prst="roundRect">
            <a:avLst/>
          </a:prstGeom>
          <a:solidFill>
            <a:schemeClr val="bg1"/>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tIns="45720" rtlCol="0" anchor="ctr"/>
          <a:lstStyle/>
          <a:p>
            <a:pPr algn="ctr"/>
            <a:r>
              <a:rPr lang="en-US" sz="1100" dirty="0">
                <a:solidFill>
                  <a:schemeClr val="tx1"/>
                </a:solidFill>
                <a:latin typeface="Arial" panose="020B0604020202020204" pitchFamily="34" charset="0"/>
                <a:cs typeface="Arial" panose="020B0604020202020204" pitchFamily="34" charset="0"/>
              </a:rPr>
              <a:t>P = 0.004</a:t>
            </a:r>
          </a:p>
        </p:txBody>
      </p:sp>
      <p:sp>
        <p:nvSpPr>
          <p:cNvPr id="14" name="Rounded Rectangle 13"/>
          <p:cNvSpPr/>
          <p:nvPr/>
        </p:nvSpPr>
        <p:spPr>
          <a:xfrm>
            <a:off x="3231877" y="1830173"/>
            <a:ext cx="865317" cy="228600"/>
          </a:xfrm>
          <a:prstGeom prst="roundRect">
            <a:avLst/>
          </a:prstGeom>
          <a:solidFill>
            <a:schemeClr val="bg1"/>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tIns="45720" rtlCol="0" anchor="ctr"/>
          <a:lstStyle/>
          <a:p>
            <a:pPr algn="ctr"/>
            <a:r>
              <a:rPr lang="en-US" sz="1100" dirty="0">
                <a:solidFill>
                  <a:schemeClr val="tx1"/>
                </a:solidFill>
                <a:latin typeface="Arial" panose="020B0604020202020204" pitchFamily="34" charset="0"/>
                <a:cs typeface="Arial" panose="020B0604020202020204" pitchFamily="34" charset="0"/>
              </a:rPr>
              <a:t>P = 0.007</a:t>
            </a:r>
          </a:p>
        </p:txBody>
      </p:sp>
      <p:sp>
        <p:nvSpPr>
          <p:cNvPr id="15" name="Rounded Rectangle 14"/>
          <p:cNvSpPr/>
          <p:nvPr/>
        </p:nvSpPr>
        <p:spPr>
          <a:xfrm>
            <a:off x="1819488" y="1813844"/>
            <a:ext cx="865317" cy="228600"/>
          </a:xfrm>
          <a:prstGeom prst="roundRect">
            <a:avLst/>
          </a:prstGeom>
          <a:solidFill>
            <a:schemeClr val="bg1"/>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tIns="45720" rtlCol="0" anchor="ctr"/>
          <a:lstStyle/>
          <a:p>
            <a:pPr algn="ctr"/>
            <a:r>
              <a:rPr lang="en-US" sz="1100" dirty="0">
                <a:solidFill>
                  <a:schemeClr val="tx1"/>
                </a:solidFill>
                <a:latin typeface="Arial" panose="020B0604020202020204" pitchFamily="34" charset="0"/>
                <a:cs typeface="Arial" panose="020B0604020202020204" pitchFamily="34" charset="0"/>
              </a:rPr>
              <a:t>P = 0.064</a:t>
            </a:r>
          </a:p>
        </p:txBody>
      </p:sp>
    </p:spTree>
    <p:extLst>
      <p:ext uri="{BB962C8B-B14F-4D97-AF65-F5344CB8AC3E}">
        <p14:creationId xmlns:p14="http://schemas.microsoft.com/office/powerpoint/2010/main" val="177175193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Tenofovir Gel as PrEP for African Women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CAPRISA-004: Conclusions</a:t>
            </a:r>
          </a:p>
        </p:txBody>
      </p:sp>
      <p:sp>
        <p:nvSpPr>
          <p:cNvPr id="5" name="Text Placeholder 4"/>
          <p:cNvSpPr>
            <a:spLocks noGrp="1"/>
          </p:cNvSpPr>
          <p:nvPr>
            <p:ph type="body" sz="quarter" idx="16"/>
          </p:nvPr>
        </p:nvSpPr>
        <p:spPr/>
        <p:txBody>
          <a:bodyPr/>
          <a:lstStyle/>
          <a:p>
            <a:r>
              <a:rPr lang="en-US" dirty="0"/>
              <a:t>Source: </a:t>
            </a:r>
            <a:r>
              <a:rPr lang="en-US" dirty="0" err="1"/>
              <a:t>Abdool</a:t>
            </a:r>
            <a:r>
              <a:rPr lang="en-US" dirty="0"/>
              <a:t> Karim Q, et al.  Science 2010;329:1168-74.</a:t>
            </a:r>
          </a:p>
        </p:txBody>
      </p:sp>
      <p:sp>
        <p:nvSpPr>
          <p:cNvPr id="4" name="Content Placeholder 3"/>
          <p:cNvSpPr>
            <a:spLocks noGrp="1"/>
          </p:cNvSpPr>
          <p:nvPr>
            <p:ph sz="half" idx="2"/>
          </p:nvPr>
        </p:nvSpPr>
        <p:spPr>
          <a:xfrm>
            <a:off x="-18168" y="1786408"/>
            <a:ext cx="9180576" cy="1977327"/>
          </a:xfrm>
        </p:spPr>
        <p:txBody>
          <a:bodyPr>
            <a:normAutofit/>
          </a:bodyPr>
          <a:lstStyle/>
          <a:p>
            <a:pPr>
              <a:lnSpc>
                <a:spcPts val="2800"/>
              </a:lnSpc>
            </a:pPr>
            <a:r>
              <a:rPr lang="en-US" sz="1800" b="1" dirty="0">
                <a:solidFill>
                  <a:srgbClr val="C00000"/>
                </a:solidFill>
                <a:latin typeface="Arial"/>
                <a:cs typeface="Arial"/>
              </a:rPr>
              <a:t>Conclusions</a:t>
            </a:r>
            <a:r>
              <a:rPr lang="en-US" sz="1800" dirty="0">
                <a:solidFill>
                  <a:schemeClr val="tx1"/>
                </a:solidFill>
                <a:latin typeface="Arial"/>
                <a:cs typeface="Arial"/>
              </a:rPr>
              <a:t>: “Tenofovir gel reduced HIV acquisition by an estimated 39% overall, and by 54% in women with high gel adherence. Tenofovir gel could potentially fill an important HIV prevention gap, especially for women unable to successfully negotiate mutual monogamy or condom use.” </a:t>
            </a:r>
          </a:p>
        </p:txBody>
      </p:sp>
    </p:spTree>
    <p:extLst>
      <p:ext uri="{BB962C8B-B14F-4D97-AF65-F5344CB8AC3E}">
        <p14:creationId xmlns:p14="http://schemas.microsoft.com/office/powerpoint/2010/main" val="329790299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412682"/>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65289</TotalTime>
  <Words>420</Words>
  <Application>Microsoft Macintosh PowerPoint</Application>
  <PresentationFormat>On-screen Show (16:9)</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Corbel</vt:lpstr>
      <vt:lpstr>Geneva</vt:lpstr>
      <vt:lpstr>Lucida Grande</vt:lpstr>
      <vt:lpstr>Times New Roman</vt:lpstr>
      <vt:lpstr>NCRC</vt:lpstr>
      <vt:lpstr>Tenofovir Gel as PrEP for African Women  CAPRISA-004</vt:lpstr>
      <vt:lpstr>Tenofovir Gel as PrEP for African Women CAPRISA-004: Study Design</vt:lpstr>
      <vt:lpstr>Tenofovir Gel as PrEP for African Women CAPRISA-004: Results</vt:lpstr>
      <vt:lpstr>Tenofovir Gel as PrEP for African Women CAPRISA-004: Results</vt:lpstr>
      <vt:lpstr>Tenofovir Gel as PrEP for African Women CAPRISA-004: Results</vt:lpstr>
      <vt:lpstr>Tenofovir Gel as PrEP for African Women CAPRISA-004: Results (</vt:lpstr>
      <vt:lpstr>Tenofovir Gel as PrEP for African Women CAPRISA-004: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2464</cp:revision>
  <cp:lastPrinted>2008-02-05T14:34:24Z</cp:lastPrinted>
  <dcterms:created xsi:type="dcterms:W3CDTF">2010-11-28T05:36:22Z</dcterms:created>
  <dcterms:modified xsi:type="dcterms:W3CDTF">2022-12-26T16:47:06Z</dcterms:modified>
</cp:coreProperties>
</file>