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92" r:id="rId1"/>
  </p:sldMasterIdLst>
  <p:notesMasterIdLst>
    <p:notesMasterId r:id="rId8"/>
  </p:notesMasterIdLst>
  <p:handoutMasterIdLst>
    <p:handoutMasterId r:id="rId9"/>
  </p:handoutMasterIdLst>
  <p:sldIdLst>
    <p:sldId id="1188" r:id="rId2"/>
    <p:sldId id="1189" r:id="rId3"/>
    <p:sldId id="1190" r:id="rId4"/>
    <p:sldId id="1191" r:id="rId5"/>
    <p:sldId id="1192" r:id="rId6"/>
    <p:sldId id="1383" r:id="rId7"/>
  </p:sldIdLst>
  <p:sldSz cx="9144000" cy="5143500" type="screen16x9"/>
  <p:notesSz cx="6858000" cy="10287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Geneva" pitchFamily="31" charset="0"/>
        <a:ea typeface="+mn-ea"/>
        <a:cs typeface="+mn-cs"/>
      </a:defRPr>
    </a:lvl1pPr>
    <a:lvl2pPr marL="457200" algn="l" rtl="0" eaLnBrk="0" fontAlgn="base" hangingPunct="0">
      <a:spcBef>
        <a:spcPct val="0"/>
      </a:spcBef>
      <a:spcAft>
        <a:spcPct val="0"/>
      </a:spcAft>
      <a:defRPr sz="2400" kern="1200">
        <a:solidFill>
          <a:schemeClr val="tx1"/>
        </a:solidFill>
        <a:latin typeface="Geneva" pitchFamily="31" charset="0"/>
        <a:ea typeface="+mn-ea"/>
        <a:cs typeface="+mn-cs"/>
      </a:defRPr>
    </a:lvl2pPr>
    <a:lvl3pPr marL="914400" algn="l" rtl="0" eaLnBrk="0" fontAlgn="base" hangingPunct="0">
      <a:spcBef>
        <a:spcPct val="0"/>
      </a:spcBef>
      <a:spcAft>
        <a:spcPct val="0"/>
      </a:spcAft>
      <a:defRPr sz="2400" kern="1200">
        <a:solidFill>
          <a:schemeClr val="tx1"/>
        </a:solidFill>
        <a:latin typeface="Geneva" pitchFamily="31" charset="0"/>
        <a:ea typeface="+mn-ea"/>
        <a:cs typeface="+mn-cs"/>
      </a:defRPr>
    </a:lvl3pPr>
    <a:lvl4pPr marL="1371600" algn="l" rtl="0" eaLnBrk="0" fontAlgn="base" hangingPunct="0">
      <a:spcBef>
        <a:spcPct val="0"/>
      </a:spcBef>
      <a:spcAft>
        <a:spcPct val="0"/>
      </a:spcAft>
      <a:defRPr sz="2400" kern="1200">
        <a:solidFill>
          <a:schemeClr val="tx1"/>
        </a:solidFill>
        <a:latin typeface="Geneva" pitchFamily="31" charset="0"/>
        <a:ea typeface="+mn-ea"/>
        <a:cs typeface="+mn-cs"/>
      </a:defRPr>
    </a:lvl4pPr>
    <a:lvl5pPr marL="1828800" algn="l" rtl="0" eaLnBrk="0" fontAlgn="base" hangingPunct="0">
      <a:spcBef>
        <a:spcPct val="0"/>
      </a:spcBef>
      <a:spcAft>
        <a:spcPct val="0"/>
      </a:spcAft>
      <a:defRPr sz="2400" kern="1200">
        <a:solidFill>
          <a:schemeClr val="tx1"/>
        </a:solidFill>
        <a:latin typeface="Geneva" pitchFamily="31" charset="0"/>
        <a:ea typeface="+mn-ea"/>
        <a:cs typeface="+mn-cs"/>
      </a:defRPr>
    </a:lvl5pPr>
    <a:lvl6pPr marL="2286000" algn="l" defTabSz="457200" rtl="0" eaLnBrk="1" latinLnBrk="0" hangingPunct="1">
      <a:defRPr sz="2400" kern="1200">
        <a:solidFill>
          <a:schemeClr val="tx1"/>
        </a:solidFill>
        <a:latin typeface="Geneva" pitchFamily="31" charset="0"/>
        <a:ea typeface="+mn-ea"/>
        <a:cs typeface="+mn-cs"/>
      </a:defRPr>
    </a:lvl6pPr>
    <a:lvl7pPr marL="2743200" algn="l" defTabSz="457200" rtl="0" eaLnBrk="1" latinLnBrk="0" hangingPunct="1">
      <a:defRPr sz="2400" kern="1200">
        <a:solidFill>
          <a:schemeClr val="tx1"/>
        </a:solidFill>
        <a:latin typeface="Geneva" pitchFamily="31" charset="0"/>
        <a:ea typeface="+mn-ea"/>
        <a:cs typeface="+mn-cs"/>
      </a:defRPr>
    </a:lvl7pPr>
    <a:lvl8pPr marL="3200400" algn="l" defTabSz="457200" rtl="0" eaLnBrk="1" latinLnBrk="0" hangingPunct="1">
      <a:defRPr sz="2400" kern="1200">
        <a:solidFill>
          <a:schemeClr val="tx1"/>
        </a:solidFill>
        <a:latin typeface="Geneva" pitchFamily="31" charset="0"/>
        <a:ea typeface="+mn-ea"/>
        <a:cs typeface="+mn-cs"/>
      </a:defRPr>
    </a:lvl8pPr>
    <a:lvl9pPr marL="3657600" algn="l" defTabSz="457200" rtl="0" eaLnBrk="1" latinLnBrk="0" hangingPunct="1">
      <a:defRPr sz="2400" kern="1200">
        <a:solidFill>
          <a:schemeClr val="tx1"/>
        </a:solidFill>
        <a:latin typeface="Geneva" pitchFamily="31" charset="0"/>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1620">
          <p15:clr>
            <a:srgbClr val="A4A3A4"/>
          </p15:clr>
        </p15:guide>
      </p15:sldGuideLst>
    </p:ext>
    <p:ext uri="{2D200454-40CA-4A62-9FC3-DE9A4176ACB9}">
      <p15:notesGuideLst xmlns:p15="http://schemas.microsoft.com/office/powerpoint/2012/main">
        <p15:guide id="1" orient="horz" pos="324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7E98"/>
    <a:srgbClr val="668189"/>
    <a:srgbClr val="967100"/>
    <a:srgbClr val="006AB6"/>
    <a:srgbClr val="49778F"/>
    <a:srgbClr val="C07585"/>
    <a:srgbClr val="5C8333"/>
    <a:srgbClr val="7F6000"/>
    <a:srgbClr val="73557E"/>
    <a:srgbClr val="B384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972" autoAdjust="0"/>
    <p:restoredTop sz="96405" autoAdjust="0"/>
  </p:normalViewPr>
  <p:slideViewPr>
    <p:cSldViewPr snapToGrid="0" showGuides="1">
      <p:cViewPr varScale="1">
        <p:scale>
          <a:sx n="162" d="100"/>
          <a:sy n="162" d="100"/>
        </p:scale>
        <p:origin x="944" y="192"/>
      </p:cViewPr>
      <p:guideLst>
        <p:guide pos="2880"/>
        <p:guide orient="horz" pos="16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5952"/>
    </p:cViewPr>
  </p:sorterViewPr>
  <p:notesViewPr>
    <p:cSldViewPr snapToGrid="0" showGuides="1">
      <p:cViewPr varScale="1">
        <p:scale>
          <a:sx n="136" d="100"/>
          <a:sy n="136" d="100"/>
        </p:scale>
        <p:origin x="2496" y="232"/>
      </p:cViewPr>
      <p:guideLst>
        <p:guide orient="horz" pos="324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17703669394267"/>
          <c:y val="5.9064085739282603E-2"/>
          <c:w val="0.86249781277340298"/>
          <c:h val="0.83605686789151401"/>
        </c:manualLayout>
      </c:layout>
      <c:barChart>
        <c:barDir val="col"/>
        <c:grouping val="clustered"/>
        <c:varyColors val="0"/>
        <c:ser>
          <c:idx val="0"/>
          <c:order val="0"/>
          <c:tx>
            <c:v>HIV Rate</c:v>
          </c:tx>
          <c:spPr>
            <a:solidFill>
              <a:srgbClr val="326496"/>
            </a:solidFill>
            <a:ln w="12700">
              <a:noFill/>
            </a:ln>
            <a:effectLst/>
            <a:scene3d>
              <a:camera prst="orthographicFront"/>
              <a:lightRig rig="threePt" dir="t"/>
            </a:scene3d>
            <a:sp3d>
              <a:bevelT w="38100" h="38100"/>
            </a:sp3d>
          </c:spPr>
          <c:invertIfNegative val="0"/>
          <c:dPt>
            <c:idx val="0"/>
            <c:invertIfNegative val="0"/>
            <c:bubble3D val="0"/>
            <c:spPr>
              <a:gradFill>
                <a:gsLst>
                  <a:gs pos="0">
                    <a:srgbClr val="8F8F8F"/>
                  </a:gs>
                  <a:gs pos="99000">
                    <a:sysClr val="window" lastClr="FFFFFF">
                      <a:lumMod val="75000"/>
                    </a:sysClr>
                  </a:gs>
                </a:gsLst>
                <a:lin ang="0" scaled="0"/>
              </a:gradFill>
              <a:ln w="12700">
                <a:noFill/>
              </a:ln>
              <a:effectLst/>
              <a:scene3d>
                <a:camera prst="orthographicFront"/>
                <a:lightRig rig="threePt" dir="t"/>
              </a:scene3d>
              <a:sp3d>
                <a:bevelT w="38100" h="38100"/>
              </a:sp3d>
            </c:spPr>
            <c:extLst>
              <c:ext xmlns:c16="http://schemas.microsoft.com/office/drawing/2014/chart" uri="{C3380CC4-5D6E-409C-BE32-E72D297353CC}">
                <c16:uniqueId val="{00000001-9122-4549-AB8E-BAA558FBE656}"/>
              </c:ext>
            </c:extLst>
          </c:dPt>
          <c:dPt>
            <c:idx val="1"/>
            <c:invertIfNegative val="0"/>
            <c:bubble3D val="0"/>
            <c:spPr>
              <a:gradFill>
                <a:gsLst>
                  <a:gs pos="0">
                    <a:srgbClr val="326496"/>
                  </a:gs>
                  <a:gs pos="99000">
                    <a:srgbClr val="0082E3"/>
                  </a:gs>
                </a:gsLst>
                <a:lin ang="0" scaled="1"/>
              </a:gradFill>
              <a:ln w="12700">
                <a:noFill/>
              </a:ln>
              <a:effectLst/>
              <a:scene3d>
                <a:camera prst="orthographicFront"/>
                <a:lightRig rig="threePt" dir="t"/>
              </a:scene3d>
              <a:sp3d>
                <a:bevelT w="38100" h="38100"/>
              </a:sp3d>
            </c:spPr>
            <c:extLst>
              <c:ext xmlns:c16="http://schemas.microsoft.com/office/drawing/2014/chart" uri="{C3380CC4-5D6E-409C-BE32-E72D297353CC}">
                <c16:uniqueId val="{00000003-9122-4549-AB8E-BAA558FBE656}"/>
              </c:ext>
            </c:extLst>
          </c:dPt>
          <c:dLbls>
            <c:dLbl>
              <c:idx val="0"/>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122-4549-AB8E-BAA558FBE656}"/>
                </c:ext>
              </c:extLst>
            </c:dLbl>
            <c:dLbl>
              <c:idx val="1"/>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122-4549-AB8E-BAA558FBE656}"/>
                </c:ext>
              </c:extLst>
            </c:dLbl>
            <c:dLbl>
              <c:idx val="2"/>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122-4549-AB8E-BAA558FBE656}"/>
                </c:ext>
              </c:extLst>
            </c:dLbl>
            <c:dLbl>
              <c:idx val="3"/>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122-4549-AB8E-BAA558FBE656}"/>
                </c:ext>
              </c:extLst>
            </c:dLbl>
            <c:dLbl>
              <c:idx val="4"/>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122-4549-AB8E-BAA558FBE656}"/>
                </c:ext>
              </c:extLst>
            </c:dLbl>
            <c:dLbl>
              <c:idx val="5"/>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122-4549-AB8E-BAA558FBE656}"/>
                </c:ext>
              </c:extLst>
            </c:dLbl>
            <c:dLbl>
              <c:idx val="6"/>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122-4549-AB8E-BAA558FBE656}"/>
                </c:ext>
              </c:extLst>
            </c:dLbl>
            <c:dLbl>
              <c:idx val="7"/>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122-4549-AB8E-BAA558FBE656}"/>
                </c:ext>
              </c:extLst>
            </c:dLbl>
            <c:dLbl>
              <c:idx val="8"/>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122-4549-AB8E-BAA558FBE656}"/>
                </c:ext>
              </c:extLst>
            </c:dLbl>
            <c:dLbl>
              <c:idx val="9"/>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122-4549-AB8E-BAA558FBE656}"/>
                </c:ext>
              </c:extLst>
            </c:dLbl>
            <c:dLbl>
              <c:idx val="10"/>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9122-4549-AB8E-BAA558FBE656}"/>
                </c:ext>
              </c:extLst>
            </c:dLbl>
            <c:numFmt formatCode="0" sourceLinked="0"/>
            <c:spPr>
              <a:noFill/>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Placebo </c:v>
                </c:pt>
                <c:pt idx="1">
                  <c:v>Tenofovir DF-Emtricitabine</c:v>
                </c:pt>
              </c:strCache>
            </c:strRef>
          </c:cat>
          <c:val>
            <c:numRef>
              <c:f>Sheet1!$B$2:$B$3</c:f>
              <c:numCache>
                <c:formatCode>0</c:formatCode>
                <c:ptCount val="2"/>
                <c:pt idx="0">
                  <c:v>35</c:v>
                </c:pt>
                <c:pt idx="1">
                  <c:v>33</c:v>
                </c:pt>
              </c:numCache>
            </c:numRef>
          </c:val>
          <c:extLst>
            <c:ext xmlns:c16="http://schemas.microsoft.com/office/drawing/2014/chart" uri="{C3380CC4-5D6E-409C-BE32-E72D297353CC}">
              <c16:uniqueId val="{0000000D-9122-4549-AB8E-BAA558FBE656}"/>
            </c:ext>
          </c:extLst>
        </c:ser>
        <c:dLbls>
          <c:showLegendKey val="0"/>
          <c:showVal val="1"/>
          <c:showCatName val="0"/>
          <c:showSerName val="0"/>
          <c:showPercent val="0"/>
          <c:showBubbleSize val="0"/>
        </c:dLbls>
        <c:gapWidth val="175"/>
        <c:axId val="-2088970904"/>
        <c:axId val="-2089171976"/>
      </c:barChart>
      <c:catAx>
        <c:axId val="-2088970904"/>
        <c:scaling>
          <c:orientation val="minMax"/>
        </c:scaling>
        <c:delete val="0"/>
        <c:axPos val="b"/>
        <c:numFmt formatCode="General" sourceLinked="1"/>
        <c:majorTickMark val="out"/>
        <c:minorTickMark val="none"/>
        <c:tickLblPos val="nextTo"/>
        <c:spPr>
          <a:ln w="6350" cap="flat" cmpd="sng" algn="ctr">
            <a:solidFill>
              <a:prstClr val="black"/>
            </a:solidFill>
            <a:prstDash val="solid"/>
            <a:round/>
            <a:headEnd type="none" w="med" len="med"/>
            <a:tailEnd type="none" w="med" len="med"/>
          </a:ln>
        </c:spPr>
        <c:txPr>
          <a:bodyPr/>
          <a:lstStyle/>
          <a:p>
            <a:pPr>
              <a:defRPr sz="1200"/>
            </a:pPr>
            <a:endParaRPr lang="en-US"/>
          </a:p>
        </c:txPr>
        <c:crossAx val="-2089171976"/>
        <c:crosses val="autoZero"/>
        <c:auto val="1"/>
        <c:lblAlgn val="ctr"/>
        <c:lblOffset val="1"/>
        <c:tickLblSkip val="1"/>
        <c:tickMarkSkip val="1"/>
        <c:noMultiLvlLbl val="0"/>
      </c:catAx>
      <c:valAx>
        <c:axId val="-2089171976"/>
        <c:scaling>
          <c:orientation val="minMax"/>
          <c:max val="100"/>
          <c:min val="0"/>
        </c:scaling>
        <c:delete val="0"/>
        <c:axPos val="l"/>
        <c:title>
          <c:tx>
            <c:rich>
              <a:bodyPr/>
              <a:lstStyle/>
              <a:p>
                <a:pPr>
                  <a:defRPr sz="1400" b="1"/>
                </a:pPr>
                <a:r>
                  <a:rPr lang="en-US" sz="1400" b="1"/>
                  <a:t>Number of HIV Infections</a:t>
                </a:r>
              </a:p>
            </c:rich>
          </c:tx>
          <c:layout>
            <c:manualLayout>
              <c:xMode val="edge"/>
              <c:yMode val="edge"/>
              <c:x val="4.9019607843137202E-3"/>
              <c:y val="0.15554045657255"/>
            </c:manualLayout>
          </c:layout>
          <c:overlay val="0"/>
          <c:spPr>
            <a:noFill/>
            <a:ln w="25400">
              <a:noFill/>
            </a:ln>
          </c:spPr>
        </c:title>
        <c:numFmt formatCode="0" sourceLinked="0"/>
        <c:majorTickMark val="out"/>
        <c:minorTickMark val="none"/>
        <c:tickLblPos val="nextTo"/>
        <c:spPr>
          <a:ln w="6350">
            <a:solidFill>
              <a:schemeClr val="tx1"/>
            </a:solidFill>
          </a:ln>
        </c:spPr>
        <c:txPr>
          <a:bodyPr/>
          <a:lstStyle/>
          <a:p>
            <a:pPr>
              <a:defRPr sz="1100"/>
            </a:pPr>
            <a:endParaRPr lang="en-US"/>
          </a:p>
        </c:txPr>
        <c:crossAx val="-2088970904"/>
        <c:crosses val="autoZero"/>
        <c:crossBetween val="between"/>
        <c:majorUnit val="20"/>
        <c:minorUnit val="20"/>
      </c:valAx>
      <c:spPr>
        <a:solidFill>
          <a:srgbClr val="E6EBF2"/>
        </a:solidFill>
        <a:ln w="6350" cap="flat" cmpd="sng" algn="ctr">
          <a:solidFill>
            <a:srgbClr val="000000"/>
          </a:solidFill>
          <a:prstDash val="solid"/>
          <a:round/>
          <a:headEnd type="none" w="med" len="med"/>
          <a:tailEnd type="none" w="med" len="med"/>
        </a:ln>
        <a:effectLst/>
      </c:spPr>
    </c:plotArea>
    <c:plotVisOnly val="1"/>
    <c:dispBlanksAs val="gap"/>
    <c:showDLblsOverMax val="0"/>
  </c:chart>
  <c:spPr>
    <a:solidFill>
      <a:srgbClr val="FFFFFF"/>
    </a:solidFill>
    <a:ln w="38100" cap="flat" cmpd="sng" algn="ctr">
      <a:noFill/>
      <a:prstDash val="solid"/>
      <a:round/>
      <a:headEnd type="none" w="med" len="med"/>
      <a:tailEnd type="none" w="med" len="med"/>
    </a:ln>
    <a:effectLst/>
  </c:spPr>
  <c:txPr>
    <a:bodyPr/>
    <a:lstStyle/>
    <a:p>
      <a:pPr>
        <a:defRPr sz="1600">
          <a:solidFill>
            <a:srgbClr val="000000"/>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5646573069875699"/>
          <c:y val="3.1952662721893503E-2"/>
          <c:w val="0.83254494131629797"/>
          <c:h val="0.83377696500955101"/>
        </c:manualLayout>
      </c:layout>
      <c:barChart>
        <c:barDir val="col"/>
        <c:grouping val="clustered"/>
        <c:varyColors val="0"/>
        <c:ser>
          <c:idx val="0"/>
          <c:order val="0"/>
          <c:tx>
            <c:strRef>
              <c:f>Sheet1!$B$1</c:f>
              <c:strCache>
                <c:ptCount val="1"/>
                <c:pt idx="0">
                  <c:v>Beginning of infection window</c:v>
                </c:pt>
              </c:strCache>
            </c:strRef>
          </c:tx>
          <c:spPr>
            <a:solidFill>
              <a:schemeClr val="bg1">
                <a:lumMod val="65000"/>
              </a:schemeClr>
            </a:solidFill>
            <a:ln w="12700">
              <a:noFill/>
            </a:ln>
            <a:effectLst/>
            <a:scene3d>
              <a:camera prst="orthographicFront"/>
              <a:lightRig rig="threePt" dir="t"/>
            </a:scene3d>
            <a:sp3d>
              <a:bevelT w="38100" h="38100"/>
            </a:sp3d>
          </c:spPr>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Seroconverters in TDF-FTC arm</c:v>
                </c:pt>
                <c:pt idx="1">
                  <c:v>Uninfected controls</c:v>
                </c:pt>
              </c:strCache>
            </c:strRef>
          </c:cat>
          <c:val>
            <c:numRef>
              <c:f>Sheet1!$B$2:$B$3</c:f>
              <c:numCache>
                <c:formatCode>General</c:formatCode>
                <c:ptCount val="2"/>
                <c:pt idx="0">
                  <c:v>26</c:v>
                </c:pt>
                <c:pt idx="1">
                  <c:v>35</c:v>
                </c:pt>
              </c:numCache>
            </c:numRef>
          </c:val>
          <c:extLst>
            <c:ext xmlns:c16="http://schemas.microsoft.com/office/drawing/2014/chart" uri="{C3380CC4-5D6E-409C-BE32-E72D297353CC}">
              <c16:uniqueId val="{00000000-E732-1B44-B7C5-D2E45D4989CB}"/>
            </c:ext>
          </c:extLst>
        </c:ser>
        <c:ser>
          <c:idx val="1"/>
          <c:order val="1"/>
          <c:tx>
            <c:strRef>
              <c:f>Sheet1!$C$1</c:f>
              <c:strCache>
                <c:ptCount val="1"/>
                <c:pt idx="0">
                  <c:v>End of infection window</c:v>
                </c:pt>
              </c:strCache>
            </c:strRef>
          </c:tx>
          <c:spPr>
            <a:solidFill>
              <a:srgbClr val="728995">
                <a:alpha val="53816"/>
              </a:srgbClr>
            </a:solidFill>
            <a:ln>
              <a:noFill/>
            </a:ln>
            <a:effectLst/>
            <a:scene3d>
              <a:camera prst="orthographicFront"/>
              <a:lightRig rig="threePt" dir="t"/>
            </a:scene3d>
            <a:sp3d>
              <a:bevelT w="38100" h="38100"/>
            </a:sp3d>
          </c:spPr>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Seroconverters in TDF-FTC arm</c:v>
                </c:pt>
                <c:pt idx="1">
                  <c:v>Uninfected controls</c:v>
                </c:pt>
              </c:strCache>
            </c:strRef>
          </c:cat>
          <c:val>
            <c:numRef>
              <c:f>Sheet1!$C$2:$C$3</c:f>
              <c:numCache>
                <c:formatCode>General</c:formatCode>
                <c:ptCount val="2"/>
                <c:pt idx="0">
                  <c:v>21</c:v>
                </c:pt>
                <c:pt idx="1">
                  <c:v>37</c:v>
                </c:pt>
              </c:numCache>
            </c:numRef>
          </c:val>
          <c:extLst>
            <c:ext xmlns:c16="http://schemas.microsoft.com/office/drawing/2014/chart" uri="{C3380CC4-5D6E-409C-BE32-E72D297353CC}">
              <c16:uniqueId val="{00000001-E732-1B44-B7C5-D2E45D4989CB}"/>
            </c:ext>
          </c:extLst>
        </c:ser>
        <c:ser>
          <c:idx val="2"/>
          <c:order val="2"/>
          <c:tx>
            <c:strRef>
              <c:f>Sheet1!$D$1</c:f>
              <c:strCache>
                <c:ptCount val="1"/>
                <c:pt idx="0">
                  <c:v>Both visits</c:v>
                </c:pt>
              </c:strCache>
            </c:strRef>
          </c:tx>
          <c:spPr>
            <a:solidFill>
              <a:srgbClr val="728995"/>
            </a:solidFill>
            <a:ln>
              <a:noFill/>
            </a:ln>
            <a:effectLst/>
            <a:scene3d>
              <a:camera prst="orthographicFront"/>
              <a:lightRig rig="threePt" dir="t"/>
            </a:scene3d>
            <a:sp3d>
              <a:bevelT w="38100" h="38100"/>
            </a:sp3d>
          </c:spPr>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Seroconverters in TDF-FTC arm</c:v>
                </c:pt>
                <c:pt idx="1">
                  <c:v>Uninfected controls</c:v>
                </c:pt>
              </c:strCache>
            </c:strRef>
          </c:cat>
          <c:val>
            <c:numRef>
              <c:f>Sheet1!$D$2:$D$3</c:f>
              <c:numCache>
                <c:formatCode>General</c:formatCode>
                <c:ptCount val="2"/>
                <c:pt idx="0">
                  <c:v>15</c:v>
                </c:pt>
                <c:pt idx="1">
                  <c:v>24</c:v>
                </c:pt>
              </c:numCache>
            </c:numRef>
          </c:val>
          <c:extLst>
            <c:ext xmlns:c16="http://schemas.microsoft.com/office/drawing/2014/chart" uri="{C3380CC4-5D6E-409C-BE32-E72D297353CC}">
              <c16:uniqueId val="{00000002-E732-1B44-B7C5-D2E45D4989CB}"/>
            </c:ext>
          </c:extLst>
        </c:ser>
        <c:dLbls>
          <c:showLegendKey val="0"/>
          <c:showVal val="1"/>
          <c:showCatName val="0"/>
          <c:showSerName val="0"/>
          <c:showPercent val="0"/>
          <c:showBubbleSize val="0"/>
        </c:dLbls>
        <c:gapWidth val="150"/>
        <c:axId val="-2093226792"/>
        <c:axId val="-2093238872"/>
      </c:barChart>
      <c:catAx>
        <c:axId val="-2093226792"/>
        <c:scaling>
          <c:orientation val="minMax"/>
        </c:scaling>
        <c:delete val="0"/>
        <c:axPos val="b"/>
        <c:numFmt formatCode="General" sourceLinked="0"/>
        <c:majorTickMark val="out"/>
        <c:minorTickMark val="none"/>
        <c:tickLblPos val="nextTo"/>
        <c:spPr>
          <a:ln w="6350">
            <a:solidFill>
              <a:schemeClr val="tx1"/>
            </a:solidFill>
          </a:ln>
        </c:spPr>
        <c:txPr>
          <a:bodyPr/>
          <a:lstStyle/>
          <a:p>
            <a:pPr>
              <a:defRPr sz="1200"/>
            </a:pPr>
            <a:endParaRPr lang="en-US"/>
          </a:p>
        </c:txPr>
        <c:crossAx val="-2093238872"/>
        <c:crosses val="autoZero"/>
        <c:auto val="1"/>
        <c:lblAlgn val="ctr"/>
        <c:lblOffset val="100"/>
        <c:noMultiLvlLbl val="0"/>
      </c:catAx>
      <c:valAx>
        <c:axId val="-2093238872"/>
        <c:scaling>
          <c:orientation val="minMax"/>
          <c:max val="80"/>
          <c:min val="0"/>
        </c:scaling>
        <c:delete val="0"/>
        <c:axPos val="l"/>
        <c:title>
          <c:tx>
            <c:rich>
              <a:bodyPr rot="-5400000" vert="horz"/>
              <a:lstStyle/>
              <a:p>
                <a:pPr>
                  <a:defRPr sz="1400" b="1"/>
                </a:pPr>
                <a:r>
                  <a:rPr lang="en-US" sz="1400" b="1" dirty="0"/>
                  <a:t>Percentage with Target Plasma Tenofovir Level (≥10 mg/mL) </a:t>
                </a:r>
              </a:p>
            </c:rich>
          </c:tx>
          <c:layout>
            <c:manualLayout>
              <c:xMode val="edge"/>
              <c:yMode val="edge"/>
              <c:x val="1.5432098765432098E-2"/>
              <c:y val="7.4169898192434164E-2"/>
            </c:manualLayout>
          </c:layout>
          <c:overlay val="0"/>
        </c:title>
        <c:numFmt formatCode="General" sourceLinked="1"/>
        <c:majorTickMark val="out"/>
        <c:minorTickMark val="none"/>
        <c:tickLblPos val="nextTo"/>
        <c:spPr>
          <a:ln w="6350">
            <a:solidFill>
              <a:schemeClr val="tx1"/>
            </a:solidFill>
          </a:ln>
        </c:spPr>
        <c:txPr>
          <a:bodyPr/>
          <a:lstStyle/>
          <a:p>
            <a:pPr>
              <a:defRPr sz="1200"/>
            </a:pPr>
            <a:endParaRPr lang="en-US"/>
          </a:p>
        </c:txPr>
        <c:crossAx val="-2093226792"/>
        <c:crosses val="autoZero"/>
        <c:crossBetween val="between"/>
        <c:majorUnit val="20"/>
        <c:minorUnit val="20"/>
      </c:valAx>
      <c:spPr>
        <a:solidFill>
          <a:srgbClr val="E6EBF2"/>
        </a:solidFill>
        <a:ln w="6350">
          <a:solidFill>
            <a:schemeClr val="tx1"/>
          </a:solidFill>
        </a:ln>
        <a:effectLst/>
      </c:spPr>
    </c:plotArea>
    <c:legend>
      <c:legendPos val="r"/>
      <c:layout>
        <c:manualLayout>
          <c:xMode val="edge"/>
          <c:yMode val="edge"/>
          <c:x val="0.68166204918829587"/>
          <c:y val="4.0444252900340101E-2"/>
          <c:w val="0.30261470788373673"/>
          <c:h val="0.26585728928854302"/>
        </c:manualLayout>
      </c:layout>
      <c:overlay val="0"/>
      <c:spPr>
        <a:solidFill>
          <a:schemeClr val="bg1"/>
        </a:solidFill>
        <a:ln>
          <a:solidFill>
            <a:schemeClr val="tx1"/>
          </a:solidFill>
        </a:ln>
      </c:spPr>
      <c:txPr>
        <a:bodyPr/>
        <a:lstStyle/>
        <a:p>
          <a:pPr>
            <a:defRPr sz="1200"/>
          </a:pPr>
          <a:endParaRPr lang="en-US"/>
        </a:p>
      </c:txPr>
    </c:legend>
    <c:plotVisOnly val="1"/>
    <c:dispBlanksAs val="gap"/>
    <c:showDLblsOverMax val="0"/>
  </c:chart>
  <c:txPr>
    <a:bodyPr/>
    <a:lstStyle/>
    <a:p>
      <a:pPr>
        <a:defRPr sz="1600">
          <a:latin typeface="Arial" panose="020B0604020202020204" pitchFamily="34" charset="0"/>
          <a:cs typeface="Arial" panose="020B0604020202020204" pitchFamily="34"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715000" y="533400"/>
            <a:ext cx="375104" cy="274434"/>
          </a:xfrm>
          <a:prstGeom prst="rect">
            <a:avLst/>
          </a:prstGeom>
          <a:noFill/>
          <a:ln w="12700">
            <a:noFill/>
            <a:miter lim="800000"/>
            <a:headEnd/>
            <a:tailEnd/>
          </a:ln>
          <a:effectLst/>
        </p:spPr>
        <p:txBody>
          <a:bodyPr wrap="none" lIns="90488" tIns="44450" rIns="90488" bIns="44450">
            <a:prstTxWarp prst="textNoShape">
              <a:avLst/>
            </a:prstTxWarp>
            <a:spAutoFit/>
          </a:bodyPr>
          <a:lstStyle/>
          <a:p>
            <a:pPr>
              <a:defRPr/>
            </a:pPr>
            <a:fld id="{AFADDE07-A3B2-714E-914F-4081EC661B9E}" type="slidenum">
              <a:rPr lang="en-US" sz="1200">
                <a:latin typeface="Arial"/>
                <a:cs typeface="Arial"/>
              </a:rPr>
              <a:pPr>
                <a:defRPr/>
              </a:pPr>
              <a:t>‹#›</a:t>
            </a:fld>
            <a:endParaRPr lang="en-US" sz="1200" dirty="0">
              <a:latin typeface="Arial"/>
              <a:cs typeface="Arial"/>
            </a:endParaRPr>
          </a:p>
        </p:txBody>
      </p:sp>
      <p:sp>
        <p:nvSpPr>
          <p:cNvPr id="3083" name="Rectangle 11"/>
          <p:cNvSpPr>
            <a:spLocks noChangeArrowheads="1"/>
          </p:cNvSpPr>
          <p:nvPr/>
        </p:nvSpPr>
        <p:spPr bwMode="auto">
          <a:xfrm>
            <a:off x="390525" y="282575"/>
            <a:ext cx="915988" cy="307975"/>
          </a:xfrm>
          <a:prstGeom prst="rect">
            <a:avLst/>
          </a:prstGeom>
          <a:noFill/>
          <a:ln w="12700">
            <a:noFill/>
            <a:miter lim="800000"/>
            <a:headEnd/>
            <a:tailEnd/>
          </a:ln>
          <a:effectLst/>
        </p:spPr>
        <p:txBody>
          <a:bodyPr>
            <a:prstTxWarp prst="textNoShape">
              <a:avLst/>
            </a:prstTxWarp>
          </a:bodyPr>
          <a:lstStyle/>
          <a:p>
            <a:pPr>
              <a:defRPr/>
            </a:pPr>
            <a:endParaRPr lang="en-US" dirty="0">
              <a:latin typeface="Arial"/>
            </a:endParaRPr>
          </a:p>
        </p:txBody>
      </p:sp>
    </p:spTree>
    <p:extLst>
      <p:ext uri="{BB962C8B-B14F-4D97-AF65-F5344CB8AC3E}">
        <p14:creationId xmlns:p14="http://schemas.microsoft.com/office/powerpoint/2010/main" val="16118730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80963" y="857250"/>
            <a:ext cx="6697662" cy="37687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66788" y="4897438"/>
            <a:ext cx="5013325" cy="46450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79807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20093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182664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Slide">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855732"/>
            <a:ext cx="9154751" cy="3474720"/>
          </a:xfrm>
          <a:prstGeom prst="rect">
            <a:avLst/>
          </a:prstGeom>
          <a:noFill/>
          <a:ln>
            <a:noFill/>
          </a:ln>
          <a:effectLst/>
        </p:spPr>
      </p:pic>
      <p:sp>
        <p:nvSpPr>
          <p:cNvPr id="282" name="Title 1"/>
          <p:cNvSpPr>
            <a:spLocks noGrp="1"/>
          </p:cNvSpPr>
          <p:nvPr>
            <p:ph type="ctrTitle" hasCustomPrompt="1"/>
          </p:nvPr>
        </p:nvSpPr>
        <p:spPr>
          <a:xfrm>
            <a:off x="438219" y="931641"/>
            <a:ext cx="8229600"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7" y="3967450"/>
            <a:ext cx="8229600"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96219"/>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8229600" cy="1463040"/>
          </a:xfrm>
          <a:prstGeom prst="rect">
            <a:avLst/>
          </a:prstGeom>
        </p:spPr>
        <p:txBody>
          <a:bodyPr lIns="91440" tIns="91440" rIns="91440" bIns="91440" anchor="ctr" anchorCtr="0">
            <a:noAutofit/>
          </a:bodyPr>
          <a:lstStyle>
            <a:lvl1pPr marL="0" indent="0" algn="l">
              <a:lnSpc>
                <a:spcPct val="100000"/>
              </a:lnSpc>
              <a:spcBef>
                <a:spcPts val="0"/>
              </a:spcBef>
              <a:spcAft>
                <a:spcPts val="0"/>
              </a:spcAft>
              <a:buNone/>
              <a:defRPr sz="17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pic>
        <p:nvPicPr>
          <p:cNvPr id="36" name="Picture 35" descr="AETC_Program-color-outline-01.png">
            <a:extLst>
              <a:ext uri="{FF2B5EF4-FFF2-40B4-BE49-F238E27FC236}">
                <a16:creationId xmlns:a16="http://schemas.microsoft.com/office/drawing/2014/main" id="{A03B4C79-6BA2-1844-BA38-7B00F609DFE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98547" y="4535473"/>
            <a:ext cx="1092764" cy="419187"/>
          </a:xfrm>
          <a:prstGeom prst="rect">
            <a:avLst/>
          </a:prstGeom>
        </p:spPr>
      </p:pic>
      <p:sp>
        <p:nvSpPr>
          <p:cNvPr id="37" name="TextBox 36">
            <a:extLst>
              <a:ext uri="{FF2B5EF4-FFF2-40B4-BE49-F238E27FC236}">
                <a16:creationId xmlns:a16="http://schemas.microsoft.com/office/drawing/2014/main" id="{477ED0BA-CD2E-4D48-9675-BF88D51DAD74}"/>
              </a:ext>
            </a:extLst>
          </p:cNvPr>
          <p:cNvSpPr txBox="1"/>
          <p:nvPr userDrawn="1"/>
        </p:nvSpPr>
        <p:spPr>
          <a:xfrm>
            <a:off x="453927" y="4493910"/>
            <a:ext cx="2280879" cy="446276"/>
          </a:xfrm>
          <a:prstGeom prst="rect">
            <a:avLst/>
          </a:prstGeom>
          <a:noFill/>
        </p:spPr>
        <p:txBody>
          <a:bodyPr wrap="square" rtlCol="0">
            <a:spAutoFit/>
          </a:bodyPr>
          <a:lstStyle/>
          <a:p>
            <a:r>
              <a:rPr lang="en-US" sz="1200" dirty="0">
                <a:solidFill>
                  <a:srgbClr val="002060"/>
                </a:solidFill>
                <a:latin typeface="Corbel" panose="020B0503020204020204" pitchFamily="34" charset="0"/>
              </a:rPr>
              <a:t>National </a:t>
            </a:r>
            <a:r>
              <a:rPr lang="en-US" sz="1200" dirty="0">
                <a:solidFill>
                  <a:srgbClr val="C00000"/>
                </a:solidFill>
                <a:latin typeface="Corbel" panose="020B0503020204020204" pitchFamily="34" charset="0"/>
              </a:rPr>
              <a:t>HIV</a:t>
            </a:r>
            <a:r>
              <a:rPr lang="en-US" sz="1200" dirty="0">
                <a:solidFill>
                  <a:srgbClr val="002060"/>
                </a:solidFill>
                <a:latin typeface="Corbel" panose="020B0503020204020204" pitchFamily="34" charset="0"/>
              </a:rPr>
              <a:t> Curriculum</a:t>
            </a:r>
            <a:br>
              <a:rPr lang="en-US" sz="1400" dirty="0">
                <a:solidFill>
                  <a:srgbClr val="002060"/>
                </a:solidFill>
                <a:latin typeface="Arial"/>
              </a:rPr>
            </a:br>
            <a:r>
              <a:rPr lang="en-US" sz="1100" dirty="0" err="1">
                <a:solidFill>
                  <a:srgbClr val="002060"/>
                </a:solidFill>
                <a:latin typeface="Arial"/>
              </a:rPr>
              <a:t>www.hiv.uw.edu</a:t>
            </a:r>
            <a:endParaRPr lang="en-US" sz="1100" dirty="0">
              <a:solidFill>
                <a:srgbClr val="002060"/>
              </a:solidFill>
              <a:latin typeface="Arial"/>
            </a:endParaRPr>
          </a:p>
        </p:txBody>
      </p:sp>
      <p:cxnSp>
        <p:nvCxnSpPr>
          <p:cNvPr id="30" name="Straight Connector 29"/>
          <p:cNvCxnSpPr>
            <a:cxnSpLocks/>
          </p:cNvCxnSpPr>
          <p:nvPr userDrawn="1"/>
        </p:nvCxnSpPr>
        <p:spPr>
          <a:xfrm>
            <a:off x="-14989" y="858320"/>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a:cxnSpLocks/>
          </p:cNvCxnSpPr>
          <p:nvPr userDrawn="1"/>
        </p:nvCxnSpPr>
        <p:spPr>
          <a:xfrm>
            <a:off x="-14989" y="4330452"/>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C3ADE2D6-1B69-A94D-B8B0-AF0AFEBE20E8}"/>
              </a:ext>
            </a:extLst>
          </p:cNvPr>
          <p:cNvCxnSpPr/>
          <p:nvPr userDrawn="1"/>
        </p:nvCxnSpPr>
        <p:spPr>
          <a:xfrm>
            <a:off x="531020" y="4724855"/>
            <a:ext cx="1536192" cy="0"/>
          </a:xfrm>
          <a:prstGeom prst="line">
            <a:avLst/>
          </a:prstGeom>
          <a:ln w="9525">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186988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Medium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0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endParaRPr lang="en-US" dirty="0"/>
          </a:p>
          <a:p>
            <a:pPr lvl="1"/>
            <a:endParaRPr lang="en-US" dirty="0"/>
          </a:p>
        </p:txBody>
      </p:sp>
      <p:cxnSp>
        <p:nvCxnSpPr>
          <p:cNvPr id="32" name="Straight Connector 31"/>
          <p:cNvCxnSpPr/>
          <p:nvPr/>
        </p:nvCxnSpPr>
        <p:spPr>
          <a:xfrm>
            <a:off x="-5643"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3552119046"/>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xt-Small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7" name="Straight Connector 56">
            <a:extLst>
              <a:ext uri="{FF2B5EF4-FFF2-40B4-BE49-F238E27FC236}">
                <a16:creationId xmlns:a16="http://schemas.microsoft.com/office/drawing/2014/main" id="{917F5B24-4D4A-E542-ABEE-FD2D7AA9F5FC}"/>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2771947"/>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ext + Figur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323850"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4BB7240E-DE5E-3849-BEB9-99D67EADE565}"/>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7622040"/>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udy-Slide-Fulll">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5C846B29-A238-BF4D-880A-E5BB982C3DC0}"/>
              </a:ext>
            </a:extLst>
          </p:cNvPr>
          <p:cNvSpPr>
            <a:spLocks noGrp="1"/>
          </p:cNvSpPr>
          <p:nvPr>
            <p:ph sz="half" idx="2" hasCustomPrompt="1"/>
          </p:nvPr>
        </p:nvSpPr>
        <p:spPr>
          <a:xfrm>
            <a:off x="323850" y="1184224"/>
            <a:ext cx="8515350" cy="3504315"/>
          </a:xfrm>
          <a:prstGeom prst="rect">
            <a:avLst/>
          </a:prstGeom>
          <a:solidFill>
            <a:schemeClr val="bg1">
              <a:lumMod val="95000"/>
            </a:schemeClr>
          </a:solidFill>
          <a:ln>
            <a:solidFill>
              <a:schemeClr val="tx1"/>
            </a:solidFill>
          </a:ln>
        </p:spPr>
        <p:txBody>
          <a:bodyPr tIns="91440" rIns="18288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776353640"/>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udy-Slide-Half">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1" name="Content Placeholder 3">
            <a:extLst>
              <a:ext uri="{FF2B5EF4-FFF2-40B4-BE49-F238E27FC236}">
                <a16:creationId xmlns:a16="http://schemas.microsoft.com/office/drawing/2014/main" id="{E20ACA9C-07B0-5E4B-BB50-DA2C0E065772}"/>
              </a:ext>
            </a:extLst>
          </p:cNvPr>
          <p:cNvSpPr>
            <a:spLocks noGrp="1"/>
          </p:cNvSpPr>
          <p:nvPr>
            <p:ph sz="half" idx="2" hasCustomPrompt="1"/>
          </p:nvPr>
        </p:nvSpPr>
        <p:spPr>
          <a:xfrm>
            <a:off x="323851" y="1184224"/>
            <a:ext cx="4622222" cy="350431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120636246"/>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udy-Slide-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0C76EBAF-5143-D347-BB19-ADDF227686FB}"/>
              </a:ext>
            </a:extLst>
          </p:cNvPr>
          <p:cNvSpPr>
            <a:spLocks noGrp="1"/>
          </p:cNvSpPr>
          <p:nvPr>
            <p:ph sz="half" idx="2" hasCustomPrompt="1"/>
          </p:nvPr>
        </p:nvSpPr>
        <p:spPr>
          <a:xfrm>
            <a:off x="323850" y="1428596"/>
            <a:ext cx="4206240" cy="327787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
        <p:nvSpPr>
          <p:cNvPr id="34" name="Rectangle 3">
            <a:extLst>
              <a:ext uri="{FF2B5EF4-FFF2-40B4-BE49-F238E27FC236}">
                <a16:creationId xmlns:a16="http://schemas.microsoft.com/office/drawing/2014/main" id="{FB407CE3-2672-BB49-8D79-3A14BE4F7EDF}"/>
              </a:ext>
            </a:extLst>
          </p:cNvPr>
          <p:cNvSpPr>
            <a:spLocks noChangeArrowheads="1"/>
          </p:cNvSpPr>
          <p:nvPr userDrawn="1"/>
        </p:nvSpPr>
        <p:spPr bwMode="invGray">
          <a:xfrm>
            <a:off x="323850" y="1035386"/>
            <a:ext cx="4206240" cy="365760"/>
          </a:xfrm>
          <a:prstGeom prst="rect">
            <a:avLst/>
          </a:prstGeom>
          <a:solidFill>
            <a:srgbClr val="5A646E"/>
          </a:solidFill>
          <a:ln>
            <a:solidFill>
              <a:schemeClr val="tx1"/>
            </a:solidFill>
            <a:headEnd/>
            <a:tailEnd/>
          </a:ln>
          <a:effectLst/>
        </p:spPr>
        <p:style>
          <a:lnRef idx="1">
            <a:schemeClr val="accent2"/>
          </a:lnRef>
          <a:fillRef idx="2">
            <a:schemeClr val="accent2"/>
          </a:fillRef>
          <a:effectRef idx="1">
            <a:schemeClr val="accent2"/>
          </a:effectRef>
          <a:fontRef idx="minor">
            <a:schemeClr val="dk1"/>
          </a:fontRef>
        </p:style>
        <p:txBody>
          <a:bodyPr wrap="none" anchor="ctr">
            <a:prstTxWarp prst="textNoShape">
              <a:avLst/>
            </a:prstTxWarp>
          </a:bodyPr>
          <a:lstStyle/>
          <a:p>
            <a:pPr algn="ctr" defTabSz="342900">
              <a:lnSpc>
                <a:spcPct val="85000"/>
              </a:lnSpc>
            </a:pPr>
            <a:endParaRPr lang="en-US" sz="1500" dirty="0">
              <a:solidFill>
                <a:schemeClr val="bg1"/>
              </a:solidFill>
              <a:latin typeface="Arial" pitchFamily="-110" charset="0"/>
              <a:ea typeface="ＭＳ Ｐゴシック" pitchFamily="-110" charset="-128"/>
              <a:cs typeface="ＭＳ Ｐゴシック" pitchFamily="-110" charset="-128"/>
            </a:endParaRPr>
          </a:p>
        </p:txBody>
      </p:sp>
      <p:sp>
        <p:nvSpPr>
          <p:cNvPr id="60" name="Text Placeholder 2">
            <a:extLst>
              <a:ext uri="{FF2B5EF4-FFF2-40B4-BE49-F238E27FC236}">
                <a16:creationId xmlns:a16="http://schemas.microsoft.com/office/drawing/2014/main" id="{A8045330-6BFE-EC46-81C0-E05AD7F57EBC}"/>
              </a:ext>
            </a:extLst>
          </p:cNvPr>
          <p:cNvSpPr>
            <a:spLocks noGrp="1"/>
          </p:cNvSpPr>
          <p:nvPr>
            <p:ph type="body" idx="10" hasCustomPrompt="1"/>
          </p:nvPr>
        </p:nvSpPr>
        <p:spPr>
          <a:xfrm>
            <a:off x="358693" y="1046741"/>
            <a:ext cx="4092536" cy="342900"/>
          </a:xfrm>
          <a:prstGeom prst="rect">
            <a:avLst/>
          </a:prstGeom>
        </p:spPr>
        <p:txBody>
          <a:bodyPr anchor="b">
            <a:noAutofit/>
          </a:bodyPr>
          <a:lstStyle>
            <a:lvl1pPr marL="0" indent="0" algn="l">
              <a:buNone/>
              <a:defRPr sz="1600" b="0">
                <a:solidFill>
                  <a:srgbClr val="FFFFFF"/>
                </a:solidFill>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text</a:t>
            </a:r>
          </a:p>
        </p:txBody>
      </p:sp>
    </p:spTree>
    <p:extLst>
      <p:ext uri="{BB962C8B-B14F-4D97-AF65-F5344CB8AC3E}">
        <p14:creationId xmlns:p14="http://schemas.microsoft.com/office/powerpoint/2010/main" val="1661800473"/>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udy-Conclusion">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61" name="Content Placeholder 3">
            <a:extLst>
              <a:ext uri="{FF2B5EF4-FFF2-40B4-BE49-F238E27FC236}">
                <a16:creationId xmlns:a16="http://schemas.microsoft.com/office/drawing/2014/main" id="{A978C15C-6FB2-4448-ABEF-9C47E22C5469}"/>
              </a:ext>
            </a:extLst>
          </p:cNvPr>
          <p:cNvSpPr>
            <a:spLocks noGrp="1"/>
          </p:cNvSpPr>
          <p:nvPr>
            <p:ph sz="half" idx="2" hasCustomPrompt="1"/>
          </p:nvPr>
        </p:nvSpPr>
        <p:spPr>
          <a:xfrm>
            <a:off x="-18168" y="1786409"/>
            <a:ext cx="9180576" cy="1574460"/>
          </a:xfrm>
          <a:prstGeom prst="rect">
            <a:avLst/>
          </a:prstGeom>
          <a:solidFill>
            <a:schemeClr val="bg1">
              <a:lumMod val="95000"/>
            </a:schemeClr>
          </a:solidFill>
          <a:ln w="19050">
            <a:solidFill>
              <a:srgbClr val="0070C0"/>
            </a:solidFill>
          </a:ln>
        </p:spPr>
        <p:txBody>
          <a:bodyPr lIns="457200" tIns="91440" rIns="457200" bIns="182880" anchor="ctr" anchorCtr="0">
            <a:normAutofit/>
          </a:bodyPr>
          <a:lstStyle>
            <a:lvl1pPr marL="0" marR="0" indent="0" algn="l" defTabSz="685800" rtl="0" eaLnBrk="1" fontAlgn="auto" latinLnBrk="0" hangingPunct="1">
              <a:lnSpc>
                <a:spcPts val="2200"/>
              </a:lnSpc>
              <a:spcBef>
                <a:spcPts val="0"/>
              </a:spcBef>
              <a:spcAft>
                <a:spcPts val="0"/>
              </a:spcAft>
              <a:buClr>
                <a:srgbClr val="0070C0"/>
              </a:buClr>
              <a:buSzPct val="100000"/>
              <a:buFont typeface="Arial"/>
              <a:buNone/>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0"/>
            <a:endParaRPr lang="en-US" dirty="0"/>
          </a:p>
        </p:txBody>
      </p:sp>
    </p:spTree>
    <p:extLst>
      <p:ext uri="{BB962C8B-B14F-4D97-AF65-F5344CB8AC3E}">
        <p14:creationId xmlns:p14="http://schemas.microsoft.com/office/powerpoint/2010/main" val="876442254"/>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Figure + Text ">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4607983"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92563A08-5D7F-254B-89A7-CE76C5F8AD1B}"/>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8143918"/>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Figures-Blu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DDE3BB8-71A2-3C40-AAE9-17A142B71D44}"/>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12" name="Picture 11" descr="NatHIVcurriculum_logo_white_thik.png">
            <a:extLst>
              <a:ext uri="{FF2B5EF4-FFF2-40B4-BE49-F238E27FC236}">
                <a16:creationId xmlns:a16="http://schemas.microsoft.com/office/drawing/2014/main" id="{89B6C09C-845C-D240-91CE-9C8D5DA35978}"/>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4" name="Straight Connector 13">
            <a:extLst>
              <a:ext uri="{FF2B5EF4-FFF2-40B4-BE49-F238E27FC236}">
                <a16:creationId xmlns:a16="http://schemas.microsoft.com/office/drawing/2014/main" id="{81D5ED23-FFA0-C948-9A90-9A5A636E47F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6548074"/>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Figures-Black">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66" name="Rectangle 65"/>
          <p:cNvSpPr/>
          <p:nvPr/>
        </p:nvSpPr>
        <p:spPr>
          <a:xfrm>
            <a:off x="-7495" y="914399"/>
            <a:ext cx="9162288" cy="425196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9" name="Picture 8" descr="NatHIVcurriculum_logo_white_thik.png">
            <a:extLst>
              <a:ext uri="{FF2B5EF4-FFF2-40B4-BE49-F238E27FC236}">
                <a16:creationId xmlns:a16="http://schemas.microsoft.com/office/drawing/2014/main" id="{ECE1B190-E5DF-014E-8922-6D165E21D3A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2" name="Straight Connector 11">
            <a:extLst>
              <a:ext uri="{FF2B5EF4-FFF2-40B4-BE49-F238E27FC236}">
                <a16:creationId xmlns:a16="http://schemas.microsoft.com/office/drawing/2014/main" id="{C163A70B-7482-9F46-9D97-89D7085688F2}"/>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1415243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Slide-Old">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699239"/>
            <a:ext cx="9154751" cy="3736555"/>
          </a:xfrm>
          <a:prstGeom prst="rect">
            <a:avLst/>
          </a:prstGeom>
          <a:noFill/>
          <a:ln>
            <a:noFill/>
          </a:ln>
          <a:effectLst/>
        </p:spPr>
      </p:pic>
      <p:sp>
        <p:nvSpPr>
          <p:cNvPr id="282" name="Title 1"/>
          <p:cNvSpPr>
            <a:spLocks noGrp="1"/>
          </p:cNvSpPr>
          <p:nvPr>
            <p:ph type="ctrTitle" hasCustomPrompt="1"/>
          </p:nvPr>
        </p:nvSpPr>
        <p:spPr>
          <a:xfrm>
            <a:off x="438219" y="931641"/>
            <a:ext cx="8222726"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9" y="4011411"/>
            <a:ext cx="7115526"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cxnSp>
        <p:nvCxnSpPr>
          <p:cNvPr id="30" name="Straight Connector 29"/>
          <p:cNvCxnSpPr/>
          <p:nvPr userDrawn="1"/>
        </p:nvCxnSpPr>
        <p:spPr>
          <a:xfrm>
            <a:off x="-14989" y="693842"/>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4989" y="4428995"/>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23067"/>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pic>
        <p:nvPicPr>
          <p:cNvPr id="32" name="Picture 31" descr="AETC_Program-color-outline-01.png">
            <a:extLst>
              <a:ext uri="{FF2B5EF4-FFF2-40B4-BE49-F238E27FC236}">
                <a16:creationId xmlns:a16="http://schemas.microsoft.com/office/drawing/2014/main" id="{400B0881-8D63-A24F-AB7E-31C0F39579C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30684" y="4585350"/>
            <a:ext cx="1092764" cy="419187"/>
          </a:xfrm>
          <a:prstGeom prst="rect">
            <a:avLst/>
          </a:prstGeom>
        </p:spPr>
      </p:pic>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7108856" cy="1554480"/>
          </a:xfrm>
          <a:prstGeom prst="rect">
            <a:avLst/>
          </a:prstGeom>
        </p:spPr>
        <p:txBody>
          <a:bodyPr lIns="91440" tIns="91440" rIns="91440" bIns="91440" anchor="ctr" anchorCtr="0">
            <a:noAutofit/>
          </a:bodyPr>
          <a:lstStyle>
            <a:lvl1pPr marL="0" indent="0" algn="l">
              <a:lnSpc>
                <a:spcPts val="2000"/>
              </a:lnSpc>
              <a:spcBef>
                <a:spcPts val="0"/>
              </a:spcBef>
              <a:spcAft>
                <a:spcPts val="0"/>
              </a:spcAft>
              <a:buNone/>
              <a:defRPr sz="18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spTree>
    <p:extLst>
      <p:ext uri="{BB962C8B-B14F-4D97-AF65-F5344CB8AC3E}">
        <p14:creationId xmlns:p14="http://schemas.microsoft.com/office/powerpoint/2010/main" val="2231026301"/>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pen Blue_No_Title">
    <p:spTree>
      <p:nvGrpSpPr>
        <p:cNvPr id="1" name=""/>
        <p:cNvGrpSpPr/>
        <p:nvPr/>
      </p:nvGrpSpPr>
      <p:grpSpPr>
        <a:xfrm>
          <a:off x="0" y="0"/>
          <a:ext cx="0" cy="0"/>
          <a:chOff x="0" y="0"/>
          <a:chExt cx="0" cy="0"/>
        </a:xfrm>
      </p:grpSpPr>
      <p:pic>
        <p:nvPicPr>
          <p:cNvPr id="12" name="Picture 11" descr="Blue_Background.png"/>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3606" y="2"/>
            <a:ext cx="9155137" cy="5160516"/>
          </a:xfrm>
          <a:prstGeom prst="rect">
            <a:avLst/>
          </a:prstGeom>
        </p:spPr>
      </p:pic>
      <p:pic>
        <p:nvPicPr>
          <p:cNvPr id="5" name="Picture 4" descr="NatHIVcurriculum_logo_white_thik.png">
            <a:extLst>
              <a:ext uri="{FF2B5EF4-FFF2-40B4-BE49-F238E27FC236}">
                <a16:creationId xmlns:a16="http://schemas.microsoft.com/office/drawing/2014/main" id="{4417462E-BA3E-4849-AC3A-387A995D31C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spTree>
    <p:extLst>
      <p:ext uri="{BB962C8B-B14F-4D97-AF65-F5344CB8AC3E}">
        <p14:creationId xmlns:p14="http://schemas.microsoft.com/office/powerpoint/2010/main" val="375961709"/>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Disclosur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509BA65-A34C-F344-8542-C4A4DC949BD8}"/>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57" name="Rectangle 56"/>
          <p:cNvSpPr/>
          <p:nvPr/>
        </p:nvSpPr>
        <p:spPr>
          <a:xfrm>
            <a:off x="323850" y="269271"/>
            <a:ext cx="8503918" cy="461665"/>
          </a:xfrm>
          <a:prstGeom prst="rect">
            <a:avLst/>
          </a:prstGeom>
        </p:spPr>
        <p:txBody>
          <a:bodyPr wrap="square" lIns="68580" anchor="ctr">
            <a:spAutoFit/>
          </a:bodyPr>
          <a:lstStyle/>
          <a:p>
            <a:pPr defTabSz="342900">
              <a:spcAft>
                <a:spcPts val="0"/>
              </a:spcAft>
            </a:pPr>
            <a:r>
              <a:rPr lang="en-US" sz="2400" cap="none" baseline="0" dirty="0">
                <a:solidFill>
                  <a:schemeClr val="bg1"/>
                </a:solidFill>
                <a:latin typeface="Arial" pitchFamily="-108" charset="0"/>
                <a:ea typeface="ＭＳ Ｐゴシック" pitchFamily="-108" charset="-128"/>
                <a:cs typeface="ＭＳ Ｐゴシック" pitchFamily="-108" charset="-128"/>
              </a:rPr>
              <a:t>Disclosures</a:t>
            </a:r>
          </a:p>
        </p:txBody>
      </p:sp>
      <p:sp>
        <p:nvSpPr>
          <p:cNvPr id="2" name="Title 1"/>
          <p:cNvSpPr>
            <a:spLocks noGrp="1"/>
          </p:cNvSpPr>
          <p:nvPr>
            <p:ph type="title" hasCustomPrompt="1"/>
          </p:nvPr>
        </p:nvSpPr>
        <p:spPr>
          <a:xfrm>
            <a:off x="323850" y="1266332"/>
            <a:ext cx="8515350" cy="2804922"/>
          </a:xfrm>
          <a:prstGeom prst="rect">
            <a:avLst/>
          </a:prstGeom>
        </p:spPr>
        <p:txBody>
          <a:bodyPr anchor="t" anchorCtr="0">
            <a:normAutofit/>
          </a:bodyPr>
          <a:lstStyle>
            <a:lvl1pPr algn="l">
              <a:defRPr sz="2000" baseline="0">
                <a:solidFill>
                  <a:schemeClr val="bg1"/>
                </a:solidFill>
                <a:latin typeface="Arial"/>
                <a:cs typeface="Arial"/>
              </a:defRPr>
            </a:lvl1pPr>
          </a:lstStyle>
          <a:p>
            <a:r>
              <a:rPr lang="en-US" dirty="0"/>
              <a:t>Type in Speaker name, disclosure information</a:t>
            </a:r>
          </a:p>
        </p:txBody>
      </p:sp>
      <p:cxnSp>
        <p:nvCxnSpPr>
          <p:cNvPr id="9" name="Straight Connector 8"/>
          <p:cNvCxnSpPr/>
          <p:nvPr/>
        </p:nvCxnSpPr>
        <p:spPr>
          <a:xfrm>
            <a:off x="1"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2427498"/>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Open White ">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323850" y="97263"/>
            <a:ext cx="8497062" cy="818388"/>
          </a:xfrm>
          <a:prstGeom prst="rect">
            <a:avLst/>
          </a:prstGeom>
        </p:spPr>
        <p:txBody>
          <a:bodyPr anchor="ctr" anchorCtr="0">
            <a:normAutofit/>
          </a:bodyPr>
          <a:lstStyle>
            <a:lvl1pPr algn="l">
              <a:defRPr sz="2400" baseline="0">
                <a:solidFill>
                  <a:schemeClr val="tx1"/>
                </a:solidFill>
                <a:latin typeface="Arial"/>
                <a:cs typeface="Arial"/>
              </a:defRPr>
            </a:lvl1pPr>
          </a:lstStyle>
          <a:p>
            <a:r>
              <a:rPr lang="en-US" dirty="0"/>
              <a:t>Open White Layout: click to add title</a:t>
            </a:r>
          </a:p>
        </p:txBody>
      </p:sp>
      <p:sp>
        <p:nvSpPr>
          <p:cNvPr id="52"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53" name="Logo Stacked V2">
            <a:extLst>
              <a:ext uri="{FF2B5EF4-FFF2-40B4-BE49-F238E27FC236}">
                <a16:creationId xmlns:a16="http://schemas.microsoft.com/office/drawing/2014/main" id="{9EBAE904-6B14-1B48-83A6-BBB10B6B166D}"/>
              </a:ext>
            </a:extLst>
          </p:cNvPr>
          <p:cNvGrpSpPr>
            <a:grpSpLocks noChangeAspect="1"/>
          </p:cNvGrpSpPr>
          <p:nvPr userDrawn="1"/>
        </p:nvGrpSpPr>
        <p:grpSpPr>
          <a:xfrm>
            <a:off x="8071600" y="4860986"/>
            <a:ext cx="993262" cy="226314"/>
            <a:chOff x="680865" y="3439338"/>
            <a:chExt cx="4686473" cy="1068091"/>
          </a:xfrm>
        </p:grpSpPr>
        <p:pic>
          <p:nvPicPr>
            <p:cNvPr id="54" name="Logomark V2">
              <a:extLst>
                <a:ext uri="{FF2B5EF4-FFF2-40B4-BE49-F238E27FC236}">
                  <a16:creationId xmlns:a16="http://schemas.microsoft.com/office/drawing/2014/main" id="{C461C26B-1458-204F-BE5C-3AB328773B02}"/>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55" name="Nat HIV Cur logo type stacked">
              <a:extLst>
                <a:ext uri="{FF2B5EF4-FFF2-40B4-BE49-F238E27FC236}">
                  <a16:creationId xmlns:a16="http://schemas.microsoft.com/office/drawing/2014/main" id="{51D397EA-35B7-3441-A55C-06ED32AA7A92}"/>
                </a:ext>
              </a:extLst>
            </p:cNvPr>
            <p:cNvGrpSpPr>
              <a:grpSpLocks noChangeAspect="1"/>
            </p:cNvGrpSpPr>
            <p:nvPr/>
          </p:nvGrpSpPr>
          <p:grpSpPr bwMode="auto">
            <a:xfrm>
              <a:off x="1898650" y="3455065"/>
              <a:ext cx="3468688" cy="1036638"/>
              <a:chOff x="1196" y="1585"/>
              <a:chExt cx="2185" cy="653"/>
            </a:xfrm>
          </p:grpSpPr>
          <p:sp>
            <p:nvSpPr>
              <p:cNvPr id="56" name="Freeform 5">
                <a:extLst>
                  <a:ext uri="{FF2B5EF4-FFF2-40B4-BE49-F238E27FC236}">
                    <a16:creationId xmlns:a16="http://schemas.microsoft.com/office/drawing/2014/main" id="{4A59C6AF-A84B-234D-B668-6A55C53F2425}"/>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6">
                <a:extLst>
                  <a:ext uri="{FF2B5EF4-FFF2-40B4-BE49-F238E27FC236}">
                    <a16:creationId xmlns:a16="http://schemas.microsoft.com/office/drawing/2014/main" id="{9AAFF09C-53A7-E040-8D61-60CDC19732B7}"/>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7">
                <a:extLst>
                  <a:ext uri="{FF2B5EF4-FFF2-40B4-BE49-F238E27FC236}">
                    <a16:creationId xmlns:a16="http://schemas.microsoft.com/office/drawing/2014/main" id="{4D666CC3-245B-9B41-9FA0-31D76202512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8">
                <a:extLst>
                  <a:ext uri="{FF2B5EF4-FFF2-40B4-BE49-F238E27FC236}">
                    <a16:creationId xmlns:a16="http://schemas.microsoft.com/office/drawing/2014/main" id="{BEF789A9-FFBD-7E45-B2EF-E8616256CBC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9">
                <a:extLst>
                  <a:ext uri="{FF2B5EF4-FFF2-40B4-BE49-F238E27FC236}">
                    <a16:creationId xmlns:a16="http://schemas.microsoft.com/office/drawing/2014/main" id="{8E3837A3-FC59-9E47-8447-47DAFFFDB8B8}"/>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1" name="Freeform 10">
                <a:extLst>
                  <a:ext uri="{FF2B5EF4-FFF2-40B4-BE49-F238E27FC236}">
                    <a16:creationId xmlns:a16="http://schemas.microsoft.com/office/drawing/2014/main" id="{2577CF09-76A8-8E40-A352-482446F601BF}"/>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2" name="Freeform 11">
                <a:extLst>
                  <a:ext uri="{FF2B5EF4-FFF2-40B4-BE49-F238E27FC236}">
                    <a16:creationId xmlns:a16="http://schemas.microsoft.com/office/drawing/2014/main" id="{F03383E1-C861-B24E-A6CD-14C82258BFF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3" name="Freeform 12">
                <a:extLst>
                  <a:ext uri="{FF2B5EF4-FFF2-40B4-BE49-F238E27FC236}">
                    <a16:creationId xmlns:a16="http://schemas.microsoft.com/office/drawing/2014/main" id="{A73CCD6E-EFBC-DC4C-986E-78059667158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4" name="Freeform 13">
                <a:extLst>
                  <a:ext uri="{FF2B5EF4-FFF2-40B4-BE49-F238E27FC236}">
                    <a16:creationId xmlns:a16="http://schemas.microsoft.com/office/drawing/2014/main" id="{3418AF55-7EDF-F24C-BE52-B409F8A6B8F6}"/>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5" name="Freeform 14">
                <a:extLst>
                  <a:ext uri="{FF2B5EF4-FFF2-40B4-BE49-F238E27FC236}">
                    <a16:creationId xmlns:a16="http://schemas.microsoft.com/office/drawing/2014/main" id="{87790804-A0D0-164B-87AB-DC0652C0C2BF}"/>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6" name="Freeform 15">
                <a:extLst>
                  <a:ext uri="{FF2B5EF4-FFF2-40B4-BE49-F238E27FC236}">
                    <a16:creationId xmlns:a16="http://schemas.microsoft.com/office/drawing/2014/main" id="{06AB5723-92F3-DA40-BDE0-F09908F1898E}"/>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7" name="Freeform 16">
                <a:extLst>
                  <a:ext uri="{FF2B5EF4-FFF2-40B4-BE49-F238E27FC236}">
                    <a16:creationId xmlns:a16="http://schemas.microsoft.com/office/drawing/2014/main" id="{25FEB00F-A3CD-894A-BA1D-70DA7F66598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8" name="Freeform 17">
                <a:extLst>
                  <a:ext uri="{FF2B5EF4-FFF2-40B4-BE49-F238E27FC236}">
                    <a16:creationId xmlns:a16="http://schemas.microsoft.com/office/drawing/2014/main" id="{5F7402C8-594E-1548-BAE0-7D4603FA91EE}"/>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9" name="Freeform 18">
                <a:extLst>
                  <a:ext uri="{FF2B5EF4-FFF2-40B4-BE49-F238E27FC236}">
                    <a16:creationId xmlns:a16="http://schemas.microsoft.com/office/drawing/2014/main" id="{82F0F2A1-5C5C-D84E-B5C2-70E5BA1D3D7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0" name="Freeform 19">
                <a:extLst>
                  <a:ext uri="{FF2B5EF4-FFF2-40B4-BE49-F238E27FC236}">
                    <a16:creationId xmlns:a16="http://schemas.microsoft.com/office/drawing/2014/main" id="{6E2DD568-78A3-F940-8FD6-5990C7005AC9}"/>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1" name="Freeform 20">
                <a:extLst>
                  <a:ext uri="{FF2B5EF4-FFF2-40B4-BE49-F238E27FC236}">
                    <a16:creationId xmlns:a16="http://schemas.microsoft.com/office/drawing/2014/main" id="{A5C8CAAC-9DE7-7849-923A-9C2011237E9C}"/>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2" name="Freeform 21">
                <a:extLst>
                  <a:ext uri="{FF2B5EF4-FFF2-40B4-BE49-F238E27FC236}">
                    <a16:creationId xmlns:a16="http://schemas.microsoft.com/office/drawing/2014/main" id="{FF7CBDAF-9D87-EF4D-84C8-D431F56659F0}"/>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3" name="Freeform 22">
                <a:extLst>
                  <a:ext uri="{FF2B5EF4-FFF2-40B4-BE49-F238E27FC236}">
                    <a16:creationId xmlns:a16="http://schemas.microsoft.com/office/drawing/2014/main" id="{B6C49B7C-414B-8F41-BE88-E5603544033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4" name="Freeform 23">
                <a:extLst>
                  <a:ext uri="{FF2B5EF4-FFF2-40B4-BE49-F238E27FC236}">
                    <a16:creationId xmlns:a16="http://schemas.microsoft.com/office/drawing/2014/main" id="{C4643A58-C5D9-9040-86A2-6BAB2B217DB4}"/>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5" name="Freeform 24">
                <a:extLst>
                  <a:ext uri="{FF2B5EF4-FFF2-40B4-BE49-F238E27FC236}">
                    <a16:creationId xmlns:a16="http://schemas.microsoft.com/office/drawing/2014/main" id="{36AA4B85-D40D-6940-AB35-C63F27367226}"/>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6" name="Freeform 25">
                <a:extLst>
                  <a:ext uri="{FF2B5EF4-FFF2-40B4-BE49-F238E27FC236}">
                    <a16:creationId xmlns:a16="http://schemas.microsoft.com/office/drawing/2014/main" id="{579A644D-1D25-C746-BBA2-72FD6F12D30E}"/>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2110182743"/>
      </p:ext>
    </p:extLst>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cknowledge_HRSA">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35" name="Rectangle 34"/>
          <p:cNvSpPr/>
          <p:nvPr userDrawn="1"/>
        </p:nvSpPr>
        <p:spPr>
          <a:xfrm>
            <a:off x="295189" y="89397"/>
            <a:ext cx="8503918" cy="822624"/>
          </a:xfrm>
          <a:prstGeom prst="rect">
            <a:avLst/>
          </a:prstGeom>
        </p:spPr>
        <p:txBody>
          <a:bodyPr wrap="square" lIns="68580" anchor="ctr">
            <a:normAutofit/>
          </a:bodyPr>
          <a:lstStyle/>
          <a:p>
            <a:pPr defTabSz="342900">
              <a:spcAft>
                <a:spcPts val="0"/>
              </a:spcAft>
            </a:pPr>
            <a:r>
              <a:rPr lang="en-US" sz="2400" cap="none" baseline="0">
                <a:solidFill>
                  <a:schemeClr val="bg1"/>
                </a:solidFill>
                <a:latin typeface="Arial" pitchFamily="-108" charset="0"/>
                <a:ea typeface="ＭＳ Ｐゴシック" pitchFamily="-108" charset="-128"/>
                <a:cs typeface="ＭＳ Ｐゴシック" pitchFamily="-108" charset="-128"/>
              </a:rPr>
              <a:t>Acknowledgments</a:t>
            </a:r>
            <a:endParaRPr lang="en-US" sz="2400" cap="none" baseline="0" dirty="0">
              <a:solidFill>
                <a:schemeClr val="bg1"/>
              </a:solidFill>
              <a:latin typeface="Arial" pitchFamily="-108" charset="0"/>
              <a:ea typeface="ＭＳ Ｐゴシック" pitchFamily="-108" charset="-128"/>
              <a:cs typeface="ＭＳ Ｐゴシック" pitchFamily="-108" charset="-128"/>
            </a:endParaRPr>
          </a:p>
        </p:txBody>
      </p:sp>
      <p:sp>
        <p:nvSpPr>
          <p:cNvPr id="36" name="TextBox 35"/>
          <p:cNvSpPr txBox="1"/>
          <p:nvPr userDrawn="1"/>
        </p:nvSpPr>
        <p:spPr>
          <a:xfrm>
            <a:off x="462066" y="1206396"/>
            <a:ext cx="8221581" cy="2837893"/>
          </a:xfrm>
          <a:prstGeom prst="rect">
            <a:avLst/>
          </a:prstGeom>
          <a:noFill/>
        </p:spPr>
        <p:txBody>
          <a:bodyPr wrap="square" rtlCol="0">
            <a:spAutoFit/>
          </a:bodyPr>
          <a:lstStyle/>
          <a:p>
            <a:pPr>
              <a:lnSpc>
                <a:spcPts val="2400"/>
              </a:lnSpc>
            </a:pPr>
            <a:r>
              <a:rPr lang="en-US" sz="1800" dirty="0">
                <a:solidFill>
                  <a:schemeClr val="tx1"/>
                </a:solidFill>
                <a:latin typeface="Arial"/>
              </a:rPr>
              <a:t>The </a:t>
            </a:r>
            <a:r>
              <a:rPr lang="en-US" sz="1800" b="1" dirty="0">
                <a:solidFill>
                  <a:srgbClr val="222869"/>
                </a:solidFill>
                <a:latin typeface="Arial"/>
              </a:rPr>
              <a:t>National </a:t>
            </a:r>
            <a:r>
              <a:rPr lang="en-US" sz="1800" b="1" dirty="0">
                <a:solidFill>
                  <a:srgbClr val="C1171E"/>
                </a:solidFill>
                <a:latin typeface="Arial"/>
              </a:rPr>
              <a:t>HIV </a:t>
            </a:r>
            <a:r>
              <a:rPr lang="en-US" sz="1800" b="1" dirty="0">
                <a:solidFill>
                  <a:srgbClr val="222869"/>
                </a:solidFill>
                <a:latin typeface="Arial"/>
              </a:rPr>
              <a:t>Curriculum </a:t>
            </a:r>
            <a:r>
              <a:rPr lang="en-US" sz="1800" dirty="0">
                <a:solidFill>
                  <a:schemeClr val="tx1"/>
                </a:solidFill>
                <a:latin typeface="Arial"/>
              </a:rPr>
              <a:t>is supported by the Health Resources and Services Administration (HRSA) of the U.S. Department of Health and Human Services (HHS) as part of a financial assistance award totaling $1,021,448 with 0% financed with non-governmental sources. The contents are those of the author(s) and do not necessarily represent the official views of, nor an endorsement, by HRSA, HHS, or the U.S. Government. For more information, please visit </a:t>
            </a:r>
            <a:r>
              <a:rPr lang="en-US" sz="1800" dirty="0" err="1">
                <a:solidFill>
                  <a:schemeClr val="tx1"/>
                </a:solidFill>
                <a:latin typeface="Arial"/>
              </a:rPr>
              <a:t>HRSA.gov</a:t>
            </a:r>
            <a:r>
              <a:rPr lang="en-US" sz="1500" dirty="0">
                <a:solidFill>
                  <a:schemeClr val="tx1"/>
                </a:solidFill>
                <a:latin typeface="Arial"/>
              </a:rPr>
              <a:t>. </a:t>
            </a:r>
            <a:r>
              <a:rPr lang="en-US" sz="1800" dirty="0">
                <a:solidFill>
                  <a:schemeClr val="tx1"/>
                </a:solidFill>
                <a:latin typeface="Arial"/>
              </a:rPr>
              <a:t>This project is led by the University of Washington’s Infectious Diseases Education and Assessment (IDEA) Program</a:t>
            </a:r>
            <a:r>
              <a:rPr lang="en-US" sz="1800" i="0" dirty="0">
                <a:solidFill>
                  <a:schemeClr val="tx1"/>
                </a:solidFill>
                <a:latin typeface="Arial"/>
              </a:rPr>
              <a:t>.</a:t>
            </a:r>
          </a:p>
          <a:p>
            <a:pPr>
              <a:lnSpc>
                <a:spcPts val="2400"/>
              </a:lnSpc>
            </a:pPr>
            <a:endParaRPr lang="en-US" sz="1800" dirty="0">
              <a:solidFill>
                <a:schemeClr val="tx1"/>
              </a:solidFill>
              <a:latin typeface="Arial"/>
            </a:endParaRPr>
          </a:p>
        </p:txBody>
      </p:sp>
      <p:cxnSp>
        <p:nvCxnSpPr>
          <p:cNvPr id="32" name="Straight Connector 31">
            <a:extLst>
              <a:ext uri="{FF2B5EF4-FFF2-40B4-BE49-F238E27FC236}">
                <a16:creationId xmlns:a16="http://schemas.microsoft.com/office/drawing/2014/main" id="{BDC6986E-3A3F-0247-8FD0-66D5A81FDF2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92" name="Picture 91" descr="AETC_Program-color-outline-01.png">
            <a:extLst>
              <a:ext uri="{FF2B5EF4-FFF2-40B4-BE49-F238E27FC236}">
                <a16:creationId xmlns:a16="http://schemas.microsoft.com/office/drawing/2014/main" id="{FAA83704-F788-C14F-9614-086A9E4705F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7652" y="4058779"/>
            <a:ext cx="1672681" cy="548640"/>
          </a:xfrm>
          <a:prstGeom prst="rect">
            <a:avLst/>
          </a:prstGeom>
        </p:spPr>
      </p:pic>
      <p:grpSp>
        <p:nvGrpSpPr>
          <p:cNvPr id="94" name="Logo Stacked V2">
            <a:extLst>
              <a:ext uri="{FF2B5EF4-FFF2-40B4-BE49-F238E27FC236}">
                <a16:creationId xmlns:a16="http://schemas.microsoft.com/office/drawing/2014/main" id="{8C96646A-1AB6-9D43-BE3C-078E71EFDD7D}"/>
              </a:ext>
            </a:extLst>
          </p:cNvPr>
          <p:cNvGrpSpPr>
            <a:grpSpLocks noChangeAspect="1"/>
          </p:cNvGrpSpPr>
          <p:nvPr userDrawn="1"/>
        </p:nvGrpSpPr>
        <p:grpSpPr>
          <a:xfrm>
            <a:off x="3528189" y="4069043"/>
            <a:ext cx="2105418" cy="493776"/>
            <a:chOff x="680865" y="3439338"/>
            <a:chExt cx="4686473" cy="1068091"/>
          </a:xfrm>
        </p:grpSpPr>
        <p:pic>
          <p:nvPicPr>
            <p:cNvPr id="95" name="Logomark V2">
              <a:extLst>
                <a:ext uri="{FF2B5EF4-FFF2-40B4-BE49-F238E27FC236}">
                  <a16:creationId xmlns:a16="http://schemas.microsoft.com/office/drawing/2014/main" id="{D4336D0C-7EE3-9E49-9E18-43F732C60207}"/>
                </a:ext>
              </a:extLst>
            </p:cNvPr>
            <p:cNvPicPr>
              <a:picLocks noChangeAspect="1"/>
            </p:cNvPicPr>
            <p:nvPr/>
          </p:nvPicPr>
          <p:blipFill>
            <a:blip r:embed="rId4"/>
            <a:stretch>
              <a:fillRect/>
            </a:stretch>
          </p:blipFill>
          <p:spPr>
            <a:xfrm>
              <a:off x="680865" y="3439338"/>
              <a:ext cx="1088136" cy="1068091"/>
            </a:xfrm>
            <a:prstGeom prst="rect">
              <a:avLst/>
            </a:prstGeom>
          </p:spPr>
        </p:pic>
        <p:grpSp>
          <p:nvGrpSpPr>
            <p:cNvPr id="96" name="Nat HIV Cur logo type stacked">
              <a:extLst>
                <a:ext uri="{FF2B5EF4-FFF2-40B4-BE49-F238E27FC236}">
                  <a16:creationId xmlns:a16="http://schemas.microsoft.com/office/drawing/2014/main" id="{09074128-A129-0F47-9E86-37B8978BADA6}"/>
                </a:ext>
              </a:extLst>
            </p:cNvPr>
            <p:cNvGrpSpPr>
              <a:grpSpLocks noChangeAspect="1"/>
            </p:cNvGrpSpPr>
            <p:nvPr/>
          </p:nvGrpSpPr>
          <p:grpSpPr bwMode="auto">
            <a:xfrm>
              <a:off x="1898650" y="3455065"/>
              <a:ext cx="3468688" cy="1036638"/>
              <a:chOff x="1196" y="1585"/>
              <a:chExt cx="2185" cy="653"/>
            </a:xfrm>
          </p:grpSpPr>
          <p:sp>
            <p:nvSpPr>
              <p:cNvPr id="97" name="Freeform 5">
                <a:extLst>
                  <a:ext uri="{FF2B5EF4-FFF2-40B4-BE49-F238E27FC236}">
                    <a16:creationId xmlns:a16="http://schemas.microsoft.com/office/drawing/2014/main" id="{F4267FAD-9949-CE4F-9C49-5084029AC6BE}"/>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8" name="Freeform 6">
                <a:extLst>
                  <a:ext uri="{FF2B5EF4-FFF2-40B4-BE49-F238E27FC236}">
                    <a16:creationId xmlns:a16="http://schemas.microsoft.com/office/drawing/2014/main" id="{BE677EC1-66CE-1C49-B21A-0D58F54DD54C}"/>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9" name="Freeform 7">
                <a:extLst>
                  <a:ext uri="{FF2B5EF4-FFF2-40B4-BE49-F238E27FC236}">
                    <a16:creationId xmlns:a16="http://schemas.microsoft.com/office/drawing/2014/main" id="{9B082CF2-F159-C640-A339-F4680096800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0" name="Freeform 8">
                <a:extLst>
                  <a:ext uri="{FF2B5EF4-FFF2-40B4-BE49-F238E27FC236}">
                    <a16:creationId xmlns:a16="http://schemas.microsoft.com/office/drawing/2014/main" id="{8F103939-D002-A245-84AA-B4DA8A1D7BA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1" name="Freeform 9">
                <a:extLst>
                  <a:ext uri="{FF2B5EF4-FFF2-40B4-BE49-F238E27FC236}">
                    <a16:creationId xmlns:a16="http://schemas.microsoft.com/office/drawing/2014/main" id="{3AD48E4C-DDB5-AD4C-BD83-2044D480A44A}"/>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2" name="Freeform 10">
                <a:extLst>
                  <a:ext uri="{FF2B5EF4-FFF2-40B4-BE49-F238E27FC236}">
                    <a16:creationId xmlns:a16="http://schemas.microsoft.com/office/drawing/2014/main" id="{981CEB90-24E7-854B-98D5-FFACDD991E77}"/>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3" name="Freeform 11">
                <a:extLst>
                  <a:ext uri="{FF2B5EF4-FFF2-40B4-BE49-F238E27FC236}">
                    <a16:creationId xmlns:a16="http://schemas.microsoft.com/office/drawing/2014/main" id="{86E828CF-7F26-8D4E-8608-E7A54418450A}"/>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4" name="Freeform 12">
                <a:extLst>
                  <a:ext uri="{FF2B5EF4-FFF2-40B4-BE49-F238E27FC236}">
                    <a16:creationId xmlns:a16="http://schemas.microsoft.com/office/drawing/2014/main" id="{CF1D4AB7-ADBF-434E-BDB5-623306BE5BE8}"/>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5" name="Freeform 13">
                <a:extLst>
                  <a:ext uri="{FF2B5EF4-FFF2-40B4-BE49-F238E27FC236}">
                    <a16:creationId xmlns:a16="http://schemas.microsoft.com/office/drawing/2014/main" id="{3F71DA38-5718-A64F-B21D-48103E122D64}"/>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6" name="Freeform 14">
                <a:extLst>
                  <a:ext uri="{FF2B5EF4-FFF2-40B4-BE49-F238E27FC236}">
                    <a16:creationId xmlns:a16="http://schemas.microsoft.com/office/drawing/2014/main" id="{F2597063-7267-B04B-B38E-81489A6CDF87}"/>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7" name="Freeform 15">
                <a:extLst>
                  <a:ext uri="{FF2B5EF4-FFF2-40B4-BE49-F238E27FC236}">
                    <a16:creationId xmlns:a16="http://schemas.microsoft.com/office/drawing/2014/main" id="{3FE856D3-EA32-394C-AA44-338B2E27211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8" name="Freeform 16">
                <a:extLst>
                  <a:ext uri="{FF2B5EF4-FFF2-40B4-BE49-F238E27FC236}">
                    <a16:creationId xmlns:a16="http://schemas.microsoft.com/office/drawing/2014/main" id="{0ECFCD0F-1337-954D-B07F-BC96AF0B199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9" name="Freeform 17">
                <a:extLst>
                  <a:ext uri="{FF2B5EF4-FFF2-40B4-BE49-F238E27FC236}">
                    <a16:creationId xmlns:a16="http://schemas.microsoft.com/office/drawing/2014/main" id="{B8C7ACF4-9465-9149-914E-2F15D6006473}"/>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0" name="Freeform 18">
                <a:extLst>
                  <a:ext uri="{FF2B5EF4-FFF2-40B4-BE49-F238E27FC236}">
                    <a16:creationId xmlns:a16="http://schemas.microsoft.com/office/drawing/2014/main" id="{E1D88046-D170-5944-9A3D-D4DCB29134A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1" name="Freeform 19">
                <a:extLst>
                  <a:ext uri="{FF2B5EF4-FFF2-40B4-BE49-F238E27FC236}">
                    <a16:creationId xmlns:a16="http://schemas.microsoft.com/office/drawing/2014/main" id="{C36507B0-D640-B84B-B416-BE888E381562}"/>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2" name="Freeform 20">
                <a:extLst>
                  <a:ext uri="{FF2B5EF4-FFF2-40B4-BE49-F238E27FC236}">
                    <a16:creationId xmlns:a16="http://schemas.microsoft.com/office/drawing/2014/main" id="{DCDA74F3-181A-864F-AC96-07DF4600C4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3" name="Freeform 21">
                <a:extLst>
                  <a:ext uri="{FF2B5EF4-FFF2-40B4-BE49-F238E27FC236}">
                    <a16:creationId xmlns:a16="http://schemas.microsoft.com/office/drawing/2014/main" id="{5676E55D-64DB-624E-829D-87D51D6782A7}"/>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4" name="Freeform 22">
                <a:extLst>
                  <a:ext uri="{FF2B5EF4-FFF2-40B4-BE49-F238E27FC236}">
                    <a16:creationId xmlns:a16="http://schemas.microsoft.com/office/drawing/2014/main" id="{F5ED151E-8302-F440-9A4D-3C76DE43B78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5" name="Freeform 23">
                <a:extLst>
                  <a:ext uri="{FF2B5EF4-FFF2-40B4-BE49-F238E27FC236}">
                    <a16:creationId xmlns:a16="http://schemas.microsoft.com/office/drawing/2014/main" id="{BD72C76F-69C9-F943-9DC7-B1E8EDAE7E8C}"/>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6" name="Freeform 24">
                <a:extLst>
                  <a:ext uri="{FF2B5EF4-FFF2-40B4-BE49-F238E27FC236}">
                    <a16:creationId xmlns:a16="http://schemas.microsoft.com/office/drawing/2014/main" id="{A2397D23-186E-0943-918E-35CC87306E0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7" name="Freeform 25">
                <a:extLst>
                  <a:ext uri="{FF2B5EF4-FFF2-40B4-BE49-F238E27FC236}">
                    <a16:creationId xmlns:a16="http://schemas.microsoft.com/office/drawing/2014/main" id="{7547FEE8-47BF-FD41-8919-A145C2A7CBDB}"/>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grpSp>
      </p:grpSp>
      <p:pic>
        <p:nvPicPr>
          <p:cNvPr id="41" name="Picture 40">
            <a:extLst>
              <a:ext uri="{FF2B5EF4-FFF2-40B4-BE49-F238E27FC236}">
                <a16:creationId xmlns:a16="http://schemas.microsoft.com/office/drawing/2014/main" id="{EA8BA448-6524-C843-8240-CCF952044068}"/>
              </a:ext>
            </a:extLst>
          </p:cNvPr>
          <p:cNvPicPr>
            <a:picLocks noChangeAspect="1"/>
          </p:cNvPicPr>
          <p:nvPr userDrawn="1"/>
        </p:nvPicPr>
        <p:blipFill>
          <a:blip r:embed="rId5"/>
          <a:stretch>
            <a:fillRect/>
          </a:stretch>
        </p:blipFill>
        <p:spPr>
          <a:xfrm>
            <a:off x="6554364" y="4044226"/>
            <a:ext cx="2099685" cy="548640"/>
          </a:xfrm>
          <a:prstGeom prst="rect">
            <a:avLst/>
          </a:prstGeom>
        </p:spPr>
      </p:pic>
    </p:spTree>
    <p:extLst>
      <p:ext uri="{BB962C8B-B14F-4D97-AF65-F5344CB8AC3E}">
        <p14:creationId xmlns:p14="http://schemas.microsoft.com/office/powerpoint/2010/main" val="2916106333"/>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Whit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7496"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7496" y="-1"/>
            <a:ext cx="9162289" cy="1374344"/>
          </a:xfrm>
          <a:prstGeom prst="rect">
            <a:avLst/>
          </a:prstGeom>
        </p:spPr>
      </p:pic>
      <p:cxnSp>
        <p:nvCxnSpPr>
          <p:cNvPr id="9" name="Straight Connector 8"/>
          <p:cNvCxnSpPr/>
          <p:nvPr/>
        </p:nvCxnSpPr>
        <p:spPr>
          <a:xfrm>
            <a:off x="-9345" y="137581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9345" y="3778214"/>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1" name="Picture 10" descr="NatHIVcurriculum_logo_white_thik.png">
            <a:extLst>
              <a:ext uri="{FF2B5EF4-FFF2-40B4-BE49-F238E27FC236}">
                <a16:creationId xmlns:a16="http://schemas.microsoft.com/office/drawing/2014/main" id="{AB8A0B6B-B538-9F4F-9B5E-6F68F44C4DF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11E5BFF4-B9AA-1C49-924A-3D81579F6BCD}"/>
              </a:ext>
            </a:extLst>
          </p:cNvPr>
          <p:cNvSpPr>
            <a:spLocks noGrp="1"/>
          </p:cNvSpPr>
          <p:nvPr>
            <p:ph type="title" hasCustomPrompt="1"/>
          </p:nvPr>
        </p:nvSpPr>
        <p:spPr>
          <a:xfrm>
            <a:off x="452333" y="2141759"/>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096339042"/>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53144" cy="1372972"/>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53144" cy="1372972"/>
          </a:xfrm>
          <a:prstGeom prst="rect">
            <a:avLst/>
          </a:prstGeom>
        </p:spPr>
      </p:pic>
      <p:cxnSp>
        <p:nvCxnSpPr>
          <p:cNvPr id="14" name="Straight Connector 13"/>
          <p:cNvCxnSpPr/>
          <p:nvPr/>
        </p:nvCxnSpPr>
        <p:spPr>
          <a:xfrm>
            <a:off x="-5643" y="1375816"/>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5643" y="3778231"/>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0" name="Picture 9" descr="NatHIVcurriculum_logo_white_thik.png">
            <a:extLst>
              <a:ext uri="{FF2B5EF4-FFF2-40B4-BE49-F238E27FC236}">
                <a16:creationId xmlns:a16="http://schemas.microsoft.com/office/drawing/2014/main" id="{3E581CB9-9A7F-9C49-B30C-B8C41541F504}"/>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1" name="Title 4">
            <a:extLst>
              <a:ext uri="{FF2B5EF4-FFF2-40B4-BE49-F238E27FC236}">
                <a16:creationId xmlns:a16="http://schemas.microsoft.com/office/drawing/2014/main" id="{0337FAAB-7324-A445-8B9B-43EB1A6CE6DE}"/>
              </a:ext>
            </a:extLst>
          </p:cNvPr>
          <p:cNvSpPr txBox="1">
            <a:spLocks/>
          </p:cNvSpPr>
          <p:nvPr userDrawn="1"/>
        </p:nvSpPr>
        <p:spPr>
          <a:xfrm>
            <a:off x="1" y="2077916"/>
            <a:ext cx="9143999" cy="971550"/>
          </a:xfrm>
          <a:prstGeom prst="rect">
            <a:avLst/>
          </a:prstGeom>
          <a:solidFill>
            <a:srgbClr val="0070C0">
              <a:alpha val="15000"/>
            </a:srgbClr>
          </a:solidFill>
        </p:spPr>
        <p:txBody>
          <a:bodyPr tIns="0" anchor="ctr">
            <a:normAutofit/>
          </a:bodyPr>
          <a:lstStyle/>
          <a:p>
            <a:pPr marL="0" marR="0" lvl="0" indent="0" algn="ctr" defTabSz="685800" rtl="0" eaLnBrk="1" fontAlgn="auto" latinLnBrk="0" hangingPunct="1">
              <a:lnSpc>
                <a:spcPts val="28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2"/>
              </a:solidFill>
              <a:effectLst/>
              <a:uLnTx/>
              <a:uFillTx/>
              <a:latin typeface="+mj-lt"/>
              <a:ea typeface="+mj-ea"/>
              <a:cs typeface="+mj-cs"/>
            </a:endParaRPr>
          </a:p>
        </p:txBody>
      </p:sp>
      <p:sp>
        <p:nvSpPr>
          <p:cNvPr id="13" name="Title 1">
            <a:extLst>
              <a:ext uri="{FF2B5EF4-FFF2-40B4-BE49-F238E27FC236}">
                <a16:creationId xmlns:a16="http://schemas.microsoft.com/office/drawing/2014/main" id="{A7E5160C-85AC-7248-84C1-AB4B33AAEE8B}"/>
              </a:ext>
            </a:extLst>
          </p:cNvPr>
          <p:cNvSpPr>
            <a:spLocks noGrp="1"/>
          </p:cNvSpPr>
          <p:nvPr>
            <p:ph type="title" hasCustomPrompt="1"/>
          </p:nvPr>
        </p:nvSpPr>
        <p:spPr>
          <a:xfrm>
            <a:off x="459306" y="2078649"/>
            <a:ext cx="8229568" cy="956120"/>
          </a:xfrm>
          <a:prstGeom prst="rect">
            <a:avLst/>
          </a:prstGeom>
        </p:spPr>
        <p:txBody>
          <a:bodyPr tIns="0" anchor="ctr">
            <a:normAutofit/>
          </a:bodyPr>
          <a:lstStyle>
            <a:lvl1pPr algn="ctr">
              <a:lnSpc>
                <a:spcPts val="3600"/>
              </a:lnSpc>
              <a:defRPr sz="2400" b="1" cap="none">
                <a:solidFill>
                  <a:schemeClr val="tx2"/>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290517799"/>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_Thick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374344"/>
          </a:xfrm>
          <a:prstGeom prst="rect">
            <a:avLst/>
          </a:prstGeom>
        </p:spPr>
      </p:pic>
      <p:sp>
        <p:nvSpPr>
          <p:cNvPr id="10" name="Rectangle 9"/>
          <p:cNvSpPr/>
          <p:nvPr userDrawn="1"/>
        </p:nvSpPr>
        <p:spPr>
          <a:xfrm>
            <a:off x="-876" y="1371601"/>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sp>
        <p:nvSpPr>
          <p:cNvPr id="11" name="Rectangle 10"/>
          <p:cNvSpPr/>
          <p:nvPr userDrawn="1"/>
        </p:nvSpPr>
        <p:spPr>
          <a:xfrm>
            <a:off x="-876" y="3499324"/>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pic>
        <p:nvPicPr>
          <p:cNvPr id="9" name="Picture 8" descr="NatHIVcurriculum_logo_white_thik.png">
            <a:extLst>
              <a:ext uri="{FF2B5EF4-FFF2-40B4-BE49-F238E27FC236}">
                <a16:creationId xmlns:a16="http://schemas.microsoft.com/office/drawing/2014/main" id="{0FB6F301-DD77-994D-B54D-D52912FE0A5A}"/>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D924EF78-34F7-6D46-B816-91F0D3BB5989}"/>
              </a:ext>
            </a:extLst>
          </p:cNvPr>
          <p:cNvSpPr>
            <a:spLocks noGrp="1"/>
          </p:cNvSpPr>
          <p:nvPr>
            <p:ph type="title" hasCustomPrompt="1"/>
          </p:nvPr>
        </p:nvSpPr>
        <p:spPr>
          <a:xfrm>
            <a:off x="452333" y="2146855"/>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191244808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Figures_Images">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3A162183-E1A8-A14F-931A-7A8769D9E144}"/>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igures_Image_Credi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E8C9B552-E002-5C48-BB85-CEC9317C756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36849621"/>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Figures + 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000">
                <a:solidFill>
                  <a:schemeClr val="bg1"/>
                </a:solidFill>
                <a:latin typeface="Arial"/>
                <a:cs typeface="Arial"/>
              </a:defRPr>
            </a:lvl1pPr>
          </a:lstStyle>
          <a:p>
            <a:r>
              <a:rPr lang="en-US" dirty="0"/>
              <a:t>Data Slide: click to add title</a:t>
            </a:r>
          </a:p>
        </p:txBody>
      </p:sp>
      <p:sp>
        <p:nvSpPr>
          <p:cNvPr id="3" name="Rectangle 2"/>
          <p:cNvSpPr/>
          <p:nvPr/>
        </p:nvSpPr>
        <p:spPr>
          <a:xfrm>
            <a:off x="0" y="920751"/>
            <a:ext cx="9162288" cy="377190"/>
          </a:xfrm>
          <a:prstGeom prst="rect">
            <a:avLst/>
          </a:prstGeom>
          <a:solidFill>
            <a:srgbClr val="68686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500" dirty="0">
              <a:solidFill>
                <a:schemeClr val="bg1"/>
              </a:solidFill>
              <a:latin typeface="Arial" panose="020B0604020202020204" pitchFamily="34" charset="0"/>
              <a:cs typeface="Arial" panose="020B0604020202020204" pitchFamily="34" charset="0"/>
            </a:endParaRPr>
          </a:p>
        </p:txBody>
      </p:sp>
      <p:sp>
        <p:nvSpPr>
          <p:cNvPr id="34" name="Text Placeholder 5"/>
          <p:cNvSpPr>
            <a:spLocks noGrp="1"/>
          </p:cNvSpPr>
          <p:nvPr>
            <p:ph type="body" sz="quarter" idx="15" hasCustomPrompt="1"/>
          </p:nvPr>
        </p:nvSpPr>
        <p:spPr>
          <a:xfrm>
            <a:off x="318914" y="941069"/>
            <a:ext cx="8503916" cy="342896"/>
          </a:xfrm>
          <a:prstGeom prst="rect">
            <a:avLst/>
          </a:prstGeom>
        </p:spPr>
        <p:txBody>
          <a:bodyPr vert="horz" anchor="ctr"/>
          <a:lstStyle>
            <a:lvl1pPr marL="0" indent="0" algn="l">
              <a:spcBef>
                <a:spcPts val="0"/>
              </a:spcBef>
              <a:buNone/>
              <a:defRPr sz="1500" b="0" baseline="0">
                <a:solidFill>
                  <a:schemeClr val="bg1"/>
                </a:solidFill>
                <a:latin typeface="Arial"/>
                <a:cs typeface="Arial"/>
              </a:defRPr>
            </a:lvl1pPr>
          </a:lstStyle>
          <a:p>
            <a:pPr lvl="0"/>
            <a:r>
              <a:rPr lang="en-US" dirty="0"/>
              <a:t>Click to Add Title </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8485266"/>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Large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4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400"/>
              </a:spcBef>
              <a:spcAft>
                <a:spcPts val="0"/>
              </a:spcAft>
              <a:buClr>
                <a:srgbClr val="0070C0"/>
              </a:buClr>
              <a:buSzPct val="100000"/>
              <a:buFont typeface="Lucida Grande"/>
              <a:buChar char="-"/>
              <a:tabLst/>
              <a:defRPr sz="20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cxnSp>
        <p:nvCxnSpPr>
          <p:cNvPr id="32" name="Straight Connector 31"/>
          <p:cNvCxnSpPr/>
          <p:nvPr/>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103123092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0" r:id="rId1"/>
    <p:sldLayoutId id="2147483753" r:id="rId2"/>
    <p:sldLayoutId id="2147483695" r:id="rId3"/>
    <p:sldLayoutId id="2147483696" r:id="rId4"/>
    <p:sldLayoutId id="2147483714" r:id="rId5"/>
    <p:sldLayoutId id="2147483699" r:id="rId6"/>
    <p:sldLayoutId id="2147483733" r:id="rId7"/>
    <p:sldLayoutId id="2147483700" r:id="rId8"/>
    <p:sldLayoutId id="2147483738" r:id="rId9"/>
    <p:sldLayoutId id="2147483740" r:id="rId10"/>
    <p:sldLayoutId id="2147483739" r:id="rId11"/>
    <p:sldLayoutId id="2147483698" r:id="rId12"/>
    <p:sldLayoutId id="2147483752" r:id="rId13"/>
    <p:sldLayoutId id="2147483755" r:id="rId14"/>
    <p:sldLayoutId id="2147483754" r:id="rId15"/>
    <p:sldLayoutId id="2147483756" r:id="rId16"/>
    <p:sldLayoutId id="2147483735" r:id="rId17"/>
    <p:sldLayoutId id="2147483707" r:id="rId18"/>
    <p:sldLayoutId id="2147483732" r:id="rId19"/>
    <p:sldLayoutId id="2147483727" r:id="rId20"/>
    <p:sldLayoutId id="2147483694" r:id="rId21"/>
    <p:sldLayoutId id="2147483703" r:id="rId22"/>
    <p:sldLayoutId id="2147483706" r:id="rId23"/>
  </p:sldLayoutIdLst>
  <p:transition spd="slow"/>
  <p:hf sldNum="0"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nSpc>
                <a:spcPts val="3000"/>
              </a:lnSpc>
            </a:pPr>
            <a:r>
              <a:rPr lang="en-US" sz="1800" b="0" dirty="0"/>
              <a:t>Tenofovir DF-Emtricitabine PrEP for African Women</a:t>
            </a:r>
            <a:br>
              <a:rPr lang="en-US" sz="1650" b="0" dirty="0"/>
            </a:br>
            <a:r>
              <a:rPr lang="en-US" sz="2700" dirty="0">
                <a:solidFill>
                  <a:srgbClr val="001D48"/>
                </a:solidFill>
              </a:rPr>
              <a:t> </a:t>
            </a:r>
            <a:r>
              <a:rPr lang="en-US" dirty="0">
                <a:solidFill>
                  <a:srgbClr val="001D48"/>
                </a:solidFill>
                <a:cs typeface="Arial"/>
              </a:rPr>
              <a:t>FEM-PrEP</a:t>
            </a:r>
            <a:endParaRPr lang="en-US" dirty="0">
              <a:solidFill>
                <a:srgbClr val="001D48"/>
              </a:solidFill>
            </a:endParaRPr>
          </a:p>
        </p:txBody>
      </p:sp>
    </p:spTree>
    <p:extLst>
      <p:ext uri="{BB962C8B-B14F-4D97-AF65-F5344CB8AC3E}">
        <p14:creationId xmlns:p14="http://schemas.microsoft.com/office/powerpoint/2010/main" val="1999082443"/>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p:txBody>
          <a:bodyPr>
            <a:normAutofit/>
          </a:bodyPr>
          <a:lstStyle/>
          <a:p>
            <a:r>
              <a:rPr lang="en-US" sz="2000" dirty="0"/>
              <a:t>Tenofovir DF-Emtricitabine PrEP for African Women</a:t>
            </a:r>
            <a:br>
              <a:rPr lang="en-US" sz="2000" dirty="0"/>
            </a:br>
            <a:r>
              <a:rPr lang="en-US" sz="2000" dirty="0"/>
              <a:t>The FEM-PrEP Study: Background</a:t>
            </a:r>
          </a:p>
        </p:txBody>
      </p:sp>
      <p:sp>
        <p:nvSpPr>
          <p:cNvPr id="3" name="Text Placeholder 2"/>
          <p:cNvSpPr>
            <a:spLocks noGrp="1"/>
          </p:cNvSpPr>
          <p:nvPr>
            <p:ph type="body" sz="quarter" idx="16"/>
          </p:nvPr>
        </p:nvSpPr>
        <p:spPr/>
        <p:txBody>
          <a:bodyPr/>
          <a:lstStyle/>
          <a:p>
            <a:r>
              <a:rPr lang="en-US" dirty="0"/>
              <a:t>Source: </a:t>
            </a:r>
            <a:r>
              <a:rPr lang="en-US" dirty="0">
                <a:ea typeface="ＭＳ Ｐゴシック" pitchFamily="-105" charset="-128"/>
                <a:cs typeface="ＭＳ Ｐゴシック" pitchFamily="-105" charset="-128"/>
              </a:rPr>
              <a:t>Van </a:t>
            </a:r>
            <a:r>
              <a:rPr lang="en-US" dirty="0" err="1">
                <a:ea typeface="ＭＳ Ｐゴシック" pitchFamily="-105" charset="-128"/>
                <a:cs typeface="ＭＳ Ｐゴシック" pitchFamily="-105" charset="-128"/>
              </a:rPr>
              <a:t>Damme</a:t>
            </a:r>
            <a:r>
              <a:rPr lang="en-US" dirty="0">
                <a:ea typeface="ＭＳ Ｐゴシック" pitchFamily="-105" charset="-128"/>
                <a:cs typeface="ＭＳ Ｐゴシック" pitchFamily="-105" charset="-128"/>
              </a:rPr>
              <a:t> L, et al. </a:t>
            </a:r>
            <a:r>
              <a:rPr lang="en-US" dirty="0"/>
              <a:t>N Engl J Med</a:t>
            </a:r>
            <a:r>
              <a:rPr lang="en-US" dirty="0">
                <a:ea typeface="ＭＳ Ｐゴシック" pitchFamily="-105" charset="-128"/>
                <a:cs typeface="ＭＳ Ｐゴシック" pitchFamily="-105" charset="-128"/>
              </a:rPr>
              <a:t>. 2012;367:411-22.</a:t>
            </a:r>
            <a:endParaRPr lang="en-US" dirty="0"/>
          </a:p>
        </p:txBody>
      </p:sp>
      <p:sp>
        <p:nvSpPr>
          <p:cNvPr id="2" name="Content Placeholder 1"/>
          <p:cNvSpPr>
            <a:spLocks noGrp="1"/>
          </p:cNvSpPr>
          <p:nvPr>
            <p:ph sz="half" idx="2"/>
          </p:nvPr>
        </p:nvSpPr>
        <p:spPr>
          <a:xfrm>
            <a:off x="323851" y="1049659"/>
            <a:ext cx="4901292" cy="3645905"/>
          </a:xfrm>
        </p:spPr>
        <p:txBody>
          <a:bodyPr>
            <a:normAutofit fontScale="85000" lnSpcReduction="10000"/>
          </a:bodyPr>
          <a:lstStyle/>
          <a:p>
            <a:pPr>
              <a:lnSpc>
                <a:spcPts val="1800"/>
              </a:lnSpc>
            </a:pPr>
            <a:r>
              <a:rPr lang="en-US" sz="1500" b="1" dirty="0"/>
              <a:t>Background: </a:t>
            </a:r>
            <a:r>
              <a:rPr lang="en-US" sz="1500" dirty="0"/>
              <a:t>Randomized, double-blind, placebo-controlled trial that examined efficacy and safety of tenofovir DF-emtricitabine as preexposure prophylaxis in HIV-negative women in Kenya, South Africa, and Tanzania</a:t>
            </a:r>
          </a:p>
          <a:p>
            <a:pPr>
              <a:spcBef>
                <a:spcPts val="600"/>
              </a:spcBef>
            </a:pPr>
            <a:r>
              <a:rPr lang="en-US" sz="1500" b="1" dirty="0"/>
              <a:t>Inclusion Criteria </a:t>
            </a:r>
            <a:r>
              <a:rPr lang="en-US" sz="1500" dirty="0"/>
              <a:t>(n = 2,120 enrolled)</a:t>
            </a:r>
          </a:p>
          <a:p>
            <a:pPr lvl="1">
              <a:lnSpc>
                <a:spcPts val="1800"/>
              </a:lnSpc>
            </a:pPr>
            <a:r>
              <a:rPr lang="en-US" sz="1500" dirty="0"/>
              <a:t>18-35 years of age</a:t>
            </a:r>
          </a:p>
          <a:p>
            <a:pPr lvl="1">
              <a:lnSpc>
                <a:spcPts val="1800"/>
              </a:lnSpc>
            </a:pPr>
            <a:r>
              <a:rPr lang="en-US" sz="1500" dirty="0"/>
              <a:t>Negative HIV-1-antibody test</a:t>
            </a:r>
          </a:p>
          <a:p>
            <a:pPr lvl="1">
              <a:lnSpc>
                <a:spcPts val="1800"/>
              </a:lnSpc>
            </a:pPr>
            <a:r>
              <a:rPr lang="en-US" sz="1500" dirty="0"/>
              <a:t>Increased risk for HIV: ≥1 vaginal sex acts in </a:t>
            </a:r>
            <a:br>
              <a:rPr lang="en-US" sz="1500" dirty="0"/>
            </a:br>
            <a:r>
              <a:rPr lang="en-US" sz="1500" dirty="0"/>
              <a:t>  prior 2 weeks or &gt;1 sex partner in prior month</a:t>
            </a:r>
          </a:p>
          <a:p>
            <a:pPr lvl="1">
              <a:lnSpc>
                <a:spcPts val="1800"/>
              </a:lnSpc>
            </a:pPr>
            <a:r>
              <a:rPr lang="en-US" sz="1500" dirty="0"/>
              <a:t>Excluded if pregnant or breastfeeding</a:t>
            </a:r>
          </a:p>
          <a:p>
            <a:pPr lvl="1">
              <a:lnSpc>
                <a:spcPts val="1800"/>
              </a:lnSpc>
            </a:pPr>
            <a:r>
              <a:rPr lang="en-US" sz="1500" dirty="0"/>
              <a:t>Excluded if HBsAg or abnormal hepatic function</a:t>
            </a:r>
          </a:p>
          <a:p>
            <a:pPr lvl="1">
              <a:lnSpc>
                <a:spcPts val="1800"/>
              </a:lnSpc>
            </a:pPr>
            <a:r>
              <a:rPr lang="en-US" sz="1500" dirty="0"/>
              <a:t>Excluded if abnormal renal function</a:t>
            </a:r>
          </a:p>
          <a:p>
            <a:pPr>
              <a:spcBef>
                <a:spcPts val="600"/>
              </a:spcBef>
            </a:pPr>
            <a:r>
              <a:rPr lang="en-US" sz="1500" b="1" dirty="0"/>
              <a:t>Treatment Arms</a:t>
            </a:r>
          </a:p>
          <a:p>
            <a:pPr lvl="1">
              <a:lnSpc>
                <a:spcPts val="1800"/>
              </a:lnSpc>
            </a:pPr>
            <a:r>
              <a:rPr lang="en-US" sz="1500" dirty="0"/>
              <a:t>Placebo: 1 pill daily</a:t>
            </a:r>
          </a:p>
          <a:p>
            <a:pPr lvl="1">
              <a:lnSpc>
                <a:spcPts val="1800"/>
              </a:lnSpc>
            </a:pPr>
            <a:r>
              <a:rPr lang="en-US" sz="1500" dirty="0"/>
              <a:t>Tenofovir DF-emtricitabine: 1 pill daily </a:t>
            </a:r>
          </a:p>
          <a:p>
            <a:endParaRPr lang="en-US" dirty="0"/>
          </a:p>
        </p:txBody>
      </p:sp>
      <p:sp>
        <p:nvSpPr>
          <p:cNvPr id="13" name="Line 11"/>
          <p:cNvSpPr>
            <a:spLocks noChangeShapeType="1"/>
          </p:cNvSpPr>
          <p:nvPr/>
        </p:nvSpPr>
        <p:spPr bwMode="auto">
          <a:xfrm rot="1169337" flipV="1">
            <a:off x="5328790" y="2274431"/>
            <a:ext cx="550005" cy="715787"/>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18" name="Line 11"/>
          <p:cNvSpPr>
            <a:spLocks noChangeShapeType="1"/>
          </p:cNvSpPr>
          <p:nvPr/>
        </p:nvSpPr>
        <p:spPr bwMode="auto">
          <a:xfrm rot="20430663">
            <a:off x="5342806" y="2772046"/>
            <a:ext cx="533678" cy="797008"/>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19" name="Rectangle 7"/>
          <p:cNvSpPr>
            <a:spLocks noChangeArrowheads="1"/>
          </p:cNvSpPr>
          <p:nvPr/>
        </p:nvSpPr>
        <p:spPr bwMode="ltGray">
          <a:xfrm>
            <a:off x="6069970" y="1961969"/>
            <a:ext cx="2493339" cy="818384"/>
          </a:xfrm>
          <a:prstGeom prst="rect">
            <a:avLst/>
          </a:prstGeom>
          <a:solidFill>
            <a:schemeClr val="bg1">
              <a:lumMod val="85000"/>
            </a:scheme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prstTxWarp prst="textNoShape">
              <a:avLst/>
            </a:prstTxWarp>
          </a:bodyPr>
          <a:lstStyle/>
          <a:p>
            <a:pPr algn="ctr"/>
            <a:r>
              <a:rPr lang="en-US" sz="1400" b="1" dirty="0">
                <a:solidFill>
                  <a:srgbClr val="000000"/>
                </a:solidFill>
                <a:latin typeface="Arial"/>
                <a:cs typeface="Arial"/>
              </a:rPr>
              <a:t>Placebo</a:t>
            </a:r>
          </a:p>
          <a:p>
            <a:pPr algn="ctr">
              <a:spcBef>
                <a:spcPts val="300"/>
              </a:spcBef>
            </a:pPr>
            <a:r>
              <a:rPr lang="en-US" sz="1000" dirty="0">
                <a:solidFill>
                  <a:srgbClr val="000000"/>
                </a:solidFill>
                <a:latin typeface="Arial"/>
                <a:cs typeface="Arial"/>
              </a:rPr>
              <a:t>(n = 1,058)</a:t>
            </a:r>
          </a:p>
        </p:txBody>
      </p:sp>
      <p:sp>
        <p:nvSpPr>
          <p:cNvPr id="20" name="Rectangle 7"/>
          <p:cNvSpPr>
            <a:spLocks noChangeArrowheads="1"/>
          </p:cNvSpPr>
          <p:nvPr/>
        </p:nvSpPr>
        <p:spPr bwMode="ltGray">
          <a:xfrm>
            <a:off x="6069970" y="3095817"/>
            <a:ext cx="2494366" cy="818384"/>
          </a:xfrm>
          <a:prstGeom prst="rect">
            <a:avLst/>
          </a:prstGeom>
          <a:solidFill>
            <a:schemeClr val="accent1">
              <a:lumMod val="20000"/>
              <a:lumOff val="80000"/>
            </a:scheme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prstTxWarp prst="textNoShape">
              <a:avLst/>
            </a:prstTxWarp>
          </a:bodyPr>
          <a:lstStyle/>
          <a:p>
            <a:pPr algn="ctr">
              <a:spcBef>
                <a:spcPts val="300"/>
              </a:spcBef>
            </a:pPr>
            <a:r>
              <a:rPr lang="en-US" sz="1400" b="1" dirty="0">
                <a:solidFill>
                  <a:srgbClr val="000000"/>
                </a:solidFill>
                <a:latin typeface="Arial"/>
                <a:cs typeface="Arial"/>
              </a:rPr>
              <a:t>Tenofovir DF-emtricitabine</a:t>
            </a:r>
            <a:br>
              <a:rPr lang="en-US" sz="1350" b="1" dirty="0">
                <a:solidFill>
                  <a:srgbClr val="000000"/>
                </a:solidFill>
                <a:latin typeface="Arial"/>
                <a:cs typeface="Arial"/>
              </a:rPr>
            </a:br>
            <a:r>
              <a:rPr lang="en-US" sz="1000" b="1" dirty="0">
                <a:solidFill>
                  <a:srgbClr val="000000"/>
                </a:solidFill>
                <a:latin typeface="Arial"/>
                <a:cs typeface="Arial"/>
              </a:rPr>
              <a:t> </a:t>
            </a:r>
            <a:r>
              <a:rPr lang="en-US" sz="1000" dirty="0">
                <a:solidFill>
                  <a:srgbClr val="000000"/>
                </a:solidFill>
                <a:latin typeface="Arial"/>
                <a:cs typeface="Arial"/>
              </a:rPr>
              <a:t>(n = 1,062)</a:t>
            </a:r>
          </a:p>
        </p:txBody>
      </p:sp>
    </p:spTree>
    <p:extLst>
      <p:ext uri="{BB962C8B-B14F-4D97-AF65-F5344CB8AC3E}">
        <p14:creationId xmlns:p14="http://schemas.microsoft.com/office/powerpoint/2010/main" val="3433634167"/>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p:txBody>
          <a:bodyPr>
            <a:normAutofit/>
          </a:bodyPr>
          <a:lstStyle/>
          <a:p>
            <a:r>
              <a:rPr lang="en-US" sz="2000" dirty="0"/>
              <a:t>Tenofovir DF-Emtricitabine PrEP for African Women</a:t>
            </a:r>
            <a:br>
              <a:rPr lang="en-US" sz="2000" dirty="0"/>
            </a:br>
            <a:r>
              <a:rPr lang="en-US" sz="2000" dirty="0"/>
              <a:t>FEM-PrEP Study: Results</a:t>
            </a:r>
          </a:p>
        </p:txBody>
      </p:sp>
      <p:sp>
        <p:nvSpPr>
          <p:cNvPr id="3" name="Content Placeholder 2"/>
          <p:cNvSpPr>
            <a:spLocks noGrp="1"/>
          </p:cNvSpPr>
          <p:nvPr>
            <p:ph type="body" sz="quarter" idx="14"/>
          </p:nvPr>
        </p:nvSpPr>
        <p:spPr/>
        <p:txBody>
          <a:bodyPr/>
          <a:lstStyle/>
          <a:p>
            <a:r>
              <a:rPr lang="en-US" dirty="0"/>
              <a:t>Source: </a:t>
            </a:r>
            <a:r>
              <a:rPr lang="en-US" dirty="0">
                <a:ea typeface="ＭＳ Ｐゴシック" pitchFamily="-105" charset="-128"/>
                <a:cs typeface="ＭＳ Ｐゴシック" pitchFamily="-105" charset="-128"/>
              </a:rPr>
              <a:t>Van </a:t>
            </a:r>
            <a:r>
              <a:rPr lang="en-US" dirty="0" err="1">
                <a:ea typeface="ＭＳ Ｐゴシック" pitchFamily="-105" charset="-128"/>
                <a:cs typeface="ＭＳ Ｐゴシック" pitchFamily="-105" charset="-128"/>
              </a:rPr>
              <a:t>Damme</a:t>
            </a:r>
            <a:r>
              <a:rPr lang="en-US" dirty="0">
                <a:ea typeface="ＭＳ Ｐゴシック" pitchFamily="-105" charset="-128"/>
                <a:cs typeface="ＭＳ Ｐゴシック" pitchFamily="-105" charset="-128"/>
              </a:rPr>
              <a:t> L, et al. </a:t>
            </a:r>
            <a:r>
              <a:rPr lang="en-US" dirty="0"/>
              <a:t>N </a:t>
            </a:r>
            <a:r>
              <a:rPr lang="en-US" dirty="0" err="1"/>
              <a:t>Engl</a:t>
            </a:r>
            <a:r>
              <a:rPr lang="en-US" dirty="0"/>
              <a:t> J Med</a:t>
            </a:r>
            <a:r>
              <a:rPr lang="en-US" dirty="0">
                <a:ea typeface="ＭＳ Ｐゴシック" pitchFamily="-105" charset="-128"/>
                <a:cs typeface="ＭＳ Ｐゴシック" pitchFamily="-105" charset="-128"/>
              </a:rPr>
              <a:t>. 2012;367:411-22.</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65068591"/>
              </p:ext>
            </p:extLst>
          </p:nvPr>
        </p:nvGraphicFramePr>
        <p:xfrm>
          <a:off x="493776" y="971556"/>
          <a:ext cx="8229600" cy="3447288"/>
        </p:xfrm>
        <a:graphic>
          <a:graphicData uri="http://schemas.openxmlformats.org/drawingml/2006/chart">
            <c:chart xmlns:c="http://schemas.openxmlformats.org/drawingml/2006/chart" xmlns:r="http://schemas.openxmlformats.org/officeDocument/2006/relationships" r:id="rId3"/>
          </a:graphicData>
        </a:graphic>
      </p:graphicFrame>
      <p:grpSp>
        <p:nvGrpSpPr>
          <p:cNvPr id="12" name="Group 11"/>
          <p:cNvGrpSpPr/>
          <p:nvPr/>
        </p:nvGrpSpPr>
        <p:grpSpPr>
          <a:xfrm>
            <a:off x="3243649" y="1502228"/>
            <a:ext cx="3540872" cy="1096060"/>
            <a:chOff x="3019986" y="1622176"/>
            <a:chExt cx="4680856" cy="1437752"/>
          </a:xfrm>
        </p:grpSpPr>
        <p:cxnSp>
          <p:nvCxnSpPr>
            <p:cNvPr id="14" name="Straight Connector 13"/>
            <p:cNvCxnSpPr/>
            <p:nvPr/>
          </p:nvCxnSpPr>
          <p:spPr>
            <a:xfrm flipH="1">
              <a:off x="3019986" y="1800117"/>
              <a:ext cx="0" cy="1259811"/>
            </a:xfrm>
            <a:prstGeom prst="line">
              <a:avLst/>
            </a:prstGeom>
            <a:ln w="127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7700842" y="1794045"/>
              <a:ext cx="0" cy="1265883"/>
            </a:xfrm>
            <a:prstGeom prst="line">
              <a:avLst/>
            </a:prstGeom>
            <a:ln w="127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3019987" y="1801611"/>
              <a:ext cx="4680855" cy="0"/>
            </a:xfrm>
            <a:prstGeom prst="line">
              <a:avLst/>
            </a:prstGeom>
            <a:ln w="127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8" name="Rounded Rectangle 17"/>
            <p:cNvSpPr>
              <a:spLocks/>
            </p:cNvSpPr>
            <p:nvPr/>
          </p:nvSpPr>
          <p:spPr>
            <a:xfrm>
              <a:off x="4738945" y="1622176"/>
              <a:ext cx="1184695" cy="359838"/>
            </a:xfrm>
            <a:prstGeom prst="roundRect">
              <a:avLst/>
            </a:prstGeom>
            <a:solidFill>
              <a:schemeClr val="bg1">
                <a:lumMod val="9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91440" rtlCol="0" anchor="ctr"/>
            <a:lstStyle/>
            <a:p>
              <a:pPr algn="ctr" defTabSz="670322">
                <a:lnSpc>
                  <a:spcPts val="1200"/>
                </a:lnSpc>
              </a:pPr>
              <a:r>
                <a:rPr lang="en-US" sz="1200" dirty="0">
                  <a:solidFill>
                    <a:srgbClr val="000000"/>
                  </a:solidFill>
                  <a:latin typeface="Arial" pitchFamily="31" charset="0"/>
                </a:rPr>
                <a:t>P = 0.81</a:t>
              </a:r>
              <a:endParaRPr lang="en-US" sz="1200" b="1" dirty="0">
                <a:solidFill>
                  <a:srgbClr val="000000"/>
                </a:solidFill>
                <a:latin typeface="Arial" pitchFamily="31" charset="0"/>
              </a:endParaRPr>
            </a:p>
          </p:txBody>
        </p:sp>
      </p:grpSp>
      <p:sp>
        <p:nvSpPr>
          <p:cNvPr id="13" name="TextBox 12"/>
          <p:cNvSpPr txBox="1"/>
          <p:nvPr/>
        </p:nvSpPr>
        <p:spPr>
          <a:xfrm>
            <a:off x="1477734" y="4401275"/>
            <a:ext cx="7102930" cy="276999"/>
          </a:xfrm>
          <a:prstGeom prst="rect">
            <a:avLst/>
          </a:prstGeom>
          <a:solidFill>
            <a:srgbClr val="E6EBF2"/>
          </a:solidFill>
        </p:spPr>
        <p:txBody>
          <a:bodyPr wrap="square" lIns="274320" rtlCol="0">
            <a:spAutoFit/>
          </a:bodyPr>
          <a:lstStyle/>
          <a:p>
            <a:r>
              <a:rPr lang="en-US" sz="1200" dirty="0">
                <a:latin typeface="Arial" panose="020B0604020202020204" pitchFamily="34" charset="0"/>
                <a:cs typeface="Arial" panose="020B0604020202020204" pitchFamily="34" charset="0"/>
              </a:rPr>
              <a:t> Study stopped early due to lack of efficacy </a:t>
            </a:r>
          </a:p>
        </p:txBody>
      </p:sp>
    </p:spTree>
    <p:extLst>
      <p:ext uri="{BB962C8B-B14F-4D97-AF65-F5344CB8AC3E}">
        <p14:creationId xmlns:p14="http://schemas.microsoft.com/office/powerpoint/2010/main" val="893437330"/>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Tenofovir DF-Emtricitabine PrEP for African Women</a:t>
            </a:r>
            <a:br>
              <a:rPr lang="en-US" dirty="0"/>
            </a:br>
            <a:r>
              <a:rPr lang="en-US" dirty="0"/>
              <a:t>FEM-PrEP Study: Adherence</a:t>
            </a:r>
          </a:p>
        </p:txBody>
      </p:sp>
      <p:sp>
        <p:nvSpPr>
          <p:cNvPr id="15" name="Text Placeholder 14"/>
          <p:cNvSpPr>
            <a:spLocks noGrp="1"/>
          </p:cNvSpPr>
          <p:nvPr>
            <p:ph type="body" sz="quarter" idx="15"/>
          </p:nvPr>
        </p:nvSpPr>
        <p:spPr/>
        <p:txBody>
          <a:bodyPr/>
          <a:lstStyle/>
          <a:p>
            <a:r>
              <a:rPr lang="en-US" dirty="0"/>
              <a:t>Proportion of Participants with Target Plasma Tenofovir Level (≥10 </a:t>
            </a:r>
            <a:r>
              <a:rPr lang="en-US" dirty="0" err="1"/>
              <a:t>ng</a:t>
            </a:r>
            <a:r>
              <a:rPr lang="en-US" dirty="0"/>
              <a:t>/mL)</a:t>
            </a:r>
          </a:p>
        </p:txBody>
      </p:sp>
      <p:sp>
        <p:nvSpPr>
          <p:cNvPr id="3" name="Content Placeholder 2"/>
          <p:cNvSpPr>
            <a:spLocks noGrp="1"/>
          </p:cNvSpPr>
          <p:nvPr>
            <p:ph type="body" sz="quarter" idx="16"/>
          </p:nvPr>
        </p:nvSpPr>
        <p:spPr>
          <a:prstGeom prst="rect">
            <a:avLst/>
          </a:prstGeom>
        </p:spPr>
        <p:txBody>
          <a:bodyPr/>
          <a:lstStyle/>
          <a:p>
            <a:r>
              <a:rPr lang="en-US" dirty="0"/>
              <a:t>Source: </a:t>
            </a:r>
            <a:r>
              <a:rPr lang="en-US" dirty="0">
                <a:ea typeface="ＭＳ Ｐゴシック" pitchFamily="-105" charset="-128"/>
                <a:cs typeface="ＭＳ Ｐゴシック" pitchFamily="-105" charset="-128"/>
              </a:rPr>
              <a:t>Van </a:t>
            </a:r>
            <a:r>
              <a:rPr lang="en-US" dirty="0" err="1">
                <a:ea typeface="ＭＳ Ｐゴシック" pitchFamily="-105" charset="-128"/>
                <a:cs typeface="ＭＳ Ｐゴシック" pitchFamily="-105" charset="-128"/>
              </a:rPr>
              <a:t>Damme</a:t>
            </a:r>
            <a:r>
              <a:rPr lang="en-US" dirty="0">
                <a:ea typeface="ＭＳ Ｐゴシック" pitchFamily="-105" charset="-128"/>
                <a:cs typeface="ＭＳ Ｐゴシック" pitchFamily="-105" charset="-128"/>
              </a:rPr>
              <a:t> L, et al. </a:t>
            </a:r>
            <a:r>
              <a:rPr lang="en-US" dirty="0"/>
              <a:t>N </a:t>
            </a:r>
            <a:r>
              <a:rPr lang="en-US" dirty="0" err="1"/>
              <a:t>Engl</a:t>
            </a:r>
            <a:r>
              <a:rPr lang="en-US" dirty="0"/>
              <a:t> J Med</a:t>
            </a:r>
            <a:r>
              <a:rPr lang="en-US" dirty="0">
                <a:ea typeface="ＭＳ Ｐゴシック" pitchFamily="-105" charset="-128"/>
                <a:cs typeface="ＭＳ Ｐゴシック" pitchFamily="-105" charset="-128"/>
              </a:rPr>
              <a:t>. 2012;367:411-22.</a:t>
            </a:r>
            <a:endParaRPr lang="en-US" dirty="0"/>
          </a:p>
        </p:txBody>
      </p:sp>
      <p:graphicFrame>
        <p:nvGraphicFramePr>
          <p:cNvPr id="7" name="Chart 6"/>
          <p:cNvGraphicFramePr/>
          <p:nvPr>
            <p:extLst>
              <p:ext uri="{D42A27DB-BD31-4B8C-83A1-F6EECF244321}">
                <p14:modId xmlns:p14="http://schemas.microsoft.com/office/powerpoint/2010/main" val="1183823692"/>
              </p:ext>
            </p:extLst>
          </p:nvPr>
        </p:nvGraphicFramePr>
        <p:xfrm>
          <a:off x="469064" y="1387081"/>
          <a:ext cx="8229600" cy="34472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76579464"/>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000" dirty="0"/>
              <a:t>Tenofovir DF-Emtricitabine PrEP for African Women</a:t>
            </a:r>
            <a:br>
              <a:rPr lang="en-US" sz="2000" dirty="0"/>
            </a:br>
            <a:r>
              <a:rPr lang="en-US" sz="2000" dirty="0"/>
              <a:t>FEM-PrEP Study: Conclusions</a:t>
            </a:r>
          </a:p>
        </p:txBody>
      </p:sp>
      <p:sp>
        <p:nvSpPr>
          <p:cNvPr id="5" name="Text Placeholder 4"/>
          <p:cNvSpPr>
            <a:spLocks noGrp="1"/>
          </p:cNvSpPr>
          <p:nvPr>
            <p:ph type="body" sz="quarter" idx="16"/>
          </p:nvPr>
        </p:nvSpPr>
        <p:spPr/>
        <p:txBody>
          <a:bodyPr/>
          <a:lstStyle/>
          <a:p>
            <a:r>
              <a:rPr lang="en-US" dirty="0"/>
              <a:t>Source: </a:t>
            </a:r>
            <a:r>
              <a:rPr lang="en-US" dirty="0">
                <a:ea typeface="ＭＳ Ｐゴシック" pitchFamily="-105" charset="-128"/>
                <a:cs typeface="ＭＳ Ｐゴシック" pitchFamily="-105" charset="-128"/>
              </a:rPr>
              <a:t>Van </a:t>
            </a:r>
            <a:r>
              <a:rPr lang="en-US" dirty="0" err="1">
                <a:ea typeface="ＭＳ Ｐゴシック" pitchFamily="-105" charset="-128"/>
                <a:cs typeface="ＭＳ Ｐゴシック" pitchFamily="-105" charset="-128"/>
              </a:rPr>
              <a:t>Damme</a:t>
            </a:r>
            <a:r>
              <a:rPr lang="en-US" dirty="0">
                <a:ea typeface="ＭＳ Ｐゴシック" pitchFamily="-105" charset="-128"/>
                <a:cs typeface="ＭＳ Ｐゴシック" pitchFamily="-105" charset="-128"/>
              </a:rPr>
              <a:t> L, et al. </a:t>
            </a:r>
            <a:r>
              <a:rPr lang="en-US" dirty="0"/>
              <a:t>N Engl J Med</a:t>
            </a:r>
            <a:r>
              <a:rPr lang="en-US" dirty="0">
                <a:ea typeface="ＭＳ Ｐゴシック" pitchFamily="-105" charset="-128"/>
                <a:cs typeface="ＭＳ Ｐゴシック" pitchFamily="-105" charset="-128"/>
              </a:rPr>
              <a:t>. 2012;367:411-22.</a:t>
            </a:r>
            <a:endParaRPr lang="en-US" dirty="0"/>
          </a:p>
        </p:txBody>
      </p:sp>
      <p:sp>
        <p:nvSpPr>
          <p:cNvPr id="2" name="Content Placeholder 1"/>
          <p:cNvSpPr>
            <a:spLocks noGrp="1"/>
          </p:cNvSpPr>
          <p:nvPr>
            <p:ph sz="half" idx="2"/>
          </p:nvPr>
        </p:nvSpPr>
        <p:spPr>
          <a:xfrm>
            <a:off x="-18168" y="1922332"/>
            <a:ext cx="9180576" cy="1822206"/>
          </a:xfrm>
        </p:spPr>
        <p:txBody>
          <a:bodyPr>
            <a:normAutofit/>
          </a:bodyPr>
          <a:lstStyle/>
          <a:p>
            <a:pPr>
              <a:lnSpc>
                <a:spcPts val="2800"/>
              </a:lnSpc>
            </a:pPr>
            <a:r>
              <a:rPr lang="en-US" sz="1800" b="1" dirty="0">
                <a:solidFill>
                  <a:srgbClr val="800000"/>
                </a:solidFill>
                <a:latin typeface="Arial"/>
                <a:cs typeface="Arial"/>
              </a:rPr>
              <a:t>Conclusions</a:t>
            </a:r>
            <a:r>
              <a:rPr lang="en-US" sz="1800" dirty="0">
                <a:latin typeface="Arial"/>
                <a:cs typeface="Arial"/>
              </a:rPr>
              <a:t>: </a:t>
            </a:r>
            <a:r>
              <a:rPr lang="en-US" sz="1800" dirty="0">
                <a:solidFill>
                  <a:schemeClr val="lt1"/>
                </a:solidFill>
                <a:latin typeface="Arial"/>
                <a:cs typeface="Arial"/>
              </a:rPr>
              <a:t> </a:t>
            </a:r>
            <a:r>
              <a:rPr lang="en-US" sz="1800" dirty="0">
                <a:solidFill>
                  <a:schemeClr val="tx1"/>
                </a:solidFill>
                <a:latin typeface="Arial"/>
                <a:cs typeface="Arial"/>
              </a:rPr>
              <a:t>“In conclusion, prophylaxis with tenofovir DF–emtricitabine did not reduce the rate of HIV infection and was associated with increased rates of side effects, as compared with placebo. </a:t>
            </a:r>
            <a:r>
              <a:rPr lang="en-US" sz="1800" dirty="0">
                <a:solidFill>
                  <a:schemeClr val="tx1"/>
                </a:solidFill>
                <a:cs typeface="Arial"/>
              </a:rPr>
              <a:t>Despite substantial counseling efforts, drug adherence appeared to be low.</a:t>
            </a:r>
            <a:r>
              <a:rPr lang="en-US" sz="1800" dirty="0">
                <a:solidFill>
                  <a:schemeClr val="tx1"/>
                </a:solidFill>
                <a:latin typeface="Arial"/>
                <a:cs typeface="Arial"/>
              </a:rPr>
              <a:t>”</a:t>
            </a:r>
            <a:endParaRPr lang="en-US" sz="1800" dirty="0"/>
          </a:p>
        </p:txBody>
      </p:sp>
    </p:spTree>
    <p:extLst>
      <p:ext uri="{BB962C8B-B14F-4D97-AF65-F5344CB8AC3E}">
        <p14:creationId xmlns:p14="http://schemas.microsoft.com/office/powerpoint/2010/main" val="3514285671"/>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59412682"/>
      </p:ext>
    </p:extLst>
  </p:cSld>
  <p:clrMapOvr>
    <a:masterClrMapping/>
  </p:clrMapOvr>
  <p:transition spd="slow"/>
</p:sld>
</file>

<file path=ppt/theme/theme1.xml><?xml version="1.0" encoding="utf-8"?>
<a:theme xmlns:a="http://schemas.openxmlformats.org/drawingml/2006/main" name="NCRC">
  <a:themeElements>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latin typeface="Arial"/>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NCRC.thmx</Template>
  <TotalTime>65289</TotalTime>
  <Words>323</Words>
  <Application>Microsoft Macintosh PowerPoint</Application>
  <PresentationFormat>On-screen Show (16:9)</PresentationFormat>
  <Paragraphs>29</Paragraphs>
  <Slides>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Corbel</vt:lpstr>
      <vt:lpstr>Geneva</vt:lpstr>
      <vt:lpstr>Lucida Grande</vt:lpstr>
      <vt:lpstr>Times New Roman</vt:lpstr>
      <vt:lpstr>NCRC</vt:lpstr>
      <vt:lpstr>Tenofovir DF-Emtricitabine PrEP for African Women  FEM-PrEP</vt:lpstr>
      <vt:lpstr>Tenofovir DF-Emtricitabine PrEP for African Women The FEM-PrEP Study: Background</vt:lpstr>
      <vt:lpstr>Tenofovir DF-Emtricitabine PrEP for African Women FEM-PrEP Study: Results</vt:lpstr>
      <vt:lpstr>Tenofovir DF-Emtricitabine PrEP for African Women FEM-PrEP Study: Adherence</vt:lpstr>
      <vt:lpstr>Tenofovir DF-Emtricitabine PrEP for African Women FEM-PrEP Study: Conclusions</vt:lpstr>
      <vt:lpstr>PowerPoint Presentation</vt:lpstr>
    </vt:vector>
  </TitlesOfParts>
  <Company>HMC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Spach</dc:creator>
  <cp:lastModifiedBy>David H. Spach</cp:lastModifiedBy>
  <cp:revision>2464</cp:revision>
  <cp:lastPrinted>2008-02-05T14:34:24Z</cp:lastPrinted>
  <dcterms:created xsi:type="dcterms:W3CDTF">2010-11-28T05:36:22Z</dcterms:created>
  <dcterms:modified xsi:type="dcterms:W3CDTF">2022-12-26T16:49:21Z</dcterms:modified>
</cp:coreProperties>
</file>