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10"/>
  </p:notesMasterIdLst>
  <p:handoutMasterIdLst>
    <p:handoutMasterId r:id="rId11"/>
  </p:handoutMasterIdLst>
  <p:sldIdLst>
    <p:sldId id="1181" r:id="rId2"/>
    <p:sldId id="1182" r:id="rId3"/>
    <p:sldId id="1183" r:id="rId4"/>
    <p:sldId id="1184" r:id="rId5"/>
    <p:sldId id="1185" r:id="rId6"/>
    <p:sldId id="1186" r:id="rId7"/>
    <p:sldId id="1187" r:id="rId8"/>
    <p:sldId id="1383" r:id="rId9"/>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7E98"/>
    <a:srgbClr val="668189"/>
    <a:srgbClr val="967100"/>
    <a:srgbClr val="006AB6"/>
    <a:srgbClr val="49778F"/>
    <a:srgbClr val="C07585"/>
    <a:srgbClr val="5C8333"/>
    <a:srgbClr val="7F6000"/>
    <a:srgbClr val="73557E"/>
    <a:srgbClr val="B384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72" autoAdjust="0"/>
    <p:restoredTop sz="96405" autoAdjust="0"/>
  </p:normalViewPr>
  <p:slideViewPr>
    <p:cSldViewPr snapToGrid="0" showGuides="1">
      <p:cViewPr varScale="1">
        <p:scale>
          <a:sx n="162" d="100"/>
          <a:sy n="162" d="100"/>
        </p:scale>
        <p:origin x="944" y="192"/>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03653150423409"/>
          <c:y val="2.9090909090909101E-2"/>
          <c:w val="0.88247952994414902"/>
          <c:h val="0.889182952598215"/>
        </c:manualLayout>
      </c:layout>
      <c:barChart>
        <c:barDir val="col"/>
        <c:grouping val="clustered"/>
        <c:varyColors val="0"/>
        <c:ser>
          <c:idx val="0"/>
          <c:order val="0"/>
          <c:tx>
            <c:strRef>
              <c:f>Sheet1!$B$1</c:f>
              <c:strCache>
                <c:ptCount val="1"/>
                <c:pt idx="0">
                  <c:v>Series 1</c:v>
                </c:pt>
              </c:strCache>
            </c:strRef>
          </c:tx>
          <c:spPr>
            <a:solidFill>
              <a:srgbClr val="003A78"/>
            </a:solidFill>
            <a:ln>
              <a:noFill/>
            </a:ln>
            <a:effectLst/>
            <a:scene3d>
              <a:camera prst="orthographicFront"/>
              <a:lightRig rig="threePt" dir="t"/>
            </a:scene3d>
            <a:sp3d>
              <a:bevelT w="38100" h="38100"/>
            </a:sp3d>
          </c:spPr>
          <c:invertIfNegative val="0"/>
          <c:dPt>
            <c:idx val="0"/>
            <c:invertIfNegative val="0"/>
            <c:bubble3D val="0"/>
            <c:spPr>
              <a:solidFill>
                <a:srgbClr val="7389BE"/>
              </a:solidFill>
              <a:ln>
                <a:noFill/>
              </a:ln>
              <a:effectLst/>
              <a:scene3d>
                <a:camera prst="orthographicFront"/>
                <a:lightRig rig="threePt" dir="t"/>
              </a:scene3d>
              <a:sp3d>
                <a:bevelT w="38100" h="38100"/>
              </a:sp3d>
            </c:spPr>
            <c:extLst>
              <c:ext xmlns:c16="http://schemas.microsoft.com/office/drawing/2014/chart" uri="{C3380CC4-5D6E-409C-BE32-E72D297353CC}">
                <c16:uniqueId val="{00000001-2355-454A-85C3-02EC7484EAF0}"/>
              </c:ext>
            </c:extLst>
          </c:dPt>
          <c:dPt>
            <c:idx val="1"/>
            <c:invertIfNegative val="0"/>
            <c:bubble3D val="0"/>
            <c:spPr>
              <a:solidFill>
                <a:schemeClr val="tx1">
                  <a:lumMod val="50000"/>
                  <a:lumOff val="50000"/>
                  <a:alpha val="65000"/>
                </a:schemeClr>
              </a:solidFill>
              <a:ln>
                <a:noFill/>
              </a:ln>
              <a:effectLst/>
              <a:scene3d>
                <a:camera prst="orthographicFront"/>
                <a:lightRig rig="threePt" dir="t"/>
              </a:scene3d>
              <a:sp3d>
                <a:bevelT w="38100" h="38100"/>
              </a:sp3d>
            </c:spPr>
            <c:extLst>
              <c:ext xmlns:c16="http://schemas.microsoft.com/office/drawing/2014/chart" uri="{C3380CC4-5D6E-409C-BE32-E72D297353CC}">
                <c16:uniqueId val="{00000003-2355-454A-85C3-02EC7484EAF0}"/>
              </c:ext>
            </c:extLst>
          </c:dPt>
          <c:dPt>
            <c:idx val="2"/>
            <c:invertIfNegative val="0"/>
            <c:bubble3D val="0"/>
            <c:spPr>
              <a:solidFill>
                <a:srgbClr val="0070C0"/>
              </a:solidFill>
              <a:ln>
                <a:noFill/>
              </a:ln>
              <a:effectLst/>
              <a:scene3d>
                <a:camera prst="orthographicFront"/>
                <a:lightRig rig="threePt" dir="t"/>
              </a:scene3d>
              <a:sp3d>
                <a:bevelT w="38100" h="38100"/>
              </a:sp3d>
            </c:spPr>
            <c:extLst>
              <c:ext xmlns:c16="http://schemas.microsoft.com/office/drawing/2014/chart" uri="{C3380CC4-5D6E-409C-BE32-E72D297353CC}">
                <c16:uniqueId val="{00000005-2355-454A-85C3-02EC7484EAF0}"/>
              </c:ext>
            </c:extLst>
          </c:dPt>
          <c:dPt>
            <c:idx val="3"/>
            <c:invertIfNegative val="0"/>
            <c:bubble3D val="0"/>
            <c:spPr>
              <a:solidFill>
                <a:schemeClr val="tx1">
                  <a:lumMod val="50000"/>
                  <a:lumOff val="50000"/>
                  <a:alpha val="64000"/>
                </a:schemeClr>
              </a:solidFill>
              <a:ln>
                <a:noFill/>
              </a:ln>
              <a:effectLst/>
              <a:scene3d>
                <a:camera prst="orthographicFront"/>
                <a:lightRig rig="threePt" dir="t"/>
              </a:scene3d>
              <a:sp3d>
                <a:bevelT w="38100" h="38100"/>
              </a:sp3d>
            </c:spPr>
            <c:extLst>
              <c:ext xmlns:c16="http://schemas.microsoft.com/office/drawing/2014/chart" uri="{C3380CC4-5D6E-409C-BE32-E72D297353CC}">
                <c16:uniqueId val="{00000007-2355-454A-85C3-02EC7484EAF0}"/>
              </c:ext>
            </c:extLst>
          </c:dPt>
          <c:dPt>
            <c:idx val="4"/>
            <c:invertIfNegative val="0"/>
            <c:bubble3D val="0"/>
            <c:spPr>
              <a:solidFill>
                <a:srgbClr val="98954D"/>
              </a:solidFill>
              <a:ln>
                <a:noFill/>
              </a:ln>
              <a:effectLst/>
              <a:scene3d>
                <a:camera prst="orthographicFront"/>
                <a:lightRig rig="threePt" dir="t"/>
              </a:scene3d>
              <a:sp3d>
                <a:bevelT w="38100" h="38100"/>
              </a:sp3d>
            </c:spPr>
            <c:extLst>
              <c:ext xmlns:c16="http://schemas.microsoft.com/office/drawing/2014/chart" uri="{C3380CC4-5D6E-409C-BE32-E72D297353CC}">
                <c16:uniqueId val="{00000009-2355-454A-85C3-02EC7484EAF0}"/>
              </c:ext>
            </c:extLst>
          </c:dPt>
          <c:dPt>
            <c:idx val="5"/>
            <c:invertIfNegative val="0"/>
            <c:bubble3D val="0"/>
            <c:spPr>
              <a:solidFill>
                <a:srgbClr val="CC9B00">
                  <a:alpha val="64270"/>
                </a:srgbClr>
              </a:solidFill>
              <a:ln>
                <a:noFill/>
              </a:ln>
              <a:effectLst/>
              <a:scene3d>
                <a:camera prst="orthographicFront"/>
                <a:lightRig rig="threePt" dir="t"/>
              </a:scene3d>
              <a:sp3d>
                <a:bevelT w="38100" h="38100"/>
              </a:sp3d>
            </c:spPr>
            <c:extLst>
              <c:ext xmlns:c16="http://schemas.microsoft.com/office/drawing/2014/chart" uri="{C3380CC4-5D6E-409C-BE32-E72D297353CC}">
                <c16:uniqueId val="{0000000B-2355-454A-85C3-02EC7484EAF0}"/>
              </c:ext>
            </c:extLst>
          </c:dPt>
          <c:dLbls>
            <c:numFmt formatCode="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Oral TDF</c:v>
                </c:pt>
                <c:pt idx="1">
                  <c:v>Oral placebo*</c:v>
                </c:pt>
                <c:pt idx="2">
                  <c:v>Oral TDF-FTC</c:v>
                </c:pt>
                <c:pt idx="3">
                  <c:v>Oral placebo</c:v>
                </c:pt>
                <c:pt idx="4">
                  <c:v>TFV gel</c:v>
                </c:pt>
                <c:pt idx="5">
                  <c:v>Placebo gel</c:v>
                </c:pt>
              </c:strCache>
            </c:strRef>
          </c:cat>
          <c:val>
            <c:numRef>
              <c:f>Sheet1!$B$2:$B$7</c:f>
              <c:numCache>
                <c:formatCode>0</c:formatCode>
                <c:ptCount val="6"/>
                <c:pt idx="0">
                  <c:v>52</c:v>
                </c:pt>
                <c:pt idx="1">
                  <c:v>35</c:v>
                </c:pt>
                <c:pt idx="2" formatCode="0.0">
                  <c:v>61</c:v>
                </c:pt>
                <c:pt idx="3" formatCode="0.0">
                  <c:v>60</c:v>
                </c:pt>
                <c:pt idx="4" formatCode="0.0">
                  <c:v>61</c:v>
                </c:pt>
                <c:pt idx="5" formatCode="0.0">
                  <c:v>70</c:v>
                </c:pt>
              </c:numCache>
            </c:numRef>
          </c:val>
          <c:extLst>
            <c:ext xmlns:c16="http://schemas.microsoft.com/office/drawing/2014/chart" uri="{C3380CC4-5D6E-409C-BE32-E72D297353CC}">
              <c16:uniqueId val="{0000000C-2355-454A-85C3-02EC7484EAF0}"/>
            </c:ext>
          </c:extLst>
        </c:ser>
        <c:dLbls>
          <c:showLegendKey val="0"/>
          <c:showVal val="0"/>
          <c:showCatName val="0"/>
          <c:showSerName val="0"/>
          <c:showPercent val="0"/>
          <c:showBubbleSize val="0"/>
        </c:dLbls>
        <c:gapWidth val="75"/>
        <c:axId val="-2093377720"/>
        <c:axId val="-2093867000"/>
      </c:barChart>
      <c:catAx>
        <c:axId val="-2093377720"/>
        <c:scaling>
          <c:orientation val="minMax"/>
        </c:scaling>
        <c:delete val="0"/>
        <c:axPos val="b"/>
        <c:numFmt formatCode="General" sourceLinked="0"/>
        <c:majorTickMark val="out"/>
        <c:minorTickMark val="none"/>
        <c:tickLblPos val="nextTo"/>
        <c:spPr>
          <a:ln w="6350">
            <a:solidFill>
              <a:schemeClr val="tx1"/>
            </a:solidFill>
          </a:ln>
        </c:spPr>
        <c:txPr>
          <a:bodyPr/>
          <a:lstStyle/>
          <a:p>
            <a:pPr>
              <a:defRPr sz="1200"/>
            </a:pPr>
            <a:endParaRPr lang="en-US"/>
          </a:p>
        </c:txPr>
        <c:crossAx val="-2093867000"/>
        <c:crosses val="autoZero"/>
        <c:auto val="1"/>
        <c:lblAlgn val="ctr"/>
        <c:lblOffset val="10"/>
        <c:noMultiLvlLbl val="0"/>
      </c:catAx>
      <c:valAx>
        <c:axId val="-2093867000"/>
        <c:scaling>
          <c:orientation val="minMax"/>
          <c:max val="100"/>
        </c:scaling>
        <c:delete val="0"/>
        <c:axPos val="l"/>
        <c:title>
          <c:tx>
            <c:rich>
              <a:bodyPr rot="-5400000" vert="horz"/>
              <a:lstStyle/>
              <a:p>
                <a:pPr>
                  <a:defRPr sz="1400" b="1"/>
                </a:pPr>
                <a:r>
                  <a:rPr lang="en-US" sz="1400" b="1"/>
                  <a:t>Number of HIV Infections</a:t>
                </a:r>
              </a:p>
            </c:rich>
          </c:tx>
          <c:layout>
            <c:manualLayout>
              <c:xMode val="edge"/>
              <c:yMode val="edge"/>
              <c:x val="8.3276222416642353E-3"/>
              <c:y val="0.11915076431095982"/>
            </c:manualLayout>
          </c:layout>
          <c:overlay val="0"/>
        </c:title>
        <c:numFmt formatCode="0" sourceLinked="1"/>
        <c:majorTickMark val="out"/>
        <c:minorTickMark val="none"/>
        <c:tickLblPos val="nextTo"/>
        <c:spPr>
          <a:ln w="6350">
            <a:solidFill>
              <a:schemeClr val="tx1"/>
            </a:solidFill>
          </a:ln>
        </c:spPr>
        <c:txPr>
          <a:bodyPr/>
          <a:lstStyle/>
          <a:p>
            <a:pPr>
              <a:defRPr sz="1200"/>
            </a:pPr>
            <a:endParaRPr lang="en-US"/>
          </a:p>
        </c:txPr>
        <c:crossAx val="-2093377720"/>
        <c:crosses val="autoZero"/>
        <c:crossBetween val="between"/>
        <c:majorUnit val="20"/>
        <c:minorUnit val="20"/>
      </c:valAx>
      <c:spPr>
        <a:solidFill>
          <a:srgbClr val="E6EBF2"/>
        </a:solidFill>
        <a:ln w="6350" cmpd="sng">
          <a:solidFill>
            <a:schemeClr val="tx1"/>
          </a:solidFill>
        </a:ln>
        <a:effectLst/>
      </c:spPr>
    </c:plotArea>
    <c:plotVisOnly val="1"/>
    <c:dispBlanksAs val="gap"/>
    <c:showDLblsOverMax val="0"/>
  </c:chart>
  <c:txPr>
    <a:bodyPr/>
    <a:lstStyle/>
    <a:p>
      <a:pPr>
        <a:defRPr sz="1600">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7694502636712"/>
          <c:y val="4.7878787878787903E-2"/>
          <c:w val="0.85052300801849301"/>
          <c:h val="0.74799479514213296"/>
        </c:manualLayout>
      </c:layout>
      <c:barChart>
        <c:barDir val="col"/>
        <c:grouping val="clustered"/>
        <c:varyColors val="0"/>
        <c:ser>
          <c:idx val="0"/>
          <c:order val="0"/>
          <c:tx>
            <c:strRef>
              <c:f>Sheet1!$B$1</c:f>
              <c:strCache>
                <c:ptCount val="1"/>
                <c:pt idx="0">
                  <c:v>Series 1</c:v>
                </c:pt>
              </c:strCache>
            </c:strRef>
          </c:tx>
          <c:spPr>
            <a:solidFill>
              <a:srgbClr val="003A78"/>
            </a:solidFill>
            <a:ln>
              <a:noFill/>
            </a:ln>
            <a:effectLst/>
            <a:scene3d>
              <a:camera prst="orthographicFront"/>
              <a:lightRig rig="threePt" dir="t"/>
            </a:scene3d>
            <a:sp3d>
              <a:bevelT w="38100" h="38100"/>
            </a:sp3d>
          </c:spPr>
          <c:invertIfNegative val="0"/>
          <c:dPt>
            <c:idx val="0"/>
            <c:invertIfNegative val="0"/>
            <c:bubble3D val="0"/>
            <c:spPr>
              <a:solidFill>
                <a:srgbClr val="7389BE"/>
              </a:solidFill>
              <a:ln>
                <a:noFill/>
              </a:ln>
              <a:effectLst/>
              <a:scene3d>
                <a:camera prst="orthographicFront"/>
                <a:lightRig rig="threePt" dir="t"/>
              </a:scene3d>
              <a:sp3d>
                <a:bevelT w="38100" h="38100"/>
              </a:sp3d>
            </c:spPr>
            <c:extLst>
              <c:ext xmlns:c16="http://schemas.microsoft.com/office/drawing/2014/chart" uri="{C3380CC4-5D6E-409C-BE32-E72D297353CC}">
                <c16:uniqueId val="{00000001-67FF-F14B-9FB3-737472101FC6}"/>
              </c:ext>
            </c:extLst>
          </c:dPt>
          <c:dPt>
            <c:idx val="1"/>
            <c:invertIfNegative val="0"/>
            <c:bubble3D val="0"/>
            <c:spPr>
              <a:solidFill>
                <a:srgbClr val="0070C0"/>
              </a:solidFill>
              <a:ln>
                <a:noFill/>
              </a:ln>
              <a:effectLst/>
              <a:scene3d>
                <a:camera prst="orthographicFront"/>
                <a:lightRig rig="threePt" dir="t"/>
              </a:scene3d>
              <a:sp3d>
                <a:bevelT w="38100" h="38100"/>
              </a:sp3d>
            </c:spPr>
            <c:extLst>
              <c:ext xmlns:c16="http://schemas.microsoft.com/office/drawing/2014/chart" uri="{C3380CC4-5D6E-409C-BE32-E72D297353CC}">
                <c16:uniqueId val="{00000003-67FF-F14B-9FB3-737472101FC6}"/>
              </c:ext>
            </c:extLst>
          </c:dPt>
          <c:dPt>
            <c:idx val="2"/>
            <c:invertIfNegative val="0"/>
            <c:bubble3D val="0"/>
            <c:spPr>
              <a:solidFill>
                <a:srgbClr val="98954D"/>
              </a:solidFill>
              <a:ln>
                <a:noFill/>
              </a:ln>
              <a:effectLst/>
              <a:scene3d>
                <a:camera prst="orthographicFront"/>
                <a:lightRig rig="threePt" dir="t"/>
              </a:scene3d>
              <a:sp3d>
                <a:bevelT w="38100" h="38100"/>
              </a:sp3d>
            </c:spPr>
            <c:extLst>
              <c:ext xmlns:c16="http://schemas.microsoft.com/office/drawing/2014/chart" uri="{C3380CC4-5D6E-409C-BE32-E72D297353CC}">
                <c16:uniqueId val="{00000005-67FF-F14B-9FB3-737472101FC6}"/>
              </c:ext>
            </c:extLst>
          </c:dPt>
          <c:dPt>
            <c:idx val="3"/>
            <c:invertIfNegative val="0"/>
            <c:bubble3D val="0"/>
            <c:spPr>
              <a:solidFill>
                <a:srgbClr val="967C4A">
                  <a:lumMod val="60000"/>
                  <a:lumOff val="40000"/>
                </a:srgbClr>
              </a:solidFill>
              <a:ln>
                <a:noFill/>
              </a:ln>
              <a:effectLst/>
              <a:scene3d>
                <a:camera prst="orthographicFront"/>
                <a:lightRig rig="threePt" dir="t"/>
              </a:scene3d>
              <a:sp3d>
                <a:bevelT w="38100" h="38100"/>
              </a:sp3d>
            </c:spPr>
            <c:extLst>
              <c:ext xmlns:c16="http://schemas.microsoft.com/office/drawing/2014/chart" uri="{C3380CC4-5D6E-409C-BE32-E72D297353CC}">
                <c16:uniqueId val="{00000007-67FF-F14B-9FB3-737472101FC6}"/>
              </c:ext>
            </c:extLst>
          </c:dPt>
          <c:dPt>
            <c:idx val="4"/>
            <c:invertIfNegative val="0"/>
            <c:bubble3D val="0"/>
            <c:spPr>
              <a:solidFill>
                <a:schemeClr val="accent4">
                  <a:lumMod val="75000"/>
                </a:schemeClr>
              </a:solidFill>
              <a:ln>
                <a:noFill/>
              </a:ln>
              <a:effectLst/>
              <a:scene3d>
                <a:camera prst="orthographicFront"/>
                <a:lightRig rig="threePt" dir="t"/>
              </a:scene3d>
              <a:sp3d>
                <a:bevelT w="38100" h="38100"/>
              </a:sp3d>
            </c:spPr>
            <c:extLst>
              <c:ext xmlns:c16="http://schemas.microsoft.com/office/drawing/2014/chart" uri="{C3380CC4-5D6E-409C-BE32-E72D297353CC}">
                <c16:uniqueId val="{00000009-67FF-F14B-9FB3-737472101FC6}"/>
              </c:ext>
            </c:extLst>
          </c:dPt>
          <c:dPt>
            <c:idx val="5"/>
            <c:invertIfNegative val="0"/>
            <c:bubble3D val="0"/>
            <c:spPr>
              <a:solidFill>
                <a:schemeClr val="accent4">
                  <a:lumMod val="75000"/>
                </a:schemeClr>
              </a:solidFill>
              <a:ln>
                <a:noFill/>
              </a:ln>
              <a:effectLst/>
              <a:scene3d>
                <a:camera prst="orthographicFront"/>
                <a:lightRig rig="threePt" dir="t"/>
              </a:scene3d>
              <a:sp3d>
                <a:bevelT w="38100" h="38100"/>
              </a:sp3d>
            </c:spPr>
            <c:extLst>
              <c:ext xmlns:c16="http://schemas.microsoft.com/office/drawing/2014/chart" uri="{C3380CC4-5D6E-409C-BE32-E72D297353CC}">
                <c16:uniqueId val="{0000000B-67FF-F14B-9FB3-737472101FC6}"/>
              </c:ext>
            </c:extLst>
          </c:dPt>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Oral TDF </c:v>
                </c:pt>
                <c:pt idx="1">
                  <c:v>Oral TDF-FTC</c:v>
                </c:pt>
                <c:pt idx="2">
                  <c:v>Tenofovovir gel</c:v>
                </c:pt>
                <c:pt idx="3">
                  <c:v>Tenofovovir gel (in vaginal swab)</c:v>
                </c:pt>
              </c:strCache>
            </c:strRef>
          </c:cat>
          <c:val>
            <c:numRef>
              <c:f>Sheet1!$B$2:$B$5</c:f>
              <c:numCache>
                <c:formatCode>0</c:formatCode>
                <c:ptCount val="4"/>
                <c:pt idx="0">
                  <c:v>30</c:v>
                </c:pt>
                <c:pt idx="1">
                  <c:v>29</c:v>
                </c:pt>
                <c:pt idx="2">
                  <c:v>25</c:v>
                </c:pt>
                <c:pt idx="3">
                  <c:v>49</c:v>
                </c:pt>
              </c:numCache>
            </c:numRef>
          </c:val>
          <c:extLst>
            <c:ext xmlns:c16="http://schemas.microsoft.com/office/drawing/2014/chart" uri="{C3380CC4-5D6E-409C-BE32-E72D297353CC}">
              <c16:uniqueId val="{0000000C-67FF-F14B-9FB3-737472101FC6}"/>
            </c:ext>
          </c:extLst>
        </c:ser>
        <c:dLbls>
          <c:showLegendKey val="0"/>
          <c:showVal val="0"/>
          <c:showCatName val="0"/>
          <c:showSerName val="0"/>
          <c:showPercent val="0"/>
          <c:showBubbleSize val="0"/>
        </c:dLbls>
        <c:gapWidth val="100"/>
        <c:axId val="2098236232"/>
        <c:axId val="2098230872"/>
      </c:barChart>
      <c:catAx>
        <c:axId val="2098236232"/>
        <c:scaling>
          <c:orientation val="minMax"/>
        </c:scaling>
        <c:delete val="0"/>
        <c:axPos val="b"/>
        <c:numFmt formatCode="General" sourceLinked="0"/>
        <c:majorTickMark val="out"/>
        <c:minorTickMark val="none"/>
        <c:tickLblPos val="nextTo"/>
        <c:spPr>
          <a:ln w="6350">
            <a:solidFill>
              <a:srgbClr val="000000"/>
            </a:solidFill>
          </a:ln>
        </c:spPr>
        <c:txPr>
          <a:bodyPr/>
          <a:lstStyle/>
          <a:p>
            <a:pPr>
              <a:defRPr sz="1200"/>
            </a:pPr>
            <a:endParaRPr lang="en-US"/>
          </a:p>
        </c:txPr>
        <c:crossAx val="2098230872"/>
        <c:crosses val="autoZero"/>
        <c:auto val="1"/>
        <c:lblAlgn val="ctr"/>
        <c:lblOffset val="10"/>
        <c:noMultiLvlLbl val="0"/>
      </c:catAx>
      <c:valAx>
        <c:axId val="2098230872"/>
        <c:scaling>
          <c:orientation val="minMax"/>
          <c:max val="100"/>
        </c:scaling>
        <c:delete val="0"/>
        <c:axPos val="l"/>
        <c:title>
          <c:tx>
            <c:rich>
              <a:bodyPr rot="-5400000" vert="horz"/>
              <a:lstStyle/>
              <a:p>
                <a:pPr>
                  <a:defRPr sz="1400" b="1"/>
                </a:pPr>
                <a:r>
                  <a:rPr lang="en-US" sz="1400" b="1"/>
                  <a:t>Tenofovir Detected (%)</a:t>
                </a:r>
              </a:p>
            </c:rich>
          </c:tx>
          <c:layout>
            <c:manualLayout>
              <c:xMode val="edge"/>
              <c:yMode val="edge"/>
              <c:x val="1.4467531836298241E-2"/>
              <c:y val="0.12928626793003659"/>
            </c:manualLayout>
          </c:layout>
          <c:overlay val="0"/>
        </c:title>
        <c:numFmt formatCode="0" sourceLinked="1"/>
        <c:majorTickMark val="out"/>
        <c:minorTickMark val="none"/>
        <c:tickLblPos val="nextTo"/>
        <c:spPr>
          <a:ln w="6350">
            <a:solidFill>
              <a:srgbClr val="000000"/>
            </a:solidFill>
          </a:ln>
        </c:spPr>
        <c:txPr>
          <a:bodyPr/>
          <a:lstStyle/>
          <a:p>
            <a:pPr>
              <a:defRPr sz="1200"/>
            </a:pPr>
            <a:endParaRPr lang="en-US"/>
          </a:p>
        </c:txPr>
        <c:crossAx val="2098236232"/>
        <c:crosses val="autoZero"/>
        <c:crossBetween val="between"/>
        <c:majorUnit val="20"/>
        <c:minorUnit val="20"/>
      </c:valAx>
      <c:spPr>
        <a:solidFill>
          <a:srgbClr val="E6EBF2"/>
        </a:solidFill>
        <a:ln w="6350" cmpd="sng">
          <a:solidFill>
            <a:srgbClr val="000000"/>
          </a:solidFill>
        </a:ln>
        <a:effectLst/>
      </c:spPr>
    </c:plotArea>
    <c:plotVisOnly val="1"/>
    <c:dispBlanksAs val="gap"/>
    <c:showDLblsOverMax val="0"/>
  </c:chart>
  <c:txPr>
    <a:bodyPr/>
    <a:lstStyle/>
    <a:p>
      <a:pPr>
        <a:defRPr sz="1600">
          <a:latin typeface="Arial" panose="020B0604020202020204" pitchFamily="34" charset="0"/>
          <a:cs typeface="Arial" panose="020B0604020202020204" pitchFamily="34" charset="0"/>
        </a:defRPr>
      </a:pPr>
      <a:endParaRPr lang="en-US"/>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F3B005-1015-D344-B87B-3A3708460AF1}" type="doc">
      <dgm:prSet loTypeId="urn:microsoft.com/office/officeart/2005/8/layout/process4" loCatId="" qsTypeId="urn:microsoft.com/office/officeart/2005/8/quickstyle/simple4" qsCatId="simple" csTypeId="urn:microsoft.com/office/officeart/2005/8/colors/accent1_2" csCatId="accent1" phldr="1"/>
      <dgm:spPr/>
      <dgm:t>
        <a:bodyPr/>
        <a:lstStyle/>
        <a:p>
          <a:endParaRPr lang="en-US"/>
        </a:p>
      </dgm:t>
    </dgm:pt>
    <dgm:pt modelId="{5B201EF9-1CA7-C848-98B1-9A32D70C4AB3}">
      <dgm:prSet custT="1"/>
      <dgm:spPr>
        <a:effectLst/>
      </dgm:spPr>
      <dgm:t>
        <a:bodyPr/>
        <a:lstStyle/>
        <a:p>
          <a:pPr rtl="0"/>
          <a:r>
            <a:rPr lang="en-US" sz="1800" dirty="0">
              <a:latin typeface="Arial" panose="020B0604020202020204" pitchFamily="34" charset="0"/>
              <a:cs typeface="Arial" panose="020B0604020202020204" pitchFamily="34" charset="0"/>
            </a:rPr>
            <a:t>September 2009 to June 2011: accrual period</a:t>
          </a:r>
        </a:p>
      </dgm:t>
    </dgm:pt>
    <dgm:pt modelId="{30F9CD6E-9FD7-F448-ABB9-43F51CC39A40}" type="parTrans" cxnId="{87653DF5-0B02-1D47-AD22-2C82CCED34FC}">
      <dgm:prSet/>
      <dgm:spPr/>
      <dgm:t>
        <a:bodyPr/>
        <a:lstStyle/>
        <a:p>
          <a:endParaRPr lang="en-US" sz="1600">
            <a:latin typeface="Arial" panose="020B0604020202020204" pitchFamily="34" charset="0"/>
            <a:cs typeface="Arial" panose="020B0604020202020204" pitchFamily="34" charset="0"/>
          </a:endParaRPr>
        </a:p>
      </dgm:t>
    </dgm:pt>
    <dgm:pt modelId="{71F55D11-9DF9-C64B-8E20-52F5FBC2D055}" type="sibTrans" cxnId="{87653DF5-0B02-1D47-AD22-2C82CCED34FC}">
      <dgm:prSet/>
      <dgm:spPr/>
      <dgm:t>
        <a:bodyPr/>
        <a:lstStyle/>
        <a:p>
          <a:endParaRPr lang="en-US" sz="1600">
            <a:latin typeface="Arial" panose="020B0604020202020204" pitchFamily="34" charset="0"/>
            <a:cs typeface="Arial" panose="020B0604020202020204" pitchFamily="34" charset="0"/>
          </a:endParaRPr>
        </a:p>
      </dgm:t>
    </dgm:pt>
    <dgm:pt modelId="{27D29CE2-70A5-904B-B0DC-595C6F5D2867}">
      <dgm:prSet custT="1"/>
      <dgm:spPr>
        <a:effectLst/>
      </dgm:spPr>
      <dgm:t>
        <a:bodyPr/>
        <a:lstStyle/>
        <a:p>
          <a:pPr rtl="0"/>
          <a:r>
            <a:rPr lang="en-US" sz="1800" dirty="0">
              <a:latin typeface="Arial" panose="020B0604020202020204" pitchFamily="34" charset="0"/>
              <a:cs typeface="Arial" panose="020B0604020202020204" pitchFamily="34" charset="0"/>
            </a:rPr>
            <a:t>September 2011: oral TDF arm stopped</a:t>
          </a:r>
        </a:p>
      </dgm:t>
    </dgm:pt>
    <dgm:pt modelId="{7DCE18BD-77D4-2D4B-B9D7-EA1000090EE5}" type="parTrans" cxnId="{BFFAAD28-7308-CC4A-B8BD-99028D4ED79A}">
      <dgm:prSet/>
      <dgm:spPr/>
      <dgm:t>
        <a:bodyPr/>
        <a:lstStyle/>
        <a:p>
          <a:endParaRPr lang="en-US" sz="1600">
            <a:latin typeface="Arial" panose="020B0604020202020204" pitchFamily="34" charset="0"/>
            <a:cs typeface="Arial" panose="020B0604020202020204" pitchFamily="34" charset="0"/>
          </a:endParaRPr>
        </a:p>
      </dgm:t>
    </dgm:pt>
    <dgm:pt modelId="{DB4D3CC4-D478-4C4C-9669-7661B2C4D094}" type="sibTrans" cxnId="{BFFAAD28-7308-CC4A-B8BD-99028D4ED79A}">
      <dgm:prSet/>
      <dgm:spPr/>
      <dgm:t>
        <a:bodyPr/>
        <a:lstStyle/>
        <a:p>
          <a:endParaRPr lang="en-US" sz="1600">
            <a:latin typeface="Arial" panose="020B0604020202020204" pitchFamily="34" charset="0"/>
            <a:cs typeface="Arial" panose="020B0604020202020204" pitchFamily="34" charset="0"/>
          </a:endParaRPr>
        </a:p>
      </dgm:t>
    </dgm:pt>
    <dgm:pt modelId="{78B69176-63CF-2844-B54A-08F5C7ED6757}">
      <dgm:prSet custT="1"/>
      <dgm:spPr/>
      <dgm:t>
        <a:bodyPr/>
        <a:lstStyle/>
        <a:p>
          <a:pPr rtl="0"/>
          <a:r>
            <a:rPr lang="en-US" sz="1800" dirty="0">
              <a:latin typeface="Arial" panose="020B0604020202020204" pitchFamily="34" charset="0"/>
              <a:cs typeface="Arial" panose="020B0604020202020204" pitchFamily="34" charset="0"/>
            </a:rPr>
            <a:t>Independent DSMB review every 3-6 months</a:t>
          </a:r>
        </a:p>
      </dgm:t>
    </dgm:pt>
    <dgm:pt modelId="{AAF11608-66FA-2D4C-9B52-2A1D32F971F2}" type="parTrans" cxnId="{85936A4C-5CDF-A149-88C4-E41A35BC3FA4}">
      <dgm:prSet/>
      <dgm:spPr/>
      <dgm:t>
        <a:bodyPr/>
        <a:lstStyle/>
        <a:p>
          <a:endParaRPr lang="en-US" sz="1600">
            <a:latin typeface="Arial" panose="020B0604020202020204" pitchFamily="34" charset="0"/>
            <a:cs typeface="Arial" panose="020B0604020202020204" pitchFamily="34" charset="0"/>
          </a:endParaRPr>
        </a:p>
      </dgm:t>
    </dgm:pt>
    <dgm:pt modelId="{C792CEA3-6259-4E4A-AF51-946ABD082B30}" type="sibTrans" cxnId="{85936A4C-5CDF-A149-88C4-E41A35BC3FA4}">
      <dgm:prSet/>
      <dgm:spPr/>
      <dgm:t>
        <a:bodyPr/>
        <a:lstStyle/>
        <a:p>
          <a:endParaRPr lang="en-US" sz="1600">
            <a:latin typeface="Arial" panose="020B0604020202020204" pitchFamily="34" charset="0"/>
            <a:cs typeface="Arial" panose="020B0604020202020204" pitchFamily="34" charset="0"/>
          </a:endParaRPr>
        </a:p>
      </dgm:t>
    </dgm:pt>
    <dgm:pt modelId="{C847005D-BDD5-C94D-87D8-E49CB57A00FE}">
      <dgm:prSet custT="1"/>
      <dgm:spPr>
        <a:effectLst/>
      </dgm:spPr>
      <dgm:t>
        <a:bodyPr/>
        <a:lstStyle/>
        <a:p>
          <a:pPr rtl="0"/>
          <a:r>
            <a:rPr lang="en-US" sz="1800" dirty="0">
              <a:latin typeface="Arial" panose="020B0604020202020204" pitchFamily="34" charset="0"/>
              <a:cs typeface="Arial" panose="020B0604020202020204" pitchFamily="34" charset="0"/>
            </a:rPr>
            <a:t>November 2011: vaginal TFV gel arm stopped</a:t>
          </a:r>
        </a:p>
      </dgm:t>
    </dgm:pt>
    <dgm:pt modelId="{DDF58CAF-1778-D648-9C50-3D4DB8B4CC1D}" type="parTrans" cxnId="{500A255C-C409-4D4B-821D-5680ADD76CF3}">
      <dgm:prSet/>
      <dgm:spPr/>
      <dgm:t>
        <a:bodyPr/>
        <a:lstStyle/>
        <a:p>
          <a:endParaRPr lang="en-US" sz="1600">
            <a:latin typeface="Arial" panose="020B0604020202020204" pitchFamily="34" charset="0"/>
            <a:cs typeface="Arial" panose="020B0604020202020204" pitchFamily="34" charset="0"/>
          </a:endParaRPr>
        </a:p>
      </dgm:t>
    </dgm:pt>
    <dgm:pt modelId="{2AE2FCCE-0023-5C45-AF04-AB9B1881520D}" type="sibTrans" cxnId="{500A255C-C409-4D4B-821D-5680ADD76CF3}">
      <dgm:prSet/>
      <dgm:spPr/>
      <dgm:t>
        <a:bodyPr/>
        <a:lstStyle/>
        <a:p>
          <a:endParaRPr lang="en-US" sz="1600">
            <a:latin typeface="Arial" panose="020B0604020202020204" pitchFamily="34" charset="0"/>
            <a:cs typeface="Arial" panose="020B0604020202020204" pitchFamily="34" charset="0"/>
          </a:endParaRPr>
        </a:p>
      </dgm:t>
    </dgm:pt>
    <dgm:pt modelId="{7DFAFF77-C980-4F46-B5E7-C3F78818905E}">
      <dgm:prSet custT="1"/>
      <dgm:spPr/>
      <dgm:t>
        <a:bodyPr/>
        <a:lstStyle/>
        <a:p>
          <a:pPr rtl="0"/>
          <a:r>
            <a:rPr lang="en-US" sz="1800" dirty="0">
              <a:latin typeface="Arial" panose="020B0604020202020204" pitchFamily="34" charset="0"/>
              <a:cs typeface="Arial" panose="020B0604020202020204" pitchFamily="34" charset="0"/>
            </a:rPr>
            <a:t>Deemed safe but not effective</a:t>
          </a:r>
        </a:p>
      </dgm:t>
    </dgm:pt>
    <dgm:pt modelId="{CACAF07A-EA09-1349-A8A8-EE578BAA94CA}" type="parTrans" cxnId="{BF6D419F-F5DC-9041-AB74-0A6583C9C466}">
      <dgm:prSet/>
      <dgm:spPr/>
      <dgm:t>
        <a:bodyPr/>
        <a:lstStyle/>
        <a:p>
          <a:endParaRPr lang="en-US" sz="1600">
            <a:latin typeface="Arial" panose="020B0604020202020204" pitchFamily="34" charset="0"/>
            <a:cs typeface="Arial" panose="020B0604020202020204" pitchFamily="34" charset="0"/>
          </a:endParaRPr>
        </a:p>
      </dgm:t>
    </dgm:pt>
    <dgm:pt modelId="{4C60C849-D748-AA4A-8A04-C3D4788AB4F9}" type="sibTrans" cxnId="{BF6D419F-F5DC-9041-AB74-0A6583C9C466}">
      <dgm:prSet/>
      <dgm:spPr/>
      <dgm:t>
        <a:bodyPr/>
        <a:lstStyle/>
        <a:p>
          <a:endParaRPr lang="en-US" sz="1600">
            <a:latin typeface="Arial" panose="020B0604020202020204" pitchFamily="34" charset="0"/>
            <a:cs typeface="Arial" panose="020B0604020202020204" pitchFamily="34" charset="0"/>
          </a:endParaRPr>
        </a:p>
      </dgm:t>
    </dgm:pt>
    <dgm:pt modelId="{7B9E286F-9CC9-F946-8693-890BF29D3CD3}">
      <dgm:prSet custT="1"/>
      <dgm:spPr>
        <a:effectLst/>
      </dgm:spPr>
      <dgm:t>
        <a:bodyPr/>
        <a:lstStyle/>
        <a:p>
          <a:pPr rtl="0"/>
          <a:r>
            <a:rPr lang="en-US" sz="1800" dirty="0">
              <a:latin typeface="Arial" panose="020B0604020202020204" pitchFamily="34" charset="0"/>
              <a:cs typeface="Arial" panose="020B0604020202020204" pitchFamily="34" charset="0"/>
            </a:rPr>
            <a:t>August 2012: follow-up completed for oral TDF-FTC arm</a:t>
          </a:r>
        </a:p>
      </dgm:t>
    </dgm:pt>
    <dgm:pt modelId="{BB68A6DB-7B95-024C-883F-21ACC3115E52}" type="parTrans" cxnId="{ED23F625-3709-C240-BD87-132472D3EFE1}">
      <dgm:prSet/>
      <dgm:spPr/>
      <dgm:t>
        <a:bodyPr/>
        <a:lstStyle/>
        <a:p>
          <a:endParaRPr lang="en-US" sz="1600">
            <a:latin typeface="Arial" panose="020B0604020202020204" pitchFamily="34" charset="0"/>
            <a:cs typeface="Arial" panose="020B0604020202020204" pitchFamily="34" charset="0"/>
          </a:endParaRPr>
        </a:p>
      </dgm:t>
    </dgm:pt>
    <dgm:pt modelId="{29DCB054-3692-E04A-9819-119E27243A78}" type="sibTrans" cxnId="{ED23F625-3709-C240-BD87-132472D3EFE1}">
      <dgm:prSet/>
      <dgm:spPr/>
      <dgm:t>
        <a:bodyPr/>
        <a:lstStyle/>
        <a:p>
          <a:endParaRPr lang="en-US" sz="1600">
            <a:latin typeface="Arial" panose="020B0604020202020204" pitchFamily="34" charset="0"/>
            <a:cs typeface="Arial" panose="020B0604020202020204" pitchFamily="34" charset="0"/>
          </a:endParaRPr>
        </a:p>
      </dgm:t>
    </dgm:pt>
    <dgm:pt modelId="{E21FE9DF-4D12-FB4C-9E44-E9765D0149E5}">
      <dgm:prSet custT="1"/>
      <dgm:spPr/>
      <dgm:t>
        <a:bodyPr/>
        <a:lstStyle/>
        <a:p>
          <a:pPr rtl="0"/>
          <a:r>
            <a:rPr lang="en-US" sz="1800" dirty="0">
              <a:latin typeface="Arial" panose="020B0604020202020204" pitchFamily="34" charset="0"/>
              <a:cs typeface="Arial" panose="020B0604020202020204" pitchFamily="34" charset="0"/>
            </a:rPr>
            <a:t>Deemed safe but not effective</a:t>
          </a:r>
        </a:p>
      </dgm:t>
    </dgm:pt>
    <dgm:pt modelId="{260B4D07-6DBE-2B4F-8DD5-C8A2FC8BB9E7}" type="parTrans" cxnId="{69AE4C3B-3DFC-1E42-B169-8D008E696979}">
      <dgm:prSet/>
      <dgm:spPr/>
      <dgm:t>
        <a:bodyPr/>
        <a:lstStyle/>
        <a:p>
          <a:endParaRPr lang="en-US" sz="1600">
            <a:latin typeface="Arial" panose="020B0604020202020204" pitchFamily="34" charset="0"/>
            <a:cs typeface="Arial" panose="020B0604020202020204" pitchFamily="34" charset="0"/>
          </a:endParaRPr>
        </a:p>
      </dgm:t>
    </dgm:pt>
    <dgm:pt modelId="{4E5C5E3A-066A-654E-9883-642650E497A1}" type="sibTrans" cxnId="{69AE4C3B-3DFC-1E42-B169-8D008E696979}">
      <dgm:prSet/>
      <dgm:spPr/>
      <dgm:t>
        <a:bodyPr/>
        <a:lstStyle/>
        <a:p>
          <a:endParaRPr lang="en-US" sz="1600">
            <a:latin typeface="Arial" panose="020B0604020202020204" pitchFamily="34" charset="0"/>
            <a:cs typeface="Arial" panose="020B0604020202020204" pitchFamily="34" charset="0"/>
          </a:endParaRPr>
        </a:p>
      </dgm:t>
    </dgm:pt>
    <dgm:pt modelId="{F9E17674-D52A-B545-BA6F-F6009D4FD3C3}">
      <dgm:prSet custT="1"/>
      <dgm:spPr/>
      <dgm:t>
        <a:bodyPr/>
        <a:lstStyle/>
        <a:p>
          <a:pPr rtl="0"/>
          <a:r>
            <a:rPr lang="en-US" sz="1800" dirty="0">
              <a:latin typeface="Arial" panose="020B0604020202020204" pitchFamily="34" charset="0"/>
              <a:cs typeface="Arial" panose="020B0604020202020204" pitchFamily="34" charset="0"/>
            </a:rPr>
            <a:t>Deemed safe but not effective</a:t>
          </a:r>
        </a:p>
      </dgm:t>
    </dgm:pt>
    <dgm:pt modelId="{F5F74594-D3EA-D247-9CFA-DCC34D1B527E}" type="parTrans" cxnId="{2E2BF009-7C4E-8049-9C98-180B1AEB86AB}">
      <dgm:prSet/>
      <dgm:spPr/>
      <dgm:t>
        <a:bodyPr/>
        <a:lstStyle/>
        <a:p>
          <a:endParaRPr lang="en-US" sz="1600">
            <a:latin typeface="Arial" panose="020B0604020202020204" pitchFamily="34" charset="0"/>
            <a:cs typeface="Arial" panose="020B0604020202020204" pitchFamily="34" charset="0"/>
          </a:endParaRPr>
        </a:p>
      </dgm:t>
    </dgm:pt>
    <dgm:pt modelId="{20A796C4-EFA0-7B42-B393-01DFC4162254}" type="sibTrans" cxnId="{2E2BF009-7C4E-8049-9C98-180B1AEB86AB}">
      <dgm:prSet/>
      <dgm:spPr/>
      <dgm:t>
        <a:bodyPr/>
        <a:lstStyle/>
        <a:p>
          <a:endParaRPr lang="en-US" sz="1600">
            <a:latin typeface="Arial" panose="020B0604020202020204" pitchFamily="34" charset="0"/>
            <a:cs typeface="Arial" panose="020B0604020202020204" pitchFamily="34" charset="0"/>
          </a:endParaRPr>
        </a:p>
      </dgm:t>
    </dgm:pt>
    <dgm:pt modelId="{3D646DEB-0569-5648-AACA-7EFB18C3F7B5}">
      <dgm:prSet custT="1"/>
      <dgm:spPr/>
      <dgm:t>
        <a:bodyPr lIns="0" rIns="0" anchor="ctr" anchorCtr="1"/>
        <a:lstStyle/>
        <a:p>
          <a:pPr rtl="0"/>
          <a:r>
            <a:rPr lang="en-US" sz="1800" dirty="0">
              <a:latin typeface="Arial" panose="020B0604020202020204" pitchFamily="34" charset="0"/>
              <a:cs typeface="Arial" panose="020B0604020202020204" pitchFamily="34" charset="0"/>
            </a:rPr>
            <a:t>Adherence shown to be low in all arms</a:t>
          </a:r>
        </a:p>
      </dgm:t>
    </dgm:pt>
    <dgm:pt modelId="{7B93E7DB-322A-F04A-A2EE-D0E762A6FE0C}" type="parTrans" cxnId="{5A33EC3F-816F-2048-8FD7-B581A2D55105}">
      <dgm:prSet/>
      <dgm:spPr/>
      <dgm:t>
        <a:bodyPr/>
        <a:lstStyle/>
        <a:p>
          <a:endParaRPr lang="en-US" sz="1600">
            <a:latin typeface="Arial" panose="020B0604020202020204" pitchFamily="34" charset="0"/>
            <a:cs typeface="Arial" panose="020B0604020202020204" pitchFamily="34" charset="0"/>
          </a:endParaRPr>
        </a:p>
      </dgm:t>
    </dgm:pt>
    <dgm:pt modelId="{D18DC2C6-41F6-D74B-84D6-2E4B13ABB235}" type="sibTrans" cxnId="{5A33EC3F-816F-2048-8FD7-B581A2D55105}">
      <dgm:prSet/>
      <dgm:spPr/>
      <dgm:t>
        <a:bodyPr/>
        <a:lstStyle/>
        <a:p>
          <a:endParaRPr lang="en-US" sz="1600">
            <a:latin typeface="Arial" panose="020B0604020202020204" pitchFamily="34" charset="0"/>
            <a:cs typeface="Arial" panose="020B0604020202020204" pitchFamily="34" charset="0"/>
          </a:endParaRPr>
        </a:p>
      </dgm:t>
    </dgm:pt>
    <dgm:pt modelId="{67BD446E-5C08-4442-A773-5081C84928B6}" type="pres">
      <dgm:prSet presAssocID="{DAF3B005-1015-D344-B87B-3A3708460AF1}" presName="Name0" presStyleCnt="0">
        <dgm:presLayoutVars>
          <dgm:dir/>
          <dgm:animLvl val="lvl"/>
          <dgm:resizeHandles val="exact"/>
        </dgm:presLayoutVars>
      </dgm:prSet>
      <dgm:spPr/>
    </dgm:pt>
    <dgm:pt modelId="{8513C270-9628-954A-AB86-633A6418563A}" type="pres">
      <dgm:prSet presAssocID="{7B9E286F-9CC9-F946-8693-890BF29D3CD3}" presName="boxAndChildren" presStyleCnt="0"/>
      <dgm:spPr/>
    </dgm:pt>
    <dgm:pt modelId="{2D5A811F-A41B-0049-9BD0-7687A9FDED3A}" type="pres">
      <dgm:prSet presAssocID="{7B9E286F-9CC9-F946-8693-890BF29D3CD3}" presName="parentTextBox" presStyleLbl="node1" presStyleIdx="0" presStyleCnt="4"/>
      <dgm:spPr/>
    </dgm:pt>
    <dgm:pt modelId="{AA55D19E-F376-D647-967C-327010449C19}" type="pres">
      <dgm:prSet presAssocID="{7B9E286F-9CC9-F946-8693-890BF29D3CD3}" presName="entireBox" presStyleLbl="node1" presStyleIdx="0" presStyleCnt="4"/>
      <dgm:spPr/>
    </dgm:pt>
    <dgm:pt modelId="{C456F57A-3419-4143-96B9-7E138992143C}" type="pres">
      <dgm:prSet presAssocID="{7B9E286F-9CC9-F946-8693-890BF29D3CD3}" presName="descendantBox" presStyleCnt="0"/>
      <dgm:spPr/>
    </dgm:pt>
    <dgm:pt modelId="{80115457-3E73-994D-88DD-72768E5AB3AB}" type="pres">
      <dgm:prSet presAssocID="{F9E17674-D52A-B545-BA6F-F6009D4FD3C3}" presName="childTextBox" presStyleLbl="fgAccFollowNode1" presStyleIdx="0" presStyleCnt="5">
        <dgm:presLayoutVars>
          <dgm:bulletEnabled val="1"/>
        </dgm:presLayoutVars>
      </dgm:prSet>
      <dgm:spPr/>
    </dgm:pt>
    <dgm:pt modelId="{B832F6E2-1D84-294A-B13D-F991ED39C5A2}" type="pres">
      <dgm:prSet presAssocID="{3D646DEB-0569-5648-AACA-7EFB18C3F7B5}" presName="childTextBox" presStyleLbl="fgAccFollowNode1" presStyleIdx="1" presStyleCnt="5">
        <dgm:presLayoutVars>
          <dgm:bulletEnabled val="1"/>
        </dgm:presLayoutVars>
      </dgm:prSet>
      <dgm:spPr/>
    </dgm:pt>
    <dgm:pt modelId="{F8C8054A-31D3-AE42-83F5-1508931707E6}" type="pres">
      <dgm:prSet presAssocID="{2AE2FCCE-0023-5C45-AF04-AB9B1881520D}" presName="sp" presStyleCnt="0"/>
      <dgm:spPr/>
    </dgm:pt>
    <dgm:pt modelId="{9B5D9EA7-E65F-3E40-964C-A0922299C050}" type="pres">
      <dgm:prSet presAssocID="{C847005D-BDD5-C94D-87D8-E49CB57A00FE}" presName="arrowAndChildren" presStyleCnt="0"/>
      <dgm:spPr/>
    </dgm:pt>
    <dgm:pt modelId="{4C5BE105-02D3-B44B-9A98-69F7C10344BE}" type="pres">
      <dgm:prSet presAssocID="{C847005D-BDD5-C94D-87D8-E49CB57A00FE}" presName="parentTextArrow" presStyleLbl="node1" presStyleIdx="0" presStyleCnt="4"/>
      <dgm:spPr/>
    </dgm:pt>
    <dgm:pt modelId="{EE13C319-2F69-1443-ABB8-21F0B0EEC915}" type="pres">
      <dgm:prSet presAssocID="{C847005D-BDD5-C94D-87D8-E49CB57A00FE}" presName="arrow" presStyleLbl="node1" presStyleIdx="1" presStyleCnt="4"/>
      <dgm:spPr/>
    </dgm:pt>
    <dgm:pt modelId="{2810D2B8-A0EA-A948-AF06-56FCEE7B6C0A}" type="pres">
      <dgm:prSet presAssocID="{C847005D-BDD5-C94D-87D8-E49CB57A00FE}" presName="descendantArrow" presStyleCnt="0"/>
      <dgm:spPr/>
    </dgm:pt>
    <dgm:pt modelId="{907869A5-A3AA-454D-AFB6-4915EEC1DAA8}" type="pres">
      <dgm:prSet presAssocID="{E21FE9DF-4D12-FB4C-9E44-E9765D0149E5}" presName="childTextArrow" presStyleLbl="fgAccFollowNode1" presStyleIdx="2" presStyleCnt="5">
        <dgm:presLayoutVars>
          <dgm:bulletEnabled val="1"/>
        </dgm:presLayoutVars>
      </dgm:prSet>
      <dgm:spPr/>
    </dgm:pt>
    <dgm:pt modelId="{9636B3F5-8333-1444-AAD4-F580B73F97E7}" type="pres">
      <dgm:prSet presAssocID="{DB4D3CC4-D478-4C4C-9669-7661B2C4D094}" presName="sp" presStyleCnt="0"/>
      <dgm:spPr/>
    </dgm:pt>
    <dgm:pt modelId="{196169A5-FA8C-D643-9B0D-22C6E2B312FB}" type="pres">
      <dgm:prSet presAssocID="{27D29CE2-70A5-904B-B0DC-595C6F5D2867}" presName="arrowAndChildren" presStyleCnt="0"/>
      <dgm:spPr/>
    </dgm:pt>
    <dgm:pt modelId="{422F2F6C-44EA-B546-8B2A-47F2467D2506}" type="pres">
      <dgm:prSet presAssocID="{27D29CE2-70A5-904B-B0DC-595C6F5D2867}" presName="parentTextArrow" presStyleLbl="node1" presStyleIdx="1" presStyleCnt="4"/>
      <dgm:spPr/>
    </dgm:pt>
    <dgm:pt modelId="{31BD0900-58AD-674C-AE3A-63C8043B709C}" type="pres">
      <dgm:prSet presAssocID="{27D29CE2-70A5-904B-B0DC-595C6F5D2867}" presName="arrow" presStyleLbl="node1" presStyleIdx="2" presStyleCnt="4"/>
      <dgm:spPr/>
    </dgm:pt>
    <dgm:pt modelId="{A6AA055D-8F6F-724E-80E6-E121B633B837}" type="pres">
      <dgm:prSet presAssocID="{27D29CE2-70A5-904B-B0DC-595C6F5D2867}" presName="descendantArrow" presStyleCnt="0"/>
      <dgm:spPr/>
    </dgm:pt>
    <dgm:pt modelId="{5DA18949-48EB-FA4D-8FFD-7DBDA3315407}" type="pres">
      <dgm:prSet presAssocID="{7DFAFF77-C980-4F46-B5E7-C3F78818905E}" presName="childTextArrow" presStyleLbl="fgAccFollowNode1" presStyleIdx="3" presStyleCnt="5">
        <dgm:presLayoutVars>
          <dgm:bulletEnabled val="1"/>
        </dgm:presLayoutVars>
      </dgm:prSet>
      <dgm:spPr/>
    </dgm:pt>
    <dgm:pt modelId="{FB6459AD-52A6-B046-890C-1686F3465CB1}" type="pres">
      <dgm:prSet presAssocID="{71F55D11-9DF9-C64B-8E20-52F5FBC2D055}" presName="sp" presStyleCnt="0"/>
      <dgm:spPr/>
    </dgm:pt>
    <dgm:pt modelId="{6CE8FB2F-F122-5D45-A8CB-3A7351E9D0E6}" type="pres">
      <dgm:prSet presAssocID="{5B201EF9-1CA7-C848-98B1-9A32D70C4AB3}" presName="arrowAndChildren" presStyleCnt="0"/>
      <dgm:spPr/>
    </dgm:pt>
    <dgm:pt modelId="{40E4F869-66BC-3B41-B35F-30671629E37F}" type="pres">
      <dgm:prSet presAssocID="{5B201EF9-1CA7-C848-98B1-9A32D70C4AB3}" presName="parentTextArrow" presStyleLbl="node1" presStyleIdx="2" presStyleCnt="4"/>
      <dgm:spPr/>
    </dgm:pt>
    <dgm:pt modelId="{E6F8EDED-9373-A243-8062-81B97F067C98}" type="pres">
      <dgm:prSet presAssocID="{5B201EF9-1CA7-C848-98B1-9A32D70C4AB3}" presName="arrow" presStyleLbl="node1" presStyleIdx="3" presStyleCnt="4"/>
      <dgm:spPr/>
    </dgm:pt>
    <dgm:pt modelId="{099889FE-F774-A344-9CC8-8B7F3A7E88B9}" type="pres">
      <dgm:prSet presAssocID="{5B201EF9-1CA7-C848-98B1-9A32D70C4AB3}" presName="descendantArrow" presStyleCnt="0"/>
      <dgm:spPr/>
    </dgm:pt>
    <dgm:pt modelId="{9ECF7B5B-1BE7-4A46-A925-966756A19904}" type="pres">
      <dgm:prSet presAssocID="{78B69176-63CF-2844-B54A-08F5C7ED6757}" presName="childTextArrow" presStyleLbl="fgAccFollowNode1" presStyleIdx="4" presStyleCnt="5">
        <dgm:presLayoutVars>
          <dgm:bulletEnabled val="1"/>
        </dgm:presLayoutVars>
      </dgm:prSet>
      <dgm:spPr/>
    </dgm:pt>
  </dgm:ptLst>
  <dgm:cxnLst>
    <dgm:cxn modelId="{2E2BF009-7C4E-8049-9C98-180B1AEB86AB}" srcId="{7B9E286F-9CC9-F946-8693-890BF29D3CD3}" destId="{F9E17674-D52A-B545-BA6F-F6009D4FD3C3}" srcOrd="0" destOrd="0" parTransId="{F5F74594-D3EA-D247-9CFA-DCC34D1B527E}" sibTransId="{20A796C4-EFA0-7B42-B393-01DFC4162254}"/>
    <dgm:cxn modelId="{00C26120-CCC8-7A46-8306-3E0EB05FB3A7}" type="presOf" srcId="{27D29CE2-70A5-904B-B0DC-595C6F5D2867}" destId="{31BD0900-58AD-674C-AE3A-63C8043B709C}" srcOrd="1" destOrd="0" presId="urn:microsoft.com/office/officeart/2005/8/layout/process4"/>
    <dgm:cxn modelId="{ED23F625-3709-C240-BD87-132472D3EFE1}" srcId="{DAF3B005-1015-D344-B87B-3A3708460AF1}" destId="{7B9E286F-9CC9-F946-8693-890BF29D3CD3}" srcOrd="3" destOrd="0" parTransId="{BB68A6DB-7B95-024C-883F-21ACC3115E52}" sibTransId="{29DCB054-3692-E04A-9819-119E27243A78}"/>
    <dgm:cxn modelId="{BFFAAD28-7308-CC4A-B8BD-99028D4ED79A}" srcId="{DAF3B005-1015-D344-B87B-3A3708460AF1}" destId="{27D29CE2-70A5-904B-B0DC-595C6F5D2867}" srcOrd="1" destOrd="0" parTransId="{7DCE18BD-77D4-2D4B-B9D7-EA1000090EE5}" sibTransId="{DB4D3CC4-D478-4C4C-9669-7661B2C4D094}"/>
    <dgm:cxn modelId="{D33B562C-A7BF-9E48-905B-02AA3A446CA5}" type="presOf" srcId="{7B9E286F-9CC9-F946-8693-890BF29D3CD3}" destId="{2D5A811F-A41B-0049-9BD0-7687A9FDED3A}" srcOrd="0" destOrd="0" presId="urn:microsoft.com/office/officeart/2005/8/layout/process4"/>
    <dgm:cxn modelId="{039F6C33-FB90-BF4D-B1DC-C633750D4E29}" type="presOf" srcId="{E21FE9DF-4D12-FB4C-9E44-E9765D0149E5}" destId="{907869A5-A3AA-454D-AFB6-4915EEC1DAA8}" srcOrd="0" destOrd="0" presId="urn:microsoft.com/office/officeart/2005/8/layout/process4"/>
    <dgm:cxn modelId="{69AE4C3B-3DFC-1E42-B169-8D008E696979}" srcId="{C847005D-BDD5-C94D-87D8-E49CB57A00FE}" destId="{E21FE9DF-4D12-FB4C-9E44-E9765D0149E5}" srcOrd="0" destOrd="0" parTransId="{260B4D07-6DBE-2B4F-8DD5-C8A2FC8BB9E7}" sibTransId="{4E5C5E3A-066A-654E-9883-642650E497A1}"/>
    <dgm:cxn modelId="{8DD27D3B-4D93-7E49-B92C-0A5D2F4FA7DA}" type="presOf" srcId="{5B201EF9-1CA7-C848-98B1-9A32D70C4AB3}" destId="{40E4F869-66BC-3B41-B35F-30671629E37F}" srcOrd="0" destOrd="0" presId="urn:microsoft.com/office/officeart/2005/8/layout/process4"/>
    <dgm:cxn modelId="{341F023D-3915-2742-B394-9B5D6B260D40}" type="presOf" srcId="{3D646DEB-0569-5648-AACA-7EFB18C3F7B5}" destId="{B832F6E2-1D84-294A-B13D-F991ED39C5A2}" srcOrd="0" destOrd="0" presId="urn:microsoft.com/office/officeart/2005/8/layout/process4"/>
    <dgm:cxn modelId="{5A33EC3F-816F-2048-8FD7-B581A2D55105}" srcId="{7B9E286F-9CC9-F946-8693-890BF29D3CD3}" destId="{3D646DEB-0569-5648-AACA-7EFB18C3F7B5}" srcOrd="1" destOrd="0" parTransId="{7B93E7DB-322A-F04A-A2EE-D0E762A6FE0C}" sibTransId="{D18DC2C6-41F6-D74B-84D6-2E4B13ABB235}"/>
    <dgm:cxn modelId="{85936A4C-5CDF-A149-88C4-E41A35BC3FA4}" srcId="{5B201EF9-1CA7-C848-98B1-9A32D70C4AB3}" destId="{78B69176-63CF-2844-B54A-08F5C7ED6757}" srcOrd="0" destOrd="0" parTransId="{AAF11608-66FA-2D4C-9B52-2A1D32F971F2}" sibTransId="{C792CEA3-6259-4E4A-AF51-946ABD082B30}"/>
    <dgm:cxn modelId="{7F519455-F83A-B745-8983-D9F076BE9404}" type="presOf" srcId="{5B201EF9-1CA7-C848-98B1-9A32D70C4AB3}" destId="{E6F8EDED-9373-A243-8062-81B97F067C98}" srcOrd="1" destOrd="0" presId="urn:microsoft.com/office/officeart/2005/8/layout/process4"/>
    <dgm:cxn modelId="{500A255C-C409-4D4B-821D-5680ADD76CF3}" srcId="{DAF3B005-1015-D344-B87B-3A3708460AF1}" destId="{C847005D-BDD5-C94D-87D8-E49CB57A00FE}" srcOrd="2" destOrd="0" parTransId="{DDF58CAF-1778-D648-9C50-3D4DB8B4CC1D}" sibTransId="{2AE2FCCE-0023-5C45-AF04-AB9B1881520D}"/>
    <dgm:cxn modelId="{50993B89-7A61-FA4E-A7DF-FBC6105B04FC}" type="presOf" srcId="{7DFAFF77-C980-4F46-B5E7-C3F78818905E}" destId="{5DA18949-48EB-FA4D-8FFD-7DBDA3315407}" srcOrd="0" destOrd="0" presId="urn:microsoft.com/office/officeart/2005/8/layout/process4"/>
    <dgm:cxn modelId="{80484095-EEB6-4C47-B911-4DAC116CA1DB}" type="presOf" srcId="{27D29CE2-70A5-904B-B0DC-595C6F5D2867}" destId="{422F2F6C-44EA-B546-8B2A-47F2467D2506}" srcOrd="0" destOrd="0" presId="urn:microsoft.com/office/officeart/2005/8/layout/process4"/>
    <dgm:cxn modelId="{BF6D419F-F5DC-9041-AB74-0A6583C9C466}" srcId="{27D29CE2-70A5-904B-B0DC-595C6F5D2867}" destId="{7DFAFF77-C980-4F46-B5E7-C3F78818905E}" srcOrd="0" destOrd="0" parTransId="{CACAF07A-EA09-1349-A8A8-EE578BAA94CA}" sibTransId="{4C60C849-D748-AA4A-8A04-C3D4788AB4F9}"/>
    <dgm:cxn modelId="{C86035B4-C451-3F45-8E9F-CA260EFCEBAA}" type="presOf" srcId="{7B9E286F-9CC9-F946-8693-890BF29D3CD3}" destId="{AA55D19E-F376-D647-967C-327010449C19}" srcOrd="1" destOrd="0" presId="urn:microsoft.com/office/officeart/2005/8/layout/process4"/>
    <dgm:cxn modelId="{DB99CCBA-1A02-2741-B2C3-92B3862B3B88}" type="presOf" srcId="{C847005D-BDD5-C94D-87D8-E49CB57A00FE}" destId="{4C5BE105-02D3-B44B-9A98-69F7C10344BE}" srcOrd="0" destOrd="0" presId="urn:microsoft.com/office/officeart/2005/8/layout/process4"/>
    <dgm:cxn modelId="{B04CB0C7-68B6-7145-85A5-7D3CFF581A3D}" type="presOf" srcId="{DAF3B005-1015-D344-B87B-3A3708460AF1}" destId="{67BD446E-5C08-4442-A773-5081C84928B6}" srcOrd="0" destOrd="0" presId="urn:microsoft.com/office/officeart/2005/8/layout/process4"/>
    <dgm:cxn modelId="{32F12CE0-AF40-6348-B2EB-CA672A84EBB6}" type="presOf" srcId="{78B69176-63CF-2844-B54A-08F5C7ED6757}" destId="{9ECF7B5B-1BE7-4A46-A925-966756A19904}" srcOrd="0" destOrd="0" presId="urn:microsoft.com/office/officeart/2005/8/layout/process4"/>
    <dgm:cxn modelId="{0C0BF4E1-4E4A-0E49-B011-90CED3520069}" type="presOf" srcId="{F9E17674-D52A-B545-BA6F-F6009D4FD3C3}" destId="{80115457-3E73-994D-88DD-72768E5AB3AB}" srcOrd="0" destOrd="0" presId="urn:microsoft.com/office/officeart/2005/8/layout/process4"/>
    <dgm:cxn modelId="{E26282E2-F80D-7348-88CE-A6EF6B2677CD}" type="presOf" srcId="{C847005D-BDD5-C94D-87D8-E49CB57A00FE}" destId="{EE13C319-2F69-1443-ABB8-21F0B0EEC915}" srcOrd="1" destOrd="0" presId="urn:microsoft.com/office/officeart/2005/8/layout/process4"/>
    <dgm:cxn modelId="{87653DF5-0B02-1D47-AD22-2C82CCED34FC}" srcId="{DAF3B005-1015-D344-B87B-3A3708460AF1}" destId="{5B201EF9-1CA7-C848-98B1-9A32D70C4AB3}" srcOrd="0" destOrd="0" parTransId="{30F9CD6E-9FD7-F448-ABB9-43F51CC39A40}" sibTransId="{71F55D11-9DF9-C64B-8E20-52F5FBC2D055}"/>
    <dgm:cxn modelId="{B1732D4E-413B-EE40-A260-DC7B5A0627EB}" type="presParOf" srcId="{67BD446E-5C08-4442-A773-5081C84928B6}" destId="{8513C270-9628-954A-AB86-633A6418563A}" srcOrd="0" destOrd="0" presId="urn:microsoft.com/office/officeart/2005/8/layout/process4"/>
    <dgm:cxn modelId="{7988EB9A-1BA2-2C43-821F-8FC3D4954CB0}" type="presParOf" srcId="{8513C270-9628-954A-AB86-633A6418563A}" destId="{2D5A811F-A41B-0049-9BD0-7687A9FDED3A}" srcOrd="0" destOrd="0" presId="urn:microsoft.com/office/officeart/2005/8/layout/process4"/>
    <dgm:cxn modelId="{BEAEC707-037A-C247-A155-967A53250216}" type="presParOf" srcId="{8513C270-9628-954A-AB86-633A6418563A}" destId="{AA55D19E-F376-D647-967C-327010449C19}" srcOrd="1" destOrd="0" presId="urn:microsoft.com/office/officeart/2005/8/layout/process4"/>
    <dgm:cxn modelId="{3725F6C1-5A71-2340-88C9-1192E9D56DF6}" type="presParOf" srcId="{8513C270-9628-954A-AB86-633A6418563A}" destId="{C456F57A-3419-4143-96B9-7E138992143C}" srcOrd="2" destOrd="0" presId="urn:microsoft.com/office/officeart/2005/8/layout/process4"/>
    <dgm:cxn modelId="{BF42728D-01C5-ED41-B54A-77243B7057A7}" type="presParOf" srcId="{C456F57A-3419-4143-96B9-7E138992143C}" destId="{80115457-3E73-994D-88DD-72768E5AB3AB}" srcOrd="0" destOrd="0" presId="urn:microsoft.com/office/officeart/2005/8/layout/process4"/>
    <dgm:cxn modelId="{1AB0C3F0-A440-2B43-8FC6-30FBF5F97230}" type="presParOf" srcId="{C456F57A-3419-4143-96B9-7E138992143C}" destId="{B832F6E2-1D84-294A-B13D-F991ED39C5A2}" srcOrd="1" destOrd="0" presId="urn:microsoft.com/office/officeart/2005/8/layout/process4"/>
    <dgm:cxn modelId="{BEED8886-D044-B240-88ED-15AE30A378E3}" type="presParOf" srcId="{67BD446E-5C08-4442-A773-5081C84928B6}" destId="{F8C8054A-31D3-AE42-83F5-1508931707E6}" srcOrd="1" destOrd="0" presId="urn:microsoft.com/office/officeart/2005/8/layout/process4"/>
    <dgm:cxn modelId="{89E9EFFC-E7B7-C740-A6A0-2D36D3CA5A8A}" type="presParOf" srcId="{67BD446E-5C08-4442-A773-5081C84928B6}" destId="{9B5D9EA7-E65F-3E40-964C-A0922299C050}" srcOrd="2" destOrd="0" presId="urn:microsoft.com/office/officeart/2005/8/layout/process4"/>
    <dgm:cxn modelId="{C47B20AF-6D94-5944-858B-76D6E3215A86}" type="presParOf" srcId="{9B5D9EA7-E65F-3E40-964C-A0922299C050}" destId="{4C5BE105-02D3-B44B-9A98-69F7C10344BE}" srcOrd="0" destOrd="0" presId="urn:microsoft.com/office/officeart/2005/8/layout/process4"/>
    <dgm:cxn modelId="{4A92E15A-CB34-814F-A6F3-817FB410B6C4}" type="presParOf" srcId="{9B5D9EA7-E65F-3E40-964C-A0922299C050}" destId="{EE13C319-2F69-1443-ABB8-21F0B0EEC915}" srcOrd="1" destOrd="0" presId="urn:microsoft.com/office/officeart/2005/8/layout/process4"/>
    <dgm:cxn modelId="{5A2A2B9C-9544-BC40-AE70-34393C1633A2}" type="presParOf" srcId="{9B5D9EA7-E65F-3E40-964C-A0922299C050}" destId="{2810D2B8-A0EA-A948-AF06-56FCEE7B6C0A}" srcOrd="2" destOrd="0" presId="urn:microsoft.com/office/officeart/2005/8/layout/process4"/>
    <dgm:cxn modelId="{0589AD69-646B-DB4F-92DA-8C2AF0167EBE}" type="presParOf" srcId="{2810D2B8-A0EA-A948-AF06-56FCEE7B6C0A}" destId="{907869A5-A3AA-454D-AFB6-4915EEC1DAA8}" srcOrd="0" destOrd="0" presId="urn:microsoft.com/office/officeart/2005/8/layout/process4"/>
    <dgm:cxn modelId="{174255BD-B014-0549-A3D8-75F9678D3676}" type="presParOf" srcId="{67BD446E-5C08-4442-A773-5081C84928B6}" destId="{9636B3F5-8333-1444-AAD4-F580B73F97E7}" srcOrd="3" destOrd="0" presId="urn:microsoft.com/office/officeart/2005/8/layout/process4"/>
    <dgm:cxn modelId="{7560E093-5C39-1045-BB9A-446B4DA0FE33}" type="presParOf" srcId="{67BD446E-5C08-4442-A773-5081C84928B6}" destId="{196169A5-FA8C-D643-9B0D-22C6E2B312FB}" srcOrd="4" destOrd="0" presId="urn:microsoft.com/office/officeart/2005/8/layout/process4"/>
    <dgm:cxn modelId="{A4A4CDB4-0FF0-3C4F-A5DD-F0AB952B520B}" type="presParOf" srcId="{196169A5-FA8C-D643-9B0D-22C6E2B312FB}" destId="{422F2F6C-44EA-B546-8B2A-47F2467D2506}" srcOrd="0" destOrd="0" presId="urn:microsoft.com/office/officeart/2005/8/layout/process4"/>
    <dgm:cxn modelId="{3DA669A6-4F24-824D-A6F8-4E9FE9AC3E06}" type="presParOf" srcId="{196169A5-FA8C-D643-9B0D-22C6E2B312FB}" destId="{31BD0900-58AD-674C-AE3A-63C8043B709C}" srcOrd="1" destOrd="0" presId="urn:microsoft.com/office/officeart/2005/8/layout/process4"/>
    <dgm:cxn modelId="{EB79506C-EB3D-4E4F-B24B-D1919678E1E6}" type="presParOf" srcId="{196169A5-FA8C-D643-9B0D-22C6E2B312FB}" destId="{A6AA055D-8F6F-724E-80E6-E121B633B837}" srcOrd="2" destOrd="0" presId="urn:microsoft.com/office/officeart/2005/8/layout/process4"/>
    <dgm:cxn modelId="{97AAB96A-951F-1446-9B2D-3539432C7B30}" type="presParOf" srcId="{A6AA055D-8F6F-724E-80E6-E121B633B837}" destId="{5DA18949-48EB-FA4D-8FFD-7DBDA3315407}" srcOrd="0" destOrd="0" presId="urn:microsoft.com/office/officeart/2005/8/layout/process4"/>
    <dgm:cxn modelId="{BB6D8DA5-3FBC-9A48-BD14-4CE63C667B07}" type="presParOf" srcId="{67BD446E-5C08-4442-A773-5081C84928B6}" destId="{FB6459AD-52A6-B046-890C-1686F3465CB1}" srcOrd="5" destOrd="0" presId="urn:microsoft.com/office/officeart/2005/8/layout/process4"/>
    <dgm:cxn modelId="{72259C94-885A-3445-8D8F-9AB4FA825FA0}" type="presParOf" srcId="{67BD446E-5C08-4442-A773-5081C84928B6}" destId="{6CE8FB2F-F122-5D45-A8CB-3A7351E9D0E6}" srcOrd="6" destOrd="0" presId="urn:microsoft.com/office/officeart/2005/8/layout/process4"/>
    <dgm:cxn modelId="{978DD355-3EC9-6C4D-BFE1-3C4F2E20ABA6}" type="presParOf" srcId="{6CE8FB2F-F122-5D45-A8CB-3A7351E9D0E6}" destId="{40E4F869-66BC-3B41-B35F-30671629E37F}" srcOrd="0" destOrd="0" presId="urn:microsoft.com/office/officeart/2005/8/layout/process4"/>
    <dgm:cxn modelId="{0AD153A5-D4E4-BD43-A2E2-58F3E1797616}" type="presParOf" srcId="{6CE8FB2F-F122-5D45-A8CB-3A7351E9D0E6}" destId="{E6F8EDED-9373-A243-8062-81B97F067C98}" srcOrd="1" destOrd="0" presId="urn:microsoft.com/office/officeart/2005/8/layout/process4"/>
    <dgm:cxn modelId="{00C0E763-25DB-4D44-AC5E-02DB8F35D923}" type="presParOf" srcId="{6CE8FB2F-F122-5D45-A8CB-3A7351E9D0E6}" destId="{099889FE-F774-A344-9CC8-8B7F3A7E88B9}" srcOrd="2" destOrd="0" presId="urn:microsoft.com/office/officeart/2005/8/layout/process4"/>
    <dgm:cxn modelId="{48EF3D66-8ED4-D049-BD26-6D695A808DF7}" type="presParOf" srcId="{099889FE-F774-A344-9CC8-8B7F3A7E88B9}" destId="{9ECF7B5B-1BE7-4A46-A925-966756A19904}"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55D19E-F376-D647-967C-327010449C19}">
      <dsp:nvSpPr>
        <dsp:cNvPr id="0" name=""/>
        <dsp:cNvSpPr/>
      </dsp:nvSpPr>
      <dsp:spPr>
        <a:xfrm>
          <a:off x="0" y="2859398"/>
          <a:ext cx="8229600" cy="62556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August 2012: follow-up completed for oral TDF-FTC arm</a:t>
          </a:r>
        </a:p>
      </dsp:txBody>
      <dsp:txXfrm>
        <a:off x="0" y="2859398"/>
        <a:ext cx="8229600" cy="337805"/>
      </dsp:txXfrm>
    </dsp:sp>
    <dsp:sp modelId="{80115457-3E73-994D-88DD-72768E5AB3AB}">
      <dsp:nvSpPr>
        <dsp:cNvPr id="0" name=""/>
        <dsp:cNvSpPr/>
      </dsp:nvSpPr>
      <dsp:spPr>
        <a:xfrm>
          <a:off x="0" y="3184692"/>
          <a:ext cx="4114799" cy="28776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rtl="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Deemed safe but not effective</a:t>
          </a:r>
        </a:p>
      </dsp:txBody>
      <dsp:txXfrm>
        <a:off x="0" y="3184692"/>
        <a:ext cx="4114799" cy="287760"/>
      </dsp:txXfrm>
    </dsp:sp>
    <dsp:sp modelId="{B832F6E2-1D84-294A-B13D-F991ED39C5A2}">
      <dsp:nvSpPr>
        <dsp:cNvPr id="0" name=""/>
        <dsp:cNvSpPr/>
      </dsp:nvSpPr>
      <dsp:spPr>
        <a:xfrm>
          <a:off x="4114800" y="3184692"/>
          <a:ext cx="4114799" cy="28776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0" tIns="22860" rIns="0" bIns="22860" numCol="1" spcCol="1270" anchor="ctr" anchorCtr="1">
          <a:noAutofit/>
        </a:bodyPr>
        <a:lstStyle/>
        <a:p>
          <a:pPr marL="0" lvl="0" indent="0" algn="ctr" defTabSz="800100" rtl="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Adherence shown to be low in all arms</a:t>
          </a:r>
        </a:p>
      </dsp:txBody>
      <dsp:txXfrm>
        <a:off x="4114800" y="3184692"/>
        <a:ext cx="4114799" cy="287760"/>
      </dsp:txXfrm>
    </dsp:sp>
    <dsp:sp modelId="{EE13C319-2F69-1443-ABB8-21F0B0EEC915}">
      <dsp:nvSpPr>
        <dsp:cNvPr id="0" name=""/>
        <dsp:cNvSpPr/>
      </dsp:nvSpPr>
      <dsp:spPr>
        <a:xfrm rot="10800000">
          <a:off x="0" y="1906660"/>
          <a:ext cx="8229600" cy="962121"/>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November 2011: vaginal TFV gel arm stopped</a:t>
          </a:r>
        </a:p>
      </dsp:txBody>
      <dsp:txXfrm rot="-10800000">
        <a:off x="0" y="1906660"/>
        <a:ext cx="8229600" cy="337704"/>
      </dsp:txXfrm>
    </dsp:sp>
    <dsp:sp modelId="{907869A5-A3AA-454D-AFB6-4915EEC1DAA8}">
      <dsp:nvSpPr>
        <dsp:cNvPr id="0" name=""/>
        <dsp:cNvSpPr/>
      </dsp:nvSpPr>
      <dsp:spPr>
        <a:xfrm>
          <a:off x="0" y="2244365"/>
          <a:ext cx="8229600" cy="28767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rtl="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Deemed safe but not effective</a:t>
          </a:r>
        </a:p>
      </dsp:txBody>
      <dsp:txXfrm>
        <a:off x="0" y="2244365"/>
        <a:ext cx="8229600" cy="287674"/>
      </dsp:txXfrm>
    </dsp:sp>
    <dsp:sp modelId="{31BD0900-58AD-674C-AE3A-63C8043B709C}">
      <dsp:nvSpPr>
        <dsp:cNvPr id="0" name=""/>
        <dsp:cNvSpPr/>
      </dsp:nvSpPr>
      <dsp:spPr>
        <a:xfrm rot="10800000">
          <a:off x="0" y="953922"/>
          <a:ext cx="8229600" cy="962121"/>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September 2011: oral TDF arm stopped</a:t>
          </a:r>
        </a:p>
      </dsp:txBody>
      <dsp:txXfrm rot="-10800000">
        <a:off x="0" y="953922"/>
        <a:ext cx="8229600" cy="337704"/>
      </dsp:txXfrm>
    </dsp:sp>
    <dsp:sp modelId="{5DA18949-48EB-FA4D-8FFD-7DBDA3315407}">
      <dsp:nvSpPr>
        <dsp:cNvPr id="0" name=""/>
        <dsp:cNvSpPr/>
      </dsp:nvSpPr>
      <dsp:spPr>
        <a:xfrm>
          <a:off x="0" y="1291627"/>
          <a:ext cx="8229600" cy="28767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rtl="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Deemed safe but not effective</a:t>
          </a:r>
        </a:p>
      </dsp:txBody>
      <dsp:txXfrm>
        <a:off x="0" y="1291627"/>
        <a:ext cx="8229600" cy="287674"/>
      </dsp:txXfrm>
    </dsp:sp>
    <dsp:sp modelId="{E6F8EDED-9373-A243-8062-81B97F067C98}">
      <dsp:nvSpPr>
        <dsp:cNvPr id="0" name=""/>
        <dsp:cNvSpPr/>
      </dsp:nvSpPr>
      <dsp:spPr>
        <a:xfrm rot="10800000">
          <a:off x="0" y="1185"/>
          <a:ext cx="8229600" cy="962121"/>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September 2009 to June 2011: accrual period</a:t>
          </a:r>
        </a:p>
      </dsp:txBody>
      <dsp:txXfrm rot="-10800000">
        <a:off x="0" y="1185"/>
        <a:ext cx="8229600" cy="337704"/>
      </dsp:txXfrm>
    </dsp:sp>
    <dsp:sp modelId="{9ECF7B5B-1BE7-4A46-A925-966756A19904}">
      <dsp:nvSpPr>
        <dsp:cNvPr id="0" name=""/>
        <dsp:cNvSpPr/>
      </dsp:nvSpPr>
      <dsp:spPr>
        <a:xfrm>
          <a:off x="0" y="338889"/>
          <a:ext cx="8229600" cy="28767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rtl="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Independent DSMB review every 3-6 months</a:t>
          </a:r>
        </a:p>
      </dsp:txBody>
      <dsp:txXfrm>
        <a:off x="0" y="338889"/>
        <a:ext cx="8229600" cy="28767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93919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83018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55367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38820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6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0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dirty="0">
              <a:solidFill>
                <a:schemeClr val="bg1"/>
              </a:solidFill>
              <a:latin typeface="Arial" panose="020B0604020202020204" pitchFamily="34" charset="0"/>
              <a:cs typeface="Arial" panose="020B0604020202020204" pitchFamily="34" charset="0"/>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nSpc>
                <a:spcPts val="3000"/>
              </a:lnSpc>
            </a:pPr>
            <a:r>
              <a:rPr lang="en-US" sz="2000" b="0" dirty="0"/>
              <a:t>Tenofovir-Based PrEP for African Women</a:t>
            </a:r>
            <a:br>
              <a:rPr lang="en-US" sz="2000" dirty="0"/>
            </a:br>
            <a:r>
              <a:rPr lang="en-US" sz="2700" dirty="0"/>
              <a:t> </a:t>
            </a:r>
            <a:r>
              <a:rPr lang="en-US" sz="2700" dirty="0">
                <a:solidFill>
                  <a:srgbClr val="001D48"/>
                </a:solidFill>
                <a:cs typeface="Arial"/>
              </a:rPr>
              <a:t>VOICE</a:t>
            </a:r>
            <a:endParaRPr lang="en-US" sz="2700" dirty="0">
              <a:solidFill>
                <a:srgbClr val="001D48"/>
              </a:solidFill>
            </a:endParaRPr>
          </a:p>
        </p:txBody>
      </p:sp>
    </p:spTree>
    <p:extLst>
      <p:ext uri="{BB962C8B-B14F-4D97-AF65-F5344CB8AC3E}">
        <p14:creationId xmlns:p14="http://schemas.microsoft.com/office/powerpoint/2010/main" val="3083907327"/>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a:t>Tenofovir-Based PrEP for African Women</a:t>
            </a:r>
            <a:br>
              <a:rPr lang="en-US" sz="2000" dirty="0"/>
            </a:br>
            <a:r>
              <a:rPr lang="en-US" sz="2000" dirty="0"/>
              <a:t>VOICE Trial: Study Design</a:t>
            </a:r>
          </a:p>
        </p:txBody>
      </p:sp>
      <p:sp>
        <p:nvSpPr>
          <p:cNvPr id="6" name="Text Placeholder 5"/>
          <p:cNvSpPr>
            <a:spLocks noGrp="1"/>
          </p:cNvSpPr>
          <p:nvPr>
            <p:ph type="body" sz="quarter" idx="16"/>
          </p:nvPr>
        </p:nvSpPr>
        <p:spPr/>
        <p:txBody>
          <a:bodyPr/>
          <a:lstStyle/>
          <a:p>
            <a:r>
              <a:rPr lang="en-US" dirty="0"/>
              <a:t>Source: </a:t>
            </a:r>
            <a:r>
              <a:rPr lang="en-US" dirty="0" err="1"/>
              <a:t>Marrazzo</a:t>
            </a:r>
            <a:r>
              <a:rPr lang="en-US" dirty="0"/>
              <a:t> JM, et al. N Engl J Med. 2015;372:509-18.</a:t>
            </a:r>
          </a:p>
        </p:txBody>
      </p:sp>
      <p:sp>
        <p:nvSpPr>
          <p:cNvPr id="2" name="Rectangle 7">
            <a:extLst>
              <a:ext uri="{FF2B5EF4-FFF2-40B4-BE49-F238E27FC236}">
                <a16:creationId xmlns:a16="http://schemas.microsoft.com/office/drawing/2014/main" id="{C33F7B56-77C7-AE44-1873-295B2DD7EEE1}"/>
              </a:ext>
            </a:extLst>
          </p:cNvPr>
          <p:cNvSpPr>
            <a:spLocks noChangeArrowheads="1"/>
          </p:cNvSpPr>
          <p:nvPr/>
        </p:nvSpPr>
        <p:spPr bwMode="ltGray">
          <a:xfrm>
            <a:off x="6016168" y="2696577"/>
            <a:ext cx="2651760" cy="457200"/>
          </a:xfrm>
          <a:prstGeom prst="rect">
            <a:avLst/>
          </a:prstGeom>
          <a:solidFill>
            <a:schemeClr val="bg1">
              <a:lumMod val="85000"/>
              <a:alpha val="74000"/>
            </a:scheme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200" b="1" dirty="0">
                <a:solidFill>
                  <a:srgbClr val="000000"/>
                </a:solidFill>
                <a:latin typeface="Arial"/>
                <a:cs typeface="Arial"/>
              </a:rPr>
              <a:t>Placebo Tablet</a:t>
            </a:r>
            <a:br>
              <a:rPr lang="en-US" sz="1400" b="1" dirty="0">
                <a:solidFill>
                  <a:srgbClr val="000000"/>
                </a:solidFill>
                <a:latin typeface="Arial"/>
                <a:cs typeface="Arial"/>
              </a:rPr>
            </a:br>
            <a:r>
              <a:rPr lang="en-US" sz="1000" dirty="0">
                <a:solidFill>
                  <a:srgbClr val="000000"/>
                </a:solidFill>
                <a:latin typeface="Arial"/>
                <a:cs typeface="Arial"/>
              </a:rPr>
              <a:t>(n = 999)</a:t>
            </a:r>
          </a:p>
        </p:txBody>
      </p:sp>
      <p:sp>
        <p:nvSpPr>
          <p:cNvPr id="3" name="Rectangle 7">
            <a:extLst>
              <a:ext uri="{FF2B5EF4-FFF2-40B4-BE49-F238E27FC236}">
                <a16:creationId xmlns:a16="http://schemas.microsoft.com/office/drawing/2014/main" id="{267B26C8-3C77-595D-CF19-A6DABE0B77D3}"/>
              </a:ext>
            </a:extLst>
          </p:cNvPr>
          <p:cNvSpPr>
            <a:spLocks noChangeArrowheads="1"/>
          </p:cNvSpPr>
          <p:nvPr/>
        </p:nvSpPr>
        <p:spPr bwMode="ltGray">
          <a:xfrm>
            <a:off x="6015921" y="1649676"/>
            <a:ext cx="2651760" cy="457200"/>
          </a:xfrm>
          <a:prstGeom prst="rect">
            <a:avLst/>
          </a:prstGeom>
          <a:solidFill>
            <a:srgbClr val="8EA8E8">
              <a:alpha val="35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spcBef>
                <a:spcPts val="300"/>
              </a:spcBef>
            </a:pPr>
            <a:r>
              <a:rPr lang="en-US" sz="1200" b="1" dirty="0">
                <a:solidFill>
                  <a:srgbClr val="000000"/>
                </a:solidFill>
                <a:latin typeface="Arial"/>
                <a:cs typeface="Arial"/>
              </a:rPr>
              <a:t>Tenofovir DF (tablet)</a:t>
            </a:r>
            <a:br>
              <a:rPr lang="en-US" sz="1200" b="1" dirty="0">
                <a:solidFill>
                  <a:srgbClr val="000000"/>
                </a:solidFill>
                <a:latin typeface="Arial"/>
                <a:cs typeface="Arial"/>
              </a:rPr>
            </a:br>
            <a:r>
              <a:rPr lang="en-US" sz="1000" b="1" dirty="0">
                <a:solidFill>
                  <a:srgbClr val="000000"/>
                </a:solidFill>
                <a:latin typeface="Arial"/>
                <a:cs typeface="Arial"/>
              </a:rPr>
              <a:t> </a:t>
            </a:r>
            <a:r>
              <a:rPr lang="en-US" sz="1000" dirty="0">
                <a:solidFill>
                  <a:srgbClr val="000000"/>
                </a:solidFill>
                <a:latin typeface="Arial"/>
                <a:cs typeface="Arial"/>
              </a:rPr>
              <a:t>(n = 993)</a:t>
            </a:r>
          </a:p>
        </p:txBody>
      </p:sp>
      <p:sp>
        <p:nvSpPr>
          <p:cNvPr id="7" name="Rectangle 7">
            <a:extLst>
              <a:ext uri="{FF2B5EF4-FFF2-40B4-BE49-F238E27FC236}">
                <a16:creationId xmlns:a16="http://schemas.microsoft.com/office/drawing/2014/main" id="{666E167C-FCD5-FDAC-C7BF-3327816A87EF}"/>
              </a:ext>
            </a:extLst>
          </p:cNvPr>
          <p:cNvSpPr>
            <a:spLocks noChangeArrowheads="1"/>
          </p:cNvSpPr>
          <p:nvPr/>
        </p:nvSpPr>
        <p:spPr bwMode="ltGray">
          <a:xfrm>
            <a:off x="6016121" y="2173126"/>
            <a:ext cx="2651760" cy="457200"/>
          </a:xfrm>
          <a:prstGeom prst="rect">
            <a:avLst/>
          </a:prstGeom>
          <a:solidFill>
            <a:srgbClr val="0070C0">
              <a:alpha val="35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spcBef>
                <a:spcPts val="300"/>
              </a:spcBef>
            </a:pPr>
            <a:r>
              <a:rPr lang="en-US" sz="1200" b="1" dirty="0">
                <a:solidFill>
                  <a:srgbClr val="000000"/>
                </a:solidFill>
                <a:latin typeface="Arial"/>
                <a:cs typeface="Arial"/>
              </a:rPr>
              <a:t>Tenofovir DF-emtricitabine (tablet)</a:t>
            </a:r>
            <a:br>
              <a:rPr lang="en-US" sz="1200" b="1" dirty="0">
                <a:solidFill>
                  <a:srgbClr val="000000"/>
                </a:solidFill>
                <a:latin typeface="Arial"/>
                <a:cs typeface="Arial"/>
              </a:rPr>
            </a:br>
            <a:r>
              <a:rPr lang="en-US" sz="1000" dirty="0">
                <a:solidFill>
                  <a:srgbClr val="000000"/>
                </a:solidFill>
                <a:latin typeface="Arial"/>
                <a:cs typeface="Arial"/>
              </a:rPr>
              <a:t>(n = 985)</a:t>
            </a:r>
          </a:p>
        </p:txBody>
      </p:sp>
      <p:sp>
        <p:nvSpPr>
          <p:cNvPr id="8" name="Rectangle 7">
            <a:extLst>
              <a:ext uri="{FF2B5EF4-FFF2-40B4-BE49-F238E27FC236}">
                <a16:creationId xmlns:a16="http://schemas.microsoft.com/office/drawing/2014/main" id="{CF80E704-3CC1-409A-58A8-94D390CF80C9}"/>
              </a:ext>
            </a:extLst>
          </p:cNvPr>
          <p:cNvSpPr>
            <a:spLocks noChangeArrowheads="1"/>
          </p:cNvSpPr>
          <p:nvPr/>
        </p:nvSpPr>
        <p:spPr bwMode="ltGray">
          <a:xfrm>
            <a:off x="6016121" y="3220028"/>
            <a:ext cx="2651760" cy="457200"/>
          </a:xfrm>
          <a:prstGeom prst="rect">
            <a:avLst/>
          </a:prstGeom>
          <a:solidFill>
            <a:srgbClr val="98954D">
              <a:alpha val="35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spcBef>
                <a:spcPts val="300"/>
              </a:spcBef>
            </a:pPr>
            <a:r>
              <a:rPr lang="en-US" sz="1200" b="1" dirty="0">
                <a:solidFill>
                  <a:srgbClr val="000000"/>
                </a:solidFill>
                <a:latin typeface="Arial"/>
                <a:cs typeface="Arial"/>
              </a:rPr>
              <a:t>Tenofovir (Gel)</a:t>
            </a:r>
            <a:br>
              <a:rPr lang="en-US" sz="1200" b="1" dirty="0">
                <a:solidFill>
                  <a:srgbClr val="000000"/>
                </a:solidFill>
                <a:latin typeface="Arial"/>
                <a:cs typeface="Arial"/>
              </a:rPr>
            </a:br>
            <a:r>
              <a:rPr lang="en-US" sz="1000" b="1" dirty="0">
                <a:solidFill>
                  <a:srgbClr val="000000"/>
                </a:solidFill>
                <a:latin typeface="Arial"/>
                <a:cs typeface="Arial"/>
              </a:rPr>
              <a:t> </a:t>
            </a:r>
            <a:r>
              <a:rPr lang="en-US" sz="1000" dirty="0">
                <a:solidFill>
                  <a:srgbClr val="000000"/>
                </a:solidFill>
                <a:latin typeface="Arial"/>
                <a:cs typeface="Arial"/>
              </a:rPr>
              <a:t>(n = 996)</a:t>
            </a:r>
          </a:p>
        </p:txBody>
      </p:sp>
      <p:sp>
        <p:nvSpPr>
          <p:cNvPr id="9" name="Rectangle 8">
            <a:extLst>
              <a:ext uri="{FF2B5EF4-FFF2-40B4-BE49-F238E27FC236}">
                <a16:creationId xmlns:a16="http://schemas.microsoft.com/office/drawing/2014/main" id="{9EE02680-5A63-2230-A3B6-F1EC298ECEDD}"/>
              </a:ext>
            </a:extLst>
          </p:cNvPr>
          <p:cNvSpPr>
            <a:spLocks noChangeArrowheads="1"/>
          </p:cNvSpPr>
          <p:nvPr/>
        </p:nvSpPr>
        <p:spPr bwMode="ltGray">
          <a:xfrm>
            <a:off x="6016121" y="3743478"/>
            <a:ext cx="2651760" cy="457200"/>
          </a:xfrm>
          <a:prstGeom prst="rect">
            <a:avLst/>
          </a:prstGeom>
          <a:solidFill>
            <a:srgbClr val="A47C00">
              <a:alpha val="21516"/>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spcBef>
                <a:spcPts val="300"/>
              </a:spcBef>
            </a:pPr>
            <a:r>
              <a:rPr lang="en-US" sz="1200" b="1" dirty="0">
                <a:solidFill>
                  <a:srgbClr val="000000"/>
                </a:solidFill>
                <a:latin typeface="Arial"/>
                <a:cs typeface="Arial"/>
              </a:rPr>
              <a:t>Placebo (Gel)</a:t>
            </a:r>
            <a:br>
              <a:rPr lang="en-US" sz="1200" b="1" dirty="0">
                <a:solidFill>
                  <a:srgbClr val="000000"/>
                </a:solidFill>
                <a:latin typeface="Arial"/>
                <a:cs typeface="Arial"/>
              </a:rPr>
            </a:br>
            <a:r>
              <a:rPr lang="en-US" sz="1000" b="1" dirty="0">
                <a:solidFill>
                  <a:srgbClr val="000000"/>
                </a:solidFill>
                <a:latin typeface="Arial"/>
                <a:cs typeface="Arial"/>
              </a:rPr>
              <a:t> </a:t>
            </a:r>
            <a:r>
              <a:rPr lang="en-US" sz="1000" dirty="0">
                <a:solidFill>
                  <a:srgbClr val="000000"/>
                </a:solidFill>
                <a:latin typeface="Arial"/>
                <a:cs typeface="Arial"/>
              </a:rPr>
              <a:t>(n = 996)</a:t>
            </a:r>
          </a:p>
        </p:txBody>
      </p:sp>
      <p:sp>
        <p:nvSpPr>
          <p:cNvPr id="10" name="Line 11">
            <a:extLst>
              <a:ext uri="{FF2B5EF4-FFF2-40B4-BE49-F238E27FC236}">
                <a16:creationId xmlns:a16="http://schemas.microsoft.com/office/drawing/2014/main" id="{615B274D-3DB8-90BD-66A8-8D8672073496}"/>
              </a:ext>
            </a:extLst>
          </p:cNvPr>
          <p:cNvSpPr>
            <a:spLocks noChangeShapeType="1"/>
          </p:cNvSpPr>
          <p:nvPr/>
        </p:nvSpPr>
        <p:spPr bwMode="auto">
          <a:xfrm rot="1169337" flipV="1">
            <a:off x="5471433" y="2076105"/>
            <a:ext cx="138531" cy="912720"/>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1" name="Line 11">
            <a:extLst>
              <a:ext uri="{FF2B5EF4-FFF2-40B4-BE49-F238E27FC236}">
                <a16:creationId xmlns:a16="http://schemas.microsoft.com/office/drawing/2014/main" id="{CB636811-D8EB-A1D1-D273-0F1D99277160}"/>
              </a:ext>
            </a:extLst>
          </p:cNvPr>
          <p:cNvSpPr>
            <a:spLocks noChangeShapeType="1"/>
          </p:cNvSpPr>
          <p:nvPr/>
        </p:nvSpPr>
        <p:spPr bwMode="auto">
          <a:xfrm rot="20430663">
            <a:off x="5477610" y="2887242"/>
            <a:ext cx="138531" cy="912720"/>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2" name="Line 11">
            <a:extLst>
              <a:ext uri="{FF2B5EF4-FFF2-40B4-BE49-F238E27FC236}">
                <a16:creationId xmlns:a16="http://schemas.microsoft.com/office/drawing/2014/main" id="{6F210835-F1B9-9A34-B1FC-290DFD6BD27A}"/>
              </a:ext>
            </a:extLst>
          </p:cNvPr>
          <p:cNvSpPr>
            <a:spLocks noChangeShapeType="1"/>
          </p:cNvSpPr>
          <p:nvPr/>
        </p:nvSpPr>
        <p:spPr bwMode="auto">
          <a:xfrm rot="1169337" flipV="1">
            <a:off x="5418162" y="2377909"/>
            <a:ext cx="331158" cy="626468"/>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4" name="Line 11">
            <a:extLst>
              <a:ext uri="{FF2B5EF4-FFF2-40B4-BE49-F238E27FC236}">
                <a16:creationId xmlns:a16="http://schemas.microsoft.com/office/drawing/2014/main" id="{DDA39403-1EC5-4893-8768-AC5C21121BF5}"/>
              </a:ext>
            </a:extLst>
          </p:cNvPr>
          <p:cNvSpPr>
            <a:spLocks noChangeShapeType="1"/>
          </p:cNvSpPr>
          <p:nvPr/>
        </p:nvSpPr>
        <p:spPr bwMode="auto">
          <a:xfrm rot="1169337" flipV="1">
            <a:off x="5338108" y="2832671"/>
            <a:ext cx="577009" cy="188788"/>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5" name="Line 11">
            <a:extLst>
              <a:ext uri="{FF2B5EF4-FFF2-40B4-BE49-F238E27FC236}">
                <a16:creationId xmlns:a16="http://schemas.microsoft.com/office/drawing/2014/main" id="{A0EB12F6-806E-AC96-1F51-E10B5098B87C}"/>
              </a:ext>
            </a:extLst>
          </p:cNvPr>
          <p:cNvSpPr>
            <a:spLocks noChangeShapeType="1"/>
          </p:cNvSpPr>
          <p:nvPr/>
        </p:nvSpPr>
        <p:spPr bwMode="auto">
          <a:xfrm rot="20430663">
            <a:off x="5424340" y="2852898"/>
            <a:ext cx="331158" cy="626468"/>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5" name="Content Placeholder 4"/>
          <p:cNvSpPr>
            <a:spLocks noGrp="1"/>
          </p:cNvSpPr>
          <p:nvPr>
            <p:ph sz="half" idx="2"/>
          </p:nvPr>
        </p:nvSpPr>
        <p:spPr>
          <a:xfrm>
            <a:off x="323850" y="1101264"/>
            <a:ext cx="5004895" cy="3691453"/>
          </a:xfrm>
        </p:spPr>
        <p:txBody>
          <a:bodyPr>
            <a:noAutofit/>
          </a:bodyPr>
          <a:lstStyle/>
          <a:p>
            <a:pPr>
              <a:lnSpc>
                <a:spcPts val="1700"/>
              </a:lnSpc>
            </a:pPr>
            <a:r>
              <a:rPr lang="en-US" sz="1500" b="1" dirty="0"/>
              <a:t>Background: </a:t>
            </a:r>
            <a:r>
              <a:rPr lang="en-US" sz="1500" dirty="0"/>
              <a:t>Randomized, placebo-controlled trial to assess daily treatment with oral tenofovir disoproxil fumarate (TDF), oral tenofovir-emtricitabine (TDF-FTC), or 1% tenofovir (TFV) vaginal gel as HIV PrEP in women in South Africa, Uganda, and Zimbabwe</a:t>
            </a:r>
          </a:p>
          <a:p>
            <a:pPr>
              <a:lnSpc>
                <a:spcPts val="1700"/>
              </a:lnSpc>
            </a:pPr>
            <a:r>
              <a:rPr lang="en-US" sz="1500" b="1" dirty="0"/>
              <a:t>Participants </a:t>
            </a:r>
            <a:r>
              <a:rPr lang="en-US" sz="1500" dirty="0"/>
              <a:t>(n = 5029) women</a:t>
            </a:r>
          </a:p>
          <a:p>
            <a:pPr lvl="1">
              <a:lnSpc>
                <a:spcPts val="1700"/>
              </a:lnSpc>
            </a:pPr>
            <a:r>
              <a:rPr lang="en-US" sz="1500" dirty="0"/>
              <a:t>Age 18-45 years</a:t>
            </a:r>
          </a:p>
          <a:p>
            <a:pPr lvl="1">
              <a:lnSpc>
                <a:spcPts val="1700"/>
              </a:lnSpc>
            </a:pPr>
            <a:r>
              <a:rPr lang="en-US" sz="1500" dirty="0"/>
              <a:t>Cisgender women</a:t>
            </a:r>
          </a:p>
          <a:p>
            <a:pPr lvl="1">
              <a:lnSpc>
                <a:spcPts val="1700"/>
              </a:lnSpc>
            </a:pPr>
            <a:r>
              <a:rPr lang="en-US" sz="1500" dirty="0"/>
              <a:t>Reported vaginal sex in previous 3 months </a:t>
            </a:r>
          </a:p>
          <a:p>
            <a:pPr lvl="1">
              <a:lnSpc>
                <a:spcPts val="1700"/>
              </a:lnSpc>
            </a:pPr>
            <a:r>
              <a:rPr lang="en-US" sz="1500" dirty="0"/>
              <a:t>Not pregnant or breastfeeding</a:t>
            </a:r>
          </a:p>
          <a:p>
            <a:pPr lvl="1">
              <a:lnSpc>
                <a:spcPts val="1700"/>
              </a:lnSpc>
            </a:pPr>
            <a:r>
              <a:rPr lang="en-US" sz="1500" dirty="0"/>
              <a:t>Willing to use effective contraception</a:t>
            </a:r>
          </a:p>
          <a:p>
            <a:pPr>
              <a:lnSpc>
                <a:spcPts val="1700"/>
              </a:lnSpc>
            </a:pPr>
            <a:r>
              <a:rPr lang="en-US" sz="1500" b="1" dirty="0"/>
              <a:t>Regimens</a:t>
            </a:r>
          </a:p>
          <a:p>
            <a:pPr lvl="1">
              <a:lnSpc>
                <a:spcPts val="1700"/>
              </a:lnSpc>
            </a:pPr>
            <a:r>
              <a:rPr lang="en-US" sz="1500" dirty="0"/>
              <a:t>Tenofovir mg </a:t>
            </a:r>
            <a:r>
              <a:rPr lang="en-US" sz="1500" dirty="0">
                <a:solidFill>
                  <a:schemeClr val="tx1"/>
                </a:solidFill>
              </a:rPr>
              <a:t>PO daily (TDF tablet)</a:t>
            </a:r>
          </a:p>
          <a:p>
            <a:pPr lvl="1">
              <a:lnSpc>
                <a:spcPts val="1700"/>
              </a:lnSpc>
            </a:pPr>
            <a:r>
              <a:rPr lang="en-US" sz="1500" dirty="0">
                <a:solidFill>
                  <a:schemeClr val="tx1"/>
                </a:solidFill>
              </a:rPr>
              <a:t>Tenofovir-emtricitabine PO daily (TDF-FTC) </a:t>
            </a:r>
            <a:r>
              <a:rPr lang="en-US" sz="1500" dirty="0"/>
              <a:t>tablet</a:t>
            </a:r>
          </a:p>
          <a:p>
            <a:pPr lvl="1">
              <a:lnSpc>
                <a:spcPts val="1700"/>
              </a:lnSpc>
            </a:pPr>
            <a:r>
              <a:rPr lang="en-US" sz="1500" dirty="0"/>
              <a:t>Tenofovir 1% gel daily (TFV gel)</a:t>
            </a:r>
          </a:p>
        </p:txBody>
      </p:sp>
    </p:spTree>
    <p:extLst>
      <p:ext uri="{BB962C8B-B14F-4D97-AF65-F5344CB8AC3E}">
        <p14:creationId xmlns:p14="http://schemas.microsoft.com/office/powerpoint/2010/main" val="41724087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000" dirty="0"/>
              <a:t>Tenofovir-Based PrEP for African Women</a:t>
            </a:r>
            <a:br>
              <a:rPr lang="en-US" sz="2000" dirty="0"/>
            </a:br>
            <a:r>
              <a:rPr lang="en-US" sz="2000" dirty="0"/>
              <a:t>VOICE Trial: Background</a:t>
            </a:r>
          </a:p>
        </p:txBody>
      </p:sp>
      <p:sp>
        <p:nvSpPr>
          <p:cNvPr id="5" name="Content Placeholder 4"/>
          <p:cNvSpPr>
            <a:spLocks noGrp="1"/>
          </p:cNvSpPr>
          <p:nvPr>
            <p:ph type="body" sz="quarter" idx="14"/>
          </p:nvPr>
        </p:nvSpPr>
        <p:spPr/>
        <p:txBody>
          <a:bodyPr/>
          <a:lstStyle/>
          <a:p>
            <a:r>
              <a:rPr lang="en-US" dirty="0"/>
              <a:t>Source: </a:t>
            </a:r>
            <a:r>
              <a:rPr lang="en-US" dirty="0" err="1"/>
              <a:t>Marrazzo</a:t>
            </a:r>
            <a:r>
              <a:rPr lang="en-US" dirty="0"/>
              <a:t> JM, et al. N Engl J Med. 2015;372:509-18.</a:t>
            </a:r>
          </a:p>
        </p:txBody>
      </p:sp>
      <p:sp>
        <p:nvSpPr>
          <p:cNvPr id="7" name="Rectangle 25"/>
          <p:cNvSpPr>
            <a:spLocks noChangeArrowheads="1"/>
          </p:cNvSpPr>
          <p:nvPr/>
        </p:nvSpPr>
        <p:spPr bwMode="auto">
          <a:xfrm>
            <a:off x="547007" y="4387606"/>
            <a:ext cx="7811589" cy="320040"/>
          </a:xfrm>
          <a:prstGeom prst="rect">
            <a:avLst/>
          </a:prstGeom>
          <a:solidFill>
            <a:schemeClr val="bg1">
              <a:lumMod val="95000"/>
            </a:schemeClr>
          </a:solidFill>
          <a:ln w="12700">
            <a:noFill/>
            <a:miter lim="800000"/>
            <a:headEnd/>
            <a:tailEnd/>
          </a:ln>
        </p:spPr>
        <p:txBody>
          <a:bodyPr lIns="69365" tIns="34073" rIns="69365" bIns="34073" anchor="ctr">
            <a:prstTxWarp prst="textNoShape">
              <a:avLst/>
            </a:prstTxWarp>
          </a:bodyPr>
          <a:lstStyle/>
          <a:p>
            <a:pPr marL="205740" defTabSz="701279">
              <a:lnSpc>
                <a:spcPts val="1350"/>
              </a:lnSpc>
              <a:spcBef>
                <a:spcPct val="50000"/>
              </a:spcBef>
            </a:pPr>
            <a:r>
              <a:rPr lang="en-US" sz="1050" b="1" dirty="0">
                <a:latin typeface="Arial" panose="020B0604020202020204" pitchFamily="34" charset="0"/>
                <a:cs typeface="Arial" panose="020B0604020202020204" pitchFamily="34" charset="0"/>
              </a:rPr>
              <a:t>Abbreviations</a:t>
            </a:r>
            <a:r>
              <a:rPr lang="en-US" sz="1050" dirty="0">
                <a:latin typeface="Arial" panose="020B0604020202020204" pitchFamily="34" charset="0"/>
                <a:cs typeface="Arial" panose="020B0604020202020204" pitchFamily="34" charset="0"/>
              </a:rPr>
              <a:t>: TDF = tenofovir; TDF-FTC = tenofovir DF-emtricitabine</a:t>
            </a:r>
          </a:p>
        </p:txBody>
      </p:sp>
      <p:grpSp>
        <p:nvGrpSpPr>
          <p:cNvPr id="54" name="Group 53"/>
          <p:cNvGrpSpPr/>
          <p:nvPr/>
        </p:nvGrpSpPr>
        <p:grpSpPr>
          <a:xfrm>
            <a:off x="521783" y="1070936"/>
            <a:ext cx="7868343" cy="3099832"/>
            <a:chOff x="408912" y="1042316"/>
            <a:chExt cx="8293157" cy="3268283"/>
          </a:xfrm>
        </p:grpSpPr>
        <p:sp>
          <p:nvSpPr>
            <p:cNvPr id="17" name="Freeform 16"/>
            <p:cNvSpPr/>
            <p:nvPr/>
          </p:nvSpPr>
          <p:spPr>
            <a:xfrm>
              <a:off x="408912" y="4084126"/>
              <a:ext cx="1371600" cy="226468"/>
            </a:xfrm>
            <a:custGeom>
              <a:avLst/>
              <a:gdLst>
                <a:gd name="connsiteX0" fmla="*/ 0 w 954997"/>
                <a:gd name="connsiteY0" fmla="*/ 0 h 226468"/>
                <a:gd name="connsiteX1" fmla="*/ 954997 w 954997"/>
                <a:gd name="connsiteY1" fmla="*/ 0 h 226468"/>
                <a:gd name="connsiteX2" fmla="*/ 954997 w 954997"/>
                <a:gd name="connsiteY2" fmla="*/ 226468 h 226468"/>
                <a:gd name="connsiteX3" fmla="*/ 0 w 954997"/>
                <a:gd name="connsiteY3" fmla="*/ 226468 h 226468"/>
                <a:gd name="connsiteX4" fmla="*/ 0 w 954997"/>
                <a:gd name="connsiteY4" fmla="*/ 0 h 2264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4997" h="226468">
                  <a:moveTo>
                    <a:pt x="0" y="0"/>
                  </a:moveTo>
                  <a:lnTo>
                    <a:pt x="954997" y="0"/>
                  </a:lnTo>
                  <a:lnTo>
                    <a:pt x="954997" y="226468"/>
                  </a:lnTo>
                  <a:lnTo>
                    <a:pt x="0" y="226468"/>
                  </a:lnTo>
                  <a:lnTo>
                    <a:pt x="0" y="0"/>
                  </a:lnTo>
                  <a:close/>
                </a:path>
              </a:pathLst>
            </a:custGeom>
            <a:ln>
              <a:solidFill>
                <a:schemeClr val="tx1">
                  <a:lumMod val="75000"/>
                  <a:lumOff val="25000"/>
                </a:schemeClr>
              </a:solidFill>
            </a:ln>
            <a:effectLst/>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5560" tIns="8890" rIns="35560" bIns="8890" numCol="1" spcCol="1270" anchor="ctr" anchorCtr="0">
              <a:noAutofit/>
            </a:bodyPr>
            <a:lstStyle/>
            <a:p>
              <a:pPr lvl="0" algn="ctr" defTabSz="622300">
                <a:lnSpc>
                  <a:spcPct val="90000"/>
                </a:lnSpc>
                <a:spcBef>
                  <a:spcPct val="0"/>
                </a:spcBef>
                <a:spcAft>
                  <a:spcPct val="35000"/>
                </a:spcAft>
              </a:pPr>
              <a:r>
                <a:rPr lang="en-US" sz="1050" kern="1200" dirty="0">
                  <a:latin typeface="Arial" panose="020B0604020202020204" pitchFamily="34" charset="0"/>
                  <a:cs typeface="Arial" panose="020B0604020202020204" pitchFamily="34" charset="0"/>
                </a:rPr>
                <a:t>n = 993</a:t>
              </a:r>
            </a:p>
          </p:txBody>
        </p:sp>
        <p:grpSp>
          <p:nvGrpSpPr>
            <p:cNvPr id="53" name="Group 52"/>
            <p:cNvGrpSpPr/>
            <p:nvPr/>
          </p:nvGrpSpPr>
          <p:grpSpPr>
            <a:xfrm>
              <a:off x="408912" y="1042316"/>
              <a:ext cx="8293157" cy="3268283"/>
              <a:chOff x="408912" y="1042316"/>
              <a:chExt cx="8293157" cy="3268283"/>
            </a:xfrm>
          </p:grpSpPr>
          <p:sp>
            <p:nvSpPr>
              <p:cNvPr id="13" name="Freeform 12"/>
              <p:cNvSpPr/>
              <p:nvPr/>
            </p:nvSpPr>
            <p:spPr>
              <a:xfrm>
                <a:off x="3275351" y="1042316"/>
                <a:ext cx="2419393" cy="684524"/>
              </a:xfrm>
              <a:custGeom>
                <a:avLst/>
                <a:gdLst>
                  <a:gd name="connsiteX0" fmla="*/ 0 w 1033569"/>
                  <a:gd name="connsiteY0" fmla="*/ 0 h 497311"/>
                  <a:gd name="connsiteX1" fmla="*/ 1033569 w 1033569"/>
                  <a:gd name="connsiteY1" fmla="*/ 0 h 497311"/>
                  <a:gd name="connsiteX2" fmla="*/ 1033569 w 1033569"/>
                  <a:gd name="connsiteY2" fmla="*/ 497311 h 497311"/>
                  <a:gd name="connsiteX3" fmla="*/ 0 w 1033569"/>
                  <a:gd name="connsiteY3" fmla="*/ 497311 h 497311"/>
                  <a:gd name="connsiteX4" fmla="*/ 0 w 1033569"/>
                  <a:gd name="connsiteY4" fmla="*/ 0 h 497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3569" h="497311">
                    <a:moveTo>
                      <a:pt x="0" y="0"/>
                    </a:moveTo>
                    <a:lnTo>
                      <a:pt x="1033569" y="0"/>
                    </a:lnTo>
                    <a:lnTo>
                      <a:pt x="1033569" y="497311"/>
                    </a:lnTo>
                    <a:lnTo>
                      <a:pt x="0" y="497311"/>
                    </a:lnTo>
                    <a:lnTo>
                      <a:pt x="0" y="0"/>
                    </a:lnTo>
                    <a:close/>
                  </a:path>
                </a:pathLst>
              </a:custGeom>
              <a:solidFill>
                <a:srgbClr val="3A343F"/>
              </a:solidFill>
              <a:effectLst/>
              <a:scene3d>
                <a:camera prst="orthographicFront">
                  <a:rot lat="0" lon="0" rev="0"/>
                </a:camera>
                <a:lightRig rig="threePt" dir="t">
                  <a:rot lat="0" lon="0" rev="1200000"/>
                </a:lightRig>
              </a:scene3d>
              <a:sp3d>
                <a:bevelT w="25400" h="25400"/>
              </a:sp3d>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1430" tIns="11430" rIns="11430" bIns="70176" numCol="1" spcCol="1270" anchor="ctr" anchorCtr="0">
                <a:noAutofit/>
              </a:bodyPr>
              <a:lstStyle/>
              <a:p>
                <a:pPr lvl="0" algn="ctr" defTabSz="800100">
                  <a:lnSpc>
                    <a:spcPts val="2000"/>
                  </a:lnSpc>
                  <a:spcBef>
                    <a:spcPct val="0"/>
                  </a:spcBef>
                  <a:spcAft>
                    <a:spcPct val="35000"/>
                  </a:spcAft>
                </a:pPr>
                <a:r>
                  <a:rPr lang="en-US" sz="1800" kern="1200" dirty="0">
                    <a:latin typeface="Arial" panose="020B0604020202020204" pitchFamily="34" charset="0"/>
                    <a:cs typeface="Arial" panose="020B0604020202020204" pitchFamily="34" charset="0"/>
                  </a:rPr>
                  <a:t>Women randomized</a:t>
                </a:r>
              </a:p>
            </p:txBody>
          </p:sp>
          <p:sp>
            <p:nvSpPr>
              <p:cNvPr id="14" name="Freeform 13"/>
              <p:cNvSpPr/>
              <p:nvPr/>
            </p:nvSpPr>
            <p:spPr>
              <a:xfrm>
                <a:off x="3275351" y="1759409"/>
                <a:ext cx="2411228" cy="228600"/>
              </a:xfrm>
              <a:custGeom>
                <a:avLst/>
                <a:gdLst>
                  <a:gd name="connsiteX0" fmla="*/ 0 w 1032902"/>
                  <a:gd name="connsiteY0" fmla="*/ 0 h 179572"/>
                  <a:gd name="connsiteX1" fmla="*/ 1032902 w 1032902"/>
                  <a:gd name="connsiteY1" fmla="*/ 0 h 179572"/>
                  <a:gd name="connsiteX2" fmla="*/ 1032902 w 1032902"/>
                  <a:gd name="connsiteY2" fmla="*/ 179572 h 179572"/>
                  <a:gd name="connsiteX3" fmla="*/ 0 w 1032902"/>
                  <a:gd name="connsiteY3" fmla="*/ 179572 h 179572"/>
                  <a:gd name="connsiteX4" fmla="*/ 0 w 1032902"/>
                  <a:gd name="connsiteY4" fmla="*/ 0 h 1795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2902" h="179572">
                    <a:moveTo>
                      <a:pt x="0" y="0"/>
                    </a:moveTo>
                    <a:lnTo>
                      <a:pt x="1032902" y="0"/>
                    </a:lnTo>
                    <a:lnTo>
                      <a:pt x="1032902" y="179572"/>
                    </a:lnTo>
                    <a:lnTo>
                      <a:pt x="0" y="179572"/>
                    </a:lnTo>
                    <a:lnTo>
                      <a:pt x="0" y="0"/>
                    </a:lnTo>
                    <a:close/>
                  </a:path>
                </a:pathLst>
              </a:custGeom>
              <a:ln>
                <a:solidFill>
                  <a:schemeClr val="tx1">
                    <a:lumMod val="75000"/>
                    <a:lumOff val="25000"/>
                  </a:schemeClr>
                </a:solidFill>
              </a:ln>
              <a:effectLst/>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7940" tIns="6985" rIns="27940" bIns="6985" numCol="1" spcCol="1270" anchor="ctr" anchorCtr="0">
                <a:noAutofit/>
              </a:bodyPr>
              <a:lstStyle/>
              <a:p>
                <a:pPr lvl="0" algn="ctr" defTabSz="488950">
                  <a:lnSpc>
                    <a:spcPct val="90000"/>
                  </a:lnSpc>
                  <a:spcBef>
                    <a:spcPct val="0"/>
                  </a:spcBef>
                  <a:spcAft>
                    <a:spcPct val="35000"/>
                  </a:spcAft>
                </a:pPr>
                <a:r>
                  <a:rPr lang="en-US" sz="1050" kern="1200" dirty="0">
                    <a:latin typeface="Arial" panose="020B0604020202020204" pitchFamily="34" charset="0"/>
                    <a:cs typeface="Arial" panose="020B0604020202020204" pitchFamily="34" charset="0"/>
                  </a:rPr>
                  <a:t>n =5,029</a:t>
                </a:r>
              </a:p>
            </p:txBody>
          </p:sp>
          <p:sp>
            <p:nvSpPr>
              <p:cNvPr id="16" name="Freeform 15"/>
              <p:cNvSpPr/>
              <p:nvPr/>
            </p:nvSpPr>
            <p:spPr>
              <a:xfrm>
                <a:off x="408912" y="3354347"/>
                <a:ext cx="1371600" cy="684524"/>
              </a:xfrm>
              <a:custGeom>
                <a:avLst/>
                <a:gdLst>
                  <a:gd name="connsiteX0" fmla="*/ 0 w 960513"/>
                  <a:gd name="connsiteY0" fmla="*/ 0 h 497311"/>
                  <a:gd name="connsiteX1" fmla="*/ 960513 w 960513"/>
                  <a:gd name="connsiteY1" fmla="*/ 0 h 497311"/>
                  <a:gd name="connsiteX2" fmla="*/ 960513 w 960513"/>
                  <a:gd name="connsiteY2" fmla="*/ 497311 h 497311"/>
                  <a:gd name="connsiteX3" fmla="*/ 0 w 960513"/>
                  <a:gd name="connsiteY3" fmla="*/ 497311 h 497311"/>
                  <a:gd name="connsiteX4" fmla="*/ 0 w 960513"/>
                  <a:gd name="connsiteY4" fmla="*/ 0 h 497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513" h="497311">
                    <a:moveTo>
                      <a:pt x="0" y="0"/>
                    </a:moveTo>
                    <a:lnTo>
                      <a:pt x="960513" y="0"/>
                    </a:lnTo>
                    <a:lnTo>
                      <a:pt x="960513" y="497311"/>
                    </a:lnTo>
                    <a:lnTo>
                      <a:pt x="0" y="497311"/>
                    </a:lnTo>
                    <a:lnTo>
                      <a:pt x="0" y="0"/>
                    </a:lnTo>
                    <a:close/>
                  </a:path>
                </a:pathLst>
              </a:custGeom>
              <a:solidFill>
                <a:srgbClr val="6275A2"/>
              </a:solidFill>
              <a:effectLst/>
              <a:scene3d>
                <a:camera prst="orthographicFront">
                  <a:rot lat="0" lon="0" rev="0"/>
                </a:camera>
                <a:lightRig rig="threePt" dir="t">
                  <a:rot lat="0" lon="0" rev="1200000"/>
                </a:lightRig>
              </a:scene3d>
              <a:sp3d>
                <a:bevelT w="25400" h="25400"/>
              </a:sp3d>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1430" tIns="11430" rIns="11430" bIns="70176" numCol="1" spcCol="1270" anchor="ctr" anchorCtr="0">
                <a:noAutofit/>
              </a:bodyPr>
              <a:lstStyle/>
              <a:p>
                <a:pPr lvl="0" algn="ctr" defTabSz="800100">
                  <a:lnSpc>
                    <a:spcPts val="2000"/>
                  </a:lnSpc>
                  <a:spcBef>
                    <a:spcPct val="0"/>
                  </a:spcBef>
                  <a:spcAft>
                    <a:spcPct val="35000"/>
                  </a:spcAft>
                </a:pPr>
                <a:r>
                  <a:rPr lang="en-US" sz="1800" kern="1200" dirty="0">
                    <a:latin typeface="Arial" panose="020B0604020202020204" pitchFamily="34" charset="0"/>
                    <a:cs typeface="Arial" panose="020B0604020202020204" pitchFamily="34" charset="0"/>
                  </a:rPr>
                  <a:t>TDF</a:t>
                </a:r>
                <a:br>
                  <a:rPr lang="en-US" sz="1800" kern="1200" dirty="0">
                    <a:latin typeface="Arial" panose="020B0604020202020204" pitchFamily="34" charset="0"/>
                    <a:cs typeface="Arial" panose="020B0604020202020204" pitchFamily="34" charset="0"/>
                  </a:rPr>
                </a:br>
                <a:r>
                  <a:rPr lang="en-US" sz="1800" kern="1200" dirty="0">
                    <a:latin typeface="Arial" panose="020B0604020202020204" pitchFamily="34" charset="0"/>
                    <a:cs typeface="Arial" panose="020B0604020202020204" pitchFamily="34" charset="0"/>
                  </a:rPr>
                  <a:t>tablet</a:t>
                </a:r>
              </a:p>
            </p:txBody>
          </p:sp>
          <p:sp>
            <p:nvSpPr>
              <p:cNvPr id="18" name="Freeform 17"/>
              <p:cNvSpPr/>
              <p:nvPr/>
            </p:nvSpPr>
            <p:spPr>
              <a:xfrm>
                <a:off x="2157173" y="3354347"/>
                <a:ext cx="1371600" cy="684524"/>
              </a:xfrm>
              <a:custGeom>
                <a:avLst/>
                <a:gdLst>
                  <a:gd name="connsiteX0" fmla="*/ 0 w 960513"/>
                  <a:gd name="connsiteY0" fmla="*/ 0 h 497311"/>
                  <a:gd name="connsiteX1" fmla="*/ 960513 w 960513"/>
                  <a:gd name="connsiteY1" fmla="*/ 0 h 497311"/>
                  <a:gd name="connsiteX2" fmla="*/ 960513 w 960513"/>
                  <a:gd name="connsiteY2" fmla="*/ 497311 h 497311"/>
                  <a:gd name="connsiteX3" fmla="*/ 0 w 960513"/>
                  <a:gd name="connsiteY3" fmla="*/ 497311 h 497311"/>
                  <a:gd name="connsiteX4" fmla="*/ 0 w 960513"/>
                  <a:gd name="connsiteY4" fmla="*/ 0 h 497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513" h="497311">
                    <a:moveTo>
                      <a:pt x="0" y="0"/>
                    </a:moveTo>
                    <a:lnTo>
                      <a:pt x="960513" y="0"/>
                    </a:lnTo>
                    <a:lnTo>
                      <a:pt x="960513" y="497311"/>
                    </a:lnTo>
                    <a:lnTo>
                      <a:pt x="0" y="497311"/>
                    </a:lnTo>
                    <a:lnTo>
                      <a:pt x="0" y="0"/>
                    </a:lnTo>
                    <a:close/>
                  </a:path>
                </a:pathLst>
              </a:custGeom>
              <a:solidFill>
                <a:srgbClr val="0070C0"/>
              </a:solidFill>
              <a:effectLst/>
              <a:scene3d>
                <a:camera prst="orthographicFront">
                  <a:rot lat="0" lon="0" rev="0"/>
                </a:camera>
                <a:lightRig rig="threePt" dir="t">
                  <a:rot lat="0" lon="0" rev="1200000"/>
                </a:lightRig>
              </a:scene3d>
              <a:sp3d>
                <a:bevelT w="25400" h="25400"/>
              </a:sp3d>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11430" tIns="11430" rIns="11430" bIns="70176" numCol="1" spcCol="1270" anchor="ctr" anchorCtr="0">
                <a:noAutofit/>
              </a:bodyPr>
              <a:lstStyle/>
              <a:p>
                <a:pPr lvl="0" algn="ctr" defTabSz="800100">
                  <a:lnSpc>
                    <a:spcPts val="2000"/>
                  </a:lnSpc>
                  <a:spcBef>
                    <a:spcPct val="0"/>
                  </a:spcBef>
                  <a:spcAft>
                    <a:spcPct val="35000"/>
                  </a:spcAft>
                </a:pPr>
                <a:r>
                  <a:rPr lang="en-US" sz="1800" kern="1200" dirty="0">
                    <a:latin typeface="Arial" panose="020B0604020202020204" pitchFamily="34" charset="0"/>
                    <a:cs typeface="Arial" panose="020B0604020202020204" pitchFamily="34" charset="0"/>
                  </a:rPr>
                  <a:t>TDF-FTC </a:t>
                </a:r>
                <a:br>
                  <a:rPr lang="en-US" sz="1800" kern="1200" dirty="0">
                    <a:latin typeface="Arial" panose="020B0604020202020204" pitchFamily="34" charset="0"/>
                    <a:cs typeface="Arial" panose="020B0604020202020204" pitchFamily="34" charset="0"/>
                  </a:rPr>
                </a:br>
                <a:r>
                  <a:rPr lang="en-US" sz="1800" kern="1200" dirty="0">
                    <a:latin typeface="Arial" panose="020B0604020202020204" pitchFamily="34" charset="0"/>
                    <a:cs typeface="Arial" panose="020B0604020202020204" pitchFamily="34" charset="0"/>
                  </a:rPr>
                  <a:t>tablet</a:t>
                </a:r>
              </a:p>
            </p:txBody>
          </p:sp>
          <p:sp>
            <p:nvSpPr>
              <p:cNvPr id="19" name="Freeform 18"/>
              <p:cNvSpPr/>
              <p:nvPr/>
            </p:nvSpPr>
            <p:spPr>
              <a:xfrm>
                <a:off x="2157984" y="4084126"/>
                <a:ext cx="1371600" cy="226468"/>
              </a:xfrm>
              <a:custGeom>
                <a:avLst/>
                <a:gdLst>
                  <a:gd name="connsiteX0" fmla="*/ 0 w 954997"/>
                  <a:gd name="connsiteY0" fmla="*/ 0 h 226468"/>
                  <a:gd name="connsiteX1" fmla="*/ 954997 w 954997"/>
                  <a:gd name="connsiteY1" fmla="*/ 0 h 226468"/>
                  <a:gd name="connsiteX2" fmla="*/ 954997 w 954997"/>
                  <a:gd name="connsiteY2" fmla="*/ 226468 h 226468"/>
                  <a:gd name="connsiteX3" fmla="*/ 0 w 954997"/>
                  <a:gd name="connsiteY3" fmla="*/ 226468 h 226468"/>
                  <a:gd name="connsiteX4" fmla="*/ 0 w 954997"/>
                  <a:gd name="connsiteY4" fmla="*/ 0 h 2264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4997" h="226468">
                    <a:moveTo>
                      <a:pt x="0" y="0"/>
                    </a:moveTo>
                    <a:lnTo>
                      <a:pt x="954997" y="0"/>
                    </a:lnTo>
                    <a:lnTo>
                      <a:pt x="954997" y="226468"/>
                    </a:lnTo>
                    <a:lnTo>
                      <a:pt x="0" y="226468"/>
                    </a:lnTo>
                    <a:lnTo>
                      <a:pt x="0" y="0"/>
                    </a:lnTo>
                    <a:close/>
                  </a:path>
                </a:pathLst>
              </a:custGeom>
              <a:ln>
                <a:solidFill>
                  <a:schemeClr val="tx1">
                    <a:lumMod val="75000"/>
                    <a:lumOff val="25000"/>
                  </a:schemeClr>
                </a:solidFill>
              </a:ln>
              <a:effectLst/>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5560" tIns="8890" rIns="35560" bIns="8890" numCol="1" spcCol="1270" anchor="ctr" anchorCtr="0">
                <a:noAutofit/>
              </a:bodyPr>
              <a:lstStyle/>
              <a:p>
                <a:pPr lvl="0" algn="ctr" defTabSz="622300">
                  <a:lnSpc>
                    <a:spcPct val="90000"/>
                  </a:lnSpc>
                  <a:spcBef>
                    <a:spcPct val="0"/>
                  </a:spcBef>
                  <a:spcAft>
                    <a:spcPct val="35000"/>
                  </a:spcAft>
                </a:pPr>
                <a:r>
                  <a:rPr lang="en-US" sz="1050" kern="1200" dirty="0">
                    <a:latin typeface="Arial" panose="020B0604020202020204" pitchFamily="34" charset="0"/>
                    <a:cs typeface="Arial" panose="020B0604020202020204" pitchFamily="34" charset="0"/>
                  </a:rPr>
                  <a:t>n = 985</a:t>
                </a:r>
              </a:p>
            </p:txBody>
          </p:sp>
          <p:sp>
            <p:nvSpPr>
              <p:cNvPr id="20" name="Freeform 19"/>
              <p:cNvSpPr/>
              <p:nvPr/>
            </p:nvSpPr>
            <p:spPr>
              <a:xfrm>
                <a:off x="3806824" y="3354347"/>
                <a:ext cx="1371600" cy="684524"/>
              </a:xfrm>
              <a:custGeom>
                <a:avLst/>
                <a:gdLst>
                  <a:gd name="connsiteX0" fmla="*/ 0 w 960513"/>
                  <a:gd name="connsiteY0" fmla="*/ 0 h 497311"/>
                  <a:gd name="connsiteX1" fmla="*/ 960513 w 960513"/>
                  <a:gd name="connsiteY1" fmla="*/ 0 h 497311"/>
                  <a:gd name="connsiteX2" fmla="*/ 960513 w 960513"/>
                  <a:gd name="connsiteY2" fmla="*/ 497311 h 497311"/>
                  <a:gd name="connsiteX3" fmla="*/ 0 w 960513"/>
                  <a:gd name="connsiteY3" fmla="*/ 497311 h 497311"/>
                  <a:gd name="connsiteX4" fmla="*/ 0 w 960513"/>
                  <a:gd name="connsiteY4" fmla="*/ 0 h 497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513" h="497311">
                    <a:moveTo>
                      <a:pt x="0" y="0"/>
                    </a:moveTo>
                    <a:lnTo>
                      <a:pt x="960513" y="0"/>
                    </a:lnTo>
                    <a:lnTo>
                      <a:pt x="960513" y="497311"/>
                    </a:lnTo>
                    <a:lnTo>
                      <a:pt x="0" y="497311"/>
                    </a:lnTo>
                    <a:lnTo>
                      <a:pt x="0" y="0"/>
                    </a:lnTo>
                    <a:close/>
                  </a:path>
                </a:pathLst>
              </a:custGeom>
              <a:solidFill>
                <a:schemeClr val="tx1">
                  <a:lumMod val="65000"/>
                  <a:lumOff val="35000"/>
                </a:schemeClr>
              </a:solidFill>
              <a:effectLst/>
              <a:scene3d>
                <a:camera prst="orthographicFront">
                  <a:rot lat="0" lon="0" rev="0"/>
                </a:camera>
                <a:lightRig rig="threePt" dir="t">
                  <a:rot lat="0" lon="0" rev="1200000"/>
                </a:lightRig>
              </a:scene3d>
              <a:sp3d>
                <a:bevelT w="25400" h="25400"/>
              </a:sp3d>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1430" tIns="11430" rIns="11430" bIns="70176" numCol="1" spcCol="1270" anchor="ctr" anchorCtr="0">
                <a:noAutofit/>
              </a:bodyPr>
              <a:lstStyle/>
              <a:p>
                <a:pPr lvl="0" algn="ctr" defTabSz="800100">
                  <a:lnSpc>
                    <a:spcPts val="2000"/>
                  </a:lnSpc>
                  <a:spcBef>
                    <a:spcPct val="0"/>
                  </a:spcBef>
                  <a:spcAft>
                    <a:spcPct val="35000"/>
                  </a:spcAft>
                </a:pPr>
                <a:r>
                  <a:rPr lang="en-US" sz="1800" kern="1200" dirty="0">
                    <a:latin typeface="Arial" panose="020B0604020202020204" pitchFamily="34" charset="0"/>
                    <a:cs typeface="Arial" panose="020B0604020202020204" pitchFamily="34" charset="0"/>
                  </a:rPr>
                  <a:t>Placebo tablet</a:t>
                </a:r>
              </a:p>
            </p:txBody>
          </p:sp>
          <p:sp>
            <p:nvSpPr>
              <p:cNvPr id="21" name="Freeform 20"/>
              <p:cNvSpPr/>
              <p:nvPr/>
            </p:nvSpPr>
            <p:spPr>
              <a:xfrm>
                <a:off x="3808199" y="4084130"/>
                <a:ext cx="1371600" cy="226469"/>
              </a:xfrm>
              <a:custGeom>
                <a:avLst/>
                <a:gdLst>
                  <a:gd name="connsiteX0" fmla="*/ 0 w 954997"/>
                  <a:gd name="connsiteY0" fmla="*/ 0 h 226468"/>
                  <a:gd name="connsiteX1" fmla="*/ 954997 w 954997"/>
                  <a:gd name="connsiteY1" fmla="*/ 0 h 226468"/>
                  <a:gd name="connsiteX2" fmla="*/ 954997 w 954997"/>
                  <a:gd name="connsiteY2" fmla="*/ 226468 h 226468"/>
                  <a:gd name="connsiteX3" fmla="*/ 0 w 954997"/>
                  <a:gd name="connsiteY3" fmla="*/ 226468 h 226468"/>
                  <a:gd name="connsiteX4" fmla="*/ 0 w 954997"/>
                  <a:gd name="connsiteY4" fmla="*/ 0 h 2264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4997" h="226468">
                    <a:moveTo>
                      <a:pt x="0" y="0"/>
                    </a:moveTo>
                    <a:lnTo>
                      <a:pt x="954997" y="0"/>
                    </a:lnTo>
                    <a:lnTo>
                      <a:pt x="954997" y="226468"/>
                    </a:lnTo>
                    <a:lnTo>
                      <a:pt x="0" y="226468"/>
                    </a:lnTo>
                    <a:lnTo>
                      <a:pt x="0" y="0"/>
                    </a:lnTo>
                    <a:close/>
                  </a:path>
                </a:pathLst>
              </a:custGeom>
              <a:ln>
                <a:solidFill>
                  <a:schemeClr val="tx1">
                    <a:lumMod val="75000"/>
                    <a:lumOff val="25000"/>
                  </a:schemeClr>
                </a:solidFill>
              </a:ln>
              <a:effectLst/>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5560" tIns="8890" rIns="35560" bIns="8890" numCol="1" spcCol="1270" anchor="ctr" anchorCtr="0">
                <a:noAutofit/>
              </a:bodyPr>
              <a:lstStyle/>
              <a:p>
                <a:pPr lvl="0" algn="ctr" defTabSz="622300">
                  <a:lnSpc>
                    <a:spcPct val="90000"/>
                  </a:lnSpc>
                  <a:spcBef>
                    <a:spcPct val="0"/>
                  </a:spcBef>
                  <a:spcAft>
                    <a:spcPct val="35000"/>
                  </a:spcAft>
                </a:pPr>
                <a:r>
                  <a:rPr lang="en-US" sz="1050" kern="1200" dirty="0">
                    <a:latin typeface="Arial" panose="020B0604020202020204" pitchFamily="34" charset="0"/>
                    <a:cs typeface="Arial" panose="020B0604020202020204" pitchFamily="34" charset="0"/>
                  </a:rPr>
                  <a:t>n = 999</a:t>
                </a:r>
              </a:p>
            </p:txBody>
          </p:sp>
          <p:sp>
            <p:nvSpPr>
              <p:cNvPr id="22" name="Freeform 21"/>
              <p:cNvSpPr/>
              <p:nvPr/>
            </p:nvSpPr>
            <p:spPr>
              <a:xfrm>
                <a:off x="5564315" y="3354347"/>
                <a:ext cx="1371600" cy="684524"/>
              </a:xfrm>
              <a:custGeom>
                <a:avLst/>
                <a:gdLst>
                  <a:gd name="connsiteX0" fmla="*/ 0 w 960513"/>
                  <a:gd name="connsiteY0" fmla="*/ 0 h 497311"/>
                  <a:gd name="connsiteX1" fmla="*/ 960513 w 960513"/>
                  <a:gd name="connsiteY1" fmla="*/ 0 h 497311"/>
                  <a:gd name="connsiteX2" fmla="*/ 960513 w 960513"/>
                  <a:gd name="connsiteY2" fmla="*/ 497311 h 497311"/>
                  <a:gd name="connsiteX3" fmla="*/ 0 w 960513"/>
                  <a:gd name="connsiteY3" fmla="*/ 497311 h 497311"/>
                  <a:gd name="connsiteX4" fmla="*/ 0 w 960513"/>
                  <a:gd name="connsiteY4" fmla="*/ 0 h 497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513" h="497311">
                    <a:moveTo>
                      <a:pt x="0" y="0"/>
                    </a:moveTo>
                    <a:lnTo>
                      <a:pt x="960513" y="0"/>
                    </a:lnTo>
                    <a:lnTo>
                      <a:pt x="960513" y="497311"/>
                    </a:lnTo>
                    <a:lnTo>
                      <a:pt x="0" y="497311"/>
                    </a:lnTo>
                    <a:lnTo>
                      <a:pt x="0" y="0"/>
                    </a:lnTo>
                    <a:close/>
                  </a:path>
                </a:pathLst>
              </a:custGeom>
              <a:solidFill>
                <a:srgbClr val="94924C"/>
              </a:solidFill>
              <a:effectLst/>
              <a:scene3d>
                <a:camera prst="orthographicFront">
                  <a:rot lat="0" lon="0" rev="0"/>
                </a:camera>
                <a:lightRig rig="threePt" dir="t">
                  <a:rot lat="0" lon="0" rev="1200000"/>
                </a:lightRig>
              </a:scene3d>
              <a:sp3d>
                <a:bevelT w="25400" h="25400"/>
              </a:sp3d>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1430" tIns="11430" rIns="11430" bIns="70176" numCol="1" spcCol="1270" anchor="ctr" anchorCtr="0">
                <a:noAutofit/>
              </a:bodyPr>
              <a:lstStyle/>
              <a:p>
                <a:pPr lvl="0" algn="ctr" defTabSz="800100">
                  <a:lnSpc>
                    <a:spcPts val="2000"/>
                  </a:lnSpc>
                  <a:spcBef>
                    <a:spcPct val="0"/>
                  </a:spcBef>
                  <a:spcAft>
                    <a:spcPct val="35000"/>
                  </a:spcAft>
                </a:pPr>
                <a:r>
                  <a:rPr lang="en-US" sz="1800" kern="1200" dirty="0">
                    <a:latin typeface="Arial" panose="020B0604020202020204" pitchFamily="34" charset="0"/>
                    <a:cs typeface="Arial" panose="020B0604020202020204" pitchFamily="34" charset="0"/>
                  </a:rPr>
                  <a:t>TFV</a:t>
                </a:r>
                <a:br>
                  <a:rPr lang="en-US" sz="1800" kern="1200" dirty="0">
                    <a:latin typeface="Arial" panose="020B0604020202020204" pitchFamily="34" charset="0"/>
                    <a:cs typeface="Arial" panose="020B0604020202020204" pitchFamily="34" charset="0"/>
                  </a:rPr>
                </a:br>
                <a:r>
                  <a:rPr lang="en-US" sz="1800" kern="1200" dirty="0">
                    <a:latin typeface="Arial" panose="020B0604020202020204" pitchFamily="34" charset="0"/>
                    <a:cs typeface="Arial" panose="020B0604020202020204" pitchFamily="34" charset="0"/>
                  </a:rPr>
                  <a:t> gel</a:t>
                </a:r>
              </a:p>
            </p:txBody>
          </p:sp>
          <p:sp>
            <p:nvSpPr>
              <p:cNvPr id="23" name="Freeform 22"/>
              <p:cNvSpPr/>
              <p:nvPr/>
            </p:nvSpPr>
            <p:spPr>
              <a:xfrm>
                <a:off x="5564315" y="4084127"/>
                <a:ext cx="1371600" cy="226468"/>
              </a:xfrm>
              <a:custGeom>
                <a:avLst/>
                <a:gdLst>
                  <a:gd name="connsiteX0" fmla="*/ 0 w 954997"/>
                  <a:gd name="connsiteY0" fmla="*/ 0 h 226468"/>
                  <a:gd name="connsiteX1" fmla="*/ 954997 w 954997"/>
                  <a:gd name="connsiteY1" fmla="*/ 0 h 226468"/>
                  <a:gd name="connsiteX2" fmla="*/ 954997 w 954997"/>
                  <a:gd name="connsiteY2" fmla="*/ 226468 h 226468"/>
                  <a:gd name="connsiteX3" fmla="*/ 0 w 954997"/>
                  <a:gd name="connsiteY3" fmla="*/ 226468 h 226468"/>
                  <a:gd name="connsiteX4" fmla="*/ 0 w 954997"/>
                  <a:gd name="connsiteY4" fmla="*/ 0 h 2264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4997" h="226468">
                    <a:moveTo>
                      <a:pt x="0" y="0"/>
                    </a:moveTo>
                    <a:lnTo>
                      <a:pt x="954997" y="0"/>
                    </a:lnTo>
                    <a:lnTo>
                      <a:pt x="954997" y="226468"/>
                    </a:lnTo>
                    <a:lnTo>
                      <a:pt x="0" y="226468"/>
                    </a:lnTo>
                    <a:lnTo>
                      <a:pt x="0" y="0"/>
                    </a:lnTo>
                    <a:close/>
                  </a:path>
                </a:pathLst>
              </a:custGeom>
              <a:ln>
                <a:solidFill>
                  <a:schemeClr val="tx1">
                    <a:lumMod val="75000"/>
                    <a:lumOff val="25000"/>
                  </a:schemeClr>
                </a:solidFill>
              </a:ln>
              <a:effectLst/>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5560" tIns="8890" rIns="35560" bIns="8890" numCol="1" spcCol="1270" anchor="ctr" anchorCtr="0">
                <a:noAutofit/>
              </a:bodyPr>
              <a:lstStyle/>
              <a:p>
                <a:pPr lvl="0" algn="ctr" defTabSz="622300">
                  <a:lnSpc>
                    <a:spcPct val="90000"/>
                  </a:lnSpc>
                  <a:spcBef>
                    <a:spcPct val="0"/>
                  </a:spcBef>
                  <a:spcAft>
                    <a:spcPct val="35000"/>
                  </a:spcAft>
                </a:pPr>
                <a:r>
                  <a:rPr lang="en-US" sz="1050" kern="1200" dirty="0">
                    <a:latin typeface="Arial" panose="020B0604020202020204" pitchFamily="34" charset="0"/>
                    <a:cs typeface="Arial" panose="020B0604020202020204" pitchFamily="34" charset="0"/>
                  </a:rPr>
                  <a:t>n = 996</a:t>
                </a:r>
              </a:p>
            </p:txBody>
          </p:sp>
          <p:sp>
            <p:nvSpPr>
              <p:cNvPr id="24" name="Freeform 23"/>
              <p:cNvSpPr/>
              <p:nvPr/>
            </p:nvSpPr>
            <p:spPr>
              <a:xfrm>
                <a:off x="7330469" y="3354347"/>
                <a:ext cx="1371600" cy="684524"/>
              </a:xfrm>
              <a:custGeom>
                <a:avLst/>
                <a:gdLst>
                  <a:gd name="connsiteX0" fmla="*/ 0 w 960513"/>
                  <a:gd name="connsiteY0" fmla="*/ 0 h 497311"/>
                  <a:gd name="connsiteX1" fmla="*/ 960513 w 960513"/>
                  <a:gd name="connsiteY1" fmla="*/ 0 h 497311"/>
                  <a:gd name="connsiteX2" fmla="*/ 960513 w 960513"/>
                  <a:gd name="connsiteY2" fmla="*/ 497311 h 497311"/>
                  <a:gd name="connsiteX3" fmla="*/ 0 w 960513"/>
                  <a:gd name="connsiteY3" fmla="*/ 497311 h 497311"/>
                  <a:gd name="connsiteX4" fmla="*/ 0 w 960513"/>
                  <a:gd name="connsiteY4" fmla="*/ 0 h 497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513" h="497311">
                    <a:moveTo>
                      <a:pt x="0" y="0"/>
                    </a:moveTo>
                    <a:lnTo>
                      <a:pt x="960513" y="0"/>
                    </a:lnTo>
                    <a:lnTo>
                      <a:pt x="960513" y="497311"/>
                    </a:lnTo>
                    <a:lnTo>
                      <a:pt x="0" y="497311"/>
                    </a:lnTo>
                    <a:lnTo>
                      <a:pt x="0" y="0"/>
                    </a:lnTo>
                    <a:close/>
                  </a:path>
                </a:pathLst>
              </a:custGeom>
              <a:solidFill>
                <a:srgbClr val="8E6B00"/>
              </a:solidFill>
              <a:effectLst/>
              <a:scene3d>
                <a:camera prst="orthographicFront">
                  <a:rot lat="0" lon="0" rev="0"/>
                </a:camera>
                <a:lightRig rig="threePt" dir="t">
                  <a:rot lat="0" lon="0" rev="1200000"/>
                </a:lightRig>
              </a:scene3d>
              <a:sp3d>
                <a:bevelT w="25400" h="25400"/>
              </a:sp3d>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1430" tIns="11430" rIns="11430" bIns="70176" numCol="1" spcCol="1270" anchor="ctr" anchorCtr="0">
                <a:noAutofit/>
              </a:bodyPr>
              <a:lstStyle/>
              <a:p>
                <a:pPr lvl="0" algn="ctr" defTabSz="800100">
                  <a:lnSpc>
                    <a:spcPts val="2000"/>
                  </a:lnSpc>
                  <a:spcBef>
                    <a:spcPct val="0"/>
                  </a:spcBef>
                  <a:spcAft>
                    <a:spcPts val="840"/>
                  </a:spcAft>
                </a:pPr>
                <a:r>
                  <a:rPr lang="en-US" sz="1800" kern="1200" dirty="0">
                    <a:latin typeface="Arial" panose="020B0604020202020204" pitchFamily="34" charset="0"/>
                    <a:cs typeface="Arial" panose="020B0604020202020204" pitchFamily="34" charset="0"/>
                  </a:rPr>
                  <a:t>Placebo</a:t>
                </a:r>
                <a:br>
                  <a:rPr lang="en-US" sz="1800" kern="1200" dirty="0">
                    <a:latin typeface="Arial" panose="020B0604020202020204" pitchFamily="34" charset="0"/>
                    <a:cs typeface="Arial" panose="020B0604020202020204" pitchFamily="34" charset="0"/>
                  </a:rPr>
                </a:br>
                <a:r>
                  <a:rPr lang="en-US" sz="1800" kern="1200" dirty="0">
                    <a:latin typeface="Arial" panose="020B0604020202020204" pitchFamily="34" charset="0"/>
                    <a:cs typeface="Arial" panose="020B0604020202020204" pitchFamily="34" charset="0"/>
                  </a:rPr>
                  <a:t> gel</a:t>
                </a:r>
              </a:p>
            </p:txBody>
          </p:sp>
          <p:sp>
            <p:nvSpPr>
              <p:cNvPr id="25" name="Freeform 24"/>
              <p:cNvSpPr/>
              <p:nvPr/>
            </p:nvSpPr>
            <p:spPr>
              <a:xfrm>
                <a:off x="7330469" y="4084127"/>
                <a:ext cx="1371600" cy="226468"/>
              </a:xfrm>
              <a:custGeom>
                <a:avLst/>
                <a:gdLst>
                  <a:gd name="connsiteX0" fmla="*/ 0 w 954997"/>
                  <a:gd name="connsiteY0" fmla="*/ 0 h 226468"/>
                  <a:gd name="connsiteX1" fmla="*/ 954997 w 954997"/>
                  <a:gd name="connsiteY1" fmla="*/ 0 h 226468"/>
                  <a:gd name="connsiteX2" fmla="*/ 954997 w 954997"/>
                  <a:gd name="connsiteY2" fmla="*/ 226468 h 226468"/>
                  <a:gd name="connsiteX3" fmla="*/ 0 w 954997"/>
                  <a:gd name="connsiteY3" fmla="*/ 226468 h 226468"/>
                  <a:gd name="connsiteX4" fmla="*/ 0 w 954997"/>
                  <a:gd name="connsiteY4" fmla="*/ 0 h 2264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4997" h="226468">
                    <a:moveTo>
                      <a:pt x="0" y="0"/>
                    </a:moveTo>
                    <a:lnTo>
                      <a:pt x="954997" y="0"/>
                    </a:lnTo>
                    <a:lnTo>
                      <a:pt x="954997" y="226468"/>
                    </a:lnTo>
                    <a:lnTo>
                      <a:pt x="0" y="226468"/>
                    </a:lnTo>
                    <a:lnTo>
                      <a:pt x="0" y="0"/>
                    </a:lnTo>
                    <a:close/>
                  </a:path>
                </a:pathLst>
              </a:custGeom>
              <a:ln>
                <a:solidFill>
                  <a:schemeClr val="tx1">
                    <a:lumMod val="75000"/>
                    <a:lumOff val="25000"/>
                  </a:schemeClr>
                </a:solidFill>
              </a:ln>
              <a:effectLst/>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5560" tIns="8890" rIns="35560" bIns="8890" numCol="1" spcCol="1270" anchor="ctr" anchorCtr="0">
                <a:noAutofit/>
              </a:bodyPr>
              <a:lstStyle/>
              <a:p>
                <a:pPr lvl="0" algn="ctr" defTabSz="622300">
                  <a:lnSpc>
                    <a:spcPct val="90000"/>
                  </a:lnSpc>
                  <a:spcBef>
                    <a:spcPct val="0"/>
                  </a:spcBef>
                  <a:spcAft>
                    <a:spcPct val="35000"/>
                  </a:spcAft>
                </a:pPr>
                <a:r>
                  <a:rPr lang="en-US" sz="1050" kern="1200" dirty="0">
                    <a:latin typeface="Arial" panose="020B0604020202020204" pitchFamily="34" charset="0"/>
                    <a:cs typeface="Arial" panose="020B0604020202020204" pitchFamily="34" charset="0"/>
                  </a:rPr>
                  <a:t>n = 996</a:t>
                </a:r>
              </a:p>
            </p:txBody>
          </p:sp>
          <p:sp>
            <p:nvSpPr>
              <p:cNvPr id="26" name="Freeform 25"/>
              <p:cNvSpPr/>
              <p:nvPr/>
            </p:nvSpPr>
            <p:spPr>
              <a:xfrm>
                <a:off x="2653774" y="2132797"/>
                <a:ext cx="1371600" cy="684524"/>
              </a:xfrm>
              <a:custGeom>
                <a:avLst/>
                <a:gdLst>
                  <a:gd name="connsiteX0" fmla="*/ 0 w 960513"/>
                  <a:gd name="connsiteY0" fmla="*/ 0 h 497311"/>
                  <a:gd name="connsiteX1" fmla="*/ 960513 w 960513"/>
                  <a:gd name="connsiteY1" fmla="*/ 0 h 497311"/>
                  <a:gd name="connsiteX2" fmla="*/ 960513 w 960513"/>
                  <a:gd name="connsiteY2" fmla="*/ 497311 h 497311"/>
                  <a:gd name="connsiteX3" fmla="*/ 0 w 960513"/>
                  <a:gd name="connsiteY3" fmla="*/ 497311 h 497311"/>
                  <a:gd name="connsiteX4" fmla="*/ 0 w 960513"/>
                  <a:gd name="connsiteY4" fmla="*/ 0 h 497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513" h="497311">
                    <a:moveTo>
                      <a:pt x="0" y="0"/>
                    </a:moveTo>
                    <a:lnTo>
                      <a:pt x="960513" y="0"/>
                    </a:lnTo>
                    <a:lnTo>
                      <a:pt x="960513" y="497311"/>
                    </a:lnTo>
                    <a:lnTo>
                      <a:pt x="0" y="497311"/>
                    </a:lnTo>
                    <a:lnTo>
                      <a:pt x="0" y="0"/>
                    </a:lnTo>
                    <a:close/>
                  </a:path>
                </a:pathLst>
              </a:custGeom>
              <a:solidFill>
                <a:srgbClr val="C00000"/>
              </a:solidFill>
              <a:effectLst/>
              <a:scene3d>
                <a:camera prst="orthographicFront">
                  <a:rot lat="0" lon="0" rev="0"/>
                </a:camera>
                <a:lightRig rig="threePt" dir="t">
                  <a:rot lat="0" lon="0" rev="1200000"/>
                </a:lightRig>
              </a:scene3d>
              <a:sp3d>
                <a:bevelT w="25400" h="25400"/>
              </a:sp3d>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1430" tIns="11430" rIns="11430" bIns="70176" numCol="1" spcCol="1270" anchor="ctr" anchorCtr="0">
                <a:noAutofit/>
              </a:bodyPr>
              <a:lstStyle/>
              <a:p>
                <a:pPr lvl="0" algn="ctr" defTabSz="800100">
                  <a:lnSpc>
                    <a:spcPts val="2000"/>
                  </a:lnSpc>
                  <a:spcBef>
                    <a:spcPct val="0"/>
                  </a:spcBef>
                  <a:spcAft>
                    <a:spcPct val="35000"/>
                  </a:spcAft>
                </a:pPr>
                <a:r>
                  <a:rPr lang="en-US" sz="1800" kern="1200" dirty="0">
                    <a:latin typeface="Arial" panose="020B0604020202020204" pitchFamily="34" charset="0"/>
                    <a:cs typeface="Arial" panose="020B0604020202020204" pitchFamily="34" charset="0"/>
                  </a:rPr>
                  <a:t>HIV+ at enrollment</a:t>
                </a:r>
              </a:p>
            </p:txBody>
          </p:sp>
          <p:sp>
            <p:nvSpPr>
              <p:cNvPr id="27" name="Freeform 26"/>
              <p:cNvSpPr/>
              <p:nvPr/>
            </p:nvSpPr>
            <p:spPr>
              <a:xfrm>
                <a:off x="2653774" y="2846762"/>
                <a:ext cx="1371600" cy="228600"/>
              </a:xfrm>
              <a:custGeom>
                <a:avLst/>
                <a:gdLst>
                  <a:gd name="connsiteX0" fmla="*/ 0 w 960123"/>
                  <a:gd name="connsiteY0" fmla="*/ 0 h 168918"/>
                  <a:gd name="connsiteX1" fmla="*/ 960123 w 960123"/>
                  <a:gd name="connsiteY1" fmla="*/ 0 h 168918"/>
                  <a:gd name="connsiteX2" fmla="*/ 960123 w 960123"/>
                  <a:gd name="connsiteY2" fmla="*/ 168918 h 168918"/>
                  <a:gd name="connsiteX3" fmla="*/ 0 w 960123"/>
                  <a:gd name="connsiteY3" fmla="*/ 168918 h 168918"/>
                  <a:gd name="connsiteX4" fmla="*/ 0 w 960123"/>
                  <a:gd name="connsiteY4" fmla="*/ 0 h 168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123" h="168918">
                    <a:moveTo>
                      <a:pt x="0" y="0"/>
                    </a:moveTo>
                    <a:lnTo>
                      <a:pt x="960123" y="0"/>
                    </a:lnTo>
                    <a:lnTo>
                      <a:pt x="960123" y="168918"/>
                    </a:lnTo>
                    <a:lnTo>
                      <a:pt x="0" y="168918"/>
                    </a:lnTo>
                    <a:lnTo>
                      <a:pt x="0" y="0"/>
                    </a:lnTo>
                    <a:close/>
                  </a:path>
                </a:pathLst>
              </a:custGeom>
              <a:ln>
                <a:solidFill>
                  <a:schemeClr val="tx1">
                    <a:lumMod val="75000"/>
                    <a:lumOff val="25000"/>
                  </a:schemeClr>
                </a:solidFill>
              </a:ln>
              <a:effectLst/>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7940" tIns="6985" rIns="27940" bIns="6985" numCol="1" spcCol="1270" anchor="ctr" anchorCtr="0">
                <a:noAutofit/>
              </a:bodyPr>
              <a:lstStyle/>
              <a:p>
                <a:pPr lvl="0" algn="ctr" defTabSz="488950">
                  <a:lnSpc>
                    <a:spcPct val="90000"/>
                  </a:lnSpc>
                  <a:spcBef>
                    <a:spcPct val="0"/>
                  </a:spcBef>
                  <a:spcAft>
                    <a:spcPct val="35000"/>
                  </a:spcAft>
                </a:pPr>
                <a:r>
                  <a:rPr lang="en-US" sz="1050" kern="1200" dirty="0">
                    <a:latin typeface="Arial" panose="020B0604020202020204" pitchFamily="34" charset="0"/>
                    <a:cs typeface="Arial" panose="020B0604020202020204" pitchFamily="34" charset="0"/>
                  </a:rPr>
                  <a:t>n = 22</a:t>
                </a:r>
              </a:p>
            </p:txBody>
          </p:sp>
          <p:sp>
            <p:nvSpPr>
              <p:cNvPr id="28" name="Freeform 27"/>
              <p:cNvSpPr/>
              <p:nvPr/>
            </p:nvSpPr>
            <p:spPr>
              <a:xfrm>
                <a:off x="5011784" y="2132797"/>
                <a:ext cx="1371599" cy="684524"/>
              </a:xfrm>
              <a:custGeom>
                <a:avLst/>
                <a:gdLst>
                  <a:gd name="connsiteX0" fmla="*/ 0 w 960513"/>
                  <a:gd name="connsiteY0" fmla="*/ 0 h 497311"/>
                  <a:gd name="connsiteX1" fmla="*/ 960513 w 960513"/>
                  <a:gd name="connsiteY1" fmla="*/ 0 h 497311"/>
                  <a:gd name="connsiteX2" fmla="*/ 960513 w 960513"/>
                  <a:gd name="connsiteY2" fmla="*/ 497311 h 497311"/>
                  <a:gd name="connsiteX3" fmla="*/ 0 w 960513"/>
                  <a:gd name="connsiteY3" fmla="*/ 497311 h 497311"/>
                  <a:gd name="connsiteX4" fmla="*/ 0 w 960513"/>
                  <a:gd name="connsiteY4" fmla="*/ 0 h 497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513" h="497311">
                    <a:moveTo>
                      <a:pt x="0" y="0"/>
                    </a:moveTo>
                    <a:lnTo>
                      <a:pt x="960513" y="0"/>
                    </a:lnTo>
                    <a:lnTo>
                      <a:pt x="960513" y="497311"/>
                    </a:lnTo>
                    <a:lnTo>
                      <a:pt x="0" y="497311"/>
                    </a:lnTo>
                    <a:lnTo>
                      <a:pt x="0" y="0"/>
                    </a:lnTo>
                    <a:close/>
                  </a:path>
                </a:pathLst>
              </a:custGeom>
              <a:solidFill>
                <a:srgbClr val="C00000">
                  <a:alpha val="15000"/>
                </a:srgbClr>
              </a:solidFill>
              <a:effectLst/>
              <a:scene3d>
                <a:camera prst="orthographicFront">
                  <a:rot lat="0" lon="0" rev="0"/>
                </a:camera>
                <a:lightRig rig="threePt" dir="t">
                  <a:rot lat="0" lon="0" rev="1200000"/>
                </a:lightRig>
              </a:scene3d>
              <a:sp3d>
                <a:bevelT w="25400" h="25400"/>
              </a:sp3d>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1430" tIns="11430" rIns="11430" bIns="70176" numCol="1" spcCol="1270" anchor="ctr" anchorCtr="0">
                <a:noAutofit/>
              </a:bodyPr>
              <a:lstStyle/>
              <a:p>
                <a:pPr lvl="0" algn="ctr" defTabSz="800100">
                  <a:lnSpc>
                    <a:spcPts val="2000"/>
                  </a:lnSpc>
                  <a:spcBef>
                    <a:spcPct val="0"/>
                  </a:spcBef>
                  <a:spcAft>
                    <a:spcPct val="35000"/>
                  </a:spcAft>
                </a:pPr>
                <a:r>
                  <a:rPr lang="en-US" sz="1800" kern="1200" dirty="0">
                    <a:solidFill>
                      <a:schemeClr val="tx1">
                        <a:lumMod val="75000"/>
                        <a:lumOff val="25000"/>
                      </a:schemeClr>
                    </a:solidFill>
                    <a:latin typeface="Arial" panose="020B0604020202020204" pitchFamily="34" charset="0"/>
                    <a:cs typeface="Arial" panose="020B0604020202020204" pitchFamily="34" charset="0"/>
                  </a:rPr>
                  <a:t>Lost to follow-up</a:t>
                </a:r>
              </a:p>
            </p:txBody>
          </p:sp>
          <p:sp>
            <p:nvSpPr>
              <p:cNvPr id="29" name="Freeform 28"/>
              <p:cNvSpPr/>
              <p:nvPr/>
            </p:nvSpPr>
            <p:spPr>
              <a:xfrm>
                <a:off x="5011784" y="2846762"/>
                <a:ext cx="1371599" cy="228600"/>
              </a:xfrm>
              <a:custGeom>
                <a:avLst/>
                <a:gdLst>
                  <a:gd name="connsiteX0" fmla="*/ 0 w 960123"/>
                  <a:gd name="connsiteY0" fmla="*/ 0 h 168918"/>
                  <a:gd name="connsiteX1" fmla="*/ 960123 w 960123"/>
                  <a:gd name="connsiteY1" fmla="*/ 0 h 168918"/>
                  <a:gd name="connsiteX2" fmla="*/ 960123 w 960123"/>
                  <a:gd name="connsiteY2" fmla="*/ 168918 h 168918"/>
                  <a:gd name="connsiteX3" fmla="*/ 0 w 960123"/>
                  <a:gd name="connsiteY3" fmla="*/ 168918 h 168918"/>
                  <a:gd name="connsiteX4" fmla="*/ 0 w 960123"/>
                  <a:gd name="connsiteY4" fmla="*/ 0 h 168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123" h="168918">
                    <a:moveTo>
                      <a:pt x="0" y="0"/>
                    </a:moveTo>
                    <a:lnTo>
                      <a:pt x="960123" y="0"/>
                    </a:lnTo>
                    <a:lnTo>
                      <a:pt x="960123" y="168918"/>
                    </a:lnTo>
                    <a:lnTo>
                      <a:pt x="0" y="168918"/>
                    </a:lnTo>
                    <a:lnTo>
                      <a:pt x="0" y="0"/>
                    </a:lnTo>
                    <a:close/>
                  </a:path>
                </a:pathLst>
              </a:custGeom>
              <a:ln>
                <a:solidFill>
                  <a:schemeClr val="tx1">
                    <a:lumMod val="75000"/>
                    <a:lumOff val="25000"/>
                  </a:schemeClr>
                </a:solidFill>
              </a:ln>
              <a:effectLst/>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7940" tIns="6985" rIns="27940" bIns="6985" numCol="1" spcCol="1270" anchor="ctr" anchorCtr="0">
                <a:noAutofit/>
              </a:bodyPr>
              <a:lstStyle/>
              <a:p>
                <a:pPr lvl="0" algn="ctr" defTabSz="488950">
                  <a:lnSpc>
                    <a:spcPct val="90000"/>
                  </a:lnSpc>
                  <a:spcBef>
                    <a:spcPct val="0"/>
                  </a:spcBef>
                  <a:spcAft>
                    <a:spcPct val="35000"/>
                  </a:spcAft>
                </a:pPr>
                <a:r>
                  <a:rPr lang="en-US" sz="1050" kern="1200" dirty="0">
                    <a:latin typeface="Arial" panose="020B0604020202020204" pitchFamily="34" charset="0"/>
                    <a:cs typeface="Arial" panose="020B0604020202020204" pitchFamily="34" charset="0"/>
                  </a:rPr>
                  <a:t>n = 38</a:t>
                </a:r>
              </a:p>
            </p:txBody>
          </p:sp>
          <p:cxnSp>
            <p:nvCxnSpPr>
              <p:cNvPr id="39" name="Straight Connector 38"/>
              <p:cNvCxnSpPr/>
              <p:nvPr/>
            </p:nvCxnSpPr>
            <p:spPr>
              <a:xfrm>
                <a:off x="4482193" y="1972447"/>
                <a:ext cx="8164" cy="1358840"/>
              </a:xfrm>
              <a:prstGeom prst="line">
                <a:avLst/>
              </a:prstGeom>
              <a:ln w="12700">
                <a:solidFill>
                  <a:schemeClr val="tx1"/>
                </a:solidFill>
              </a:ln>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a:off x="4017896" y="2492549"/>
                <a:ext cx="99251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85850" y="3215672"/>
                <a:ext cx="6931479" cy="1738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085850" y="3215672"/>
                <a:ext cx="0" cy="1556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841171" y="3215672"/>
                <a:ext cx="8165" cy="1386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249760" y="3233058"/>
                <a:ext cx="0" cy="1382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017329" y="3233058"/>
                <a:ext cx="0" cy="13088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1694658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latin typeface="Arial" panose="020B0604020202020204" pitchFamily="34" charset="0"/>
                <a:cs typeface="Arial" panose="020B0604020202020204" pitchFamily="34" charset="0"/>
              </a:rPr>
              <a:t>Vaginal and Oral Interventions to Control the Epidemic</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VOICE Trial: Timeline</a:t>
            </a:r>
          </a:p>
        </p:txBody>
      </p:sp>
      <p:sp>
        <p:nvSpPr>
          <p:cNvPr id="4" name="Content Placeholder 3"/>
          <p:cNvSpPr>
            <a:spLocks noGrp="1"/>
          </p:cNvSpPr>
          <p:nvPr>
            <p:ph type="body" sz="quarter" idx="14"/>
          </p:nvPr>
        </p:nvSpPr>
        <p:spPr/>
        <p:txBody>
          <a:bodyPr/>
          <a:lstStyle/>
          <a:p>
            <a:r>
              <a:rPr lang="en-US" dirty="0"/>
              <a:t>Source: </a:t>
            </a:r>
            <a:r>
              <a:rPr lang="en-US" dirty="0" err="1"/>
              <a:t>Marrazzo</a:t>
            </a:r>
            <a:r>
              <a:rPr lang="en-US" dirty="0"/>
              <a:t> JM, et al. N </a:t>
            </a:r>
            <a:r>
              <a:rPr lang="en-US" dirty="0" err="1"/>
              <a:t>Engl</a:t>
            </a:r>
            <a:r>
              <a:rPr lang="en-US" dirty="0"/>
              <a:t> J Med. 2015;372:509-18.</a:t>
            </a:r>
          </a:p>
        </p:txBody>
      </p:sp>
      <p:graphicFrame>
        <p:nvGraphicFramePr>
          <p:cNvPr id="6" name="Diagram 5"/>
          <p:cNvGraphicFramePr/>
          <p:nvPr>
            <p:extLst>
              <p:ext uri="{D42A27DB-BD31-4B8C-83A1-F6EECF244321}">
                <p14:modId xmlns:p14="http://schemas.microsoft.com/office/powerpoint/2010/main" val="3747154716"/>
              </p:ext>
            </p:extLst>
          </p:nvPr>
        </p:nvGraphicFramePr>
        <p:xfrm>
          <a:off x="457581" y="1036864"/>
          <a:ext cx="8229600" cy="3486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2476092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p:nvPr>
            <p:extLst>
              <p:ext uri="{D42A27DB-BD31-4B8C-83A1-F6EECF244321}">
                <p14:modId xmlns:p14="http://schemas.microsoft.com/office/powerpoint/2010/main" val="3931158211"/>
              </p:ext>
            </p:extLst>
          </p:nvPr>
        </p:nvGraphicFramePr>
        <p:xfrm>
          <a:off x="462886" y="1030721"/>
          <a:ext cx="8229600" cy="3447288"/>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p:cNvSpPr>
            <a:spLocks noGrp="1"/>
          </p:cNvSpPr>
          <p:nvPr>
            <p:ph type="title"/>
          </p:nvPr>
        </p:nvSpPr>
        <p:spPr/>
        <p:txBody>
          <a:bodyPr>
            <a:normAutofit/>
          </a:bodyPr>
          <a:lstStyle/>
          <a:p>
            <a:r>
              <a:rPr lang="en-US" sz="2000" dirty="0"/>
              <a:t>Vaginal and Oral Interventions to Control the Epidemic</a:t>
            </a:r>
            <a:br>
              <a:rPr lang="en-US" sz="2000" dirty="0"/>
            </a:br>
            <a:r>
              <a:rPr lang="en-US" sz="2000" dirty="0"/>
              <a:t>VOICE Trial: Results</a:t>
            </a:r>
          </a:p>
        </p:txBody>
      </p:sp>
      <p:sp>
        <p:nvSpPr>
          <p:cNvPr id="3" name="Content Placeholder 2"/>
          <p:cNvSpPr>
            <a:spLocks noGrp="1"/>
          </p:cNvSpPr>
          <p:nvPr>
            <p:ph type="body" sz="quarter" idx="14"/>
          </p:nvPr>
        </p:nvSpPr>
        <p:spPr/>
        <p:txBody>
          <a:bodyPr/>
          <a:lstStyle/>
          <a:p>
            <a:r>
              <a:rPr lang="en-US" dirty="0"/>
              <a:t>Source: </a:t>
            </a:r>
            <a:r>
              <a:rPr lang="en-US" dirty="0" err="1"/>
              <a:t>Marrazzo</a:t>
            </a:r>
            <a:r>
              <a:rPr lang="en-US" dirty="0"/>
              <a:t> JM, et al. N </a:t>
            </a:r>
            <a:r>
              <a:rPr lang="en-US" dirty="0" err="1"/>
              <a:t>Engl</a:t>
            </a:r>
            <a:r>
              <a:rPr lang="en-US" dirty="0"/>
              <a:t> J Med. 2015;372:509-18.</a:t>
            </a:r>
          </a:p>
        </p:txBody>
      </p:sp>
      <p:grpSp>
        <p:nvGrpSpPr>
          <p:cNvPr id="6" name="Group 22"/>
          <p:cNvGrpSpPr/>
          <p:nvPr/>
        </p:nvGrpSpPr>
        <p:grpSpPr>
          <a:xfrm>
            <a:off x="1937610" y="2004461"/>
            <a:ext cx="1232807" cy="749908"/>
            <a:chOff x="6700920" y="2586561"/>
            <a:chExt cx="1267968" cy="999876"/>
          </a:xfrm>
        </p:grpSpPr>
        <p:grpSp>
          <p:nvGrpSpPr>
            <p:cNvPr id="7" name="Group 21"/>
            <p:cNvGrpSpPr/>
            <p:nvPr/>
          </p:nvGrpSpPr>
          <p:grpSpPr>
            <a:xfrm>
              <a:off x="6700920" y="2735530"/>
              <a:ext cx="1267968" cy="850907"/>
              <a:chOff x="6700920" y="2735530"/>
              <a:chExt cx="1267968" cy="850907"/>
            </a:xfrm>
          </p:grpSpPr>
          <p:cxnSp>
            <p:nvCxnSpPr>
              <p:cNvPr id="12" name="Straight Connector 11"/>
              <p:cNvCxnSpPr/>
              <p:nvPr/>
            </p:nvCxnSpPr>
            <p:spPr>
              <a:xfrm>
                <a:off x="6700920" y="2735530"/>
                <a:ext cx="1267968" cy="1588"/>
              </a:xfrm>
              <a:prstGeom prst="line">
                <a:avLst/>
              </a:prstGeom>
              <a:ln w="9525"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a:off x="6614618" y="2826174"/>
                <a:ext cx="182876" cy="1588"/>
              </a:xfrm>
              <a:prstGeom prst="line">
                <a:avLst/>
              </a:prstGeom>
              <a:ln w="9525"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a:cxnSpLocks/>
              </p:cNvCxnSpPr>
              <p:nvPr/>
            </p:nvCxnSpPr>
            <p:spPr>
              <a:xfrm>
                <a:off x="7966630" y="2735530"/>
                <a:ext cx="0" cy="850907"/>
              </a:xfrm>
              <a:prstGeom prst="line">
                <a:avLst/>
              </a:prstGeom>
              <a:ln w="9525"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sp>
          <p:nvSpPr>
            <p:cNvPr id="11" name="Rounded Rectangle 10"/>
            <p:cNvSpPr/>
            <p:nvPr/>
          </p:nvSpPr>
          <p:spPr>
            <a:xfrm>
              <a:off x="6890859" y="2586561"/>
              <a:ext cx="914604" cy="304800"/>
            </a:xfrm>
            <a:prstGeom prst="roundRect">
              <a:avLst/>
            </a:prstGeom>
            <a:solidFill>
              <a:srgbClr val="FFFFFF"/>
            </a:solidFill>
            <a:ln w="952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70322"/>
              <a:r>
                <a:rPr lang="en-US" sz="1000" dirty="0">
                  <a:solidFill>
                    <a:schemeClr val="tx1"/>
                  </a:solidFill>
                  <a:latin typeface="Arial" pitchFamily="31" charset="0"/>
                </a:rPr>
                <a:t>P = 0.07</a:t>
              </a:r>
              <a:endParaRPr lang="en-US" sz="1000" b="1" dirty="0">
                <a:solidFill>
                  <a:schemeClr val="tx1"/>
                </a:solidFill>
                <a:latin typeface="Arial" pitchFamily="31" charset="0"/>
              </a:endParaRPr>
            </a:p>
          </p:txBody>
        </p:sp>
      </p:grpSp>
      <p:grpSp>
        <p:nvGrpSpPr>
          <p:cNvPr id="27" name="Group 22"/>
          <p:cNvGrpSpPr/>
          <p:nvPr/>
        </p:nvGrpSpPr>
        <p:grpSpPr>
          <a:xfrm>
            <a:off x="4278205" y="1755576"/>
            <a:ext cx="1234440" cy="248884"/>
            <a:chOff x="6700920" y="2586561"/>
            <a:chExt cx="1267968" cy="331845"/>
          </a:xfrm>
        </p:grpSpPr>
        <p:grpSp>
          <p:nvGrpSpPr>
            <p:cNvPr id="28" name="Group 21"/>
            <p:cNvGrpSpPr/>
            <p:nvPr/>
          </p:nvGrpSpPr>
          <p:grpSpPr>
            <a:xfrm>
              <a:off x="6700920" y="2735530"/>
              <a:ext cx="1267968" cy="182876"/>
              <a:chOff x="6700920" y="2735530"/>
              <a:chExt cx="1267968" cy="182876"/>
            </a:xfrm>
          </p:grpSpPr>
          <p:cxnSp>
            <p:nvCxnSpPr>
              <p:cNvPr id="30" name="Straight Connector 29"/>
              <p:cNvCxnSpPr/>
              <p:nvPr/>
            </p:nvCxnSpPr>
            <p:spPr>
              <a:xfrm>
                <a:off x="6700920" y="2735530"/>
                <a:ext cx="1267968" cy="1588"/>
              </a:xfrm>
              <a:prstGeom prst="line">
                <a:avLst/>
              </a:prstGeom>
              <a:ln w="9525"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rot="5400000">
                <a:off x="6614618" y="2826174"/>
                <a:ext cx="182876" cy="1588"/>
              </a:xfrm>
              <a:prstGeom prst="line">
                <a:avLst/>
              </a:prstGeom>
              <a:ln w="9525"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rot="5400000">
                <a:off x="7874398" y="2826174"/>
                <a:ext cx="182876" cy="1588"/>
              </a:xfrm>
              <a:prstGeom prst="line">
                <a:avLst/>
              </a:prstGeom>
              <a:ln w="9525"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sp>
          <p:nvSpPr>
            <p:cNvPr id="29" name="Rounded Rectangle 28"/>
            <p:cNvSpPr/>
            <p:nvPr/>
          </p:nvSpPr>
          <p:spPr>
            <a:xfrm>
              <a:off x="6902131" y="2586561"/>
              <a:ext cx="852261" cy="304800"/>
            </a:xfrm>
            <a:prstGeom prst="roundRect">
              <a:avLst/>
            </a:prstGeom>
            <a:solidFill>
              <a:srgbClr val="FFFFFF"/>
            </a:solidFill>
            <a:ln w="952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70322"/>
              <a:r>
                <a:rPr lang="en-US" sz="1000" dirty="0">
                  <a:solidFill>
                    <a:schemeClr val="tx1"/>
                  </a:solidFill>
                  <a:latin typeface="Arial" pitchFamily="31" charset="0"/>
                </a:rPr>
                <a:t>P = 0.81</a:t>
              </a:r>
              <a:endParaRPr lang="en-US" sz="1000" b="1" dirty="0">
                <a:solidFill>
                  <a:schemeClr val="tx1"/>
                </a:solidFill>
                <a:latin typeface="Arial" pitchFamily="31" charset="0"/>
              </a:endParaRPr>
            </a:p>
          </p:txBody>
        </p:sp>
      </p:grpSp>
      <p:grpSp>
        <p:nvGrpSpPr>
          <p:cNvPr id="33" name="Group 22"/>
          <p:cNvGrpSpPr/>
          <p:nvPr/>
        </p:nvGrpSpPr>
        <p:grpSpPr>
          <a:xfrm>
            <a:off x="6735368" y="1581629"/>
            <a:ext cx="1211882" cy="481233"/>
            <a:chOff x="6700920" y="2586561"/>
            <a:chExt cx="1267968" cy="641643"/>
          </a:xfrm>
        </p:grpSpPr>
        <p:grpSp>
          <p:nvGrpSpPr>
            <p:cNvPr id="34" name="Group 21"/>
            <p:cNvGrpSpPr/>
            <p:nvPr/>
          </p:nvGrpSpPr>
          <p:grpSpPr>
            <a:xfrm>
              <a:off x="6700920" y="2735529"/>
              <a:ext cx="1267968" cy="492675"/>
              <a:chOff x="6700920" y="2735529"/>
              <a:chExt cx="1267968" cy="492675"/>
            </a:xfrm>
          </p:grpSpPr>
          <p:cxnSp>
            <p:nvCxnSpPr>
              <p:cNvPr id="36" name="Straight Connector 35"/>
              <p:cNvCxnSpPr/>
              <p:nvPr/>
            </p:nvCxnSpPr>
            <p:spPr>
              <a:xfrm>
                <a:off x="6700920" y="2735530"/>
                <a:ext cx="1267968" cy="1588"/>
              </a:xfrm>
              <a:prstGeom prst="line">
                <a:avLst/>
              </a:prstGeom>
              <a:ln w="9525"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a:cxnSpLocks/>
              </p:cNvCxnSpPr>
              <p:nvPr/>
            </p:nvCxnSpPr>
            <p:spPr>
              <a:xfrm>
                <a:off x="6706851" y="2735529"/>
                <a:ext cx="0" cy="492675"/>
              </a:xfrm>
              <a:prstGeom prst="line">
                <a:avLst/>
              </a:prstGeom>
              <a:ln w="9525"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rot="5400000">
                <a:off x="7874398" y="2826174"/>
                <a:ext cx="182876" cy="1588"/>
              </a:xfrm>
              <a:prstGeom prst="line">
                <a:avLst/>
              </a:prstGeom>
              <a:ln w="9525" cmpd="sng">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grpSp>
        <p:sp>
          <p:nvSpPr>
            <p:cNvPr id="35" name="Rounded Rectangle 34"/>
            <p:cNvSpPr/>
            <p:nvPr/>
          </p:nvSpPr>
          <p:spPr>
            <a:xfrm>
              <a:off x="6890859" y="2586561"/>
              <a:ext cx="924019" cy="304800"/>
            </a:xfrm>
            <a:prstGeom prst="roundRect">
              <a:avLst/>
            </a:prstGeom>
            <a:solidFill>
              <a:srgbClr val="FFFFFF"/>
            </a:solidFill>
            <a:ln w="952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70322"/>
              <a:r>
                <a:rPr lang="en-US" sz="1000" dirty="0">
                  <a:solidFill>
                    <a:schemeClr val="tx1"/>
                  </a:solidFill>
                  <a:latin typeface="Arial" pitchFamily="31" charset="0"/>
                </a:rPr>
                <a:t>P = 0.37</a:t>
              </a:r>
              <a:endParaRPr lang="en-US" sz="1000" b="1" dirty="0">
                <a:solidFill>
                  <a:schemeClr val="tx1"/>
                </a:solidFill>
                <a:latin typeface="Arial" pitchFamily="31" charset="0"/>
              </a:endParaRPr>
            </a:p>
          </p:txBody>
        </p:sp>
      </p:grpSp>
      <p:sp>
        <p:nvSpPr>
          <p:cNvPr id="26" name="Rectangle 25"/>
          <p:cNvSpPr>
            <a:spLocks noChangeArrowheads="1"/>
          </p:cNvSpPr>
          <p:nvPr/>
        </p:nvSpPr>
        <p:spPr bwMode="auto">
          <a:xfrm>
            <a:off x="1316216" y="4514850"/>
            <a:ext cx="7258051" cy="246879"/>
          </a:xfrm>
          <a:prstGeom prst="rect">
            <a:avLst/>
          </a:prstGeom>
          <a:solidFill>
            <a:schemeClr val="bg1">
              <a:lumMod val="95000"/>
            </a:schemeClr>
          </a:solidFill>
          <a:ln w="12700">
            <a:noFill/>
            <a:miter lim="800000"/>
            <a:headEnd/>
            <a:tailEnd/>
          </a:ln>
        </p:spPr>
        <p:txBody>
          <a:bodyPr lIns="205740" tIns="34073" rIns="69365" bIns="34073" anchor="ctr">
            <a:prstTxWarp prst="textNoShape">
              <a:avLst/>
            </a:prstTxWarp>
          </a:bodyPr>
          <a:lstStyle/>
          <a:p>
            <a:r>
              <a:rPr lang="en-US" sz="1050" dirty="0">
                <a:solidFill>
                  <a:srgbClr val="000000"/>
                </a:solidFill>
                <a:latin typeface="Arial"/>
                <a:cs typeface="Arial"/>
              </a:rPr>
              <a:t> </a:t>
            </a:r>
            <a:r>
              <a:rPr lang="en-US" sz="1050" dirty="0">
                <a:latin typeface="Arial"/>
                <a:cs typeface="Arial"/>
              </a:rPr>
              <a:t>*Data censored at time that oral TDF arm stopped</a:t>
            </a:r>
          </a:p>
        </p:txBody>
      </p:sp>
    </p:spTree>
    <p:extLst>
      <p:ext uri="{BB962C8B-B14F-4D97-AF65-F5344CB8AC3E}">
        <p14:creationId xmlns:p14="http://schemas.microsoft.com/office/powerpoint/2010/main" val="3106949872"/>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p:nvPr>
            <p:extLst>
              <p:ext uri="{D42A27DB-BD31-4B8C-83A1-F6EECF244321}">
                <p14:modId xmlns:p14="http://schemas.microsoft.com/office/powerpoint/2010/main" val="4196019148"/>
              </p:ext>
            </p:extLst>
          </p:nvPr>
        </p:nvGraphicFramePr>
        <p:xfrm>
          <a:off x="493776" y="1428750"/>
          <a:ext cx="8229600" cy="3447288"/>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p:cNvSpPr>
            <a:spLocks noGrp="1"/>
          </p:cNvSpPr>
          <p:nvPr>
            <p:ph type="title"/>
          </p:nvPr>
        </p:nvSpPr>
        <p:spPr/>
        <p:txBody>
          <a:bodyPr>
            <a:normAutofit/>
          </a:bodyPr>
          <a:lstStyle/>
          <a:p>
            <a:r>
              <a:rPr lang="en-US" dirty="0"/>
              <a:t>Vaginal and Oral Interventions to Control the Epidemic</a:t>
            </a:r>
            <a:br>
              <a:rPr lang="en-US" dirty="0"/>
            </a:br>
            <a:r>
              <a:rPr lang="en-US" dirty="0"/>
              <a:t>VOICE Trial: Adherence</a:t>
            </a:r>
          </a:p>
        </p:txBody>
      </p:sp>
      <p:sp>
        <p:nvSpPr>
          <p:cNvPr id="5" name="Text Placeholder 4"/>
          <p:cNvSpPr>
            <a:spLocks noGrp="1"/>
          </p:cNvSpPr>
          <p:nvPr>
            <p:ph type="body" sz="quarter" idx="15"/>
          </p:nvPr>
        </p:nvSpPr>
        <p:spPr/>
        <p:txBody>
          <a:bodyPr/>
          <a:lstStyle/>
          <a:p>
            <a:r>
              <a:rPr lang="en-US" dirty="0"/>
              <a:t>Mean Proportion of Quarterly Samples with Tenofovir Detected (%) </a:t>
            </a:r>
          </a:p>
        </p:txBody>
      </p:sp>
      <p:sp>
        <p:nvSpPr>
          <p:cNvPr id="3" name="Content Placeholder 2"/>
          <p:cNvSpPr>
            <a:spLocks noGrp="1"/>
          </p:cNvSpPr>
          <p:nvPr>
            <p:ph type="body" sz="quarter" idx="16"/>
          </p:nvPr>
        </p:nvSpPr>
        <p:spPr/>
        <p:txBody>
          <a:bodyPr/>
          <a:lstStyle/>
          <a:p>
            <a:r>
              <a:rPr lang="en-US" dirty="0"/>
              <a:t>Source: </a:t>
            </a:r>
            <a:r>
              <a:rPr lang="en-US" dirty="0" err="1"/>
              <a:t>Marrazzo</a:t>
            </a:r>
            <a:r>
              <a:rPr lang="en-US" dirty="0"/>
              <a:t> JM, et al. N </a:t>
            </a:r>
            <a:r>
              <a:rPr lang="en-US" dirty="0" err="1"/>
              <a:t>Engl</a:t>
            </a:r>
            <a:r>
              <a:rPr lang="en-US" dirty="0"/>
              <a:t> J Med. 2015;372:509-18.</a:t>
            </a:r>
          </a:p>
        </p:txBody>
      </p:sp>
    </p:spTree>
    <p:extLst>
      <p:ext uri="{BB962C8B-B14F-4D97-AF65-F5344CB8AC3E}">
        <p14:creationId xmlns:p14="http://schemas.microsoft.com/office/powerpoint/2010/main" val="3449510751"/>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a:latin typeface="+mn-lt"/>
              </a:rPr>
              <a:t>Vaginal and Oral Interventions to Control the Epidemic </a:t>
            </a:r>
            <a:br>
              <a:rPr lang="en-US" sz="2000" dirty="0">
                <a:latin typeface="+mn-lt"/>
              </a:rPr>
            </a:br>
            <a:r>
              <a:rPr lang="en-US" sz="2000" dirty="0">
                <a:latin typeface="+mn-lt"/>
              </a:rPr>
              <a:t>VOICE Trial: Conclusions</a:t>
            </a:r>
          </a:p>
        </p:txBody>
      </p:sp>
      <p:sp>
        <p:nvSpPr>
          <p:cNvPr id="5" name="Text Placeholder 4"/>
          <p:cNvSpPr>
            <a:spLocks noGrp="1"/>
          </p:cNvSpPr>
          <p:nvPr>
            <p:ph type="body" sz="quarter" idx="16"/>
          </p:nvPr>
        </p:nvSpPr>
        <p:spPr/>
        <p:txBody>
          <a:bodyPr/>
          <a:lstStyle/>
          <a:p>
            <a:r>
              <a:rPr lang="en-US" dirty="0"/>
              <a:t>Source: </a:t>
            </a:r>
            <a:r>
              <a:rPr lang="en-US" dirty="0" err="1"/>
              <a:t>Marrazzo</a:t>
            </a:r>
            <a:r>
              <a:rPr lang="en-US" dirty="0"/>
              <a:t> JM, et al. N Engl J Med. 2015;372:509-18.</a:t>
            </a:r>
          </a:p>
        </p:txBody>
      </p:sp>
      <p:sp>
        <p:nvSpPr>
          <p:cNvPr id="2" name="Content Placeholder 1"/>
          <p:cNvSpPr>
            <a:spLocks noGrp="1"/>
          </p:cNvSpPr>
          <p:nvPr>
            <p:ph sz="half" idx="2"/>
          </p:nvPr>
        </p:nvSpPr>
        <p:spPr>
          <a:xfrm>
            <a:off x="-18168" y="2310714"/>
            <a:ext cx="9180576" cy="1087222"/>
          </a:xfrm>
        </p:spPr>
        <p:txBody>
          <a:bodyPr>
            <a:normAutofit fontScale="92500"/>
          </a:bodyPr>
          <a:lstStyle/>
          <a:p>
            <a:pPr>
              <a:lnSpc>
                <a:spcPts val="2800"/>
              </a:lnSpc>
            </a:pPr>
            <a:r>
              <a:rPr lang="en-US" sz="1800" b="1" dirty="0">
                <a:solidFill>
                  <a:srgbClr val="C00000"/>
                </a:solidFill>
                <a:latin typeface="Arial"/>
                <a:cs typeface="Arial"/>
              </a:rPr>
              <a:t>Conclusions</a:t>
            </a:r>
            <a:r>
              <a:rPr lang="en-US" sz="1800" dirty="0">
                <a:latin typeface="Arial"/>
                <a:cs typeface="Arial"/>
              </a:rPr>
              <a:t>: “</a:t>
            </a:r>
            <a:r>
              <a:rPr lang="en-US" sz="1800" dirty="0">
                <a:solidFill>
                  <a:schemeClr val="tx1"/>
                </a:solidFill>
                <a:cs typeface="Arial"/>
              </a:rPr>
              <a:t>None of the drug regimens we evaluated reduced the rates of HIV-1 acquisition in an intention-to-treat analysis. Adherence to study drugs was low.</a:t>
            </a:r>
            <a:r>
              <a:rPr lang="en-US" sz="1800" dirty="0">
                <a:solidFill>
                  <a:schemeClr val="tx1"/>
                </a:solidFill>
                <a:latin typeface="Arial"/>
                <a:cs typeface="Arial"/>
              </a:rPr>
              <a:t>”</a:t>
            </a:r>
            <a:endParaRPr lang="en-US" sz="1800" dirty="0"/>
          </a:p>
        </p:txBody>
      </p:sp>
    </p:spTree>
    <p:extLst>
      <p:ext uri="{BB962C8B-B14F-4D97-AF65-F5344CB8AC3E}">
        <p14:creationId xmlns:p14="http://schemas.microsoft.com/office/powerpoint/2010/main" val="75992692"/>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9412682"/>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65289</TotalTime>
  <Words>506</Words>
  <Application>Microsoft Macintosh PowerPoint</Application>
  <PresentationFormat>On-screen Show (16:9)</PresentationFormat>
  <Paragraphs>63</Paragraphs>
  <Slides>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Corbel</vt:lpstr>
      <vt:lpstr>Geneva</vt:lpstr>
      <vt:lpstr>Lucida Grande</vt:lpstr>
      <vt:lpstr>Times New Roman</vt:lpstr>
      <vt:lpstr>NCRC</vt:lpstr>
      <vt:lpstr>Tenofovir-Based PrEP for African Women  VOICE</vt:lpstr>
      <vt:lpstr>Tenofovir-Based PrEP for African Women VOICE Trial: Study Design</vt:lpstr>
      <vt:lpstr>Tenofovir-Based PrEP for African Women VOICE Trial: Background</vt:lpstr>
      <vt:lpstr>Vaginal and Oral Interventions to Control the Epidemic VOICE Trial: Timeline</vt:lpstr>
      <vt:lpstr>Vaginal and Oral Interventions to Control the Epidemic VOICE Trial: Results</vt:lpstr>
      <vt:lpstr>Vaginal and Oral Interventions to Control the Epidemic VOICE Trial: Adherence</vt:lpstr>
      <vt:lpstr>Vaginal and Oral Interventions to Control the Epidemic  VOICE Trial: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2465</cp:revision>
  <cp:lastPrinted>2008-02-05T14:34:24Z</cp:lastPrinted>
  <dcterms:created xsi:type="dcterms:W3CDTF">2010-11-28T05:36:22Z</dcterms:created>
  <dcterms:modified xsi:type="dcterms:W3CDTF">2022-12-26T16:54:27Z</dcterms:modified>
</cp:coreProperties>
</file>