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1158" r:id="rId2"/>
    <p:sldId id="1159" r:id="rId3"/>
    <p:sldId id="1160" r:id="rId4"/>
    <p:sldId id="1352" r:id="rId5"/>
    <p:sldId id="1162" r:id="rId6"/>
    <p:sldId id="1163" r:id="rId7"/>
    <p:sldId id="1383" r:id="rId8"/>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972" autoAdjust="0"/>
    <p:restoredTop sz="96405" autoAdjust="0"/>
  </p:normalViewPr>
  <p:slideViewPr>
    <p:cSldViewPr snapToGrid="0" showGuides="1">
      <p:cViewPr varScale="1">
        <p:scale>
          <a:sx n="168" d="100"/>
          <a:sy n="168" d="100"/>
        </p:scale>
        <p:origin x="880" y="20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7703669394267"/>
          <c:y val="5.9064085739282603E-2"/>
          <c:w val="0.86249781277340298"/>
          <c:h val="0.83605686789151401"/>
        </c:manualLayout>
      </c:layout>
      <c:barChart>
        <c:barDir val="col"/>
        <c:grouping val="clustered"/>
        <c:varyColors val="0"/>
        <c:ser>
          <c:idx val="0"/>
          <c:order val="0"/>
          <c:tx>
            <c:v>HIV Rate</c:v>
          </c:tx>
          <c:spPr>
            <a:solidFill>
              <a:srgbClr val="326496"/>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0A7F-1040-9F35-F1CF89DD479D}"/>
              </c:ext>
            </c:extLst>
          </c:dPt>
          <c:dPt>
            <c:idx val="1"/>
            <c:invertIfNegative val="0"/>
            <c:bubble3D val="0"/>
            <c:spPr>
              <a:gradFill>
                <a:gsLst>
                  <a:gs pos="0">
                    <a:srgbClr val="326496"/>
                  </a:gs>
                  <a:gs pos="99000">
                    <a:srgbClr val="0082E3"/>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0A7F-1040-9F35-F1CF89DD479D}"/>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7F-1040-9F35-F1CF89DD479D}"/>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7F-1040-9F35-F1CF89DD479D}"/>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7F-1040-9F35-F1CF89DD479D}"/>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7F-1040-9F35-F1CF89DD479D}"/>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A7F-1040-9F35-F1CF89DD479D}"/>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7F-1040-9F35-F1CF89DD479D}"/>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7F-1040-9F35-F1CF89DD479D}"/>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7F-1040-9F35-F1CF89DD479D}"/>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A7F-1040-9F35-F1CF89DD479D}"/>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7F-1040-9F35-F1CF89DD479D}"/>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7F-1040-9F35-F1CF89DD479D}"/>
                </c:ext>
              </c:extLst>
            </c:dLbl>
            <c:numFmt formatCode="0" sourceLinked="0"/>
            <c:spPr>
              <a:noFill/>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Deferred PrEP Arm </c:v>
                </c:pt>
                <c:pt idx="1">
                  <c:v>Immediate PrEP Arm</c:v>
                </c:pt>
              </c:strCache>
            </c:strRef>
          </c:cat>
          <c:val>
            <c:numRef>
              <c:f>Sheet1!$B$2:$B$3</c:f>
              <c:numCache>
                <c:formatCode>0</c:formatCode>
                <c:ptCount val="2"/>
                <c:pt idx="0">
                  <c:v>20</c:v>
                </c:pt>
                <c:pt idx="1">
                  <c:v>3</c:v>
                </c:pt>
              </c:numCache>
            </c:numRef>
          </c:val>
          <c:extLst>
            <c:ext xmlns:c16="http://schemas.microsoft.com/office/drawing/2014/chart" uri="{C3380CC4-5D6E-409C-BE32-E72D297353CC}">
              <c16:uniqueId val="{0000000D-0A7F-1040-9F35-F1CF89DD479D}"/>
            </c:ext>
          </c:extLst>
        </c:ser>
        <c:dLbls>
          <c:showLegendKey val="0"/>
          <c:showVal val="1"/>
          <c:showCatName val="0"/>
          <c:showSerName val="0"/>
          <c:showPercent val="0"/>
          <c:showBubbleSize val="0"/>
        </c:dLbls>
        <c:gapWidth val="200"/>
        <c:axId val="-2090664488"/>
        <c:axId val="-2090669848"/>
      </c:barChart>
      <c:catAx>
        <c:axId val="-2090664488"/>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090669848"/>
        <c:crosses val="autoZero"/>
        <c:auto val="1"/>
        <c:lblAlgn val="ctr"/>
        <c:lblOffset val="1"/>
        <c:tickLblSkip val="1"/>
        <c:tickMarkSkip val="1"/>
        <c:noMultiLvlLbl val="0"/>
      </c:catAx>
      <c:valAx>
        <c:axId val="-2090669848"/>
        <c:scaling>
          <c:orientation val="minMax"/>
          <c:max val="30"/>
          <c:min val="0"/>
        </c:scaling>
        <c:delete val="0"/>
        <c:axPos val="l"/>
        <c:title>
          <c:tx>
            <c:rich>
              <a:bodyPr/>
              <a:lstStyle/>
              <a:p>
                <a:pPr>
                  <a:defRPr sz="1400" b="1"/>
                </a:pPr>
                <a:r>
                  <a:rPr lang="en-US" sz="1400" b="1" dirty="0"/>
                  <a:t>Number of HIV Infections</a:t>
                </a:r>
              </a:p>
            </c:rich>
          </c:tx>
          <c:layout>
            <c:manualLayout>
              <c:xMode val="edge"/>
              <c:yMode val="edge"/>
              <c:x val="1.0802469135802469E-2"/>
              <c:y val="0.1513319566671813"/>
            </c:manualLayout>
          </c:layout>
          <c:overlay val="0"/>
          <c:spPr>
            <a:noFill/>
            <a:ln w="25400">
              <a:noFill/>
            </a:ln>
          </c:spPr>
        </c:title>
        <c:numFmt formatCode="0" sourceLinked="0"/>
        <c:majorTickMark val="out"/>
        <c:minorTickMark val="none"/>
        <c:tickLblPos val="nextTo"/>
        <c:spPr>
          <a:ln w="6350">
            <a:solidFill>
              <a:schemeClr val="tx1"/>
            </a:solidFill>
          </a:ln>
        </c:spPr>
        <c:txPr>
          <a:bodyPr/>
          <a:lstStyle/>
          <a:p>
            <a:pPr>
              <a:defRPr sz="1200"/>
            </a:pPr>
            <a:endParaRPr lang="en-US"/>
          </a:p>
        </c:txPr>
        <c:crossAx val="-2090664488"/>
        <c:crosses val="autoZero"/>
        <c:crossBetween val="between"/>
        <c:majorUnit val="5"/>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770365509866822"/>
          <c:y val="6.3149091657660444E-2"/>
          <c:w val="0.86249781277340298"/>
          <c:h val="0.83605686789151401"/>
        </c:manualLayout>
      </c:layout>
      <c:barChart>
        <c:barDir val="col"/>
        <c:grouping val="clustered"/>
        <c:varyColors val="0"/>
        <c:ser>
          <c:idx val="0"/>
          <c:order val="0"/>
          <c:tx>
            <c:v>HIV Rate</c:v>
          </c:tx>
          <c:spPr>
            <a:solidFill>
              <a:srgbClr val="326496"/>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0A7F-1040-9F35-F1CF89DD479D}"/>
              </c:ext>
            </c:extLst>
          </c:dPt>
          <c:dPt>
            <c:idx val="1"/>
            <c:invertIfNegative val="0"/>
            <c:bubble3D val="0"/>
            <c:spPr>
              <a:gradFill>
                <a:gsLst>
                  <a:gs pos="0">
                    <a:srgbClr val="326496"/>
                  </a:gs>
                  <a:gs pos="99000">
                    <a:srgbClr val="0082E3"/>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0A7F-1040-9F35-F1CF89DD479D}"/>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7F-1040-9F35-F1CF89DD479D}"/>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7F-1040-9F35-F1CF89DD479D}"/>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7F-1040-9F35-F1CF89DD479D}"/>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7F-1040-9F35-F1CF89DD479D}"/>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A7F-1040-9F35-F1CF89DD479D}"/>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7F-1040-9F35-F1CF89DD479D}"/>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7F-1040-9F35-F1CF89DD479D}"/>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7F-1040-9F35-F1CF89DD479D}"/>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A7F-1040-9F35-F1CF89DD479D}"/>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7F-1040-9F35-F1CF89DD479D}"/>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7F-1040-9F35-F1CF89DD479D}"/>
                </c:ext>
              </c:extLst>
            </c:dLbl>
            <c:numFmt formatCode="0" sourceLinked="0"/>
            <c:spPr>
              <a:noFill/>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Deferred PrEP Arm </c:v>
                </c:pt>
                <c:pt idx="1">
                  <c:v>Immediate PrEP Arm</c:v>
                </c:pt>
              </c:strCache>
            </c:strRef>
          </c:cat>
          <c:val>
            <c:numRef>
              <c:f>Sheet1!$B$2:$B$3</c:f>
              <c:numCache>
                <c:formatCode>0</c:formatCode>
                <c:ptCount val="2"/>
                <c:pt idx="0">
                  <c:v>20</c:v>
                </c:pt>
                <c:pt idx="1">
                  <c:v>3</c:v>
                </c:pt>
              </c:numCache>
            </c:numRef>
          </c:val>
          <c:extLst>
            <c:ext xmlns:c16="http://schemas.microsoft.com/office/drawing/2014/chart" uri="{C3380CC4-5D6E-409C-BE32-E72D297353CC}">
              <c16:uniqueId val="{0000000D-0A7F-1040-9F35-F1CF89DD479D}"/>
            </c:ext>
          </c:extLst>
        </c:ser>
        <c:dLbls>
          <c:showLegendKey val="0"/>
          <c:showVal val="1"/>
          <c:showCatName val="0"/>
          <c:showSerName val="0"/>
          <c:showPercent val="0"/>
          <c:showBubbleSize val="0"/>
        </c:dLbls>
        <c:gapWidth val="200"/>
        <c:axId val="-2090664488"/>
        <c:axId val="-2090669848"/>
      </c:barChart>
      <c:catAx>
        <c:axId val="-2090664488"/>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090669848"/>
        <c:crosses val="autoZero"/>
        <c:auto val="1"/>
        <c:lblAlgn val="ctr"/>
        <c:lblOffset val="1"/>
        <c:tickLblSkip val="1"/>
        <c:tickMarkSkip val="1"/>
        <c:noMultiLvlLbl val="0"/>
      </c:catAx>
      <c:valAx>
        <c:axId val="-2090669848"/>
        <c:scaling>
          <c:orientation val="minMax"/>
          <c:max val="30"/>
          <c:min val="0"/>
        </c:scaling>
        <c:delete val="0"/>
        <c:axPos val="l"/>
        <c:title>
          <c:tx>
            <c:rich>
              <a:bodyPr/>
              <a:lstStyle/>
              <a:p>
                <a:pPr>
                  <a:defRPr sz="1400" b="1"/>
                </a:pPr>
                <a:r>
                  <a:rPr lang="en-US" sz="1400" b="1" dirty="0"/>
                  <a:t>Number of HIV Infections</a:t>
                </a:r>
              </a:p>
            </c:rich>
          </c:tx>
          <c:layout>
            <c:manualLayout>
              <c:xMode val="edge"/>
              <c:yMode val="edge"/>
              <c:x val="1.2345679012345678E-2"/>
              <c:y val="0.12682215274561268"/>
            </c:manualLayout>
          </c:layout>
          <c:overlay val="0"/>
          <c:spPr>
            <a:noFill/>
            <a:ln w="25400">
              <a:noFill/>
            </a:ln>
          </c:spPr>
        </c:title>
        <c:numFmt formatCode="0" sourceLinked="0"/>
        <c:majorTickMark val="out"/>
        <c:minorTickMark val="none"/>
        <c:tickLblPos val="nextTo"/>
        <c:spPr>
          <a:ln w="6350">
            <a:solidFill>
              <a:schemeClr val="tx1"/>
            </a:solidFill>
          </a:ln>
        </c:spPr>
        <c:txPr>
          <a:bodyPr/>
          <a:lstStyle/>
          <a:p>
            <a:pPr>
              <a:defRPr sz="1200"/>
            </a:pPr>
            <a:endParaRPr lang="en-US"/>
          </a:p>
        </c:txPr>
        <c:crossAx val="-2090664488"/>
        <c:crosses val="autoZero"/>
        <c:crossBetween val="between"/>
        <c:majorUnit val="5"/>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878808214091018"/>
          <c:y val="8.4847647300123064E-2"/>
          <c:w val="0.87176203155353316"/>
          <c:h val="0.77114328712889668"/>
        </c:manualLayout>
      </c:layout>
      <c:barChart>
        <c:barDir val="col"/>
        <c:grouping val="clustered"/>
        <c:varyColors val="0"/>
        <c:ser>
          <c:idx val="1"/>
          <c:order val="0"/>
          <c:tx>
            <c:strRef>
              <c:f>Sheet1!$B$1</c:f>
              <c:strCache>
                <c:ptCount val="1"/>
                <c:pt idx="0">
                  <c:v>Deferred PrEP Arm</c:v>
                </c:pt>
              </c:strCache>
            </c:strRef>
          </c:tx>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25400" h="25400"/>
            </a:sp3d>
          </c:spPr>
          <c:invertIfNegative val="0"/>
          <c:dLbls>
            <c:dLbl>
              <c:idx val="2"/>
              <c:tx>
                <c:rich>
                  <a:bodyPr/>
                  <a:lstStyle/>
                  <a:p>
                    <a:pPr>
                      <a:defRPr sz="1200">
                        <a:solidFill>
                          <a:schemeClr val="tx1"/>
                        </a:solidFill>
                      </a:defRPr>
                    </a:pPr>
                    <a:r>
                      <a:rPr lang="en-US" sz="1200" dirty="0">
                        <a:solidFill>
                          <a:schemeClr val="tx1"/>
                        </a:solidFill>
                      </a:rPr>
                      <a:t>22</a:t>
                    </a:r>
                  </a:p>
                </c:rich>
              </c:tx>
              <c:numFmt formatCode="0.0" sourceLinked="0"/>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4C6-0949-997C-15D174155257}"/>
                </c:ext>
              </c:extLst>
            </c:dLbl>
            <c:spPr>
              <a:noFill/>
              <a:ln>
                <a:noFill/>
              </a:ln>
              <a:effectLst/>
            </c:spPr>
            <c:txPr>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Any</c:v>
                </c:pt>
                <c:pt idx="1">
                  <c:v>Gonorrhea*</c:v>
                </c:pt>
                <c:pt idx="2">
                  <c:v>Chlamydia*</c:v>
                </c:pt>
                <c:pt idx="3">
                  <c:v>Syphilis</c:v>
                </c:pt>
                <c:pt idx="4">
                  <c:v>Rectal Gonorrhea
or Chlamydia</c:v>
                </c:pt>
              </c:strCache>
            </c:strRef>
          </c:cat>
          <c:val>
            <c:numRef>
              <c:f>Sheet1!$B$2:$B$6</c:f>
              <c:numCache>
                <c:formatCode>0</c:formatCode>
                <c:ptCount val="5"/>
                <c:pt idx="0">
                  <c:v>50</c:v>
                </c:pt>
                <c:pt idx="1">
                  <c:v>37</c:v>
                </c:pt>
                <c:pt idx="2">
                  <c:v>22</c:v>
                </c:pt>
                <c:pt idx="3">
                  <c:v>9</c:v>
                </c:pt>
                <c:pt idx="4">
                  <c:v>32</c:v>
                </c:pt>
              </c:numCache>
            </c:numRef>
          </c:val>
          <c:extLst>
            <c:ext xmlns:c16="http://schemas.microsoft.com/office/drawing/2014/chart" uri="{C3380CC4-5D6E-409C-BE32-E72D297353CC}">
              <c16:uniqueId val="{00000001-D1B3-4A43-B8BC-CA5F2C4AAAD8}"/>
            </c:ext>
          </c:extLst>
        </c:ser>
        <c:ser>
          <c:idx val="0"/>
          <c:order val="1"/>
          <c:tx>
            <c:strRef>
              <c:f>Sheet1!$C$1</c:f>
              <c:strCache>
                <c:ptCount val="1"/>
                <c:pt idx="0">
                  <c:v>Immediate PrEP Arm</c:v>
                </c:pt>
              </c:strCache>
            </c:strRef>
          </c:tx>
          <c:spPr>
            <a:gradFill>
              <a:gsLst>
                <a:gs pos="0">
                  <a:srgbClr val="326496"/>
                </a:gs>
                <a:gs pos="99000">
                  <a:srgbClr val="0082E3"/>
                </a:gs>
              </a:gsLst>
              <a:lin ang="0" scaled="1"/>
            </a:gradFill>
            <a:ln w="12700" cmpd="sng">
              <a:noFill/>
            </a:ln>
            <a:effectLst/>
            <a:scene3d>
              <a:camera prst="orthographicFront"/>
              <a:lightRig rig="threePt" dir="t"/>
            </a:scene3d>
            <a:sp3d>
              <a:bevelT w="25400" h="25400"/>
            </a:sp3d>
          </c:spPr>
          <c:invertIfNegative val="0"/>
          <c:dLbls>
            <c:spPr>
              <a:noFill/>
              <a:ln>
                <a:noFill/>
              </a:ln>
              <a:effectLst/>
            </c:spPr>
            <c:txPr>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Any</c:v>
                </c:pt>
                <c:pt idx="1">
                  <c:v>Gonorrhea*</c:v>
                </c:pt>
                <c:pt idx="2">
                  <c:v>Chlamydia*</c:v>
                </c:pt>
                <c:pt idx="3">
                  <c:v>Syphilis</c:v>
                </c:pt>
                <c:pt idx="4">
                  <c:v>Rectal Gonorrhea
or Chlamydia</c:v>
                </c:pt>
              </c:strCache>
            </c:strRef>
          </c:cat>
          <c:val>
            <c:numRef>
              <c:f>Sheet1!$C$2:$C$6</c:f>
              <c:numCache>
                <c:formatCode>0</c:formatCode>
                <c:ptCount val="5"/>
                <c:pt idx="0">
                  <c:v>57</c:v>
                </c:pt>
                <c:pt idx="1">
                  <c:v>39</c:v>
                </c:pt>
                <c:pt idx="2">
                  <c:v>30</c:v>
                </c:pt>
                <c:pt idx="3">
                  <c:v>11</c:v>
                </c:pt>
                <c:pt idx="4">
                  <c:v>36</c:v>
                </c:pt>
              </c:numCache>
            </c:numRef>
          </c:val>
          <c:extLst>
            <c:ext xmlns:c16="http://schemas.microsoft.com/office/drawing/2014/chart" uri="{C3380CC4-5D6E-409C-BE32-E72D297353CC}">
              <c16:uniqueId val="{00000002-D1B3-4A43-B8BC-CA5F2C4AAAD8}"/>
            </c:ext>
          </c:extLst>
        </c:ser>
        <c:dLbls>
          <c:showLegendKey val="0"/>
          <c:showVal val="1"/>
          <c:showCatName val="0"/>
          <c:showSerName val="0"/>
          <c:showPercent val="0"/>
          <c:showBubbleSize val="0"/>
        </c:dLbls>
        <c:gapWidth val="100"/>
        <c:axId val="-2138889512"/>
        <c:axId val="-2137052280"/>
      </c:barChart>
      <c:catAx>
        <c:axId val="-2138889512"/>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137052280"/>
        <c:crosses val="autoZero"/>
        <c:auto val="1"/>
        <c:lblAlgn val="ctr"/>
        <c:lblOffset val="1"/>
        <c:tickLblSkip val="1"/>
        <c:tickMarkSkip val="1"/>
        <c:noMultiLvlLbl val="0"/>
      </c:catAx>
      <c:valAx>
        <c:axId val="-2137052280"/>
        <c:scaling>
          <c:orientation val="minMax"/>
          <c:max val="80"/>
          <c:min val="0"/>
        </c:scaling>
        <c:delete val="0"/>
        <c:axPos val="l"/>
        <c:title>
          <c:tx>
            <c:rich>
              <a:bodyPr/>
              <a:lstStyle/>
              <a:p>
                <a:pPr>
                  <a:defRPr sz="1400" b="1"/>
                </a:pPr>
                <a:r>
                  <a:rPr lang="en-US" sz="1400" b="1"/>
                  <a:t>Bacterial STIs (%)</a:t>
                </a:r>
              </a:p>
            </c:rich>
          </c:tx>
          <c:layout>
            <c:manualLayout>
              <c:xMode val="edge"/>
              <c:yMode val="edge"/>
              <c:x val="1.2485053951589385E-2"/>
              <c:y val="0.21106330541573551"/>
            </c:manualLayout>
          </c:layout>
          <c:overlay val="0"/>
          <c:spPr>
            <a:noFill/>
            <a:ln w="25400">
              <a:noFill/>
            </a:ln>
          </c:spPr>
        </c:title>
        <c:numFmt formatCode="0" sourceLinked="0"/>
        <c:majorTickMark val="out"/>
        <c:minorTickMark val="none"/>
        <c:tickLblPos val="nextTo"/>
        <c:spPr>
          <a:ln w="6350">
            <a:solidFill>
              <a:schemeClr val="tx1"/>
            </a:solidFill>
          </a:ln>
        </c:spPr>
        <c:txPr>
          <a:bodyPr/>
          <a:lstStyle/>
          <a:p>
            <a:pPr>
              <a:defRPr sz="1200"/>
            </a:pPr>
            <a:endParaRPr lang="en-US"/>
          </a:p>
        </c:txPr>
        <c:crossAx val="-2138889512"/>
        <c:crosses val="autoZero"/>
        <c:crossBetween val="between"/>
        <c:majorUnit val="10"/>
        <c:minorUnit val="2"/>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414100320793235"/>
          <c:y val="0"/>
          <c:w val="0.55118997278118009"/>
          <c:h val="7.3853707057265905E-2"/>
        </c:manualLayout>
      </c:layout>
      <c:overlay val="0"/>
      <c:txPr>
        <a:bodyPr/>
        <a:lstStyle/>
        <a:p>
          <a:pPr>
            <a:defRPr sz="1400"/>
          </a:pPr>
          <a:endParaRPr lang="en-US"/>
        </a:p>
      </c:txPr>
    </c:legend>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210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0" kern="1200" dirty="0">
              <a:solidFill>
                <a:schemeClr val="tx1"/>
              </a:solidFill>
              <a:latin typeface="Times New Roman" pitchFamily="-108" charset="0"/>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678160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0" kern="1200" dirty="0">
              <a:solidFill>
                <a:schemeClr val="tx1"/>
              </a:solidFill>
              <a:latin typeface="Times New Roman" pitchFamily="-108" charset="0"/>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098580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nSpc>
                <a:spcPts val="3000"/>
              </a:lnSpc>
            </a:pPr>
            <a:r>
              <a:rPr lang="en-US" sz="1600" b="0" dirty="0"/>
              <a:t>Immediate versus Delayed HIV PrEP for MSM </a:t>
            </a:r>
            <a:br>
              <a:rPr lang="en-US" sz="1800" b="0" dirty="0"/>
            </a:br>
            <a:r>
              <a:rPr lang="en-US" dirty="0">
                <a:solidFill>
                  <a:srgbClr val="001D48"/>
                </a:solidFill>
                <a:cs typeface="Arial"/>
              </a:rPr>
              <a:t>PROUD Study</a:t>
            </a:r>
            <a:endParaRPr lang="en-US" dirty="0">
              <a:solidFill>
                <a:srgbClr val="001D48"/>
              </a:solidFill>
            </a:endParaRPr>
          </a:p>
        </p:txBody>
      </p:sp>
    </p:spTree>
    <p:extLst>
      <p:ext uri="{BB962C8B-B14F-4D97-AF65-F5344CB8AC3E}">
        <p14:creationId xmlns:p14="http://schemas.microsoft.com/office/powerpoint/2010/main" val="42511995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Immediate versus Delayed HIV PrEP for MSM</a:t>
            </a:r>
            <a:br>
              <a:rPr lang="en-US" sz="2000" dirty="0"/>
            </a:br>
            <a:r>
              <a:rPr lang="en-US" sz="2000" dirty="0"/>
              <a:t>PROUD Study: Study Design</a:t>
            </a:r>
          </a:p>
        </p:txBody>
      </p:sp>
      <p:sp>
        <p:nvSpPr>
          <p:cNvPr id="3" name="Content Placeholder 2"/>
          <p:cNvSpPr>
            <a:spLocks noGrp="1"/>
          </p:cNvSpPr>
          <p:nvPr>
            <p:ph type="body" sz="quarter" idx="16"/>
          </p:nvPr>
        </p:nvSpPr>
        <p:spPr>
          <a:prstGeom prst="rect">
            <a:avLst/>
          </a:prstGeom>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sp>
        <p:nvSpPr>
          <p:cNvPr id="4" name="Content Placeholder 3"/>
          <p:cNvSpPr>
            <a:spLocks noGrp="1"/>
          </p:cNvSpPr>
          <p:nvPr>
            <p:ph sz="half" idx="2"/>
          </p:nvPr>
        </p:nvSpPr>
        <p:spPr>
          <a:xfrm>
            <a:off x="323850" y="1124989"/>
            <a:ext cx="4972049" cy="3634787"/>
          </a:xfrm>
          <a:ln w="9525"/>
        </p:spPr>
        <p:txBody>
          <a:bodyPr>
            <a:noAutofit/>
          </a:bodyPr>
          <a:lstStyle/>
          <a:p>
            <a:pPr>
              <a:lnSpc>
                <a:spcPts val="1800"/>
              </a:lnSpc>
            </a:pPr>
            <a:r>
              <a:rPr lang="en-US" sz="1500" b="1" dirty="0"/>
              <a:t>Background</a:t>
            </a:r>
            <a:r>
              <a:rPr lang="en-US" sz="1500" dirty="0"/>
              <a:t>: Randomized, open-label phase 4, placebo-controlled trial conducted at 13 sexual health clinics in England that examined the efficacy and safety of tenofovir DF-emtricitabine as preexposure prophylaxis for men who sex with men</a:t>
            </a:r>
          </a:p>
          <a:p>
            <a:pPr>
              <a:lnSpc>
                <a:spcPts val="1800"/>
              </a:lnSpc>
              <a:spcBef>
                <a:spcPts val="800"/>
              </a:spcBef>
            </a:pPr>
            <a:r>
              <a:rPr lang="en-US" sz="1500" b="1" dirty="0"/>
              <a:t>Inclusion Criteria </a:t>
            </a:r>
            <a:r>
              <a:rPr lang="en-US" sz="1500" dirty="0"/>
              <a:t>(544 enrolled)</a:t>
            </a:r>
          </a:p>
          <a:p>
            <a:pPr lvl="1">
              <a:lnSpc>
                <a:spcPts val="1800"/>
              </a:lnSpc>
            </a:pPr>
            <a:r>
              <a:rPr lang="en-US" sz="1500" dirty="0"/>
              <a:t>18 years of age or older</a:t>
            </a:r>
          </a:p>
          <a:p>
            <a:pPr lvl="1">
              <a:lnSpc>
                <a:spcPts val="1800"/>
              </a:lnSpc>
            </a:pPr>
            <a:r>
              <a:rPr lang="en-US" sz="1500" dirty="0"/>
              <a:t>HIV seronegative</a:t>
            </a:r>
          </a:p>
          <a:p>
            <a:pPr lvl="1">
              <a:lnSpc>
                <a:spcPts val="1800"/>
              </a:lnSpc>
            </a:pPr>
            <a:r>
              <a:rPr lang="en-US" sz="1500" dirty="0"/>
              <a:t>Men who have sex with men</a:t>
            </a:r>
          </a:p>
          <a:p>
            <a:pPr lvl="1">
              <a:lnSpc>
                <a:spcPts val="1800"/>
              </a:lnSpc>
            </a:pPr>
            <a:r>
              <a:rPr lang="en-US" sz="1500" dirty="0"/>
              <a:t>Unprotected anal sex in prior 90 days</a:t>
            </a:r>
          </a:p>
          <a:p>
            <a:pPr lvl="1">
              <a:lnSpc>
                <a:spcPts val="1800"/>
              </a:lnSpc>
            </a:pPr>
            <a:r>
              <a:rPr lang="en-US" sz="1500" dirty="0"/>
              <a:t>Excluded if HBsAg-positive</a:t>
            </a:r>
          </a:p>
          <a:p>
            <a:pPr>
              <a:lnSpc>
                <a:spcPts val="1800"/>
              </a:lnSpc>
              <a:spcBef>
                <a:spcPts val="800"/>
              </a:spcBef>
            </a:pPr>
            <a:r>
              <a:rPr lang="en-US" sz="1500" b="1" dirty="0"/>
              <a:t>Treatment Arms</a:t>
            </a:r>
            <a:endParaRPr lang="en-US" sz="1500" dirty="0"/>
          </a:p>
          <a:p>
            <a:pPr lvl="1">
              <a:lnSpc>
                <a:spcPts val="1800"/>
              </a:lnSpc>
            </a:pPr>
            <a:r>
              <a:rPr lang="en-US" sz="1500" dirty="0"/>
              <a:t>Defer: PrEP delayed for 1 year</a:t>
            </a:r>
          </a:p>
          <a:p>
            <a:pPr lvl="1">
              <a:lnSpc>
                <a:spcPts val="1800"/>
              </a:lnSpc>
            </a:pPr>
            <a:r>
              <a:rPr lang="en-US" sz="1500" dirty="0"/>
              <a:t>Immediate: Tenofovir DF-emtricitabine 1 pill daily</a:t>
            </a:r>
          </a:p>
        </p:txBody>
      </p:sp>
      <p:sp>
        <p:nvSpPr>
          <p:cNvPr id="7" name="Line 11"/>
          <p:cNvSpPr>
            <a:spLocks noChangeShapeType="1"/>
          </p:cNvSpPr>
          <p:nvPr/>
        </p:nvSpPr>
        <p:spPr bwMode="auto">
          <a:xfrm rot="20430663">
            <a:off x="5431725" y="2836945"/>
            <a:ext cx="558856" cy="86455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8" name="Rectangle 7"/>
          <p:cNvSpPr>
            <a:spLocks noChangeArrowheads="1"/>
          </p:cNvSpPr>
          <p:nvPr/>
        </p:nvSpPr>
        <p:spPr bwMode="ltGray">
          <a:xfrm>
            <a:off x="6197701" y="1887600"/>
            <a:ext cx="2456441" cy="818384"/>
          </a:xfrm>
          <a:prstGeom prst="rect">
            <a:avLst/>
          </a:prstGeom>
          <a:solidFill>
            <a:schemeClr val="bg1">
              <a:lumMod val="85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spcAft>
                <a:spcPts val="300"/>
              </a:spcAft>
            </a:pPr>
            <a:r>
              <a:rPr lang="en-US" sz="1400" b="1" dirty="0">
                <a:solidFill>
                  <a:srgbClr val="000000"/>
                </a:solidFill>
                <a:latin typeface="Arial"/>
                <a:cs typeface="Arial"/>
              </a:rPr>
              <a:t>Defer PrEP for 1 Year</a:t>
            </a:r>
            <a:br>
              <a:rPr lang="en-US" sz="1400" b="1" dirty="0">
                <a:solidFill>
                  <a:srgbClr val="000000"/>
                </a:solidFill>
                <a:latin typeface="Arial"/>
                <a:cs typeface="Arial"/>
              </a:rPr>
            </a:br>
            <a:r>
              <a:rPr lang="en-US" sz="1000" dirty="0">
                <a:solidFill>
                  <a:srgbClr val="000000"/>
                </a:solidFill>
                <a:latin typeface="Arial"/>
                <a:cs typeface="Arial"/>
              </a:rPr>
              <a:t>(n = 269)</a:t>
            </a:r>
          </a:p>
        </p:txBody>
      </p:sp>
      <p:sp>
        <p:nvSpPr>
          <p:cNvPr id="10" name="Rectangle 9"/>
          <p:cNvSpPr>
            <a:spLocks noChangeArrowheads="1"/>
          </p:cNvSpPr>
          <p:nvPr/>
        </p:nvSpPr>
        <p:spPr bwMode="ltGray">
          <a:xfrm>
            <a:off x="6197701" y="3185429"/>
            <a:ext cx="2456441" cy="818384"/>
          </a:xfrm>
          <a:prstGeom prst="rect">
            <a:avLst/>
          </a:prstGeom>
          <a:solidFill>
            <a:srgbClr val="4477A6">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spcAft>
                <a:spcPts val="300"/>
              </a:spcAft>
            </a:pPr>
            <a:r>
              <a:rPr lang="en-US" sz="1400" b="1" dirty="0">
                <a:solidFill>
                  <a:srgbClr val="000000"/>
                </a:solidFill>
                <a:latin typeface="Arial"/>
                <a:cs typeface="Arial"/>
              </a:rPr>
              <a:t>Immediate TDF-FTC PrEP </a:t>
            </a:r>
            <a:br>
              <a:rPr lang="en-US" sz="1400" b="1" dirty="0">
                <a:solidFill>
                  <a:srgbClr val="000000"/>
                </a:solidFill>
                <a:latin typeface="Arial"/>
                <a:cs typeface="Arial"/>
              </a:rPr>
            </a:br>
            <a:r>
              <a:rPr lang="en-US" sz="1000" dirty="0">
                <a:solidFill>
                  <a:srgbClr val="000000"/>
                </a:solidFill>
                <a:latin typeface="Arial"/>
                <a:cs typeface="Arial"/>
              </a:rPr>
              <a:t>(n = 275)</a:t>
            </a:r>
          </a:p>
        </p:txBody>
      </p:sp>
      <p:sp>
        <p:nvSpPr>
          <p:cNvPr id="5" name="Line 11">
            <a:extLst>
              <a:ext uri="{FF2B5EF4-FFF2-40B4-BE49-F238E27FC236}">
                <a16:creationId xmlns:a16="http://schemas.microsoft.com/office/drawing/2014/main" id="{E18121E4-4938-98EA-7A67-A08EFE6AC4F4}"/>
              </a:ext>
            </a:extLst>
          </p:cNvPr>
          <p:cNvSpPr>
            <a:spLocks noChangeShapeType="1"/>
          </p:cNvSpPr>
          <p:nvPr/>
        </p:nvSpPr>
        <p:spPr bwMode="auto">
          <a:xfrm rot="1169337" flipV="1">
            <a:off x="5431725" y="2204554"/>
            <a:ext cx="558856" cy="86455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Tree>
    <p:extLst>
      <p:ext uri="{BB962C8B-B14F-4D97-AF65-F5344CB8AC3E}">
        <p14:creationId xmlns:p14="http://schemas.microsoft.com/office/powerpoint/2010/main" val="370477650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Immediate versus Delayed HIV PrEP for MSM </a:t>
            </a:r>
            <a:br>
              <a:rPr lang="en-US" sz="2000" dirty="0">
                <a:solidFill>
                  <a:schemeClr val="accent2">
                    <a:lumMod val="20000"/>
                    <a:lumOff val="80000"/>
                  </a:schemeClr>
                </a:solidFill>
              </a:rPr>
            </a:br>
            <a:r>
              <a:rPr lang="en-US" sz="2000" dirty="0"/>
              <a:t>PROUD Study: Results</a:t>
            </a:r>
          </a:p>
        </p:txBody>
      </p:sp>
      <p:sp>
        <p:nvSpPr>
          <p:cNvPr id="4" name="Text Placeholder 3">
            <a:extLst>
              <a:ext uri="{FF2B5EF4-FFF2-40B4-BE49-F238E27FC236}">
                <a16:creationId xmlns:a16="http://schemas.microsoft.com/office/drawing/2014/main" id="{865CCCF2-1A9B-1028-8027-CE30FD3B6CD0}"/>
              </a:ext>
            </a:extLst>
          </p:cNvPr>
          <p:cNvSpPr>
            <a:spLocks noGrp="1"/>
          </p:cNvSpPr>
          <p:nvPr>
            <p:ph type="body" sz="quarter" idx="15"/>
          </p:nvPr>
        </p:nvSpPr>
        <p:spPr/>
        <p:txBody>
          <a:bodyPr/>
          <a:lstStyle/>
          <a:p>
            <a:r>
              <a:rPr lang="en-US" sz="1600" dirty="0"/>
              <a:t>Number of HIV Infections</a:t>
            </a:r>
            <a:endParaRPr lang="en-US" dirty="0"/>
          </a:p>
        </p:txBody>
      </p:sp>
      <p:sp>
        <p:nvSpPr>
          <p:cNvPr id="5" name="Text Placeholder 4">
            <a:extLst>
              <a:ext uri="{FF2B5EF4-FFF2-40B4-BE49-F238E27FC236}">
                <a16:creationId xmlns:a16="http://schemas.microsoft.com/office/drawing/2014/main" id="{721B7535-AA8B-F359-F5A9-CD5F2A48E7E0}"/>
              </a:ext>
            </a:extLst>
          </p:cNvPr>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66368825"/>
              </p:ext>
            </p:extLst>
          </p:nvPr>
        </p:nvGraphicFramePr>
        <p:xfrm>
          <a:off x="457581" y="1317267"/>
          <a:ext cx="8229600" cy="31089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1208315" y="4494618"/>
            <a:ext cx="7360834" cy="246221"/>
          </a:xfrm>
          <a:prstGeom prst="rect">
            <a:avLst/>
          </a:prstGeom>
          <a:solidFill>
            <a:schemeClr val="bg1">
              <a:lumMod val="95000"/>
            </a:schemeClr>
          </a:solidFill>
          <a:ln>
            <a:noFill/>
          </a:ln>
        </p:spPr>
        <p:txBody>
          <a:bodyPr wrap="square" rtlCol="0">
            <a:spAutoFit/>
          </a:bodyPr>
          <a:lstStyle/>
          <a:p>
            <a:r>
              <a:rPr lang="en-US" sz="1000" dirty="0">
                <a:latin typeface="Arial" panose="020B0604020202020204" pitchFamily="34" charset="0"/>
                <a:cs typeface="Arial" panose="020B0604020202020204" pitchFamily="34" charset="0"/>
              </a:rPr>
              <a:t>Due to high effectiveness of PrEP, participants unrandomized and all offered PrEP</a:t>
            </a:r>
          </a:p>
        </p:txBody>
      </p:sp>
      <p:grpSp>
        <p:nvGrpSpPr>
          <p:cNvPr id="8" name="Group 7"/>
          <p:cNvGrpSpPr/>
          <p:nvPr/>
        </p:nvGrpSpPr>
        <p:grpSpPr>
          <a:xfrm>
            <a:off x="3206153" y="1613006"/>
            <a:ext cx="3533919" cy="1889473"/>
            <a:chOff x="3206153" y="1523202"/>
            <a:chExt cx="3533919" cy="1889473"/>
          </a:xfrm>
        </p:grpSpPr>
        <p:cxnSp>
          <p:nvCxnSpPr>
            <p:cNvPr id="16" name="Straight Connector 15"/>
            <p:cNvCxnSpPr>
              <a:cxnSpLocks/>
            </p:cNvCxnSpPr>
            <p:nvPr/>
          </p:nvCxnSpPr>
          <p:spPr>
            <a:xfrm>
              <a:off x="3208564" y="1660557"/>
              <a:ext cx="0" cy="339699"/>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a:cxnSpLocks/>
            </p:cNvCxnSpPr>
            <p:nvPr/>
          </p:nvCxnSpPr>
          <p:spPr>
            <a:xfrm>
              <a:off x="6740072" y="1668273"/>
              <a:ext cx="0" cy="1744402"/>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206153" y="1660137"/>
              <a:ext cx="3533919" cy="5352"/>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ounded Rectangle 25"/>
            <p:cNvSpPr>
              <a:spLocks/>
            </p:cNvSpPr>
            <p:nvPr/>
          </p:nvSpPr>
          <p:spPr>
            <a:xfrm>
              <a:off x="4425678" y="1523202"/>
              <a:ext cx="1005840" cy="274320"/>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tIns="45720" rtlCol="0" anchor="ctr"/>
            <a:lstStyle/>
            <a:p>
              <a:pPr algn="ctr" defTabSz="670322">
                <a:lnSpc>
                  <a:spcPts val="1400"/>
                </a:lnSpc>
              </a:pPr>
              <a:r>
                <a:rPr lang="en-US" sz="1200" dirty="0">
                  <a:solidFill>
                    <a:srgbClr val="000000"/>
                  </a:solidFill>
                  <a:latin typeface="Arial" pitchFamily="31" charset="0"/>
                </a:rPr>
                <a:t>P = 0.0001</a:t>
              </a:r>
              <a:endParaRPr lang="en-US" sz="1200" b="1" dirty="0">
                <a:solidFill>
                  <a:srgbClr val="000000"/>
                </a:solidFill>
                <a:latin typeface="Arial" pitchFamily="31" charset="0"/>
              </a:endParaRPr>
            </a:p>
          </p:txBody>
        </p:sp>
      </p:grpSp>
    </p:spTree>
    <p:extLst>
      <p:ext uri="{BB962C8B-B14F-4D97-AF65-F5344CB8AC3E}">
        <p14:creationId xmlns:p14="http://schemas.microsoft.com/office/powerpoint/2010/main" val="186408091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Immediate versus Delayed HIV PrEP for MSM </a:t>
            </a:r>
            <a:br>
              <a:rPr lang="en-US" sz="2000" dirty="0">
                <a:solidFill>
                  <a:schemeClr val="accent2">
                    <a:lumMod val="20000"/>
                    <a:lumOff val="80000"/>
                  </a:schemeClr>
                </a:solidFill>
              </a:rPr>
            </a:br>
            <a:r>
              <a:rPr lang="en-US" sz="2000" dirty="0"/>
              <a:t>PROUD Study: Results</a:t>
            </a:r>
          </a:p>
        </p:txBody>
      </p:sp>
      <p:sp>
        <p:nvSpPr>
          <p:cNvPr id="3" name="Content Placeholder 2"/>
          <p:cNvSpPr>
            <a:spLocks noGrp="1"/>
          </p:cNvSpPr>
          <p:nvPr>
            <p:ph type="body" sz="quarter" idx="15"/>
          </p:nvPr>
        </p:nvSpPr>
        <p:spPr/>
        <p:txBody>
          <a:bodyPr/>
          <a:lstStyle/>
          <a:p>
            <a:r>
              <a:rPr lang="en-US" sz="1600" dirty="0"/>
              <a:t>Number of HIV Infections and Risk Reduction</a:t>
            </a:r>
            <a:endParaRPr lang="en-US" dirty="0"/>
          </a:p>
        </p:txBody>
      </p:sp>
      <p:sp>
        <p:nvSpPr>
          <p:cNvPr id="5" name="Text Placeholder 4">
            <a:extLst>
              <a:ext uri="{FF2B5EF4-FFF2-40B4-BE49-F238E27FC236}">
                <a16:creationId xmlns:a16="http://schemas.microsoft.com/office/drawing/2014/main" id="{E1E98619-1C6A-8B4A-2ACC-69A445E252EF}"/>
              </a:ext>
            </a:extLst>
          </p:cNvPr>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983662998"/>
              </p:ext>
            </p:extLst>
          </p:nvPr>
        </p:nvGraphicFramePr>
        <p:xfrm>
          <a:off x="465745" y="1321992"/>
          <a:ext cx="8229600" cy="310896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3214317" y="1872557"/>
            <a:ext cx="3533919" cy="1703405"/>
            <a:chOff x="3206153" y="1660137"/>
            <a:chExt cx="3533919" cy="1703405"/>
          </a:xfrm>
        </p:grpSpPr>
        <p:cxnSp>
          <p:nvCxnSpPr>
            <p:cNvPr id="16" name="Straight Connector 15"/>
            <p:cNvCxnSpPr/>
            <p:nvPr/>
          </p:nvCxnSpPr>
          <p:spPr>
            <a:xfrm rot="5400000">
              <a:off x="3125877" y="1743244"/>
              <a:ext cx="165373" cy="0"/>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a:cxnSpLocks/>
            </p:cNvCxnSpPr>
            <p:nvPr/>
          </p:nvCxnSpPr>
          <p:spPr>
            <a:xfrm>
              <a:off x="6740072" y="1668273"/>
              <a:ext cx="0" cy="1695269"/>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206153" y="1660137"/>
              <a:ext cx="3533919" cy="5352"/>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4" name="Rounded Rectangle 3">
            <a:extLst>
              <a:ext uri="{FF2B5EF4-FFF2-40B4-BE49-F238E27FC236}">
                <a16:creationId xmlns:a16="http://schemas.microsoft.com/office/drawing/2014/main" id="{110CD391-8AB7-A9E7-CF2F-9450045917B2}"/>
              </a:ext>
            </a:extLst>
          </p:cNvPr>
          <p:cNvSpPr>
            <a:spLocks/>
          </p:cNvSpPr>
          <p:nvPr/>
        </p:nvSpPr>
        <p:spPr>
          <a:xfrm>
            <a:off x="6292395" y="2495125"/>
            <a:ext cx="914400" cy="274320"/>
          </a:xfrm>
          <a:prstGeom prst="roundRect">
            <a:avLst/>
          </a:prstGeom>
          <a:solidFill>
            <a:srgbClr val="C00000"/>
          </a:solidFill>
          <a:ln w="6350">
            <a:solidFill>
              <a:srgbClr val="000000"/>
            </a:solidFill>
          </a:ln>
          <a:effectLst/>
        </p:spPr>
        <p:style>
          <a:lnRef idx="1">
            <a:schemeClr val="accent1"/>
          </a:lnRef>
          <a:fillRef idx="3">
            <a:schemeClr val="accent1"/>
          </a:fillRef>
          <a:effectRef idx="2">
            <a:schemeClr val="accent1"/>
          </a:effectRef>
          <a:fontRef idx="minor">
            <a:schemeClr val="lt1"/>
          </a:fontRef>
        </p:style>
        <p:txBody>
          <a:bodyPr tIns="45720" rtlCol="0" anchor="ctr"/>
          <a:lstStyle/>
          <a:p>
            <a:pPr algn="ctr" defTabSz="670322">
              <a:lnSpc>
                <a:spcPts val="1400"/>
              </a:lnSpc>
            </a:pPr>
            <a:r>
              <a:rPr lang="en-US" sz="1200" dirty="0">
                <a:solidFill>
                  <a:srgbClr val="FFFFFF"/>
                </a:solidFill>
                <a:latin typeface="Arial" pitchFamily="31" charset="0"/>
              </a:rPr>
              <a:t>⇓ 86%</a:t>
            </a:r>
            <a:endParaRPr lang="en-US" sz="1200" b="1" dirty="0">
              <a:solidFill>
                <a:srgbClr val="FFFFFF"/>
              </a:solidFill>
              <a:latin typeface="Arial" pitchFamily="31" charset="0"/>
            </a:endParaRPr>
          </a:p>
        </p:txBody>
      </p:sp>
      <p:sp>
        <p:nvSpPr>
          <p:cNvPr id="7" name="TextBox 6">
            <a:extLst>
              <a:ext uri="{FF2B5EF4-FFF2-40B4-BE49-F238E27FC236}">
                <a16:creationId xmlns:a16="http://schemas.microsoft.com/office/drawing/2014/main" id="{1FACFEFD-1971-110B-08AE-37F63AA1D450}"/>
              </a:ext>
            </a:extLst>
          </p:cNvPr>
          <p:cNvSpPr txBox="1"/>
          <p:nvPr/>
        </p:nvSpPr>
        <p:spPr>
          <a:xfrm>
            <a:off x="1208315" y="4527274"/>
            <a:ext cx="7360834" cy="246221"/>
          </a:xfrm>
          <a:prstGeom prst="rect">
            <a:avLst/>
          </a:prstGeom>
          <a:solidFill>
            <a:schemeClr val="bg1">
              <a:lumMod val="95000"/>
            </a:schemeClr>
          </a:solidFill>
          <a:ln>
            <a:noFill/>
          </a:ln>
        </p:spPr>
        <p:txBody>
          <a:bodyPr wrap="square" rtlCol="0">
            <a:spAutoFit/>
          </a:bodyPr>
          <a:lstStyle/>
          <a:p>
            <a:r>
              <a:rPr lang="en-US" sz="1000" dirty="0">
                <a:latin typeface="Arial" panose="020B0604020202020204" pitchFamily="34" charset="0"/>
                <a:cs typeface="Arial" panose="020B0604020202020204" pitchFamily="34" charset="0"/>
              </a:rPr>
              <a:t>Due to high effectiveness of PrEP, participants unrandomized and all offered PrEP</a:t>
            </a:r>
          </a:p>
        </p:txBody>
      </p:sp>
    </p:spTree>
    <p:extLst>
      <p:ext uri="{BB962C8B-B14F-4D97-AF65-F5344CB8AC3E}">
        <p14:creationId xmlns:p14="http://schemas.microsoft.com/office/powerpoint/2010/main" val="227923441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Immediate versus Delayed HIV PrEP for MSM</a:t>
            </a:r>
            <a:br>
              <a:rPr lang="en-US" sz="2000" dirty="0">
                <a:solidFill>
                  <a:schemeClr val="accent2">
                    <a:lumMod val="20000"/>
                    <a:lumOff val="80000"/>
                  </a:schemeClr>
                </a:solidFill>
              </a:rPr>
            </a:br>
            <a:r>
              <a:rPr lang="en-US" sz="2000" dirty="0"/>
              <a:t>PROUD Study: Bacterial STIs</a:t>
            </a:r>
          </a:p>
        </p:txBody>
      </p:sp>
      <p:sp>
        <p:nvSpPr>
          <p:cNvPr id="3" name="Text Placeholder 2"/>
          <p:cNvSpPr>
            <a:spLocks noGrp="1"/>
          </p:cNvSpPr>
          <p:nvPr>
            <p:ph type="body" sz="quarter" idx="14"/>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r>
              <a:rPr lang="en-US" dirty="0"/>
              <a:t>.</a:t>
            </a:r>
          </a:p>
        </p:txBody>
      </p:sp>
      <p:graphicFrame>
        <p:nvGraphicFramePr>
          <p:cNvPr id="11" name="Chart 10"/>
          <p:cNvGraphicFramePr>
            <a:graphicFrameLocks/>
          </p:cNvGraphicFramePr>
          <p:nvPr>
            <p:extLst>
              <p:ext uri="{D42A27DB-BD31-4B8C-83A1-F6EECF244321}">
                <p14:modId xmlns:p14="http://schemas.microsoft.com/office/powerpoint/2010/main" val="1234634824"/>
              </p:ext>
            </p:extLst>
          </p:nvPr>
        </p:nvGraphicFramePr>
        <p:xfrm>
          <a:off x="463296" y="1044459"/>
          <a:ext cx="822960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9" name="Rounded Rectangle 8"/>
          <p:cNvSpPr>
            <a:spLocks/>
          </p:cNvSpPr>
          <p:nvPr/>
        </p:nvSpPr>
        <p:spPr>
          <a:xfrm>
            <a:off x="1834957" y="1487434"/>
            <a:ext cx="685800" cy="228600"/>
          </a:xfrm>
          <a:prstGeom prst="roundRect">
            <a:avLst/>
          </a:prstGeom>
          <a:solidFill>
            <a:schemeClr val="bg1"/>
          </a:solidFill>
          <a:ln w="635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200"/>
              </a:lnSpc>
            </a:pPr>
            <a:r>
              <a:rPr lang="en-US" sz="1000" dirty="0">
                <a:solidFill>
                  <a:srgbClr val="000000"/>
                </a:solidFill>
                <a:latin typeface="Arial" pitchFamily="31" charset="0"/>
              </a:rPr>
              <a:t>P = 0.74</a:t>
            </a:r>
            <a:endParaRPr lang="en-US" sz="1000" b="1" dirty="0">
              <a:solidFill>
                <a:srgbClr val="000000"/>
              </a:solidFill>
              <a:latin typeface="Arial" pitchFamily="31" charset="0"/>
            </a:endParaRPr>
          </a:p>
        </p:txBody>
      </p:sp>
      <p:sp>
        <p:nvSpPr>
          <p:cNvPr id="10" name="Rounded Rectangle 9"/>
          <p:cNvSpPr>
            <a:spLocks/>
          </p:cNvSpPr>
          <p:nvPr/>
        </p:nvSpPr>
        <p:spPr>
          <a:xfrm>
            <a:off x="3267545" y="2123017"/>
            <a:ext cx="685800" cy="228600"/>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200"/>
              </a:lnSpc>
            </a:pPr>
            <a:r>
              <a:rPr lang="en-US" sz="1000" dirty="0">
                <a:solidFill>
                  <a:srgbClr val="000000"/>
                </a:solidFill>
                <a:latin typeface="Arial" pitchFamily="31" charset="0"/>
              </a:rPr>
              <a:t>P = 0.46</a:t>
            </a:r>
            <a:endParaRPr lang="en-US" sz="1000" b="1" dirty="0">
              <a:solidFill>
                <a:srgbClr val="000000"/>
              </a:solidFill>
              <a:latin typeface="Arial" pitchFamily="31" charset="0"/>
            </a:endParaRPr>
          </a:p>
        </p:txBody>
      </p:sp>
      <p:sp>
        <p:nvSpPr>
          <p:cNvPr id="12" name="Rounded Rectangle 11"/>
          <p:cNvSpPr>
            <a:spLocks/>
          </p:cNvSpPr>
          <p:nvPr/>
        </p:nvSpPr>
        <p:spPr>
          <a:xfrm>
            <a:off x="4670543" y="2405664"/>
            <a:ext cx="685800" cy="228600"/>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200"/>
              </a:lnSpc>
            </a:pPr>
            <a:r>
              <a:rPr lang="en-US" sz="1000" dirty="0">
                <a:solidFill>
                  <a:srgbClr val="000000"/>
                </a:solidFill>
                <a:latin typeface="Arial" pitchFamily="31" charset="0"/>
              </a:rPr>
              <a:t>P = 0.27</a:t>
            </a:r>
            <a:endParaRPr lang="en-US" sz="1000" b="1" dirty="0">
              <a:solidFill>
                <a:srgbClr val="000000"/>
              </a:solidFill>
              <a:latin typeface="Arial" pitchFamily="31" charset="0"/>
            </a:endParaRPr>
          </a:p>
        </p:txBody>
      </p:sp>
      <p:sp>
        <p:nvSpPr>
          <p:cNvPr id="13" name="Rounded Rectangle 12"/>
          <p:cNvSpPr>
            <a:spLocks/>
          </p:cNvSpPr>
          <p:nvPr/>
        </p:nvSpPr>
        <p:spPr>
          <a:xfrm>
            <a:off x="6111231" y="3050564"/>
            <a:ext cx="685800" cy="228600"/>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200"/>
              </a:lnSpc>
            </a:pPr>
            <a:r>
              <a:rPr lang="en-US" sz="1000" dirty="0">
                <a:solidFill>
                  <a:srgbClr val="000000"/>
                </a:solidFill>
                <a:latin typeface="Arial" pitchFamily="31" charset="0"/>
              </a:rPr>
              <a:t>P = 0.39</a:t>
            </a:r>
            <a:endParaRPr lang="en-US" sz="1000" b="1" dirty="0">
              <a:solidFill>
                <a:srgbClr val="000000"/>
              </a:solidFill>
              <a:latin typeface="Arial" pitchFamily="31" charset="0"/>
            </a:endParaRPr>
          </a:p>
        </p:txBody>
      </p:sp>
      <p:cxnSp>
        <p:nvCxnSpPr>
          <p:cNvPr id="5" name="Straight Connector 4"/>
          <p:cNvCxnSpPr>
            <a:cxnSpLocks/>
          </p:cNvCxnSpPr>
          <p:nvPr/>
        </p:nvCxnSpPr>
        <p:spPr>
          <a:xfrm>
            <a:off x="1807549" y="-449481"/>
            <a:ext cx="6347361"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ounded Rectangle 13">
            <a:extLst>
              <a:ext uri="{FF2B5EF4-FFF2-40B4-BE49-F238E27FC236}">
                <a16:creationId xmlns:a16="http://schemas.microsoft.com/office/drawing/2014/main" id="{CB12D3BE-91AC-5542-8DC4-9FCD04CBEC76}"/>
              </a:ext>
            </a:extLst>
          </p:cNvPr>
          <p:cNvSpPr>
            <a:spLocks/>
          </p:cNvSpPr>
          <p:nvPr/>
        </p:nvSpPr>
        <p:spPr>
          <a:xfrm>
            <a:off x="7528804" y="2186353"/>
            <a:ext cx="685800" cy="228600"/>
          </a:xfrm>
          <a:prstGeom prst="round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200"/>
              </a:lnSpc>
            </a:pPr>
            <a:r>
              <a:rPr lang="en-US" sz="1000" dirty="0">
                <a:solidFill>
                  <a:srgbClr val="000000"/>
                </a:solidFill>
                <a:latin typeface="Arial" pitchFamily="31" charset="0"/>
              </a:rPr>
              <a:t>P = 0.99</a:t>
            </a:r>
            <a:endParaRPr lang="en-US" sz="1000" b="1" dirty="0">
              <a:solidFill>
                <a:srgbClr val="000000"/>
              </a:solidFill>
              <a:latin typeface="Arial" pitchFamily="31" charset="0"/>
            </a:endParaRPr>
          </a:p>
        </p:txBody>
      </p:sp>
      <p:sp>
        <p:nvSpPr>
          <p:cNvPr id="4" name="TextBox 3">
            <a:extLst>
              <a:ext uri="{FF2B5EF4-FFF2-40B4-BE49-F238E27FC236}">
                <a16:creationId xmlns:a16="http://schemas.microsoft.com/office/drawing/2014/main" id="{082AC58D-E5FE-B29F-3FA2-4D4154E5E12D}"/>
              </a:ext>
            </a:extLst>
          </p:cNvPr>
          <p:cNvSpPr txBox="1"/>
          <p:nvPr/>
        </p:nvSpPr>
        <p:spPr>
          <a:xfrm>
            <a:off x="1397107" y="4498530"/>
            <a:ext cx="7295789" cy="276999"/>
          </a:xfrm>
          <a:prstGeom prst="rect">
            <a:avLst/>
          </a:prstGeom>
          <a:solidFill>
            <a:schemeClr val="bg1">
              <a:lumMod val="95000"/>
            </a:schemeClr>
          </a:solidFill>
          <a:ln>
            <a:noFill/>
          </a:ln>
        </p:spPr>
        <p:txBody>
          <a:bodyPr wrap="square" lIns="0" rtlCol="0">
            <a:spAutoFit/>
          </a:bodyPr>
          <a:lstStyle/>
          <a:p>
            <a:pPr marL="91440"/>
            <a:r>
              <a:rPr lang="en-US" sz="1200" dirty="0">
                <a:latin typeface="+mn-lt"/>
              </a:rPr>
              <a:t>*Detected in throat, urethra, or rectum</a:t>
            </a:r>
          </a:p>
        </p:txBody>
      </p:sp>
    </p:spTree>
    <p:extLst>
      <p:ext uri="{BB962C8B-B14F-4D97-AF65-F5344CB8AC3E}">
        <p14:creationId xmlns:p14="http://schemas.microsoft.com/office/powerpoint/2010/main" val="197479411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Immediate versus Delayed HIV PrEP for MSM</a:t>
            </a:r>
            <a:br>
              <a:rPr lang="en-US" sz="2000" dirty="0"/>
            </a:br>
            <a:r>
              <a:rPr lang="en-US" sz="2000" dirty="0"/>
              <a:t>PROUD Study: Conclusions</a:t>
            </a:r>
          </a:p>
        </p:txBody>
      </p:sp>
      <p:sp>
        <p:nvSpPr>
          <p:cNvPr id="5" name="Text Placeholder 4"/>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sp>
        <p:nvSpPr>
          <p:cNvPr id="2" name="Content Placeholder 1"/>
          <p:cNvSpPr>
            <a:spLocks noGrp="1"/>
          </p:cNvSpPr>
          <p:nvPr>
            <p:ph sz="half" idx="2"/>
          </p:nvPr>
        </p:nvSpPr>
        <p:spPr>
          <a:xfrm>
            <a:off x="0" y="1699260"/>
            <a:ext cx="9180576" cy="2232660"/>
          </a:xfrm>
        </p:spPr>
        <p:txBody>
          <a:bodyPr>
            <a:noAutofit/>
          </a:bodyPr>
          <a:lstStyle/>
          <a:p>
            <a:pPr>
              <a:lnSpc>
                <a:spcPts val="2400"/>
              </a:lnSpc>
            </a:pPr>
            <a:r>
              <a:rPr lang="en-US" sz="1800" b="1" dirty="0">
                <a:solidFill>
                  <a:srgbClr val="C00000"/>
                </a:solidFill>
                <a:latin typeface="Arial"/>
                <a:cs typeface="Arial"/>
              </a:rPr>
              <a:t>Interpretation</a:t>
            </a:r>
            <a:r>
              <a:rPr lang="en-US" sz="1800" dirty="0">
                <a:latin typeface="Arial"/>
                <a:cs typeface="Arial"/>
              </a:rPr>
              <a:t>: </a:t>
            </a:r>
            <a:r>
              <a:rPr lang="en-US" sz="1800" dirty="0">
                <a:solidFill>
                  <a:schemeClr val="lt1"/>
                </a:solidFill>
                <a:latin typeface="Arial"/>
                <a:cs typeface="Arial"/>
              </a:rPr>
              <a:t> </a:t>
            </a:r>
            <a:r>
              <a:rPr lang="en-US" sz="1800" dirty="0">
                <a:latin typeface="Arial"/>
                <a:cs typeface="Arial"/>
              </a:rPr>
              <a:t>“In </a:t>
            </a:r>
            <a:r>
              <a:rPr lang="en-US" sz="1800" dirty="0">
                <a:cs typeface="Arial"/>
              </a:rPr>
              <a:t>this high incidence population, daily tenofovir-emtricitabine conferred even higher protection against HIV than in placebo-controlled trials, refuting concerns that effectiveness would be less in a real-world setting. There was no evidence of an increase in other sexually transmitted infections. Our findings strongly support the addition of PrEP to the standard of prevention for men who have sex with men at risk of HIV infection.</a:t>
            </a:r>
            <a:r>
              <a:rPr lang="en-US" sz="1800" dirty="0">
                <a:latin typeface="Arial"/>
                <a:cs typeface="Arial"/>
              </a:rPr>
              <a:t>”</a:t>
            </a:r>
            <a:endParaRPr lang="en-US" sz="1800" dirty="0"/>
          </a:p>
        </p:txBody>
      </p:sp>
    </p:spTree>
    <p:extLst>
      <p:ext uri="{BB962C8B-B14F-4D97-AF65-F5344CB8AC3E}">
        <p14:creationId xmlns:p14="http://schemas.microsoft.com/office/powerpoint/2010/main" val="146068239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65289</TotalTime>
  <Words>386</Words>
  <Application>Microsoft Macintosh PowerPoint</Application>
  <PresentationFormat>On-screen Show (16:9)</PresentationFormat>
  <Paragraphs>40</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Corbel</vt:lpstr>
      <vt:lpstr>Geneva</vt:lpstr>
      <vt:lpstr>Lucida Grande</vt:lpstr>
      <vt:lpstr>Times New Roman</vt:lpstr>
      <vt:lpstr>NCRC</vt:lpstr>
      <vt:lpstr>Immediate versus Delayed HIV PrEP for MSM  PROUD Study</vt:lpstr>
      <vt:lpstr>Immediate versus Delayed HIV PrEP for MSM PROUD Study: Study Design</vt:lpstr>
      <vt:lpstr>Immediate versus Delayed HIV PrEP for MSM  PROUD Study: Results</vt:lpstr>
      <vt:lpstr>Immediate versus Delayed HIV PrEP for MSM  PROUD Study: Results</vt:lpstr>
      <vt:lpstr>Immediate versus Delayed HIV PrEP for MSM PROUD Study: Bacterial STIs</vt:lpstr>
      <vt:lpstr>Immediate versus Delayed HIV PrEP for MSM PROUD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2463</cp:revision>
  <cp:lastPrinted>2008-02-05T14:34:24Z</cp:lastPrinted>
  <dcterms:created xsi:type="dcterms:W3CDTF">2010-11-28T05:36:22Z</dcterms:created>
  <dcterms:modified xsi:type="dcterms:W3CDTF">2022-12-26T16:40:43Z</dcterms:modified>
</cp:coreProperties>
</file>