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368" r:id="rId2"/>
    <p:sldId id="1369" r:id="rId3"/>
    <p:sldId id="1216" r:id="rId4"/>
    <p:sldId id="1360" r:id="rId5"/>
    <p:sldId id="1217" r:id="rId6"/>
    <p:sldId id="1383"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E98"/>
    <a:srgbClr val="668189"/>
    <a:srgbClr val="967100"/>
    <a:srgbClr val="006AB6"/>
    <a:srgbClr val="49778F"/>
    <a:srgbClr val="C07585"/>
    <a:srgbClr val="5C8333"/>
    <a:srgbClr val="7F6000"/>
    <a:srgbClr val="73557E"/>
    <a:srgbClr val="B38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autoAdjust="0"/>
    <p:restoredTop sz="96405" autoAdjust="0"/>
  </p:normalViewPr>
  <p:slideViewPr>
    <p:cSldViewPr snapToGrid="0" showGuides="1">
      <p:cViewPr varScale="1">
        <p:scale>
          <a:sx n="162" d="100"/>
          <a:sy n="162"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703669394267"/>
          <c:y val="5.9064085739282603E-2"/>
          <c:w val="0.86249781277340298"/>
          <c:h val="0.81563191549585712"/>
        </c:manualLayout>
      </c:layout>
      <c:barChart>
        <c:barDir val="col"/>
        <c:grouping val="clustered"/>
        <c:varyColors val="0"/>
        <c:ser>
          <c:idx val="0"/>
          <c:order val="0"/>
          <c:tx>
            <c:v>HIV Rate</c:v>
          </c:tx>
          <c:spPr>
            <a:solidFill>
              <a:schemeClr val="bg1">
                <a:lumMod val="50000"/>
              </a:schemeClr>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8F8F8F"/>
                  </a:gs>
                  <a:gs pos="99000">
                    <a:sysClr val="window" lastClr="FFFFFF">
                      <a:lumMod val="75000"/>
                    </a:sysClr>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2-5EE2-E748-92B5-E5ABBDDA8E12}"/>
              </c:ext>
            </c:extLst>
          </c:dPt>
          <c:dPt>
            <c:idx val="1"/>
            <c:invertIfNegative val="0"/>
            <c:bubble3D val="0"/>
            <c:spPr>
              <a:gradFill>
                <a:gsLst>
                  <a:gs pos="0">
                    <a:srgbClr val="667AA9"/>
                  </a:gs>
                  <a:gs pos="100000">
                    <a:srgbClr val="8EA8E8"/>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5EE2-E748-92B5-E5ABBDDA8E12}"/>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E2-E748-92B5-E5ABBDDA8E12}"/>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E2-E748-92B5-E5ABBDDA8E12}"/>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E2-E748-92B5-E5ABBDDA8E12}"/>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EE2-E748-92B5-E5ABBDDA8E12}"/>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EE2-E748-92B5-E5ABBDDA8E12}"/>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EE2-E748-92B5-E5ABBDDA8E12}"/>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EE2-E748-92B5-E5ABBDDA8E12}"/>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EE2-E748-92B5-E5ABBDDA8E12}"/>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EE2-E748-92B5-E5ABBDDA8E12}"/>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EE2-E748-92B5-E5ABBDDA8E12}"/>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EE2-E748-92B5-E5ABBDDA8E12}"/>
                </c:ext>
              </c:extLst>
            </c:dLbl>
            <c:numFmt formatCode="0" sourceLinked="0"/>
            <c:spPr>
              <a:noFill/>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Placebo</c:v>
                </c:pt>
                <c:pt idx="1">
                  <c:v>Tenofovir DF</c:v>
                </c:pt>
              </c:strCache>
            </c:strRef>
          </c:cat>
          <c:val>
            <c:numRef>
              <c:f>Sheet1!$B$2:$B$3</c:f>
              <c:numCache>
                <c:formatCode>0</c:formatCode>
                <c:ptCount val="2"/>
                <c:pt idx="0">
                  <c:v>33</c:v>
                </c:pt>
                <c:pt idx="1">
                  <c:v>17</c:v>
                </c:pt>
              </c:numCache>
            </c:numRef>
          </c:val>
          <c:extLst>
            <c:ext xmlns:c16="http://schemas.microsoft.com/office/drawing/2014/chart" uri="{C3380CC4-5D6E-409C-BE32-E72D297353CC}">
              <c16:uniqueId val="{0000000C-5EE2-E748-92B5-E5ABBDDA8E12}"/>
            </c:ext>
          </c:extLst>
        </c:ser>
        <c:dLbls>
          <c:showLegendKey val="0"/>
          <c:showVal val="1"/>
          <c:showCatName val="0"/>
          <c:showSerName val="0"/>
          <c:showPercent val="0"/>
          <c:showBubbleSize val="0"/>
        </c:dLbls>
        <c:gapWidth val="175"/>
        <c:axId val="-2133756488"/>
        <c:axId val="-2133753208"/>
      </c:barChart>
      <c:catAx>
        <c:axId val="-2133756488"/>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133753208"/>
        <c:crosses val="autoZero"/>
        <c:auto val="1"/>
        <c:lblAlgn val="ctr"/>
        <c:lblOffset val="1"/>
        <c:tickLblSkip val="1"/>
        <c:tickMarkSkip val="1"/>
        <c:noMultiLvlLbl val="0"/>
      </c:catAx>
      <c:valAx>
        <c:axId val="-2133753208"/>
        <c:scaling>
          <c:orientation val="minMax"/>
          <c:max val="50"/>
          <c:min val="0"/>
        </c:scaling>
        <c:delete val="0"/>
        <c:axPos val="l"/>
        <c:title>
          <c:tx>
            <c:rich>
              <a:bodyPr/>
              <a:lstStyle/>
              <a:p>
                <a:pPr>
                  <a:defRPr sz="1400" b="1"/>
                </a:pPr>
                <a:r>
                  <a:rPr lang="en-US" sz="1400" b="1"/>
                  <a:t>Number of HIV Infections</a:t>
                </a:r>
              </a:p>
            </c:rich>
          </c:tx>
          <c:layout>
            <c:manualLayout>
              <c:xMode val="edge"/>
              <c:yMode val="edge"/>
              <c:x val="3.267959560610479E-3"/>
              <c:y val="0.11962392568575987"/>
            </c:manualLayout>
          </c:layout>
          <c:overlay val="0"/>
          <c:spPr>
            <a:noFill/>
            <a:ln w="25400">
              <a:noFill/>
            </a:ln>
          </c:spPr>
        </c:title>
        <c:numFmt formatCode="0" sourceLinked="0"/>
        <c:majorTickMark val="out"/>
        <c:minorTickMark val="none"/>
        <c:tickLblPos val="nextTo"/>
        <c:spPr>
          <a:ln w="6350">
            <a:solidFill>
              <a:srgbClr val="000000"/>
            </a:solidFill>
          </a:ln>
        </c:spPr>
        <c:txPr>
          <a:bodyPr/>
          <a:lstStyle/>
          <a:p>
            <a:pPr>
              <a:defRPr sz="1200"/>
            </a:pPr>
            <a:endParaRPr lang="en-US"/>
          </a:p>
        </c:txPr>
        <c:crossAx val="-2133756488"/>
        <c:crosses val="autoZero"/>
        <c:crossBetween val="between"/>
        <c:majorUnit val="10"/>
        <c:minorUnit val="1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703669394267"/>
          <c:y val="5.9064085739282603E-2"/>
          <c:w val="0.86249781277340298"/>
          <c:h val="0.81563191549585712"/>
        </c:manualLayout>
      </c:layout>
      <c:barChart>
        <c:barDir val="col"/>
        <c:grouping val="clustered"/>
        <c:varyColors val="0"/>
        <c:ser>
          <c:idx val="0"/>
          <c:order val="0"/>
          <c:tx>
            <c:v>HIV Rate</c:v>
          </c:tx>
          <c:spPr>
            <a:solidFill>
              <a:schemeClr val="bg1">
                <a:lumMod val="50000"/>
              </a:schemeClr>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8F8F8F"/>
                  </a:gs>
                  <a:gs pos="99000">
                    <a:sysClr val="window" lastClr="FFFFFF">
                      <a:lumMod val="75000"/>
                    </a:sysClr>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2-5EE2-E748-92B5-E5ABBDDA8E12}"/>
              </c:ext>
            </c:extLst>
          </c:dPt>
          <c:dPt>
            <c:idx val="1"/>
            <c:invertIfNegative val="0"/>
            <c:bubble3D val="0"/>
            <c:spPr>
              <a:gradFill>
                <a:gsLst>
                  <a:gs pos="0">
                    <a:srgbClr val="667AA9"/>
                  </a:gs>
                  <a:gs pos="100000">
                    <a:srgbClr val="8EA8E8"/>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5EE2-E748-92B5-E5ABBDDA8E12}"/>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E2-E748-92B5-E5ABBDDA8E12}"/>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E2-E748-92B5-E5ABBDDA8E12}"/>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E2-E748-92B5-E5ABBDDA8E12}"/>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EE2-E748-92B5-E5ABBDDA8E12}"/>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EE2-E748-92B5-E5ABBDDA8E12}"/>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EE2-E748-92B5-E5ABBDDA8E12}"/>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EE2-E748-92B5-E5ABBDDA8E12}"/>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EE2-E748-92B5-E5ABBDDA8E12}"/>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EE2-E748-92B5-E5ABBDDA8E12}"/>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EE2-E748-92B5-E5ABBDDA8E12}"/>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EE2-E748-92B5-E5ABBDDA8E12}"/>
                </c:ext>
              </c:extLst>
            </c:dLbl>
            <c:numFmt formatCode="0" sourceLinked="0"/>
            <c:spPr>
              <a:noFill/>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Placebo</c:v>
                </c:pt>
                <c:pt idx="1">
                  <c:v>Tenofovir DF</c:v>
                </c:pt>
              </c:strCache>
            </c:strRef>
          </c:cat>
          <c:val>
            <c:numRef>
              <c:f>Sheet1!$B$2:$B$3</c:f>
              <c:numCache>
                <c:formatCode>0</c:formatCode>
                <c:ptCount val="2"/>
                <c:pt idx="0">
                  <c:v>33</c:v>
                </c:pt>
                <c:pt idx="1">
                  <c:v>17</c:v>
                </c:pt>
              </c:numCache>
            </c:numRef>
          </c:val>
          <c:extLst>
            <c:ext xmlns:c16="http://schemas.microsoft.com/office/drawing/2014/chart" uri="{C3380CC4-5D6E-409C-BE32-E72D297353CC}">
              <c16:uniqueId val="{0000000C-5EE2-E748-92B5-E5ABBDDA8E12}"/>
            </c:ext>
          </c:extLst>
        </c:ser>
        <c:dLbls>
          <c:showLegendKey val="0"/>
          <c:showVal val="1"/>
          <c:showCatName val="0"/>
          <c:showSerName val="0"/>
          <c:showPercent val="0"/>
          <c:showBubbleSize val="0"/>
        </c:dLbls>
        <c:gapWidth val="175"/>
        <c:axId val="-2133756488"/>
        <c:axId val="-2133753208"/>
      </c:barChart>
      <c:catAx>
        <c:axId val="-2133756488"/>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133753208"/>
        <c:crosses val="autoZero"/>
        <c:auto val="1"/>
        <c:lblAlgn val="ctr"/>
        <c:lblOffset val="1"/>
        <c:tickLblSkip val="1"/>
        <c:tickMarkSkip val="1"/>
        <c:noMultiLvlLbl val="0"/>
      </c:catAx>
      <c:valAx>
        <c:axId val="-2133753208"/>
        <c:scaling>
          <c:orientation val="minMax"/>
          <c:max val="50"/>
          <c:min val="0"/>
        </c:scaling>
        <c:delete val="0"/>
        <c:axPos val="l"/>
        <c:title>
          <c:tx>
            <c:rich>
              <a:bodyPr/>
              <a:lstStyle/>
              <a:p>
                <a:pPr>
                  <a:defRPr sz="1400" b="1"/>
                </a:pPr>
                <a:r>
                  <a:rPr lang="en-US" sz="1400" b="1"/>
                  <a:t>Number of HIV Infections</a:t>
                </a:r>
              </a:p>
            </c:rich>
          </c:tx>
          <c:layout>
            <c:manualLayout>
              <c:xMode val="edge"/>
              <c:yMode val="edge"/>
              <c:x val="3.26797385620915E-3"/>
              <c:y val="0.13596383152246599"/>
            </c:manualLayout>
          </c:layout>
          <c:overlay val="0"/>
          <c:spPr>
            <a:noFill/>
            <a:ln w="25400">
              <a:noFill/>
            </a:ln>
          </c:spPr>
        </c:title>
        <c:numFmt formatCode="0" sourceLinked="0"/>
        <c:majorTickMark val="out"/>
        <c:minorTickMark val="none"/>
        <c:tickLblPos val="nextTo"/>
        <c:spPr>
          <a:ln w="6350">
            <a:solidFill>
              <a:srgbClr val="000000"/>
            </a:solidFill>
          </a:ln>
        </c:spPr>
        <c:txPr>
          <a:bodyPr/>
          <a:lstStyle/>
          <a:p>
            <a:pPr>
              <a:defRPr sz="1200"/>
            </a:pPr>
            <a:endParaRPr lang="en-US"/>
          </a:p>
        </c:txPr>
        <c:crossAx val="-2133756488"/>
        <c:crosses val="autoZero"/>
        <c:crossBetween val="between"/>
        <c:majorUnit val="10"/>
        <c:minorUnit val="1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39505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7071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0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bg1"/>
              </a:solidFill>
              <a:latin typeface="Arial" panose="020B0604020202020204" pitchFamily="34" charset="0"/>
              <a:cs typeface="Arial" panose="020B0604020202020204" pitchFamily="34" charset="0"/>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nSpc>
                <a:spcPts val="3000"/>
              </a:lnSpc>
            </a:pPr>
            <a:r>
              <a:rPr lang="en-US" sz="1800" b="0" dirty="0"/>
              <a:t>HIV PrEP with Tenofovir DF for Persons who Inject Drugs</a:t>
            </a:r>
            <a:br>
              <a:rPr lang="en-US" sz="1800" b="0" dirty="0"/>
            </a:br>
            <a:r>
              <a:rPr lang="en-US" dirty="0">
                <a:solidFill>
                  <a:srgbClr val="001D48"/>
                </a:solidFill>
              </a:rPr>
              <a:t> </a:t>
            </a:r>
            <a:r>
              <a:rPr lang="en-US" dirty="0">
                <a:solidFill>
                  <a:srgbClr val="001D48"/>
                </a:solidFill>
                <a:cs typeface="Arial"/>
              </a:rPr>
              <a:t>Bangkok Tenofovir Study</a:t>
            </a:r>
            <a:endParaRPr lang="en-US" dirty="0">
              <a:solidFill>
                <a:srgbClr val="001D48"/>
              </a:solidFill>
            </a:endParaRPr>
          </a:p>
        </p:txBody>
      </p:sp>
    </p:spTree>
    <p:extLst>
      <p:ext uri="{BB962C8B-B14F-4D97-AF65-F5344CB8AC3E}">
        <p14:creationId xmlns:p14="http://schemas.microsoft.com/office/powerpoint/2010/main" val="391641432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2000" dirty="0"/>
              <a:t>HIV PrEP with Tenofovir DF for Persons who Inject Drugs</a:t>
            </a:r>
            <a:br>
              <a:rPr lang="en-US" sz="2000" dirty="0"/>
            </a:br>
            <a:r>
              <a:rPr lang="en-US" sz="2000" dirty="0"/>
              <a:t>Bangkok Tenofovir Study: Background</a:t>
            </a:r>
          </a:p>
        </p:txBody>
      </p:sp>
      <p:sp>
        <p:nvSpPr>
          <p:cNvPr id="3" name="Text Placeholder 2"/>
          <p:cNvSpPr>
            <a:spLocks noGrp="1"/>
          </p:cNvSpPr>
          <p:nvPr>
            <p:ph type="body" sz="quarter" idx="16"/>
          </p:nvPr>
        </p:nvSpPr>
        <p:spPr/>
        <p:txBody>
          <a:bodyPr/>
          <a:lstStyle/>
          <a:p>
            <a:r>
              <a:rPr lang="en-US" dirty="0"/>
              <a:t>Source: </a:t>
            </a:r>
            <a:r>
              <a:rPr lang="en-US" dirty="0" err="1"/>
              <a:t>Choopanya</a:t>
            </a:r>
            <a:r>
              <a:rPr lang="en-US" dirty="0"/>
              <a:t> K, et al. </a:t>
            </a:r>
            <a:r>
              <a:rPr lang="fr-FR" dirty="0"/>
              <a:t>Lancet. 2013;381:2083-90.</a:t>
            </a:r>
            <a:endParaRPr lang="en-US" dirty="0"/>
          </a:p>
        </p:txBody>
      </p:sp>
      <p:sp>
        <p:nvSpPr>
          <p:cNvPr id="5" name="Line 11"/>
          <p:cNvSpPr>
            <a:spLocks noChangeShapeType="1"/>
          </p:cNvSpPr>
          <p:nvPr/>
        </p:nvSpPr>
        <p:spPr bwMode="auto">
          <a:xfrm rot="1169337" flipV="1">
            <a:off x="5929666" y="2505465"/>
            <a:ext cx="466847" cy="461626"/>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7" name="Rectangle 7"/>
          <p:cNvSpPr>
            <a:spLocks noChangeArrowheads="1"/>
          </p:cNvSpPr>
          <p:nvPr/>
        </p:nvSpPr>
        <p:spPr bwMode="ltGray">
          <a:xfrm>
            <a:off x="6529150" y="1940322"/>
            <a:ext cx="2301610" cy="818384"/>
          </a:xfrm>
          <a:prstGeom prst="rect">
            <a:avLst/>
          </a:prstGeom>
          <a:solidFill>
            <a:schemeClr val="bg1">
              <a:lumMod val="85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Placebo</a:t>
            </a:r>
          </a:p>
          <a:p>
            <a:pPr algn="ctr">
              <a:spcBef>
                <a:spcPts val="300"/>
              </a:spcBef>
            </a:pPr>
            <a:r>
              <a:rPr lang="en-US" sz="1000" dirty="0">
                <a:solidFill>
                  <a:srgbClr val="000000"/>
                </a:solidFill>
                <a:latin typeface="Arial"/>
                <a:cs typeface="Arial"/>
              </a:rPr>
              <a:t>(n = 1,209)</a:t>
            </a:r>
          </a:p>
        </p:txBody>
      </p:sp>
      <p:sp>
        <p:nvSpPr>
          <p:cNvPr id="9" name="Rectangle 7"/>
          <p:cNvSpPr>
            <a:spLocks noChangeArrowheads="1"/>
          </p:cNvSpPr>
          <p:nvPr/>
        </p:nvSpPr>
        <p:spPr bwMode="ltGray">
          <a:xfrm>
            <a:off x="6529147" y="3099499"/>
            <a:ext cx="2301813" cy="818384"/>
          </a:xfrm>
          <a:prstGeom prst="rect">
            <a:avLst/>
          </a:prstGeom>
          <a:solidFill>
            <a:srgbClr val="8EA8E8">
              <a:alpha val="3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Tenofovir DF</a:t>
            </a:r>
            <a:br>
              <a:rPr lang="en-US" sz="1350" b="1" dirty="0">
                <a:solidFill>
                  <a:srgbClr val="000000"/>
                </a:solidFill>
                <a:latin typeface="Arial"/>
                <a:cs typeface="Arial"/>
              </a:rPr>
            </a:br>
            <a:r>
              <a:rPr lang="en-US" sz="1000" b="1" dirty="0">
                <a:solidFill>
                  <a:srgbClr val="000000"/>
                </a:solidFill>
                <a:latin typeface="Arial"/>
                <a:cs typeface="Arial"/>
              </a:rPr>
              <a:t> </a:t>
            </a:r>
            <a:r>
              <a:rPr lang="en-US" sz="1000" dirty="0">
                <a:solidFill>
                  <a:srgbClr val="000000"/>
                </a:solidFill>
                <a:latin typeface="Arial"/>
                <a:cs typeface="Arial"/>
              </a:rPr>
              <a:t>(n = 1,204)</a:t>
            </a:r>
          </a:p>
        </p:txBody>
      </p:sp>
      <p:sp>
        <p:nvSpPr>
          <p:cNvPr id="4" name="Line 11">
            <a:extLst>
              <a:ext uri="{FF2B5EF4-FFF2-40B4-BE49-F238E27FC236}">
                <a16:creationId xmlns:a16="http://schemas.microsoft.com/office/drawing/2014/main" id="{E059D769-E39E-3892-4649-11BA46EE9F83}"/>
              </a:ext>
            </a:extLst>
          </p:cNvPr>
          <p:cNvSpPr>
            <a:spLocks noChangeShapeType="1"/>
          </p:cNvSpPr>
          <p:nvPr/>
        </p:nvSpPr>
        <p:spPr bwMode="auto">
          <a:xfrm rot="20430663">
            <a:off x="5924261" y="2836783"/>
            <a:ext cx="502934" cy="49731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Content Placeholder 1"/>
          <p:cNvSpPr>
            <a:spLocks noGrp="1"/>
          </p:cNvSpPr>
          <p:nvPr>
            <p:ph sz="half" idx="2"/>
          </p:nvPr>
        </p:nvSpPr>
        <p:spPr>
          <a:xfrm>
            <a:off x="323849" y="1046392"/>
            <a:ext cx="5542185" cy="3713616"/>
          </a:xfrm>
        </p:spPr>
        <p:txBody>
          <a:bodyPr>
            <a:noAutofit/>
          </a:bodyPr>
          <a:lstStyle/>
          <a:p>
            <a:pPr>
              <a:lnSpc>
                <a:spcPts val="1800"/>
              </a:lnSpc>
            </a:pPr>
            <a:r>
              <a:rPr lang="en-US" sz="1500" b="1" dirty="0"/>
              <a:t>Background</a:t>
            </a:r>
            <a:r>
              <a:rPr lang="en-US" sz="1500" dirty="0"/>
              <a:t>: Randomized, phase 3, double-blind, placebo-controlled trial conducted in Bangkok, Thailand that examined efficacy and safety of tenofovir DF as preexposure prophylaxis in persons who inject drugs</a:t>
            </a:r>
          </a:p>
          <a:p>
            <a:pPr>
              <a:lnSpc>
                <a:spcPts val="1800"/>
              </a:lnSpc>
            </a:pPr>
            <a:r>
              <a:rPr lang="en-US" sz="1500" b="1" dirty="0"/>
              <a:t>Inclusion Criteria </a:t>
            </a:r>
            <a:r>
              <a:rPr lang="en-US" sz="1500" dirty="0"/>
              <a:t>(2,413 enrolled [1,924 men; 489 women])</a:t>
            </a:r>
          </a:p>
          <a:p>
            <a:pPr lvl="1">
              <a:lnSpc>
                <a:spcPts val="1800"/>
              </a:lnSpc>
            </a:pPr>
            <a:r>
              <a:rPr lang="en-US" sz="1500" dirty="0"/>
              <a:t>HIV-1-seronegative adults 20-60 years of age</a:t>
            </a:r>
          </a:p>
          <a:p>
            <a:pPr lvl="1">
              <a:lnSpc>
                <a:spcPts val="1800"/>
              </a:lnSpc>
            </a:pPr>
            <a:r>
              <a:rPr lang="en-US" sz="1500" dirty="0"/>
              <a:t>Reported injecting drugs in prior year</a:t>
            </a:r>
          </a:p>
          <a:p>
            <a:pPr lvl="1">
              <a:lnSpc>
                <a:spcPts val="1800"/>
              </a:lnSpc>
            </a:pPr>
            <a:r>
              <a:rPr lang="en-US" sz="1500" dirty="0"/>
              <a:t>All participants received risk-reduction counseling</a:t>
            </a:r>
          </a:p>
          <a:p>
            <a:pPr lvl="1">
              <a:lnSpc>
                <a:spcPts val="1800"/>
              </a:lnSpc>
            </a:pPr>
            <a:r>
              <a:rPr lang="en-US" sz="1500" dirty="0"/>
              <a:t>All participants received bleach and condoms</a:t>
            </a:r>
          </a:p>
          <a:p>
            <a:pPr lvl="1">
              <a:lnSpc>
                <a:spcPts val="1800"/>
              </a:lnSpc>
            </a:pPr>
            <a:r>
              <a:rPr lang="en-US" sz="1500" dirty="0">
                <a:solidFill>
                  <a:schemeClr val="tx1"/>
                </a:solidFill>
              </a:rPr>
              <a:t>Excluded if hepatitis B surface antigen positive (HBsAg+)</a:t>
            </a:r>
          </a:p>
          <a:p>
            <a:pPr lvl="1">
              <a:lnSpc>
                <a:spcPts val="1800"/>
              </a:lnSpc>
            </a:pPr>
            <a:r>
              <a:rPr lang="en-US" sz="1500" dirty="0"/>
              <a:t>Excluded if pregnant or breastfeeding</a:t>
            </a:r>
          </a:p>
          <a:p>
            <a:pPr>
              <a:lnSpc>
                <a:spcPts val="1800"/>
              </a:lnSpc>
            </a:pPr>
            <a:r>
              <a:rPr lang="en-US" sz="1500" b="1" dirty="0"/>
              <a:t>Treatment Arms</a:t>
            </a:r>
            <a:endParaRPr lang="en-US" sz="1500" dirty="0"/>
          </a:p>
          <a:p>
            <a:pPr lvl="1">
              <a:lnSpc>
                <a:spcPts val="1800"/>
              </a:lnSpc>
            </a:pPr>
            <a:r>
              <a:rPr lang="en-US" sz="1500" dirty="0"/>
              <a:t>Placebo: 1 pill daily</a:t>
            </a:r>
          </a:p>
          <a:p>
            <a:pPr lvl="1">
              <a:lnSpc>
                <a:spcPts val="1800"/>
              </a:lnSpc>
            </a:pPr>
            <a:r>
              <a:rPr lang="en-US" sz="1500" dirty="0"/>
              <a:t>Tenofovir DF: 1 pill daily </a:t>
            </a:r>
          </a:p>
          <a:p>
            <a:pPr>
              <a:lnSpc>
                <a:spcPts val="1800"/>
              </a:lnSpc>
            </a:pPr>
            <a:endParaRPr lang="en-US" sz="1500" dirty="0"/>
          </a:p>
        </p:txBody>
      </p:sp>
    </p:spTree>
    <p:extLst>
      <p:ext uri="{BB962C8B-B14F-4D97-AF65-F5344CB8AC3E}">
        <p14:creationId xmlns:p14="http://schemas.microsoft.com/office/powerpoint/2010/main" val="387261999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2000" dirty="0"/>
              <a:t>HIV PrEP with Tenofovir DF for Persons who Inject Drugs</a:t>
            </a:r>
            <a:br>
              <a:rPr lang="en-US" sz="2000" dirty="0"/>
            </a:br>
            <a:r>
              <a:rPr lang="en-US" sz="2000" dirty="0"/>
              <a:t>Bangkok Tenofovir Study: Results</a:t>
            </a:r>
          </a:p>
        </p:txBody>
      </p:sp>
      <p:sp>
        <p:nvSpPr>
          <p:cNvPr id="2" name="Text Placeholder 1">
            <a:extLst>
              <a:ext uri="{FF2B5EF4-FFF2-40B4-BE49-F238E27FC236}">
                <a16:creationId xmlns:a16="http://schemas.microsoft.com/office/drawing/2014/main" id="{8A56120B-4399-F177-E32C-A3B6F494AE93}"/>
              </a:ext>
            </a:extLst>
          </p:cNvPr>
          <p:cNvSpPr>
            <a:spLocks noGrp="1"/>
          </p:cNvSpPr>
          <p:nvPr>
            <p:ph type="body" sz="quarter" idx="15"/>
          </p:nvPr>
        </p:nvSpPr>
        <p:spPr/>
        <p:txBody>
          <a:bodyPr/>
          <a:lstStyle/>
          <a:p>
            <a:r>
              <a:rPr lang="en-US" dirty="0"/>
              <a:t>Number of Infections: Modified Intent-to-Treat Analysis</a:t>
            </a:r>
          </a:p>
        </p:txBody>
      </p:sp>
      <p:sp>
        <p:nvSpPr>
          <p:cNvPr id="4" name="Text Placeholder 3">
            <a:extLst>
              <a:ext uri="{FF2B5EF4-FFF2-40B4-BE49-F238E27FC236}">
                <a16:creationId xmlns:a16="http://schemas.microsoft.com/office/drawing/2014/main" id="{4D214CBE-9983-E275-68B0-0BBCA2BA5BF9}"/>
              </a:ext>
            </a:extLst>
          </p:cNvPr>
          <p:cNvSpPr>
            <a:spLocks noGrp="1"/>
          </p:cNvSpPr>
          <p:nvPr>
            <p:ph type="body" sz="quarter" idx="16"/>
          </p:nvPr>
        </p:nvSpPr>
        <p:spPr/>
        <p:txBody>
          <a:bodyPr/>
          <a:lstStyle/>
          <a:p>
            <a:r>
              <a:rPr lang="en-US" dirty="0"/>
              <a:t>Source: </a:t>
            </a:r>
            <a:r>
              <a:rPr lang="en-US" dirty="0" err="1"/>
              <a:t>Choopanya</a:t>
            </a:r>
            <a:r>
              <a:rPr lang="en-US" dirty="0"/>
              <a:t> K, et al. </a:t>
            </a:r>
            <a:r>
              <a:rPr lang="fr-FR" dirty="0"/>
              <a:t>Lancet. 2013;381:2083-90.</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450746641"/>
              </p:ext>
            </p:extLst>
          </p:nvPr>
        </p:nvGraphicFramePr>
        <p:xfrm>
          <a:off x="456708" y="1357335"/>
          <a:ext cx="8229600" cy="3108960"/>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6"/>
          <p:cNvGrpSpPr/>
          <p:nvPr/>
        </p:nvGrpSpPr>
        <p:grpSpPr>
          <a:xfrm>
            <a:off x="3200180" y="1786852"/>
            <a:ext cx="3558966" cy="1125198"/>
            <a:chOff x="3251199" y="1573477"/>
            <a:chExt cx="3401566" cy="5555753"/>
          </a:xfrm>
        </p:grpSpPr>
        <p:cxnSp>
          <p:nvCxnSpPr>
            <p:cNvPr id="9" name="Straight Connector 8"/>
            <p:cNvCxnSpPr/>
            <p:nvPr/>
          </p:nvCxnSpPr>
          <p:spPr>
            <a:xfrm rot="5400000">
              <a:off x="2848768" y="2627555"/>
              <a:ext cx="816543" cy="0"/>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646334" y="2219271"/>
              <a:ext cx="0" cy="4909959"/>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251199" y="2219287"/>
              <a:ext cx="3401566" cy="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Rounded Rectangle 11"/>
            <p:cNvSpPr>
              <a:spLocks/>
            </p:cNvSpPr>
            <p:nvPr/>
          </p:nvSpPr>
          <p:spPr>
            <a:xfrm>
              <a:off x="4527216" y="1573477"/>
              <a:ext cx="849531" cy="1175045"/>
            </a:xfrm>
            <a:prstGeom prst="round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defTabSz="670322">
                <a:lnSpc>
                  <a:spcPts val="1200"/>
                </a:lnSpc>
              </a:pPr>
              <a:r>
                <a:rPr lang="en-US" sz="1200" dirty="0">
                  <a:solidFill>
                    <a:srgbClr val="000000"/>
                  </a:solidFill>
                  <a:latin typeface="Arial" pitchFamily="31" charset="0"/>
                </a:rPr>
                <a:t>P = 0.01</a:t>
              </a:r>
              <a:endParaRPr lang="en-US" sz="1200" b="1" dirty="0">
                <a:solidFill>
                  <a:srgbClr val="000000"/>
                </a:solidFill>
                <a:latin typeface="Arial" pitchFamily="31" charset="0"/>
              </a:endParaRPr>
            </a:p>
          </p:txBody>
        </p:sp>
      </p:grpSp>
      <p:sp>
        <p:nvSpPr>
          <p:cNvPr id="19" name="Rectangle 25"/>
          <p:cNvSpPr>
            <a:spLocks noChangeArrowheads="1"/>
          </p:cNvSpPr>
          <p:nvPr/>
        </p:nvSpPr>
        <p:spPr bwMode="auto">
          <a:xfrm>
            <a:off x="605487" y="4471707"/>
            <a:ext cx="7946295" cy="256301"/>
          </a:xfrm>
          <a:prstGeom prst="rect">
            <a:avLst/>
          </a:prstGeom>
          <a:solidFill>
            <a:schemeClr val="bg1">
              <a:lumMod val="95000"/>
            </a:schemeClr>
          </a:solidFill>
          <a:ln w="12700">
            <a:noFill/>
            <a:miter lim="800000"/>
            <a:headEnd/>
            <a:tailEnd/>
          </a:ln>
        </p:spPr>
        <p:txBody>
          <a:bodyPr lIns="69365" tIns="34073" rIns="69365" bIns="34073" anchor="ctr">
            <a:prstTxWarp prst="textNoShape">
              <a:avLst/>
            </a:prstTxWarp>
          </a:bodyPr>
          <a:lstStyle/>
          <a:p>
            <a:pPr marL="91440" defTabSz="701279">
              <a:lnSpc>
                <a:spcPts val="1200"/>
              </a:lnSpc>
              <a:spcBef>
                <a:spcPct val="50000"/>
              </a:spcBef>
            </a:pPr>
            <a:r>
              <a:rPr lang="en-US" sz="900" dirty="0">
                <a:solidFill>
                  <a:srgbClr val="000000"/>
                </a:solidFill>
                <a:latin typeface="Arial"/>
                <a:cs typeface="Arial"/>
              </a:rPr>
              <a:t>Analysis does not include 2 additional HIV infections in placebo group identified at enrollment; </a:t>
            </a:r>
            <a:r>
              <a:rPr lang="en-US" sz="900" dirty="0">
                <a:latin typeface="Arial"/>
                <a:cs typeface="Arial"/>
              </a:rPr>
              <a:t>Follow-up time: mean 4.0 years (SD 2.1; max 6.9 years)</a:t>
            </a:r>
            <a:r>
              <a:rPr lang="en-US" sz="900" dirty="0">
                <a:solidFill>
                  <a:srgbClr val="000000"/>
                </a:solidFill>
                <a:latin typeface="Arial"/>
                <a:cs typeface="Arial"/>
              </a:rPr>
              <a:t> </a:t>
            </a:r>
          </a:p>
        </p:txBody>
      </p:sp>
    </p:spTree>
    <p:extLst>
      <p:ext uri="{BB962C8B-B14F-4D97-AF65-F5344CB8AC3E}">
        <p14:creationId xmlns:p14="http://schemas.microsoft.com/office/powerpoint/2010/main" val="217461654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Autofit/>
          </a:bodyPr>
          <a:lstStyle/>
          <a:p>
            <a:r>
              <a:rPr lang="en-US" sz="1800" dirty="0"/>
              <a:t>HIV PrEP with Tenofovir DF for Persons who Inject Drugs</a:t>
            </a:r>
            <a:br>
              <a:rPr lang="en-US" sz="1800" dirty="0"/>
            </a:br>
            <a:r>
              <a:rPr lang="en-US" sz="1800" dirty="0"/>
              <a:t>Bangkok Tenofovir Study: Results</a:t>
            </a:r>
          </a:p>
        </p:txBody>
      </p:sp>
      <p:sp>
        <p:nvSpPr>
          <p:cNvPr id="2" name="Text Placeholder 1">
            <a:extLst>
              <a:ext uri="{FF2B5EF4-FFF2-40B4-BE49-F238E27FC236}">
                <a16:creationId xmlns:a16="http://schemas.microsoft.com/office/drawing/2014/main" id="{8A56120B-4399-F177-E32C-A3B6F494AE93}"/>
              </a:ext>
            </a:extLst>
          </p:cNvPr>
          <p:cNvSpPr>
            <a:spLocks noGrp="1"/>
          </p:cNvSpPr>
          <p:nvPr>
            <p:ph type="body" sz="quarter" idx="15"/>
          </p:nvPr>
        </p:nvSpPr>
        <p:spPr/>
        <p:txBody>
          <a:bodyPr/>
          <a:lstStyle/>
          <a:p>
            <a:r>
              <a:rPr lang="en-US" dirty="0"/>
              <a:t>Risk Reduction Compared with Placebo: Modified Intent-to-Treat Analysis </a:t>
            </a:r>
          </a:p>
        </p:txBody>
      </p:sp>
      <p:sp>
        <p:nvSpPr>
          <p:cNvPr id="4" name="Text Placeholder 3">
            <a:extLst>
              <a:ext uri="{FF2B5EF4-FFF2-40B4-BE49-F238E27FC236}">
                <a16:creationId xmlns:a16="http://schemas.microsoft.com/office/drawing/2014/main" id="{4D214CBE-9983-E275-68B0-0BBCA2BA5BF9}"/>
              </a:ext>
            </a:extLst>
          </p:cNvPr>
          <p:cNvSpPr>
            <a:spLocks noGrp="1"/>
          </p:cNvSpPr>
          <p:nvPr>
            <p:ph type="body" sz="quarter" idx="16"/>
          </p:nvPr>
        </p:nvSpPr>
        <p:spPr/>
        <p:txBody>
          <a:bodyPr/>
          <a:lstStyle/>
          <a:p>
            <a:r>
              <a:rPr lang="en-US" dirty="0"/>
              <a:t>Source: </a:t>
            </a:r>
            <a:r>
              <a:rPr lang="en-US" dirty="0" err="1"/>
              <a:t>Choopanya</a:t>
            </a:r>
            <a:r>
              <a:rPr lang="en-US" dirty="0"/>
              <a:t> K, et al. </a:t>
            </a:r>
            <a:r>
              <a:rPr lang="fr-FR" dirty="0"/>
              <a:t>Lancet. 2013;381:2083-90.</a:t>
            </a:r>
            <a:endParaRPr lang="en-US" dirty="0"/>
          </a:p>
        </p:txBody>
      </p:sp>
      <p:graphicFrame>
        <p:nvGraphicFramePr>
          <p:cNvPr id="5" name="Chart 4"/>
          <p:cNvGraphicFramePr>
            <a:graphicFrameLocks/>
          </p:cNvGraphicFramePr>
          <p:nvPr/>
        </p:nvGraphicFramePr>
        <p:xfrm>
          <a:off x="456708" y="1357335"/>
          <a:ext cx="8229600" cy="3108960"/>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6"/>
          <p:cNvGrpSpPr/>
          <p:nvPr/>
        </p:nvGrpSpPr>
        <p:grpSpPr>
          <a:xfrm>
            <a:off x="3200180" y="1917643"/>
            <a:ext cx="3558966" cy="994406"/>
            <a:chOff x="3251199" y="2219271"/>
            <a:chExt cx="3401566" cy="4909959"/>
          </a:xfrm>
        </p:grpSpPr>
        <p:cxnSp>
          <p:nvCxnSpPr>
            <p:cNvPr id="9" name="Straight Connector 8"/>
            <p:cNvCxnSpPr/>
            <p:nvPr/>
          </p:nvCxnSpPr>
          <p:spPr>
            <a:xfrm rot="5400000">
              <a:off x="2848768" y="2627555"/>
              <a:ext cx="816543" cy="0"/>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646334" y="2219271"/>
              <a:ext cx="0" cy="4909959"/>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251199" y="2219287"/>
              <a:ext cx="3401566" cy="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9" name="Rectangle 25"/>
          <p:cNvSpPr>
            <a:spLocks noChangeArrowheads="1"/>
          </p:cNvSpPr>
          <p:nvPr/>
        </p:nvSpPr>
        <p:spPr bwMode="auto">
          <a:xfrm>
            <a:off x="605487" y="4471707"/>
            <a:ext cx="7946295" cy="256301"/>
          </a:xfrm>
          <a:prstGeom prst="rect">
            <a:avLst/>
          </a:prstGeom>
          <a:solidFill>
            <a:schemeClr val="bg1">
              <a:lumMod val="95000"/>
            </a:schemeClr>
          </a:solidFill>
          <a:ln w="12700">
            <a:noFill/>
            <a:miter lim="800000"/>
            <a:headEnd/>
            <a:tailEnd/>
          </a:ln>
        </p:spPr>
        <p:txBody>
          <a:bodyPr lIns="69365" tIns="34073" rIns="69365" bIns="34073" anchor="ctr">
            <a:prstTxWarp prst="textNoShape">
              <a:avLst/>
            </a:prstTxWarp>
          </a:bodyPr>
          <a:lstStyle/>
          <a:p>
            <a:pPr marL="91440" defTabSz="701279">
              <a:lnSpc>
                <a:spcPts val="1200"/>
              </a:lnSpc>
              <a:spcBef>
                <a:spcPct val="50000"/>
              </a:spcBef>
            </a:pPr>
            <a:r>
              <a:rPr lang="en-US" sz="900" dirty="0">
                <a:solidFill>
                  <a:srgbClr val="000000"/>
                </a:solidFill>
                <a:latin typeface="Arial"/>
                <a:cs typeface="Arial"/>
              </a:rPr>
              <a:t>Analysis does not include 2 additional HIV infections in placebo group identified at enrollment; </a:t>
            </a:r>
            <a:r>
              <a:rPr lang="en-US" sz="900" dirty="0">
                <a:latin typeface="Arial"/>
                <a:cs typeface="Arial"/>
              </a:rPr>
              <a:t>Follow-up time: mean 4.0 years (SD 2.1; max 6.9 years)</a:t>
            </a:r>
            <a:r>
              <a:rPr lang="en-US" sz="900" dirty="0">
                <a:solidFill>
                  <a:srgbClr val="000000"/>
                </a:solidFill>
                <a:latin typeface="Arial"/>
                <a:cs typeface="Arial"/>
              </a:rPr>
              <a:t> </a:t>
            </a:r>
          </a:p>
        </p:txBody>
      </p:sp>
      <p:sp>
        <p:nvSpPr>
          <p:cNvPr id="3" name="Rounded Rectangle 2">
            <a:extLst>
              <a:ext uri="{FF2B5EF4-FFF2-40B4-BE49-F238E27FC236}">
                <a16:creationId xmlns:a16="http://schemas.microsoft.com/office/drawing/2014/main" id="{24861A0C-ECD6-8B2B-1B44-BEEB5B1AA742}"/>
              </a:ext>
            </a:extLst>
          </p:cNvPr>
          <p:cNvSpPr>
            <a:spLocks/>
          </p:cNvSpPr>
          <p:nvPr/>
        </p:nvSpPr>
        <p:spPr>
          <a:xfrm>
            <a:off x="4556895" y="1795698"/>
            <a:ext cx="886844" cy="235451"/>
          </a:xfrm>
          <a:prstGeom prst="roundRect">
            <a:avLst/>
          </a:prstGeom>
          <a:solidFill>
            <a:srgbClr val="C00000"/>
          </a:solidFill>
          <a:ln w="6350">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r>
              <a:rPr lang="en-US" sz="1200" dirty="0">
                <a:solidFill>
                  <a:srgbClr val="FFFFFF"/>
                </a:solidFill>
                <a:latin typeface="Arial" pitchFamily="31" charset="0"/>
              </a:rPr>
              <a:t>⇓ 49%</a:t>
            </a:r>
            <a:endParaRPr lang="en-US" sz="1200" b="1" dirty="0">
              <a:solidFill>
                <a:srgbClr val="FFFFFF"/>
              </a:solidFill>
              <a:latin typeface="Arial" pitchFamily="31" charset="0"/>
            </a:endParaRPr>
          </a:p>
        </p:txBody>
      </p:sp>
    </p:spTree>
    <p:extLst>
      <p:ext uri="{BB962C8B-B14F-4D97-AF65-F5344CB8AC3E}">
        <p14:creationId xmlns:p14="http://schemas.microsoft.com/office/powerpoint/2010/main" val="352537028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HIV Preexposure Prophylaxis in Injection Drug Users</a:t>
            </a:r>
            <a:br>
              <a:rPr lang="en-US" sz="2000" dirty="0"/>
            </a:br>
            <a:r>
              <a:rPr lang="en-US" sz="2000" dirty="0"/>
              <a:t>Bangkok Tenofovir Trial: Conclusions</a:t>
            </a:r>
          </a:p>
        </p:txBody>
      </p:sp>
      <p:sp>
        <p:nvSpPr>
          <p:cNvPr id="5" name="Text Placeholder 4"/>
          <p:cNvSpPr>
            <a:spLocks noGrp="1"/>
          </p:cNvSpPr>
          <p:nvPr>
            <p:ph type="body" sz="quarter" idx="16"/>
          </p:nvPr>
        </p:nvSpPr>
        <p:spPr/>
        <p:txBody>
          <a:bodyPr/>
          <a:lstStyle/>
          <a:p>
            <a:r>
              <a:rPr lang="en-US" dirty="0"/>
              <a:t>Source: </a:t>
            </a:r>
            <a:r>
              <a:rPr lang="en-US" dirty="0" err="1"/>
              <a:t>Choopanya</a:t>
            </a:r>
            <a:r>
              <a:rPr lang="en-US" dirty="0"/>
              <a:t> K, et al. </a:t>
            </a:r>
            <a:r>
              <a:rPr lang="fr-FR" dirty="0"/>
              <a:t>Lancet. 2013;381:2083-90.</a:t>
            </a:r>
            <a:endParaRPr lang="en-US" dirty="0"/>
          </a:p>
        </p:txBody>
      </p:sp>
      <p:sp>
        <p:nvSpPr>
          <p:cNvPr id="2" name="Content Placeholder 1"/>
          <p:cNvSpPr>
            <a:spLocks noGrp="1"/>
          </p:cNvSpPr>
          <p:nvPr>
            <p:ph sz="half" idx="2"/>
          </p:nvPr>
        </p:nvSpPr>
        <p:spPr>
          <a:xfrm>
            <a:off x="-18168" y="1786408"/>
            <a:ext cx="9180576" cy="1805877"/>
          </a:xfrm>
        </p:spPr>
        <p:txBody>
          <a:bodyPr>
            <a:normAutofit/>
          </a:bodyPr>
          <a:lstStyle/>
          <a:p>
            <a:pPr>
              <a:lnSpc>
                <a:spcPts val="2800"/>
              </a:lnSpc>
            </a:pPr>
            <a:r>
              <a:rPr lang="en-US" sz="1800" b="1" dirty="0">
                <a:solidFill>
                  <a:srgbClr val="C00000"/>
                </a:solidFill>
                <a:cs typeface="Arial"/>
              </a:rPr>
              <a:t>Interpretation</a:t>
            </a:r>
            <a:r>
              <a:rPr lang="en-US" sz="1800" dirty="0">
                <a:solidFill>
                  <a:schemeClr val="tx1"/>
                </a:solidFill>
                <a:cs typeface="Arial"/>
              </a:rPr>
              <a:t>: “</a:t>
            </a:r>
            <a:r>
              <a:rPr lang="en-US" sz="1800" dirty="0">
                <a:solidFill>
                  <a:schemeClr val="tx1"/>
                </a:solidFill>
              </a:rPr>
              <a:t>In this study, daily oral tenofovir reduced the risk of HIV infection in people who inject drugs. Pre-exposure prophylaxis with tenofovir can now be considered for use as part of an HIV prevention package for people who inject drugs</a:t>
            </a:r>
            <a:r>
              <a:rPr lang="en-US" sz="1800" dirty="0">
                <a:solidFill>
                  <a:schemeClr val="tx1"/>
                </a:solidFill>
                <a:cs typeface="Arial"/>
              </a:rPr>
              <a:t>.”</a:t>
            </a:r>
          </a:p>
        </p:txBody>
      </p:sp>
    </p:spTree>
    <p:extLst>
      <p:ext uri="{BB962C8B-B14F-4D97-AF65-F5344CB8AC3E}">
        <p14:creationId xmlns:p14="http://schemas.microsoft.com/office/powerpoint/2010/main" val="385379790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412682"/>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62399</TotalTime>
  <Words>369</Words>
  <Application>Microsoft Macintosh PowerPoint</Application>
  <PresentationFormat>On-screen Show (16:9)</PresentationFormat>
  <Paragraphs>34</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HIV PrEP with Tenofovir DF for Persons who Inject Drugs  Bangkok Tenofovir Study</vt:lpstr>
      <vt:lpstr>HIV PrEP with Tenofovir DF for Persons who Inject Drugs Bangkok Tenofovir Study: Background</vt:lpstr>
      <vt:lpstr>HIV PrEP with Tenofovir DF for Persons who Inject Drugs Bangkok Tenofovir Study: Results</vt:lpstr>
      <vt:lpstr>HIV PrEP with Tenofovir DF for Persons who Inject Drugs Bangkok Tenofovir Study: Results</vt:lpstr>
      <vt:lpstr>HIV Preexposure Prophylaxis in Injection Drug Users Bangkok Tenofovir Trial: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2457</cp:revision>
  <cp:lastPrinted>2008-02-05T14:34:24Z</cp:lastPrinted>
  <dcterms:created xsi:type="dcterms:W3CDTF">2010-11-28T05:36:22Z</dcterms:created>
  <dcterms:modified xsi:type="dcterms:W3CDTF">2022-12-24T16:03:18Z</dcterms:modified>
</cp:coreProperties>
</file>