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3"/>
  </p:notesMasterIdLst>
  <p:handoutMasterIdLst>
    <p:handoutMasterId r:id="rId14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25" r:id="rId9"/>
    <p:sldId id="1126" r:id="rId10"/>
    <p:sldId id="1127" r:id="rId11"/>
    <p:sldId id="1117" r:id="rId12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1064" y="-29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12812017986181"/>
          <c:w val="0.834575495731962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Week 24</c:v>
                </c:pt>
                <c:pt idx="1">
                  <c:v>Week 48</c:v>
                </c:pt>
                <c:pt idx="2">
                  <c:v>Week 72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211.0</c:v>
                </c:pt>
                <c:pt idx="1">
                  <c:v>392.0</c:v>
                </c:pt>
                <c:pt idx="2">
                  <c:v>540.0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ZDV-3TC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Week 24</c:v>
                </c:pt>
                <c:pt idx="1">
                  <c:v>Week 48</c:v>
                </c:pt>
                <c:pt idx="2">
                  <c:v>Week 72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-59.0</c:v>
                </c:pt>
                <c:pt idx="1">
                  <c:v>-257.0</c:v>
                </c:pt>
                <c:pt idx="2">
                  <c:v>-379.0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33787144"/>
        <c:axId val="-2126349608"/>
      </c:barChart>
      <c:catAx>
        <c:axId val="213378714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1263496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6349608"/>
        <c:scaling>
          <c:orientation val="minMax"/>
          <c:max val="700.0"/>
          <c:min val="-70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baseline="0" dirty="0" smtClean="0"/>
                  <a:t>Median change from baseline (g)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10629505319949"/>
              <c:y val="0.10606997303891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3787144"/>
        <c:crosses val="autoZero"/>
        <c:crossBetween val="between"/>
        <c:majorUnit val="20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38705574816174"/>
          <c:y val="0.0170824229767451"/>
          <c:w val="0.440121927766036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12812017986181"/>
          <c:w val="0.834575495731962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-3.0</c:v>
                </c:pt>
                <c:pt idx="1">
                  <c:v>-1.5</c:v>
                </c:pt>
                <c:pt idx="2">
                  <c:v>-4.0</c:v>
                </c:pt>
                <c:pt idx="3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ZDV-3TC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1.0</c:v>
                </c:pt>
                <c:pt idx="1">
                  <c:v>12.0</c:v>
                </c:pt>
                <c:pt idx="2">
                  <c:v>-1.0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25594472"/>
        <c:axId val="1975416520"/>
      </c:barChart>
      <c:catAx>
        <c:axId val="212559447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9754165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75416520"/>
        <c:scaling>
          <c:orientation val="minMax"/>
          <c:max val="20.0"/>
          <c:min val="-1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 smtClean="0"/>
                  <a:t>Change from Baseline</a:t>
                </a:r>
                <a:r>
                  <a:rPr lang="en-US" sz="1600" baseline="0" dirty="0" smtClean="0"/>
                  <a:t> (median)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5923884514436"/>
              <c:y val="0.106069996032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5594472"/>
        <c:crosses val="autoZero"/>
        <c:crossBetween val="between"/>
        <c:majorUnit val="5.0"/>
        <c:minorUnit val="5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75411073282985"/>
          <c:y val="0.0170824229767451"/>
          <c:w val="0.403416429299225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45503630629"/>
          <c:y val="0.112812017986181"/>
          <c:w val="0.805516976112403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72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-0.35</c:v>
                </c:pt>
                <c:pt idx="1">
                  <c:v>-0.52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ZDV-3TC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72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-0.03</c:v>
                </c:pt>
                <c:pt idx="1">
                  <c:v>0.13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25902872"/>
        <c:axId val="1974726984"/>
      </c:barChart>
      <c:catAx>
        <c:axId val="212590287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9747269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74726984"/>
        <c:scaling>
          <c:orientation val="minMax"/>
          <c:max val="0.5"/>
          <c:min val="-1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baseline="0" dirty="0" smtClean="0"/>
                  <a:t>Change in least square adjusted mean (LSM)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5923463014453"/>
              <c:y val="0.118348381465199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5902872"/>
        <c:crosses val="autoZero"/>
        <c:crossBetween val="between"/>
        <c:minorUnit val="0.2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5705832404958"/>
          <c:y val="0.0170824229767451"/>
          <c:w val="0.42176917853263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45503630629"/>
          <c:y val="0.112812017986181"/>
          <c:w val="0.805516976112403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72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-0.54</c:v>
                </c:pt>
                <c:pt idx="1">
                  <c:v>-0.76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ZDV-3TC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Week 48</c:v>
                </c:pt>
                <c:pt idx="1">
                  <c:v>Week 72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-0.06</c:v>
                </c:pt>
                <c:pt idx="1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13871752"/>
        <c:axId val="2125876024"/>
      </c:barChart>
      <c:catAx>
        <c:axId val="181387175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21258760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5876024"/>
        <c:scaling>
          <c:orientation val="minMax"/>
          <c:max val="0.5"/>
          <c:min val="-1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baseline="0" dirty="0" smtClean="0"/>
                  <a:t>Change in least square adjusted mean (LSM)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10629505319949"/>
              <c:y val="0.106069973038913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13871752"/>
        <c:crosses val="autoZero"/>
        <c:crossBetween val="between"/>
        <c:majorUnit val="0.25"/>
        <c:minorUnit val="0.2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47881949432877"/>
          <c:y val="0.0170824229767451"/>
          <c:w val="0.430945553149333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300" b="0" dirty="0" smtClean="0">
                <a:ea typeface="ＭＳ Ｐゴシック" pitchFamily="22" charset="-128"/>
                <a:cs typeface="ＭＳ Ｐゴシック" pitchFamily="22" charset="-128"/>
              </a:rPr>
              <a:t>Effects of Switching ZDV to TDF on Fat Distribution </a:t>
            </a:r>
            <a:r>
              <a:rPr lang="en-US" sz="2300" b="0" dirty="0" smtClean="0">
                <a:ea typeface="ＭＳ Ｐゴシック" pitchFamily="22" charset="-128"/>
                <a:cs typeface="ＭＳ Ｐゴシック" pitchFamily="22" charset="-128"/>
              </a:rPr>
              <a:t>and </a:t>
            </a:r>
            <a:r>
              <a:rPr lang="en-US" sz="2300" b="0" dirty="0" smtClean="0">
                <a:ea typeface="ＭＳ Ｐゴシック" pitchFamily="22" charset="-128"/>
                <a:cs typeface="ＭＳ Ｐゴシック" pitchFamily="22" charset="-128"/>
              </a:rPr>
              <a:t>Lipoatrophy</a:t>
            </a:r>
            <a:br>
              <a:rPr lang="en-US" sz="2300" b="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600" dirty="0" smtClean="0"/>
              <a:t>RECOMB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43507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AZT to 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</a:t>
            </a:r>
            <a:r>
              <a:rPr lang="en-US" sz="2800" dirty="0" err="1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Martinez </a:t>
            </a:r>
            <a:r>
              <a:rPr lang="en-US" dirty="0" smtClean="0"/>
              <a:t>E, </a:t>
            </a:r>
            <a:r>
              <a:rPr lang="en-US" dirty="0"/>
              <a:t>et al. HIV Med. 2015;16:370-4.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45753"/>
              </p:ext>
            </p:extLst>
          </p:nvPr>
        </p:nvGraphicFramePr>
        <p:xfrm>
          <a:off x="0" y="2428240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4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Switching from ZDV/3TC to FTC/TDF led to an improvement in FMR, compared with progressive</a:t>
                      </a:r>
                      <a:r>
                        <a:rPr lang="en-US" sz="2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worsening of FMR in subjects receiving ZDV/3TC, showing that fat mass not only increased but was also distributed in a healthier way after the switch.”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20961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Distribution &amp;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(Fat Distribution): Study Design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13500"/>
            <a:ext cx="7357838" cy="368300"/>
          </a:xfrm>
        </p:spPr>
        <p:txBody>
          <a:bodyPr/>
          <a:lstStyle/>
          <a:p>
            <a:r>
              <a:rPr lang="en-US" dirty="0" smtClean="0"/>
              <a:t>Source: Ribera </a:t>
            </a:r>
            <a:r>
              <a:rPr lang="en-US" dirty="0" smtClean="0"/>
              <a:t>E, </a:t>
            </a:r>
            <a:r>
              <a:rPr lang="en-US" dirty="0" smtClean="0"/>
              <a:t>et al. HIV </a:t>
            </a:r>
            <a:r>
              <a:rPr lang="en-US" dirty="0"/>
              <a:t>Med. 2013;14:327-36</a:t>
            </a:r>
            <a:r>
              <a:rPr lang="en-US" dirty="0" smtClean="0"/>
              <a:t>.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1169337" flipV="1">
            <a:off x="4906020" y="320307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rot="20430663">
            <a:off x="4906020" y="38083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5471160" y="2667000"/>
            <a:ext cx="329048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  <a:b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Tenofovir DF-Emtricitabine</a:t>
            </a:r>
            <a:endParaRPr lang="en-US" sz="1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39)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5471160" y="3910579"/>
            <a:ext cx="3291840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  <a:t>Continuation Arm</a:t>
            </a:r>
            <a:b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err="1" smtClean="0">
                <a:solidFill>
                  <a:srgbClr val="000000"/>
                </a:solidFill>
                <a:latin typeface="Arial"/>
                <a:cs typeface="Arial"/>
              </a:rPr>
              <a:t>Zidovudine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+ Lamivudine*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29196"/>
              </p:ext>
            </p:extLst>
          </p:nvPr>
        </p:nvGraphicFramePr>
        <p:xfrm>
          <a:off x="381000" y="1721760"/>
          <a:ext cx="4572000" cy="4191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72000"/>
              </a:tblGrid>
              <a:tr h="322825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RECOMB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4556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Prospective, randomized, open-label, multicenter trial conducted in Spain comparing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effect of continuation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of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ZDV-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3TC versus switching to TDF-FTC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on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limb fat mass and other laboratory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parameters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Criteria: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Adults with HIV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infection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Receiving a </a:t>
                      </a:r>
                      <a:r>
                        <a:rPr lang="en-US" sz="1600" u="non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cART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regimen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including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ZDV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and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3TC* plus an NNRTI or PI for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≥6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months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HIV RNA &lt;50 copies/mL at last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two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consecutive checks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Regimens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Switch ZDV-3TC to TDF-FTC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Continue ZDV-3TC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71160" y="5181600"/>
            <a:ext cx="3297936" cy="738664"/>
          </a:xfrm>
          <a:prstGeom prst="rect">
            <a:avLst/>
          </a:prstGeom>
          <a:solidFill>
            <a:srgbClr val="E3D8E8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*Either as fixed-dose </a:t>
            </a:r>
            <a:r>
              <a:rPr lang="en-US" sz="1400" dirty="0" err="1" smtClean="0">
                <a:latin typeface="Arial"/>
              </a:rPr>
              <a:t>zidovudine</a:t>
            </a:r>
            <a:r>
              <a:rPr lang="en-US" sz="1400" dirty="0" smtClean="0">
                <a:latin typeface="Arial"/>
              </a:rPr>
              <a:t>-lamivudine </a:t>
            </a:r>
            <a:r>
              <a:rPr lang="en-US" sz="1400" dirty="0" smtClean="0">
                <a:latin typeface="Arial"/>
              </a:rPr>
              <a:t>or </a:t>
            </a:r>
            <a:r>
              <a:rPr lang="en-US" sz="1400" dirty="0" smtClean="0">
                <a:latin typeface="Arial"/>
              </a:rPr>
              <a:t>as </a:t>
            </a:r>
            <a:r>
              <a:rPr lang="en-US" sz="1400" dirty="0">
                <a:latin typeface="Arial"/>
              </a:rPr>
              <a:t>separate </a:t>
            </a:r>
            <a:r>
              <a:rPr lang="en-US" sz="1400" dirty="0" err="1" smtClean="0">
                <a:latin typeface="Arial"/>
              </a:rPr>
              <a:t>zidovudine</a:t>
            </a:r>
            <a:r>
              <a:rPr lang="en-US" sz="1400" dirty="0" smtClean="0">
                <a:latin typeface="Arial"/>
              </a:rPr>
              <a:t> and </a:t>
            </a:r>
            <a:r>
              <a:rPr lang="en-US" sz="1400" dirty="0">
                <a:latin typeface="Arial"/>
              </a:rPr>
              <a:t>lamivudine tablets</a:t>
            </a:r>
            <a:endParaRPr lang="en-US" sz="14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85066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(Fat Distribution):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tabLst>
                <a:tab pos="577850" algn="l"/>
              </a:tabLst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Change in Limb Fat Mass from Baseline (Measured by DXA)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Ribera </a:t>
            </a:r>
            <a:r>
              <a:rPr lang="en-US" dirty="0" smtClean="0"/>
              <a:t>E, </a:t>
            </a:r>
            <a:r>
              <a:rPr lang="en-US" dirty="0"/>
              <a:t>et al. HIV Med. 2013;14:327-36.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877009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5831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(Fat Distribution):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tabLst>
                <a:tab pos="577850" algn="l"/>
              </a:tabLst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72: Change in Plasma Lipids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Ribera </a:t>
            </a:r>
            <a:r>
              <a:rPr lang="en-US" dirty="0" smtClean="0"/>
              <a:t>E, </a:t>
            </a:r>
            <a:r>
              <a:rPr lang="en-US" dirty="0"/>
              <a:t>et al. HIV Med. 2013;14:327-36.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301895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/>
          <p:cNvSpPr>
            <a:spLocks/>
          </p:cNvSpPr>
          <p:nvPr/>
        </p:nvSpPr>
        <p:spPr>
          <a:xfrm>
            <a:off x="1752600" y="2438400"/>
            <a:ext cx="1184694" cy="3173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3763">
              <a:lnSpc>
                <a:spcPts val="16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P = </a:t>
            </a: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0.249</a:t>
            </a:r>
            <a:endParaRPr lang="en-US" sz="1600" b="1" dirty="0">
              <a:solidFill>
                <a:srgbClr val="000000"/>
              </a:solidFill>
              <a:latin typeface="Arial" pitchFamily="31" charset="0"/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>
          <a:xfrm>
            <a:off x="3581400" y="2438400"/>
            <a:ext cx="1184694" cy="3173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3763">
              <a:lnSpc>
                <a:spcPts val="16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P = </a:t>
            </a: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0.043</a:t>
            </a:r>
            <a:endParaRPr lang="en-US" sz="1600" b="1" dirty="0">
              <a:solidFill>
                <a:srgbClr val="000000"/>
              </a:solidFill>
              <a:latin typeface="Arial" pitchFamily="31" charset="0"/>
            </a:endParaRPr>
          </a:p>
        </p:txBody>
      </p:sp>
      <p:sp>
        <p:nvSpPr>
          <p:cNvPr id="14" name="Rounded Rectangle 13"/>
          <p:cNvSpPr>
            <a:spLocks/>
          </p:cNvSpPr>
          <p:nvPr/>
        </p:nvSpPr>
        <p:spPr>
          <a:xfrm>
            <a:off x="5181600" y="2438400"/>
            <a:ext cx="1184694" cy="3173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3763">
              <a:lnSpc>
                <a:spcPts val="16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P = </a:t>
            </a: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0.372</a:t>
            </a:r>
            <a:endParaRPr lang="en-US" sz="1600" b="1" dirty="0">
              <a:solidFill>
                <a:srgbClr val="000000"/>
              </a:solidFill>
              <a:latin typeface="Arial" pitchFamily="31" charset="0"/>
            </a:endParaRPr>
          </a:p>
        </p:txBody>
      </p:sp>
      <p:sp>
        <p:nvSpPr>
          <p:cNvPr id="15" name="Rounded Rectangle 14"/>
          <p:cNvSpPr>
            <a:spLocks/>
          </p:cNvSpPr>
          <p:nvPr/>
        </p:nvSpPr>
        <p:spPr>
          <a:xfrm>
            <a:off x="6858000" y="2438400"/>
            <a:ext cx="1184694" cy="3173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3763">
              <a:lnSpc>
                <a:spcPts val="16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P = </a:t>
            </a:r>
            <a:r>
              <a:rPr lang="en-US" sz="1600" dirty="0" smtClean="0">
                <a:solidFill>
                  <a:srgbClr val="000000"/>
                </a:solidFill>
                <a:latin typeface="Arial" pitchFamily="31" charset="0"/>
              </a:rPr>
              <a:t>0.275</a:t>
            </a:r>
            <a:endParaRPr lang="en-US" sz="1600" b="1" dirty="0">
              <a:solidFill>
                <a:srgbClr val="000000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042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(Fat Distribution):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72: Change in Laboratory Parameters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Ribera E </a:t>
            </a:r>
            <a:r>
              <a:rPr lang="en-US" dirty="0" smtClean="0"/>
              <a:t>,et </a:t>
            </a:r>
            <a:r>
              <a:rPr lang="en-US" dirty="0"/>
              <a:t>al. HIV Med. 2013;14:327-36.</a:t>
            </a:r>
          </a:p>
        </p:txBody>
      </p:sp>
      <p:graphicFrame>
        <p:nvGraphicFramePr>
          <p:cNvPr id="12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76941"/>
              </p:ext>
            </p:extLst>
          </p:nvPr>
        </p:nvGraphicFramePr>
        <p:xfrm>
          <a:off x="457200" y="1981198"/>
          <a:ext cx="8229600" cy="41148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743200"/>
                <a:gridCol w="1828800"/>
                <a:gridCol w="1828800"/>
                <a:gridCol w="1828800"/>
              </a:tblGrid>
              <a:tr h="51198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Laboratory Results: Change from Baseline to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Week 72 (Median Values)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587216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TDF-FTC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ZDV-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3TC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 Value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6C6C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Trunk fat content (kg)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0.354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0.526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0.897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 body fat (kg)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0.786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0.334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0.307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Haemoglobin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-0.1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0.0002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Hematocrit (%)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0.0014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Creatinine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-0.02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0.001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Lactic acid (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mmol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/L)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-0.17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0.024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7039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(Fat Distribution):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Ribera </a:t>
            </a:r>
            <a:r>
              <a:rPr lang="en-US" dirty="0" smtClean="0"/>
              <a:t>E, </a:t>
            </a:r>
            <a:r>
              <a:rPr lang="en-US" dirty="0"/>
              <a:t>et al. HIV Med. 2013;14:327-36.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31465"/>
              </p:ext>
            </p:extLst>
          </p:nvPr>
        </p:nvGraphicFramePr>
        <p:xfrm>
          <a:off x="0" y="2514600"/>
          <a:ext cx="9144000" cy="2194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4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4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Switching from a ZDV/3TC-based to a TDF/FTC-based regimen led to a statistically significant improvement in limb fat, in contrast to the progressive loss of limb fat in subjects continuing ZDV/3TC.”</a:t>
                      </a:r>
                      <a:endParaRPr lang="en-US" sz="2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7366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</a:t>
            </a:r>
            <a:r>
              <a:rPr lang="en-US" sz="2800" dirty="0" err="1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): Study Design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13500"/>
            <a:ext cx="7357838" cy="368300"/>
          </a:xfrm>
        </p:spPr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Martinez </a:t>
            </a:r>
            <a:r>
              <a:rPr lang="en-US" dirty="0" smtClean="0"/>
              <a:t>E, </a:t>
            </a:r>
            <a:r>
              <a:rPr lang="en-US" dirty="0"/>
              <a:t>et al. HIV Med. 2015;16:370-4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1169337" flipV="1">
            <a:off x="4829820" y="327927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rot="20430663">
            <a:off x="4829820" y="38845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5394960" y="2743200"/>
            <a:ext cx="329048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>Switch Arm</a:t>
            </a:r>
            <a:b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DF-Emtricitabine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28)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5394960" y="3986779"/>
            <a:ext cx="3291840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  <a:t>Continuation Arm</a:t>
            </a:r>
            <a:br>
              <a:rPr lang="en-US" sz="18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Zidovudine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Lamivudine*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37)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4960" y="5334000"/>
            <a:ext cx="3297936" cy="738664"/>
          </a:xfrm>
          <a:prstGeom prst="rect">
            <a:avLst/>
          </a:prstGeom>
          <a:solidFill>
            <a:srgbClr val="E3D8E8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*Either as fixed-dose </a:t>
            </a:r>
            <a:r>
              <a:rPr lang="en-US" sz="1400" dirty="0" err="1" smtClean="0">
                <a:latin typeface="Arial"/>
              </a:rPr>
              <a:t>zidovudine</a:t>
            </a:r>
            <a:r>
              <a:rPr lang="en-US" sz="1400" dirty="0" smtClean="0">
                <a:latin typeface="Arial"/>
              </a:rPr>
              <a:t>-lamivudine </a:t>
            </a:r>
            <a:r>
              <a:rPr lang="en-US" sz="1400" dirty="0" smtClean="0">
                <a:latin typeface="Arial"/>
              </a:rPr>
              <a:t>or </a:t>
            </a:r>
            <a:r>
              <a:rPr lang="en-US" sz="1400" dirty="0" smtClean="0">
                <a:latin typeface="Arial"/>
              </a:rPr>
              <a:t>as </a:t>
            </a:r>
            <a:r>
              <a:rPr lang="en-US" sz="1400" dirty="0">
                <a:latin typeface="Arial"/>
              </a:rPr>
              <a:t>separate </a:t>
            </a:r>
            <a:r>
              <a:rPr lang="en-US" sz="1400" dirty="0" err="1" smtClean="0">
                <a:latin typeface="Arial"/>
              </a:rPr>
              <a:t>zidovudine</a:t>
            </a:r>
            <a:r>
              <a:rPr lang="en-US" sz="1400" dirty="0" smtClean="0">
                <a:latin typeface="Arial"/>
              </a:rPr>
              <a:t> and </a:t>
            </a:r>
            <a:r>
              <a:rPr lang="en-US" sz="1400" dirty="0">
                <a:latin typeface="Arial"/>
              </a:rPr>
              <a:t>lamivudine tablets</a:t>
            </a:r>
            <a:endParaRPr lang="en-US" sz="1400" dirty="0" smtClean="0">
              <a:latin typeface="Arial"/>
            </a:endParaRPr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73235"/>
              </p:ext>
            </p:extLst>
          </p:nvPr>
        </p:nvGraphicFramePr>
        <p:xfrm>
          <a:off x="228600" y="1442720"/>
          <a:ext cx="4495800" cy="49580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95800"/>
              </a:tblGrid>
              <a:tr h="322825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RECOMB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106175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Prospective, randomized, open-label, multicenter trial conducted in Spain comparing effect of continuation of ZDV-3TC versus switching to TDF-FTC on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fat mass ratio (FMR), an indicator of fat distribution (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lipoatrophy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defined as FMR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&gt;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1.5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)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Criteria: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HIV-infected men enrolled in the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RECOMB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study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(women excluded because FMR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cutoff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values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for women not defined)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Receiving a </a:t>
                      </a:r>
                      <a:r>
                        <a:rPr lang="en-US" sz="1600" u="non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cART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regimen including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ZDV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and 3TC* plus an NNRTI or PI for ≥6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months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HIV RNA &lt;50 copies/mL at last two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consecutive checks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Regimens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Switch ZDV-3TC to TDF-FTC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Continue ZDV-3TC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43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</a:t>
            </a:r>
            <a:r>
              <a:rPr lang="en-US" sz="2800" dirty="0" err="1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):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tabLst>
                <a:tab pos="577850" algn="l"/>
              </a:tabLst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Change in Fat Mass Ratio (FMR) from Baseline (All Subjects)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Martinez </a:t>
            </a:r>
            <a:r>
              <a:rPr lang="en-US" dirty="0" smtClean="0"/>
              <a:t>E, </a:t>
            </a:r>
            <a:r>
              <a:rPr lang="en-US" dirty="0"/>
              <a:t>et al. HIV Med. 2015;16:370-</a:t>
            </a:r>
            <a:r>
              <a:rPr lang="en-US" dirty="0" smtClean="0"/>
              <a:t>4.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590487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9855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ZDV to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TDF on Fat Distribution &amp;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RECOMB (</a:t>
            </a:r>
            <a:r>
              <a:rPr lang="en-US" sz="2800" dirty="0" err="1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Lipoatrophy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):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tabLst>
                <a:tab pos="577850" algn="l"/>
              </a:tabLst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Change in FMR from Baseline (Subjects with FMR </a:t>
            </a:r>
            <a:r>
              <a:rPr lang="en-US" u="sng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&gt;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1.5 at Study Entry)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Martinez </a:t>
            </a:r>
            <a:r>
              <a:rPr lang="en-US" dirty="0" smtClean="0"/>
              <a:t>E, </a:t>
            </a:r>
            <a:r>
              <a:rPr lang="en-US" dirty="0"/>
              <a:t>et al. HIV Med. 2015;16:370-</a:t>
            </a:r>
            <a:r>
              <a:rPr lang="en-US" dirty="0" smtClean="0"/>
              <a:t>4.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483005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02741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44393</TotalTime>
  <Words>679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NCRC</vt:lpstr>
      <vt:lpstr>Effects of Switching ZDV to TDF on Fat Distribution and Lipoatrophy RECOMB</vt:lpstr>
      <vt:lpstr>Effects of Switching ZDV to TDF on Fat Distribution &amp; Lipoatrophy RECOMB (Fat Distribution): Study Design</vt:lpstr>
      <vt:lpstr>Effects of Switching ZDV to TDF on Fat Distribution &amp; Lipoatrophy RECOMB (Fat Distribution): Results</vt:lpstr>
      <vt:lpstr>Effects of Switching ZDV to TDF on Fat Distribution &amp; Lipoatrophy RECOMB (Fat Distribution): Results</vt:lpstr>
      <vt:lpstr>Effects of Switching ZDV to TDF on Fat Distribution &amp; Lipoatrophy RECOMB (Fat Distribution): Results</vt:lpstr>
      <vt:lpstr>Effects of Switching ZDV to TDF on Fat Distribution &amp; Lipoatrophy RECOMB (Fat Distribution): Conclusions</vt:lpstr>
      <vt:lpstr>Effects of Switching ZDV to TDF on Fat Distribution &amp; Lipoatrophy RECOMB (Lipoatrophy): Study Design</vt:lpstr>
      <vt:lpstr>Effects of Switching ZDV to TDF on Fat Distribution &amp; Lipoatrophy RECOMB (Lipoatrophy): Results</vt:lpstr>
      <vt:lpstr>Effects of Switching ZDV to TDF on Fat Distribution &amp; Lipoatrophy RECOMB (Lipoatrophy): Results</vt:lpstr>
      <vt:lpstr>Effects of Switching AZT to TDF on Fat Distribution &amp; Lipoatrophy RECOMB (Lipoatrophy):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1961</cp:revision>
  <cp:lastPrinted>2008-02-05T14:34:24Z</cp:lastPrinted>
  <dcterms:created xsi:type="dcterms:W3CDTF">2010-11-28T05:36:22Z</dcterms:created>
  <dcterms:modified xsi:type="dcterms:W3CDTF">2017-07-13T17:06:16Z</dcterms:modified>
</cp:coreProperties>
</file>